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Lst>
  <p:sldSz cx="12192000" cy="6858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mpiere" charset="1" panose="02000000000000000000"/>
      <p:regular r:id="rId10"/>
    </p:embeddedFont>
    <p:embeddedFont>
      <p:font typeface="Questrial" charset="1" panose="020000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24" Target="slides/slide13.xml" Type="http://schemas.openxmlformats.org/officeDocument/2006/relationships/slide"/><Relationship Id="rId25" Target="slides/slide14.xml" Type="http://schemas.openxmlformats.org/officeDocument/2006/relationships/slide"/><Relationship Id="rId26" Target="slides/slide15.xml" Type="http://schemas.openxmlformats.org/officeDocument/2006/relationships/slide"/><Relationship Id="rId27" Target="slides/slide16.xml" Type="http://schemas.openxmlformats.org/officeDocument/2006/relationships/slide"/><Relationship Id="rId28" Target="slides/slide1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3.pn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6858000" cy="6858000"/>
          </a:xfrm>
          <a:prstGeom prst="rect">
            <a:avLst/>
          </a:prstGeom>
        </p:spPr>
      </p:pic>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858000" y="0"/>
            <a:ext cx="6858000" cy="6858000"/>
          </a:xfrm>
          <a:prstGeom prst="rect">
            <a:avLst/>
          </a:prstGeom>
        </p:spPr>
      </p:pic>
      <p:grpSp>
        <p:nvGrpSpPr>
          <p:cNvPr name="Group 4" id="4"/>
          <p:cNvGrpSpPr/>
          <p:nvPr/>
        </p:nvGrpSpPr>
        <p:grpSpPr>
          <a:xfrm rot="0">
            <a:off x="1679564" y="3216936"/>
            <a:ext cx="9175457" cy="1931810"/>
            <a:chOff x="0" y="0"/>
            <a:chExt cx="10518629" cy="2214603"/>
          </a:xfrm>
        </p:grpSpPr>
        <p:sp>
          <p:nvSpPr>
            <p:cNvPr name="Freeform 5" id="5"/>
            <p:cNvSpPr/>
            <p:nvPr/>
          </p:nvSpPr>
          <p:spPr>
            <a:xfrm>
              <a:off x="0" y="0"/>
              <a:ext cx="10518629" cy="2214603"/>
            </a:xfrm>
            <a:custGeom>
              <a:avLst/>
              <a:gdLst/>
              <a:ahLst/>
              <a:cxnLst/>
              <a:rect r="r" b="b" t="t" l="l"/>
              <a:pathLst>
                <a:path h="2214603" w="10518629">
                  <a:moveTo>
                    <a:pt x="10394169" y="2214603"/>
                  </a:moveTo>
                  <a:lnTo>
                    <a:pt x="124460" y="2214603"/>
                  </a:lnTo>
                  <a:cubicBezTo>
                    <a:pt x="55880" y="2214603"/>
                    <a:pt x="0" y="2158723"/>
                    <a:pt x="0" y="2090143"/>
                  </a:cubicBezTo>
                  <a:lnTo>
                    <a:pt x="0" y="124460"/>
                  </a:lnTo>
                  <a:cubicBezTo>
                    <a:pt x="0" y="55880"/>
                    <a:pt x="55880" y="0"/>
                    <a:pt x="124460" y="0"/>
                  </a:cubicBezTo>
                  <a:lnTo>
                    <a:pt x="10394169" y="0"/>
                  </a:lnTo>
                  <a:cubicBezTo>
                    <a:pt x="10462749" y="0"/>
                    <a:pt x="10518629" y="55880"/>
                    <a:pt x="10518629" y="124460"/>
                  </a:cubicBezTo>
                  <a:lnTo>
                    <a:pt x="10518629" y="2090143"/>
                  </a:lnTo>
                  <a:cubicBezTo>
                    <a:pt x="10518629" y="2158723"/>
                    <a:pt x="10462749" y="2214603"/>
                    <a:pt x="10394169" y="2214603"/>
                  </a:cubicBezTo>
                  <a:close/>
                </a:path>
              </a:pathLst>
            </a:custGeom>
            <a:solidFill>
              <a:srgbClr val="30475E"/>
            </a:solidFill>
          </p:spPr>
        </p:sp>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221010" y="685800"/>
            <a:ext cx="1050781" cy="1015318"/>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190984" y="1898084"/>
            <a:ext cx="780005" cy="75368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4271792" y="685800"/>
            <a:ext cx="4081441" cy="2107044"/>
          </a:xfrm>
          <a:prstGeom prst="rect">
            <a:avLst/>
          </a:prstGeom>
        </p:spPr>
      </p:pic>
      <p:grpSp>
        <p:nvGrpSpPr>
          <p:cNvPr name="Group 9" id="9"/>
          <p:cNvGrpSpPr/>
          <p:nvPr/>
        </p:nvGrpSpPr>
        <p:grpSpPr>
          <a:xfrm rot="0">
            <a:off x="2523253" y="5294010"/>
            <a:ext cx="7180873" cy="575996"/>
            <a:chOff x="0" y="0"/>
            <a:chExt cx="10728503" cy="860560"/>
          </a:xfrm>
        </p:grpSpPr>
        <p:sp>
          <p:nvSpPr>
            <p:cNvPr name="Freeform 10" id="10"/>
            <p:cNvSpPr/>
            <p:nvPr/>
          </p:nvSpPr>
          <p:spPr>
            <a:xfrm>
              <a:off x="0" y="0"/>
              <a:ext cx="10728503" cy="860561"/>
            </a:xfrm>
            <a:custGeom>
              <a:avLst/>
              <a:gdLst/>
              <a:ahLst/>
              <a:cxnLst/>
              <a:rect r="r" b="b" t="t" l="l"/>
              <a:pathLst>
                <a:path h="860561" w="10728503">
                  <a:moveTo>
                    <a:pt x="10604043" y="860560"/>
                  </a:moveTo>
                  <a:lnTo>
                    <a:pt x="124460" y="860560"/>
                  </a:lnTo>
                  <a:cubicBezTo>
                    <a:pt x="55880" y="860560"/>
                    <a:pt x="0" y="804680"/>
                    <a:pt x="0" y="736100"/>
                  </a:cubicBezTo>
                  <a:lnTo>
                    <a:pt x="0" y="124460"/>
                  </a:lnTo>
                  <a:cubicBezTo>
                    <a:pt x="0" y="55880"/>
                    <a:pt x="55880" y="0"/>
                    <a:pt x="124460" y="0"/>
                  </a:cubicBezTo>
                  <a:lnTo>
                    <a:pt x="10604043" y="0"/>
                  </a:lnTo>
                  <a:cubicBezTo>
                    <a:pt x="10672623" y="0"/>
                    <a:pt x="10728503" y="55880"/>
                    <a:pt x="10728503" y="124460"/>
                  </a:cubicBezTo>
                  <a:lnTo>
                    <a:pt x="10728503" y="736101"/>
                  </a:lnTo>
                  <a:cubicBezTo>
                    <a:pt x="10728503" y="804681"/>
                    <a:pt x="10672623" y="860561"/>
                    <a:pt x="10604043" y="860561"/>
                  </a:cubicBezTo>
                  <a:close/>
                </a:path>
              </a:pathLst>
            </a:custGeom>
            <a:solidFill>
              <a:srgbClr val="30475E"/>
            </a:solidFill>
          </p:spPr>
        </p:sp>
      </p:grpSp>
      <p:pic>
        <p:nvPicPr>
          <p:cNvPr name="Picture 11" id="11"/>
          <p:cNvPicPr>
            <a:picLocks noChangeAspect="true"/>
          </p:cNvPicPr>
          <p:nvPr/>
        </p:nvPicPr>
        <p:blipFill>
          <a:blip r:embed="rId10"/>
          <a:srcRect l="0" t="0" r="0" b="0"/>
          <a:stretch>
            <a:fillRect/>
          </a:stretch>
        </p:blipFill>
        <p:spPr>
          <a:xfrm flipH="false" flipV="false" rot="0">
            <a:off x="143029" y="129663"/>
            <a:ext cx="1589691" cy="721738"/>
          </a:xfrm>
          <a:prstGeom prst="rect">
            <a:avLst/>
          </a:prstGeom>
        </p:spPr>
      </p:pic>
      <p:pic>
        <p:nvPicPr>
          <p:cNvPr name="Picture 12" id="12"/>
          <p:cNvPicPr>
            <a:picLocks noChangeAspect="true"/>
          </p:cNvPicPr>
          <p:nvPr/>
        </p:nvPicPr>
        <p:blipFill>
          <a:blip r:embed="rId11"/>
          <a:srcRect l="0" t="0" r="0" b="0"/>
          <a:stretch>
            <a:fillRect/>
          </a:stretch>
        </p:blipFill>
        <p:spPr>
          <a:xfrm flipH="false" flipV="false" rot="0">
            <a:off x="10467038" y="129663"/>
            <a:ext cx="1580567" cy="721738"/>
          </a:xfrm>
          <a:prstGeom prst="rect">
            <a:avLst/>
          </a:prstGeom>
        </p:spPr>
      </p:pic>
      <p:sp>
        <p:nvSpPr>
          <p:cNvPr name="TextBox 13" id="13"/>
          <p:cNvSpPr txBox="true"/>
          <p:nvPr/>
        </p:nvSpPr>
        <p:spPr>
          <a:xfrm rot="0">
            <a:off x="2124698" y="3330970"/>
            <a:ext cx="8285190" cy="1749341"/>
          </a:xfrm>
          <a:prstGeom prst="rect">
            <a:avLst/>
          </a:prstGeom>
        </p:spPr>
        <p:txBody>
          <a:bodyPr anchor="t" rtlCol="false" tIns="0" lIns="0" bIns="0" rIns="0">
            <a:spAutoFit/>
          </a:bodyPr>
          <a:lstStyle/>
          <a:p>
            <a:pPr algn="ctr">
              <a:lnSpc>
                <a:spcPts val="6850"/>
              </a:lnSpc>
            </a:pPr>
            <a:r>
              <a:rPr lang="en-US" sz="6062">
                <a:solidFill>
                  <a:srgbClr val="FFFFFF"/>
                </a:solidFill>
                <a:latin typeface="Pompiere"/>
              </a:rPr>
              <a:t>DETECCIÓN DE CÉLULAS INFECTADAS CON MALARIA</a:t>
            </a:r>
          </a:p>
        </p:txBody>
      </p:sp>
      <p:sp>
        <p:nvSpPr>
          <p:cNvPr name="TextBox 14" id="14"/>
          <p:cNvSpPr txBox="true"/>
          <p:nvPr/>
        </p:nvSpPr>
        <p:spPr>
          <a:xfrm rot="0">
            <a:off x="2738078" y="5280421"/>
            <a:ext cx="6715844" cy="498208"/>
          </a:xfrm>
          <a:prstGeom prst="rect">
            <a:avLst/>
          </a:prstGeom>
        </p:spPr>
        <p:txBody>
          <a:bodyPr anchor="t" rtlCol="false" tIns="0" lIns="0" bIns="0" rIns="0">
            <a:spAutoFit/>
          </a:bodyPr>
          <a:lstStyle/>
          <a:p>
            <a:pPr algn="ctr">
              <a:lnSpc>
                <a:spcPts val="4039"/>
              </a:lnSpc>
            </a:pPr>
            <a:r>
              <a:rPr lang="en-US" sz="2885">
                <a:solidFill>
                  <a:srgbClr val="FFFFFF"/>
                </a:solidFill>
                <a:latin typeface="Questrial Bold"/>
              </a:rPr>
              <a:t>Leobardo García Reyes 1616825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sp>
        <p:nvSpPr>
          <p:cNvPr name="TextBox 5" id="5"/>
          <p:cNvSpPr txBox="true"/>
          <p:nvPr/>
        </p:nvSpPr>
        <p:spPr>
          <a:xfrm rot="0">
            <a:off x="1067530" y="456465"/>
            <a:ext cx="10056940" cy="713673"/>
          </a:xfrm>
          <a:prstGeom prst="rect">
            <a:avLst/>
          </a:prstGeom>
        </p:spPr>
        <p:txBody>
          <a:bodyPr anchor="t" rtlCol="false" tIns="0" lIns="0" bIns="0" rIns="0">
            <a:spAutoFit/>
          </a:bodyPr>
          <a:lstStyle/>
          <a:p>
            <a:pPr algn="ctr" marL="0" indent="0" lvl="0">
              <a:lnSpc>
                <a:spcPts val="5877"/>
              </a:lnSpc>
              <a:spcBef>
                <a:spcPct val="0"/>
              </a:spcBef>
            </a:pPr>
            <a:r>
              <a:rPr lang="en-US" sz="4198">
                <a:solidFill>
                  <a:srgbClr val="000000"/>
                </a:solidFill>
                <a:latin typeface="Pompiere"/>
              </a:rPr>
              <a:t>RESULTADOS</a:t>
            </a:r>
          </a:p>
        </p:txBody>
      </p:sp>
      <p:pic>
        <p:nvPicPr>
          <p:cNvPr name="Picture 6" id="6"/>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6445678" y="1932619"/>
            <a:ext cx="4921374" cy="3490158"/>
          </a:xfrm>
          <a:prstGeom prst="rect">
            <a:avLst/>
          </a:prstGeom>
        </p:spPr>
      </p:pic>
      <p:pic>
        <p:nvPicPr>
          <p:cNvPr name="Picture 9" id="9"/>
          <p:cNvPicPr>
            <a:picLocks noChangeAspect="true"/>
          </p:cNvPicPr>
          <p:nvPr/>
        </p:nvPicPr>
        <p:blipFill>
          <a:blip r:embed="rId7"/>
          <a:srcRect l="0" t="0" r="0" b="0"/>
          <a:stretch>
            <a:fillRect/>
          </a:stretch>
        </p:blipFill>
        <p:spPr>
          <a:xfrm flipH="false" flipV="false" rot="0">
            <a:off x="692047" y="1921278"/>
            <a:ext cx="4996702" cy="3490158"/>
          </a:xfrm>
          <a:prstGeom prst="rect">
            <a:avLst/>
          </a:prstGeom>
        </p:spPr>
      </p:pic>
      <p:sp>
        <p:nvSpPr>
          <p:cNvPr name="TextBox 10" id="10"/>
          <p:cNvSpPr txBox="true"/>
          <p:nvPr/>
        </p:nvSpPr>
        <p:spPr>
          <a:xfrm rot="0">
            <a:off x="687165" y="5610225"/>
            <a:ext cx="5006465" cy="1057275"/>
          </a:xfrm>
          <a:prstGeom prst="rect">
            <a:avLst/>
          </a:prstGeom>
        </p:spPr>
        <p:txBody>
          <a:bodyPr anchor="t" rtlCol="false" tIns="0" lIns="0" bIns="0" rIns="0">
            <a:spAutoFit/>
          </a:bodyPr>
          <a:lstStyle/>
          <a:p>
            <a:pPr algn="ctr">
              <a:lnSpc>
                <a:spcPts val="4200"/>
              </a:lnSpc>
            </a:pPr>
            <a:r>
              <a:rPr lang="en-US" sz="3000">
                <a:solidFill>
                  <a:srgbClr val="000000"/>
                </a:solidFill>
                <a:latin typeface="Questrial"/>
              </a:rPr>
              <a:t>Entrenamiento: 96.55%</a:t>
            </a:r>
          </a:p>
          <a:p>
            <a:pPr algn="ctr">
              <a:lnSpc>
                <a:spcPts val="4200"/>
              </a:lnSpc>
            </a:pPr>
            <a:r>
              <a:rPr lang="en-US" sz="3000">
                <a:solidFill>
                  <a:srgbClr val="000000"/>
                </a:solidFill>
                <a:latin typeface="Questrial"/>
              </a:rPr>
              <a:t>Validación: 96.75%</a:t>
            </a:r>
          </a:p>
        </p:txBody>
      </p:sp>
      <p:sp>
        <p:nvSpPr>
          <p:cNvPr name="TextBox 11" id="11"/>
          <p:cNvSpPr txBox="true"/>
          <p:nvPr/>
        </p:nvSpPr>
        <p:spPr>
          <a:xfrm rot="0">
            <a:off x="6376425" y="5610225"/>
            <a:ext cx="5198385" cy="1057275"/>
          </a:xfrm>
          <a:prstGeom prst="rect">
            <a:avLst/>
          </a:prstGeom>
        </p:spPr>
        <p:txBody>
          <a:bodyPr anchor="t" rtlCol="false" tIns="0" lIns="0" bIns="0" rIns="0">
            <a:spAutoFit/>
          </a:bodyPr>
          <a:lstStyle/>
          <a:p>
            <a:pPr algn="ctr">
              <a:lnSpc>
                <a:spcPts val="4200"/>
              </a:lnSpc>
            </a:pPr>
            <a:r>
              <a:rPr lang="en-US" sz="3000">
                <a:solidFill>
                  <a:srgbClr val="000000"/>
                </a:solidFill>
                <a:latin typeface="Questrial"/>
              </a:rPr>
              <a:t>Entrenamiento: 97.34%</a:t>
            </a:r>
          </a:p>
          <a:p>
            <a:pPr algn="ctr">
              <a:lnSpc>
                <a:spcPts val="4200"/>
              </a:lnSpc>
            </a:pPr>
            <a:r>
              <a:rPr lang="en-US" sz="3000">
                <a:solidFill>
                  <a:srgbClr val="000000"/>
                </a:solidFill>
                <a:latin typeface="Questrial"/>
              </a:rPr>
              <a:t>Validación: 97.76%</a:t>
            </a:r>
          </a:p>
        </p:txBody>
      </p:sp>
      <p:grpSp>
        <p:nvGrpSpPr>
          <p:cNvPr name="Group 12" id="12"/>
          <p:cNvGrpSpPr/>
          <p:nvPr/>
        </p:nvGrpSpPr>
        <p:grpSpPr>
          <a:xfrm rot="0">
            <a:off x="587990" y="1774207"/>
            <a:ext cx="5410200" cy="3810903"/>
            <a:chOff x="0" y="0"/>
            <a:chExt cx="2960483" cy="2085342"/>
          </a:xfrm>
        </p:grpSpPr>
        <p:sp>
          <p:nvSpPr>
            <p:cNvPr name="Freeform 13" id="13"/>
            <p:cNvSpPr/>
            <p:nvPr/>
          </p:nvSpPr>
          <p:spPr>
            <a:xfrm>
              <a:off x="0" y="0"/>
              <a:ext cx="2960483" cy="2085342"/>
            </a:xfrm>
            <a:custGeom>
              <a:avLst/>
              <a:gdLst/>
              <a:ahLst/>
              <a:cxnLst/>
              <a:rect r="r" b="b" t="t" l="l"/>
              <a:pathLst>
                <a:path h="2085342" w="2960483">
                  <a:moveTo>
                    <a:pt x="2836023" y="59690"/>
                  </a:moveTo>
                  <a:cubicBezTo>
                    <a:pt x="2871583" y="59690"/>
                    <a:pt x="2900793" y="88900"/>
                    <a:pt x="2900793" y="124460"/>
                  </a:cubicBezTo>
                  <a:lnTo>
                    <a:pt x="2900793" y="1960882"/>
                  </a:lnTo>
                  <a:cubicBezTo>
                    <a:pt x="2900793" y="1996442"/>
                    <a:pt x="2871583" y="2025652"/>
                    <a:pt x="2836023" y="2025652"/>
                  </a:cubicBezTo>
                  <a:lnTo>
                    <a:pt x="124460" y="2025652"/>
                  </a:lnTo>
                  <a:cubicBezTo>
                    <a:pt x="88900" y="2025652"/>
                    <a:pt x="59690" y="1996442"/>
                    <a:pt x="59690" y="1960882"/>
                  </a:cubicBezTo>
                  <a:lnTo>
                    <a:pt x="59690" y="124460"/>
                  </a:lnTo>
                  <a:cubicBezTo>
                    <a:pt x="59690" y="88900"/>
                    <a:pt x="88900" y="59690"/>
                    <a:pt x="124460" y="59690"/>
                  </a:cubicBezTo>
                  <a:lnTo>
                    <a:pt x="2836023" y="59690"/>
                  </a:lnTo>
                  <a:moveTo>
                    <a:pt x="2836023" y="0"/>
                  </a:moveTo>
                  <a:lnTo>
                    <a:pt x="124460" y="0"/>
                  </a:lnTo>
                  <a:cubicBezTo>
                    <a:pt x="55880" y="0"/>
                    <a:pt x="0" y="55880"/>
                    <a:pt x="0" y="124460"/>
                  </a:cubicBezTo>
                  <a:lnTo>
                    <a:pt x="0" y="1960882"/>
                  </a:lnTo>
                  <a:cubicBezTo>
                    <a:pt x="0" y="2029462"/>
                    <a:pt x="55880" y="2085342"/>
                    <a:pt x="124460" y="2085342"/>
                  </a:cubicBezTo>
                  <a:lnTo>
                    <a:pt x="2836024" y="2085342"/>
                  </a:lnTo>
                  <a:cubicBezTo>
                    <a:pt x="2904604" y="2085342"/>
                    <a:pt x="2960483" y="2029462"/>
                    <a:pt x="2960483" y="1960882"/>
                  </a:cubicBezTo>
                  <a:lnTo>
                    <a:pt x="2960483" y="124460"/>
                  </a:lnTo>
                  <a:cubicBezTo>
                    <a:pt x="2960483" y="55880"/>
                    <a:pt x="2904604" y="0"/>
                    <a:pt x="2836023" y="0"/>
                  </a:cubicBezTo>
                  <a:close/>
                </a:path>
              </a:pathLst>
            </a:custGeom>
            <a:solidFill>
              <a:srgbClr val="30475E"/>
            </a:solidFill>
          </p:spPr>
        </p:sp>
      </p:grpSp>
      <p:grpSp>
        <p:nvGrpSpPr>
          <p:cNvPr name="Group 14" id="14"/>
          <p:cNvGrpSpPr/>
          <p:nvPr/>
        </p:nvGrpSpPr>
        <p:grpSpPr>
          <a:xfrm rot="0">
            <a:off x="6307172" y="1774207"/>
            <a:ext cx="5336890" cy="3810903"/>
            <a:chOff x="0" y="0"/>
            <a:chExt cx="2920368" cy="2085342"/>
          </a:xfrm>
        </p:grpSpPr>
        <p:sp>
          <p:nvSpPr>
            <p:cNvPr name="Freeform 15" id="15"/>
            <p:cNvSpPr/>
            <p:nvPr/>
          </p:nvSpPr>
          <p:spPr>
            <a:xfrm>
              <a:off x="0" y="0"/>
              <a:ext cx="2920368" cy="2085342"/>
            </a:xfrm>
            <a:custGeom>
              <a:avLst/>
              <a:gdLst/>
              <a:ahLst/>
              <a:cxnLst/>
              <a:rect r="r" b="b" t="t" l="l"/>
              <a:pathLst>
                <a:path h="2085342" w="2920368">
                  <a:moveTo>
                    <a:pt x="2795908" y="59690"/>
                  </a:moveTo>
                  <a:cubicBezTo>
                    <a:pt x="2831468" y="59690"/>
                    <a:pt x="2860678" y="88900"/>
                    <a:pt x="2860678" y="124460"/>
                  </a:cubicBezTo>
                  <a:lnTo>
                    <a:pt x="2860678" y="1960882"/>
                  </a:lnTo>
                  <a:cubicBezTo>
                    <a:pt x="2860678" y="1996442"/>
                    <a:pt x="2831468" y="2025652"/>
                    <a:pt x="2795908" y="2025652"/>
                  </a:cubicBezTo>
                  <a:lnTo>
                    <a:pt x="124460" y="2025652"/>
                  </a:lnTo>
                  <a:cubicBezTo>
                    <a:pt x="88900" y="2025652"/>
                    <a:pt x="59690" y="1996442"/>
                    <a:pt x="59690" y="1960882"/>
                  </a:cubicBezTo>
                  <a:lnTo>
                    <a:pt x="59690" y="124460"/>
                  </a:lnTo>
                  <a:cubicBezTo>
                    <a:pt x="59690" y="88900"/>
                    <a:pt x="88900" y="59690"/>
                    <a:pt x="124460" y="59690"/>
                  </a:cubicBezTo>
                  <a:lnTo>
                    <a:pt x="2795908" y="59690"/>
                  </a:lnTo>
                  <a:moveTo>
                    <a:pt x="2795908" y="0"/>
                  </a:moveTo>
                  <a:lnTo>
                    <a:pt x="124460" y="0"/>
                  </a:lnTo>
                  <a:cubicBezTo>
                    <a:pt x="55880" y="0"/>
                    <a:pt x="0" y="55880"/>
                    <a:pt x="0" y="124460"/>
                  </a:cubicBezTo>
                  <a:lnTo>
                    <a:pt x="0" y="1960882"/>
                  </a:lnTo>
                  <a:cubicBezTo>
                    <a:pt x="0" y="2029462"/>
                    <a:pt x="55880" y="2085342"/>
                    <a:pt x="124460" y="2085342"/>
                  </a:cubicBezTo>
                  <a:lnTo>
                    <a:pt x="2795908" y="2085342"/>
                  </a:lnTo>
                  <a:cubicBezTo>
                    <a:pt x="2864488" y="2085342"/>
                    <a:pt x="2920368" y="2029462"/>
                    <a:pt x="2920368" y="1960882"/>
                  </a:cubicBezTo>
                  <a:lnTo>
                    <a:pt x="2920368" y="124460"/>
                  </a:lnTo>
                  <a:cubicBezTo>
                    <a:pt x="2920368" y="55880"/>
                    <a:pt x="2864488" y="0"/>
                    <a:pt x="2795908" y="0"/>
                  </a:cubicBezTo>
                  <a:close/>
                </a:path>
              </a:pathLst>
            </a:custGeom>
            <a:solidFill>
              <a:srgbClr val="30475E"/>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sp>
        <p:nvSpPr>
          <p:cNvPr name="TextBox 5" id="5"/>
          <p:cNvSpPr txBox="true"/>
          <p:nvPr/>
        </p:nvSpPr>
        <p:spPr>
          <a:xfrm rot="0">
            <a:off x="1067530" y="456465"/>
            <a:ext cx="10056940" cy="713673"/>
          </a:xfrm>
          <a:prstGeom prst="rect">
            <a:avLst/>
          </a:prstGeom>
        </p:spPr>
        <p:txBody>
          <a:bodyPr anchor="t" rtlCol="false" tIns="0" lIns="0" bIns="0" rIns="0">
            <a:spAutoFit/>
          </a:bodyPr>
          <a:lstStyle/>
          <a:p>
            <a:pPr algn="ctr" marL="0" indent="0" lvl="0">
              <a:lnSpc>
                <a:spcPts val="5877"/>
              </a:lnSpc>
              <a:spcBef>
                <a:spcPct val="0"/>
              </a:spcBef>
            </a:pPr>
            <a:r>
              <a:rPr lang="en-US" sz="4198">
                <a:solidFill>
                  <a:srgbClr val="000000"/>
                </a:solidFill>
                <a:latin typeface="Pompiere"/>
              </a:rPr>
              <a:t>RESULTADOS</a:t>
            </a:r>
          </a:p>
        </p:txBody>
      </p:sp>
      <p:pic>
        <p:nvPicPr>
          <p:cNvPr name="Picture 6" id="6"/>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grpSp>
        <p:nvGrpSpPr>
          <p:cNvPr name="Group 8" id="8"/>
          <p:cNvGrpSpPr/>
          <p:nvPr/>
        </p:nvGrpSpPr>
        <p:grpSpPr>
          <a:xfrm rot="0">
            <a:off x="6307172" y="1774207"/>
            <a:ext cx="5336890" cy="3810903"/>
            <a:chOff x="0" y="0"/>
            <a:chExt cx="2920368" cy="2085342"/>
          </a:xfrm>
        </p:grpSpPr>
        <p:sp>
          <p:nvSpPr>
            <p:cNvPr name="Freeform 9" id="9"/>
            <p:cNvSpPr/>
            <p:nvPr/>
          </p:nvSpPr>
          <p:spPr>
            <a:xfrm>
              <a:off x="0" y="0"/>
              <a:ext cx="2920368" cy="2085342"/>
            </a:xfrm>
            <a:custGeom>
              <a:avLst/>
              <a:gdLst/>
              <a:ahLst/>
              <a:cxnLst/>
              <a:rect r="r" b="b" t="t" l="l"/>
              <a:pathLst>
                <a:path h="2085342" w="2920368">
                  <a:moveTo>
                    <a:pt x="2795908" y="59690"/>
                  </a:moveTo>
                  <a:cubicBezTo>
                    <a:pt x="2831468" y="59690"/>
                    <a:pt x="2860678" y="88900"/>
                    <a:pt x="2860678" y="124460"/>
                  </a:cubicBezTo>
                  <a:lnTo>
                    <a:pt x="2860678" y="1960882"/>
                  </a:lnTo>
                  <a:cubicBezTo>
                    <a:pt x="2860678" y="1996442"/>
                    <a:pt x="2831468" y="2025652"/>
                    <a:pt x="2795908" y="2025652"/>
                  </a:cubicBezTo>
                  <a:lnTo>
                    <a:pt x="124460" y="2025652"/>
                  </a:lnTo>
                  <a:cubicBezTo>
                    <a:pt x="88900" y="2025652"/>
                    <a:pt x="59690" y="1996442"/>
                    <a:pt x="59690" y="1960882"/>
                  </a:cubicBezTo>
                  <a:lnTo>
                    <a:pt x="59690" y="124460"/>
                  </a:lnTo>
                  <a:cubicBezTo>
                    <a:pt x="59690" y="88900"/>
                    <a:pt x="88900" y="59690"/>
                    <a:pt x="124460" y="59690"/>
                  </a:cubicBezTo>
                  <a:lnTo>
                    <a:pt x="2795908" y="59690"/>
                  </a:lnTo>
                  <a:moveTo>
                    <a:pt x="2795908" y="0"/>
                  </a:moveTo>
                  <a:lnTo>
                    <a:pt x="124460" y="0"/>
                  </a:lnTo>
                  <a:cubicBezTo>
                    <a:pt x="55880" y="0"/>
                    <a:pt x="0" y="55880"/>
                    <a:pt x="0" y="124460"/>
                  </a:cubicBezTo>
                  <a:lnTo>
                    <a:pt x="0" y="1960882"/>
                  </a:lnTo>
                  <a:cubicBezTo>
                    <a:pt x="0" y="2029462"/>
                    <a:pt x="55880" y="2085342"/>
                    <a:pt x="124460" y="2085342"/>
                  </a:cubicBezTo>
                  <a:lnTo>
                    <a:pt x="2795908" y="2085342"/>
                  </a:lnTo>
                  <a:cubicBezTo>
                    <a:pt x="2864488" y="2085342"/>
                    <a:pt x="2920368" y="2029462"/>
                    <a:pt x="2920368" y="1960882"/>
                  </a:cubicBezTo>
                  <a:lnTo>
                    <a:pt x="2920368" y="124460"/>
                  </a:lnTo>
                  <a:cubicBezTo>
                    <a:pt x="2920368" y="55880"/>
                    <a:pt x="2864488" y="0"/>
                    <a:pt x="2795908" y="0"/>
                  </a:cubicBezTo>
                  <a:close/>
                </a:path>
              </a:pathLst>
            </a:custGeom>
            <a:solidFill>
              <a:srgbClr val="30475E"/>
            </a:solidFill>
          </p:spPr>
        </p:sp>
      </p:grpSp>
      <p:grpSp>
        <p:nvGrpSpPr>
          <p:cNvPr name="Group 10" id="10"/>
          <p:cNvGrpSpPr/>
          <p:nvPr/>
        </p:nvGrpSpPr>
        <p:grpSpPr>
          <a:xfrm rot="0">
            <a:off x="485298" y="1774207"/>
            <a:ext cx="5410200" cy="3810903"/>
            <a:chOff x="0" y="0"/>
            <a:chExt cx="2960483" cy="2085342"/>
          </a:xfrm>
        </p:grpSpPr>
        <p:sp>
          <p:nvSpPr>
            <p:cNvPr name="Freeform 11" id="11"/>
            <p:cNvSpPr/>
            <p:nvPr/>
          </p:nvSpPr>
          <p:spPr>
            <a:xfrm>
              <a:off x="0" y="0"/>
              <a:ext cx="2960483" cy="2085342"/>
            </a:xfrm>
            <a:custGeom>
              <a:avLst/>
              <a:gdLst/>
              <a:ahLst/>
              <a:cxnLst/>
              <a:rect r="r" b="b" t="t" l="l"/>
              <a:pathLst>
                <a:path h="2085342" w="2960483">
                  <a:moveTo>
                    <a:pt x="2836023" y="59690"/>
                  </a:moveTo>
                  <a:cubicBezTo>
                    <a:pt x="2871583" y="59690"/>
                    <a:pt x="2900793" y="88900"/>
                    <a:pt x="2900793" y="124460"/>
                  </a:cubicBezTo>
                  <a:lnTo>
                    <a:pt x="2900793" y="1960882"/>
                  </a:lnTo>
                  <a:cubicBezTo>
                    <a:pt x="2900793" y="1996442"/>
                    <a:pt x="2871583" y="2025652"/>
                    <a:pt x="2836023" y="2025652"/>
                  </a:cubicBezTo>
                  <a:lnTo>
                    <a:pt x="124460" y="2025652"/>
                  </a:lnTo>
                  <a:cubicBezTo>
                    <a:pt x="88900" y="2025652"/>
                    <a:pt x="59690" y="1996442"/>
                    <a:pt x="59690" y="1960882"/>
                  </a:cubicBezTo>
                  <a:lnTo>
                    <a:pt x="59690" y="124460"/>
                  </a:lnTo>
                  <a:cubicBezTo>
                    <a:pt x="59690" y="88900"/>
                    <a:pt x="88900" y="59690"/>
                    <a:pt x="124460" y="59690"/>
                  </a:cubicBezTo>
                  <a:lnTo>
                    <a:pt x="2836023" y="59690"/>
                  </a:lnTo>
                  <a:moveTo>
                    <a:pt x="2836023" y="0"/>
                  </a:moveTo>
                  <a:lnTo>
                    <a:pt x="124460" y="0"/>
                  </a:lnTo>
                  <a:cubicBezTo>
                    <a:pt x="55880" y="0"/>
                    <a:pt x="0" y="55880"/>
                    <a:pt x="0" y="124460"/>
                  </a:cubicBezTo>
                  <a:lnTo>
                    <a:pt x="0" y="1960882"/>
                  </a:lnTo>
                  <a:cubicBezTo>
                    <a:pt x="0" y="2029462"/>
                    <a:pt x="55880" y="2085342"/>
                    <a:pt x="124460" y="2085342"/>
                  </a:cubicBezTo>
                  <a:lnTo>
                    <a:pt x="2836024" y="2085342"/>
                  </a:lnTo>
                  <a:cubicBezTo>
                    <a:pt x="2904604" y="2085342"/>
                    <a:pt x="2960483" y="2029462"/>
                    <a:pt x="2960483" y="1960882"/>
                  </a:cubicBezTo>
                  <a:lnTo>
                    <a:pt x="2960483" y="124460"/>
                  </a:lnTo>
                  <a:cubicBezTo>
                    <a:pt x="2960483" y="55880"/>
                    <a:pt x="2904604" y="0"/>
                    <a:pt x="2836023" y="0"/>
                  </a:cubicBezTo>
                  <a:close/>
                </a:path>
              </a:pathLst>
            </a:custGeom>
            <a:solidFill>
              <a:srgbClr val="30475E"/>
            </a:solidFill>
          </p:spPr>
        </p:sp>
      </p:grpSp>
      <p:sp>
        <p:nvSpPr>
          <p:cNvPr name="TextBox 12" id="12"/>
          <p:cNvSpPr txBox="true"/>
          <p:nvPr/>
        </p:nvSpPr>
        <p:spPr>
          <a:xfrm rot="0">
            <a:off x="434648" y="5610225"/>
            <a:ext cx="5460850" cy="1057275"/>
          </a:xfrm>
          <a:prstGeom prst="rect">
            <a:avLst/>
          </a:prstGeom>
        </p:spPr>
        <p:txBody>
          <a:bodyPr anchor="t" rtlCol="false" tIns="0" lIns="0" bIns="0" rIns="0">
            <a:spAutoFit/>
          </a:bodyPr>
          <a:lstStyle/>
          <a:p>
            <a:pPr algn="ctr">
              <a:lnSpc>
                <a:spcPts val="4200"/>
              </a:lnSpc>
            </a:pPr>
            <a:r>
              <a:rPr lang="en-US" sz="3000">
                <a:solidFill>
                  <a:srgbClr val="000000"/>
                </a:solidFill>
                <a:latin typeface="Questrial"/>
              </a:rPr>
              <a:t> Entrenamiento: 95.72%</a:t>
            </a:r>
          </a:p>
          <a:p>
            <a:pPr algn="ctr">
              <a:lnSpc>
                <a:spcPts val="4200"/>
              </a:lnSpc>
            </a:pPr>
            <a:r>
              <a:rPr lang="en-US" sz="3000">
                <a:solidFill>
                  <a:srgbClr val="000000"/>
                </a:solidFill>
                <a:latin typeface="Questrial"/>
              </a:rPr>
              <a:t>Validación: 95.70%</a:t>
            </a:r>
          </a:p>
        </p:txBody>
      </p:sp>
      <p:sp>
        <p:nvSpPr>
          <p:cNvPr name="TextBox 13" id="13"/>
          <p:cNvSpPr txBox="true"/>
          <p:nvPr/>
        </p:nvSpPr>
        <p:spPr>
          <a:xfrm rot="0">
            <a:off x="6481460" y="5610225"/>
            <a:ext cx="4988314" cy="1057275"/>
          </a:xfrm>
          <a:prstGeom prst="rect">
            <a:avLst/>
          </a:prstGeom>
        </p:spPr>
        <p:txBody>
          <a:bodyPr anchor="t" rtlCol="false" tIns="0" lIns="0" bIns="0" rIns="0">
            <a:spAutoFit/>
          </a:bodyPr>
          <a:lstStyle/>
          <a:p>
            <a:pPr algn="ctr">
              <a:lnSpc>
                <a:spcPts val="4200"/>
              </a:lnSpc>
            </a:pPr>
            <a:r>
              <a:rPr lang="en-US" sz="3000">
                <a:solidFill>
                  <a:srgbClr val="000000"/>
                </a:solidFill>
                <a:latin typeface="Questrial"/>
              </a:rPr>
              <a:t>Entrenamiento: 10.06%</a:t>
            </a:r>
          </a:p>
          <a:p>
            <a:pPr algn="ctr">
              <a:lnSpc>
                <a:spcPts val="4200"/>
              </a:lnSpc>
            </a:pPr>
            <a:r>
              <a:rPr lang="en-US" sz="3000">
                <a:solidFill>
                  <a:srgbClr val="000000"/>
                </a:solidFill>
                <a:latin typeface="Questrial"/>
              </a:rPr>
              <a:t>Validación: 8.91%</a:t>
            </a:r>
          </a:p>
        </p:txBody>
      </p:sp>
      <p:pic>
        <p:nvPicPr>
          <p:cNvPr name="Picture 14" id="14"/>
          <p:cNvPicPr>
            <a:picLocks noChangeAspect="true"/>
          </p:cNvPicPr>
          <p:nvPr/>
        </p:nvPicPr>
        <p:blipFill>
          <a:blip r:embed="rId6"/>
          <a:srcRect l="0" t="0" r="0" b="0"/>
          <a:stretch>
            <a:fillRect/>
          </a:stretch>
        </p:blipFill>
        <p:spPr>
          <a:xfrm flipH="false" flipV="false" rot="0">
            <a:off x="685800" y="1968773"/>
            <a:ext cx="4953995" cy="3460328"/>
          </a:xfrm>
          <a:prstGeom prst="rect">
            <a:avLst/>
          </a:prstGeom>
        </p:spPr>
      </p:pic>
      <p:pic>
        <p:nvPicPr>
          <p:cNvPr name="Picture 15" id="15"/>
          <p:cNvPicPr>
            <a:picLocks noChangeAspect="true"/>
          </p:cNvPicPr>
          <p:nvPr/>
        </p:nvPicPr>
        <p:blipFill>
          <a:blip r:embed="rId7"/>
          <a:srcRect l="0" t="0" r="0" b="0"/>
          <a:stretch>
            <a:fillRect/>
          </a:stretch>
        </p:blipFill>
        <p:spPr>
          <a:xfrm flipH="false" flipV="false" rot="0">
            <a:off x="6481460" y="1910843"/>
            <a:ext cx="4988314" cy="3537631"/>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pic>
        <p:nvPicPr>
          <p:cNvPr name="Picture 5" id="5"/>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3534531" y="1670268"/>
            <a:ext cx="5122938" cy="4652327"/>
          </a:xfrm>
          <a:prstGeom prst="rect">
            <a:avLst/>
          </a:prstGeom>
        </p:spPr>
      </p:pic>
      <p:grpSp>
        <p:nvGrpSpPr>
          <p:cNvPr name="Group 8" id="8"/>
          <p:cNvGrpSpPr/>
          <p:nvPr/>
        </p:nvGrpSpPr>
        <p:grpSpPr>
          <a:xfrm rot="0">
            <a:off x="3278858" y="1405211"/>
            <a:ext cx="5634285" cy="5011425"/>
            <a:chOff x="0" y="0"/>
            <a:chExt cx="3013759" cy="2680594"/>
          </a:xfrm>
        </p:grpSpPr>
        <p:sp>
          <p:nvSpPr>
            <p:cNvPr name="Freeform 9" id="9"/>
            <p:cNvSpPr/>
            <p:nvPr/>
          </p:nvSpPr>
          <p:spPr>
            <a:xfrm>
              <a:off x="0" y="0"/>
              <a:ext cx="3013760" cy="2680594"/>
            </a:xfrm>
            <a:custGeom>
              <a:avLst/>
              <a:gdLst/>
              <a:ahLst/>
              <a:cxnLst/>
              <a:rect r="r" b="b" t="t" l="l"/>
              <a:pathLst>
                <a:path h="2680594" w="3013760">
                  <a:moveTo>
                    <a:pt x="2889299" y="59690"/>
                  </a:moveTo>
                  <a:cubicBezTo>
                    <a:pt x="2924859" y="59690"/>
                    <a:pt x="2954069" y="88900"/>
                    <a:pt x="2954069" y="124460"/>
                  </a:cubicBezTo>
                  <a:lnTo>
                    <a:pt x="2954069" y="2556134"/>
                  </a:lnTo>
                  <a:cubicBezTo>
                    <a:pt x="2954069" y="2591694"/>
                    <a:pt x="2924859" y="2620904"/>
                    <a:pt x="2889299" y="2620904"/>
                  </a:cubicBezTo>
                  <a:lnTo>
                    <a:pt x="124460" y="2620904"/>
                  </a:lnTo>
                  <a:cubicBezTo>
                    <a:pt x="88900" y="2620904"/>
                    <a:pt x="59690" y="2591694"/>
                    <a:pt x="59690" y="2556134"/>
                  </a:cubicBezTo>
                  <a:lnTo>
                    <a:pt x="59690" y="124460"/>
                  </a:lnTo>
                  <a:cubicBezTo>
                    <a:pt x="59690" y="88900"/>
                    <a:pt x="88900" y="59690"/>
                    <a:pt x="124460" y="59690"/>
                  </a:cubicBezTo>
                  <a:lnTo>
                    <a:pt x="2889299" y="59690"/>
                  </a:lnTo>
                  <a:moveTo>
                    <a:pt x="2889299" y="0"/>
                  </a:moveTo>
                  <a:lnTo>
                    <a:pt x="124460" y="0"/>
                  </a:lnTo>
                  <a:cubicBezTo>
                    <a:pt x="55880" y="0"/>
                    <a:pt x="0" y="55880"/>
                    <a:pt x="0" y="124460"/>
                  </a:cubicBezTo>
                  <a:lnTo>
                    <a:pt x="0" y="2556134"/>
                  </a:lnTo>
                  <a:cubicBezTo>
                    <a:pt x="0" y="2624714"/>
                    <a:pt x="55880" y="2680594"/>
                    <a:pt x="124460" y="2680594"/>
                  </a:cubicBezTo>
                  <a:lnTo>
                    <a:pt x="2889300" y="2680594"/>
                  </a:lnTo>
                  <a:cubicBezTo>
                    <a:pt x="2957880" y="2680594"/>
                    <a:pt x="3013760" y="2624714"/>
                    <a:pt x="3013760" y="2556134"/>
                  </a:cubicBezTo>
                  <a:lnTo>
                    <a:pt x="3013760" y="124460"/>
                  </a:lnTo>
                  <a:cubicBezTo>
                    <a:pt x="3013759" y="55880"/>
                    <a:pt x="2957880" y="0"/>
                    <a:pt x="2889299" y="0"/>
                  </a:cubicBezTo>
                  <a:close/>
                </a:path>
              </a:pathLst>
            </a:custGeom>
            <a:solidFill>
              <a:srgbClr val="30475E"/>
            </a:solidFill>
          </p:spPr>
        </p:sp>
      </p:grpSp>
      <p:sp>
        <p:nvSpPr>
          <p:cNvPr name="TextBox 10" id="10"/>
          <p:cNvSpPr txBox="true"/>
          <p:nvPr/>
        </p:nvSpPr>
        <p:spPr>
          <a:xfrm rot="0">
            <a:off x="1067530" y="456465"/>
            <a:ext cx="10056940" cy="713673"/>
          </a:xfrm>
          <a:prstGeom prst="rect">
            <a:avLst/>
          </a:prstGeom>
        </p:spPr>
        <p:txBody>
          <a:bodyPr anchor="t" rtlCol="false" tIns="0" lIns="0" bIns="0" rIns="0">
            <a:spAutoFit/>
          </a:bodyPr>
          <a:lstStyle/>
          <a:p>
            <a:pPr algn="ctr" marL="0" indent="0" lvl="0">
              <a:lnSpc>
                <a:spcPts val="5877"/>
              </a:lnSpc>
              <a:spcBef>
                <a:spcPct val="0"/>
              </a:spcBef>
            </a:pPr>
            <a:r>
              <a:rPr lang="en-US" sz="4198">
                <a:solidFill>
                  <a:srgbClr val="000000"/>
                </a:solidFill>
                <a:latin typeface="Pompiere"/>
              </a:rPr>
              <a:t>RESULTADOS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pic>
        <p:nvPicPr>
          <p:cNvPr name="Picture 5" id="5"/>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1821271" y="2193648"/>
            <a:ext cx="8665489" cy="2904161"/>
          </a:xfrm>
          <a:prstGeom prst="rect">
            <a:avLst/>
          </a:prstGeom>
        </p:spPr>
      </p:pic>
      <p:grpSp>
        <p:nvGrpSpPr>
          <p:cNvPr name="Group 8" id="8"/>
          <p:cNvGrpSpPr/>
          <p:nvPr/>
        </p:nvGrpSpPr>
        <p:grpSpPr>
          <a:xfrm rot="0">
            <a:off x="1447755" y="1906686"/>
            <a:ext cx="9296490" cy="3402573"/>
            <a:chOff x="0" y="0"/>
            <a:chExt cx="4735206" cy="1733115"/>
          </a:xfrm>
        </p:grpSpPr>
        <p:sp>
          <p:nvSpPr>
            <p:cNvPr name="Freeform 9" id="9"/>
            <p:cNvSpPr/>
            <p:nvPr/>
          </p:nvSpPr>
          <p:spPr>
            <a:xfrm>
              <a:off x="0" y="0"/>
              <a:ext cx="4735206" cy="1733115"/>
            </a:xfrm>
            <a:custGeom>
              <a:avLst/>
              <a:gdLst/>
              <a:ahLst/>
              <a:cxnLst/>
              <a:rect r="r" b="b" t="t" l="l"/>
              <a:pathLst>
                <a:path h="1733115" w="4735206">
                  <a:moveTo>
                    <a:pt x="4610746" y="59690"/>
                  </a:moveTo>
                  <a:cubicBezTo>
                    <a:pt x="4646306" y="59690"/>
                    <a:pt x="4675516" y="88900"/>
                    <a:pt x="4675516" y="124460"/>
                  </a:cubicBezTo>
                  <a:lnTo>
                    <a:pt x="4675516" y="1608655"/>
                  </a:lnTo>
                  <a:cubicBezTo>
                    <a:pt x="4675516" y="1644215"/>
                    <a:pt x="4646306" y="1673425"/>
                    <a:pt x="4610746" y="1673425"/>
                  </a:cubicBezTo>
                  <a:lnTo>
                    <a:pt x="124460" y="1673425"/>
                  </a:lnTo>
                  <a:cubicBezTo>
                    <a:pt x="88900" y="1673425"/>
                    <a:pt x="59690" y="1644215"/>
                    <a:pt x="59690" y="1608655"/>
                  </a:cubicBezTo>
                  <a:lnTo>
                    <a:pt x="59690" y="124460"/>
                  </a:lnTo>
                  <a:cubicBezTo>
                    <a:pt x="59690" y="88900"/>
                    <a:pt x="88900" y="59690"/>
                    <a:pt x="124460" y="59690"/>
                  </a:cubicBezTo>
                  <a:lnTo>
                    <a:pt x="4610746" y="59690"/>
                  </a:lnTo>
                  <a:moveTo>
                    <a:pt x="4610746" y="0"/>
                  </a:moveTo>
                  <a:lnTo>
                    <a:pt x="124460" y="0"/>
                  </a:lnTo>
                  <a:cubicBezTo>
                    <a:pt x="55880" y="0"/>
                    <a:pt x="0" y="55880"/>
                    <a:pt x="0" y="124460"/>
                  </a:cubicBezTo>
                  <a:lnTo>
                    <a:pt x="0" y="1608655"/>
                  </a:lnTo>
                  <a:cubicBezTo>
                    <a:pt x="0" y="1677235"/>
                    <a:pt x="55880" y="1733115"/>
                    <a:pt x="124460" y="1733115"/>
                  </a:cubicBezTo>
                  <a:lnTo>
                    <a:pt x="4610746" y="1733115"/>
                  </a:lnTo>
                  <a:cubicBezTo>
                    <a:pt x="4679326" y="1733115"/>
                    <a:pt x="4735206" y="1677235"/>
                    <a:pt x="4735206" y="1608655"/>
                  </a:cubicBezTo>
                  <a:lnTo>
                    <a:pt x="4735206" y="124460"/>
                  </a:lnTo>
                  <a:cubicBezTo>
                    <a:pt x="4735206" y="55880"/>
                    <a:pt x="4679326" y="0"/>
                    <a:pt x="4610746" y="0"/>
                  </a:cubicBezTo>
                  <a:close/>
                </a:path>
              </a:pathLst>
            </a:custGeom>
            <a:solidFill>
              <a:srgbClr val="30475E"/>
            </a:solidFill>
          </p:spPr>
        </p:sp>
      </p:grpSp>
      <p:sp>
        <p:nvSpPr>
          <p:cNvPr name="TextBox 10" id="10"/>
          <p:cNvSpPr txBox="true"/>
          <p:nvPr/>
        </p:nvSpPr>
        <p:spPr>
          <a:xfrm rot="0">
            <a:off x="1067530" y="456465"/>
            <a:ext cx="10056940" cy="713673"/>
          </a:xfrm>
          <a:prstGeom prst="rect">
            <a:avLst/>
          </a:prstGeom>
        </p:spPr>
        <p:txBody>
          <a:bodyPr anchor="t" rtlCol="false" tIns="0" lIns="0" bIns="0" rIns="0">
            <a:spAutoFit/>
          </a:bodyPr>
          <a:lstStyle/>
          <a:p>
            <a:pPr algn="ctr" marL="0" indent="0" lvl="0">
              <a:lnSpc>
                <a:spcPts val="5877"/>
              </a:lnSpc>
              <a:spcBef>
                <a:spcPct val="0"/>
              </a:spcBef>
            </a:pPr>
            <a:r>
              <a:rPr lang="en-US" sz="4198">
                <a:solidFill>
                  <a:srgbClr val="000000"/>
                </a:solidFill>
                <a:latin typeface="Pompiere"/>
              </a:rPr>
              <a:t>RESULTADOS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pic>
        <p:nvPicPr>
          <p:cNvPr name="Picture 5" id="5"/>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3037639" y="1644286"/>
            <a:ext cx="6116721" cy="4405307"/>
          </a:xfrm>
          <a:prstGeom prst="rect">
            <a:avLst/>
          </a:prstGeom>
        </p:spPr>
      </p:pic>
      <p:grpSp>
        <p:nvGrpSpPr>
          <p:cNvPr name="Group 8" id="8"/>
          <p:cNvGrpSpPr/>
          <p:nvPr/>
        </p:nvGrpSpPr>
        <p:grpSpPr>
          <a:xfrm rot="0">
            <a:off x="2742360" y="1499616"/>
            <a:ext cx="6706336" cy="4672584"/>
            <a:chOff x="0" y="0"/>
            <a:chExt cx="3415900" cy="2380000"/>
          </a:xfrm>
        </p:grpSpPr>
        <p:sp>
          <p:nvSpPr>
            <p:cNvPr name="Freeform 9" id="9"/>
            <p:cNvSpPr/>
            <p:nvPr/>
          </p:nvSpPr>
          <p:spPr>
            <a:xfrm>
              <a:off x="0" y="0"/>
              <a:ext cx="3415900" cy="2380000"/>
            </a:xfrm>
            <a:custGeom>
              <a:avLst/>
              <a:gdLst/>
              <a:ahLst/>
              <a:cxnLst/>
              <a:rect r="r" b="b" t="t" l="l"/>
              <a:pathLst>
                <a:path h="2380000" w="3415900">
                  <a:moveTo>
                    <a:pt x="3291440" y="59690"/>
                  </a:moveTo>
                  <a:cubicBezTo>
                    <a:pt x="3327000" y="59690"/>
                    <a:pt x="3356210" y="88900"/>
                    <a:pt x="3356210" y="124460"/>
                  </a:cubicBezTo>
                  <a:lnTo>
                    <a:pt x="3356210" y="2255541"/>
                  </a:lnTo>
                  <a:cubicBezTo>
                    <a:pt x="3356210" y="2291100"/>
                    <a:pt x="3327000" y="2320311"/>
                    <a:pt x="3291440" y="2320311"/>
                  </a:cubicBezTo>
                  <a:lnTo>
                    <a:pt x="124460" y="2320311"/>
                  </a:lnTo>
                  <a:cubicBezTo>
                    <a:pt x="88900" y="2320311"/>
                    <a:pt x="59690" y="2291100"/>
                    <a:pt x="59690" y="2255541"/>
                  </a:cubicBezTo>
                  <a:lnTo>
                    <a:pt x="59690" y="124460"/>
                  </a:lnTo>
                  <a:cubicBezTo>
                    <a:pt x="59690" y="88900"/>
                    <a:pt x="88900" y="59690"/>
                    <a:pt x="124460" y="59690"/>
                  </a:cubicBezTo>
                  <a:lnTo>
                    <a:pt x="3291440" y="59690"/>
                  </a:lnTo>
                  <a:moveTo>
                    <a:pt x="3291440" y="0"/>
                  </a:moveTo>
                  <a:lnTo>
                    <a:pt x="124460" y="0"/>
                  </a:lnTo>
                  <a:cubicBezTo>
                    <a:pt x="55880" y="0"/>
                    <a:pt x="0" y="55880"/>
                    <a:pt x="0" y="124460"/>
                  </a:cubicBezTo>
                  <a:lnTo>
                    <a:pt x="0" y="2255541"/>
                  </a:lnTo>
                  <a:cubicBezTo>
                    <a:pt x="0" y="2324121"/>
                    <a:pt x="55880" y="2380000"/>
                    <a:pt x="124460" y="2380000"/>
                  </a:cubicBezTo>
                  <a:lnTo>
                    <a:pt x="3291441" y="2380000"/>
                  </a:lnTo>
                  <a:cubicBezTo>
                    <a:pt x="3360020" y="2380000"/>
                    <a:pt x="3415900" y="2324121"/>
                    <a:pt x="3415900" y="2255541"/>
                  </a:cubicBezTo>
                  <a:lnTo>
                    <a:pt x="3415900" y="124460"/>
                  </a:lnTo>
                  <a:cubicBezTo>
                    <a:pt x="3415900" y="55880"/>
                    <a:pt x="3360020" y="0"/>
                    <a:pt x="3291440" y="0"/>
                  </a:cubicBezTo>
                  <a:close/>
                </a:path>
              </a:pathLst>
            </a:custGeom>
            <a:solidFill>
              <a:srgbClr val="30475E"/>
            </a:solidFill>
          </p:spPr>
        </p:sp>
      </p:grpSp>
      <p:sp>
        <p:nvSpPr>
          <p:cNvPr name="TextBox 10" id="10"/>
          <p:cNvSpPr txBox="true"/>
          <p:nvPr/>
        </p:nvSpPr>
        <p:spPr>
          <a:xfrm rot="0">
            <a:off x="1067530" y="456465"/>
            <a:ext cx="10056940" cy="713673"/>
          </a:xfrm>
          <a:prstGeom prst="rect">
            <a:avLst/>
          </a:prstGeom>
        </p:spPr>
        <p:txBody>
          <a:bodyPr anchor="t" rtlCol="false" tIns="0" lIns="0" bIns="0" rIns="0">
            <a:spAutoFit/>
          </a:bodyPr>
          <a:lstStyle/>
          <a:p>
            <a:pPr algn="ctr" marL="0" indent="0" lvl="0">
              <a:lnSpc>
                <a:spcPts val="5877"/>
              </a:lnSpc>
              <a:spcBef>
                <a:spcPct val="0"/>
              </a:spcBef>
            </a:pPr>
            <a:r>
              <a:rPr lang="en-US" sz="4198">
                <a:solidFill>
                  <a:srgbClr val="000000"/>
                </a:solidFill>
                <a:latin typeface="Pompiere"/>
              </a:rPr>
              <a:t>RESULTADOS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pic>
        <p:nvPicPr>
          <p:cNvPr name="Picture 5" id="5"/>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sp>
        <p:nvSpPr>
          <p:cNvPr name="TextBox 7" id="7"/>
          <p:cNvSpPr txBox="true"/>
          <p:nvPr/>
        </p:nvSpPr>
        <p:spPr>
          <a:xfrm rot="0">
            <a:off x="1067530" y="456465"/>
            <a:ext cx="10056940" cy="713673"/>
          </a:xfrm>
          <a:prstGeom prst="rect">
            <a:avLst/>
          </a:prstGeom>
        </p:spPr>
        <p:txBody>
          <a:bodyPr anchor="t" rtlCol="false" tIns="0" lIns="0" bIns="0" rIns="0">
            <a:spAutoFit/>
          </a:bodyPr>
          <a:lstStyle/>
          <a:p>
            <a:pPr algn="ctr" marL="0" indent="0" lvl="0">
              <a:lnSpc>
                <a:spcPts val="5877"/>
              </a:lnSpc>
              <a:spcBef>
                <a:spcPct val="0"/>
              </a:spcBef>
            </a:pPr>
            <a:r>
              <a:rPr lang="en-US" sz="4198">
                <a:solidFill>
                  <a:srgbClr val="000000"/>
                </a:solidFill>
                <a:latin typeface="Pompiere"/>
              </a:rPr>
              <a:t>CONCLUSIÓN</a:t>
            </a:r>
          </a:p>
        </p:txBody>
      </p:sp>
      <p:grpSp>
        <p:nvGrpSpPr>
          <p:cNvPr name="Group 8" id="8"/>
          <p:cNvGrpSpPr/>
          <p:nvPr/>
        </p:nvGrpSpPr>
        <p:grpSpPr>
          <a:xfrm rot="0">
            <a:off x="685800" y="1743457"/>
            <a:ext cx="10820400" cy="3817283"/>
            <a:chOff x="0" y="0"/>
            <a:chExt cx="6587404" cy="2323942"/>
          </a:xfrm>
        </p:grpSpPr>
        <p:sp>
          <p:nvSpPr>
            <p:cNvPr name="Freeform 9" id="9"/>
            <p:cNvSpPr/>
            <p:nvPr/>
          </p:nvSpPr>
          <p:spPr>
            <a:xfrm>
              <a:off x="0" y="0"/>
              <a:ext cx="6587403" cy="2323942"/>
            </a:xfrm>
            <a:custGeom>
              <a:avLst/>
              <a:gdLst/>
              <a:ahLst/>
              <a:cxnLst/>
              <a:rect r="r" b="b" t="t" l="l"/>
              <a:pathLst>
                <a:path h="2323942" w="6587403">
                  <a:moveTo>
                    <a:pt x="6462943" y="2323942"/>
                  </a:moveTo>
                  <a:lnTo>
                    <a:pt x="124460" y="2323942"/>
                  </a:lnTo>
                  <a:cubicBezTo>
                    <a:pt x="55880" y="2323942"/>
                    <a:pt x="0" y="2268062"/>
                    <a:pt x="0" y="2199482"/>
                  </a:cubicBezTo>
                  <a:lnTo>
                    <a:pt x="0" y="124460"/>
                  </a:lnTo>
                  <a:cubicBezTo>
                    <a:pt x="0" y="55880"/>
                    <a:pt x="55880" y="0"/>
                    <a:pt x="124460" y="0"/>
                  </a:cubicBezTo>
                  <a:lnTo>
                    <a:pt x="6462944" y="0"/>
                  </a:lnTo>
                  <a:cubicBezTo>
                    <a:pt x="6531524" y="0"/>
                    <a:pt x="6587403" y="55880"/>
                    <a:pt x="6587403" y="124460"/>
                  </a:cubicBezTo>
                  <a:lnTo>
                    <a:pt x="6587403" y="2199482"/>
                  </a:lnTo>
                  <a:cubicBezTo>
                    <a:pt x="6587403" y="2268062"/>
                    <a:pt x="6531524" y="2323942"/>
                    <a:pt x="6462944" y="2323942"/>
                  </a:cubicBezTo>
                  <a:close/>
                </a:path>
              </a:pathLst>
            </a:custGeom>
            <a:solidFill>
              <a:srgbClr val="30475E"/>
            </a:solidFill>
          </p:spPr>
        </p:sp>
      </p:grpSp>
      <p:sp>
        <p:nvSpPr>
          <p:cNvPr name="TextBox 10" id="10"/>
          <p:cNvSpPr txBox="true"/>
          <p:nvPr/>
        </p:nvSpPr>
        <p:spPr>
          <a:xfrm rot="0">
            <a:off x="1334320" y="2192658"/>
            <a:ext cx="9523361" cy="2799040"/>
          </a:xfrm>
          <a:prstGeom prst="rect">
            <a:avLst/>
          </a:prstGeom>
        </p:spPr>
        <p:txBody>
          <a:bodyPr anchor="t" rtlCol="false" tIns="0" lIns="0" bIns="0" rIns="0">
            <a:spAutoFit/>
          </a:bodyPr>
          <a:lstStyle/>
          <a:p>
            <a:pPr algn="just">
              <a:lnSpc>
                <a:spcPts val="3747"/>
              </a:lnSpc>
            </a:pPr>
            <a:r>
              <a:rPr lang="en-US" u="none" sz="2676">
                <a:solidFill>
                  <a:srgbClr val="FFFFFF"/>
                </a:solidFill>
                <a:latin typeface="Questrial"/>
              </a:rPr>
              <a:t>La investigación y construcción de diferentes métodos nos da una vista más amplia sobre que metodología hay que elegir para obtener los mejores resultados. En este caso, al emplear una técnica para cambiar las imágenes en nuestro conjunto de datos tuvo un gran impacto en los resultados y en la mejora de la precisión del modelo.</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sp>
        <p:nvSpPr>
          <p:cNvPr name="TextBox 5" id="5"/>
          <p:cNvSpPr txBox="true"/>
          <p:nvPr/>
        </p:nvSpPr>
        <p:spPr>
          <a:xfrm rot="0">
            <a:off x="1067530" y="456465"/>
            <a:ext cx="10056940" cy="713673"/>
          </a:xfrm>
          <a:prstGeom prst="rect">
            <a:avLst/>
          </a:prstGeom>
        </p:spPr>
        <p:txBody>
          <a:bodyPr anchor="t" rtlCol="false" tIns="0" lIns="0" bIns="0" rIns="0">
            <a:spAutoFit/>
          </a:bodyPr>
          <a:lstStyle/>
          <a:p>
            <a:pPr algn="ctr" marL="0" indent="0" lvl="0">
              <a:lnSpc>
                <a:spcPts val="5877"/>
              </a:lnSpc>
              <a:spcBef>
                <a:spcPct val="0"/>
              </a:spcBef>
            </a:pPr>
            <a:r>
              <a:rPr lang="en-US" sz="4198">
                <a:solidFill>
                  <a:srgbClr val="000000"/>
                </a:solidFill>
                <a:latin typeface="Pompiere"/>
              </a:rPr>
              <a:t>REFERENCIAS</a:t>
            </a:r>
          </a:p>
        </p:txBody>
      </p:sp>
      <p:grpSp>
        <p:nvGrpSpPr>
          <p:cNvPr name="Group 6" id="6"/>
          <p:cNvGrpSpPr/>
          <p:nvPr/>
        </p:nvGrpSpPr>
        <p:grpSpPr>
          <a:xfrm rot="0">
            <a:off x="817705" y="1293613"/>
            <a:ext cx="10556589" cy="5276267"/>
            <a:chOff x="0" y="0"/>
            <a:chExt cx="6307823" cy="3152700"/>
          </a:xfrm>
        </p:grpSpPr>
        <p:sp>
          <p:nvSpPr>
            <p:cNvPr name="Freeform 7" id="7"/>
            <p:cNvSpPr/>
            <p:nvPr/>
          </p:nvSpPr>
          <p:spPr>
            <a:xfrm>
              <a:off x="0" y="0"/>
              <a:ext cx="6307823" cy="3152700"/>
            </a:xfrm>
            <a:custGeom>
              <a:avLst/>
              <a:gdLst/>
              <a:ahLst/>
              <a:cxnLst/>
              <a:rect r="r" b="b" t="t" l="l"/>
              <a:pathLst>
                <a:path h="3152700" w="6307823">
                  <a:moveTo>
                    <a:pt x="6183362" y="3152700"/>
                  </a:moveTo>
                  <a:lnTo>
                    <a:pt x="124460" y="3152700"/>
                  </a:lnTo>
                  <a:cubicBezTo>
                    <a:pt x="55880" y="3152700"/>
                    <a:pt x="0" y="3096820"/>
                    <a:pt x="0" y="3028240"/>
                  </a:cubicBezTo>
                  <a:lnTo>
                    <a:pt x="0" y="124460"/>
                  </a:lnTo>
                  <a:cubicBezTo>
                    <a:pt x="0" y="55880"/>
                    <a:pt x="55880" y="0"/>
                    <a:pt x="124460" y="0"/>
                  </a:cubicBezTo>
                  <a:lnTo>
                    <a:pt x="6183362" y="0"/>
                  </a:lnTo>
                  <a:cubicBezTo>
                    <a:pt x="6251943" y="0"/>
                    <a:pt x="6307823" y="55880"/>
                    <a:pt x="6307823" y="124460"/>
                  </a:cubicBezTo>
                  <a:lnTo>
                    <a:pt x="6307823" y="3028240"/>
                  </a:lnTo>
                  <a:cubicBezTo>
                    <a:pt x="6307823" y="3096820"/>
                    <a:pt x="6251943" y="3152700"/>
                    <a:pt x="6183362" y="3152700"/>
                  </a:cubicBezTo>
                  <a:close/>
                </a:path>
              </a:pathLst>
            </a:custGeom>
            <a:solidFill>
              <a:srgbClr val="30475E"/>
            </a:solidFill>
          </p:spPr>
        </p:sp>
      </p:grpSp>
      <p:sp>
        <p:nvSpPr>
          <p:cNvPr name="TextBox 8" id="8"/>
          <p:cNvSpPr txBox="true"/>
          <p:nvPr/>
        </p:nvSpPr>
        <p:spPr>
          <a:xfrm rot="0">
            <a:off x="965958" y="1410779"/>
            <a:ext cx="10260083" cy="5003835"/>
          </a:xfrm>
          <a:prstGeom prst="rect">
            <a:avLst/>
          </a:prstGeom>
        </p:spPr>
        <p:txBody>
          <a:bodyPr anchor="t" rtlCol="false" tIns="0" lIns="0" bIns="0" rIns="0">
            <a:spAutoFit/>
          </a:bodyPr>
          <a:lstStyle/>
          <a:p>
            <a:pPr>
              <a:lnSpc>
                <a:spcPts val="1923"/>
              </a:lnSpc>
              <a:spcBef>
                <a:spcPct val="0"/>
              </a:spcBef>
            </a:pPr>
            <a:r>
              <a:rPr lang="en-US" sz="1373">
                <a:solidFill>
                  <a:srgbClr val="FFFFFF"/>
                </a:solidFill>
                <a:latin typeface="Questrial"/>
              </a:rPr>
              <a:t>[1] Paludismo. (2021, diciembre 6). Organizaci ́on Mundial de la Salud. https://www.who.int/es/news-room/fact-sheets/detail/malaria.</a:t>
            </a:r>
          </a:p>
          <a:p>
            <a:pPr>
              <a:lnSpc>
                <a:spcPts val="1923"/>
              </a:lnSpc>
              <a:spcBef>
                <a:spcPct val="0"/>
              </a:spcBef>
            </a:pPr>
            <a:r>
              <a:rPr lang="en-US" sz="1373">
                <a:solidFill>
                  <a:srgbClr val="FFFFFF"/>
                </a:solidFill>
                <a:latin typeface="Questrial"/>
              </a:rPr>
              <a:t>[2] (S/f). National Library of Medicine. Recuperado el 21 de marzo de 2022, de https://lhncbc.nlm.nih.gov/LHC-downloads/downloads.html.</a:t>
            </a:r>
          </a:p>
          <a:p>
            <a:pPr>
              <a:lnSpc>
                <a:spcPts val="1923"/>
              </a:lnSpc>
              <a:spcBef>
                <a:spcPct val="0"/>
              </a:spcBef>
            </a:pPr>
            <a:r>
              <a:rPr lang="en-US" sz="1373">
                <a:solidFill>
                  <a:srgbClr val="FFFFFF"/>
                </a:solidFill>
                <a:latin typeface="Questrial"/>
              </a:rPr>
              <a:t>[3] Aniket, S. P. (s/f). Malaria Dataset [Data set]. En Malaria Dataset. Recuperado el 21 de marzo de 2022, de https://www.kaggle.com/datasets/miracle9to9/files1.</a:t>
            </a:r>
          </a:p>
          <a:p>
            <a:pPr>
              <a:lnSpc>
                <a:spcPts val="1923"/>
              </a:lnSpc>
              <a:spcBef>
                <a:spcPct val="0"/>
              </a:spcBef>
            </a:pPr>
            <a:r>
              <a:rPr lang="en-US" sz="1373">
                <a:solidFill>
                  <a:srgbClr val="FFFFFF"/>
                </a:solidFill>
                <a:latin typeface="Questrial"/>
              </a:rPr>
              <a:t>[4] Quan, Q., Wang, J., &amp; Liu, L. (2020). An Effective Convolutional Neural Network for Clas-sifying Red Blood Cells in Malaria Diseases. Interdisciplinary Sciences: Computational Life Sciences, 12(2), 217–225. https://doi.org/10.1007/s12539-020-00367-7.</a:t>
            </a:r>
          </a:p>
          <a:p>
            <a:pPr>
              <a:lnSpc>
                <a:spcPts val="1923"/>
              </a:lnSpc>
              <a:spcBef>
                <a:spcPct val="0"/>
              </a:spcBef>
            </a:pPr>
            <a:r>
              <a:rPr lang="en-US" sz="1373">
                <a:solidFill>
                  <a:srgbClr val="FFFFFF"/>
                </a:solidFill>
                <a:latin typeface="Questrial"/>
              </a:rPr>
              <a:t>[5] White, N. J. (2018). Anaemia and malaria. Malaria Journal, 17(1). https://doi.org/10.1186/s12936-018-2509-9.</a:t>
            </a:r>
          </a:p>
          <a:p>
            <a:pPr>
              <a:lnSpc>
                <a:spcPts val="1923"/>
              </a:lnSpc>
              <a:spcBef>
                <a:spcPct val="0"/>
              </a:spcBef>
            </a:pPr>
            <a:r>
              <a:rPr lang="en-US" sz="1373">
                <a:solidFill>
                  <a:srgbClr val="FFFFFF"/>
                </a:solidFill>
                <a:latin typeface="Questrial"/>
              </a:rPr>
              <a:t>[6] Mbanefo, A., &amp; Kumar, N. (2020). Evaluation of Malaria Diagnostic Methods as a Key for Successful Control and Elimination Programs. Tropical Medicine and Infectious Disease, 5(2),102. https://doi.org/10.3390/tropicalmed5020102.</a:t>
            </a:r>
          </a:p>
          <a:p>
            <a:pPr>
              <a:lnSpc>
                <a:spcPts val="1923"/>
              </a:lnSpc>
              <a:spcBef>
                <a:spcPct val="0"/>
              </a:spcBef>
            </a:pPr>
            <a:r>
              <a:rPr lang="en-US" sz="1373">
                <a:solidFill>
                  <a:srgbClr val="FFFFFF"/>
                </a:solidFill>
                <a:latin typeface="Questrial"/>
              </a:rPr>
              <a:t>[7] Singh, P., Raj, P., &amp; Namboodiri, V. P. (2020). EDS pooling layer. Image and Vision Compu-ting, 103923. https://doi.org/10.1016/j.imavis.2020.103923.</a:t>
            </a:r>
          </a:p>
          <a:p>
            <a:pPr>
              <a:lnSpc>
                <a:spcPts val="1923"/>
              </a:lnSpc>
              <a:spcBef>
                <a:spcPct val="0"/>
              </a:spcBef>
            </a:pPr>
            <a:r>
              <a:rPr lang="en-US" sz="1373">
                <a:solidFill>
                  <a:srgbClr val="FFFFFF"/>
                </a:solidFill>
                <a:latin typeface="Questrial"/>
              </a:rPr>
              <a:t>[8] Ricardo, B. R., Antonio, M. G., &amp; Rodellar, J. (2020, abril 8). Estandarizaci ́on de m ́etricas de rendimiento para clasificadores Machine y Deep Learning. Revista Iberica de Sistemas e Tecno-logias de Informacao, 184–196. https://www.researchgate.net/publication/342009715_Estandarizacion_de_metricas_de_rendimiento_para_clasificadores_Machine_y_Deep_Learning.</a:t>
            </a:r>
          </a:p>
          <a:p>
            <a:pPr>
              <a:lnSpc>
                <a:spcPts val="1923"/>
              </a:lnSpc>
              <a:spcBef>
                <a:spcPct val="0"/>
              </a:spcBef>
            </a:pPr>
            <a:r>
              <a:rPr lang="en-US" sz="1373">
                <a:solidFill>
                  <a:srgbClr val="FFFFFF"/>
                </a:solidFill>
                <a:latin typeface="Questrial"/>
              </a:rPr>
              <a:t>[9] Gonzalez, A. C. L. [AprendeIAconLigdiGonzalez]. (2019, mayo 24). M ́ETRICAS DE EVALUA-CI  ́ON MODELOS DE CLASIFICACI  ́ON SCIKIT LEARN — #35 Curso Machine Learningcon Python. Youtube. https://www.youtube.com/watch?v=K5PNrX694HQ.</a:t>
            </a:r>
          </a:p>
          <a:p>
            <a:pPr>
              <a:lnSpc>
                <a:spcPts val="1923"/>
              </a:lnSpc>
              <a:spcBef>
                <a:spcPct val="0"/>
              </a:spcBef>
            </a:pPr>
            <a:r>
              <a:rPr lang="en-US" sz="1373">
                <a:solidFill>
                  <a:srgbClr val="FFFFFF"/>
                </a:solidFill>
                <a:latin typeface="Questrial"/>
              </a:rPr>
              <a:t>[10] Funci ́on de p ́erdida de entrop ́ıa cruzada. (2020, noviembre 26). ICHI.PRO. https://ichi.pro/es/funcion-de-perdida-de-entropia-cruzada-267783942726718.8</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pic>
        <p:nvPicPr>
          <p:cNvPr name="Picture 5" id="5"/>
          <p:cNvPicPr>
            <a:picLocks noChangeAspect="true"/>
          </p:cNvPicPr>
          <p:nvPr/>
        </p:nvPicPr>
        <p:blipFill>
          <a:blip r:embed="rId4"/>
          <a:srcRect l="5625" t="0" r="5132" b="0"/>
          <a:stretch>
            <a:fillRect/>
          </a:stretch>
        </p:blipFill>
        <p:spPr>
          <a:xfrm flipH="false" flipV="false" rot="0">
            <a:off x="2484856" y="1639410"/>
            <a:ext cx="7194845" cy="4532790"/>
          </a:xfrm>
          <a:prstGeom prst="rect">
            <a:avLst/>
          </a:prstGeom>
        </p:spPr>
      </p:pic>
      <p:sp>
        <p:nvSpPr>
          <p:cNvPr name="TextBox 6" id="6"/>
          <p:cNvSpPr txBox="true"/>
          <p:nvPr/>
        </p:nvSpPr>
        <p:spPr>
          <a:xfrm rot="0">
            <a:off x="2898483" y="590550"/>
            <a:ext cx="6395034" cy="821415"/>
          </a:xfrm>
          <a:prstGeom prst="rect">
            <a:avLst/>
          </a:prstGeom>
        </p:spPr>
        <p:txBody>
          <a:bodyPr anchor="t" rtlCol="false" tIns="0" lIns="0" bIns="0" rIns="0">
            <a:spAutoFit/>
          </a:bodyPr>
          <a:lstStyle/>
          <a:p>
            <a:pPr algn="ctr" marL="0" indent="0" lvl="0">
              <a:lnSpc>
                <a:spcPts val="6695"/>
              </a:lnSpc>
              <a:spcBef>
                <a:spcPct val="0"/>
              </a:spcBef>
            </a:pPr>
            <a:r>
              <a:rPr lang="en-US" sz="4782">
                <a:solidFill>
                  <a:srgbClr val="000000"/>
                </a:solidFill>
                <a:latin typeface="Pompiere"/>
              </a:rPr>
              <a:t>MUCHAS GRACIAS :D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6858000" cy="6858000"/>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858000" y="0"/>
            <a:ext cx="6858000" cy="685800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grpSp>
        <p:nvGrpSpPr>
          <p:cNvPr name="Group 6" id="6"/>
          <p:cNvGrpSpPr/>
          <p:nvPr/>
        </p:nvGrpSpPr>
        <p:grpSpPr>
          <a:xfrm rot="0">
            <a:off x="685800" y="2273886"/>
            <a:ext cx="10820400" cy="3898314"/>
            <a:chOff x="0" y="0"/>
            <a:chExt cx="11943943" cy="4303098"/>
          </a:xfrm>
        </p:grpSpPr>
        <p:sp>
          <p:nvSpPr>
            <p:cNvPr name="Freeform 7" id="7"/>
            <p:cNvSpPr/>
            <p:nvPr/>
          </p:nvSpPr>
          <p:spPr>
            <a:xfrm>
              <a:off x="0" y="0"/>
              <a:ext cx="11943943" cy="4303098"/>
            </a:xfrm>
            <a:custGeom>
              <a:avLst/>
              <a:gdLst/>
              <a:ahLst/>
              <a:cxnLst/>
              <a:rect r="r" b="b" t="t" l="l"/>
              <a:pathLst>
                <a:path h="4303098" w="11943943">
                  <a:moveTo>
                    <a:pt x="11819483" y="4303098"/>
                  </a:moveTo>
                  <a:lnTo>
                    <a:pt x="124460" y="4303098"/>
                  </a:lnTo>
                  <a:cubicBezTo>
                    <a:pt x="55880" y="4303098"/>
                    <a:pt x="0" y="4247217"/>
                    <a:pt x="0" y="4178638"/>
                  </a:cubicBezTo>
                  <a:lnTo>
                    <a:pt x="0" y="124460"/>
                  </a:lnTo>
                  <a:cubicBezTo>
                    <a:pt x="0" y="55880"/>
                    <a:pt x="55880" y="0"/>
                    <a:pt x="124460" y="0"/>
                  </a:cubicBezTo>
                  <a:lnTo>
                    <a:pt x="11819483" y="0"/>
                  </a:lnTo>
                  <a:cubicBezTo>
                    <a:pt x="11888063" y="0"/>
                    <a:pt x="11943943" y="55880"/>
                    <a:pt x="11943943" y="124460"/>
                  </a:cubicBezTo>
                  <a:lnTo>
                    <a:pt x="11943943" y="4178638"/>
                  </a:lnTo>
                  <a:cubicBezTo>
                    <a:pt x="11943943" y="4247218"/>
                    <a:pt x="11888063" y="4303098"/>
                    <a:pt x="11819483" y="4303098"/>
                  </a:cubicBezTo>
                  <a:close/>
                </a:path>
              </a:pathLst>
            </a:custGeom>
            <a:solidFill>
              <a:srgbClr val="30475E"/>
            </a:solidFill>
          </p:spPr>
        </p:sp>
      </p:gr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371823" y="1874374"/>
            <a:ext cx="1448353" cy="532352"/>
          </a:xfrm>
          <a:prstGeom prst="rect">
            <a:avLst/>
          </a:prstGeom>
        </p:spPr>
      </p:pic>
      <p:sp>
        <p:nvSpPr>
          <p:cNvPr name="TextBox 9" id="9"/>
          <p:cNvSpPr txBox="true"/>
          <p:nvPr/>
        </p:nvSpPr>
        <p:spPr>
          <a:xfrm rot="0">
            <a:off x="3124622" y="561975"/>
            <a:ext cx="5942757" cy="1111401"/>
          </a:xfrm>
          <a:prstGeom prst="rect">
            <a:avLst/>
          </a:prstGeom>
        </p:spPr>
        <p:txBody>
          <a:bodyPr anchor="t" rtlCol="false" tIns="0" lIns="0" bIns="0" rIns="0">
            <a:spAutoFit/>
          </a:bodyPr>
          <a:lstStyle/>
          <a:p>
            <a:pPr algn="ctr">
              <a:lnSpc>
                <a:spcPts val="9091"/>
              </a:lnSpc>
            </a:pPr>
            <a:r>
              <a:rPr lang="en-US" sz="6494">
                <a:solidFill>
                  <a:srgbClr val="000000"/>
                </a:solidFill>
                <a:latin typeface="Pompiere"/>
              </a:rPr>
              <a:t>INTRODUCCIÓN</a:t>
            </a:r>
          </a:p>
        </p:txBody>
      </p:sp>
      <p:sp>
        <p:nvSpPr>
          <p:cNvPr name="TextBox 10" id="10"/>
          <p:cNvSpPr txBox="true"/>
          <p:nvPr/>
        </p:nvSpPr>
        <p:spPr>
          <a:xfrm rot="0">
            <a:off x="1168150" y="2576014"/>
            <a:ext cx="9383814" cy="717550"/>
          </a:xfrm>
          <a:prstGeom prst="rect">
            <a:avLst/>
          </a:prstGeom>
        </p:spPr>
        <p:txBody>
          <a:bodyPr anchor="t" rtlCol="false" tIns="0" lIns="0" bIns="0" rIns="0">
            <a:spAutoFit/>
          </a:bodyPr>
          <a:lstStyle/>
          <a:p>
            <a:pPr marL="539749" indent="-269875" lvl="1">
              <a:lnSpc>
                <a:spcPts val="2824"/>
              </a:lnSpc>
              <a:buFont typeface="Arial"/>
              <a:buChar char="•"/>
            </a:pPr>
            <a:r>
              <a:rPr lang="en-US" u="none" sz="2499">
                <a:solidFill>
                  <a:srgbClr val="FFFFFF"/>
                </a:solidFill>
                <a:latin typeface="Questrial"/>
              </a:rPr>
              <a:t>Conocida como paludismo se transmite generalmente entre humanos y otros animales mediante picaduras de mosquitos.</a:t>
            </a:r>
          </a:p>
        </p:txBody>
      </p:sp>
      <p:sp>
        <p:nvSpPr>
          <p:cNvPr name="TextBox 11" id="11"/>
          <p:cNvSpPr txBox="true"/>
          <p:nvPr/>
        </p:nvSpPr>
        <p:spPr>
          <a:xfrm rot="0">
            <a:off x="1168150" y="3692818"/>
            <a:ext cx="9569385" cy="365125"/>
          </a:xfrm>
          <a:prstGeom prst="rect">
            <a:avLst/>
          </a:prstGeom>
        </p:spPr>
        <p:txBody>
          <a:bodyPr anchor="t" rtlCol="false" tIns="0" lIns="0" bIns="0" rIns="0">
            <a:spAutoFit/>
          </a:bodyPr>
          <a:lstStyle/>
          <a:p>
            <a:pPr algn="ctr" marL="539749" indent="-269875" lvl="1">
              <a:lnSpc>
                <a:spcPts val="2824"/>
              </a:lnSpc>
              <a:buFont typeface="Arial"/>
              <a:buChar char="•"/>
            </a:pPr>
            <a:r>
              <a:rPr lang="en-US" u="none" sz="2499">
                <a:solidFill>
                  <a:srgbClr val="FFFFFF"/>
                </a:solidFill>
                <a:latin typeface="Questrial"/>
              </a:rPr>
              <a:t>Prevalece en los países menos desarrollados y zonas tropicales.</a:t>
            </a:r>
          </a:p>
        </p:txBody>
      </p:sp>
      <p:sp>
        <p:nvSpPr>
          <p:cNvPr name="TextBox 12" id="12"/>
          <p:cNvSpPr txBox="true"/>
          <p:nvPr/>
        </p:nvSpPr>
        <p:spPr>
          <a:xfrm rot="0">
            <a:off x="1168150" y="4457197"/>
            <a:ext cx="9685849" cy="1422400"/>
          </a:xfrm>
          <a:prstGeom prst="rect">
            <a:avLst/>
          </a:prstGeom>
        </p:spPr>
        <p:txBody>
          <a:bodyPr anchor="t" rtlCol="false" tIns="0" lIns="0" bIns="0" rIns="0">
            <a:spAutoFit/>
          </a:bodyPr>
          <a:lstStyle/>
          <a:p>
            <a:pPr marL="539749" indent="-269875" lvl="1">
              <a:lnSpc>
                <a:spcPts val="2824"/>
              </a:lnSpc>
              <a:buFont typeface="Arial"/>
              <a:buChar char="•"/>
            </a:pPr>
            <a:r>
              <a:rPr lang="en-US" sz="2499">
                <a:solidFill>
                  <a:srgbClr val="FFFFFF"/>
                </a:solidFill>
                <a:latin typeface="Questrial"/>
              </a:rPr>
              <a:t>Existen diferentes técnicas para el diagnóstico de la malaria. Sin embargo, algunas de estas pruebas muestran un creciente de falsos negativos, pero siguen siendo utilizados debido a su facilidad, rapidez y rentabilidad.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6858000" cy="6858000"/>
          </a:xfrm>
          <a:prstGeom prst="rect">
            <a:avLst/>
          </a:prstGeom>
        </p:spPr>
      </p:pic>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858000" y="0"/>
            <a:ext cx="6858000" cy="6858000"/>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grpSp>
        <p:nvGrpSpPr>
          <p:cNvPr name="Group 6" id="6"/>
          <p:cNvGrpSpPr/>
          <p:nvPr/>
        </p:nvGrpSpPr>
        <p:grpSpPr>
          <a:xfrm rot="0">
            <a:off x="685800" y="2307086"/>
            <a:ext cx="10820400" cy="3615408"/>
            <a:chOff x="0" y="0"/>
            <a:chExt cx="10518629" cy="3514578"/>
          </a:xfrm>
        </p:grpSpPr>
        <p:sp>
          <p:nvSpPr>
            <p:cNvPr name="Freeform 7" id="7"/>
            <p:cNvSpPr/>
            <p:nvPr/>
          </p:nvSpPr>
          <p:spPr>
            <a:xfrm>
              <a:off x="0" y="0"/>
              <a:ext cx="10518629" cy="3514578"/>
            </a:xfrm>
            <a:custGeom>
              <a:avLst/>
              <a:gdLst/>
              <a:ahLst/>
              <a:cxnLst/>
              <a:rect r="r" b="b" t="t" l="l"/>
              <a:pathLst>
                <a:path h="3514578" w="10518629">
                  <a:moveTo>
                    <a:pt x="10394169" y="3514578"/>
                  </a:moveTo>
                  <a:lnTo>
                    <a:pt x="124460" y="3514578"/>
                  </a:lnTo>
                  <a:cubicBezTo>
                    <a:pt x="55880" y="3514578"/>
                    <a:pt x="0" y="3458698"/>
                    <a:pt x="0" y="3390118"/>
                  </a:cubicBezTo>
                  <a:lnTo>
                    <a:pt x="0" y="124460"/>
                  </a:lnTo>
                  <a:cubicBezTo>
                    <a:pt x="0" y="55880"/>
                    <a:pt x="55880" y="0"/>
                    <a:pt x="124460" y="0"/>
                  </a:cubicBezTo>
                  <a:lnTo>
                    <a:pt x="10394169" y="0"/>
                  </a:lnTo>
                  <a:cubicBezTo>
                    <a:pt x="10462749" y="0"/>
                    <a:pt x="10518629" y="55880"/>
                    <a:pt x="10518629" y="124460"/>
                  </a:cubicBezTo>
                  <a:lnTo>
                    <a:pt x="10518629" y="3390118"/>
                  </a:lnTo>
                  <a:cubicBezTo>
                    <a:pt x="10518629" y="3458698"/>
                    <a:pt x="10462749" y="3514578"/>
                    <a:pt x="10394169" y="3514578"/>
                  </a:cubicBezTo>
                  <a:close/>
                </a:path>
              </a:pathLst>
            </a:custGeom>
            <a:solidFill>
              <a:srgbClr val="30475E"/>
            </a:solidFill>
          </p:spPr>
        </p:sp>
      </p:grpSp>
      <p:sp>
        <p:nvSpPr>
          <p:cNvPr name="TextBox 8" id="8"/>
          <p:cNvSpPr txBox="true"/>
          <p:nvPr/>
        </p:nvSpPr>
        <p:spPr>
          <a:xfrm rot="0">
            <a:off x="4087713" y="561975"/>
            <a:ext cx="4016573" cy="1111401"/>
          </a:xfrm>
          <a:prstGeom prst="rect">
            <a:avLst/>
          </a:prstGeom>
        </p:spPr>
        <p:txBody>
          <a:bodyPr anchor="t" rtlCol="false" tIns="0" lIns="0" bIns="0" rIns="0">
            <a:spAutoFit/>
          </a:bodyPr>
          <a:lstStyle/>
          <a:p>
            <a:pPr algn="ctr">
              <a:lnSpc>
                <a:spcPts val="9091"/>
              </a:lnSpc>
            </a:pPr>
            <a:r>
              <a:rPr lang="en-US" sz="6494">
                <a:solidFill>
                  <a:srgbClr val="000000"/>
                </a:solidFill>
                <a:latin typeface="Pompiere"/>
              </a:rPr>
              <a:t>OBJETIVO</a:t>
            </a:r>
          </a:p>
        </p:txBody>
      </p:sp>
      <p:sp>
        <p:nvSpPr>
          <p:cNvPr name="TextBox 9" id="9"/>
          <p:cNvSpPr txBox="true"/>
          <p:nvPr/>
        </p:nvSpPr>
        <p:spPr>
          <a:xfrm rot="0">
            <a:off x="1222202" y="2944041"/>
            <a:ext cx="9747596" cy="2351024"/>
          </a:xfrm>
          <a:prstGeom prst="rect">
            <a:avLst/>
          </a:prstGeom>
        </p:spPr>
        <p:txBody>
          <a:bodyPr anchor="t" rtlCol="false" tIns="0" lIns="0" bIns="0" rIns="0">
            <a:spAutoFit/>
          </a:bodyPr>
          <a:lstStyle/>
          <a:p>
            <a:pPr algn="ctr">
              <a:lnSpc>
                <a:spcPts val="4632"/>
              </a:lnSpc>
            </a:pPr>
            <a:r>
              <a:rPr lang="en-US" u="none" sz="4099">
                <a:solidFill>
                  <a:srgbClr val="FFFFFF"/>
                </a:solidFill>
                <a:latin typeface="Questrial"/>
              </a:rPr>
              <a:t>Crear un </a:t>
            </a:r>
            <a:r>
              <a:rPr lang="en-US" u="none" sz="4099">
                <a:solidFill>
                  <a:srgbClr val="5CE1E6"/>
                </a:solidFill>
                <a:latin typeface="Questrial"/>
              </a:rPr>
              <a:t>modelo de aprendizaje profundo</a:t>
            </a:r>
            <a:r>
              <a:rPr lang="en-US" u="none" sz="4099">
                <a:solidFill>
                  <a:srgbClr val="FFFFFF"/>
                </a:solidFill>
                <a:latin typeface="Questrial"/>
              </a:rPr>
              <a:t> de una </a:t>
            </a:r>
            <a:r>
              <a:rPr lang="en-US" u="none" sz="4099">
                <a:solidFill>
                  <a:srgbClr val="FFDE59"/>
                </a:solidFill>
                <a:latin typeface="Questrial"/>
              </a:rPr>
              <a:t>Red Neuronal Convolucional (CNN)</a:t>
            </a:r>
            <a:r>
              <a:rPr lang="en-US" u="none" sz="4099">
                <a:solidFill>
                  <a:srgbClr val="FFFFFF"/>
                </a:solidFill>
                <a:latin typeface="Questrial"/>
              </a:rPr>
              <a:t> que ayude a clasificar células entre </a:t>
            </a:r>
            <a:r>
              <a:rPr lang="en-US" u="sng" sz="4099">
                <a:solidFill>
                  <a:srgbClr val="FF5757"/>
                </a:solidFill>
                <a:latin typeface="Questrial"/>
              </a:rPr>
              <a:t>''Parasitario''</a:t>
            </a:r>
            <a:r>
              <a:rPr lang="en-US" u="none" sz="4099">
                <a:solidFill>
                  <a:srgbClr val="FFFFFF"/>
                </a:solidFill>
                <a:latin typeface="Questrial"/>
              </a:rPr>
              <a:t> y </a:t>
            </a:r>
            <a:r>
              <a:rPr lang="en-US" u="sng" sz="4099">
                <a:solidFill>
                  <a:srgbClr val="7ED957"/>
                </a:solidFill>
                <a:latin typeface="Questrial"/>
              </a:rPr>
              <a:t>''No Infectado''</a:t>
            </a:r>
          </a:p>
        </p:txBody>
      </p:sp>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5409647" y="1891240"/>
            <a:ext cx="1448353" cy="532352"/>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pic>
        <p:nvPicPr>
          <p:cNvPr name="Picture 5" id="5"/>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grpSp>
        <p:nvGrpSpPr>
          <p:cNvPr name="Group 7" id="7"/>
          <p:cNvGrpSpPr/>
          <p:nvPr/>
        </p:nvGrpSpPr>
        <p:grpSpPr>
          <a:xfrm rot="0">
            <a:off x="731149" y="1979458"/>
            <a:ext cx="5203474" cy="4405802"/>
            <a:chOff x="0" y="0"/>
            <a:chExt cx="5259315" cy="4453082"/>
          </a:xfrm>
        </p:grpSpPr>
        <p:sp>
          <p:nvSpPr>
            <p:cNvPr name="Freeform 8" id="8"/>
            <p:cNvSpPr/>
            <p:nvPr/>
          </p:nvSpPr>
          <p:spPr>
            <a:xfrm>
              <a:off x="0" y="0"/>
              <a:ext cx="5259315" cy="4453082"/>
            </a:xfrm>
            <a:custGeom>
              <a:avLst/>
              <a:gdLst/>
              <a:ahLst/>
              <a:cxnLst/>
              <a:rect r="r" b="b" t="t" l="l"/>
              <a:pathLst>
                <a:path h="4453082" w="5259315">
                  <a:moveTo>
                    <a:pt x="5134854" y="4453082"/>
                  </a:moveTo>
                  <a:lnTo>
                    <a:pt x="124460" y="4453082"/>
                  </a:lnTo>
                  <a:cubicBezTo>
                    <a:pt x="55880" y="4453082"/>
                    <a:pt x="0" y="4397203"/>
                    <a:pt x="0" y="4328622"/>
                  </a:cubicBezTo>
                  <a:lnTo>
                    <a:pt x="0" y="124460"/>
                  </a:lnTo>
                  <a:cubicBezTo>
                    <a:pt x="0" y="55880"/>
                    <a:pt x="55880" y="0"/>
                    <a:pt x="124460" y="0"/>
                  </a:cubicBezTo>
                  <a:lnTo>
                    <a:pt x="5134855" y="0"/>
                  </a:lnTo>
                  <a:cubicBezTo>
                    <a:pt x="5203435" y="0"/>
                    <a:pt x="5259315" y="55880"/>
                    <a:pt x="5259315" y="124460"/>
                  </a:cubicBezTo>
                  <a:lnTo>
                    <a:pt x="5259315" y="4328623"/>
                  </a:lnTo>
                  <a:cubicBezTo>
                    <a:pt x="5259315" y="4397203"/>
                    <a:pt x="5203435" y="4453082"/>
                    <a:pt x="5134855" y="4453082"/>
                  </a:cubicBezTo>
                  <a:close/>
                </a:path>
              </a:pathLst>
            </a:custGeom>
            <a:solidFill>
              <a:srgbClr val="30475E"/>
            </a:solidFill>
          </p:spPr>
        </p:sp>
      </p:grpSp>
      <p:grpSp>
        <p:nvGrpSpPr>
          <p:cNvPr name="Group 9" id="9"/>
          <p:cNvGrpSpPr/>
          <p:nvPr/>
        </p:nvGrpSpPr>
        <p:grpSpPr>
          <a:xfrm rot="0">
            <a:off x="6096000" y="2590231"/>
            <a:ext cx="5634223" cy="3184257"/>
            <a:chOff x="0" y="0"/>
            <a:chExt cx="3083070" cy="1742438"/>
          </a:xfrm>
        </p:grpSpPr>
        <p:sp>
          <p:nvSpPr>
            <p:cNvPr name="Freeform 10" id="10"/>
            <p:cNvSpPr/>
            <p:nvPr/>
          </p:nvSpPr>
          <p:spPr>
            <a:xfrm>
              <a:off x="0" y="0"/>
              <a:ext cx="3083070" cy="1742438"/>
            </a:xfrm>
            <a:custGeom>
              <a:avLst/>
              <a:gdLst/>
              <a:ahLst/>
              <a:cxnLst/>
              <a:rect r="r" b="b" t="t" l="l"/>
              <a:pathLst>
                <a:path h="1742438" w="3083070">
                  <a:moveTo>
                    <a:pt x="2958610" y="59690"/>
                  </a:moveTo>
                  <a:cubicBezTo>
                    <a:pt x="2994170" y="59690"/>
                    <a:pt x="3023380" y="88900"/>
                    <a:pt x="3023380" y="124460"/>
                  </a:cubicBezTo>
                  <a:lnTo>
                    <a:pt x="3023380" y="1617978"/>
                  </a:lnTo>
                  <a:cubicBezTo>
                    <a:pt x="3023380" y="1653538"/>
                    <a:pt x="2994170" y="1682748"/>
                    <a:pt x="2958610" y="1682748"/>
                  </a:cubicBezTo>
                  <a:lnTo>
                    <a:pt x="124460" y="1682748"/>
                  </a:lnTo>
                  <a:cubicBezTo>
                    <a:pt x="88900" y="1682748"/>
                    <a:pt x="59690" y="1653538"/>
                    <a:pt x="59690" y="1617978"/>
                  </a:cubicBezTo>
                  <a:lnTo>
                    <a:pt x="59690" y="124460"/>
                  </a:lnTo>
                  <a:cubicBezTo>
                    <a:pt x="59690" y="88900"/>
                    <a:pt x="88900" y="59690"/>
                    <a:pt x="124460" y="59690"/>
                  </a:cubicBezTo>
                  <a:lnTo>
                    <a:pt x="2958610" y="59690"/>
                  </a:lnTo>
                  <a:moveTo>
                    <a:pt x="2958610" y="0"/>
                  </a:moveTo>
                  <a:lnTo>
                    <a:pt x="124460" y="0"/>
                  </a:lnTo>
                  <a:cubicBezTo>
                    <a:pt x="55880" y="0"/>
                    <a:pt x="0" y="55880"/>
                    <a:pt x="0" y="124460"/>
                  </a:cubicBezTo>
                  <a:lnTo>
                    <a:pt x="0" y="1617978"/>
                  </a:lnTo>
                  <a:cubicBezTo>
                    <a:pt x="0" y="1686558"/>
                    <a:pt x="55880" y="1742438"/>
                    <a:pt x="124460" y="1742438"/>
                  </a:cubicBezTo>
                  <a:lnTo>
                    <a:pt x="2958610" y="1742438"/>
                  </a:lnTo>
                  <a:cubicBezTo>
                    <a:pt x="3027190" y="1742438"/>
                    <a:pt x="3083070" y="1686558"/>
                    <a:pt x="3083070" y="1617978"/>
                  </a:cubicBezTo>
                  <a:lnTo>
                    <a:pt x="3083070" y="124460"/>
                  </a:lnTo>
                  <a:cubicBezTo>
                    <a:pt x="3083070" y="55880"/>
                    <a:pt x="3027190" y="0"/>
                    <a:pt x="2958610" y="0"/>
                  </a:cubicBezTo>
                  <a:close/>
                </a:path>
              </a:pathLst>
            </a:custGeom>
            <a:solidFill>
              <a:srgbClr val="30475E"/>
            </a:solidFill>
          </p:spPr>
        </p:sp>
      </p:grpSp>
      <p:pic>
        <p:nvPicPr>
          <p:cNvPr name="Picture 11" id="11"/>
          <p:cNvPicPr>
            <a:picLocks noChangeAspect="true"/>
          </p:cNvPicPr>
          <p:nvPr/>
        </p:nvPicPr>
        <p:blipFill>
          <a:blip r:embed="rId6"/>
          <a:srcRect l="0" t="0" r="0" b="0"/>
          <a:stretch>
            <a:fillRect/>
          </a:stretch>
        </p:blipFill>
        <p:spPr>
          <a:xfrm flipH="false" flipV="false" rot="0">
            <a:off x="6282114" y="2782783"/>
            <a:ext cx="5224086" cy="2799152"/>
          </a:xfrm>
          <a:prstGeom prst="rect">
            <a:avLst/>
          </a:prstGeom>
        </p:spPr>
      </p:pic>
      <p:sp>
        <p:nvSpPr>
          <p:cNvPr name="TextBox 12" id="12"/>
          <p:cNvSpPr txBox="true"/>
          <p:nvPr/>
        </p:nvSpPr>
        <p:spPr>
          <a:xfrm rot="0">
            <a:off x="4583967" y="561975"/>
            <a:ext cx="3024065" cy="1111401"/>
          </a:xfrm>
          <a:prstGeom prst="rect">
            <a:avLst/>
          </a:prstGeom>
        </p:spPr>
        <p:txBody>
          <a:bodyPr anchor="t" rtlCol="false" tIns="0" lIns="0" bIns="0" rIns="0">
            <a:spAutoFit/>
          </a:bodyPr>
          <a:lstStyle/>
          <a:p>
            <a:pPr algn="ctr">
              <a:lnSpc>
                <a:spcPts val="9091"/>
              </a:lnSpc>
            </a:pPr>
            <a:r>
              <a:rPr lang="en-US" sz="6494">
                <a:solidFill>
                  <a:srgbClr val="000000"/>
                </a:solidFill>
                <a:latin typeface="Pompiere"/>
              </a:rPr>
              <a:t>DATOS</a:t>
            </a:r>
          </a:p>
        </p:txBody>
      </p:sp>
      <p:sp>
        <p:nvSpPr>
          <p:cNvPr name="TextBox 13" id="13"/>
          <p:cNvSpPr txBox="true"/>
          <p:nvPr/>
        </p:nvSpPr>
        <p:spPr>
          <a:xfrm rot="0">
            <a:off x="995914" y="2173592"/>
            <a:ext cx="4673943" cy="2127250"/>
          </a:xfrm>
          <a:prstGeom prst="rect">
            <a:avLst/>
          </a:prstGeom>
        </p:spPr>
        <p:txBody>
          <a:bodyPr anchor="t" rtlCol="false" tIns="0" lIns="0" bIns="0" rIns="0">
            <a:spAutoFit/>
          </a:bodyPr>
          <a:lstStyle/>
          <a:p>
            <a:pPr algn="ctr">
              <a:lnSpc>
                <a:spcPts val="2824"/>
              </a:lnSpc>
            </a:pPr>
            <a:r>
              <a:rPr lang="en-US" u="none" sz="2499">
                <a:solidFill>
                  <a:srgbClr val="FFFFFF"/>
                </a:solidFill>
                <a:latin typeface="Questrial"/>
              </a:rPr>
              <a:t>El conjunto de datos se obtuvo a través del sitio web Kaggle, el cual referencia al sitio web National Library of Medicine (NIH) como el repositorio oficial de los datos.</a:t>
            </a:r>
          </a:p>
        </p:txBody>
      </p:sp>
      <p:sp>
        <p:nvSpPr>
          <p:cNvPr name="TextBox 14" id="14"/>
          <p:cNvSpPr txBox="true"/>
          <p:nvPr/>
        </p:nvSpPr>
        <p:spPr>
          <a:xfrm rot="0">
            <a:off x="937875" y="4584195"/>
            <a:ext cx="4731982" cy="1437156"/>
          </a:xfrm>
          <a:prstGeom prst="rect">
            <a:avLst/>
          </a:prstGeom>
        </p:spPr>
        <p:txBody>
          <a:bodyPr anchor="t" rtlCol="false" tIns="0" lIns="0" bIns="0" rIns="0">
            <a:spAutoFit/>
          </a:bodyPr>
          <a:lstStyle/>
          <a:p>
            <a:pPr algn="ctr" marL="0" indent="0" lvl="1">
              <a:lnSpc>
                <a:spcPts val="2824"/>
              </a:lnSpc>
              <a:spcBef>
                <a:spcPct val="0"/>
              </a:spcBef>
            </a:pPr>
            <a:r>
              <a:rPr lang="en-US" u="none" sz="2499">
                <a:solidFill>
                  <a:srgbClr val="FFFFFF"/>
                </a:solidFill>
                <a:latin typeface="Questrial"/>
              </a:rPr>
              <a:t>Se recolectaron y fotografiaron frotis de sangre delgados a 150 pacientes infectados con malaria y 50 pacientes sanos.</a:t>
            </a:r>
          </a:p>
        </p:txBody>
      </p:sp>
      <p:pic>
        <p:nvPicPr>
          <p:cNvPr name="Picture 15" id="1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true" flipV="false" rot="0">
            <a:off x="2639360" y="1573892"/>
            <a:ext cx="1448353" cy="532352"/>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grpSp>
        <p:nvGrpSpPr>
          <p:cNvPr name="Group 5" id="5"/>
          <p:cNvGrpSpPr/>
          <p:nvPr/>
        </p:nvGrpSpPr>
        <p:grpSpPr>
          <a:xfrm rot="0">
            <a:off x="685800" y="1808975"/>
            <a:ext cx="10820400" cy="1300056"/>
            <a:chOff x="0" y="0"/>
            <a:chExt cx="8266058" cy="993156"/>
          </a:xfrm>
        </p:grpSpPr>
        <p:sp>
          <p:nvSpPr>
            <p:cNvPr name="Freeform 6" id="6"/>
            <p:cNvSpPr/>
            <p:nvPr/>
          </p:nvSpPr>
          <p:spPr>
            <a:xfrm>
              <a:off x="0" y="0"/>
              <a:ext cx="8266057" cy="993156"/>
            </a:xfrm>
            <a:custGeom>
              <a:avLst/>
              <a:gdLst/>
              <a:ahLst/>
              <a:cxnLst/>
              <a:rect r="r" b="b" t="t" l="l"/>
              <a:pathLst>
                <a:path h="993156" w="8266057">
                  <a:moveTo>
                    <a:pt x="8141598" y="993155"/>
                  </a:moveTo>
                  <a:lnTo>
                    <a:pt x="124460" y="993155"/>
                  </a:lnTo>
                  <a:cubicBezTo>
                    <a:pt x="55880" y="993155"/>
                    <a:pt x="0" y="937275"/>
                    <a:pt x="0" y="868696"/>
                  </a:cubicBezTo>
                  <a:lnTo>
                    <a:pt x="0" y="124460"/>
                  </a:lnTo>
                  <a:cubicBezTo>
                    <a:pt x="0" y="55880"/>
                    <a:pt x="55880" y="0"/>
                    <a:pt x="124460" y="0"/>
                  </a:cubicBezTo>
                  <a:lnTo>
                    <a:pt x="8141598" y="0"/>
                  </a:lnTo>
                  <a:cubicBezTo>
                    <a:pt x="8210178" y="0"/>
                    <a:pt x="8266057" y="55880"/>
                    <a:pt x="8266057" y="124460"/>
                  </a:cubicBezTo>
                  <a:lnTo>
                    <a:pt x="8266057" y="868696"/>
                  </a:lnTo>
                  <a:cubicBezTo>
                    <a:pt x="8266057" y="937276"/>
                    <a:pt x="8210178" y="993156"/>
                    <a:pt x="8141598" y="993156"/>
                  </a:cubicBezTo>
                  <a:close/>
                </a:path>
              </a:pathLst>
            </a:custGeom>
            <a:solidFill>
              <a:srgbClr val="30475E"/>
            </a:solidFill>
          </p:spPr>
        </p:sp>
      </p:grpSp>
      <p:grpSp>
        <p:nvGrpSpPr>
          <p:cNvPr name="Group 7" id="7"/>
          <p:cNvGrpSpPr/>
          <p:nvPr/>
        </p:nvGrpSpPr>
        <p:grpSpPr>
          <a:xfrm rot="0">
            <a:off x="685800" y="3321120"/>
            <a:ext cx="10820400" cy="1319495"/>
            <a:chOff x="0" y="0"/>
            <a:chExt cx="8266058" cy="1008006"/>
          </a:xfrm>
        </p:grpSpPr>
        <p:sp>
          <p:nvSpPr>
            <p:cNvPr name="Freeform 8" id="8"/>
            <p:cNvSpPr/>
            <p:nvPr/>
          </p:nvSpPr>
          <p:spPr>
            <a:xfrm>
              <a:off x="0" y="0"/>
              <a:ext cx="8266057" cy="1008006"/>
            </a:xfrm>
            <a:custGeom>
              <a:avLst/>
              <a:gdLst/>
              <a:ahLst/>
              <a:cxnLst/>
              <a:rect r="r" b="b" t="t" l="l"/>
              <a:pathLst>
                <a:path h="1008006" w="8266057">
                  <a:moveTo>
                    <a:pt x="8141598" y="1008006"/>
                  </a:moveTo>
                  <a:lnTo>
                    <a:pt x="124460" y="1008006"/>
                  </a:lnTo>
                  <a:cubicBezTo>
                    <a:pt x="55880" y="1008006"/>
                    <a:pt x="0" y="952126"/>
                    <a:pt x="0" y="883546"/>
                  </a:cubicBezTo>
                  <a:lnTo>
                    <a:pt x="0" y="124460"/>
                  </a:lnTo>
                  <a:cubicBezTo>
                    <a:pt x="0" y="55880"/>
                    <a:pt x="55880" y="0"/>
                    <a:pt x="124460" y="0"/>
                  </a:cubicBezTo>
                  <a:lnTo>
                    <a:pt x="8141598" y="0"/>
                  </a:lnTo>
                  <a:cubicBezTo>
                    <a:pt x="8210178" y="0"/>
                    <a:pt x="8266057" y="55880"/>
                    <a:pt x="8266057" y="124460"/>
                  </a:cubicBezTo>
                  <a:lnTo>
                    <a:pt x="8266057" y="883546"/>
                  </a:lnTo>
                  <a:cubicBezTo>
                    <a:pt x="8266057" y="952126"/>
                    <a:pt x="8210178" y="1008006"/>
                    <a:pt x="8141598" y="1008006"/>
                  </a:cubicBezTo>
                  <a:close/>
                </a:path>
              </a:pathLst>
            </a:custGeom>
            <a:solidFill>
              <a:srgbClr val="30475E"/>
            </a:solidFill>
          </p:spPr>
        </p:sp>
      </p:grpSp>
      <p:grpSp>
        <p:nvGrpSpPr>
          <p:cNvPr name="Group 9" id="9"/>
          <p:cNvGrpSpPr/>
          <p:nvPr/>
        </p:nvGrpSpPr>
        <p:grpSpPr>
          <a:xfrm rot="0">
            <a:off x="685800" y="4852705"/>
            <a:ext cx="10820400" cy="1319495"/>
            <a:chOff x="0" y="0"/>
            <a:chExt cx="8266058" cy="1008006"/>
          </a:xfrm>
        </p:grpSpPr>
        <p:sp>
          <p:nvSpPr>
            <p:cNvPr name="Freeform 10" id="10"/>
            <p:cNvSpPr/>
            <p:nvPr/>
          </p:nvSpPr>
          <p:spPr>
            <a:xfrm>
              <a:off x="0" y="0"/>
              <a:ext cx="8266057" cy="1008006"/>
            </a:xfrm>
            <a:custGeom>
              <a:avLst/>
              <a:gdLst/>
              <a:ahLst/>
              <a:cxnLst/>
              <a:rect r="r" b="b" t="t" l="l"/>
              <a:pathLst>
                <a:path h="1008006" w="8266057">
                  <a:moveTo>
                    <a:pt x="8141598" y="1008006"/>
                  </a:moveTo>
                  <a:lnTo>
                    <a:pt x="124460" y="1008006"/>
                  </a:lnTo>
                  <a:cubicBezTo>
                    <a:pt x="55880" y="1008006"/>
                    <a:pt x="0" y="952126"/>
                    <a:pt x="0" y="883546"/>
                  </a:cubicBezTo>
                  <a:lnTo>
                    <a:pt x="0" y="124460"/>
                  </a:lnTo>
                  <a:cubicBezTo>
                    <a:pt x="0" y="55880"/>
                    <a:pt x="55880" y="0"/>
                    <a:pt x="124460" y="0"/>
                  </a:cubicBezTo>
                  <a:lnTo>
                    <a:pt x="8141598" y="0"/>
                  </a:lnTo>
                  <a:cubicBezTo>
                    <a:pt x="8210178" y="0"/>
                    <a:pt x="8266057" y="55880"/>
                    <a:pt x="8266057" y="124460"/>
                  </a:cubicBezTo>
                  <a:lnTo>
                    <a:pt x="8266057" y="883546"/>
                  </a:lnTo>
                  <a:cubicBezTo>
                    <a:pt x="8266057" y="952126"/>
                    <a:pt x="8210178" y="1008006"/>
                    <a:pt x="8141598" y="1008006"/>
                  </a:cubicBezTo>
                  <a:close/>
                </a:path>
              </a:pathLst>
            </a:custGeom>
            <a:solidFill>
              <a:srgbClr val="30475E"/>
            </a:solidFill>
          </p:spPr>
        </p:sp>
      </p:grpSp>
      <p:sp>
        <p:nvSpPr>
          <p:cNvPr name="TextBox 11" id="11"/>
          <p:cNvSpPr txBox="true"/>
          <p:nvPr/>
        </p:nvSpPr>
        <p:spPr>
          <a:xfrm rot="0">
            <a:off x="685800" y="1041071"/>
            <a:ext cx="10820400" cy="597813"/>
          </a:xfrm>
          <a:prstGeom prst="rect">
            <a:avLst/>
          </a:prstGeom>
        </p:spPr>
        <p:txBody>
          <a:bodyPr anchor="t" rtlCol="false" tIns="0" lIns="0" bIns="0" rIns="0">
            <a:spAutoFit/>
          </a:bodyPr>
          <a:lstStyle/>
          <a:p>
            <a:pPr>
              <a:lnSpc>
                <a:spcPts val="4817"/>
              </a:lnSpc>
            </a:pPr>
            <a:r>
              <a:rPr lang="en-US" sz="3441">
                <a:solidFill>
                  <a:srgbClr val="000000"/>
                </a:solidFill>
                <a:latin typeface="Questrial"/>
              </a:rPr>
              <a:t>El conjunto de datos esta dividido de la siguiente forma:</a:t>
            </a:r>
          </a:p>
        </p:txBody>
      </p:sp>
      <p:sp>
        <p:nvSpPr>
          <p:cNvPr name="TextBox 12" id="12"/>
          <p:cNvSpPr txBox="true"/>
          <p:nvPr/>
        </p:nvSpPr>
        <p:spPr>
          <a:xfrm rot="0">
            <a:off x="951498" y="2040216"/>
            <a:ext cx="10327365" cy="860425"/>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FFFFFF"/>
                </a:solidFill>
                <a:latin typeface="Questrial"/>
              </a:rPr>
              <a:t> </a:t>
            </a:r>
            <a:r>
              <a:rPr lang="en-US" u="sng" sz="2499">
                <a:solidFill>
                  <a:srgbClr val="FFDE59"/>
                </a:solidFill>
                <a:latin typeface="Arimo"/>
              </a:rPr>
              <a:t>Conjunto de entrenamiento:</a:t>
            </a:r>
            <a:r>
              <a:rPr lang="en-US" sz="2499">
                <a:solidFill>
                  <a:srgbClr val="FFFFFF"/>
                </a:solidFill>
                <a:latin typeface="Arimo"/>
              </a:rPr>
              <a:t> 27,558 imágenes de células con instancias iguales de células </a:t>
            </a:r>
            <a:r>
              <a:rPr lang="en-US" sz="2499">
                <a:solidFill>
                  <a:srgbClr val="FF5757"/>
                </a:solidFill>
                <a:latin typeface="Arimo"/>
              </a:rPr>
              <a:t>parasitarias </a:t>
            </a:r>
            <a:r>
              <a:rPr lang="en-US" sz="2499">
                <a:solidFill>
                  <a:srgbClr val="FFFFFF"/>
                </a:solidFill>
                <a:latin typeface="Arimo"/>
              </a:rPr>
              <a:t>y no infectadas.</a:t>
            </a:r>
          </a:p>
        </p:txBody>
      </p:sp>
      <p:sp>
        <p:nvSpPr>
          <p:cNvPr name="TextBox 13" id="13"/>
          <p:cNvSpPr txBox="true"/>
          <p:nvPr/>
        </p:nvSpPr>
        <p:spPr>
          <a:xfrm rot="0">
            <a:off x="951498" y="3549322"/>
            <a:ext cx="9605381" cy="860425"/>
          </a:xfrm>
          <a:prstGeom prst="rect">
            <a:avLst/>
          </a:prstGeom>
        </p:spPr>
        <p:txBody>
          <a:bodyPr anchor="t" rtlCol="false" tIns="0" lIns="0" bIns="0" rIns="0">
            <a:spAutoFit/>
          </a:bodyPr>
          <a:lstStyle/>
          <a:p>
            <a:pPr algn="l" marL="539749" indent="-269875" lvl="1">
              <a:lnSpc>
                <a:spcPts val="3499"/>
              </a:lnSpc>
              <a:spcBef>
                <a:spcPct val="0"/>
              </a:spcBef>
              <a:buFont typeface="Arial"/>
              <a:buChar char="•"/>
            </a:pPr>
            <a:r>
              <a:rPr lang="en-US" u="none" sz="2499">
                <a:solidFill>
                  <a:srgbClr val="FFFFFF"/>
                </a:solidFill>
                <a:latin typeface="Questrial"/>
              </a:rPr>
              <a:t> </a:t>
            </a:r>
            <a:r>
              <a:rPr lang="en-US" u="sng" sz="2499">
                <a:solidFill>
                  <a:srgbClr val="FFDE59"/>
                </a:solidFill>
                <a:latin typeface="Questrial"/>
              </a:rPr>
              <a:t>Conjunto de prueba: </a:t>
            </a:r>
            <a:r>
              <a:rPr lang="en-US" u="none" sz="2499">
                <a:solidFill>
                  <a:srgbClr val="FFFFFF"/>
                </a:solidFill>
                <a:latin typeface="Questrial"/>
              </a:rPr>
              <a:t>15,832 imágenes de células con instancias iguales de células </a:t>
            </a:r>
            <a:r>
              <a:rPr lang="en-US" u="none" sz="2499">
                <a:solidFill>
                  <a:srgbClr val="FF5757"/>
                </a:solidFill>
                <a:latin typeface="Questrial"/>
              </a:rPr>
              <a:t>parasitarias</a:t>
            </a:r>
            <a:r>
              <a:rPr lang="en-US" u="none" sz="2499">
                <a:solidFill>
                  <a:srgbClr val="FFFFFF"/>
                </a:solidFill>
                <a:latin typeface="Questrial"/>
              </a:rPr>
              <a:t> y </a:t>
            </a:r>
            <a:r>
              <a:rPr lang="en-US" u="none" sz="2499">
                <a:solidFill>
                  <a:srgbClr val="7ED957"/>
                </a:solidFill>
                <a:latin typeface="Questrial"/>
              </a:rPr>
              <a:t>no infectadas</a:t>
            </a:r>
            <a:r>
              <a:rPr lang="en-US" u="none" sz="2499">
                <a:solidFill>
                  <a:srgbClr val="FFFFFF"/>
                </a:solidFill>
                <a:latin typeface="Questrial"/>
              </a:rPr>
              <a:t>.</a:t>
            </a:r>
          </a:p>
        </p:txBody>
      </p:sp>
      <p:sp>
        <p:nvSpPr>
          <p:cNvPr name="TextBox 14" id="14"/>
          <p:cNvSpPr txBox="true"/>
          <p:nvPr/>
        </p:nvSpPr>
        <p:spPr>
          <a:xfrm rot="0">
            <a:off x="951498" y="5058427"/>
            <a:ext cx="9605381" cy="860425"/>
          </a:xfrm>
          <a:prstGeom prst="rect">
            <a:avLst/>
          </a:prstGeom>
        </p:spPr>
        <p:txBody>
          <a:bodyPr anchor="t" rtlCol="false" tIns="0" lIns="0" bIns="0" rIns="0">
            <a:spAutoFit/>
          </a:bodyPr>
          <a:lstStyle/>
          <a:p>
            <a:pPr algn="l" marL="539749" indent="-269875" lvl="1">
              <a:lnSpc>
                <a:spcPts val="3499"/>
              </a:lnSpc>
              <a:spcBef>
                <a:spcPct val="0"/>
              </a:spcBef>
              <a:buFont typeface="Arial"/>
              <a:buChar char="•"/>
            </a:pPr>
            <a:r>
              <a:rPr lang="en-US" u="sng" sz="2499">
                <a:solidFill>
                  <a:srgbClr val="FFDE59"/>
                </a:solidFill>
                <a:latin typeface="Questrial"/>
              </a:rPr>
              <a:t>Conjunto de predicción:</a:t>
            </a:r>
            <a:r>
              <a:rPr lang="en-US" u="none" sz="2499">
                <a:solidFill>
                  <a:srgbClr val="FFFFFF"/>
                </a:solidFill>
                <a:latin typeface="Questrial"/>
              </a:rPr>
              <a:t> 2 imágenes de células con instancias iguales de células </a:t>
            </a:r>
            <a:r>
              <a:rPr lang="en-US" u="none" sz="2499">
                <a:solidFill>
                  <a:srgbClr val="FF5757"/>
                </a:solidFill>
                <a:latin typeface="Questrial"/>
              </a:rPr>
              <a:t>parasitarias</a:t>
            </a:r>
            <a:r>
              <a:rPr lang="en-US" u="none" sz="2499">
                <a:solidFill>
                  <a:srgbClr val="FFFFFF"/>
                </a:solidFill>
                <a:latin typeface="Questrial"/>
              </a:rPr>
              <a:t> y </a:t>
            </a:r>
            <a:r>
              <a:rPr lang="en-US" u="none" sz="2499">
                <a:solidFill>
                  <a:srgbClr val="7ED957"/>
                </a:solidFill>
                <a:latin typeface="Questrial"/>
              </a:rPr>
              <a:t>no infectadas</a:t>
            </a:r>
            <a:r>
              <a:rPr lang="en-US" u="none" sz="2499">
                <a:solidFill>
                  <a:srgbClr val="FFFFFF"/>
                </a:solidFill>
                <a:latin typeface="Questrial"/>
              </a:rPr>
              <a:t>.</a:t>
            </a:r>
          </a:p>
        </p:txBody>
      </p:sp>
      <p:pic>
        <p:nvPicPr>
          <p:cNvPr name="Picture 15" id="15"/>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16" id="16"/>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pic>
        <p:nvPicPr>
          <p:cNvPr name="Picture 5" id="5"/>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sp>
        <p:nvSpPr>
          <p:cNvPr name="TextBox 7" id="7"/>
          <p:cNvSpPr txBox="true"/>
          <p:nvPr/>
        </p:nvSpPr>
        <p:spPr>
          <a:xfrm rot="0">
            <a:off x="3487011" y="561975"/>
            <a:ext cx="5217978" cy="1111401"/>
          </a:xfrm>
          <a:prstGeom prst="rect">
            <a:avLst/>
          </a:prstGeom>
        </p:spPr>
        <p:txBody>
          <a:bodyPr anchor="t" rtlCol="false" tIns="0" lIns="0" bIns="0" rIns="0">
            <a:spAutoFit/>
          </a:bodyPr>
          <a:lstStyle/>
          <a:p>
            <a:pPr algn="ctr">
              <a:lnSpc>
                <a:spcPts val="9091"/>
              </a:lnSpc>
            </a:pPr>
            <a:r>
              <a:rPr lang="en-US" sz="6494">
                <a:solidFill>
                  <a:srgbClr val="000000"/>
                </a:solidFill>
                <a:latin typeface="Pompiere"/>
              </a:rPr>
              <a:t>METODOLOGÍA</a:t>
            </a:r>
          </a:p>
        </p:txBody>
      </p:sp>
      <p:grpSp>
        <p:nvGrpSpPr>
          <p:cNvPr name="Group 8" id="8"/>
          <p:cNvGrpSpPr/>
          <p:nvPr/>
        </p:nvGrpSpPr>
        <p:grpSpPr>
          <a:xfrm rot="0">
            <a:off x="2935649" y="1777557"/>
            <a:ext cx="6558832" cy="1798151"/>
            <a:chOff x="0" y="0"/>
            <a:chExt cx="4773672" cy="1308737"/>
          </a:xfrm>
        </p:grpSpPr>
        <p:sp>
          <p:nvSpPr>
            <p:cNvPr name="Freeform 9" id="9"/>
            <p:cNvSpPr/>
            <p:nvPr/>
          </p:nvSpPr>
          <p:spPr>
            <a:xfrm>
              <a:off x="0" y="0"/>
              <a:ext cx="4773672" cy="1308737"/>
            </a:xfrm>
            <a:custGeom>
              <a:avLst/>
              <a:gdLst/>
              <a:ahLst/>
              <a:cxnLst/>
              <a:rect r="r" b="b" t="t" l="l"/>
              <a:pathLst>
                <a:path h="1308737" w="4773672">
                  <a:moveTo>
                    <a:pt x="4649212" y="1308737"/>
                  </a:moveTo>
                  <a:lnTo>
                    <a:pt x="124460" y="1308737"/>
                  </a:lnTo>
                  <a:cubicBezTo>
                    <a:pt x="55880" y="1308737"/>
                    <a:pt x="0" y="1252857"/>
                    <a:pt x="0" y="1184277"/>
                  </a:cubicBezTo>
                  <a:lnTo>
                    <a:pt x="0" y="124460"/>
                  </a:lnTo>
                  <a:cubicBezTo>
                    <a:pt x="0" y="55880"/>
                    <a:pt x="55880" y="0"/>
                    <a:pt x="124460" y="0"/>
                  </a:cubicBezTo>
                  <a:lnTo>
                    <a:pt x="4649212" y="0"/>
                  </a:lnTo>
                  <a:cubicBezTo>
                    <a:pt x="4717792" y="0"/>
                    <a:pt x="4773672" y="55880"/>
                    <a:pt x="4773672" y="124460"/>
                  </a:cubicBezTo>
                  <a:lnTo>
                    <a:pt x="4773672" y="1184277"/>
                  </a:lnTo>
                  <a:cubicBezTo>
                    <a:pt x="4773672" y="1252857"/>
                    <a:pt x="4717792" y="1308737"/>
                    <a:pt x="4649212" y="1308737"/>
                  </a:cubicBezTo>
                  <a:close/>
                </a:path>
              </a:pathLst>
            </a:custGeom>
            <a:solidFill>
              <a:srgbClr val="00C2CB"/>
            </a:solidFill>
          </p:spPr>
        </p:sp>
      </p:grpSp>
      <p:grpSp>
        <p:nvGrpSpPr>
          <p:cNvPr name="Group 10" id="10"/>
          <p:cNvGrpSpPr/>
          <p:nvPr/>
        </p:nvGrpSpPr>
        <p:grpSpPr>
          <a:xfrm rot="0">
            <a:off x="2979432" y="2220239"/>
            <a:ext cx="6484830" cy="1323720"/>
            <a:chOff x="0" y="0"/>
            <a:chExt cx="5685464" cy="1160549"/>
          </a:xfrm>
        </p:grpSpPr>
        <p:sp>
          <p:nvSpPr>
            <p:cNvPr name="Freeform 11" id="11"/>
            <p:cNvSpPr/>
            <p:nvPr/>
          </p:nvSpPr>
          <p:spPr>
            <a:xfrm>
              <a:off x="0" y="0"/>
              <a:ext cx="5685464" cy="1160549"/>
            </a:xfrm>
            <a:custGeom>
              <a:avLst/>
              <a:gdLst/>
              <a:ahLst/>
              <a:cxnLst/>
              <a:rect r="r" b="b" t="t" l="l"/>
              <a:pathLst>
                <a:path h="1160549" w="5685464">
                  <a:moveTo>
                    <a:pt x="5561004" y="1160549"/>
                  </a:moveTo>
                  <a:lnTo>
                    <a:pt x="124460" y="1160549"/>
                  </a:lnTo>
                  <a:cubicBezTo>
                    <a:pt x="55880" y="1160549"/>
                    <a:pt x="0" y="1104669"/>
                    <a:pt x="0" y="1036089"/>
                  </a:cubicBezTo>
                  <a:lnTo>
                    <a:pt x="0" y="124460"/>
                  </a:lnTo>
                  <a:cubicBezTo>
                    <a:pt x="0" y="55880"/>
                    <a:pt x="55880" y="0"/>
                    <a:pt x="124460" y="0"/>
                  </a:cubicBezTo>
                  <a:lnTo>
                    <a:pt x="5561004" y="0"/>
                  </a:lnTo>
                  <a:cubicBezTo>
                    <a:pt x="5629584" y="0"/>
                    <a:pt x="5685464" y="55880"/>
                    <a:pt x="5685464" y="124460"/>
                  </a:cubicBezTo>
                  <a:lnTo>
                    <a:pt x="5685464" y="1036089"/>
                  </a:lnTo>
                  <a:cubicBezTo>
                    <a:pt x="5685464" y="1104669"/>
                    <a:pt x="5629584" y="1160549"/>
                    <a:pt x="5561004" y="1160549"/>
                  </a:cubicBezTo>
                  <a:close/>
                </a:path>
              </a:pathLst>
            </a:custGeom>
            <a:solidFill>
              <a:srgbClr val="30475E"/>
            </a:solidFill>
          </p:spPr>
        </p:sp>
      </p:grpSp>
      <p:sp>
        <p:nvSpPr>
          <p:cNvPr name="TextBox 12" id="12"/>
          <p:cNvSpPr txBox="true"/>
          <p:nvPr/>
        </p:nvSpPr>
        <p:spPr>
          <a:xfrm rot="0">
            <a:off x="3182166" y="1774868"/>
            <a:ext cx="2868683" cy="422275"/>
          </a:xfrm>
          <a:prstGeom prst="rect">
            <a:avLst/>
          </a:prstGeom>
        </p:spPr>
        <p:txBody>
          <a:bodyPr anchor="t" rtlCol="false" tIns="0" lIns="0" bIns="0" rIns="0">
            <a:spAutoFit/>
          </a:bodyPr>
          <a:lstStyle/>
          <a:p>
            <a:pPr>
              <a:lnSpc>
                <a:spcPts val="3499"/>
              </a:lnSpc>
            </a:pPr>
            <a:r>
              <a:rPr lang="en-US" sz="2499">
                <a:solidFill>
                  <a:srgbClr val="000000"/>
                </a:solidFill>
                <a:latin typeface="Questrial"/>
              </a:rPr>
              <a:t>Pre-procesamiento</a:t>
            </a:r>
          </a:p>
        </p:txBody>
      </p:sp>
      <p:sp>
        <p:nvSpPr>
          <p:cNvPr name="TextBox 13" id="13"/>
          <p:cNvSpPr txBox="true"/>
          <p:nvPr/>
        </p:nvSpPr>
        <p:spPr>
          <a:xfrm rot="0">
            <a:off x="3012740" y="2295952"/>
            <a:ext cx="5673230" cy="1115144"/>
          </a:xfrm>
          <a:prstGeom prst="rect">
            <a:avLst/>
          </a:prstGeom>
        </p:spPr>
        <p:txBody>
          <a:bodyPr anchor="t" rtlCol="false" tIns="0" lIns="0" bIns="0" rIns="0">
            <a:spAutoFit/>
          </a:bodyPr>
          <a:lstStyle/>
          <a:p>
            <a:pPr marL="462943" indent="-231471" lvl="1">
              <a:lnSpc>
                <a:spcPts val="3001"/>
              </a:lnSpc>
              <a:buFont typeface="Arial"/>
              <a:buChar char="•"/>
            </a:pPr>
            <a:r>
              <a:rPr lang="en-US" sz="2144">
                <a:solidFill>
                  <a:srgbClr val="FFFFFF"/>
                </a:solidFill>
                <a:latin typeface="Questrial"/>
              </a:rPr>
              <a:t>Redimensionamiento de las imágenes.</a:t>
            </a:r>
          </a:p>
          <a:p>
            <a:pPr marL="462943" indent="-231471" lvl="1">
              <a:lnSpc>
                <a:spcPts val="3001"/>
              </a:lnSpc>
              <a:buFont typeface="Arial"/>
              <a:buChar char="•"/>
            </a:pPr>
            <a:r>
              <a:rPr lang="en-US" sz="2144">
                <a:solidFill>
                  <a:srgbClr val="FFFFFF"/>
                </a:solidFill>
                <a:latin typeface="Questrial"/>
              </a:rPr>
              <a:t>Normalización.</a:t>
            </a:r>
          </a:p>
          <a:p>
            <a:pPr marL="462943" indent="-231471" lvl="1">
              <a:lnSpc>
                <a:spcPts val="3001"/>
              </a:lnSpc>
              <a:buFont typeface="Arial"/>
              <a:buChar char="•"/>
            </a:pPr>
            <a:r>
              <a:rPr lang="en-US" sz="2144">
                <a:solidFill>
                  <a:srgbClr val="FFFFFF"/>
                </a:solidFill>
                <a:latin typeface="Questrial"/>
              </a:rPr>
              <a:t>Cambio aleatorio a las imágenes.</a:t>
            </a:r>
          </a:p>
        </p:txBody>
      </p:sp>
      <p:grpSp>
        <p:nvGrpSpPr>
          <p:cNvPr name="Group 14" id="14"/>
          <p:cNvGrpSpPr/>
          <p:nvPr/>
        </p:nvGrpSpPr>
        <p:grpSpPr>
          <a:xfrm rot="0">
            <a:off x="2949213" y="3674556"/>
            <a:ext cx="6511959" cy="1470618"/>
            <a:chOff x="0" y="0"/>
            <a:chExt cx="4739557" cy="1070350"/>
          </a:xfrm>
        </p:grpSpPr>
        <p:sp>
          <p:nvSpPr>
            <p:cNvPr name="Freeform 15" id="15"/>
            <p:cNvSpPr/>
            <p:nvPr/>
          </p:nvSpPr>
          <p:spPr>
            <a:xfrm>
              <a:off x="0" y="0"/>
              <a:ext cx="4739557" cy="1070350"/>
            </a:xfrm>
            <a:custGeom>
              <a:avLst/>
              <a:gdLst/>
              <a:ahLst/>
              <a:cxnLst/>
              <a:rect r="r" b="b" t="t" l="l"/>
              <a:pathLst>
                <a:path h="1070350" w="4739557">
                  <a:moveTo>
                    <a:pt x="4615097" y="1070350"/>
                  </a:moveTo>
                  <a:lnTo>
                    <a:pt x="124460" y="1070350"/>
                  </a:lnTo>
                  <a:cubicBezTo>
                    <a:pt x="55880" y="1070350"/>
                    <a:pt x="0" y="1014470"/>
                    <a:pt x="0" y="945890"/>
                  </a:cubicBezTo>
                  <a:lnTo>
                    <a:pt x="0" y="124460"/>
                  </a:lnTo>
                  <a:cubicBezTo>
                    <a:pt x="0" y="55880"/>
                    <a:pt x="55880" y="0"/>
                    <a:pt x="124460" y="0"/>
                  </a:cubicBezTo>
                  <a:lnTo>
                    <a:pt x="4615097" y="0"/>
                  </a:lnTo>
                  <a:cubicBezTo>
                    <a:pt x="4683677" y="0"/>
                    <a:pt x="4739557" y="55880"/>
                    <a:pt x="4739557" y="124460"/>
                  </a:cubicBezTo>
                  <a:lnTo>
                    <a:pt x="4739557" y="945890"/>
                  </a:lnTo>
                  <a:cubicBezTo>
                    <a:pt x="4739557" y="1014470"/>
                    <a:pt x="4683677" y="1070350"/>
                    <a:pt x="4615097" y="1070350"/>
                  </a:cubicBezTo>
                  <a:close/>
                </a:path>
              </a:pathLst>
            </a:custGeom>
            <a:solidFill>
              <a:srgbClr val="00C2CB"/>
            </a:solidFill>
          </p:spPr>
        </p:sp>
      </p:grpSp>
      <p:grpSp>
        <p:nvGrpSpPr>
          <p:cNvPr name="Group 16" id="16"/>
          <p:cNvGrpSpPr/>
          <p:nvPr/>
        </p:nvGrpSpPr>
        <p:grpSpPr>
          <a:xfrm rot="0">
            <a:off x="2979432" y="4111977"/>
            <a:ext cx="6451522" cy="981612"/>
            <a:chOff x="0" y="0"/>
            <a:chExt cx="5656262" cy="860612"/>
          </a:xfrm>
        </p:grpSpPr>
        <p:sp>
          <p:nvSpPr>
            <p:cNvPr name="Freeform 17" id="17"/>
            <p:cNvSpPr/>
            <p:nvPr/>
          </p:nvSpPr>
          <p:spPr>
            <a:xfrm>
              <a:off x="0" y="0"/>
              <a:ext cx="5656262" cy="860612"/>
            </a:xfrm>
            <a:custGeom>
              <a:avLst/>
              <a:gdLst/>
              <a:ahLst/>
              <a:cxnLst/>
              <a:rect r="r" b="b" t="t" l="l"/>
              <a:pathLst>
                <a:path h="860612" w="5656262">
                  <a:moveTo>
                    <a:pt x="5531802" y="860612"/>
                  </a:moveTo>
                  <a:lnTo>
                    <a:pt x="124460" y="860612"/>
                  </a:lnTo>
                  <a:cubicBezTo>
                    <a:pt x="55880" y="860612"/>
                    <a:pt x="0" y="804732"/>
                    <a:pt x="0" y="736152"/>
                  </a:cubicBezTo>
                  <a:lnTo>
                    <a:pt x="0" y="124460"/>
                  </a:lnTo>
                  <a:cubicBezTo>
                    <a:pt x="0" y="55880"/>
                    <a:pt x="55880" y="0"/>
                    <a:pt x="124460" y="0"/>
                  </a:cubicBezTo>
                  <a:lnTo>
                    <a:pt x="5531802" y="0"/>
                  </a:lnTo>
                  <a:cubicBezTo>
                    <a:pt x="5600382" y="0"/>
                    <a:pt x="5656262" y="55880"/>
                    <a:pt x="5656262" y="124460"/>
                  </a:cubicBezTo>
                  <a:lnTo>
                    <a:pt x="5656262" y="736152"/>
                  </a:lnTo>
                  <a:cubicBezTo>
                    <a:pt x="5656262" y="804732"/>
                    <a:pt x="5600382" y="860612"/>
                    <a:pt x="5531802" y="860612"/>
                  </a:cubicBezTo>
                  <a:close/>
                </a:path>
              </a:pathLst>
            </a:custGeom>
            <a:solidFill>
              <a:srgbClr val="30475E"/>
            </a:solidFill>
          </p:spPr>
        </p:sp>
      </p:grpSp>
      <p:sp>
        <p:nvSpPr>
          <p:cNvPr name="TextBox 18" id="18"/>
          <p:cNvSpPr txBox="true"/>
          <p:nvPr/>
        </p:nvSpPr>
        <p:spPr>
          <a:xfrm rot="0">
            <a:off x="3162428" y="3659553"/>
            <a:ext cx="6098443" cy="452423"/>
          </a:xfrm>
          <a:prstGeom prst="rect">
            <a:avLst/>
          </a:prstGeom>
        </p:spPr>
        <p:txBody>
          <a:bodyPr anchor="t" rtlCol="false" tIns="0" lIns="0" bIns="0" rIns="0">
            <a:spAutoFit/>
          </a:bodyPr>
          <a:lstStyle/>
          <a:p>
            <a:pPr algn="l" marL="0" indent="0" lvl="0">
              <a:lnSpc>
                <a:spcPts val="3692"/>
              </a:lnSpc>
              <a:spcBef>
                <a:spcPct val="0"/>
              </a:spcBef>
            </a:pPr>
            <a:r>
              <a:rPr lang="en-US" u="none" sz="2637">
                <a:solidFill>
                  <a:srgbClr val="000000"/>
                </a:solidFill>
                <a:latin typeface="Questrial"/>
              </a:rPr>
              <a:t>Definición del modelo</a:t>
            </a:r>
          </a:p>
        </p:txBody>
      </p:sp>
      <p:sp>
        <p:nvSpPr>
          <p:cNvPr name="TextBox 19" id="19"/>
          <p:cNvSpPr txBox="true"/>
          <p:nvPr/>
        </p:nvSpPr>
        <p:spPr>
          <a:xfrm rot="0">
            <a:off x="2979432" y="4195865"/>
            <a:ext cx="5476335" cy="746336"/>
          </a:xfrm>
          <a:prstGeom prst="rect">
            <a:avLst/>
          </a:prstGeom>
        </p:spPr>
        <p:txBody>
          <a:bodyPr anchor="t" rtlCol="false" tIns="0" lIns="0" bIns="0" rIns="0">
            <a:spAutoFit/>
          </a:bodyPr>
          <a:lstStyle/>
          <a:p>
            <a:pPr algn="l" marL="462943" indent="-231472" lvl="1">
              <a:lnSpc>
                <a:spcPts val="3001"/>
              </a:lnSpc>
              <a:spcBef>
                <a:spcPct val="0"/>
              </a:spcBef>
              <a:buFont typeface="Arial"/>
              <a:buChar char="•"/>
            </a:pPr>
            <a:r>
              <a:rPr lang="en-US" u="none" sz="2144">
                <a:solidFill>
                  <a:srgbClr val="FFFFFF"/>
                </a:solidFill>
                <a:latin typeface="Questrial"/>
              </a:rPr>
              <a:t>Definir arquitectura del modelo CNN</a:t>
            </a:r>
          </a:p>
          <a:p>
            <a:pPr algn="l" marL="462943" indent="-231472" lvl="1">
              <a:lnSpc>
                <a:spcPts val="3001"/>
              </a:lnSpc>
              <a:spcBef>
                <a:spcPct val="0"/>
              </a:spcBef>
              <a:buFont typeface="Arial"/>
              <a:buChar char="•"/>
            </a:pPr>
            <a:r>
              <a:rPr lang="en-US" u="none" sz="2144">
                <a:solidFill>
                  <a:srgbClr val="FFFFFF"/>
                </a:solidFill>
                <a:latin typeface="Questrial"/>
              </a:rPr>
              <a:t>Entrenamiento del modelo</a:t>
            </a:r>
          </a:p>
        </p:txBody>
      </p:sp>
      <p:grpSp>
        <p:nvGrpSpPr>
          <p:cNvPr name="Group 20" id="20"/>
          <p:cNvGrpSpPr/>
          <p:nvPr/>
        </p:nvGrpSpPr>
        <p:grpSpPr>
          <a:xfrm rot="0">
            <a:off x="2935649" y="5271467"/>
            <a:ext cx="6551177" cy="1004915"/>
            <a:chOff x="0" y="0"/>
            <a:chExt cx="4768101" cy="731401"/>
          </a:xfrm>
        </p:grpSpPr>
        <p:sp>
          <p:nvSpPr>
            <p:cNvPr name="Freeform 21" id="21"/>
            <p:cNvSpPr/>
            <p:nvPr/>
          </p:nvSpPr>
          <p:spPr>
            <a:xfrm>
              <a:off x="0" y="0"/>
              <a:ext cx="4768101" cy="731401"/>
            </a:xfrm>
            <a:custGeom>
              <a:avLst/>
              <a:gdLst/>
              <a:ahLst/>
              <a:cxnLst/>
              <a:rect r="r" b="b" t="t" l="l"/>
              <a:pathLst>
                <a:path h="731401" w="4768101">
                  <a:moveTo>
                    <a:pt x="4643641" y="731401"/>
                  </a:moveTo>
                  <a:lnTo>
                    <a:pt x="124460" y="731401"/>
                  </a:lnTo>
                  <a:cubicBezTo>
                    <a:pt x="55880" y="731401"/>
                    <a:pt x="0" y="675521"/>
                    <a:pt x="0" y="606941"/>
                  </a:cubicBezTo>
                  <a:lnTo>
                    <a:pt x="0" y="124460"/>
                  </a:lnTo>
                  <a:cubicBezTo>
                    <a:pt x="0" y="55880"/>
                    <a:pt x="55880" y="0"/>
                    <a:pt x="124460" y="0"/>
                  </a:cubicBezTo>
                  <a:lnTo>
                    <a:pt x="4643641" y="0"/>
                  </a:lnTo>
                  <a:cubicBezTo>
                    <a:pt x="4712221" y="0"/>
                    <a:pt x="4768101" y="55880"/>
                    <a:pt x="4768101" y="124460"/>
                  </a:cubicBezTo>
                  <a:lnTo>
                    <a:pt x="4768101" y="606941"/>
                  </a:lnTo>
                  <a:cubicBezTo>
                    <a:pt x="4768101" y="675521"/>
                    <a:pt x="4712221" y="731401"/>
                    <a:pt x="4643641" y="731401"/>
                  </a:cubicBezTo>
                  <a:close/>
                </a:path>
              </a:pathLst>
            </a:custGeom>
            <a:solidFill>
              <a:srgbClr val="00C2CB"/>
            </a:solidFill>
          </p:spPr>
        </p:sp>
      </p:grpSp>
      <p:sp>
        <p:nvSpPr>
          <p:cNvPr name="TextBox 22" id="22"/>
          <p:cNvSpPr txBox="true"/>
          <p:nvPr/>
        </p:nvSpPr>
        <p:spPr>
          <a:xfrm rot="0">
            <a:off x="3188081" y="5261725"/>
            <a:ext cx="5932832" cy="452423"/>
          </a:xfrm>
          <a:prstGeom prst="rect">
            <a:avLst/>
          </a:prstGeom>
        </p:spPr>
        <p:txBody>
          <a:bodyPr anchor="t" rtlCol="false" tIns="0" lIns="0" bIns="0" rIns="0">
            <a:spAutoFit/>
          </a:bodyPr>
          <a:lstStyle/>
          <a:p>
            <a:pPr>
              <a:lnSpc>
                <a:spcPts val="3692"/>
              </a:lnSpc>
            </a:pPr>
            <a:r>
              <a:rPr lang="en-US" sz="2637">
                <a:solidFill>
                  <a:srgbClr val="000000"/>
                </a:solidFill>
                <a:latin typeface="Questrial"/>
              </a:rPr>
              <a:t>Validación del modelo</a:t>
            </a:r>
          </a:p>
        </p:txBody>
      </p:sp>
      <p:grpSp>
        <p:nvGrpSpPr>
          <p:cNvPr name="Group 23" id="23"/>
          <p:cNvGrpSpPr/>
          <p:nvPr/>
        </p:nvGrpSpPr>
        <p:grpSpPr>
          <a:xfrm rot="0">
            <a:off x="2953778" y="5714148"/>
            <a:ext cx="6502829" cy="523331"/>
            <a:chOff x="0" y="0"/>
            <a:chExt cx="8206029" cy="660400"/>
          </a:xfrm>
        </p:grpSpPr>
        <p:sp>
          <p:nvSpPr>
            <p:cNvPr name="Freeform 24" id="24"/>
            <p:cNvSpPr/>
            <p:nvPr/>
          </p:nvSpPr>
          <p:spPr>
            <a:xfrm>
              <a:off x="0" y="0"/>
              <a:ext cx="8206029" cy="660400"/>
            </a:xfrm>
            <a:custGeom>
              <a:avLst/>
              <a:gdLst/>
              <a:ahLst/>
              <a:cxnLst/>
              <a:rect r="r" b="b" t="t" l="l"/>
              <a:pathLst>
                <a:path h="660400" w="8206029">
                  <a:moveTo>
                    <a:pt x="8081569" y="660400"/>
                  </a:moveTo>
                  <a:lnTo>
                    <a:pt x="124460" y="660400"/>
                  </a:lnTo>
                  <a:cubicBezTo>
                    <a:pt x="55880" y="660400"/>
                    <a:pt x="0" y="604520"/>
                    <a:pt x="0" y="535940"/>
                  </a:cubicBezTo>
                  <a:lnTo>
                    <a:pt x="0" y="124460"/>
                  </a:lnTo>
                  <a:cubicBezTo>
                    <a:pt x="0" y="55880"/>
                    <a:pt x="55880" y="0"/>
                    <a:pt x="124460" y="0"/>
                  </a:cubicBezTo>
                  <a:lnTo>
                    <a:pt x="8081569" y="0"/>
                  </a:lnTo>
                  <a:cubicBezTo>
                    <a:pt x="8150149" y="0"/>
                    <a:pt x="8206029" y="55880"/>
                    <a:pt x="8206029" y="124460"/>
                  </a:cubicBezTo>
                  <a:lnTo>
                    <a:pt x="8206029" y="535940"/>
                  </a:lnTo>
                  <a:cubicBezTo>
                    <a:pt x="8206029" y="604520"/>
                    <a:pt x="8150149" y="660400"/>
                    <a:pt x="8081569" y="660400"/>
                  </a:cubicBezTo>
                  <a:close/>
                </a:path>
              </a:pathLst>
            </a:custGeom>
            <a:solidFill>
              <a:srgbClr val="30475E"/>
            </a:solidFill>
          </p:spPr>
        </p:sp>
      </p:grpSp>
      <p:sp>
        <p:nvSpPr>
          <p:cNvPr name="TextBox 25" id="25"/>
          <p:cNvSpPr txBox="true"/>
          <p:nvPr/>
        </p:nvSpPr>
        <p:spPr>
          <a:xfrm rot="0">
            <a:off x="3005085" y="5803212"/>
            <a:ext cx="6451522" cy="374511"/>
          </a:xfrm>
          <a:prstGeom prst="rect">
            <a:avLst/>
          </a:prstGeom>
        </p:spPr>
        <p:txBody>
          <a:bodyPr anchor="t" rtlCol="false" tIns="0" lIns="0" bIns="0" rIns="0">
            <a:spAutoFit/>
          </a:bodyPr>
          <a:lstStyle/>
          <a:p>
            <a:pPr algn="l" marL="462943" indent="-231472" lvl="1">
              <a:lnSpc>
                <a:spcPts val="3001"/>
              </a:lnSpc>
              <a:spcBef>
                <a:spcPct val="0"/>
              </a:spcBef>
              <a:buFont typeface="Arial"/>
              <a:buChar char="•"/>
            </a:pPr>
            <a:r>
              <a:rPr lang="en-US" u="none" sz="2144">
                <a:solidFill>
                  <a:srgbClr val="FFFFFF"/>
                </a:solidFill>
                <a:latin typeface="Questrial"/>
              </a:rPr>
              <a:t>Validación del modelo con el conjunto de prueba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pic>
        <p:nvPicPr>
          <p:cNvPr name="Picture 5" id="5"/>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grpSp>
        <p:nvGrpSpPr>
          <p:cNvPr name="Group 7" id="7"/>
          <p:cNvGrpSpPr/>
          <p:nvPr/>
        </p:nvGrpSpPr>
        <p:grpSpPr>
          <a:xfrm rot="0">
            <a:off x="685800" y="1807184"/>
            <a:ext cx="5360831" cy="4808587"/>
            <a:chOff x="0" y="0"/>
            <a:chExt cx="7147775" cy="6411450"/>
          </a:xfrm>
        </p:grpSpPr>
        <p:grpSp>
          <p:nvGrpSpPr>
            <p:cNvPr name="Group 8" id="8"/>
            <p:cNvGrpSpPr/>
            <p:nvPr/>
          </p:nvGrpSpPr>
          <p:grpSpPr>
            <a:xfrm rot="0">
              <a:off x="0" y="0"/>
              <a:ext cx="7147775" cy="6411450"/>
              <a:chOff x="0" y="0"/>
              <a:chExt cx="4913328" cy="4407183"/>
            </a:xfrm>
          </p:grpSpPr>
          <p:sp>
            <p:nvSpPr>
              <p:cNvPr name="Freeform 9" id="9"/>
              <p:cNvSpPr/>
              <p:nvPr/>
            </p:nvSpPr>
            <p:spPr>
              <a:xfrm>
                <a:off x="0" y="0"/>
                <a:ext cx="4913328" cy="4407183"/>
              </a:xfrm>
              <a:custGeom>
                <a:avLst/>
                <a:gdLst/>
                <a:ahLst/>
                <a:cxnLst/>
                <a:rect r="r" b="b" t="t" l="l"/>
                <a:pathLst>
                  <a:path h="4407183" w="4913328">
                    <a:moveTo>
                      <a:pt x="4788867" y="4407183"/>
                    </a:moveTo>
                    <a:lnTo>
                      <a:pt x="124460" y="4407183"/>
                    </a:lnTo>
                    <a:cubicBezTo>
                      <a:pt x="55880" y="4407183"/>
                      <a:pt x="0" y="4351303"/>
                      <a:pt x="0" y="4282723"/>
                    </a:cubicBezTo>
                    <a:lnTo>
                      <a:pt x="0" y="124460"/>
                    </a:lnTo>
                    <a:cubicBezTo>
                      <a:pt x="0" y="55880"/>
                      <a:pt x="55880" y="0"/>
                      <a:pt x="124460" y="0"/>
                    </a:cubicBezTo>
                    <a:lnTo>
                      <a:pt x="4788868" y="0"/>
                    </a:lnTo>
                    <a:cubicBezTo>
                      <a:pt x="4857448" y="0"/>
                      <a:pt x="4913328" y="55880"/>
                      <a:pt x="4913328" y="124460"/>
                    </a:cubicBezTo>
                    <a:lnTo>
                      <a:pt x="4913328" y="4282723"/>
                    </a:lnTo>
                    <a:cubicBezTo>
                      <a:pt x="4913328" y="4351303"/>
                      <a:pt x="4857448" y="4407183"/>
                      <a:pt x="4788868" y="4407183"/>
                    </a:cubicBezTo>
                    <a:close/>
                  </a:path>
                </a:pathLst>
              </a:custGeom>
              <a:solidFill>
                <a:srgbClr val="30475E"/>
              </a:solidFill>
            </p:spPr>
          </p:sp>
        </p:grpSp>
        <p:pic>
          <p:nvPicPr>
            <p:cNvPr name="Picture 10" id="10"/>
            <p:cNvPicPr>
              <a:picLocks noChangeAspect="true"/>
            </p:cNvPicPr>
            <p:nvPr/>
          </p:nvPicPr>
          <p:blipFill>
            <a:blip r:embed="rId6"/>
            <a:srcRect l="0" t="0" r="0" b="0"/>
            <a:stretch>
              <a:fillRect/>
            </a:stretch>
          </p:blipFill>
          <p:spPr>
            <a:xfrm flipH="false" flipV="false" rot="0">
              <a:off x="0" y="0"/>
              <a:ext cx="6965266" cy="6259693"/>
            </a:xfrm>
            <a:prstGeom prst="rect">
              <a:avLst/>
            </a:prstGeom>
          </p:spPr>
        </p:pic>
      </p:grpSp>
      <p:pic>
        <p:nvPicPr>
          <p:cNvPr name="Picture 11" id="11"/>
          <p:cNvPicPr>
            <a:picLocks noChangeAspect="true"/>
          </p:cNvPicPr>
          <p:nvPr/>
        </p:nvPicPr>
        <p:blipFill>
          <a:blip r:embed="rId7"/>
          <a:srcRect l="0" t="0" r="0" b="0"/>
          <a:stretch>
            <a:fillRect/>
          </a:stretch>
        </p:blipFill>
        <p:spPr>
          <a:xfrm flipH="false" flipV="false" rot="0">
            <a:off x="6423007" y="2518687"/>
            <a:ext cx="5083193" cy="2698661"/>
          </a:xfrm>
          <a:prstGeom prst="rect">
            <a:avLst/>
          </a:prstGeom>
        </p:spPr>
      </p:pic>
      <p:sp>
        <p:nvSpPr>
          <p:cNvPr name="TextBox 12" id="12"/>
          <p:cNvSpPr txBox="true"/>
          <p:nvPr/>
        </p:nvSpPr>
        <p:spPr>
          <a:xfrm rot="0">
            <a:off x="1085121" y="871607"/>
            <a:ext cx="10021757" cy="724911"/>
          </a:xfrm>
          <a:prstGeom prst="rect">
            <a:avLst/>
          </a:prstGeom>
        </p:spPr>
        <p:txBody>
          <a:bodyPr anchor="t" rtlCol="false" tIns="0" lIns="0" bIns="0" rIns="0">
            <a:spAutoFit/>
          </a:bodyPr>
          <a:lstStyle/>
          <a:p>
            <a:pPr algn="ctr" marL="0" indent="0" lvl="0">
              <a:lnSpc>
                <a:spcPts val="5805"/>
              </a:lnSpc>
              <a:spcBef>
                <a:spcPct val="0"/>
              </a:spcBef>
            </a:pPr>
            <a:r>
              <a:rPr lang="en-US" u="none" sz="4146">
                <a:solidFill>
                  <a:srgbClr val="000000"/>
                </a:solidFill>
                <a:latin typeface="Pompiere"/>
              </a:rPr>
              <a:t>PRE-PROCESAMIENTO Y PREPARACIÓN DE LOS DATOS</a:t>
            </a:r>
          </a:p>
        </p:txBody>
      </p:sp>
      <p:grpSp>
        <p:nvGrpSpPr>
          <p:cNvPr name="Group 13" id="13"/>
          <p:cNvGrpSpPr/>
          <p:nvPr/>
        </p:nvGrpSpPr>
        <p:grpSpPr>
          <a:xfrm rot="0">
            <a:off x="6246396" y="2358435"/>
            <a:ext cx="5383563" cy="3134125"/>
            <a:chOff x="0" y="0"/>
            <a:chExt cx="2945908" cy="1715006"/>
          </a:xfrm>
        </p:grpSpPr>
        <p:sp>
          <p:nvSpPr>
            <p:cNvPr name="Freeform 14" id="14"/>
            <p:cNvSpPr/>
            <p:nvPr/>
          </p:nvSpPr>
          <p:spPr>
            <a:xfrm>
              <a:off x="0" y="0"/>
              <a:ext cx="2945908" cy="1715006"/>
            </a:xfrm>
            <a:custGeom>
              <a:avLst/>
              <a:gdLst/>
              <a:ahLst/>
              <a:cxnLst/>
              <a:rect r="r" b="b" t="t" l="l"/>
              <a:pathLst>
                <a:path h="1715006" w="2945908">
                  <a:moveTo>
                    <a:pt x="2821448" y="59690"/>
                  </a:moveTo>
                  <a:cubicBezTo>
                    <a:pt x="2857008" y="59690"/>
                    <a:pt x="2886218" y="88900"/>
                    <a:pt x="2886218" y="124460"/>
                  </a:cubicBezTo>
                  <a:lnTo>
                    <a:pt x="2886218" y="1590546"/>
                  </a:lnTo>
                  <a:cubicBezTo>
                    <a:pt x="2886218" y="1626106"/>
                    <a:pt x="2857008" y="1655316"/>
                    <a:pt x="2821448" y="1655316"/>
                  </a:cubicBezTo>
                  <a:lnTo>
                    <a:pt x="124460" y="1655316"/>
                  </a:lnTo>
                  <a:cubicBezTo>
                    <a:pt x="88900" y="1655316"/>
                    <a:pt x="59690" y="1626106"/>
                    <a:pt x="59690" y="1590546"/>
                  </a:cubicBezTo>
                  <a:lnTo>
                    <a:pt x="59690" y="124460"/>
                  </a:lnTo>
                  <a:cubicBezTo>
                    <a:pt x="59690" y="88900"/>
                    <a:pt x="88900" y="59690"/>
                    <a:pt x="124460" y="59690"/>
                  </a:cubicBezTo>
                  <a:lnTo>
                    <a:pt x="2821448" y="59690"/>
                  </a:lnTo>
                  <a:moveTo>
                    <a:pt x="2821448" y="0"/>
                  </a:moveTo>
                  <a:lnTo>
                    <a:pt x="124460" y="0"/>
                  </a:lnTo>
                  <a:cubicBezTo>
                    <a:pt x="55880" y="0"/>
                    <a:pt x="0" y="55880"/>
                    <a:pt x="0" y="124460"/>
                  </a:cubicBezTo>
                  <a:lnTo>
                    <a:pt x="0" y="1590546"/>
                  </a:lnTo>
                  <a:cubicBezTo>
                    <a:pt x="0" y="1659126"/>
                    <a:pt x="55880" y="1715006"/>
                    <a:pt x="124460" y="1715006"/>
                  </a:cubicBezTo>
                  <a:lnTo>
                    <a:pt x="2821448" y="1715006"/>
                  </a:lnTo>
                  <a:cubicBezTo>
                    <a:pt x="2890028" y="1715006"/>
                    <a:pt x="2945908" y="1659126"/>
                    <a:pt x="2945908" y="1590546"/>
                  </a:cubicBezTo>
                  <a:lnTo>
                    <a:pt x="2945908" y="124460"/>
                  </a:lnTo>
                  <a:cubicBezTo>
                    <a:pt x="2945908" y="55880"/>
                    <a:pt x="2890028" y="0"/>
                    <a:pt x="2821448" y="0"/>
                  </a:cubicBezTo>
                  <a:close/>
                </a:path>
              </a:pathLst>
            </a:custGeom>
            <a:solidFill>
              <a:srgbClr val="30475E"/>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pic>
        <p:nvPicPr>
          <p:cNvPr name="Picture 5" id="5"/>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1142714" y="2261856"/>
            <a:ext cx="9906571" cy="3182486"/>
          </a:xfrm>
          <a:prstGeom prst="rect">
            <a:avLst/>
          </a:prstGeom>
        </p:spPr>
      </p:pic>
      <p:sp>
        <p:nvSpPr>
          <p:cNvPr name="TextBox 8" id="8"/>
          <p:cNvSpPr txBox="true"/>
          <p:nvPr/>
        </p:nvSpPr>
        <p:spPr>
          <a:xfrm rot="0">
            <a:off x="3118770" y="913500"/>
            <a:ext cx="5954461" cy="821713"/>
          </a:xfrm>
          <a:prstGeom prst="rect">
            <a:avLst/>
          </a:prstGeom>
        </p:spPr>
        <p:txBody>
          <a:bodyPr anchor="t" rtlCol="false" tIns="0" lIns="0" bIns="0" rIns="0">
            <a:spAutoFit/>
          </a:bodyPr>
          <a:lstStyle/>
          <a:p>
            <a:pPr algn="ctr" marL="0" indent="0" lvl="0">
              <a:lnSpc>
                <a:spcPts val="6698"/>
              </a:lnSpc>
              <a:spcBef>
                <a:spcPct val="0"/>
              </a:spcBef>
            </a:pPr>
            <a:r>
              <a:rPr lang="en-US" sz="4784">
                <a:solidFill>
                  <a:srgbClr val="000000"/>
                </a:solidFill>
                <a:latin typeface="Pompiere"/>
              </a:rPr>
              <a:t>ARQUITECTURA DEL MODELO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716000" cy="6858000"/>
            <a:chOff x="0" y="0"/>
            <a:chExt cx="18288000" cy="9144000"/>
          </a:xfrm>
        </p:grpSpPr>
        <p:pic>
          <p:nvPicPr>
            <p:cNvPr name="Picture 3" id="3"/>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4000" cy="9144000"/>
            </a:xfrm>
            <a:prstGeom prst="rect">
              <a:avLst/>
            </a:prstGeom>
          </p:spPr>
        </p:pic>
        <p:pic>
          <p:nvPicPr>
            <p:cNvPr name="Picture 4" id="4"/>
            <p:cNvPicPr>
              <a:picLocks noChangeAspect="true"/>
            </p:cNvPicPr>
            <p:nvPr/>
          </p:nvPicPr>
          <p:blipFill>
            <a:blip r:embed="rId2">
              <a:alphaModFix amt="2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0"/>
              <a:ext cx="9144000" cy="9144000"/>
            </a:xfrm>
            <a:prstGeom prst="rect">
              <a:avLst/>
            </a:prstGeom>
          </p:spPr>
        </p:pic>
      </p:grpSp>
      <p:pic>
        <p:nvPicPr>
          <p:cNvPr name="Picture 5" id="5"/>
          <p:cNvPicPr>
            <a:picLocks noChangeAspect="true"/>
          </p:cNvPicPr>
          <p:nvPr/>
        </p:nvPicPr>
        <p:blipFill>
          <a:blip r:embed="rId4"/>
          <a:srcRect l="0" t="0" r="0" b="0"/>
          <a:stretch>
            <a:fillRect/>
          </a:stretch>
        </p:blipFill>
        <p:spPr>
          <a:xfrm flipH="false" flipV="false" rot="0">
            <a:off x="143029" y="129663"/>
            <a:ext cx="1589691" cy="721738"/>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0467038" y="129663"/>
            <a:ext cx="1580567" cy="72173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6576454" y="2533883"/>
            <a:ext cx="5022803" cy="2676910"/>
          </a:xfrm>
          <a:prstGeom prst="rect">
            <a:avLst/>
          </a:prstGeom>
        </p:spPr>
      </p:pic>
      <p:grpSp>
        <p:nvGrpSpPr>
          <p:cNvPr name="Group 8" id="8"/>
          <p:cNvGrpSpPr/>
          <p:nvPr/>
        </p:nvGrpSpPr>
        <p:grpSpPr>
          <a:xfrm rot="0">
            <a:off x="685800" y="1916109"/>
            <a:ext cx="5299328" cy="3912459"/>
            <a:chOff x="0" y="0"/>
            <a:chExt cx="4048330" cy="2988855"/>
          </a:xfrm>
        </p:grpSpPr>
        <p:sp>
          <p:nvSpPr>
            <p:cNvPr name="Freeform 9" id="9"/>
            <p:cNvSpPr/>
            <p:nvPr/>
          </p:nvSpPr>
          <p:spPr>
            <a:xfrm>
              <a:off x="0" y="0"/>
              <a:ext cx="4048330" cy="2988856"/>
            </a:xfrm>
            <a:custGeom>
              <a:avLst/>
              <a:gdLst/>
              <a:ahLst/>
              <a:cxnLst/>
              <a:rect r="r" b="b" t="t" l="l"/>
              <a:pathLst>
                <a:path h="2988856" w="4048330">
                  <a:moveTo>
                    <a:pt x="3923870" y="2988855"/>
                  </a:moveTo>
                  <a:lnTo>
                    <a:pt x="124460" y="2988855"/>
                  </a:lnTo>
                  <a:cubicBezTo>
                    <a:pt x="55880" y="2988855"/>
                    <a:pt x="0" y="2932975"/>
                    <a:pt x="0" y="2864396"/>
                  </a:cubicBezTo>
                  <a:lnTo>
                    <a:pt x="0" y="124460"/>
                  </a:lnTo>
                  <a:cubicBezTo>
                    <a:pt x="0" y="55880"/>
                    <a:pt x="55880" y="0"/>
                    <a:pt x="124460" y="0"/>
                  </a:cubicBezTo>
                  <a:lnTo>
                    <a:pt x="3923870" y="0"/>
                  </a:lnTo>
                  <a:cubicBezTo>
                    <a:pt x="3992450" y="0"/>
                    <a:pt x="4048330" y="55880"/>
                    <a:pt x="4048330" y="124460"/>
                  </a:cubicBezTo>
                  <a:lnTo>
                    <a:pt x="4048330" y="2864396"/>
                  </a:lnTo>
                  <a:cubicBezTo>
                    <a:pt x="4048330" y="2932976"/>
                    <a:pt x="3992450" y="2988856"/>
                    <a:pt x="3923870" y="2988856"/>
                  </a:cubicBezTo>
                  <a:close/>
                </a:path>
              </a:pathLst>
            </a:custGeom>
            <a:solidFill>
              <a:srgbClr val="30475E"/>
            </a:solidFill>
          </p:spPr>
        </p:sp>
      </p:grpSp>
      <p:sp>
        <p:nvSpPr>
          <p:cNvPr name="TextBox 10" id="10"/>
          <p:cNvSpPr txBox="true"/>
          <p:nvPr/>
        </p:nvSpPr>
        <p:spPr>
          <a:xfrm rot="0">
            <a:off x="685800" y="2127920"/>
            <a:ext cx="5159777" cy="3431686"/>
          </a:xfrm>
          <a:prstGeom prst="rect">
            <a:avLst/>
          </a:prstGeom>
        </p:spPr>
        <p:txBody>
          <a:bodyPr anchor="t" rtlCol="false" tIns="0" lIns="0" bIns="0" rIns="0">
            <a:spAutoFit/>
          </a:bodyPr>
          <a:lstStyle/>
          <a:p>
            <a:pPr algn="l" marL="462944" indent="-231472" lvl="1">
              <a:lnSpc>
                <a:spcPts val="3001"/>
              </a:lnSpc>
              <a:spcBef>
                <a:spcPct val="0"/>
              </a:spcBef>
              <a:buFont typeface="Arial"/>
              <a:buChar char="•"/>
            </a:pPr>
            <a:r>
              <a:rPr lang="en-US" u="none" sz="2144">
                <a:solidFill>
                  <a:srgbClr val="FFFFFF"/>
                </a:solidFill>
                <a:latin typeface="Questrial"/>
              </a:rPr>
              <a:t>4 capas de convolución de 16, 32, 64 y 128 filtros con un kernel de 3x3 y función de activación ReLU.</a:t>
            </a:r>
          </a:p>
          <a:p>
            <a:pPr algn="l" marL="462944" indent="-231472" lvl="1">
              <a:lnSpc>
                <a:spcPts val="3001"/>
              </a:lnSpc>
              <a:spcBef>
                <a:spcPct val="0"/>
              </a:spcBef>
              <a:buFont typeface="Arial"/>
              <a:buChar char="•"/>
            </a:pPr>
            <a:r>
              <a:rPr lang="en-US" u="none" sz="2144">
                <a:solidFill>
                  <a:srgbClr val="FFFFFF"/>
                </a:solidFill>
                <a:latin typeface="Questrial"/>
              </a:rPr>
              <a:t>4 capas de pooling máximo de 2x2.</a:t>
            </a:r>
          </a:p>
          <a:p>
            <a:pPr algn="l" marL="462944" indent="-231472" lvl="1">
              <a:lnSpc>
                <a:spcPts val="3001"/>
              </a:lnSpc>
              <a:spcBef>
                <a:spcPct val="0"/>
              </a:spcBef>
              <a:buFont typeface="Arial"/>
              <a:buChar char="•"/>
            </a:pPr>
            <a:r>
              <a:rPr lang="en-US" u="none" sz="2144">
                <a:solidFill>
                  <a:srgbClr val="FFFFFF"/>
                </a:solidFill>
                <a:latin typeface="Questrial"/>
              </a:rPr>
              <a:t>Capa oculta de 512 neuronas con un dropout del 25% y función de activación ReLU.</a:t>
            </a:r>
          </a:p>
          <a:p>
            <a:pPr algn="l" marL="462944" indent="-231472" lvl="1">
              <a:lnSpc>
                <a:spcPts val="3001"/>
              </a:lnSpc>
              <a:spcBef>
                <a:spcPct val="0"/>
              </a:spcBef>
              <a:buFont typeface="Arial"/>
              <a:buChar char="•"/>
            </a:pPr>
            <a:r>
              <a:rPr lang="en-US" u="none" sz="2144">
                <a:solidFill>
                  <a:srgbClr val="FFFFFF"/>
                </a:solidFill>
                <a:latin typeface="Questrial"/>
              </a:rPr>
              <a:t>Capa de salida de 1 neurona y función de activación Sigmoide.</a:t>
            </a:r>
          </a:p>
        </p:txBody>
      </p:sp>
      <p:grpSp>
        <p:nvGrpSpPr>
          <p:cNvPr name="Group 11" id="11"/>
          <p:cNvGrpSpPr/>
          <p:nvPr/>
        </p:nvGrpSpPr>
        <p:grpSpPr>
          <a:xfrm rot="0">
            <a:off x="6320876" y="2305276"/>
            <a:ext cx="5533959" cy="3134125"/>
            <a:chOff x="0" y="0"/>
            <a:chExt cx="3028205" cy="1715006"/>
          </a:xfrm>
        </p:grpSpPr>
        <p:sp>
          <p:nvSpPr>
            <p:cNvPr name="Freeform 12" id="12"/>
            <p:cNvSpPr/>
            <p:nvPr/>
          </p:nvSpPr>
          <p:spPr>
            <a:xfrm>
              <a:off x="0" y="0"/>
              <a:ext cx="3028205" cy="1715006"/>
            </a:xfrm>
            <a:custGeom>
              <a:avLst/>
              <a:gdLst/>
              <a:ahLst/>
              <a:cxnLst/>
              <a:rect r="r" b="b" t="t" l="l"/>
              <a:pathLst>
                <a:path h="1715006" w="3028205">
                  <a:moveTo>
                    <a:pt x="2903745" y="59690"/>
                  </a:moveTo>
                  <a:cubicBezTo>
                    <a:pt x="2939305" y="59690"/>
                    <a:pt x="2968515" y="88900"/>
                    <a:pt x="2968515" y="124460"/>
                  </a:cubicBezTo>
                  <a:lnTo>
                    <a:pt x="2968515" y="1590546"/>
                  </a:lnTo>
                  <a:cubicBezTo>
                    <a:pt x="2968515" y="1626106"/>
                    <a:pt x="2939305" y="1655316"/>
                    <a:pt x="2903745" y="1655316"/>
                  </a:cubicBezTo>
                  <a:lnTo>
                    <a:pt x="124460" y="1655316"/>
                  </a:lnTo>
                  <a:cubicBezTo>
                    <a:pt x="88900" y="1655316"/>
                    <a:pt x="59690" y="1626106"/>
                    <a:pt x="59690" y="1590546"/>
                  </a:cubicBezTo>
                  <a:lnTo>
                    <a:pt x="59690" y="124460"/>
                  </a:lnTo>
                  <a:cubicBezTo>
                    <a:pt x="59690" y="88900"/>
                    <a:pt x="88900" y="59690"/>
                    <a:pt x="124460" y="59690"/>
                  </a:cubicBezTo>
                  <a:lnTo>
                    <a:pt x="2903745" y="59690"/>
                  </a:lnTo>
                  <a:moveTo>
                    <a:pt x="2903745" y="0"/>
                  </a:moveTo>
                  <a:lnTo>
                    <a:pt x="124460" y="0"/>
                  </a:lnTo>
                  <a:cubicBezTo>
                    <a:pt x="55880" y="0"/>
                    <a:pt x="0" y="55880"/>
                    <a:pt x="0" y="124460"/>
                  </a:cubicBezTo>
                  <a:lnTo>
                    <a:pt x="0" y="1590546"/>
                  </a:lnTo>
                  <a:cubicBezTo>
                    <a:pt x="0" y="1659126"/>
                    <a:pt x="55880" y="1715006"/>
                    <a:pt x="124460" y="1715006"/>
                  </a:cubicBezTo>
                  <a:lnTo>
                    <a:pt x="2903745" y="1715006"/>
                  </a:lnTo>
                  <a:cubicBezTo>
                    <a:pt x="2972325" y="1715006"/>
                    <a:pt x="3028205" y="1659126"/>
                    <a:pt x="3028205" y="1590546"/>
                  </a:cubicBezTo>
                  <a:lnTo>
                    <a:pt x="3028205" y="124460"/>
                  </a:lnTo>
                  <a:cubicBezTo>
                    <a:pt x="3028205" y="55880"/>
                    <a:pt x="2972325" y="0"/>
                    <a:pt x="2903745" y="0"/>
                  </a:cubicBezTo>
                  <a:close/>
                </a:path>
              </a:pathLst>
            </a:custGeom>
            <a:solidFill>
              <a:srgbClr val="30475E"/>
            </a:solidFill>
          </p:spPr>
        </p:sp>
      </p:grpSp>
      <p:sp>
        <p:nvSpPr>
          <p:cNvPr name="TextBox 13" id="13"/>
          <p:cNvSpPr txBox="true"/>
          <p:nvPr/>
        </p:nvSpPr>
        <p:spPr>
          <a:xfrm rot="0">
            <a:off x="3118770" y="913500"/>
            <a:ext cx="5954461" cy="821713"/>
          </a:xfrm>
          <a:prstGeom prst="rect">
            <a:avLst/>
          </a:prstGeom>
        </p:spPr>
        <p:txBody>
          <a:bodyPr anchor="t" rtlCol="false" tIns="0" lIns="0" bIns="0" rIns="0">
            <a:spAutoFit/>
          </a:bodyPr>
          <a:lstStyle/>
          <a:p>
            <a:pPr algn="ctr" marL="0" indent="0" lvl="0">
              <a:lnSpc>
                <a:spcPts val="6698"/>
              </a:lnSpc>
              <a:spcBef>
                <a:spcPct val="0"/>
              </a:spcBef>
            </a:pPr>
            <a:r>
              <a:rPr lang="en-US" sz="4784">
                <a:solidFill>
                  <a:srgbClr val="000000"/>
                </a:solidFill>
                <a:latin typeface="Pompiere"/>
              </a:rPr>
              <a:t>ARQUITECTURA DEL MODELO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DAE8kICk3IE</dc:identifier>
  <dcterms:modified xsi:type="dcterms:W3CDTF">2011-08-01T06:04:30Z</dcterms:modified>
  <cp:revision>1</cp:revision>
  <dc:title>Detección de células infectadas con Malaria</dc:title>
</cp:coreProperties>
</file>