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325"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3" r:id="rId18"/>
    <p:sldId id="312" r:id="rId19"/>
    <p:sldId id="314" r:id="rId20"/>
    <p:sldId id="315" r:id="rId21"/>
    <p:sldId id="316" r:id="rId22"/>
    <p:sldId id="317" r:id="rId23"/>
    <p:sldId id="318" r:id="rId24"/>
    <p:sldId id="319" r:id="rId25"/>
    <p:sldId id="320" r:id="rId26"/>
    <p:sldId id="321" r:id="rId27"/>
    <p:sldId id="322" r:id="rId28"/>
    <p:sldId id="323" r:id="rId29"/>
    <p:sldId id="324"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C3D60FD-6401-484F-AFDC-587129813BB9}" type="datetimeFigureOut">
              <a:rPr lang="en-US" smtClean="0"/>
              <a:pPr/>
              <a:t>1/7/2014</a:t>
            </a:fld>
            <a:endParaRPr lang="en-US"/>
          </a:p>
        </p:txBody>
      </p:sp>
      <p:sp>
        <p:nvSpPr>
          <p:cNvPr id="16" name="Slide Number Placeholder 15"/>
          <p:cNvSpPr>
            <a:spLocks noGrp="1"/>
          </p:cNvSpPr>
          <p:nvPr>
            <p:ph type="sldNum" sz="quarter" idx="11"/>
          </p:nvPr>
        </p:nvSpPr>
        <p:spPr/>
        <p:txBody>
          <a:bodyPr/>
          <a:lstStyle/>
          <a:p>
            <a:fld id="{F0FAE686-7526-461D-956B-5BB538C47DB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D60FD-6401-484F-AFDC-587129813BB9}" type="datetimeFigureOut">
              <a:rPr lang="en-US" smtClean="0"/>
              <a:pPr/>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AE686-7526-461D-956B-5BB538C47D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D60FD-6401-484F-AFDC-587129813BB9}" type="datetimeFigureOut">
              <a:rPr lang="en-US" smtClean="0"/>
              <a:pPr/>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AE686-7526-461D-956B-5BB538C47D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C3D60FD-6401-484F-AFDC-587129813BB9}" type="datetimeFigureOut">
              <a:rPr lang="en-US" smtClean="0"/>
              <a:pPr/>
              <a:t>1/7/2014</a:t>
            </a:fld>
            <a:endParaRPr lang="en-US"/>
          </a:p>
        </p:txBody>
      </p:sp>
      <p:sp>
        <p:nvSpPr>
          <p:cNvPr id="15" name="Slide Number Placeholder 14"/>
          <p:cNvSpPr>
            <a:spLocks noGrp="1"/>
          </p:cNvSpPr>
          <p:nvPr>
            <p:ph type="sldNum" sz="quarter" idx="15"/>
          </p:nvPr>
        </p:nvSpPr>
        <p:spPr/>
        <p:txBody>
          <a:bodyPr/>
          <a:lstStyle>
            <a:lvl1pPr algn="ctr">
              <a:defRPr/>
            </a:lvl1pPr>
          </a:lstStyle>
          <a:p>
            <a:fld id="{F0FAE686-7526-461D-956B-5BB538C47DB3}"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3D60FD-6401-484F-AFDC-587129813BB9}" type="datetimeFigureOut">
              <a:rPr lang="en-US" smtClean="0"/>
              <a:pPr/>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AE686-7526-461D-956B-5BB538C47DB3}"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C3D60FD-6401-484F-AFDC-587129813BB9}" type="datetimeFigureOut">
              <a:rPr lang="en-US" smtClean="0"/>
              <a:pPr/>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AE686-7526-461D-956B-5BB538C47DB3}"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0FAE686-7526-461D-956B-5BB538C47DB3}"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C3D60FD-6401-484F-AFDC-587129813BB9}" type="datetimeFigureOut">
              <a:rPr lang="en-US" smtClean="0"/>
              <a:pPr/>
              <a:t>1/7/2014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3D60FD-6401-484F-AFDC-587129813BB9}" type="datetimeFigureOut">
              <a:rPr lang="en-US" smtClean="0"/>
              <a:pPr/>
              <a:t>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AE686-7526-461D-956B-5BB538C47DB3}"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D60FD-6401-484F-AFDC-587129813BB9}" type="datetimeFigureOut">
              <a:rPr lang="en-US" smtClean="0"/>
              <a:pPr/>
              <a:t>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AE686-7526-461D-956B-5BB538C47D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C3D60FD-6401-484F-AFDC-587129813BB9}" type="datetimeFigureOut">
              <a:rPr lang="en-US" smtClean="0"/>
              <a:pPr/>
              <a:t>1/7/2014</a:t>
            </a:fld>
            <a:endParaRPr lang="en-US"/>
          </a:p>
        </p:txBody>
      </p:sp>
      <p:sp>
        <p:nvSpPr>
          <p:cNvPr id="9" name="Slide Number Placeholder 8"/>
          <p:cNvSpPr>
            <a:spLocks noGrp="1"/>
          </p:cNvSpPr>
          <p:nvPr>
            <p:ph type="sldNum" sz="quarter" idx="15"/>
          </p:nvPr>
        </p:nvSpPr>
        <p:spPr/>
        <p:txBody>
          <a:bodyPr/>
          <a:lstStyle/>
          <a:p>
            <a:fld id="{F0FAE686-7526-461D-956B-5BB538C47DB3}"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C3D60FD-6401-484F-AFDC-587129813BB9}" type="datetimeFigureOut">
              <a:rPr lang="en-US" smtClean="0"/>
              <a:pPr/>
              <a:t>1/7/2014</a:t>
            </a:fld>
            <a:endParaRPr lang="en-US"/>
          </a:p>
        </p:txBody>
      </p:sp>
      <p:sp>
        <p:nvSpPr>
          <p:cNvPr id="9" name="Slide Number Placeholder 8"/>
          <p:cNvSpPr>
            <a:spLocks noGrp="1"/>
          </p:cNvSpPr>
          <p:nvPr>
            <p:ph type="sldNum" sz="quarter" idx="11"/>
          </p:nvPr>
        </p:nvSpPr>
        <p:spPr/>
        <p:txBody>
          <a:bodyPr/>
          <a:lstStyle/>
          <a:p>
            <a:fld id="{F0FAE686-7526-461D-956B-5BB538C47DB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C3D60FD-6401-484F-AFDC-587129813BB9}" type="datetimeFigureOut">
              <a:rPr lang="en-US" smtClean="0"/>
              <a:pPr/>
              <a:t>1/7/2014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0FAE686-7526-461D-956B-5BB538C47DB3}"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2.bp.blogspot.com/_inwdIe1giWk/SubQs6CahcI/AAAAAAAAPI4/CUsVYh8jP4w/s400/manila+after+Jap+occupation.jpg"/>
          <p:cNvPicPr>
            <a:picLocks noChangeAspect="1" noChangeArrowheads="1"/>
          </p:cNvPicPr>
          <p:nvPr/>
        </p:nvPicPr>
        <p:blipFill>
          <a:blip r:embed="rId2"/>
          <a:srcRect/>
          <a:stretch>
            <a:fillRect/>
          </a:stretch>
        </p:blipFill>
        <p:spPr bwMode="auto">
          <a:xfrm>
            <a:off x="762000" y="838200"/>
            <a:ext cx="7772400" cy="36575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Subtitle 2"/>
          <p:cNvSpPr>
            <a:spLocks noGrp="1"/>
          </p:cNvSpPr>
          <p:nvPr>
            <p:ph type="subTitle" idx="1"/>
          </p:nvPr>
        </p:nvSpPr>
        <p:spPr>
          <a:xfrm>
            <a:off x="381000" y="4800600"/>
            <a:ext cx="8305800" cy="1143000"/>
          </a:xfrm>
        </p:spPr>
        <p:txBody>
          <a:bodyPr/>
          <a:lstStyle/>
          <a:p>
            <a:r>
              <a:rPr lang="en-US" dirty="0" err="1" smtClean="0">
                <a:solidFill>
                  <a:schemeClr val="bg1">
                    <a:lumMod val="75000"/>
                    <a:lumOff val="25000"/>
                  </a:schemeClr>
                </a:solidFill>
                <a:latin typeface="Impact" pitchFamily="34" charset="0"/>
              </a:rPr>
              <a:t>Margs</a:t>
            </a:r>
            <a:r>
              <a:rPr lang="en-US" dirty="0" smtClean="0">
                <a:solidFill>
                  <a:schemeClr val="bg1">
                    <a:lumMod val="75000"/>
                    <a:lumOff val="25000"/>
                  </a:schemeClr>
                </a:solidFill>
                <a:latin typeface="Impact" pitchFamily="34" charset="0"/>
              </a:rPr>
              <a:t> </a:t>
            </a:r>
            <a:r>
              <a:rPr lang="en-US" dirty="0" err="1" smtClean="0">
                <a:solidFill>
                  <a:schemeClr val="bg1">
                    <a:lumMod val="75000"/>
                    <a:lumOff val="25000"/>
                  </a:schemeClr>
                </a:solidFill>
                <a:latin typeface="Impact" pitchFamily="34" charset="0"/>
              </a:rPr>
              <a:t>Baluyut</a:t>
            </a:r>
            <a:endParaRPr lang="en-US" dirty="0" smtClean="0">
              <a:solidFill>
                <a:schemeClr val="bg1">
                  <a:lumMod val="75000"/>
                  <a:lumOff val="25000"/>
                </a:schemeClr>
              </a:solidFill>
              <a:latin typeface="Impact" pitchFamily="34" charset="0"/>
            </a:endParaRPr>
          </a:p>
          <a:p>
            <a:r>
              <a:rPr lang="en-US" dirty="0" smtClean="0">
                <a:solidFill>
                  <a:schemeClr val="bg1">
                    <a:lumMod val="75000"/>
                    <a:lumOff val="25000"/>
                  </a:schemeClr>
                </a:solidFill>
                <a:latin typeface="Impact" pitchFamily="34" charset="0"/>
              </a:rPr>
              <a:t>Gino </a:t>
            </a:r>
            <a:r>
              <a:rPr lang="en-US" dirty="0" err="1" smtClean="0">
                <a:solidFill>
                  <a:schemeClr val="bg1">
                    <a:lumMod val="75000"/>
                    <a:lumOff val="25000"/>
                  </a:schemeClr>
                </a:solidFill>
                <a:latin typeface="Impact" pitchFamily="34" charset="0"/>
              </a:rPr>
              <a:t>Belgira</a:t>
            </a:r>
            <a:endParaRPr lang="en-US" dirty="0" smtClean="0">
              <a:solidFill>
                <a:schemeClr val="bg1">
                  <a:lumMod val="75000"/>
                  <a:lumOff val="25000"/>
                </a:schemeClr>
              </a:solidFill>
              <a:latin typeface="Impact" pitchFamily="34" charset="0"/>
            </a:endParaRPr>
          </a:p>
          <a:p>
            <a:r>
              <a:rPr lang="en-US" dirty="0" err="1" smtClean="0">
                <a:solidFill>
                  <a:schemeClr val="bg1">
                    <a:lumMod val="75000"/>
                    <a:lumOff val="25000"/>
                  </a:schemeClr>
                </a:solidFill>
                <a:latin typeface="Impact" pitchFamily="34" charset="0"/>
              </a:rPr>
              <a:t>Seo</a:t>
            </a:r>
            <a:r>
              <a:rPr lang="en-US" dirty="0" smtClean="0">
                <a:solidFill>
                  <a:schemeClr val="bg1">
                    <a:lumMod val="75000"/>
                    <a:lumOff val="25000"/>
                  </a:schemeClr>
                </a:solidFill>
                <a:latin typeface="Impact" pitchFamily="34" charset="0"/>
              </a:rPr>
              <a:t> Hyun Annie Lee</a:t>
            </a:r>
          </a:p>
          <a:p>
            <a:r>
              <a:rPr lang="en-US" dirty="0" smtClean="0">
                <a:solidFill>
                  <a:schemeClr val="bg1">
                    <a:lumMod val="75000"/>
                    <a:lumOff val="25000"/>
                  </a:schemeClr>
                </a:solidFill>
                <a:latin typeface="Impact" pitchFamily="34" charset="0"/>
              </a:rPr>
              <a:t>Raymond Cruz</a:t>
            </a:r>
            <a:endParaRPr lang="en-US" dirty="0">
              <a:solidFill>
                <a:schemeClr val="bg1">
                  <a:lumMod val="75000"/>
                  <a:lumOff val="25000"/>
                </a:schemeClr>
              </a:solidFill>
              <a:latin typeface="Impact" pitchFamily="34" charset="0"/>
            </a:endParaRPr>
          </a:p>
        </p:txBody>
      </p:sp>
      <p:sp>
        <p:nvSpPr>
          <p:cNvPr id="2" name="Title 1"/>
          <p:cNvSpPr>
            <a:spLocks noGrp="1"/>
          </p:cNvSpPr>
          <p:nvPr>
            <p:ph type="ctrTitle"/>
          </p:nvPr>
        </p:nvSpPr>
        <p:spPr>
          <a:xfrm>
            <a:off x="533400" y="1066800"/>
            <a:ext cx="8305800" cy="1981200"/>
          </a:xfrm>
        </p:spPr>
        <p:txBody>
          <a:bodyPr/>
          <a:lstStyle/>
          <a:p>
            <a:r>
              <a:rPr lang="en-US" dirty="0" smtClean="0">
                <a:latin typeface="Impact" pitchFamily="34" charset="0"/>
              </a:rPr>
              <a:t>Japanese Occupation</a:t>
            </a:r>
            <a:endParaRPr lang="en-US" dirty="0">
              <a:latin typeface="Impac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1944, official prices for most consumer goods doubled and even tripled</a:t>
            </a:r>
          </a:p>
          <a:p>
            <a:pPr lvl="1"/>
            <a:r>
              <a:rPr lang="en-US" dirty="0" smtClean="0"/>
              <a:t>Black market price increases were even more steep</a:t>
            </a:r>
          </a:p>
          <a:p>
            <a:pPr lvl="1"/>
            <a:r>
              <a:rPr lang="en-US" dirty="0" smtClean="0"/>
              <a:t> 1 kg of cooking oil went from 10 centavos to 10 pesos</a:t>
            </a:r>
          </a:p>
          <a:p>
            <a:pPr lvl="1"/>
            <a:r>
              <a:rPr lang="en-US" dirty="0" smtClean="0"/>
              <a:t>Eggs would cost a few centavos each went to 4.6 pesos the year after</a:t>
            </a:r>
          </a:p>
          <a:p>
            <a:pPr lvl="1"/>
            <a:r>
              <a:rPr lang="en-US" dirty="0" err="1" smtClean="0"/>
              <a:t>Cavan</a:t>
            </a:r>
            <a:r>
              <a:rPr lang="en-US" dirty="0" smtClean="0"/>
              <a:t> of rice (56kg) was 6-7pesos increased to PHP30 by late 1942, PHP70 by mid-1943, PHP250 by 1944, PHP3000-5000 by late 1944 and as high as PHP12,000 in early 1945</a:t>
            </a:r>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Wages remained low</a:t>
            </a:r>
          </a:p>
          <a:p>
            <a:pPr lvl="1"/>
            <a:r>
              <a:rPr lang="en-US" dirty="0" smtClean="0"/>
              <a:t> Japanese rule ordered 10-20% reduction in wages for male workers and further reduction for female workers</a:t>
            </a:r>
          </a:p>
          <a:p>
            <a:pPr lvl="1"/>
            <a:r>
              <a:rPr lang="en-US" dirty="0" smtClean="0"/>
              <a:t>August 1943, legal maximum wage for unskilled labor was 1.30pesos per day</a:t>
            </a:r>
          </a:p>
          <a:p>
            <a:pPr lvl="1"/>
            <a:r>
              <a:rPr lang="en-US" dirty="0" smtClean="0"/>
              <a:t> Official wages rose to 3-4 pesos a day</a:t>
            </a:r>
          </a:p>
          <a:p>
            <a:pPr lvl="1"/>
            <a:r>
              <a:rPr lang="en-US" dirty="0" smtClean="0"/>
              <a:t>Despite rice rations, many jobs remained unfilled</a:t>
            </a:r>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Explanations as to why new government’s plans went unimplemented and economic conditions deteriorated so rapidly:</a:t>
            </a:r>
          </a:p>
          <a:p>
            <a:r>
              <a:rPr lang="en-US" dirty="0" smtClean="0"/>
              <a:t>Military government’s place for cotton and rice production assumed too much</a:t>
            </a:r>
          </a:p>
          <a:p>
            <a:pPr lvl="1">
              <a:buNone/>
            </a:pPr>
            <a:r>
              <a:rPr lang="en-US" dirty="0" smtClean="0"/>
              <a:t># 1</a:t>
            </a:r>
          </a:p>
          <a:p>
            <a:pPr lvl="1"/>
            <a:r>
              <a:rPr lang="en-US" dirty="0" smtClean="0"/>
              <a:t>They supposed that cotton varieties successfully grown elsewhere would do likewise in the PH</a:t>
            </a:r>
          </a:p>
          <a:p>
            <a:pPr lvl="1"/>
            <a:r>
              <a:rPr lang="en-US" dirty="0" smtClean="0"/>
              <a:t>Rice project assumed that irrigation system was better than it was and there would be rapid construction of new dams and canals</a:t>
            </a:r>
          </a:p>
          <a:p>
            <a:pPr lvl="1"/>
            <a:r>
              <a:rPr lang="en-US" dirty="0" smtClean="0"/>
              <a:t>Many Japanese officials were confident that Filipinos would welcome the changes and generally cooperate</a:t>
            </a:r>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Military government’s place for cotton and rice production assumed too much</a:t>
            </a:r>
          </a:p>
          <a:p>
            <a:pPr lvl="1">
              <a:buNone/>
            </a:pPr>
            <a:r>
              <a:rPr lang="en-US" dirty="0" smtClean="0"/>
              <a:t>#2</a:t>
            </a:r>
          </a:p>
          <a:p>
            <a:pPr lvl="1"/>
            <a:r>
              <a:rPr lang="en-US" dirty="0" smtClean="0"/>
              <a:t>A few months after new regime settled in the PH, the was went bad for the Japanese</a:t>
            </a:r>
            <a:endParaRPr lang="en-US" sz="2200" dirty="0" smtClean="0"/>
          </a:p>
          <a:p>
            <a:pPr lvl="2"/>
            <a:r>
              <a:rPr lang="en-US" dirty="0" smtClean="0"/>
              <a:t>By early 1943, armed forces were on the defensive on all fronts</a:t>
            </a:r>
            <a:endParaRPr lang="en-US" sz="1900" dirty="0" smtClean="0"/>
          </a:p>
          <a:p>
            <a:pPr lvl="3"/>
            <a:r>
              <a:rPr lang="en-US" dirty="0" smtClean="0"/>
              <a:t>Shift from five-year plan priorities to military priorities</a:t>
            </a:r>
            <a:endParaRPr lang="en-US" sz="1700" dirty="0" smtClean="0"/>
          </a:p>
          <a:p>
            <a:pPr lvl="1"/>
            <a:r>
              <a:rPr lang="en-US" dirty="0" smtClean="0"/>
              <a:t>War related needs diminished regime’s ability to win over a hostile civilian population and install a legitimate government</a:t>
            </a:r>
            <a:endParaRPr lang="en-US" sz="2200"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24400"/>
          </a:xfrm>
        </p:spPr>
        <p:txBody>
          <a:bodyPr>
            <a:normAutofit/>
          </a:bodyPr>
          <a:lstStyle/>
          <a:p>
            <a:r>
              <a:rPr lang="en-US" dirty="0" smtClean="0"/>
              <a:t>War damages and the occupation itself caused destruction and disruption between 1942 and 1947</a:t>
            </a:r>
          </a:p>
          <a:p>
            <a:pPr lvl="1"/>
            <a:r>
              <a:rPr lang="en-US" dirty="0" smtClean="0"/>
              <a:t>Thousands of hectares of crop land went untended</a:t>
            </a:r>
          </a:p>
          <a:p>
            <a:pPr lvl="1"/>
            <a:r>
              <a:rPr lang="en-US" dirty="0" smtClean="0"/>
              <a:t> Irrigation systems and research stations were destroyed</a:t>
            </a:r>
          </a:p>
          <a:p>
            <a:pPr lvl="1"/>
            <a:r>
              <a:rPr lang="en-US" dirty="0" smtClean="0"/>
              <a:t>Water buffalo (principal draft animal for </a:t>
            </a:r>
            <a:r>
              <a:rPr lang="en-US" dirty="0" err="1" smtClean="0"/>
              <a:t>palay</a:t>
            </a:r>
            <a:r>
              <a:rPr lang="en-US" dirty="0" smtClean="0"/>
              <a:t> cultivation) was reduced to about 40% in 1945</a:t>
            </a:r>
          </a:p>
          <a:p>
            <a:pPr lvl="1"/>
            <a:r>
              <a:rPr lang="en-US" dirty="0" smtClean="0"/>
              <a:t>More than 2/3rds of country’s 41 sugar mills were heavily damaged or destroyed, including rice mills, granaries, coconut and abaca processing plants, warehouses and factories were beyond repair</a:t>
            </a:r>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Filipinos reaction to the invasion</a:t>
            </a:r>
          </a:p>
          <a:p>
            <a:r>
              <a:rPr lang="en-US" dirty="0" smtClean="0"/>
              <a:t>2 types of areas:</a:t>
            </a:r>
          </a:p>
          <a:p>
            <a:pPr lvl="1"/>
            <a:r>
              <a:rPr lang="en-US" dirty="0" smtClean="0"/>
              <a:t>Occupied – refers to areas in which Japanese regime concentrated its military forces and government offices</a:t>
            </a:r>
          </a:p>
          <a:p>
            <a:pPr lvl="1"/>
            <a:r>
              <a:rPr lang="en-US" dirty="0" smtClean="0"/>
              <a:t>Autonomous – refers to areas in the countryside and its population clusters that were both economically and politically “autonomous”</a:t>
            </a:r>
          </a:p>
          <a:p>
            <a:pPr lvl="3"/>
            <a:r>
              <a:rPr lang="en-US" dirty="0" smtClean="0"/>
              <a:t>This area was beyond the reach of the regime</a:t>
            </a:r>
          </a:p>
          <a:p>
            <a:pPr lvl="3"/>
            <a:r>
              <a:rPr lang="en-US" dirty="0" smtClean="0"/>
              <a:t>Sources of livelihood and commerce were broadly not affected to the occupied areas</a:t>
            </a:r>
          </a:p>
          <a:p>
            <a:pPr lvl="2"/>
            <a:r>
              <a:rPr lang="en-US" dirty="0" smtClean="0"/>
              <a:t>Guerrilla</a:t>
            </a:r>
          </a:p>
          <a:p>
            <a:pPr lvl="2"/>
            <a:r>
              <a:rPr lang="en-US" dirty="0" smtClean="0"/>
              <a:t>Non-guerrilla</a:t>
            </a: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Patterns emerged:</a:t>
            </a:r>
          </a:p>
          <a:p>
            <a:pPr>
              <a:buNone/>
            </a:pPr>
            <a:r>
              <a:rPr lang="en-US" dirty="0" smtClean="0"/>
              <a:t>#1 </a:t>
            </a:r>
          </a:p>
          <a:p>
            <a:pPr>
              <a:buNone/>
            </a:pPr>
            <a:r>
              <a:rPr lang="en-US" dirty="0" smtClean="0"/>
              <a:t>Both occupied and autonomous areas despised, hated and resisted the Japanese regime</a:t>
            </a:r>
          </a:p>
          <a:p>
            <a:pPr lvl="1"/>
            <a:r>
              <a:rPr lang="en-US" dirty="0" smtClean="0"/>
              <a:t>View of the people: regime’s lack of credibility to win allegiance of the populace due to</a:t>
            </a:r>
          </a:p>
          <a:p>
            <a:pPr lvl="2"/>
            <a:r>
              <a:rPr lang="en-US" dirty="0" smtClean="0"/>
              <a:t>Context of the war</a:t>
            </a:r>
          </a:p>
          <a:p>
            <a:pPr lvl="2"/>
            <a:r>
              <a:rPr lang="en-US" dirty="0" smtClean="0"/>
              <a:t>Misery they caused</a:t>
            </a:r>
          </a:p>
          <a:p>
            <a:pPr lvl="2"/>
            <a:r>
              <a:rPr lang="en-US" dirty="0" smtClean="0"/>
              <a:t>Cruel way of treating civilians</a:t>
            </a: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029200"/>
          </a:xfrm>
        </p:spPr>
        <p:txBody>
          <a:bodyPr>
            <a:normAutofit lnSpcReduction="10000"/>
          </a:bodyPr>
          <a:lstStyle/>
          <a:p>
            <a:endParaRPr lang="en-US" dirty="0" smtClean="0"/>
          </a:p>
          <a:p>
            <a:pPr>
              <a:buNone/>
            </a:pPr>
            <a:r>
              <a:rPr lang="en-US" dirty="0" smtClean="0"/>
              <a:t>#1 </a:t>
            </a:r>
          </a:p>
          <a:p>
            <a:pPr>
              <a:buNone/>
            </a:pPr>
            <a:r>
              <a:rPr lang="en-US" dirty="0" smtClean="0"/>
              <a:t>Both occupied and autonomous areas despised, hated and resisted the Japanese regime</a:t>
            </a:r>
          </a:p>
          <a:p>
            <a:pPr lvl="1"/>
            <a:r>
              <a:rPr lang="en-US" dirty="0" smtClean="0"/>
              <a:t>Obvious ways of resistance</a:t>
            </a:r>
          </a:p>
          <a:p>
            <a:pPr lvl="2"/>
            <a:r>
              <a:rPr lang="en-US" dirty="0" smtClean="0"/>
              <a:t>Guerrilla organizations</a:t>
            </a:r>
          </a:p>
          <a:p>
            <a:pPr lvl="1"/>
            <a:r>
              <a:rPr lang="en-US" dirty="0" smtClean="0"/>
              <a:t>Subtle ways of resistance</a:t>
            </a:r>
          </a:p>
          <a:p>
            <a:pPr lvl="2"/>
            <a:r>
              <a:rPr lang="en-US" dirty="0" smtClean="0"/>
              <a:t>Humor</a:t>
            </a:r>
          </a:p>
          <a:p>
            <a:pPr lvl="3"/>
            <a:r>
              <a:rPr lang="en-US" dirty="0" smtClean="0"/>
              <a:t>Joked that the Japanese were characterized as slant eyed and bowlegged, stumbling around with rows of stolen wrist watches hidden in their shirt sleeves and pant legs</a:t>
            </a:r>
          </a:p>
          <a:p>
            <a:pPr lvl="3"/>
            <a:r>
              <a:rPr lang="en-US" dirty="0" smtClean="0"/>
              <a:t>“Greater East Asia Co-Prosperity Sphere” translated as </a:t>
            </a:r>
            <a:r>
              <a:rPr lang="en-US" i="1" dirty="0" err="1" smtClean="0"/>
              <a:t>Sama-samang</a:t>
            </a:r>
            <a:r>
              <a:rPr lang="en-US" i="1" dirty="0" smtClean="0"/>
              <a:t> </a:t>
            </a:r>
            <a:r>
              <a:rPr lang="en-US" i="1" dirty="0" err="1" smtClean="0"/>
              <a:t>Kasaganaan</a:t>
            </a:r>
            <a:r>
              <a:rPr lang="en-US" i="1" dirty="0" smtClean="0"/>
              <a:t> </a:t>
            </a:r>
            <a:r>
              <a:rPr lang="en-US" i="1" dirty="0" err="1" smtClean="0"/>
              <a:t>sa</a:t>
            </a:r>
            <a:r>
              <a:rPr lang="en-US" i="1" dirty="0" smtClean="0"/>
              <a:t> </a:t>
            </a:r>
            <a:r>
              <a:rPr lang="en-US" i="1" dirty="0" err="1" smtClean="0"/>
              <a:t>Lalong</a:t>
            </a:r>
            <a:r>
              <a:rPr lang="en-US" i="1" dirty="0" smtClean="0"/>
              <a:t> </a:t>
            </a:r>
            <a:r>
              <a:rPr lang="en-US" i="1" dirty="0" err="1" smtClean="0"/>
              <a:t>Malaking</a:t>
            </a:r>
            <a:r>
              <a:rPr lang="en-US" i="1" dirty="0" smtClean="0"/>
              <a:t> </a:t>
            </a:r>
            <a:r>
              <a:rPr lang="en-US" i="1" dirty="0" err="1" smtClean="0"/>
              <a:t>Silangang</a:t>
            </a:r>
            <a:r>
              <a:rPr lang="en-US" i="1" dirty="0" smtClean="0"/>
              <a:t> </a:t>
            </a:r>
            <a:r>
              <a:rPr lang="en-US" i="1" dirty="0" err="1" smtClean="0"/>
              <a:t>Asya</a:t>
            </a:r>
            <a:r>
              <a:rPr lang="en-US" i="1" dirty="0" smtClean="0"/>
              <a:t> à </a:t>
            </a:r>
            <a:r>
              <a:rPr lang="en-US" i="1" dirty="0" err="1" smtClean="0"/>
              <a:t>Sama-samang</a:t>
            </a:r>
            <a:r>
              <a:rPr lang="en-US" i="1" dirty="0" smtClean="0"/>
              <a:t> </a:t>
            </a:r>
            <a:r>
              <a:rPr lang="en-US" i="1" dirty="0" err="1" smtClean="0"/>
              <a:t>Pagnanakawan</a:t>
            </a:r>
            <a:r>
              <a:rPr lang="en-US" i="1" dirty="0" smtClean="0"/>
              <a:t> </a:t>
            </a:r>
            <a:r>
              <a:rPr lang="en-US" i="1" dirty="0" err="1" smtClean="0"/>
              <a:t>sa</a:t>
            </a:r>
            <a:r>
              <a:rPr lang="en-US" i="1" dirty="0" smtClean="0"/>
              <a:t> </a:t>
            </a:r>
            <a:r>
              <a:rPr lang="en-US" i="1" dirty="0" err="1" smtClean="0"/>
              <a:t>Lalong</a:t>
            </a:r>
            <a:r>
              <a:rPr lang="en-US" i="1" dirty="0" smtClean="0"/>
              <a:t> </a:t>
            </a:r>
            <a:r>
              <a:rPr lang="en-US" i="1" dirty="0" err="1" smtClean="0"/>
              <a:t>Malaking</a:t>
            </a:r>
            <a:r>
              <a:rPr lang="en-US" i="1" dirty="0" smtClean="0"/>
              <a:t> </a:t>
            </a:r>
            <a:r>
              <a:rPr lang="en-US" i="1" dirty="0" err="1" smtClean="0"/>
              <a:t>Silangang</a:t>
            </a:r>
            <a:r>
              <a:rPr lang="en-US" i="1" dirty="0" smtClean="0"/>
              <a:t> </a:t>
            </a:r>
            <a:r>
              <a:rPr lang="en-US" i="1" dirty="0" err="1" smtClean="0"/>
              <a:t>Asya</a:t>
            </a:r>
            <a:r>
              <a:rPr lang="en-US" i="1" dirty="0" smtClean="0"/>
              <a:t> </a:t>
            </a:r>
            <a:r>
              <a:rPr lang="en-US" dirty="0" smtClean="0"/>
              <a:t>(The Greater East Asia Robbery Sphere)</a:t>
            </a:r>
          </a:p>
          <a:p>
            <a:endParaRPr lang="en-US" dirty="0" smtClean="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a:buNone/>
            </a:pPr>
            <a:r>
              <a:rPr lang="en-US" dirty="0" smtClean="0"/>
              <a:t>#1 </a:t>
            </a:r>
          </a:p>
          <a:p>
            <a:pPr>
              <a:buNone/>
            </a:pPr>
            <a:r>
              <a:rPr lang="en-US" dirty="0" smtClean="0"/>
              <a:t>Both occupied and autonomous areas despised, hated and resisted the Japanese regime</a:t>
            </a:r>
          </a:p>
          <a:p>
            <a:pPr lvl="1"/>
            <a:r>
              <a:rPr lang="en-US" dirty="0" smtClean="0"/>
              <a:t>Indirect resistance</a:t>
            </a:r>
          </a:p>
          <a:p>
            <a:pPr lvl="2"/>
            <a:r>
              <a:rPr lang="en-US" dirty="0" err="1" smtClean="0"/>
              <a:t>Footdragging</a:t>
            </a:r>
            <a:r>
              <a:rPr lang="en-US" dirty="0" smtClean="0"/>
              <a:t> and sabotage</a:t>
            </a:r>
          </a:p>
          <a:p>
            <a:pPr lvl="2"/>
            <a:r>
              <a:rPr lang="en-US" dirty="0" smtClean="0"/>
              <a:t>Pretending to cooperate with government’s cotton program and instead deliberately making “mistakes”</a:t>
            </a:r>
          </a:p>
          <a:p>
            <a:pPr lvl="2"/>
            <a:r>
              <a:rPr lang="en-US" dirty="0" smtClean="0"/>
              <a:t> Administrative delay and obstruction within the bureaucracy became habitual</a:t>
            </a: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53000"/>
          </a:xfrm>
        </p:spPr>
        <p:txBody>
          <a:bodyPr>
            <a:normAutofit lnSpcReduction="10000"/>
          </a:bodyPr>
          <a:lstStyle/>
          <a:p>
            <a:pPr>
              <a:buNone/>
            </a:pPr>
            <a:r>
              <a:rPr lang="en-US" dirty="0" smtClean="0"/>
              <a:t>#2 </a:t>
            </a:r>
          </a:p>
          <a:p>
            <a:pPr>
              <a:buNone/>
            </a:pPr>
            <a:r>
              <a:rPr lang="en-US" dirty="0" smtClean="0"/>
              <a:t>Populations in both occupied and autonomous areas tended to withdraw from the formal to the informal sectors of the economy</a:t>
            </a:r>
          </a:p>
          <a:p>
            <a:pPr lvl="1"/>
            <a:r>
              <a:rPr lang="en-US" dirty="0" smtClean="0"/>
              <a:t>Only small minority in the formal sectors could afford food and other necessities</a:t>
            </a:r>
          </a:p>
          <a:p>
            <a:pPr lvl="1"/>
            <a:r>
              <a:rPr lang="en-US" dirty="0" smtClean="0"/>
              <a:t>Money became virtually worthless</a:t>
            </a:r>
          </a:p>
          <a:p>
            <a:pPr lvl="1"/>
            <a:r>
              <a:rPr lang="en-US" dirty="0" smtClean="0"/>
              <a:t>Barter became mode of payment</a:t>
            </a:r>
          </a:p>
          <a:p>
            <a:pPr lvl="1"/>
            <a:r>
              <a:rPr lang="en-US" dirty="0" smtClean="0"/>
              <a:t>“Buy and Sell”</a:t>
            </a:r>
          </a:p>
          <a:p>
            <a:pPr lvl="2"/>
            <a:r>
              <a:rPr lang="en-US" dirty="0" smtClean="0"/>
              <a:t>Practiced in Leyte, central Luzon, Manila and Panay</a:t>
            </a:r>
          </a:p>
          <a:p>
            <a:pPr lvl="2"/>
            <a:r>
              <a:rPr lang="en-US" dirty="0" smtClean="0"/>
              <a:t>Some made fortunes by accumulating scrap iron, gravel and other materials then selling them at high prices to the Japanese army and Navy</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4495800"/>
            <a:ext cx="8229600" cy="3048000"/>
          </a:xfrm>
        </p:spPr>
        <p:txBody>
          <a:bodyPr/>
          <a:lstStyle/>
          <a:p>
            <a:pPr algn="ctr">
              <a:buNone/>
            </a:pPr>
            <a:r>
              <a:rPr lang="en-US" dirty="0" smtClean="0"/>
              <a:t>(Benedict J. </a:t>
            </a:r>
            <a:r>
              <a:rPr lang="en-US" dirty="0" err="1" smtClean="0"/>
              <a:t>Tria</a:t>
            </a:r>
            <a:r>
              <a:rPr lang="en-US" dirty="0" smtClean="0"/>
              <a:t> </a:t>
            </a:r>
            <a:r>
              <a:rPr lang="en-US" dirty="0" err="1" smtClean="0"/>
              <a:t>Kerkvliet</a:t>
            </a:r>
            <a:r>
              <a:rPr lang="en-US" dirty="0" smtClean="0"/>
              <a:t>)</a:t>
            </a:r>
            <a:endParaRPr lang="en-US" dirty="0"/>
          </a:p>
        </p:txBody>
      </p:sp>
      <p:sp>
        <p:nvSpPr>
          <p:cNvPr id="3" name="Title 2"/>
          <p:cNvSpPr>
            <a:spLocks noGrp="1"/>
          </p:cNvSpPr>
          <p:nvPr>
            <p:ph type="title"/>
          </p:nvPr>
        </p:nvSpPr>
        <p:spPr>
          <a:xfrm>
            <a:off x="533400" y="2362200"/>
            <a:ext cx="8229600" cy="1219200"/>
          </a:xfrm>
        </p:spPr>
        <p:txBody>
          <a:bodyPr>
            <a:normAutofit fontScale="90000"/>
          </a:bodyPr>
          <a:lstStyle/>
          <a:p>
            <a:pPr algn="ctr"/>
            <a:r>
              <a:rPr smtClean="0"/>
              <a:t>Withdrawal and Resistance: The Political Significance of Food, Agriculture, and How People Lived During the Japanese Occupation in the Philippines</a:t>
            </a:r>
            <a:endParaRPr lang="en-US" dirty="0"/>
          </a:p>
        </p:txBody>
      </p:sp>
      <p:pic>
        <p:nvPicPr>
          <p:cNvPr id="4" name="Picture 2" descr="http://upload.wikimedia.org/wikipedia/commons/e/ec/Japanese_light_tanks_moving_toward_Manila.jpg"/>
          <p:cNvPicPr>
            <a:picLocks noChangeAspect="1" noChangeArrowheads="1"/>
          </p:cNvPicPr>
          <p:nvPr/>
        </p:nvPicPr>
        <p:blipFill>
          <a:blip r:embed="rId2"/>
          <a:srcRect/>
          <a:stretch>
            <a:fillRect/>
          </a:stretch>
        </p:blipFill>
        <p:spPr bwMode="auto">
          <a:xfrm rot="588794">
            <a:off x="5419197" y="3999965"/>
            <a:ext cx="3310301" cy="21780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334000"/>
          </a:xfrm>
        </p:spPr>
        <p:txBody>
          <a:bodyPr>
            <a:normAutofit lnSpcReduction="10000"/>
          </a:bodyPr>
          <a:lstStyle/>
          <a:p>
            <a:pPr>
              <a:buNone/>
            </a:pPr>
            <a:r>
              <a:rPr lang="en-US" dirty="0" smtClean="0"/>
              <a:t>#2</a:t>
            </a:r>
          </a:p>
          <a:p>
            <a:pPr>
              <a:buNone/>
            </a:pPr>
            <a:r>
              <a:rPr lang="en-US" dirty="0" smtClean="0"/>
              <a:t>Populations in both occupied and autonomous areas tended to withdraw from the formal to the informal sectors of the economy</a:t>
            </a:r>
          </a:p>
          <a:p>
            <a:pPr lvl="1">
              <a:buFont typeface="Arial" pitchFamily="34" charset="0"/>
              <a:buChar char="•"/>
            </a:pPr>
            <a:r>
              <a:rPr lang="en-US" dirty="0" smtClean="0"/>
              <a:t>Small-scale manufacturing using locally available materials also spread</a:t>
            </a:r>
          </a:p>
          <a:p>
            <a:pPr lvl="2">
              <a:buFont typeface="Arial" pitchFamily="34" charset="0"/>
              <a:buChar char="•"/>
            </a:pPr>
            <a:r>
              <a:rPr lang="en-US" dirty="0" smtClean="0"/>
              <a:t>Revived indigenous production that urban factories and foreign imports had diminished</a:t>
            </a:r>
          </a:p>
          <a:p>
            <a:pPr lvl="2"/>
            <a:r>
              <a:rPr lang="en-US" dirty="0" smtClean="0"/>
              <a:t>Coffee, chocolate and soft drinks were either non-existent or prohibitively priced, people in Cebu, Leyte and southern and central Luzon returned to making beverages from ginger, coconut and other plants</a:t>
            </a:r>
          </a:p>
          <a:p>
            <a:pPr lvl="3"/>
            <a:r>
              <a:rPr lang="en-US" dirty="0" smtClean="0"/>
              <a:t>Soap production in Leyte villages were intense</a:t>
            </a:r>
          </a:p>
          <a:p>
            <a:pPr lvl="3"/>
            <a:r>
              <a:rPr lang="en-US" dirty="0" smtClean="0"/>
              <a:t>Handicrafts became a big thing in lowland towns and barrios and mountain villages</a:t>
            </a:r>
          </a:p>
          <a:p>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#2</a:t>
            </a:r>
          </a:p>
          <a:p>
            <a:pPr>
              <a:buNone/>
            </a:pPr>
            <a:r>
              <a:rPr lang="en-US" dirty="0" smtClean="0"/>
              <a:t>Access to food</a:t>
            </a:r>
          </a:p>
          <a:p>
            <a:pPr lvl="1"/>
            <a:r>
              <a:rPr lang="en-US" dirty="0" smtClean="0"/>
              <a:t>Urban areas, such as Manila, gardening became common</a:t>
            </a:r>
          </a:p>
          <a:p>
            <a:pPr lvl="2"/>
            <a:r>
              <a:rPr lang="en-US" dirty="0" smtClean="0"/>
              <a:t>Direct links were devised between urban and rural food producers</a:t>
            </a:r>
          </a:p>
          <a:p>
            <a:pPr lvl="2"/>
            <a:r>
              <a:rPr lang="en-US" dirty="0" smtClean="0"/>
              <a:t>Shift from growing tobacco, sugarcane, cotton and abaca to à corn, rice, sweet potatoes, cassava and vegetables</a:t>
            </a:r>
          </a:p>
          <a:p>
            <a:pPr lvl="1"/>
            <a:r>
              <a:rPr lang="en-US" dirty="0" smtClean="0"/>
              <a:t>Some people resorted to robbery, banditry and prostitution</a:t>
            </a:r>
          </a:p>
          <a:p>
            <a:pPr>
              <a:buNone/>
            </a:pP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24400"/>
          </a:xfrm>
        </p:spPr>
        <p:txBody>
          <a:bodyPr>
            <a:normAutofit fontScale="92500" lnSpcReduction="20000"/>
          </a:bodyPr>
          <a:lstStyle/>
          <a:p>
            <a:pPr>
              <a:buNone/>
            </a:pPr>
            <a:r>
              <a:rPr lang="en-US" dirty="0" smtClean="0"/>
              <a:t>#3</a:t>
            </a:r>
          </a:p>
          <a:p>
            <a:pPr>
              <a:buNone/>
            </a:pPr>
            <a:r>
              <a:rPr lang="en-US" dirty="0" smtClean="0"/>
              <a:t> Movement – people tried to anticipate where their chances for survival would be greatest</a:t>
            </a:r>
          </a:p>
          <a:p>
            <a:r>
              <a:rPr lang="en-US" dirty="0" smtClean="0"/>
              <a:t>General direction was urban to rural / Occupied to autonomous areas</a:t>
            </a:r>
          </a:p>
          <a:p>
            <a:r>
              <a:rPr lang="en-US" dirty="0" smtClean="0"/>
              <a:t>Fluctuations in population</a:t>
            </a:r>
          </a:p>
          <a:p>
            <a:pPr lvl="1"/>
            <a:r>
              <a:rPr lang="en-US" dirty="0" smtClean="0"/>
              <a:t>1942, Manila’s population reportedly dropped from 700,000 to 300,000 (Same in Iloilo and Leyte)</a:t>
            </a:r>
          </a:p>
          <a:p>
            <a:pPr lvl="1"/>
            <a:r>
              <a:rPr lang="en-US" dirty="0" smtClean="0"/>
              <a:t>But in 1944, Manila’s population grew back to 1 million</a:t>
            </a:r>
          </a:p>
          <a:p>
            <a:pPr lvl="2"/>
            <a:r>
              <a:rPr lang="en-US" dirty="0" smtClean="0"/>
              <a:t>One reason was due to Japanese military’s offensives launch in late 1943</a:t>
            </a:r>
          </a:p>
          <a:p>
            <a:pPr lvl="2"/>
            <a:r>
              <a:rPr lang="en-US" dirty="0" smtClean="0"/>
              <a:t>People went to urban areas to avoid conflict</a:t>
            </a:r>
          </a:p>
          <a:p>
            <a:pPr lvl="2"/>
            <a:r>
              <a:rPr lang="en-US" dirty="0" smtClean="0"/>
              <a:t>People gravitated to small towns and larger villages in order to avoid isolation and vulnerability to Japanese patrols, bandits and rival guerrilla groups</a:t>
            </a: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#4</a:t>
            </a:r>
          </a:p>
          <a:p>
            <a:pPr>
              <a:buNone/>
            </a:pPr>
            <a:r>
              <a:rPr lang="en-US" dirty="0" smtClean="0"/>
              <a:t>The fact that a move from an urban to rural area also tended to be a move from an occupied to an autonomous area</a:t>
            </a:r>
          </a:p>
          <a:p>
            <a:pPr lvl="1"/>
            <a:r>
              <a:rPr lang="en-US" dirty="0" smtClean="0"/>
              <a:t>Occupied areas suffered the brunt of Japanese policies and abuses, and later the most damage from American forces</a:t>
            </a:r>
          </a:p>
          <a:p>
            <a:pPr lvl="1"/>
            <a:r>
              <a:rPr lang="en-US" dirty="0" smtClean="0"/>
              <a:t>Autonomous areas tended to be safe and there were more opportunities</a:t>
            </a:r>
          </a:p>
          <a:p>
            <a:pPr lvl="1"/>
            <a:r>
              <a:rPr lang="en-US" dirty="0" smtClean="0"/>
              <a:t>1943, food shortages were becoming so serious</a:t>
            </a:r>
          </a:p>
          <a:p>
            <a:pPr lvl="1"/>
            <a:r>
              <a:rPr lang="en-US" dirty="0" smtClean="0"/>
              <a:t>Food was more available in provinces</a:t>
            </a:r>
          </a:p>
          <a:p>
            <a:pPr>
              <a:buNone/>
            </a:pPr>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#4</a:t>
            </a:r>
          </a:p>
          <a:p>
            <a:pPr>
              <a:buNone/>
            </a:pPr>
            <a:r>
              <a:rPr lang="en-US" dirty="0" err="1" smtClean="0"/>
              <a:t>Hukbalahap</a:t>
            </a:r>
            <a:r>
              <a:rPr lang="en-US" dirty="0" smtClean="0"/>
              <a:t> guerrilla organization</a:t>
            </a:r>
          </a:p>
          <a:p>
            <a:pPr lvl="1"/>
            <a:r>
              <a:rPr lang="en-US" dirty="0" smtClean="0"/>
              <a:t>Evolved from peasant organizations</a:t>
            </a:r>
          </a:p>
          <a:p>
            <a:pPr lvl="2"/>
            <a:r>
              <a:rPr lang="en-US" dirty="0" smtClean="0"/>
              <a:t>Enabled many tenant farmers to retain more of their </a:t>
            </a:r>
            <a:r>
              <a:rPr lang="en-US" dirty="0" err="1" smtClean="0"/>
              <a:t>palay</a:t>
            </a:r>
            <a:r>
              <a:rPr lang="en-US" dirty="0" smtClean="0"/>
              <a:t> production and deterred landlords living in occupied areas from entering </a:t>
            </a:r>
            <a:r>
              <a:rPr lang="en-US" dirty="0" err="1" smtClean="0"/>
              <a:t>Hukbalahap</a:t>
            </a:r>
            <a:r>
              <a:rPr lang="en-US" dirty="0" smtClean="0"/>
              <a:t> strongholds</a:t>
            </a:r>
          </a:p>
          <a:p>
            <a:pPr lvl="2"/>
            <a:r>
              <a:rPr lang="en-US" dirty="0" smtClean="0"/>
              <a:t>Held enough legitimate authority to retain food and shun Japanese troops</a:t>
            </a:r>
          </a:p>
          <a:p>
            <a:pPr lvl="1"/>
            <a:r>
              <a:rPr lang="en-US" dirty="0" smtClean="0"/>
              <a:t>1943-1945, Japanese leaders sent troops to push into regions of guerrilla organizations destroying time crops and food stores and creating shortage</a:t>
            </a:r>
          </a:p>
          <a:p>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#4</a:t>
            </a:r>
          </a:p>
          <a:p>
            <a:r>
              <a:rPr lang="en-US" dirty="0" smtClean="0"/>
              <a:t>Starvation and malnutrition in parts of Panay, Leyte and everywhere else</a:t>
            </a:r>
          </a:p>
          <a:p>
            <a:r>
              <a:rPr lang="en-US" dirty="0" smtClean="0"/>
              <a:t>Political conditions were generally better in autonomous areas</a:t>
            </a:r>
          </a:p>
          <a:p>
            <a:pPr lvl="1"/>
            <a:r>
              <a:rPr lang="en-US" dirty="0" smtClean="0"/>
              <a:t>Communities established their own governing bodies</a:t>
            </a:r>
          </a:p>
          <a:p>
            <a:endParaRPr lang="en-US" dirty="0"/>
          </a:p>
        </p:txBody>
      </p:sp>
      <p:sp>
        <p:nvSpPr>
          <p:cNvPr id="3" name="Title 2"/>
          <p:cNvSpPr>
            <a:spLocks noGrp="1"/>
          </p:cNvSpPr>
          <p:nvPr>
            <p:ph type="title"/>
          </p:nvPr>
        </p:nvSpPr>
        <p:spPr/>
        <p:txBody>
          <a:bodyPr/>
          <a:lstStyle/>
          <a:p>
            <a:r>
              <a:rPr smtClean="0"/>
              <a:t>Withdrawal and Resistance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Japanese regime resulted in terrible economic conditions in the Philippines lasting until late 1940’s</a:t>
            </a:r>
          </a:p>
          <a:p>
            <a:r>
              <a:rPr lang="en-US" dirty="0" smtClean="0"/>
              <a:t>Had no profound impact on Philippine political and economic structures, therefore does not qualify as a major period in the country’s history</a:t>
            </a:r>
          </a:p>
          <a:p>
            <a:r>
              <a:rPr lang="en-US" dirty="0" smtClean="0"/>
              <a:t>This period is important however in</a:t>
            </a:r>
          </a:p>
          <a:p>
            <a:pPr lvl="1"/>
            <a:r>
              <a:rPr lang="en-US" dirty="0" smtClean="0"/>
              <a:t>The way people view themselves (individually and collectively)</a:t>
            </a:r>
          </a:p>
          <a:p>
            <a:pPr lvl="1"/>
            <a:r>
              <a:rPr lang="en-US" dirty="0" smtClean="0"/>
              <a:t>How they internalize the history of their regions and nation</a:t>
            </a:r>
          </a:p>
          <a:p>
            <a:pPr lvl="1"/>
            <a:r>
              <a:rPr lang="en-US" dirty="0" smtClean="0"/>
              <a:t>Sense of accomplishment, pride and integrity</a:t>
            </a:r>
          </a:p>
          <a:p>
            <a:pPr lvl="1"/>
            <a:r>
              <a:rPr lang="en-US" dirty="0" smtClean="0"/>
              <a:t>Nation-wide resistance</a:t>
            </a:r>
          </a:p>
          <a:p>
            <a:endParaRPr lang="en-US" dirty="0"/>
          </a:p>
        </p:txBody>
      </p:sp>
      <p:sp>
        <p:nvSpPr>
          <p:cNvPr id="3" name="Title 2"/>
          <p:cNvSpPr>
            <a:spLocks noGrp="1"/>
          </p:cNvSpPr>
          <p:nvPr>
            <p:ph type="title"/>
          </p:nvPr>
        </p:nvSpPr>
        <p:spPr/>
        <p:txBody>
          <a:bodyPr/>
          <a:lstStyle/>
          <a:p>
            <a:r>
              <a:rPr smtClean="0"/>
              <a:t>Conclusion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David Steinberg: Filipinos fought and resisted but the presence of an elite divided by charges and countercharges of collaboration and the rise to power of corrupt and self-seeking opportunists demeaned wartime sacrifices</a:t>
            </a:r>
          </a:p>
          <a:p>
            <a:r>
              <a:rPr lang="en-US" dirty="0" smtClean="0"/>
              <a:t>Basically it was a period of unity and pulling through as a nation</a:t>
            </a:r>
          </a:p>
          <a:p>
            <a:endParaRPr lang="en-US" dirty="0"/>
          </a:p>
        </p:txBody>
      </p:sp>
      <p:sp>
        <p:nvSpPr>
          <p:cNvPr id="3" name="Title 2"/>
          <p:cNvSpPr>
            <a:spLocks noGrp="1"/>
          </p:cNvSpPr>
          <p:nvPr>
            <p:ph type="title"/>
          </p:nvPr>
        </p:nvSpPr>
        <p:spPr/>
        <p:txBody>
          <a:bodyPr/>
          <a:lstStyle/>
          <a:p>
            <a:r>
              <a:rPr smtClean="0"/>
              <a:t>Conclusion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Filipino people faced political and economic adversity in 2 ways</a:t>
            </a:r>
          </a:p>
          <a:p>
            <a:pPr>
              <a:buNone/>
            </a:pPr>
            <a:r>
              <a:rPr lang="en-US" dirty="0" smtClean="0"/>
              <a:t>	 1</a:t>
            </a:r>
            <a:r>
              <a:rPr lang="en-US" baseline="30000" dirty="0" smtClean="0"/>
              <a:t>st</a:t>
            </a:r>
            <a:r>
              <a:rPr lang="en-US" dirty="0" smtClean="0"/>
              <a:t>: They withdrew from those sectors of society and 	the economy that the Japanese were trying to control</a:t>
            </a:r>
          </a:p>
          <a:p>
            <a:pPr lvl="1"/>
            <a:r>
              <a:rPr lang="en-US" dirty="0" smtClean="0"/>
              <a:t>Fashioning buy-and-sell networks, living off the land</a:t>
            </a:r>
          </a:p>
          <a:p>
            <a:pPr>
              <a:buNone/>
            </a:pPr>
            <a:r>
              <a:rPr lang="en-US" dirty="0" smtClean="0"/>
              <a:t>	2</a:t>
            </a:r>
            <a:r>
              <a:rPr lang="en-US" baseline="30000" dirty="0" smtClean="0"/>
              <a:t>nd</a:t>
            </a:r>
            <a:r>
              <a:rPr lang="en-US" dirty="0" smtClean="0"/>
              <a:t>: They resisted change</a:t>
            </a:r>
          </a:p>
          <a:p>
            <a:pPr lvl="1"/>
            <a:r>
              <a:rPr lang="en-US" dirty="0" smtClean="0"/>
              <a:t>Indirect action that avoided confrontation with the oppressors to direct assaults on soldiers and stores of supplies</a:t>
            </a:r>
          </a:p>
          <a:p>
            <a:r>
              <a:rPr lang="en-US" dirty="0" smtClean="0"/>
              <a:t>Autonomous localities frequently became support areas for guerrilla organizations and self-reliant forms of livelihood deprived the regime of labor and resources</a:t>
            </a:r>
          </a:p>
          <a:p>
            <a:endParaRPr lang="en-US" dirty="0"/>
          </a:p>
        </p:txBody>
      </p:sp>
      <p:sp>
        <p:nvSpPr>
          <p:cNvPr id="3" name="Title 2"/>
          <p:cNvSpPr>
            <a:spLocks noGrp="1"/>
          </p:cNvSpPr>
          <p:nvPr>
            <p:ph type="title"/>
          </p:nvPr>
        </p:nvSpPr>
        <p:spPr/>
        <p:txBody>
          <a:bodyPr/>
          <a:lstStyle/>
          <a:p>
            <a:r>
              <a:rPr smtClean="0"/>
              <a:t>Conclusion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Willard </a:t>
            </a:r>
            <a:r>
              <a:rPr lang="en-US" dirty="0" err="1" smtClean="0"/>
              <a:t>Elsbree</a:t>
            </a:r>
            <a:r>
              <a:rPr lang="en-US" dirty="0" smtClean="0"/>
              <a:t>: argued that Japanese occupation was a major turning point for SEA countries as it contributed largely to nationalist movements</a:t>
            </a:r>
          </a:p>
          <a:p>
            <a:pPr lvl="1"/>
            <a:r>
              <a:rPr lang="en-US" dirty="0" smtClean="0"/>
              <a:t>Japanese occupation made a large impact on Philippine nationalism</a:t>
            </a:r>
          </a:p>
          <a:p>
            <a:pPr lvl="2"/>
            <a:r>
              <a:rPr lang="en-US" dirty="0" smtClean="0"/>
              <a:t>“For the first time in the country’s history, the people defeated a foreign invader”</a:t>
            </a:r>
          </a:p>
          <a:p>
            <a:endParaRPr lang="en-US" dirty="0"/>
          </a:p>
        </p:txBody>
      </p:sp>
      <p:sp>
        <p:nvSpPr>
          <p:cNvPr id="3" name="Title 2"/>
          <p:cNvSpPr>
            <a:spLocks noGrp="1"/>
          </p:cNvSpPr>
          <p:nvPr>
            <p:ph type="title"/>
          </p:nvPr>
        </p:nvSpPr>
        <p:spPr/>
        <p:txBody>
          <a:bodyPr/>
          <a:lstStyle/>
          <a:p>
            <a:r>
              <a:rPr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Context of the Philippines up to 1941:</a:t>
            </a:r>
          </a:p>
          <a:p>
            <a:r>
              <a:rPr lang="en-US" dirty="0" smtClean="0"/>
              <a:t>Absorbed increasingly into capitalist, modern world system</a:t>
            </a:r>
          </a:p>
          <a:p>
            <a:pPr lvl="1"/>
            <a:r>
              <a:rPr lang="en-US" dirty="0" smtClean="0"/>
              <a:t>Provided raw and semi-processed materials to the “core”</a:t>
            </a:r>
          </a:p>
          <a:p>
            <a:r>
              <a:rPr lang="en-US" dirty="0" smtClean="0"/>
              <a:t>1930’s, estimated 15-20% of country’s households depended upon the colony’s export-import economy for their livelihood</a:t>
            </a:r>
          </a:p>
          <a:p>
            <a:r>
              <a:rPr lang="en-US" dirty="0" smtClean="0"/>
              <a:t>Exports were agriculture-based</a:t>
            </a:r>
          </a:p>
          <a:p>
            <a:endParaRPr lang="en-US" dirty="0"/>
          </a:p>
        </p:txBody>
      </p:sp>
      <p:sp>
        <p:nvSpPr>
          <p:cNvPr id="3" name="Title 2"/>
          <p:cNvSpPr>
            <a:spLocks noGrp="1"/>
          </p:cNvSpPr>
          <p:nvPr>
            <p:ph type="title"/>
          </p:nvPr>
        </p:nvSpPr>
        <p:spPr/>
        <p:txBody>
          <a:bodyPr/>
          <a:lstStyle/>
          <a:p>
            <a:r>
              <a:rPr smtClean="0"/>
              <a:t>Political </a:t>
            </a:r>
            <a:r>
              <a:rPr lang="en-US" dirty="0" smtClean="0"/>
              <a:t>–</a:t>
            </a:r>
            <a:r>
              <a:rPr smtClean="0"/>
              <a:t> Economic Background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547518"/>
            <a:ext cx="8229600" cy="2620963"/>
          </a:xfrm>
        </p:spPr>
        <p:txBody>
          <a:bodyPr/>
          <a:lstStyle/>
          <a:p>
            <a:pPr algn="ctr">
              <a:buNone/>
            </a:pPr>
            <a:r>
              <a:rPr lang="en-US" dirty="0" smtClean="0"/>
              <a:t>(Cortez, et al.)</a:t>
            </a:r>
            <a:endParaRPr lang="en-US" dirty="0"/>
          </a:p>
        </p:txBody>
      </p:sp>
      <p:sp>
        <p:nvSpPr>
          <p:cNvPr id="2" name="Title 1"/>
          <p:cNvSpPr>
            <a:spLocks noGrp="1"/>
          </p:cNvSpPr>
          <p:nvPr>
            <p:ph type="title"/>
          </p:nvPr>
        </p:nvSpPr>
        <p:spPr>
          <a:xfrm>
            <a:off x="457200" y="3352800"/>
            <a:ext cx="8229600" cy="1143000"/>
          </a:xfrm>
        </p:spPr>
        <p:txBody>
          <a:bodyPr>
            <a:normAutofit fontScale="90000"/>
          </a:bodyPr>
          <a:lstStyle/>
          <a:p>
            <a:pPr algn="ctr"/>
            <a:r>
              <a:rPr lang="en-US" dirty="0" smtClean="0"/>
              <a:t>The Japanese Occupation </a:t>
            </a:r>
            <a:br>
              <a:rPr lang="en-US" dirty="0" smtClean="0"/>
            </a:br>
            <a:r>
              <a:rPr lang="en-US" dirty="0" smtClean="0"/>
              <a:t>of the Philippines</a:t>
            </a:r>
            <a:br>
              <a:rPr lang="en-US" dirty="0" smtClean="0"/>
            </a:br>
            <a:endParaRPr lang="en-US" dirty="0"/>
          </a:p>
        </p:txBody>
      </p:sp>
      <p:pic>
        <p:nvPicPr>
          <p:cNvPr id="5" name="Picture 2" descr="http://ww2db.com/images/battle_none10.jpg"/>
          <p:cNvPicPr>
            <a:picLocks noChangeAspect="1" noChangeArrowheads="1"/>
          </p:cNvPicPr>
          <p:nvPr/>
        </p:nvPicPr>
        <p:blipFill>
          <a:blip r:embed="rId2" cstate="print"/>
          <a:srcRect/>
          <a:stretch>
            <a:fillRect/>
          </a:stretch>
        </p:blipFill>
        <p:spPr bwMode="auto">
          <a:xfrm rot="20521461">
            <a:off x="-21149" y="236943"/>
            <a:ext cx="3392623" cy="23748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Philippine Commonwealth remained under US authority </a:t>
            </a:r>
          </a:p>
          <a:p>
            <a:pPr lvl="1"/>
            <a:r>
              <a:rPr lang="en-US" dirty="0" smtClean="0"/>
              <a:t>Philippine Commonwealth remained under US authority</a:t>
            </a:r>
          </a:p>
          <a:p>
            <a:pPr lvl="1"/>
            <a:r>
              <a:rPr lang="en-US" dirty="0" smtClean="0"/>
              <a:t>Scheduled for independence by 1946</a:t>
            </a:r>
          </a:p>
          <a:p>
            <a:pPr lvl="1"/>
            <a:r>
              <a:rPr lang="en-US" dirty="0" smtClean="0"/>
              <a:t>Japan as a second-largest trading partner of the Philippines</a:t>
            </a:r>
            <a:endParaRPr lang="en-US" dirty="0"/>
          </a:p>
        </p:txBody>
      </p:sp>
      <p:sp>
        <p:nvSpPr>
          <p:cNvPr id="2" name="Title 1"/>
          <p:cNvSpPr>
            <a:spLocks noGrp="1"/>
          </p:cNvSpPr>
          <p:nvPr>
            <p:ph type="title"/>
          </p:nvPr>
        </p:nvSpPr>
        <p:spPr/>
        <p:txBody>
          <a:bodyPr/>
          <a:lstStyle/>
          <a:p>
            <a:r>
              <a:rPr lang="en-US" dirty="0" smtClean="0"/>
              <a:t>Before the Occupation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Japan as a menace, poised to take </a:t>
            </a:r>
            <a:r>
              <a:rPr lang="en-US" dirty="0"/>
              <a:t>over after the US </a:t>
            </a:r>
            <a:r>
              <a:rPr lang="en-US" dirty="0" smtClean="0"/>
              <a:t>left</a:t>
            </a:r>
            <a:endParaRPr lang="en-US" sz="2400" dirty="0" smtClean="0"/>
          </a:p>
          <a:p>
            <a:pPr lvl="1"/>
            <a:r>
              <a:rPr lang="en-US" dirty="0" smtClean="0"/>
              <a:t>Japanese </a:t>
            </a:r>
            <a:r>
              <a:rPr lang="en-US" dirty="0"/>
              <a:t>conquest of Manchuria </a:t>
            </a:r>
            <a:r>
              <a:rPr lang="en-US" dirty="0" smtClean="0"/>
              <a:t>– 1931</a:t>
            </a:r>
          </a:p>
          <a:p>
            <a:pPr lvl="1"/>
            <a:r>
              <a:rPr lang="en-US" dirty="0" smtClean="0"/>
              <a:t>Sino-Japanese </a:t>
            </a:r>
            <a:r>
              <a:rPr lang="en-US" dirty="0"/>
              <a:t>War - 1937</a:t>
            </a:r>
            <a:endParaRPr lang="en-US" sz="2000" dirty="0"/>
          </a:p>
          <a:p>
            <a:pPr lvl="1" fontAlgn="base"/>
            <a:r>
              <a:rPr lang="en-US" dirty="0"/>
              <a:t>Large Japanese immigrant </a:t>
            </a:r>
            <a:r>
              <a:rPr lang="en-US" dirty="0" smtClean="0"/>
              <a:t>population</a:t>
            </a:r>
          </a:p>
          <a:p>
            <a:endParaRPr lang="en-US" dirty="0" smtClean="0"/>
          </a:p>
          <a:p>
            <a:pPr fontAlgn="base"/>
            <a:r>
              <a:rPr lang="en-US" dirty="0"/>
              <a:t>World War II broke out in Europe on 1 September 1939</a:t>
            </a:r>
          </a:p>
          <a:p>
            <a:pPr lvl="1" fontAlgn="base"/>
            <a:r>
              <a:rPr lang="en-US" dirty="0"/>
              <a:t>Disruption of trade due to rerouting of merchant ships to the Atlantic</a:t>
            </a:r>
          </a:p>
          <a:p>
            <a:pPr lvl="1" fontAlgn="base"/>
            <a:r>
              <a:rPr lang="en-US" dirty="0"/>
              <a:t>US economic measures against Japan reduced exports</a:t>
            </a:r>
          </a:p>
          <a:p>
            <a:pPr lvl="1" fontAlgn="base"/>
            <a:r>
              <a:rPr lang="en-US" dirty="0"/>
              <a:t>Philippine revenues decreased</a:t>
            </a:r>
          </a:p>
          <a:p>
            <a:pPr fontAlgn="base"/>
            <a:endParaRPr lang="en-US" dirty="0"/>
          </a:p>
          <a:p>
            <a:endParaRPr lang="en-US" dirty="0"/>
          </a:p>
        </p:txBody>
      </p:sp>
      <p:sp>
        <p:nvSpPr>
          <p:cNvPr id="2" name="Title 1"/>
          <p:cNvSpPr>
            <a:spLocks noGrp="1"/>
          </p:cNvSpPr>
          <p:nvPr>
            <p:ph type="title"/>
          </p:nvPr>
        </p:nvSpPr>
        <p:spPr/>
        <p:txBody>
          <a:bodyPr/>
          <a:lstStyle/>
          <a:p>
            <a:r>
              <a:rPr lang="en-US" dirty="0" smtClean="0"/>
              <a:t>Before the Occupation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endParaRPr lang="en-US" dirty="0" smtClean="0"/>
          </a:p>
          <a:p>
            <a:pPr fontAlgn="base"/>
            <a:r>
              <a:rPr lang="en-US" dirty="0" smtClean="0"/>
              <a:t>Civilian Emergency Administration (CEA) - April 1941</a:t>
            </a:r>
            <a:endParaRPr lang="en-US" sz="2200" dirty="0" smtClean="0"/>
          </a:p>
          <a:p>
            <a:pPr lvl="1" fontAlgn="base"/>
            <a:r>
              <a:rPr lang="en-US" sz="2700" dirty="0" smtClean="0"/>
              <a:t>US and Commonwealth governments realized the need to prepare civilians for war</a:t>
            </a:r>
            <a:endParaRPr lang="en-US" sz="2300" dirty="0" smtClean="0"/>
          </a:p>
          <a:p>
            <a:pPr lvl="1" fontAlgn="base"/>
            <a:r>
              <a:rPr lang="en-US" sz="2700" dirty="0" smtClean="0"/>
              <a:t>Lagged behind civil preparations in Malaya and the Netherlands East Indies due to peacetime inertia</a:t>
            </a:r>
            <a:endParaRPr lang="en-US" sz="2300" dirty="0" smtClean="0"/>
          </a:p>
          <a:p>
            <a:pPr lvl="1" fontAlgn="base"/>
            <a:r>
              <a:rPr lang="en-US" sz="2700" dirty="0" smtClean="0"/>
              <a:t>Air raid drills, practice evacuations, and economic mobilization started in mid-1941</a:t>
            </a:r>
          </a:p>
          <a:p>
            <a:endParaRPr lang="en-US" dirty="0" smtClean="0"/>
          </a:p>
          <a:p>
            <a:pPr fontAlgn="base"/>
            <a:r>
              <a:rPr lang="en-US" dirty="0" smtClean="0"/>
              <a:t>US Army Forces in the Far East (USAFFE)</a:t>
            </a:r>
            <a:endParaRPr lang="en-US" sz="2200" dirty="0" smtClean="0"/>
          </a:p>
          <a:p>
            <a:pPr lvl="1" fontAlgn="base"/>
            <a:r>
              <a:rPr lang="en-US" sz="2700" dirty="0" smtClean="0"/>
              <a:t>Joint US-Philippine Army command</a:t>
            </a:r>
            <a:endParaRPr lang="en-US" sz="2300" dirty="0" smtClean="0"/>
          </a:p>
          <a:p>
            <a:pPr lvl="1" fontAlgn="base"/>
            <a:r>
              <a:rPr lang="en-US" sz="2700" dirty="0" smtClean="0"/>
              <a:t>Gen. Douglas MacArthur recalled from retirement</a:t>
            </a:r>
            <a:endParaRPr lang="en-US" sz="2300" dirty="0" smtClean="0"/>
          </a:p>
          <a:p>
            <a:pPr lvl="1" fontAlgn="base"/>
            <a:r>
              <a:rPr lang="en-US" dirty="0" smtClean="0"/>
              <a:t>Ready by March 1942</a:t>
            </a:r>
          </a:p>
          <a:p>
            <a:pPr lvl="1" fontAlgn="base">
              <a:buNone/>
            </a:pPr>
            <a:endParaRPr lang="en-US" sz="2300" dirty="0" smtClean="0"/>
          </a:p>
          <a:p>
            <a:endParaRPr lang="en-US" dirty="0"/>
          </a:p>
        </p:txBody>
      </p:sp>
      <p:sp>
        <p:nvSpPr>
          <p:cNvPr id="2" name="Title 1"/>
          <p:cNvSpPr>
            <a:spLocks noGrp="1"/>
          </p:cNvSpPr>
          <p:nvPr>
            <p:ph type="title"/>
          </p:nvPr>
        </p:nvSpPr>
        <p:spPr/>
        <p:txBody>
          <a:bodyPr/>
          <a:lstStyle/>
          <a:p>
            <a:r>
              <a:rPr smtClean="0"/>
              <a:t>Before the Occupation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72000"/>
          </a:xfrm>
        </p:spPr>
        <p:txBody>
          <a:bodyPr>
            <a:normAutofit fontScale="92500" lnSpcReduction="20000"/>
          </a:bodyPr>
          <a:lstStyle/>
          <a:p>
            <a:endParaRPr lang="en-US" dirty="0" smtClean="0"/>
          </a:p>
          <a:p>
            <a:pPr fontAlgn="base"/>
            <a:r>
              <a:rPr lang="en-US" dirty="0" smtClean="0"/>
              <a:t>World War II broke out in the Pacific on 8 December 1941</a:t>
            </a:r>
            <a:endParaRPr lang="en-US" sz="2200" dirty="0" smtClean="0"/>
          </a:p>
          <a:p>
            <a:pPr fontAlgn="base"/>
            <a:r>
              <a:rPr lang="en-US" dirty="0" smtClean="0"/>
              <a:t>“This was a war to defend the country and its way of life”</a:t>
            </a:r>
            <a:endParaRPr lang="en-US" sz="2200" dirty="0" smtClean="0"/>
          </a:p>
          <a:p>
            <a:pPr fontAlgn="base"/>
            <a:r>
              <a:rPr lang="en-US" dirty="0" smtClean="0"/>
              <a:t>Baguio and Davao bombed on the first day</a:t>
            </a:r>
            <a:endParaRPr lang="en-US" sz="2200" dirty="0" smtClean="0"/>
          </a:p>
          <a:p>
            <a:pPr fontAlgn="base"/>
            <a:r>
              <a:rPr lang="en-US" dirty="0" smtClean="0"/>
              <a:t>Clark Field also bombed, destroying many fighters and bombers of MacArthur’s air force</a:t>
            </a:r>
            <a:endParaRPr lang="en-US" sz="2200" dirty="0" smtClean="0"/>
          </a:p>
          <a:p>
            <a:pPr fontAlgn="base"/>
            <a:r>
              <a:rPr lang="en-US" dirty="0" smtClean="0"/>
              <a:t>10 December - bombing and destruction of the US naval base in Cavite, forcing the US Asiatic fleet to abandon Manila Bay as base of operations</a:t>
            </a:r>
            <a:endParaRPr lang="en-US" sz="2200" dirty="0" smtClean="0"/>
          </a:p>
          <a:p>
            <a:pPr fontAlgn="base"/>
            <a:r>
              <a:rPr lang="en-US" dirty="0" smtClean="0"/>
              <a:t>Bombing of Manila caused panic, evacuation, looting</a:t>
            </a:r>
            <a:endParaRPr lang="en-US" sz="2200" dirty="0" smtClean="0"/>
          </a:p>
          <a:p>
            <a:pPr fontAlgn="base"/>
            <a:r>
              <a:rPr lang="en-US" dirty="0" smtClean="0"/>
              <a:t>Initial Japanese landing in </a:t>
            </a:r>
            <a:r>
              <a:rPr lang="en-US" dirty="0" err="1" smtClean="0"/>
              <a:t>Batan</a:t>
            </a:r>
            <a:r>
              <a:rPr lang="en-US" dirty="0" smtClean="0"/>
              <a:t> Island, </a:t>
            </a:r>
            <a:r>
              <a:rPr lang="en-US" dirty="0" err="1" smtClean="0"/>
              <a:t>Aparri</a:t>
            </a:r>
            <a:r>
              <a:rPr lang="en-US" dirty="0" smtClean="0"/>
              <a:t>, </a:t>
            </a:r>
            <a:r>
              <a:rPr lang="en-US" dirty="0" err="1" smtClean="0"/>
              <a:t>Vigan</a:t>
            </a:r>
            <a:r>
              <a:rPr lang="en-US" dirty="0" smtClean="0"/>
              <a:t>, and </a:t>
            </a:r>
            <a:r>
              <a:rPr lang="en-US" dirty="0" err="1" smtClean="0"/>
              <a:t>Legaspi</a:t>
            </a:r>
            <a:endParaRPr lang="en-US" sz="2200" dirty="0" smtClean="0"/>
          </a:p>
          <a:p>
            <a:pPr fontAlgn="base"/>
            <a:r>
              <a:rPr lang="en-US" dirty="0" smtClean="0"/>
              <a:t>Davao invaded on 20 December</a:t>
            </a:r>
            <a:endParaRPr lang="en-US" sz="2200" dirty="0" smtClean="0"/>
          </a:p>
          <a:p>
            <a:endParaRPr lang="en-US" dirty="0"/>
          </a:p>
        </p:txBody>
      </p:sp>
      <p:sp>
        <p:nvSpPr>
          <p:cNvPr id="3" name="Title 2"/>
          <p:cNvSpPr>
            <a:spLocks noGrp="1"/>
          </p:cNvSpPr>
          <p:nvPr>
            <p:ph type="title"/>
          </p:nvPr>
        </p:nvSpPr>
        <p:spPr>
          <a:xfrm>
            <a:off x="533400" y="609600"/>
            <a:ext cx="8229600" cy="1219200"/>
          </a:xfrm>
        </p:spPr>
        <p:txBody>
          <a:bodyPr>
            <a:normAutofit fontScale="90000"/>
          </a:bodyPr>
          <a:lstStyle/>
          <a:p>
            <a:r>
              <a:rPr smtClean="0"/>
              <a:t>Outbreak of War and the Defense of the Philippines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pPr fontAlgn="base"/>
            <a:r>
              <a:rPr lang="en-US" dirty="0" smtClean="0"/>
              <a:t>MacArthur’s defense plan</a:t>
            </a:r>
            <a:endParaRPr lang="en-US" sz="2200" dirty="0" smtClean="0"/>
          </a:p>
          <a:p>
            <a:pPr lvl="1" fontAlgn="base"/>
            <a:r>
              <a:rPr lang="en-US" sz="2700" dirty="0" smtClean="0"/>
              <a:t>Hold the enemy at the beaches</a:t>
            </a:r>
            <a:endParaRPr lang="en-US" sz="2300" dirty="0" smtClean="0"/>
          </a:p>
          <a:p>
            <a:pPr lvl="1" fontAlgn="base"/>
            <a:r>
              <a:rPr lang="en-US" sz="2700" dirty="0" smtClean="0"/>
              <a:t>Concentrated Filipino divisions on Lingayen Gulf, </a:t>
            </a:r>
            <a:r>
              <a:rPr lang="en-US" sz="2700" dirty="0" err="1" smtClean="0"/>
              <a:t>Zambales</a:t>
            </a:r>
            <a:r>
              <a:rPr lang="en-US" sz="2700" dirty="0" smtClean="0"/>
              <a:t>, </a:t>
            </a:r>
            <a:r>
              <a:rPr lang="en-US" sz="2700" dirty="0" err="1" smtClean="0"/>
              <a:t>Batangas</a:t>
            </a:r>
            <a:r>
              <a:rPr lang="en-US" sz="2700" dirty="0" smtClean="0"/>
              <a:t>, and Quezon province</a:t>
            </a:r>
            <a:endParaRPr lang="en-US" sz="2300" dirty="0" smtClean="0"/>
          </a:p>
          <a:p>
            <a:pPr lvl="1" fontAlgn="base"/>
            <a:r>
              <a:rPr lang="en-US" sz="2700" dirty="0" smtClean="0"/>
              <a:t>22 December - Main Japanese landings in Lingayen Gulf, where Filipino lines were spread thin</a:t>
            </a:r>
            <a:endParaRPr lang="en-US" sz="2300" dirty="0" smtClean="0"/>
          </a:p>
          <a:p>
            <a:pPr lvl="1" fontAlgn="base"/>
            <a:r>
              <a:rPr lang="en-US" sz="2700" dirty="0" smtClean="0"/>
              <a:t>Other landings in </a:t>
            </a:r>
            <a:r>
              <a:rPr lang="en-US" sz="2700" dirty="0" err="1" smtClean="0"/>
              <a:t>Atimonan</a:t>
            </a:r>
            <a:r>
              <a:rPr lang="en-US" sz="2700" dirty="0" smtClean="0"/>
              <a:t> and </a:t>
            </a:r>
            <a:r>
              <a:rPr lang="en-US" sz="2700" dirty="0" err="1" smtClean="0"/>
              <a:t>Mauban</a:t>
            </a:r>
            <a:r>
              <a:rPr lang="en-US" sz="2700" dirty="0" smtClean="0"/>
              <a:t>, in Quezon province</a:t>
            </a:r>
            <a:endParaRPr lang="en-US" sz="2300" dirty="0" smtClean="0"/>
          </a:p>
          <a:p>
            <a:pPr lvl="1"/>
            <a:r>
              <a:rPr lang="en-US" dirty="0" smtClean="0"/>
              <a:t>Failed</a:t>
            </a:r>
            <a:endParaRPr lang="en-US" dirty="0"/>
          </a:p>
        </p:txBody>
      </p:sp>
      <p:sp>
        <p:nvSpPr>
          <p:cNvPr id="3" name="Title 2"/>
          <p:cNvSpPr>
            <a:spLocks noGrp="1"/>
          </p:cNvSpPr>
          <p:nvPr>
            <p:ph type="title"/>
          </p:nvPr>
        </p:nvSpPr>
        <p:spPr>
          <a:xfrm>
            <a:off x="457200" y="609600"/>
            <a:ext cx="8229600" cy="1219200"/>
          </a:xfrm>
        </p:spPr>
        <p:txBody>
          <a:bodyPr>
            <a:normAutofit fontScale="90000"/>
          </a:bodyPr>
          <a:lstStyle/>
          <a:p>
            <a:r>
              <a:rPr smtClean="0"/>
              <a:t>Outbreak of War and the Defense of the Philippines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pPr fontAlgn="base"/>
            <a:r>
              <a:rPr lang="en-US" dirty="0" smtClean="0"/>
              <a:t>War Plan Orange - 24 December 1941</a:t>
            </a:r>
            <a:endParaRPr lang="en-US" sz="2200" dirty="0" smtClean="0"/>
          </a:p>
          <a:p>
            <a:pPr lvl="1" fontAlgn="base"/>
            <a:r>
              <a:rPr lang="en-US" sz="2700" dirty="0" smtClean="0"/>
              <a:t>Standard US Army defense plan for the Philippines</a:t>
            </a:r>
            <a:endParaRPr lang="en-US" sz="2300" dirty="0" smtClean="0"/>
          </a:p>
          <a:p>
            <a:pPr lvl="1" fontAlgn="base"/>
            <a:r>
              <a:rPr lang="en-US" sz="2700" dirty="0" smtClean="0"/>
              <a:t>Withdrawal of all military forces in Luzon to Bataan and Corregidor</a:t>
            </a:r>
            <a:endParaRPr lang="en-US" sz="2300" dirty="0" smtClean="0"/>
          </a:p>
          <a:p>
            <a:pPr lvl="1" fontAlgn="base"/>
            <a:r>
              <a:rPr lang="en-US" sz="2700" dirty="0" smtClean="0"/>
              <a:t>Seat of the Commonwealth also transferred from Manila to Corregidor</a:t>
            </a:r>
            <a:endParaRPr lang="en-US" sz="2300" dirty="0" smtClean="0"/>
          </a:p>
          <a:p>
            <a:pPr lvl="1" fontAlgn="base"/>
            <a:r>
              <a:rPr lang="en-US" sz="2700" dirty="0" smtClean="0"/>
              <a:t>Declared Manila as an open city; all military forces and supplies removed</a:t>
            </a:r>
            <a:endParaRPr lang="en-US" sz="2300" dirty="0" smtClean="0"/>
          </a:p>
          <a:p>
            <a:pPr lvl="2" fontAlgn="base"/>
            <a:r>
              <a:rPr lang="en-US" sz="2200" dirty="0" smtClean="0"/>
              <a:t>Spare Manila from further attack</a:t>
            </a:r>
            <a:endParaRPr lang="en-US" sz="2000" dirty="0" smtClean="0"/>
          </a:p>
          <a:p>
            <a:pPr lvl="2" fontAlgn="base"/>
            <a:r>
              <a:rPr lang="en-US" sz="2200" dirty="0" smtClean="0"/>
              <a:t>Japan had no further reason to bomb the city, but nevertheless continued, causing many casualties and damage.</a:t>
            </a:r>
            <a:endParaRPr lang="en-US" sz="2000" dirty="0" smtClean="0"/>
          </a:p>
          <a:p>
            <a:endParaRPr lang="en-US" dirty="0"/>
          </a:p>
        </p:txBody>
      </p:sp>
      <p:sp>
        <p:nvSpPr>
          <p:cNvPr id="3" name="Title 2"/>
          <p:cNvSpPr>
            <a:spLocks noGrp="1"/>
          </p:cNvSpPr>
          <p:nvPr>
            <p:ph type="title"/>
          </p:nvPr>
        </p:nvSpPr>
        <p:spPr>
          <a:xfrm>
            <a:off x="457200" y="533400"/>
            <a:ext cx="8229600" cy="1219200"/>
          </a:xfrm>
        </p:spPr>
        <p:txBody>
          <a:bodyPr>
            <a:normAutofit fontScale="90000"/>
          </a:bodyPr>
          <a:lstStyle/>
          <a:p>
            <a:r>
              <a:rPr smtClean="0"/>
              <a:t>Outbreak of War and the Defense of the Philippines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endParaRPr lang="en-US" dirty="0" smtClean="0"/>
          </a:p>
          <a:p>
            <a:pPr fontAlgn="base"/>
            <a:r>
              <a:rPr lang="en-US" dirty="0" smtClean="0"/>
              <a:t>Defense and Fall of Bataan and Corregidor</a:t>
            </a:r>
            <a:endParaRPr lang="en-US" sz="2200" dirty="0" smtClean="0"/>
          </a:p>
          <a:p>
            <a:pPr lvl="1" fontAlgn="base"/>
            <a:r>
              <a:rPr lang="en-US" sz="2700" dirty="0" smtClean="0"/>
              <a:t>USAFFE resisted longer than the Japanese expected</a:t>
            </a:r>
            <a:endParaRPr lang="en-US" sz="2300" dirty="0" smtClean="0"/>
          </a:p>
          <a:p>
            <a:pPr lvl="1" fontAlgn="base"/>
            <a:r>
              <a:rPr lang="en-US" sz="2700" dirty="0" smtClean="0"/>
              <a:t>Defenders hoped for reinforcements, but it never arrived</a:t>
            </a:r>
            <a:endParaRPr lang="en-US" sz="2300" dirty="0" smtClean="0"/>
          </a:p>
          <a:p>
            <a:pPr lvl="2" fontAlgn="base"/>
            <a:r>
              <a:rPr lang="en-US" sz="2200" dirty="0" smtClean="0"/>
              <a:t>US Pacific Fleet was severely hit in Pearl Harbor</a:t>
            </a:r>
            <a:endParaRPr lang="en-US" sz="2000" dirty="0" smtClean="0"/>
          </a:p>
          <a:p>
            <a:pPr lvl="2" fontAlgn="base"/>
            <a:r>
              <a:rPr lang="en-US" sz="2200" dirty="0" smtClean="0"/>
              <a:t>Japan controlled air and sea in the Philippines</a:t>
            </a:r>
            <a:endParaRPr lang="en-US" sz="2000" dirty="0" smtClean="0"/>
          </a:p>
          <a:p>
            <a:pPr lvl="1" fontAlgn="base"/>
            <a:r>
              <a:rPr lang="en-US" sz="2700" dirty="0" smtClean="0"/>
              <a:t>MacArthur and Quezon evacuated to Australia</a:t>
            </a:r>
            <a:endParaRPr lang="en-US" sz="2300" dirty="0" smtClean="0"/>
          </a:p>
          <a:p>
            <a:pPr lvl="2" fontAlgn="base"/>
            <a:r>
              <a:rPr lang="en-US" sz="2200" dirty="0" smtClean="0"/>
              <a:t>“I shall return”</a:t>
            </a:r>
            <a:endParaRPr lang="en-US" sz="2000" dirty="0" smtClean="0"/>
          </a:p>
          <a:p>
            <a:pPr lvl="2" fontAlgn="base"/>
            <a:r>
              <a:rPr lang="en-US" sz="2200" dirty="0" smtClean="0"/>
              <a:t>Quezon evacuated to Washington DC</a:t>
            </a:r>
            <a:endParaRPr lang="en-US" dirty="0" smtClean="0"/>
          </a:p>
          <a:p>
            <a:pPr fontAlgn="base"/>
            <a:r>
              <a:rPr lang="en-US" sz="2900" dirty="0" smtClean="0"/>
              <a:t>3 April 1942 - Japanese reinforcements and attack on Bataan</a:t>
            </a:r>
            <a:endParaRPr lang="en-US" sz="2500" dirty="0" smtClean="0"/>
          </a:p>
          <a:p>
            <a:pPr lvl="1" fontAlgn="base"/>
            <a:r>
              <a:rPr lang="en-US" sz="2500" dirty="0" smtClean="0"/>
              <a:t>Defenders weak due to lack of food and medicine</a:t>
            </a:r>
            <a:endParaRPr lang="en-US" sz="2300" dirty="0" smtClean="0"/>
          </a:p>
          <a:p>
            <a:pPr fontAlgn="base"/>
            <a:r>
              <a:rPr lang="en-US" sz="2900" dirty="0" smtClean="0"/>
              <a:t>9 April - Surrender of Bataan</a:t>
            </a:r>
            <a:endParaRPr lang="en-US" sz="2500" dirty="0" smtClean="0"/>
          </a:p>
          <a:p>
            <a:endParaRPr lang="en-US" dirty="0"/>
          </a:p>
        </p:txBody>
      </p:sp>
      <p:sp>
        <p:nvSpPr>
          <p:cNvPr id="3" name="Title 2"/>
          <p:cNvSpPr>
            <a:spLocks noGrp="1"/>
          </p:cNvSpPr>
          <p:nvPr>
            <p:ph type="title"/>
          </p:nvPr>
        </p:nvSpPr>
        <p:spPr>
          <a:xfrm>
            <a:off x="457200" y="533400"/>
            <a:ext cx="8229600" cy="1219200"/>
          </a:xfrm>
        </p:spPr>
        <p:txBody>
          <a:bodyPr>
            <a:normAutofit fontScale="90000"/>
          </a:bodyPr>
          <a:lstStyle/>
          <a:p>
            <a:r>
              <a:rPr smtClean="0"/>
              <a:t>Outbreak of War and the Defense of the Philippines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7315200" cy="4876800"/>
          </a:xfrm>
        </p:spPr>
        <p:txBody>
          <a:bodyPr>
            <a:normAutofit fontScale="77500" lnSpcReduction="20000"/>
          </a:bodyPr>
          <a:lstStyle/>
          <a:p>
            <a:endParaRPr lang="en-US" dirty="0" smtClean="0"/>
          </a:p>
          <a:p>
            <a:pPr fontAlgn="base"/>
            <a:r>
              <a:rPr lang="en-US" sz="2900" dirty="0" smtClean="0"/>
              <a:t>Bataan Death March</a:t>
            </a:r>
            <a:endParaRPr lang="en-US" sz="2500" dirty="0" smtClean="0"/>
          </a:p>
          <a:p>
            <a:pPr lvl="1" fontAlgn="base"/>
            <a:r>
              <a:rPr lang="en-US" sz="2500" dirty="0" err="1" smtClean="0"/>
              <a:t>Mariveles</a:t>
            </a:r>
            <a:r>
              <a:rPr lang="en-US" sz="2500" dirty="0" smtClean="0"/>
              <a:t>, Bataan to San Fernando, Pampanga</a:t>
            </a:r>
            <a:endParaRPr lang="en-US" sz="2300" dirty="0" smtClean="0"/>
          </a:p>
          <a:p>
            <a:pPr lvl="1" fontAlgn="base"/>
            <a:r>
              <a:rPr lang="en-US" sz="2500" dirty="0" smtClean="0"/>
              <a:t>San Fernando to </a:t>
            </a:r>
            <a:r>
              <a:rPr lang="en-US" sz="2500" dirty="0" err="1" smtClean="0"/>
              <a:t>Capas</a:t>
            </a:r>
            <a:r>
              <a:rPr lang="en-US" sz="2500" dirty="0" smtClean="0"/>
              <a:t>, </a:t>
            </a:r>
            <a:r>
              <a:rPr lang="en-US" sz="2500" dirty="0" err="1" smtClean="0"/>
              <a:t>Tarlac</a:t>
            </a:r>
            <a:r>
              <a:rPr lang="en-US" sz="2500" dirty="0" smtClean="0"/>
              <a:t> (Camp O'Donnell) via train</a:t>
            </a:r>
            <a:endParaRPr lang="en-US" sz="2300" dirty="0" smtClean="0"/>
          </a:p>
          <a:p>
            <a:pPr lvl="1" fontAlgn="base"/>
            <a:r>
              <a:rPr lang="en-US" sz="2500" dirty="0" smtClean="0"/>
              <a:t>Thousands dead</a:t>
            </a:r>
            <a:endParaRPr lang="en-US" sz="2300" dirty="0" smtClean="0"/>
          </a:p>
          <a:p>
            <a:pPr fontAlgn="base"/>
            <a:r>
              <a:rPr lang="en-US" sz="2900" dirty="0" smtClean="0"/>
              <a:t>Fall of Corregidor</a:t>
            </a:r>
            <a:endParaRPr lang="en-US" sz="2500" dirty="0" smtClean="0"/>
          </a:p>
          <a:p>
            <a:pPr lvl="1" fontAlgn="base"/>
            <a:r>
              <a:rPr lang="en-US" sz="2500" dirty="0" smtClean="0"/>
              <a:t>Gen. Jonathan Wainwright</a:t>
            </a:r>
            <a:endParaRPr lang="en-US" sz="2300" dirty="0" smtClean="0"/>
          </a:p>
          <a:p>
            <a:pPr lvl="1" fontAlgn="base"/>
            <a:r>
              <a:rPr lang="en-US" sz="2500" dirty="0" smtClean="0"/>
              <a:t>Terms of surrender</a:t>
            </a:r>
            <a:endParaRPr lang="en-US" sz="2300" dirty="0" smtClean="0"/>
          </a:p>
          <a:p>
            <a:pPr lvl="2" fontAlgn="base"/>
            <a:r>
              <a:rPr lang="en-US" dirty="0" smtClean="0"/>
              <a:t>The Japanese wanted the surrender of the entire Philippines, not just Corregidor</a:t>
            </a:r>
            <a:endParaRPr lang="en-US" sz="1900" dirty="0" smtClean="0"/>
          </a:p>
          <a:p>
            <a:pPr lvl="2" fontAlgn="base"/>
            <a:r>
              <a:rPr lang="en-US" dirty="0" smtClean="0"/>
              <a:t>Gen. Wainwright ordered all commanders in the Philippines to surrender - 7 May 1942</a:t>
            </a:r>
          </a:p>
          <a:p>
            <a:pPr lvl="2" fontAlgn="base"/>
            <a:endParaRPr lang="en-US" sz="1900" dirty="0" smtClean="0"/>
          </a:p>
          <a:p>
            <a:pPr fontAlgn="base"/>
            <a:r>
              <a:rPr lang="en-US" sz="2900" dirty="0" smtClean="0"/>
              <a:t>“Proved to the whole world that the Filipinos could fight vigorously for the defense of their country, although hampered by lack of food, medicines, and armaments”</a:t>
            </a:r>
            <a:endParaRPr lang="en-US" sz="2500" dirty="0"/>
          </a:p>
        </p:txBody>
      </p:sp>
      <p:sp>
        <p:nvSpPr>
          <p:cNvPr id="3" name="Title 2"/>
          <p:cNvSpPr>
            <a:spLocks noGrp="1"/>
          </p:cNvSpPr>
          <p:nvPr>
            <p:ph type="title"/>
          </p:nvPr>
        </p:nvSpPr>
        <p:spPr>
          <a:xfrm>
            <a:off x="457200" y="457200"/>
            <a:ext cx="8229600" cy="1219200"/>
          </a:xfrm>
        </p:spPr>
        <p:txBody>
          <a:bodyPr>
            <a:normAutofit fontScale="90000"/>
          </a:bodyPr>
          <a:lstStyle/>
          <a:p>
            <a:r>
              <a:rPr smtClean="0"/>
              <a:t>Outbreak of War and the Defense of the Philippines</a:t>
            </a:r>
            <a:endParaRPr lang="en-US" dirty="0"/>
          </a:p>
        </p:txBody>
      </p:sp>
      <p:sp>
        <p:nvSpPr>
          <p:cNvPr id="33794" name="AutoShape 2" descr="data:image/jpeg;base64,/9j/4AAQSkZJRgABAQAAAQABAAD/2wCEAAkGBxQSEhUUExQVFRUXGBwYGRYVFhsaHBgdGhgWFxQaHRgYHiogGBolHBoVITEhJSkrLi4uFx8zODQsNygtLisBCgoKBQUFDgUFDisZExkrKysrKysrKysrKysrKysrKysrKysrKysrKysrKysrKysrKysrKysrKysrKysrKysrK//AABEIALwBDAMBIgACEQEDEQH/xAAcAAABBQEBAQAAAAAAAAAAAAAAAgMEBQYHAQj/xAA9EAACAQMDAgQDBgQEBgMBAAABAhEAAyEEEjEFQQYTIlFhcZEHMkKBobEUI8HwUmLR4RUkM3Ky8RZzgvL/xAAUAQEAAAAAAAAAAAAAAAAAAAAA/8QAFBEBAAAAAAAAAAAAAAAAAAAAAP/aAAwDAQACEQMRAD8A7jRRRQFFFFAUUUUBRRRQFFFFAUUUUBXgNe02p9RHwB/of2FA5RRRQFFFFAUGiigQwpsin6Qy0EYikkU+VpBWgZIoilkUAUHkV7FKAoigAKXQFpRFAmg17FBoGmpsinTSKCdRRRQFFFFAUUUUBRRRQFFFFAUUUUBTb8qfmPrn+n605Td8ek/DP0zQOUV4DXtAUUUUBRRRQFFFFB4RSStLooGCteRUimytA3FEUuKAKDwClRXoFKigbNJNOkU2woGzSDThpsmgm0UUUBRRRQFFFFAUUUUBRRRQFFFFAUUUUDdjiPbH0xTlNIIZvjB/of2FO0BRRRQFFFFAUUUUBRRRQFFFFB5FEV7XhoPaK8r2gKSwr00hqBLCmyKU1NGgm0V4BXtAUUUUBRRRQFFFFAUUUUBRRRQFFFFA3cwVPxj6/wC4FOU3fWVP1+hmnAaAooooCiiigKb1F0IjMeFBb6CacqL1X/oXf/rf/wATQSq8JoFUnibXvbQwrhYJZ1jEAlVAIP3jCztIzHJwFtc1AEYJkxIyPnPtTs1zHXdeuaK2EZURBEzqG3WwIDANJOAH+4DJBIERTWo8Y3rFq75VwXra22urfVAUVZG5d7Yuus9pJJoOqUms54H8QPrbJa4ux0JtuhUgq64eZwexxxNaImg9r2kzShQBpLUo0k0DTUyTTz0yaCdRXgNe0BRRWVPjewLt1Gwlshd4zJJg/sfpQaqioPTurWb4BtuGBmO0xzg+1TpoCiikAncfaBHzzP8ASgXRUbU7ywCtsjMlQwbsByDzBx7c0+pwJifh7/CgVRRRQFFFFAU3YOPlj6GKcpq0CGeTOQR8AQBH1BP50DtFFQtXeafTmOcx/fagm0VWtdcf/wBf7Uzca6fuuBPfJj5D40FxUXqo/kXf/rb/AMTUSzvzLe3BM/E+wrP6DxYmo/4jZAb/AJbcJPcFGBOf86XPyK0Go6prBZ09y6QSEQtA5MCcQCZri3VvHOtbc1sui23XtFwMSVC+v0upO3+XzAk4k112/wBUm1CghmSBkAgkYjd3HyrmWk1HTQrW9TbcAF2c6m8Lm6623fuDYleQf8pJ96DP9NuNr3W3qGSw4uP5t3ci32dbb+YblwKPJSBaQlg4PmCN0RV303waG2nS6kaq1Kq+lW8HssEVmu+shtu4eUVIUmSVMAyjFjpugfq7Wf4i2untkEW73pFy7dXymSwysrAKq2wvMMTHau06XSW0HoVVEz6cSTySR94/E0Hul0y212qIHzn9+acNek0k0EDrfV00to3bm7aCB6RJljA+A/M1gdJ9qxu3n2WP+Xt5e4d0os7ZaBtBkMQJyMc1v+taD+IsXLO9re9Su5YkT8CII7H4TxXEvtD8L2x/CroUuXGZTaZVDzfa0FO+GgbVXcJB5IHag7H0rxXpNQitbvIdzBACdp3EbgsHMxP0q43zXy9c1adPd7VxfP8AMto6XHBCjfsdWVGG5YEpIOSDntXWvsa66dTZ1AJkJc3DAABubmZQJkAH39+aDobmmSaWxpomgy+t67cNq5vUIVb0lXJBKSckgBTuAEZmo/hrxY1/cu3cB+Nd0CR6RhcmY7jv7VTa3QPdBDvcJP3srDZGNs4mORSegWH01ragujIaCyRMEZ2n4/rQROs+LNWjoDdZACEmWEkEiWAj1ECcjvWb6lfZCVDXHZ4HqBO7J2he5Ga2XUd9+CVulk/CU27jjIcwTGME9uKUOj33a1cN8brRkbrYblNjiAYBwIOY2igqPCHV9RpIC2WJdo2i2SzenhSRMCQSMfdPzrqH/F7pKgWyJiSyGOJPBxBxWaurc3W2FwbrbFpbtKMpweeaTrLrXCYuENA2uArAESOBHc8fDNBqdVr75BW2m1uzNG3mORJ/SoXUOs3NOgN9tpdwim2Nw3FSFncAACRGe5Gc1TXI8kIz3mubid4cpJLSYFthzJMdpqnudNRl23nLnaVNxgGYfd2AFyeM57mTQa3VnzNgvako659F1bZ4HIGTke3c1mftK6wVW3cS/uJKr5VhstG4ySHyJgYg80yNB/NLhgAxHqLEM0G2RxkGUAnd8aRY0Nyzp7dm1ct7l2+q4pb8bO0gzk7iojIoIOh8T6q/et3bZBuC20onqNvbcKlWDMSQBGeTiYmupjrQgEDcJgmGXMZiRHPx+tcv6b0Z7buz6hSbkkNbTyipYruiGIghVH/57zWo0mpCqJeCDJ9bETPsWzJmg169UU8D9vkeO/NJ/wCJmT6JHaDnjvPxrKWrxJVmuAldkQvAxI+XfB7VE8R+KF0ttDbE+YP5foO0FoiY4/3oNXZ6uPW124ltcABnA985jkyB7xTtjq9l0Z0v2nVSAzK6kAkwATOK4npfFmp1WoLohIMBlVCyi2u6clfc/vW+fRb7OptuwFvybYKqSHXynuMzSR3lY+VBr/8Aids8XUPyuD/WqrqXinTWCq3GcFojapaZJAysxxWK1XS7S3SS8shI8sGzG4ej/D5hzmCap+odSG1EVLtwz9+4FU7vNNxk9fCjcQMxHvAoOonxDY2lpaAGYypwFy39fpTqdWtF1QElmbYBtJzsNyJAgegE59veuVv1cKrKbVuf5szeRj3GCJ4nABzXvU7x1Fv7gtu13eEa5O3Zbtg5U7WiHJ+Ec5FB07qniGzYQFnAZ1PlqQRvOAI/MifYZrkHQNffGq12ou/w1u3qtNdUrb1Nlv5iWz5ZCeYbhJZSBAzvnjNL0XQnJVNvlkQC1wllJCvuMAMVG7b24Iqk6l0hbN+PSYYkFcIAltGJUmDhY+n1DtlrrGi2KP4jS4UAzdtyPSDHOK5T41TRjqOl09uHtXXDXytwEDzXhouCYgS7fDbn2z3TejGLguWGlLZuAjbgS4Bb1YyDj2PxFOnpOqsFf4dvU9w2UG20sb7YckMZAlcH/t74oNz4G6Lb01/Vb7+nZLV0Ku5bZZlVA1tlYAEttLKSDklu9aL7OerG/oEfUPtueZdncdhM3WdYBzG1gB8BXJOl+HdT5m30jZbIZQ6ttIAVJBInc1smRxHfurrnRjpbLu1u0jiBJfdkpbnaIhj6ifyPtQdu6D1hrj6oB4t29QEts3BBtWcAt94eZ5nB5pV3xgi6c3t6Qjm2wMEj+d5IYgHA4b5V8vnreoNoWTeuG2G3BSxwYCg+/AGOBWj6D4f1uotKFW+1kozQPM2kEjYIPpywn/8AJ70H0B/8wRWe2wDXlBIQHbvA3RBaQDjia5J9qXVr17UJq9Pee2ETyzbW5su2j6nceiCUIUGZOR9M/c6Jq7bW7mqRity4Va1uZXcgsXJbI2rtJJnAXsM0ynTGDDyF89gxtTsadpt2xaaCSoVm3qMiSCODgHeinV6+/abUjzrYPll9QOBtYBQ0hpG4kBfxEEzFdp6H1hdKgtWdElldzF1tvADHadyyuQR7kRAHEVzrpfQeo6ibn8ixaLy9skKym0Sr5Ckgb1Yj1fpXul6bfIsbbq3DqkizfO9hbCBXgrABb0kGQeJxQbrV+IRa2vd1F20XBbyifM3DcQCCFAQ44EATmjQ+NtPdXcuqUCSIuMqNj4NyPiMGufeKOj6uy9qydRbu3mt3Hhf5YtpCIGLueSZA+R7GpFrpC6JVs6m9pEcKCNz3DIIAJGQANwYYHae8UGvu6t5mCQT+EZXkdxzx9aq+t9fOlVCls3ZmVGWWDyQsyMHM/wBae6z1B7cOgV1OCOCpyBx+E8Vnb/j0o1m5btK4krcstMHH3liDu598dvYND0Xrdy9be49s2gkswgmVE5MxBx8eRWeu/a7ckgKu2eNpGP3qV1DxjZ6l/wArbS+jMpZWsnehhSSLikBgvxk1zKz0W477Uts5Jj0ruA4ySDgfEig65o+svrdM2oWU2TuVPdM5E7s8HmrddLeP4XPENAAHxBMc/nVZ0vwbe0tiCxueZaIZUUhFJU4kCWOfvGPlV3rL1qxbU37yWxx/NYjPJAB/0oGGF0PsODGJZRuOZ9h/f5VE1iXVBhiTvHdHn1KMhAff9aV1KykoylCImVIIgglTKmNvxFIudSG0bdpJ7DGQwI4Hw4oHwxU+pzjnB7c4xHf9KjrfY6dyGcfyzO49ypLGT2+VPWjcvNH8PcAI9LbLkQcHt9CfnUDqevsaV7Ni8NvmqULlSu0qAqekrO0gkbhIBAnmaBvq3WVVvKUkXSUEyCBNwKSYMrwf271Y6m7A+8PvL3/zLwD+9I6v0ob9zWHLGJfym45ncFiMLkVGv6jb6XT0YLEg4iCWIHqjjA9veKC3LvsLBWNuD6/LaBzJJEiMc1ivEfTr1822RV2J5Z3BlIhFAYqAZJ/yg5z8Kj6/x8/nOLWqhCQq27dhmMKV2ABysN6QOO5rXdP6jafZZ/h7RZSDLlVKsTBjaC3Mj8onFBeeGum6Dpdopb1m+5ehmcuSzBSdgCW52wXjiST8gHNT1G3rEezYdSL1i4PNUGCzkhSNwB4WZiDGJpzWdBRfV5okFWHJ27cqB3AnPP7mUaXWq0XLe20bZh0AXyyhMM44Nsidx+E4zNBX37gutuNjazOpLm2v3dwL+s5ONx78DOaR41vfw+kbU2UW61ohmXBWDut7tuSAN0/lWt22okXEOQv3ypndCryCMmIjvWf634lt2b/8NrPJWzdDKoVxcYgCG8xOFDSABnAJJ7AMT4F6xqtfZusQr3EfYCFVTsf1GD7iIH5ZqVqtTpunu9/XLcus/oVUUsLZKnepbeEDsu3IJMA8ZFWmn0dnTIG04uWdOpN4WbV4/wA1iAm9y07xtAIRSF7+qQai+OvEQuAacgtZYesKFJ2lWIYb/ukACCM594kJqdAub3Nq7bDBf5iEoXAMsgY+8QPbE+1Vd3QaXUWxdusNQAxtDyd5LGV3CQAuyCpbJJAMVxvqSoHdLTb7YuNsc4JUwFn2MBZ+NbXwl15NNoLlp1Z918hImCTbt8YIUg5989jmg0Oo6VqRdsNeeyEYm4bd26tsMs20t2pRA52s49EZEjNM6voj39Ulu066W2EFx1toXti7tYvsYbV9wApjPuSBQdTtXA9m5ZVi7alUtLdBy2xRJVgIO9oEY9E1K6zpb2mL2GcJaS2xU7lthntqCACxEkkLgZIPxNBA1fUtKLdvytTrHuOJ9dzyxu3kDzVQksMdmkCDnvG0p0+puP5tzU2/LkhrjC8EAIHDgNzPp7Ykmrb7Qeo27+tt6mwu4CxafzBuADks2RHwKxHZvaskli8TeupbZ7TlwXCnYQNzmGIjAUn3+tAu/wBLXS37fmuSmLoIQEvbmUIWYlo4Jx8e+nvdQbWXC1u5dD3dNcItPDf9MXBaKkASzQwAyQWEE4257rnh3UJqPITfqdhNpGRWaSttbtxEXJhN8/nPetr9l/gy6Tb1Ra2bJyIgmVeGAP4ePvDuBzFBlLtzXad7Ol33Va4VZUHpMuzIRnMtmZPczXUPs70eq0+kCvbCM9xncPIYksRLZ5gLwOIrUavodlrtu86S9v7pDDGQRP5j9TVgiSZz8AP0oKrq/ULFmw/8RtBcG2tuc3WYEKgBiWJI74nJFVH2eXLd/T6dj5Yv6TzFNm3jy/MLKNydiV757/Guffbfrj/H20BEW7Stg5DMxYk+xgJ9BTn2UavUanqz31O1TbY3hMypAVVHud+wj4KaCJodLb6leuredVuqt2+7lbhJZiq+W2RCWe0e+ME1A6l0+9cuE7mvqsKl25YYsygYBPlnIkqcnINbb7RelDSNdv2G23tUpRsLCqltrjBRHL+UAfiZrX6LR3bNq3ay2xQC2MnJY9u5NBQa/WpaBJiCxBO4GMz7+/vTn2f9OtG4+tGQshBzklpI9pmPkKkDw3r7l7dd8qVLH/poyNxtweIIHbMdqt0ttY0211W2271bUVJ9jCDbx3FBS6vW6fp9x9RsV9XqiVRRAO3AJZvw2wQJMdu9Zi14a11tZs6ny7hkrDFbY3EllBAJUexJP5VH6lfXzDcJPmSFBMtCiSAJ9vYe9J1niN1Ui1qPUVyonPy3D9uIoE+GOu6/pbfw7Iwe6xuEPLbjwW3SV2wJLTHc1cXftd090Pa1mlGoSY9IVlMACVDwckEzjtUTTaZ+saE2kupb1No7iLhI3o2GG4ZCkhScHKiubeIulPpdRcsXQodCAdhlcgMIPyIoLe34yuIptWR5dgXXe0g+9bVmZlUuMuASOZ78Vv8Awd9p15FKPatPuXcjxsKwQLiOVX1QSCDzBkmuMVadH1Yh7TcOCQfZo/YjB/Kg6N1n7bdYLjLZGnZR+Io+fePXkTwcT7ViPE/jDVdRK/xTgqk7EUBQCcT79vftWeuLBjMjse1eKc0G56B9pOt0mlWzbfcttoG9Z2qeF3e07onj5CtN17x5rrtq2tm7BuIrXCg2lCwBAVtx59UE5iDGRWJ8C66z5l3T6hDctahYCq5SbisHsrumAGYbSY7itn0hBatNdursm5/0W/CV5WYyJVYP+C2oFBK8Is2ldi99EuXABN1UIV9oUbXXbAWMKRBCgY5rH6XqVzR6/wAli10Wr0KT95xuHlmJM7hBifxVUeIOqi4wUyAGJkcnMnnvgfQV0r7N9NpdTpLurv2917SuTM5KhFdNxPP4hniMUG16vqn8lWAHeSf+47QB+IRGAfrWafUswshXQC5eVbqMhO9Ay7oiWRsjjjvxVVZ8aDyry32EG6PKUbyy7lU3FEZZFJByZ9ce1PeHOrWbuoSxse5buH+bfbegUKGa0qLG9iXgE4mYgigq/HXUg3UWYEnymCW4JUIVK74Uj7xZjLDmvdPeW7rXvFVIdwUJAMPqLVpWJDYIEhY/ymsd1bqqXOoX7jMz2rjsynghS29IHwgD41cdL1tsae16j5oa0Qu0wVV0dzu4BAxB9xQaK4dRqr6aa7Zumw/oa7d2A5EG6sbgGBB2xI4NMdbsWL9jXeQ126dFsTcy+pubbMXDbSq+pjCKYSauP/lzlXm2pFu4bfmswUSv3gigEswhz2woPeaneG+s6i5rLFq+ttFvaI6i9bW0qFnNxrQ3zLfd2mCeZ+VBxPpFpWVxG5vwggmGMKsRySSPoKvvFHStRpPI0pTy3/6npuSSzFgSY7gBfkAK6H0f7N7Gm1i6lbn8lG3rZf1QwJ2evuF9JAiZAkmoH2lFdWfMsiWt300zo1ooS7yBLGCwjbHIhx+YZXxOutRdDc9TFbYvIVQkp5YtuWbmQu9TJAiSM8nzwN09urawW9ZcuXEFp7g9cRDqMDgAlj7c11Pwz4V22kGptkXLbXgGF0kbLw8sgFY9PlhRBAjbPNZ77M+jjS6/VrvIWyhtIpA3Or3XdHjkDaq5gTu9ooFt4IvWNXp1t29+iS44PrAK222OWY7gxbc95REnaoHJk67rvQU1FgWUm0FYMCqyBEggqcEEEj86vEugjkn54pTOonI/T6UGVbw6ovrfBO5Hv3NoSQx1KqlwEAzhVABxxVl03Qfw9pbdqUtrMJgASS0eqWGScTUjUa0DAG4n8KDP5maZcF8MrKvuDHvOB24oHwGJ5+tLJPuT2gQO9Rf4faDBb5E/tTDWwDIAB7mAP1FBjPtd6XaI0rbEU3dQEuXSomCqgE3ORCr+nwqw+xnRCz03zTzeuM899qxbA+qsfzqR4q6A+useU1wIA4edhM7QRH3hHJ44r3pGluaTS29MCrhFI3ANLSSxPwyTQWXXbWm1AUXkL7SSp9QzBBggjMT3pq94isKYZ1B7hnUEfMGs2fEiWmIZyiKeH5BbIyOBGMj86q9Z1dXctOlefxEc/Sg7sTWY8bahEtjcQCQTBMYAyfymr+8xgwc1xHx/4jtXuqBLxIs2rJtyvZnO5mMZiNoxQUnXNcJ8uCA33S2PzBAO6qDp3Rbup1Fu0uGa4qb4O0AkDcQcn/apXUXNr02bi6m194I6i4Bz9MA+xq9+zHqLXtbbm3ZRVPKKEJaCFyTnMYAJNBf9O+zPWpeKNq0GmBE3bZK3WUZgKv3Se8mPnWA+07Vpd6pqmTKhwk+5tottvnlTX0LquppYHquDgnLcwC0SMduK+WdXqDcYu2WYkk+5LFifqTQM0q0xBBGCMj8s0mgmgcvvuJPvTdeUUEzpegu37gSwjPcgsAvPpBYkfIA1a9Y8Stet21yWEtcuGAXdiCSAMBQBA+Z4pPh6ywWQXU3LiWpWRKMdt3PzNvPuBUXqGgLXLjLj1MwUSYXeyjjsI/agrHckya6T9kPX0066tGG5nFplXfsBCFw5JiAAGBJPasFo7NxLiMqByDIBXcpgbiDODABx8K0/2cdHe/qHuBX8tBMooPq3KyoJwMA/LHuKDTeL+uKt5rvlgAWl2LGOzEz3kXBnvsNZrTde33La2oLXR5e44NucMfkAdwb4fOo32hArqboKMMr6mkydu5yW7uS2eYiO1TPs36Z52vUBFIt23usDORt8sAnsJdT8IoMXfvFzJ7AAD2AAAGflW46LqgvT4uKCCzEtgkDhf/BvpVH4z8NXNFqnt7G8osTaaCQynIAb8REwfiK3/wBnPgO5eRL2qm1aCkJYYEG4Q7MruD91AxBA5Me3IXOk6bZvNpGFpka2m42duw3rj2y7k8bswxM/hg4qV4f1Vu91fWwVF21atWQCOQCxvRn/AB7AflVt4TuabUm7c2qzae95asw9SuiAXDJzvliC0mRHxFXw0em37xZtm5MhvLXdPc7iMn4zQPokcj54rNarwnYdHRXvrv1X8ZuWNy3YEbS6kBMAwQf6VrERTzn+8CnAqjiBQRLdxuDB9/n+X+1LKd9oz8BT0ioWt1oVTEe305xQLZwuAAPjGB9OTUDW6d7gy0L7ADPt95THypvT6nfnYyxgklc85xj/AN0DURARuT+I/WIEUCrekEbYiO4A/fvTu7bjtxzTsn3GaiXh8M+woGdTfmf3mKrje5PI+FL1ZjvH1n9oFVVwkRJME8An4Znn96Cya+p5DfQ/2aia7WrbVSCR2GJPvA9U5HYVHS9iRz7kHP8AWYpvUkT8Y7kCPz/90Fb1h7lwszKDtMqEGWgeknfA3c/61lriX0ZgtoOCZlnKkT29AAPzitJ1e+E3N6lEDAAPAMicYzNVw0llgCdvGM9u0Z4oOq3+rRfhbjyVnyiogCY3E7ZmRESPlXCftEsqddfCqAs7vT3O0e3Ama7l1CzbbcHUHMwwmfbJx+RrhfjbUBNZdUrAJIxjHbj6/nQU3hzT6cu76kt5Vtd20cuSwVVJGQuSTGcVbHxIrObhcq+nedKETavlyZtkL90EQJyfVzjOdtaoILi7QwuCPlDAgjHwpm1e2q4iSwCz7eoN9cRQdS6r1a9ftiLb2UuqCpS+oUBgDM7xOMbePftXNut9JfTXCjQRyrAyCPnwSO8VtvBPSr+osrdtNbTYTbMlgDERuRRDmCMyD8a0fVfClzU2/JuvZBwVZLL+k5lpNwmg4tRV14l8MajQvF1PQT6Lq5R++D2MdjmqWgXcMx8o+n9ipHTNEbrhe3LH4e3ByeBjk0rpHSb2quC1Yttcc9h2HcknCr8Tiu9eE/BNjR2QlwC47KGuNEjcAfxTwJgQe00HM+laC5cMaey+CGEAi2wTay7SVknfncRkRVR0Ky13XG3cYqNzi4NxUlVJLJIPBIH0r6DtWVQbLaqtuIAUAfmIIxj51znqHhoLrbt4ARc1NsRER/y127f7/ifbn4mgrvA6D/ihK2yF06OyoZGSuzggZ9WJ5kGe9dU02qaB6AI4BA5M8xickY/Wsl9nXh/Ze1N1A2wnbLOCSSVdiPTiMD44mt1p+nAXN2+5ERtYiPnkbie8kmg5t4oRrusLi1vTRo+qul42sUUsiAZ5YKPlJ96rvsRuO+r1BObXlDcT/jLgp+Z/mH8qq7Jv6XT9YW4rWXuNbtjeMEPecXAGYQQUZvVPGa6n4HsaazobSaRrT8G64YGbhUG4WI5ImAOwj2oNFqOo2rYJdlUD35+nJPy9qjDrVhuGDSAdu1wQD7rEj8wKBobG7cESTmQFzPeffmpX8OmfbiIGPyigren6HTJPlWLaBjuYKsSx5J7EwBVxbAAgD+lIt2FHAgfGB+leNdWdisN8TGMexiQaCTIHb+/nSfPUckL9Kr3095jnYoA5yZx7CP7+tMXNLd5VgB7MIz7zMR8IoJt+4GBzA+E8/MVSt0ty/mF+YhBbQgQIJmJE9596m29S0nf5Yg4XdtMe+ak2Lu+fTGeT3+XuD70ERLbrHG2Ij1YPwB4FS9PZ2g5A+U/r8aeCRzM/91JnGI+VAm5gfOq3UaoA5MGfY5/KrC4IHYH6VX6wCMg5+HftQVusvjnuT24+sVXPdk8gCYHx4nmMVN1aLztYx3BmPjJqk6gp4t+tm+6WmMn/ABj8+KB1tbAAYj4RkY+YpGouKwBMEkQeMDB79qXe0e5QXLLyD3HJyJGeKg6z+Xk+oHH3m/YAxzQVfUNZgyCo7HBBiSc/7VAt3LxHpa2R8if1O0/pUnX3SWkbF+LKT+XbP9+1eaeIy9owecD96DuGo0p3CGULMkFZJ+E7oH0r5/8Ats0qp1IlRAe0jfMjch/8RXftTpc7iEiDhzB/y5j964X9sCbr1qFVQqFcGd0sTunt3xQc5W0SCQCQokkDgEgAn2yQPzpFdL+ybptpbOu1WqJGnS35bLIAu4Z3QiJbASACMkc1gL+mn1IAAchZ4k4EnJgQJ+FB1v7HFY6K56QYukJkiSQpYSOK1B0LXLii/fUhVzatJcVZbgsVfJEQAZnOKrfsX6c9vQszs217hKhYEQADkZMmfhWxuDH48kkypJHtwP0jtQVuh6XpyrK1u66EmP4gBgQewXkJ7D2ikdQ8G6KD5Ok0zuQYlAEBIxJCkgd8CrOzb4z6Y42sG+Z3f6Um9ZvFv5d5kA5UIpDY7kgso+RFAz0TQvp7ZVLdgGZ8vTgW1Hb7zRu+cD5VaW9IxIkAQM5LGfnge9K0U9+2CSCCfjLDNPXbke5n86BtempJO2d04MY9+BWS8YdG1F1n8o2bSBUdWvORvuEsGUDtCqsn/P8ATT3dbsHqk+w4/L/3XE/tf6297W27VwKtq1t2kqSPVBuGfxj7uB7RzQdQ+y7SOnTbfmqQ7vceCcwbjbTPcEQQeCCCOa1DKv5/37VnOha97ento123fKqALigjcPw4k9o+lTrN8k+rOO8QPoP3oJmo0Vq7i4iN3h1B44wcV7b6dbA9KgDiABj6V5ZvyMr+hH75p1L09qBS6VRwABXr2fb60ksfcfnQ18DuM4FAprU9qj3VRQNxVY4nt8ppzUEFYOKz+puKDtD5nsM8/qMRQWNzUFjhpHGJ5zz8v60xa9Y9alpON6nt3ivbbYgkmMEgRnP4QZ/On9OMmJj2jHx5HzoHtPZHJRZgcD/anXAMdvkKQjz3/KvS5jGfmf6igSzAEAH6nn/WmLt0A5YfI08F2jGBzklv1NMsce/5Gga/isQM/rNQbzbQORP4T9e9SboMEQMZ5qu6lqrdsFrjAH2OQYmMcn8s0FL1TxBYQhblxV5BMwPk3b96btMpAKbdpzBgzOcGYAz2qw1GmQwxjI/w/tiR+/8ASPc08Qp2j2wee0S3+tBAIZSZX0RjaYj2wxzk/rUHXa7IRjzwwPI5zkgfTtUzyGE7oJBMDlefSTwQaq9dhSF2Fj+E5j9c0FRrtYzkjcBPHP1ke35VJTy3AIgdjL9/y7cVRalLgeXa1HA3j845me3al29Ihy6qSfb5D4ig+kLult+ZJ+83A3ETHOPpXIPtXuB9QAEARU2AgckEmT+1dpuWgBxPzrnX2qdKteXbvBYdrmxoOCI9vf40GV6dqLNvo4sG2zm9ce5cIVtoCsAu5wIBhVxWP0/h9tTfW3p4Z7jQJ4UZkn2AGa6r1fQpptCbVudoG71ZJLfeJ9z/AKVG+ynw1ZtX9ReBuM9shV3NgbpkkKBJ+eKDoXT+mpptPasWzCW1CDvwMn5k5pYQEyxZvjH6YqatsTPvSggoIS2QQR254j6ewpmzZ2DaiwPi3vJJySf1qSTkCO/x/wBacCggmM0CEMc/WkXWHv8AXHx5ptnJAJ5iajWRMjjgzyTOTzNAOokkxHcsR/qajXumWHIY2LbsMAuoMDuc8VIs2RBkk59/j8KfXTrJbMnvJ7cUEWxbRMBIHAhYApxdoPAzSrwg/nTF64VGPnmgnW2Hvj4cU6hpGnH3fiJ/SaXdTBoBo+FRdTdgiCAvsRz/AEpnUZIJHJp+/YUHjn4mggvoS/8AM2qcjnHwBH6VIt9M3EGVj29/fv8A3mnLNqQQSSM4JxzFSNPZC8e9A2lkKOMn4U+Uj5fOlW09888/X+tKuqCKCLE8HNJZCCcVLt2gOBSdQkAke1BAuEgHE+wmKgo05ZdsGQC0zk5wasmOPyNRbJnkDImghX7y+4H559+545qu1Wo4AzJ5wTHfJiMftVzqLYnj8/pVdrbQ2gxyY/U0GUv6FrDbrb3WE8Pe3IFkThgSD35+nNSdTr3ORbgDmRIkd++eO3ep8eth7T/Sot3TLdI35zQUnUOoIDAW5Ij7oGJ79sTjGaptX1BQSRvgdgDyfjxWr6hoEJmO3vz93ms/1TQqe7d+/sYFBm9dq/wrBUZnjaeMtFRF1N/8IVh/mWT9TyKtLlhUYlQBMg/ETEZqNp9U2YMAE4BP+t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6" name="AutoShape 4" descr="data:image/jpeg;base64,/9j/4AAQSkZJRgABAQAAAQABAAD/2wCEAAkGBxQSEhUUExQVFRUXGBwYGRYVFhsaHBgdGhgWFxQaHRgYHiogGBolHBoVITEhJSkrLi4uFx8zODQsNygtLisBCgoKBQUFDgUFDisZExkrKysrKysrKysrKysrKysrKysrKysrKysrKysrKysrKysrKysrKysrKysrKysrKysrK//AABEIALwBDAMBIgACEQEDEQH/xAAcAAABBQEBAQAAAAAAAAAAAAAAAgMEBQYHAQj/xAA9EAACAQMDAgQDBgQEBgMBAAABAhEAAyEEEjEFQQYTIlFhcZEHMkKBobEUI8HwUmLR4RUkM3Ky8RZzgvL/xAAUAQEAAAAAAAAAAAAAAAAAAAAA/8QAFBEBAAAAAAAAAAAAAAAAAAAAAP/aAAwDAQACEQMRAD8A7jRRRQFFFFAUUUUBRRRQFFFFAUUUUBXgNe02p9RHwB/of2FA5RRRQFFFFAUGiigQwpsin6Qy0EYikkU+VpBWgZIoilkUAUHkV7FKAoigAKXQFpRFAmg17FBoGmpsinTSKCdRRRQFFFFAUUUUBRRRQFFFFAUUUUBTb8qfmPrn+n605Td8ek/DP0zQOUV4DXtAUUUUBRRRQFFFFB4RSStLooGCteRUimytA3FEUuKAKDwClRXoFKigbNJNOkU2woGzSDThpsmgm0UUUBRRRQFFFFAUUUUBRRRQFFFFAUUUUDdjiPbH0xTlNIIZvjB/of2FO0BRRRQFFFFAUUUUBRRRQFFFFB5FEV7XhoPaK8r2gKSwr00hqBLCmyKU1NGgm0V4BXtAUUUUBRRRQFFFFAUUUUBRRRQFFFFA3cwVPxj6/wC4FOU3fWVP1+hmnAaAooooCiiigKb1F0IjMeFBb6CacqL1X/oXf/rf/wATQSq8JoFUnibXvbQwrhYJZ1jEAlVAIP3jCztIzHJwFtc1AEYJkxIyPnPtTs1zHXdeuaK2EZURBEzqG3WwIDANJOAH+4DJBIERTWo8Y3rFq75VwXra22urfVAUVZG5d7Yuus9pJJoOqUms54H8QPrbJa4ux0JtuhUgq64eZwexxxNaImg9r2kzShQBpLUo0k0DTUyTTz0yaCdRXgNe0BRRWVPjewLt1Gwlshd4zJJg/sfpQaqioPTurWb4BtuGBmO0xzg+1TpoCiikAncfaBHzzP8ASgXRUbU7ywCtsjMlQwbsByDzBx7c0+pwJifh7/CgVRRRQFFFFAU3YOPlj6GKcpq0CGeTOQR8AQBH1BP50DtFFQtXeafTmOcx/fagm0VWtdcf/wBf7Uzca6fuuBPfJj5D40FxUXqo/kXf/rb/AMTUSzvzLe3BM/E+wrP6DxYmo/4jZAb/AJbcJPcFGBOf86XPyK0Go6prBZ09y6QSEQtA5MCcQCZri3VvHOtbc1sui23XtFwMSVC+v0upO3+XzAk4k112/wBUm1CghmSBkAgkYjd3HyrmWk1HTQrW9TbcAF2c6m8Lm6623fuDYleQf8pJ96DP9NuNr3W3qGSw4uP5t3ci32dbb+YblwKPJSBaQlg4PmCN0RV303waG2nS6kaq1Kq+lW8HssEVmu+shtu4eUVIUmSVMAyjFjpugfq7Wf4i2untkEW73pFy7dXymSwysrAKq2wvMMTHau06XSW0HoVVEz6cSTySR94/E0Hul0y212qIHzn9+acNek0k0EDrfV00to3bm7aCB6RJljA+A/M1gdJ9qxu3n2WP+Xt5e4d0os7ZaBtBkMQJyMc1v+taD+IsXLO9re9Su5YkT8CII7H4TxXEvtD8L2x/CroUuXGZTaZVDzfa0FO+GgbVXcJB5IHag7H0rxXpNQitbvIdzBACdp3EbgsHMxP0q43zXy9c1adPd7VxfP8AMto6XHBCjfsdWVGG5YEpIOSDntXWvsa66dTZ1AJkJc3DAABubmZQJkAH39+aDobmmSaWxpomgy+t67cNq5vUIVb0lXJBKSckgBTuAEZmo/hrxY1/cu3cB+Nd0CR6RhcmY7jv7VTa3QPdBDvcJP3srDZGNs4mORSegWH01ragujIaCyRMEZ2n4/rQROs+LNWjoDdZACEmWEkEiWAj1ECcjvWb6lfZCVDXHZ4HqBO7J2he5Ga2XUd9+CVulk/CU27jjIcwTGME9uKUOj33a1cN8brRkbrYblNjiAYBwIOY2igqPCHV9RpIC2WJdo2i2SzenhSRMCQSMfdPzrqH/F7pKgWyJiSyGOJPBxBxWaurc3W2FwbrbFpbtKMpweeaTrLrXCYuENA2uArAESOBHc8fDNBqdVr75BW2m1uzNG3mORJ/SoXUOs3NOgN9tpdwim2Nw3FSFncAACRGe5Gc1TXI8kIz3mubid4cpJLSYFthzJMdpqnudNRl23nLnaVNxgGYfd2AFyeM57mTQa3VnzNgvako659F1bZ4HIGTke3c1mftK6wVW3cS/uJKr5VhstG4ySHyJgYg80yNB/NLhgAxHqLEM0G2RxkGUAnd8aRY0Nyzp7dm1ct7l2+q4pb8bO0gzk7iojIoIOh8T6q/et3bZBuC20onqNvbcKlWDMSQBGeTiYmupjrQgEDcJgmGXMZiRHPx+tcv6b0Z7buz6hSbkkNbTyipYruiGIghVH/57zWo0mpCqJeCDJ9bETPsWzJmg169UU8D9vkeO/NJ/wCJmT6JHaDnjvPxrKWrxJVmuAldkQvAxI+XfB7VE8R+KF0ttDbE+YP5foO0FoiY4/3oNXZ6uPW124ltcABnA985jkyB7xTtjq9l0Z0v2nVSAzK6kAkwATOK4npfFmp1WoLohIMBlVCyi2u6clfc/vW+fRb7OptuwFvybYKqSHXynuMzSR3lY+VBr/8Aids8XUPyuD/WqrqXinTWCq3GcFojapaZJAysxxWK1XS7S3SS8shI8sGzG4ej/D5hzmCap+odSG1EVLtwz9+4FU7vNNxk9fCjcQMxHvAoOonxDY2lpaAGYypwFy39fpTqdWtF1QElmbYBtJzsNyJAgegE59veuVv1cKrKbVuf5szeRj3GCJ4nABzXvU7x1Fv7gtu13eEa5O3Zbtg5U7WiHJ+Ec5FB07qniGzYQFnAZ1PlqQRvOAI/MifYZrkHQNffGq12ou/w1u3qtNdUrb1Nlv5iWz5ZCeYbhJZSBAzvnjNL0XQnJVNvlkQC1wllJCvuMAMVG7b24Iqk6l0hbN+PSYYkFcIAltGJUmDhY+n1DtlrrGi2KP4jS4UAzdtyPSDHOK5T41TRjqOl09uHtXXDXytwEDzXhouCYgS7fDbn2z3TejGLguWGlLZuAjbgS4Bb1YyDj2PxFOnpOqsFf4dvU9w2UG20sb7YckMZAlcH/t74oNz4G6Lb01/Vb7+nZLV0Ku5bZZlVA1tlYAEttLKSDklu9aL7OerG/oEfUPtueZdncdhM3WdYBzG1gB8BXJOl+HdT5m30jZbIZQ6ttIAVJBInc1smRxHfurrnRjpbLu1u0jiBJfdkpbnaIhj6ifyPtQdu6D1hrj6oB4t29QEts3BBtWcAt94eZ5nB5pV3xgi6c3t6Qjm2wMEj+d5IYgHA4b5V8vnreoNoWTeuG2G3BSxwYCg+/AGOBWj6D4f1uotKFW+1kozQPM2kEjYIPpywn/8AJ70H0B/8wRWe2wDXlBIQHbvA3RBaQDjia5J9qXVr17UJq9Pee2ETyzbW5su2j6nceiCUIUGZOR9M/c6Jq7bW7mqRity4Va1uZXcgsXJbI2rtJJnAXsM0ynTGDDyF89gxtTsadpt2xaaCSoVm3qMiSCODgHeinV6+/abUjzrYPll9QOBtYBQ0hpG4kBfxEEzFdp6H1hdKgtWdElldzF1tvADHadyyuQR7kRAHEVzrpfQeo6ibn8ixaLy9skKym0Sr5Ckgb1Yj1fpXul6bfIsbbq3DqkizfO9hbCBXgrABb0kGQeJxQbrV+IRa2vd1F20XBbyifM3DcQCCFAQ44EATmjQ+NtPdXcuqUCSIuMqNj4NyPiMGufeKOj6uy9qydRbu3mt3Hhf5YtpCIGLueSZA+R7GpFrpC6JVs6m9pEcKCNz3DIIAJGQANwYYHae8UGvu6t5mCQT+EZXkdxzx9aq+t9fOlVCls3ZmVGWWDyQsyMHM/wBae6z1B7cOgV1OCOCpyBx+E8Vnb/j0o1m5btK4krcstMHH3liDu598dvYND0Xrdy9be49s2gkswgmVE5MxBx8eRWeu/a7ckgKu2eNpGP3qV1DxjZ6l/wArbS+jMpZWsnehhSSLikBgvxk1zKz0W477Uts5Jj0ruA4ySDgfEig65o+svrdM2oWU2TuVPdM5E7s8HmrddLeP4XPENAAHxBMc/nVZ0vwbe0tiCxueZaIZUUhFJU4kCWOfvGPlV3rL1qxbU37yWxx/NYjPJAB/0oGGF0PsODGJZRuOZ9h/f5VE1iXVBhiTvHdHn1KMhAff9aV1KykoylCImVIIgglTKmNvxFIudSG0bdpJ7DGQwI4Hw4oHwxU+pzjnB7c4xHf9KjrfY6dyGcfyzO49ypLGT2+VPWjcvNH8PcAI9LbLkQcHt9CfnUDqevsaV7Ni8NvmqULlSu0qAqekrO0gkbhIBAnmaBvq3WVVvKUkXSUEyCBNwKSYMrwf271Y6m7A+8PvL3/zLwD+9I6v0ob9zWHLGJfym45ncFiMLkVGv6jb6XT0YLEg4iCWIHqjjA9veKC3LvsLBWNuD6/LaBzJJEiMc1ivEfTr1822RV2J5Z3BlIhFAYqAZJ/yg5z8Kj6/x8/nOLWqhCQq27dhmMKV2ABysN6QOO5rXdP6jafZZ/h7RZSDLlVKsTBjaC3Mj8onFBeeGum6Dpdopb1m+5ehmcuSzBSdgCW52wXjiST8gHNT1G3rEezYdSL1i4PNUGCzkhSNwB4WZiDGJpzWdBRfV5okFWHJ27cqB3AnPP7mUaXWq0XLe20bZh0AXyyhMM44Nsidx+E4zNBX37gutuNjazOpLm2v3dwL+s5ONx78DOaR41vfw+kbU2UW61ohmXBWDut7tuSAN0/lWt22okXEOQv3ypndCryCMmIjvWf634lt2b/8NrPJWzdDKoVxcYgCG8xOFDSABnAJJ7AMT4F6xqtfZusQr3EfYCFVTsf1GD7iIH5ZqVqtTpunu9/XLcus/oVUUsLZKnepbeEDsu3IJMA8ZFWmn0dnTIG04uWdOpN4WbV4/wA1iAm9y07xtAIRSF7+qQai+OvEQuAacgtZYesKFJ2lWIYb/ukACCM594kJqdAub3Nq7bDBf5iEoXAMsgY+8QPbE+1Vd3QaXUWxdusNQAxtDyd5LGV3CQAuyCpbJJAMVxvqSoHdLTb7YuNsc4JUwFn2MBZ+NbXwl15NNoLlp1Z918hImCTbt8YIUg5989jmg0Oo6VqRdsNeeyEYm4bd26tsMs20t2pRA52s49EZEjNM6voj39Ulu066W2EFx1toXti7tYvsYbV9wApjPuSBQdTtXA9m5ZVi7alUtLdBy2xRJVgIO9oEY9E1K6zpb2mL2GcJaS2xU7lthntqCACxEkkLgZIPxNBA1fUtKLdvytTrHuOJ9dzyxu3kDzVQksMdmkCDnvG0p0+puP5tzU2/LkhrjC8EAIHDgNzPp7Ykmrb7Qeo27+tt6mwu4CxafzBuADks2RHwKxHZvaskli8TeupbZ7TlwXCnYQNzmGIjAUn3+tAu/wBLXS37fmuSmLoIQEvbmUIWYlo4Jx8e+nvdQbWXC1u5dD3dNcItPDf9MXBaKkASzQwAyQWEE4257rnh3UJqPITfqdhNpGRWaSttbtxEXJhN8/nPetr9l/gy6Tb1Ra2bJyIgmVeGAP4ePvDuBzFBlLtzXad7Ol33Va4VZUHpMuzIRnMtmZPczXUPs70eq0+kCvbCM9xncPIYksRLZ5gLwOIrUavodlrtu86S9v7pDDGQRP5j9TVgiSZz8AP0oKrq/ULFmw/8RtBcG2tuc3WYEKgBiWJI74nJFVH2eXLd/T6dj5Yv6TzFNm3jy/MLKNydiV757/Guffbfrj/H20BEW7Stg5DMxYk+xgJ9BTn2UavUanqz31O1TbY3hMypAVVHud+wj4KaCJodLb6leuredVuqt2+7lbhJZiq+W2RCWe0e+ME1A6l0+9cuE7mvqsKl25YYsygYBPlnIkqcnINbb7RelDSNdv2G23tUpRsLCqltrjBRHL+UAfiZrX6LR3bNq3ay2xQC2MnJY9u5NBQa/WpaBJiCxBO4GMz7+/vTn2f9OtG4+tGQshBzklpI9pmPkKkDw3r7l7dd8qVLH/poyNxtweIIHbMdqt0ttY0211W2271bUVJ9jCDbx3FBS6vW6fp9x9RsV9XqiVRRAO3AJZvw2wQJMdu9Zi14a11tZs6ny7hkrDFbY3EllBAJUexJP5VH6lfXzDcJPmSFBMtCiSAJ9vYe9J1niN1Ui1qPUVyonPy3D9uIoE+GOu6/pbfw7Iwe6xuEPLbjwW3SV2wJLTHc1cXftd090Pa1mlGoSY9IVlMACVDwckEzjtUTTaZ+saE2kupb1No7iLhI3o2GG4ZCkhScHKiubeIulPpdRcsXQodCAdhlcgMIPyIoLe34yuIptWR5dgXXe0g+9bVmZlUuMuASOZ78Vv8Awd9p15FKPatPuXcjxsKwQLiOVX1QSCDzBkmuMVadH1Yh7TcOCQfZo/YjB/Kg6N1n7bdYLjLZGnZR+Io+fePXkTwcT7ViPE/jDVdRK/xTgqk7EUBQCcT79vftWeuLBjMjse1eKc0G56B9pOt0mlWzbfcttoG9Z2qeF3e07onj5CtN17x5rrtq2tm7BuIrXCg2lCwBAVtx59UE5iDGRWJ8C66z5l3T6hDctahYCq5SbisHsrumAGYbSY7itn0hBatNdursm5/0W/CV5WYyJVYP+C2oFBK8Is2ldi99EuXABN1UIV9oUbXXbAWMKRBCgY5rH6XqVzR6/wAli10Wr0KT95xuHlmJM7hBifxVUeIOqi4wUyAGJkcnMnnvgfQV0r7N9NpdTpLurv2917SuTM5KhFdNxPP4hniMUG16vqn8lWAHeSf+47QB+IRGAfrWafUswshXQC5eVbqMhO9Ay7oiWRsjjjvxVVZ8aDyry32EG6PKUbyy7lU3FEZZFJByZ9ce1PeHOrWbuoSxse5buH+bfbegUKGa0qLG9iXgE4mYgigq/HXUg3UWYEnymCW4JUIVK74Uj7xZjLDmvdPeW7rXvFVIdwUJAMPqLVpWJDYIEhY/ymsd1bqqXOoX7jMz2rjsynghS29IHwgD41cdL1tsae16j5oa0Qu0wVV0dzu4BAxB9xQaK4dRqr6aa7Zumw/oa7d2A5EG6sbgGBB2xI4NMdbsWL9jXeQ126dFsTcy+pubbMXDbSq+pjCKYSauP/lzlXm2pFu4bfmswUSv3gigEswhz2woPeaneG+s6i5rLFq+ttFvaI6i9bW0qFnNxrQ3zLfd2mCeZ+VBxPpFpWVxG5vwggmGMKsRySSPoKvvFHStRpPI0pTy3/6npuSSzFgSY7gBfkAK6H0f7N7Gm1i6lbn8lG3rZf1QwJ2evuF9JAiZAkmoH2lFdWfMsiWt300zo1ooS7yBLGCwjbHIhx+YZXxOutRdDc9TFbYvIVQkp5YtuWbmQu9TJAiSM8nzwN09urawW9ZcuXEFp7g9cRDqMDgAlj7c11Pwz4V22kGptkXLbXgGF0kbLw8sgFY9PlhRBAjbPNZ77M+jjS6/VrvIWyhtIpA3Or3XdHjkDaq5gTu9ooFt4IvWNXp1t29+iS44PrAK222OWY7gxbc95REnaoHJk67rvQU1FgWUm0FYMCqyBEggqcEEEj86vEugjkn54pTOonI/T6UGVbw6ovrfBO5Hv3NoSQx1KqlwEAzhVABxxVl03Qfw9pbdqUtrMJgASS0eqWGScTUjUa0DAG4n8KDP5maZcF8MrKvuDHvOB24oHwGJ5+tLJPuT2gQO9Rf4faDBb5E/tTDWwDIAB7mAP1FBjPtd6XaI0rbEU3dQEuXSomCqgE3ORCr+nwqw+xnRCz03zTzeuM899qxbA+qsfzqR4q6A+useU1wIA4edhM7QRH3hHJ44r3pGluaTS29MCrhFI3ANLSSxPwyTQWXXbWm1AUXkL7SSp9QzBBggjMT3pq94isKYZ1B7hnUEfMGs2fEiWmIZyiKeH5BbIyOBGMj86q9Z1dXctOlefxEc/Sg7sTWY8bahEtjcQCQTBMYAyfymr+8xgwc1xHx/4jtXuqBLxIs2rJtyvZnO5mMZiNoxQUnXNcJ8uCA33S2PzBAO6qDp3Rbup1Fu0uGa4qb4O0AkDcQcn/apXUXNr02bi6m194I6i4Bz9MA+xq9+zHqLXtbbm3ZRVPKKEJaCFyTnMYAJNBf9O+zPWpeKNq0GmBE3bZK3WUZgKv3Se8mPnWA+07Vpd6pqmTKhwk+5tottvnlTX0LquppYHquDgnLcwC0SMduK+WdXqDcYu2WYkk+5LFifqTQM0q0xBBGCMj8s0mgmgcvvuJPvTdeUUEzpegu37gSwjPcgsAvPpBYkfIA1a9Y8Stet21yWEtcuGAXdiCSAMBQBA+Z4pPh6ywWQXU3LiWpWRKMdt3PzNvPuBUXqGgLXLjLj1MwUSYXeyjjsI/agrHckya6T9kPX0066tGG5nFplXfsBCFw5JiAAGBJPasFo7NxLiMqByDIBXcpgbiDODABx8K0/2cdHe/qHuBX8tBMooPq3KyoJwMA/LHuKDTeL+uKt5rvlgAWl2LGOzEz3kXBnvsNZrTde33La2oLXR5e44NucMfkAdwb4fOo32hArqboKMMr6mkydu5yW7uS2eYiO1TPs36Z52vUBFIt23usDORt8sAnsJdT8IoMXfvFzJ7AAD2AAAGflW46LqgvT4uKCCzEtgkDhf/BvpVH4z8NXNFqnt7G8osTaaCQynIAb8REwfiK3/wBnPgO5eRL2qm1aCkJYYEG4Q7MruD91AxBA5Me3IXOk6bZvNpGFpka2m42duw3rj2y7k8bswxM/hg4qV4f1Vu91fWwVF21atWQCOQCxvRn/AB7AflVt4TuabUm7c2qzae95asw9SuiAXDJzvliC0mRHxFXw0em37xZtm5MhvLXdPc7iMn4zQPokcj54rNarwnYdHRXvrv1X8ZuWNy3YEbS6kBMAwQf6VrERTzn+8CnAqjiBQRLdxuDB9/n+X+1LKd9oz8BT0ioWt1oVTEe305xQLZwuAAPjGB9OTUDW6d7gy0L7ADPt95THypvT6nfnYyxgklc85xj/AN0DURARuT+I/WIEUCrekEbYiO4A/fvTu7bjtxzTsn3GaiXh8M+woGdTfmf3mKrje5PI+FL1ZjvH1n9oFVVwkRJME8An4Znn96Cya+p5DfQ/2aia7WrbVSCR2GJPvA9U5HYVHS9iRz7kHP8AWYpvUkT8Y7kCPz/90Fb1h7lwszKDtMqEGWgeknfA3c/61lriX0ZgtoOCZlnKkT29AAPzitJ1e+E3N6lEDAAPAMicYzNVw0llgCdvGM9u0Z4oOq3+rRfhbjyVnyiogCY3E7ZmRESPlXCftEsqddfCqAs7vT3O0e3Ama7l1CzbbcHUHMwwmfbJx+RrhfjbUBNZdUrAJIxjHbj6/nQU3hzT6cu76kt5Vtd20cuSwVVJGQuSTGcVbHxIrObhcq+nedKETavlyZtkL90EQJyfVzjOdtaoILi7QwuCPlDAgjHwpm1e2q4iSwCz7eoN9cRQdS6r1a9ftiLb2UuqCpS+oUBgDM7xOMbePftXNut9JfTXCjQRyrAyCPnwSO8VtvBPSr+osrdtNbTYTbMlgDERuRRDmCMyD8a0fVfClzU2/JuvZBwVZLL+k5lpNwmg4tRV14l8MajQvF1PQT6Lq5R++D2MdjmqWgXcMx8o+n9ipHTNEbrhe3LH4e3ByeBjk0rpHSb2quC1Yttcc9h2HcknCr8Tiu9eE/BNjR2QlwC47KGuNEjcAfxTwJgQe00HM+laC5cMaey+CGEAi2wTay7SVknfncRkRVR0Ky13XG3cYqNzi4NxUlVJLJIPBIH0r6DtWVQbLaqtuIAUAfmIIxj51znqHhoLrbt4ARc1NsRER/y127f7/ifbn4mgrvA6D/ihK2yF06OyoZGSuzggZ9WJ5kGe9dU02qaB6AI4BA5M8xickY/Wsl9nXh/Ze1N1A2wnbLOCSSVdiPTiMD44mt1p+nAXN2+5ERtYiPnkbie8kmg5t4oRrusLi1vTRo+qul42sUUsiAZ5YKPlJ96rvsRuO+r1BObXlDcT/jLgp+Z/mH8qq7Jv6XT9YW4rWXuNbtjeMEPecXAGYQQUZvVPGa6n4HsaazobSaRrT8G64YGbhUG4WI5ImAOwj2oNFqOo2rYJdlUD35+nJPy9qjDrVhuGDSAdu1wQD7rEj8wKBobG7cESTmQFzPeffmpX8OmfbiIGPyigren6HTJPlWLaBjuYKsSx5J7EwBVxbAAgD+lIt2FHAgfGB+leNdWdisN8TGMexiQaCTIHb+/nSfPUckL9Kr3095jnYoA5yZx7CP7+tMXNLd5VgB7MIz7zMR8IoJt+4GBzA+E8/MVSt0ty/mF+YhBbQgQIJmJE9596m29S0nf5Yg4XdtMe+ak2Lu+fTGeT3+XuD70ERLbrHG2Ij1YPwB4FS9PZ2g5A+U/r8aeCRzM/91JnGI+VAm5gfOq3UaoA5MGfY5/KrC4IHYH6VX6wCMg5+HftQVusvjnuT24+sVXPdk8gCYHx4nmMVN1aLztYx3BmPjJqk6gp4t+tm+6WmMn/ABj8+KB1tbAAYj4RkY+YpGouKwBMEkQeMDB79qXe0e5QXLLyD3HJyJGeKg6z+Xk+oHH3m/YAxzQVfUNZgyCo7HBBiSc/7VAt3LxHpa2R8if1O0/pUnX3SWkbF+LKT+XbP9+1eaeIy9owecD96DuGo0p3CGULMkFZJ+E7oH0r5/8Ats0qp1IlRAe0jfMjch/8RXftTpc7iEiDhzB/y5j964X9sCbr1qFVQqFcGd0sTunt3xQc5W0SCQCQokkDgEgAn2yQPzpFdL+ybptpbOu1WqJGnS35bLIAu4Z3QiJbASACMkc1gL+mn1IAAchZ4k4EnJgQJ+FB1v7HFY6K56QYukJkiSQpYSOK1B0LXLii/fUhVzatJcVZbgsVfJEQAZnOKrfsX6c9vQszs217hKhYEQADkZMmfhWxuDH48kkypJHtwP0jtQVuh6XpyrK1u66EmP4gBgQewXkJ7D2ikdQ8G6KD5Ok0zuQYlAEBIxJCkgd8CrOzb4z6Y42sG+Z3f6Um9ZvFv5d5kA5UIpDY7kgso+RFAz0TQvp7ZVLdgGZ8vTgW1Hb7zRu+cD5VaW9IxIkAQM5LGfnge9K0U9+2CSCCfjLDNPXbke5n86BtempJO2d04MY9+BWS8YdG1F1n8o2bSBUdWvORvuEsGUDtCqsn/P8ATT3dbsHqk+w4/L/3XE/tf6297W27VwKtq1t2kqSPVBuGfxj7uB7RzQdQ+y7SOnTbfmqQ7vceCcwbjbTPcEQQeCCCOa1DKv5/37VnOha97ento123fKqALigjcPw4k9o+lTrN8k+rOO8QPoP3oJmo0Vq7i4iN3h1B44wcV7b6dbA9KgDiABj6V5ZvyMr+hH75p1L09qBS6VRwABXr2fb60ksfcfnQ18DuM4FAprU9qj3VRQNxVY4nt8ppzUEFYOKz+puKDtD5nsM8/qMRQWNzUFjhpHGJ5zz8v60xa9Y9alpON6nt3ivbbYgkmMEgRnP4QZ/On9OMmJj2jHx5HzoHtPZHJRZgcD/anXAMdvkKQjz3/KvS5jGfmf6igSzAEAH6nn/WmLt0A5YfI08F2jGBzklv1NMsce/5Gga/isQM/rNQbzbQORP4T9e9SboMEQMZ5qu6lqrdsFrjAH2OQYmMcn8s0FL1TxBYQhblxV5BMwPk3b96btMpAKbdpzBgzOcGYAz2qw1GmQwxjI/w/tiR+/8ASPc08Qp2j2wee0S3+tBAIZSZX0RjaYj2wxzk/rUHXa7IRjzwwPI5zkgfTtUzyGE7oJBMDlefSTwQaq9dhSF2Fj+E5j9c0FRrtYzkjcBPHP1ke35VJTy3AIgdjL9/y7cVRalLgeXa1HA3j845me3al29Ihy6qSfb5D4ig+kLult+ZJ+83A3ETHOPpXIPtXuB9QAEARU2AgckEmT+1dpuWgBxPzrnX2qdKteXbvBYdrmxoOCI9vf40GV6dqLNvo4sG2zm9ce5cIVtoCsAu5wIBhVxWP0/h9tTfW3p4Z7jQJ4UZkn2AGa6r1fQpptCbVudoG71ZJLfeJ9z/AKVG+ynw1ZtX9ReBuM9shV3NgbpkkKBJ+eKDoXT+mpptPasWzCW1CDvwMn5k5pYQEyxZvjH6YqatsTPvSggoIS2QQR254j6ewpmzZ2DaiwPi3vJJySf1qSTkCO/x/wBacCggmM0CEMc/WkXWHv8AXHx5ptnJAJ5iajWRMjjgzyTOTzNAOokkxHcsR/qajXumWHIY2LbsMAuoMDuc8VIs2RBkk59/j8KfXTrJbMnvJ7cUEWxbRMBIHAhYApxdoPAzSrwg/nTF64VGPnmgnW2Hvj4cU6hpGnH3fiJ/SaXdTBoBo+FRdTdgiCAvsRz/AEpnUZIJHJp+/YUHjn4mggvoS/8AM2qcjnHwBH6VIt9M3EGVj29/fv8A3mnLNqQQSSM4JxzFSNPZC8e9A2lkKOMn4U+Uj5fOlW09888/X+tKuqCKCLE8HNJZCCcVLt2gOBSdQkAke1BAuEgHE+wmKgo05ZdsGQC0zk5wasmOPyNRbJnkDImghX7y+4H559+545qu1Wo4AzJ5wTHfJiMftVzqLYnj8/pVdrbQ2gxyY/U0GUv6FrDbrb3WE8Pe3IFkThgSD35+nNSdTr3ORbgDmRIkd++eO3ep8eth7T/Sot3TLdI35zQUnUOoIDAW5Ij7oGJ79sTjGaptX1BQSRvgdgDyfjxWr6hoEJmO3vz93ms/1TQqe7d+/sYFBm9dq/wrBUZnjaeMtFRF1N/8IVh/mWT9TyKtLlhUYlQBMg/ETEZqNp9U2YMAE4BP+t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8" name="Picture 6" descr="http://ghostofbataan.com/image2/deathmarch.jpg"/>
          <p:cNvPicPr>
            <a:picLocks noChangeAspect="1" noChangeArrowheads="1"/>
          </p:cNvPicPr>
          <p:nvPr/>
        </p:nvPicPr>
        <p:blipFill>
          <a:blip r:embed="rId2"/>
          <a:srcRect/>
          <a:stretch>
            <a:fillRect/>
          </a:stretch>
        </p:blipFill>
        <p:spPr bwMode="auto">
          <a:xfrm rot="815890">
            <a:off x="6254831" y="1248716"/>
            <a:ext cx="2390775" cy="16361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dirty="0" smtClean="0"/>
          </a:p>
          <a:p>
            <a:pPr fontAlgn="base"/>
            <a:r>
              <a:rPr lang="en-US" dirty="0" smtClean="0"/>
              <a:t>Manila taken by the Japanese on 2 January 1942</a:t>
            </a:r>
            <a:endParaRPr lang="en-US" sz="2200" dirty="0" smtClean="0"/>
          </a:p>
          <a:p>
            <a:pPr lvl="1" fontAlgn="base"/>
            <a:r>
              <a:rPr lang="en-US" sz="2700" dirty="0" smtClean="0"/>
              <a:t>Martial law</a:t>
            </a:r>
            <a:endParaRPr lang="en-US" sz="2300" dirty="0" smtClean="0"/>
          </a:p>
          <a:p>
            <a:pPr lvl="1" fontAlgn="base"/>
            <a:r>
              <a:rPr lang="en-US" sz="2700" dirty="0" smtClean="0"/>
              <a:t>Japanese Military Administration</a:t>
            </a:r>
            <a:endParaRPr lang="en-US" sz="2300" dirty="0" smtClean="0"/>
          </a:p>
          <a:p>
            <a:pPr fontAlgn="base"/>
            <a:r>
              <a:rPr lang="en-US" dirty="0" smtClean="0"/>
              <a:t>Two governments</a:t>
            </a:r>
            <a:endParaRPr lang="en-US" sz="2200" dirty="0" smtClean="0"/>
          </a:p>
          <a:p>
            <a:pPr lvl="1" fontAlgn="base"/>
            <a:r>
              <a:rPr lang="en-US" sz="2700" dirty="0" smtClean="0"/>
              <a:t>De facto government in the Philippines – JMA</a:t>
            </a:r>
            <a:endParaRPr lang="en-US" sz="2300" dirty="0" smtClean="0"/>
          </a:p>
          <a:p>
            <a:pPr lvl="1" fontAlgn="base"/>
            <a:r>
              <a:rPr lang="en-US" sz="2700" dirty="0" smtClean="0"/>
              <a:t>Government-in-exile – Quezon</a:t>
            </a:r>
            <a:endParaRPr lang="en-US" sz="2300" dirty="0" smtClean="0"/>
          </a:p>
          <a:p>
            <a:pPr fontAlgn="base"/>
            <a:r>
              <a:rPr lang="en-US" dirty="0" smtClean="0"/>
              <a:t>Quezon instructed national leaders to remain in Manila and cooperate with the Japanese, but only so they could alleviate the plight of the Filipinos</a:t>
            </a:r>
            <a:endParaRPr lang="en-US" sz="2200" dirty="0" smtClean="0"/>
          </a:p>
          <a:p>
            <a:pPr lvl="1" fontAlgn="base"/>
            <a:r>
              <a:rPr lang="en-US" sz="2700" dirty="0" smtClean="0"/>
              <a:t>Jose </a:t>
            </a:r>
            <a:r>
              <a:rPr lang="en-US" sz="2700" dirty="0" err="1" smtClean="0"/>
              <a:t>Yulo</a:t>
            </a:r>
            <a:r>
              <a:rPr lang="en-US" sz="2700" dirty="0" smtClean="0"/>
              <a:t>, Jose P. Laurel, Claro M. Recto</a:t>
            </a:r>
            <a:endParaRPr lang="en-US" sz="2300" dirty="0" smtClean="0"/>
          </a:p>
          <a:p>
            <a:pPr lvl="1" fontAlgn="base"/>
            <a:r>
              <a:rPr lang="en-US" sz="2700" dirty="0" smtClean="0"/>
              <a:t>Rather than </a:t>
            </a:r>
            <a:r>
              <a:rPr lang="en-US" sz="2700" dirty="0" err="1" smtClean="0"/>
              <a:t>Artemio</a:t>
            </a:r>
            <a:r>
              <a:rPr lang="en-US" sz="2700" dirty="0" smtClean="0"/>
              <a:t> </a:t>
            </a:r>
            <a:r>
              <a:rPr lang="en-US" sz="2700" dirty="0" err="1" smtClean="0"/>
              <a:t>Ricarte</a:t>
            </a:r>
            <a:r>
              <a:rPr lang="en-US" sz="2700" dirty="0" smtClean="0"/>
              <a:t> and </a:t>
            </a:r>
            <a:r>
              <a:rPr lang="en-US" sz="2700" dirty="0" err="1" smtClean="0"/>
              <a:t>Benigno</a:t>
            </a:r>
            <a:r>
              <a:rPr lang="en-US" sz="2700" dirty="0" smtClean="0"/>
              <a:t> Ramos</a:t>
            </a:r>
            <a:endParaRPr lang="en-US" sz="2300" dirty="0" smtClean="0"/>
          </a:p>
          <a:p>
            <a:endParaRPr lang="en-US" dirty="0"/>
          </a:p>
        </p:txBody>
      </p:sp>
      <p:sp>
        <p:nvSpPr>
          <p:cNvPr id="3" name="Title 2"/>
          <p:cNvSpPr>
            <a:spLocks noGrp="1"/>
          </p:cNvSpPr>
          <p:nvPr>
            <p:ph type="title"/>
          </p:nvPr>
        </p:nvSpPr>
        <p:spPr/>
        <p:txBody>
          <a:bodyPr/>
          <a:lstStyle/>
          <a:p>
            <a:r>
              <a:rPr smtClean="0"/>
              <a:t>Under the Japanese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05400"/>
          </a:xfrm>
        </p:spPr>
        <p:txBody>
          <a:bodyPr>
            <a:normAutofit lnSpcReduction="10000"/>
          </a:bodyPr>
          <a:lstStyle/>
          <a:p>
            <a:r>
              <a:rPr lang="en-US" dirty="0" smtClean="0"/>
              <a:t>1941: 40% of the country’s cultivated land was devoted to its leading exports</a:t>
            </a:r>
          </a:p>
          <a:p>
            <a:pPr lvl="1"/>
            <a:r>
              <a:rPr lang="en-US" dirty="0" smtClean="0"/>
              <a:t>Bicol, Davao = Abaca</a:t>
            </a:r>
          </a:p>
          <a:p>
            <a:pPr lvl="1"/>
            <a:r>
              <a:rPr lang="en-US" dirty="0" smtClean="0"/>
              <a:t>Negros Province (</a:t>
            </a:r>
            <a:r>
              <a:rPr lang="en-US" dirty="0" err="1" smtClean="0"/>
              <a:t>Visayas</a:t>
            </a:r>
            <a:r>
              <a:rPr lang="en-US" dirty="0" smtClean="0"/>
              <a:t>), Pampanga and </a:t>
            </a:r>
            <a:r>
              <a:rPr lang="en-US" dirty="0" err="1" smtClean="0"/>
              <a:t>Tarlac</a:t>
            </a:r>
            <a:r>
              <a:rPr lang="en-US" dirty="0" smtClean="0"/>
              <a:t> (central Luzon) = sugarcane</a:t>
            </a:r>
          </a:p>
          <a:p>
            <a:pPr lvl="1"/>
            <a:r>
              <a:rPr lang="en-US" dirty="0" smtClean="0"/>
              <a:t>Southern Luzon, parts of Mindanao = coconut</a:t>
            </a:r>
          </a:p>
          <a:p>
            <a:pPr lvl="1"/>
            <a:r>
              <a:rPr lang="en-US" dirty="0" smtClean="0"/>
              <a:t>Northern Luzon and </a:t>
            </a:r>
            <a:r>
              <a:rPr lang="en-US" dirty="0" err="1" smtClean="0"/>
              <a:t>Ilocos</a:t>
            </a:r>
            <a:r>
              <a:rPr lang="en-US" dirty="0" smtClean="0"/>
              <a:t> area = tobacco</a:t>
            </a:r>
          </a:p>
          <a:p>
            <a:pPr lvl="1">
              <a:buNone/>
            </a:pPr>
            <a:r>
              <a:rPr lang="en-US" dirty="0" smtClean="0"/>
              <a:t>			(These crops provided 60% of PH exports; </a:t>
            </a:r>
          </a:p>
          <a:p>
            <a:pPr lvl="1">
              <a:buNone/>
            </a:pPr>
            <a:r>
              <a:rPr lang="en-US" dirty="0" smtClean="0"/>
              <a:t>				sugar  alone comprised 30%)</a:t>
            </a:r>
          </a:p>
          <a:p>
            <a:pPr lvl="1"/>
            <a:r>
              <a:rPr lang="en-US" dirty="0" smtClean="0"/>
              <a:t> Central Luzon = country’s “rice basket”</a:t>
            </a:r>
          </a:p>
          <a:p>
            <a:pPr lvl="2"/>
            <a:r>
              <a:rPr lang="en-US" dirty="0" smtClean="0"/>
              <a:t>Produced 40% of the nation’s total in mid 1930’s)</a:t>
            </a:r>
          </a:p>
          <a:p>
            <a:pPr lvl="2"/>
            <a:r>
              <a:rPr lang="en-US" dirty="0" smtClean="0"/>
              <a:t>Though per capita productivity was gradually increasing, PH still imported 4% of this as staple</a:t>
            </a:r>
            <a:endParaRPr lang="en-US" dirty="0"/>
          </a:p>
        </p:txBody>
      </p:sp>
      <p:sp>
        <p:nvSpPr>
          <p:cNvPr id="3" name="Title 2"/>
          <p:cNvSpPr>
            <a:spLocks noGrp="1"/>
          </p:cNvSpPr>
          <p:nvPr>
            <p:ph type="title"/>
          </p:nvPr>
        </p:nvSpPr>
        <p:spPr/>
        <p:txBody>
          <a:bodyPr/>
          <a:lstStyle/>
          <a:p>
            <a:r>
              <a:rPr smtClean="0"/>
              <a:t>Political – Economic Background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dirty="0" err="1" smtClean="0"/>
              <a:t>Quezon’s</a:t>
            </a:r>
            <a:r>
              <a:rPr lang="en-US" dirty="0" smtClean="0"/>
              <a:t> decision suited Japanese administrative policy</a:t>
            </a:r>
            <a:endParaRPr lang="en-US" sz="2200" dirty="0" smtClean="0"/>
          </a:p>
          <a:p>
            <a:pPr lvl="1" fontAlgn="base"/>
            <a:r>
              <a:rPr lang="en-US" sz="2700" dirty="0" smtClean="0"/>
              <a:t>Leave civil affairs as much as possible to the existing administrative structure</a:t>
            </a:r>
            <a:endParaRPr lang="en-US" sz="2300" dirty="0" smtClean="0"/>
          </a:p>
          <a:p>
            <a:pPr fontAlgn="base"/>
            <a:r>
              <a:rPr lang="en-US" dirty="0" smtClean="0"/>
              <a:t>The Japanese planned to use the existing bureaucracy to implement their aims and maintain stability</a:t>
            </a:r>
            <a:endParaRPr lang="en-US" sz="2200" dirty="0" smtClean="0"/>
          </a:p>
          <a:p>
            <a:pPr lvl="1" fontAlgn="base"/>
            <a:r>
              <a:rPr lang="en-US" sz="2700" dirty="0" smtClean="0"/>
              <a:t>The JMA and the Japanese Fourteenth Army, under Lt. Gen. </a:t>
            </a:r>
            <a:r>
              <a:rPr lang="en-US" sz="2700" dirty="0" err="1" smtClean="0"/>
              <a:t>Masaharu</a:t>
            </a:r>
            <a:r>
              <a:rPr lang="en-US" sz="2700" dirty="0" smtClean="0"/>
              <a:t> Homma, would not advocate any radical social change</a:t>
            </a:r>
            <a:endParaRPr lang="en-US" sz="2300" dirty="0" smtClean="0"/>
          </a:p>
          <a:p>
            <a:endParaRPr lang="en-US" dirty="0"/>
          </a:p>
        </p:txBody>
      </p:sp>
      <p:sp>
        <p:nvSpPr>
          <p:cNvPr id="3" name="Title 2"/>
          <p:cNvSpPr>
            <a:spLocks noGrp="1"/>
          </p:cNvSpPr>
          <p:nvPr>
            <p:ph type="title"/>
          </p:nvPr>
        </p:nvSpPr>
        <p:spPr/>
        <p:txBody>
          <a:bodyPr/>
          <a:lstStyle/>
          <a:p>
            <a:r>
              <a:rPr smtClean="0"/>
              <a:t>Under the Japanese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dirty="0" smtClean="0"/>
          </a:p>
          <a:p>
            <a:pPr fontAlgn="base"/>
            <a:r>
              <a:rPr lang="en-US" dirty="0" smtClean="0"/>
              <a:t>Philippine Executive Commission - 23 January 1942</a:t>
            </a:r>
            <a:endParaRPr lang="en-US" sz="2200" dirty="0" smtClean="0"/>
          </a:p>
          <a:p>
            <a:pPr lvl="1" fontAlgn="base"/>
            <a:r>
              <a:rPr lang="en-US" sz="2700" dirty="0" smtClean="0"/>
              <a:t>Responsible not to the Filipino people, but to the Japanese</a:t>
            </a:r>
            <a:endParaRPr lang="en-US" sz="2300" dirty="0" smtClean="0"/>
          </a:p>
          <a:p>
            <a:pPr lvl="1" fontAlgn="base"/>
            <a:r>
              <a:rPr lang="en-US" sz="2700" dirty="0" smtClean="0"/>
              <a:t>Jorge B. Vargas, </a:t>
            </a:r>
            <a:r>
              <a:rPr lang="en-US" sz="2700" dirty="0" err="1" smtClean="0"/>
              <a:t>Quezon’s</a:t>
            </a:r>
            <a:r>
              <a:rPr lang="en-US" sz="2700" dirty="0" smtClean="0"/>
              <a:t> prewar executive secretary, as chairman</a:t>
            </a:r>
            <a:endParaRPr lang="en-US" sz="2300" dirty="0" smtClean="0"/>
          </a:p>
          <a:p>
            <a:pPr lvl="1" fontAlgn="base"/>
            <a:r>
              <a:rPr lang="en-US" sz="2700" dirty="0" smtClean="0"/>
              <a:t>Unnecessary prewar offices abolished or combined</a:t>
            </a:r>
            <a:endParaRPr lang="en-US" sz="2300" dirty="0" smtClean="0"/>
          </a:p>
          <a:p>
            <a:pPr lvl="1" fontAlgn="base"/>
            <a:r>
              <a:rPr lang="en-US" sz="2700" dirty="0" smtClean="0"/>
              <a:t>The JMA and JFA still held final authority; all actions had to be approved</a:t>
            </a:r>
            <a:endParaRPr lang="en-US" sz="2300" dirty="0" smtClean="0"/>
          </a:p>
          <a:p>
            <a:pPr lvl="2" fontAlgn="base"/>
            <a:r>
              <a:rPr lang="en-US" sz="2200" dirty="0" smtClean="0"/>
              <a:t>Recommended appointments for various government positions</a:t>
            </a:r>
            <a:endParaRPr lang="en-US" sz="2000" dirty="0" smtClean="0"/>
          </a:p>
          <a:p>
            <a:pPr lvl="1" fontAlgn="base"/>
            <a:r>
              <a:rPr lang="en-US" sz="2700" dirty="0" smtClean="0"/>
              <a:t>Limited legislative function</a:t>
            </a:r>
            <a:endParaRPr lang="en-US" sz="2300" dirty="0" smtClean="0"/>
          </a:p>
          <a:p>
            <a:pPr lvl="1" fontAlgn="base"/>
            <a:r>
              <a:rPr lang="en-US" sz="2700" dirty="0" smtClean="0"/>
              <a:t>All major government offices were assigned Japanese advisers</a:t>
            </a:r>
            <a:endParaRPr lang="en-US" sz="2300" dirty="0"/>
          </a:p>
        </p:txBody>
      </p:sp>
      <p:sp>
        <p:nvSpPr>
          <p:cNvPr id="3" name="Title 2"/>
          <p:cNvSpPr>
            <a:spLocks noGrp="1"/>
          </p:cNvSpPr>
          <p:nvPr>
            <p:ph type="title"/>
          </p:nvPr>
        </p:nvSpPr>
        <p:spPr/>
        <p:txBody>
          <a:bodyPr/>
          <a:lstStyle/>
          <a:p>
            <a:r>
              <a:rPr smtClean="0"/>
              <a:t>Under the Japanese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pPr fontAlgn="base"/>
            <a:r>
              <a:rPr lang="en-US" dirty="0" smtClean="0"/>
              <a:t>Restructuring for centralization of administration</a:t>
            </a:r>
            <a:endParaRPr lang="en-US" sz="2200" dirty="0" smtClean="0"/>
          </a:p>
          <a:p>
            <a:pPr lvl="1" fontAlgn="base"/>
            <a:r>
              <a:rPr lang="en-US" sz="2700" dirty="0" smtClean="0"/>
              <a:t>Offices and provinces were reduced</a:t>
            </a:r>
            <a:endParaRPr lang="en-US" sz="2300" dirty="0" smtClean="0"/>
          </a:p>
          <a:p>
            <a:pPr lvl="1" fontAlgn="base"/>
            <a:r>
              <a:rPr lang="en-US" sz="2700" dirty="0" smtClean="0"/>
              <a:t>Salaries lowered</a:t>
            </a:r>
            <a:endParaRPr lang="en-US" sz="2300" dirty="0" smtClean="0"/>
          </a:p>
          <a:p>
            <a:pPr lvl="1" fontAlgn="base"/>
            <a:r>
              <a:rPr lang="en-US" sz="2700" dirty="0" smtClean="0"/>
              <a:t>All prewar political parties disbanded</a:t>
            </a:r>
            <a:endParaRPr lang="en-US" sz="2300" dirty="0" smtClean="0"/>
          </a:p>
          <a:p>
            <a:pPr lvl="1" fontAlgn="base"/>
            <a:r>
              <a:rPr lang="en-US" sz="2700" dirty="0" err="1" smtClean="0"/>
              <a:t>Kapisanan</a:t>
            </a:r>
            <a:r>
              <a:rPr lang="en-US" sz="2700" dirty="0" smtClean="0"/>
              <a:t> </a:t>
            </a:r>
            <a:r>
              <a:rPr lang="en-US" sz="2700" dirty="0" err="1" smtClean="0"/>
              <a:t>sa</a:t>
            </a:r>
            <a:r>
              <a:rPr lang="en-US" sz="2700" dirty="0" smtClean="0"/>
              <a:t> </a:t>
            </a:r>
            <a:r>
              <a:rPr lang="en-US" sz="2700" dirty="0" err="1" smtClean="0"/>
              <a:t>Paglilingkod</a:t>
            </a:r>
            <a:r>
              <a:rPr lang="en-US" sz="2700" dirty="0" smtClean="0"/>
              <a:t> </a:t>
            </a:r>
            <a:r>
              <a:rPr lang="en-US" sz="2700" dirty="0" err="1" smtClean="0"/>
              <a:t>sa</a:t>
            </a:r>
            <a:r>
              <a:rPr lang="en-US" sz="2700" dirty="0" smtClean="0"/>
              <a:t> </a:t>
            </a:r>
            <a:r>
              <a:rPr lang="en-US" sz="2700" dirty="0" err="1" smtClean="0"/>
              <a:t>Bagong</a:t>
            </a:r>
            <a:r>
              <a:rPr lang="en-US" sz="2700" dirty="0" smtClean="0"/>
              <a:t> </a:t>
            </a:r>
            <a:r>
              <a:rPr lang="en-US" sz="2700" dirty="0" err="1" smtClean="0"/>
              <a:t>Pilipinas</a:t>
            </a:r>
            <a:r>
              <a:rPr lang="en-US" sz="2700" dirty="0" smtClean="0"/>
              <a:t> (</a:t>
            </a:r>
            <a:r>
              <a:rPr lang="en-US" sz="2700" dirty="0" err="1" smtClean="0"/>
              <a:t>Kalibapi</a:t>
            </a:r>
            <a:r>
              <a:rPr lang="en-US" sz="2700" dirty="0" smtClean="0"/>
              <a:t>)</a:t>
            </a:r>
            <a:endParaRPr lang="en-US" sz="2300" dirty="0" smtClean="0"/>
          </a:p>
          <a:p>
            <a:pPr lvl="1" fontAlgn="base"/>
            <a:r>
              <a:rPr lang="en-US" sz="2700" dirty="0" smtClean="0"/>
              <a:t>District and neighborhood associations established</a:t>
            </a:r>
            <a:endParaRPr lang="en-US" sz="2300" dirty="0" smtClean="0"/>
          </a:p>
          <a:p>
            <a:pPr lvl="2" fontAlgn="base"/>
            <a:r>
              <a:rPr lang="en-US" sz="2200" dirty="0" smtClean="0"/>
              <a:t>Rationing and distribution of food and other prime commodities</a:t>
            </a:r>
            <a:endParaRPr lang="en-US" sz="2000" dirty="0" smtClean="0"/>
          </a:p>
          <a:p>
            <a:pPr lvl="2" fontAlgn="base"/>
            <a:r>
              <a:rPr lang="en-US" sz="2200" dirty="0" smtClean="0"/>
              <a:t>Served as check against guerrillas</a:t>
            </a:r>
            <a:endParaRPr lang="en-US" sz="2000" dirty="0" smtClean="0"/>
          </a:p>
          <a:p>
            <a:pPr lvl="2" fontAlgn="base"/>
            <a:r>
              <a:rPr lang="en-US" sz="2200" dirty="0" smtClean="0"/>
              <a:t>Control public opinion (anti-Japanese sentiment)</a:t>
            </a:r>
            <a:endParaRPr lang="en-US" sz="2000" dirty="0" smtClean="0"/>
          </a:p>
          <a:p>
            <a:endParaRPr lang="en-US" dirty="0"/>
          </a:p>
        </p:txBody>
      </p:sp>
      <p:sp>
        <p:nvSpPr>
          <p:cNvPr id="3" name="Title 2"/>
          <p:cNvSpPr>
            <a:spLocks noGrp="1"/>
          </p:cNvSpPr>
          <p:nvPr>
            <p:ph type="title"/>
          </p:nvPr>
        </p:nvSpPr>
        <p:spPr/>
        <p:txBody>
          <a:bodyPr/>
          <a:lstStyle/>
          <a:p>
            <a:r>
              <a:rPr smtClean="0"/>
              <a:t>Under the Japanese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pPr fontAlgn="base"/>
            <a:r>
              <a:rPr lang="en-US" dirty="0" smtClean="0"/>
              <a:t>Japanese Prime Minister Hideki </a:t>
            </a:r>
            <a:r>
              <a:rPr lang="en-US" dirty="0" err="1" smtClean="0"/>
              <a:t>Tojo</a:t>
            </a:r>
            <a:endParaRPr lang="en-US" sz="2200" dirty="0" smtClean="0"/>
          </a:p>
          <a:p>
            <a:pPr lvl="1" fontAlgn="base"/>
            <a:r>
              <a:rPr lang="en-US" sz="2700" dirty="0" smtClean="0"/>
              <a:t>Dangled Philippine independence: promised it if Filipinos “understood the true meaning of Japanese Occupation, and cooperate as a member of the Greater East Asia Co-Prosperity Sphere”</a:t>
            </a:r>
            <a:endParaRPr lang="en-US" sz="2300" dirty="0" smtClean="0"/>
          </a:p>
          <a:p>
            <a:pPr lvl="1" fontAlgn="base"/>
            <a:r>
              <a:rPr lang="en-US" sz="2700" dirty="0" smtClean="0"/>
              <a:t>Filipinos recover their true Asian spirit, worked towards economic self-sufficiency, and restored peace and order</a:t>
            </a:r>
            <a:endParaRPr lang="en-US" sz="2300" dirty="0" smtClean="0"/>
          </a:p>
          <a:p>
            <a:pPr lvl="1" fontAlgn="base"/>
            <a:r>
              <a:rPr lang="en-US" sz="2700" dirty="0" smtClean="0"/>
              <a:t>Almost all Filipinos doubted the sincerity of this promise</a:t>
            </a:r>
            <a:endParaRPr lang="en-US" sz="2300" dirty="0" smtClean="0"/>
          </a:p>
          <a:p>
            <a:pPr lvl="1" fontAlgn="base"/>
            <a:r>
              <a:rPr lang="en-US" sz="2700" dirty="0" smtClean="0"/>
              <a:t>Commission members decided to play along</a:t>
            </a:r>
            <a:endParaRPr lang="en-US" sz="2300" dirty="0" smtClean="0"/>
          </a:p>
          <a:p>
            <a:endParaRPr lang="en-US" dirty="0"/>
          </a:p>
        </p:txBody>
      </p:sp>
      <p:sp>
        <p:nvSpPr>
          <p:cNvPr id="3" name="Title 2"/>
          <p:cNvSpPr>
            <a:spLocks noGrp="1"/>
          </p:cNvSpPr>
          <p:nvPr>
            <p:ph type="title"/>
          </p:nvPr>
        </p:nvSpPr>
        <p:spPr/>
        <p:txBody>
          <a:bodyPr/>
          <a:lstStyle/>
          <a:p>
            <a:r>
              <a:rPr smtClean="0"/>
              <a:t>Under the Japanese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dirty="0" smtClean="0"/>
              <a:t>Inaugurated 14 October 1943</a:t>
            </a:r>
            <a:endParaRPr lang="en-US" sz="2200" dirty="0" smtClean="0"/>
          </a:p>
          <a:p>
            <a:pPr fontAlgn="base"/>
            <a:r>
              <a:rPr lang="en-US" dirty="0" smtClean="0"/>
              <a:t>President Jose P. Laurel</a:t>
            </a:r>
            <a:endParaRPr lang="en-US" sz="2200" dirty="0" smtClean="0"/>
          </a:p>
          <a:p>
            <a:pPr fontAlgn="base"/>
            <a:r>
              <a:rPr lang="en-US" dirty="0" smtClean="0"/>
              <a:t>Made to sign a pact of alliance with Japan, enabling Japanese forces to stay and Japanese nationals to exploit natural resources</a:t>
            </a:r>
            <a:endParaRPr lang="en-US" sz="2200" dirty="0" smtClean="0"/>
          </a:p>
          <a:p>
            <a:endParaRPr lang="en-US" dirty="0"/>
          </a:p>
        </p:txBody>
      </p:sp>
      <p:sp>
        <p:nvSpPr>
          <p:cNvPr id="3" name="Title 2"/>
          <p:cNvSpPr>
            <a:spLocks noGrp="1"/>
          </p:cNvSpPr>
          <p:nvPr>
            <p:ph type="title"/>
          </p:nvPr>
        </p:nvSpPr>
        <p:spPr/>
        <p:txBody>
          <a:bodyPr/>
          <a:lstStyle/>
          <a:p>
            <a:r>
              <a:rPr smtClean="0"/>
              <a:t>The Second Philippine Republic</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dirty="0" smtClean="0"/>
          </a:p>
          <a:p>
            <a:pPr fontAlgn="base"/>
            <a:r>
              <a:rPr lang="en-US" dirty="0" smtClean="0"/>
              <a:t>Attempts and plans</a:t>
            </a:r>
            <a:endParaRPr lang="en-US" sz="2200" dirty="0" smtClean="0"/>
          </a:p>
          <a:p>
            <a:pPr lvl="1" fontAlgn="base"/>
            <a:r>
              <a:rPr lang="en-US" sz="2700" dirty="0" smtClean="0"/>
              <a:t>Exercise sovereignty by removing Japanese advisers and other personnel from </a:t>
            </a:r>
            <a:r>
              <a:rPr lang="en-US" sz="2700" dirty="0" err="1" smtClean="0"/>
              <a:t>Malacañang</a:t>
            </a:r>
            <a:r>
              <a:rPr lang="en-US" sz="2700" dirty="0" smtClean="0"/>
              <a:t> Palace</a:t>
            </a:r>
            <a:endParaRPr lang="en-US" sz="2300" dirty="0" smtClean="0"/>
          </a:p>
          <a:p>
            <a:pPr lvl="1" fontAlgn="base"/>
            <a:r>
              <a:rPr lang="en-US" sz="2700" dirty="0" smtClean="0"/>
              <a:t>Restore peace and order</a:t>
            </a:r>
            <a:endParaRPr lang="en-US" sz="2300" dirty="0" smtClean="0"/>
          </a:p>
          <a:p>
            <a:pPr lvl="1" fontAlgn="base"/>
            <a:r>
              <a:rPr lang="en-US" sz="2700" dirty="0" smtClean="0"/>
              <a:t>Restructure the shattered economy</a:t>
            </a:r>
            <a:endParaRPr lang="en-US" sz="2300" dirty="0" smtClean="0"/>
          </a:p>
          <a:p>
            <a:pPr lvl="1" fontAlgn="base"/>
            <a:r>
              <a:rPr lang="en-US" sz="2700" dirty="0" smtClean="0"/>
              <a:t>Increase the supply of foodstuffs</a:t>
            </a:r>
            <a:endParaRPr lang="en-US" sz="2300" dirty="0" smtClean="0"/>
          </a:p>
          <a:p>
            <a:pPr lvl="1" fontAlgn="base"/>
            <a:r>
              <a:rPr lang="en-US" sz="2700" dirty="0" smtClean="0"/>
              <a:t>Improve the distribution and sale of prime commodities</a:t>
            </a:r>
            <a:endParaRPr lang="en-US" sz="2300" dirty="0" smtClean="0"/>
          </a:p>
          <a:p>
            <a:pPr lvl="1" fontAlgn="base"/>
            <a:r>
              <a:rPr lang="en-US" sz="2700" dirty="0" smtClean="0"/>
              <a:t>Improve social conditions and upgrade the moral consciousness of the people</a:t>
            </a:r>
            <a:endParaRPr lang="en-US" sz="2300" dirty="0" smtClean="0"/>
          </a:p>
          <a:p>
            <a:endParaRPr lang="en-US" dirty="0"/>
          </a:p>
        </p:txBody>
      </p:sp>
      <p:sp>
        <p:nvSpPr>
          <p:cNvPr id="3" name="Title 2"/>
          <p:cNvSpPr>
            <a:spLocks noGrp="1"/>
          </p:cNvSpPr>
          <p:nvPr>
            <p:ph type="title"/>
          </p:nvPr>
        </p:nvSpPr>
        <p:spPr/>
        <p:txBody>
          <a:bodyPr/>
          <a:lstStyle/>
          <a:p>
            <a:r>
              <a:rPr smtClean="0"/>
              <a:t>The Second Philippine Republic</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dirty="0" smtClean="0"/>
          </a:p>
          <a:p>
            <a:pPr fontAlgn="base"/>
            <a:r>
              <a:rPr lang="en-US" dirty="0" smtClean="0"/>
              <a:t>Many plans were stillborn: Time was short and conditions were hardly ideal</a:t>
            </a:r>
            <a:endParaRPr lang="en-US" sz="2200" dirty="0" smtClean="0"/>
          </a:p>
          <a:p>
            <a:pPr lvl="1" fontAlgn="base"/>
            <a:r>
              <a:rPr lang="en-US" sz="2700" dirty="0" smtClean="0"/>
              <a:t>Presence of Japanese military forces</a:t>
            </a:r>
            <a:endParaRPr lang="en-US" sz="2300" dirty="0" smtClean="0"/>
          </a:p>
          <a:p>
            <a:pPr lvl="1" fontAlgn="base"/>
            <a:r>
              <a:rPr lang="en-US" sz="2700" dirty="0" smtClean="0"/>
              <a:t>Irregular transportation and communications due to guerrilla resistance and bandits</a:t>
            </a:r>
            <a:endParaRPr lang="en-US" sz="2300" dirty="0" smtClean="0"/>
          </a:p>
          <a:p>
            <a:pPr lvl="1" fontAlgn="base"/>
            <a:r>
              <a:rPr lang="en-US" sz="2700" dirty="0" smtClean="0"/>
              <a:t>Natural calamities</a:t>
            </a:r>
            <a:endParaRPr lang="en-US" sz="2300" dirty="0" smtClean="0"/>
          </a:p>
          <a:p>
            <a:pPr lvl="1" fontAlgn="base"/>
            <a:r>
              <a:rPr lang="en-US" sz="2700" dirty="0" smtClean="0"/>
              <a:t>Lack of support from the people</a:t>
            </a:r>
          </a:p>
          <a:p>
            <a:endParaRPr lang="en-US" dirty="0" smtClean="0"/>
          </a:p>
          <a:p>
            <a:pPr fontAlgn="base"/>
            <a:r>
              <a:rPr lang="en-US" dirty="0" smtClean="0"/>
              <a:t>In spite of “independence”, the Japanese remained in control</a:t>
            </a:r>
            <a:endParaRPr lang="en-US" sz="2200" dirty="0" smtClean="0"/>
          </a:p>
          <a:p>
            <a:pPr lvl="1" fontAlgn="base"/>
            <a:r>
              <a:rPr lang="en-US" sz="2700" dirty="0" smtClean="0"/>
              <a:t>Manila: Laurel republic’s struggle to assert itself</a:t>
            </a:r>
            <a:endParaRPr lang="en-US" sz="2300" dirty="0" smtClean="0"/>
          </a:p>
          <a:p>
            <a:pPr lvl="1" fontAlgn="base"/>
            <a:r>
              <a:rPr lang="en-US" sz="2700" dirty="0" smtClean="0"/>
              <a:t>Provinces: Japanese remained in control</a:t>
            </a:r>
            <a:endParaRPr lang="en-US" sz="2300" dirty="0" smtClean="0"/>
          </a:p>
          <a:p>
            <a:pPr fontAlgn="base"/>
            <a:endParaRPr lang="en-US" sz="2500" dirty="0" smtClean="0"/>
          </a:p>
          <a:p>
            <a:endParaRPr lang="en-US" dirty="0"/>
          </a:p>
        </p:txBody>
      </p:sp>
      <p:sp>
        <p:nvSpPr>
          <p:cNvPr id="3" name="Title 2"/>
          <p:cNvSpPr>
            <a:spLocks noGrp="1"/>
          </p:cNvSpPr>
          <p:nvPr>
            <p:ph type="title"/>
          </p:nvPr>
        </p:nvSpPr>
        <p:spPr/>
        <p:txBody>
          <a:bodyPr/>
          <a:lstStyle/>
          <a:p>
            <a:r>
              <a:rPr smtClean="0"/>
              <a:t>The Second Philippine Republic</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dirty="0" smtClean="0"/>
              <a:t>The Japanese planned a major cultural reorientation</a:t>
            </a:r>
            <a:endParaRPr lang="en-US" sz="2200" dirty="0" smtClean="0"/>
          </a:p>
          <a:p>
            <a:pPr lvl="1" fontAlgn="base"/>
            <a:r>
              <a:rPr lang="en-US" sz="2700" dirty="0" smtClean="0"/>
              <a:t>Reawaken Filipino indigenous culture as part of the Greater East Asia Co-Prosperity Sphere</a:t>
            </a:r>
            <a:endParaRPr lang="en-US" sz="2300" dirty="0" smtClean="0"/>
          </a:p>
          <a:p>
            <a:pPr lvl="1" fontAlgn="base"/>
            <a:r>
              <a:rPr lang="en-US" sz="2700" dirty="0" smtClean="0"/>
              <a:t>Spread the Japanese language and culture</a:t>
            </a:r>
            <a:endParaRPr lang="en-US" sz="2300" dirty="0" smtClean="0"/>
          </a:p>
          <a:p>
            <a:pPr lvl="1" fontAlgn="base"/>
            <a:r>
              <a:rPr lang="en-US" sz="2700" dirty="0" smtClean="0"/>
              <a:t>Filipinos to renounce their Western cultural influences</a:t>
            </a:r>
            <a:endParaRPr lang="en-US" sz="2300" dirty="0" smtClean="0"/>
          </a:p>
          <a:p>
            <a:endParaRPr lang="en-US" dirty="0"/>
          </a:p>
        </p:txBody>
      </p:sp>
      <p:sp>
        <p:nvSpPr>
          <p:cNvPr id="3" name="Title 2"/>
          <p:cNvSpPr>
            <a:spLocks noGrp="1"/>
          </p:cNvSpPr>
          <p:nvPr>
            <p:ph type="title"/>
          </p:nvPr>
        </p:nvSpPr>
        <p:spPr/>
        <p:txBody>
          <a:bodyPr/>
          <a:lstStyle/>
          <a:p>
            <a:r>
              <a:rPr smtClean="0"/>
              <a:t>Culture During the Occupation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endParaRPr lang="en-US" dirty="0" smtClean="0"/>
          </a:p>
          <a:p>
            <a:pPr fontAlgn="base"/>
            <a:r>
              <a:rPr lang="en-US" dirty="0" smtClean="0"/>
              <a:t>All forms of media were controlled</a:t>
            </a:r>
            <a:endParaRPr lang="en-US" sz="2200" dirty="0" smtClean="0"/>
          </a:p>
          <a:p>
            <a:pPr lvl="1" fontAlgn="base"/>
            <a:r>
              <a:rPr lang="en-US" sz="2700" dirty="0" smtClean="0"/>
              <a:t>Newspapers and radio directly censored</a:t>
            </a:r>
            <a:endParaRPr lang="en-US" sz="2300" dirty="0" smtClean="0"/>
          </a:p>
          <a:p>
            <a:pPr lvl="1" fontAlgn="base"/>
            <a:r>
              <a:rPr lang="en-US" sz="2700" dirty="0" smtClean="0"/>
              <a:t>Shortwave radios reconditioned so they could not receive broadcasts from Allied countries</a:t>
            </a:r>
            <a:endParaRPr lang="en-US" sz="2300" dirty="0" smtClean="0"/>
          </a:p>
          <a:p>
            <a:pPr lvl="1" fontAlgn="base"/>
            <a:r>
              <a:rPr lang="en-US" sz="2700" dirty="0" smtClean="0"/>
              <a:t>Leaflets, posters, and pamphlets circulated</a:t>
            </a:r>
            <a:endParaRPr lang="en-US" sz="2300" dirty="0" smtClean="0"/>
          </a:p>
          <a:p>
            <a:pPr lvl="1" fontAlgn="base"/>
            <a:r>
              <a:rPr lang="en-US" sz="2700" dirty="0" smtClean="0"/>
              <a:t>Sections about the US, the Commonwealth, and democracy removed from textbooks</a:t>
            </a:r>
            <a:endParaRPr lang="en-US" sz="2300" dirty="0" smtClean="0"/>
          </a:p>
          <a:p>
            <a:pPr lvl="1" fontAlgn="base"/>
            <a:r>
              <a:rPr lang="en-US" sz="2700" dirty="0" smtClean="0"/>
              <a:t>Study of Japanese language became mandatory in schools, in some government offices it became a national language along with </a:t>
            </a:r>
            <a:r>
              <a:rPr lang="en-US" sz="2700" dirty="0" err="1" smtClean="0"/>
              <a:t>Tagalog</a:t>
            </a:r>
            <a:endParaRPr lang="en-US" sz="2300" dirty="0" smtClean="0"/>
          </a:p>
          <a:p>
            <a:pPr lvl="1" fontAlgn="base"/>
            <a:r>
              <a:rPr lang="en-US" sz="2700" dirty="0" smtClean="0"/>
              <a:t>Radio </a:t>
            </a:r>
            <a:r>
              <a:rPr lang="en-US" sz="2700" dirty="0" err="1" smtClean="0"/>
              <a:t>Taiso</a:t>
            </a:r>
            <a:r>
              <a:rPr lang="en-US" sz="2700" dirty="0" smtClean="0"/>
              <a:t> instituted to instill Japanese discipline</a:t>
            </a:r>
            <a:endParaRPr lang="en-US" sz="2300" dirty="0" smtClean="0"/>
          </a:p>
          <a:p>
            <a:pPr fontAlgn="base"/>
            <a:r>
              <a:rPr lang="en-US" dirty="0" smtClean="0"/>
              <a:t>The quest for the native Filipino culture was encouraged: encouraging people to go back to the barrio and rural life</a:t>
            </a:r>
            <a:endParaRPr lang="en-US" sz="2200" dirty="0"/>
          </a:p>
        </p:txBody>
      </p:sp>
      <p:sp>
        <p:nvSpPr>
          <p:cNvPr id="3" name="Title 2"/>
          <p:cNvSpPr>
            <a:spLocks noGrp="1"/>
          </p:cNvSpPr>
          <p:nvPr>
            <p:ph type="title"/>
          </p:nvPr>
        </p:nvSpPr>
        <p:spPr/>
        <p:txBody>
          <a:bodyPr/>
          <a:lstStyle/>
          <a:p>
            <a:r>
              <a:rPr smtClean="0"/>
              <a:t>Culture During the Occupation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572000" cy="4572000"/>
          </a:xfrm>
        </p:spPr>
        <p:txBody>
          <a:bodyPr>
            <a:normAutofit fontScale="92500" lnSpcReduction="20000"/>
          </a:bodyPr>
          <a:lstStyle/>
          <a:p>
            <a:endParaRPr lang="en-US" dirty="0" smtClean="0"/>
          </a:p>
          <a:p>
            <a:pPr fontAlgn="base"/>
            <a:r>
              <a:rPr lang="en-US" dirty="0" smtClean="0"/>
              <a:t>Main impression: economic hardship and Japanese brutality</a:t>
            </a:r>
            <a:endParaRPr lang="en-US" sz="2200" dirty="0" smtClean="0"/>
          </a:p>
          <a:p>
            <a:pPr fontAlgn="base"/>
            <a:r>
              <a:rPr lang="en-US" dirty="0" smtClean="0"/>
              <a:t>The prewar Philippines was not economically self-sufficient: even rice</a:t>
            </a:r>
            <a:endParaRPr lang="en-US" sz="2200" dirty="0" smtClean="0"/>
          </a:p>
          <a:p>
            <a:pPr fontAlgn="base"/>
            <a:r>
              <a:rPr lang="en-US" dirty="0" smtClean="0"/>
              <a:t>Under the Japanese Occupation, a severe lack of food and commodities was felt almost immediately</a:t>
            </a:r>
            <a:endParaRPr lang="en-US" sz="2200" dirty="0" smtClean="0"/>
          </a:p>
          <a:p>
            <a:pPr fontAlgn="base"/>
            <a:r>
              <a:rPr lang="en-US" dirty="0" smtClean="0"/>
              <a:t>All import channels cut off by the war</a:t>
            </a:r>
            <a:endParaRPr lang="en-US" sz="2200" dirty="0" smtClean="0"/>
          </a:p>
          <a:p>
            <a:endParaRPr lang="en-US" dirty="0"/>
          </a:p>
        </p:txBody>
      </p:sp>
      <p:sp>
        <p:nvSpPr>
          <p:cNvPr id="3" name="Title 2"/>
          <p:cNvSpPr>
            <a:spLocks noGrp="1"/>
          </p:cNvSpPr>
          <p:nvPr>
            <p:ph type="title"/>
          </p:nvPr>
        </p:nvSpPr>
        <p:spPr/>
        <p:txBody>
          <a:bodyPr/>
          <a:lstStyle/>
          <a:p>
            <a:r>
              <a:rPr smtClean="0"/>
              <a:t>Economic Collapse</a:t>
            </a:r>
            <a:endParaRPr lang="en-US" dirty="0"/>
          </a:p>
        </p:txBody>
      </p:sp>
      <p:pic>
        <p:nvPicPr>
          <p:cNvPr id="22530" name="Picture 2" descr="http://hornbillunleashed.files.wordpress.com/2010/10/bayonet1.jpg"/>
          <p:cNvPicPr>
            <a:picLocks noChangeAspect="1" noChangeArrowheads="1"/>
          </p:cNvPicPr>
          <p:nvPr/>
        </p:nvPicPr>
        <p:blipFill>
          <a:blip r:embed="rId2"/>
          <a:srcRect/>
          <a:stretch>
            <a:fillRect/>
          </a:stretch>
        </p:blipFill>
        <p:spPr bwMode="auto">
          <a:xfrm rot="505479">
            <a:off x="5311607" y="1930008"/>
            <a:ext cx="3657600" cy="265551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Agricultural output were turned into semi-processed material such as</a:t>
            </a:r>
          </a:p>
          <a:p>
            <a:pPr lvl="1"/>
            <a:r>
              <a:rPr lang="en-US" dirty="0" smtClean="0"/>
              <a:t>Abaca fibers = cordage</a:t>
            </a:r>
          </a:p>
          <a:p>
            <a:pPr lvl="1"/>
            <a:r>
              <a:rPr lang="en-US" dirty="0" smtClean="0"/>
              <a:t>Coconuts = cooking oil</a:t>
            </a:r>
          </a:p>
          <a:p>
            <a:pPr lvl="1"/>
            <a:r>
              <a:rPr lang="en-US" dirty="0" smtClean="0"/>
              <a:t>Tobacco = cigarettes</a:t>
            </a:r>
          </a:p>
          <a:p>
            <a:r>
              <a:rPr lang="en-US" dirty="0" smtClean="0"/>
              <a:t>Slight increases in demand for these raw materials during World War but nothing significant</a:t>
            </a:r>
          </a:p>
        </p:txBody>
      </p:sp>
      <p:sp>
        <p:nvSpPr>
          <p:cNvPr id="3" name="Title 2"/>
          <p:cNvSpPr>
            <a:spLocks noGrp="1"/>
          </p:cNvSpPr>
          <p:nvPr>
            <p:ph type="title"/>
          </p:nvPr>
        </p:nvSpPr>
        <p:spPr/>
        <p:txBody>
          <a:bodyPr/>
          <a:lstStyle/>
          <a:p>
            <a:r>
              <a:rPr smtClean="0"/>
              <a:t>Political – Economic Background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dirty="0" smtClean="0"/>
              <a:t>War disrupted the farming cycle</a:t>
            </a:r>
            <a:endParaRPr lang="en-US" sz="2200" dirty="0" smtClean="0"/>
          </a:p>
          <a:p>
            <a:pPr fontAlgn="base"/>
            <a:r>
              <a:rPr lang="en-US" dirty="0" smtClean="0"/>
              <a:t>Japanese military forces adopted a policy of local self-sustenance</a:t>
            </a:r>
            <a:endParaRPr lang="en-US" sz="2200" dirty="0" smtClean="0"/>
          </a:p>
          <a:p>
            <a:pPr lvl="1" fontAlgn="base"/>
            <a:r>
              <a:rPr lang="en-US" sz="2700" dirty="0" smtClean="0"/>
              <a:t>Production reduced because farmers were reluctant to plant crops that would only be seized by Japanese or bandits</a:t>
            </a:r>
            <a:endParaRPr lang="en-US" sz="2300" dirty="0" smtClean="0"/>
          </a:p>
          <a:p>
            <a:pPr lvl="1" fontAlgn="base"/>
            <a:r>
              <a:rPr lang="en-US" sz="2700" dirty="0" smtClean="0"/>
              <a:t>Plans to hike production failed due to climatic conditions and lack of cooperation by Filipinos</a:t>
            </a:r>
            <a:endParaRPr lang="en-US" sz="2300" dirty="0"/>
          </a:p>
        </p:txBody>
      </p:sp>
      <p:sp>
        <p:nvSpPr>
          <p:cNvPr id="3" name="Title 2"/>
          <p:cNvSpPr>
            <a:spLocks noGrp="1"/>
          </p:cNvSpPr>
          <p:nvPr>
            <p:ph type="title"/>
          </p:nvPr>
        </p:nvSpPr>
        <p:spPr/>
        <p:txBody>
          <a:bodyPr/>
          <a:lstStyle/>
          <a:p>
            <a:r>
              <a:rPr smtClean="0"/>
              <a:t>Economic Collapse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endParaRPr lang="en-US" dirty="0" smtClean="0"/>
          </a:p>
          <a:p>
            <a:pPr fontAlgn="base"/>
            <a:r>
              <a:rPr lang="en-US" dirty="0" smtClean="0"/>
              <a:t>Irregular transportation and communication</a:t>
            </a:r>
            <a:endParaRPr lang="en-US" sz="2200" dirty="0" smtClean="0"/>
          </a:p>
          <a:p>
            <a:pPr lvl="1" fontAlgn="base"/>
            <a:r>
              <a:rPr lang="en-US" sz="2700" dirty="0" smtClean="0"/>
              <a:t>All motor vehicles confiscated by the Japanese administration</a:t>
            </a:r>
            <a:endParaRPr lang="en-US" sz="2300" dirty="0" smtClean="0"/>
          </a:p>
          <a:p>
            <a:pPr lvl="1" fontAlgn="base"/>
            <a:r>
              <a:rPr lang="en-US" sz="2700" dirty="0" smtClean="0"/>
              <a:t>Importation of oil and related products ceased; return to the horse-and-</a:t>
            </a:r>
            <a:r>
              <a:rPr lang="en-US" sz="2700" dirty="0" err="1" smtClean="0"/>
              <a:t>carretela</a:t>
            </a:r>
            <a:r>
              <a:rPr lang="en-US" sz="2700" dirty="0" smtClean="0"/>
              <a:t> stage</a:t>
            </a:r>
            <a:endParaRPr lang="en-US" sz="2300" dirty="0" smtClean="0"/>
          </a:p>
          <a:p>
            <a:pPr lvl="1" fontAlgn="base"/>
            <a:r>
              <a:rPr lang="en-US" sz="2700" dirty="0" smtClean="0"/>
              <a:t>Only the Manila Railroad System available for the transport of people and commodities</a:t>
            </a:r>
            <a:endParaRPr lang="en-US" sz="2300" dirty="0" smtClean="0"/>
          </a:p>
          <a:p>
            <a:pPr lvl="1" fontAlgn="base"/>
            <a:r>
              <a:rPr lang="en-US" sz="2700" dirty="0" smtClean="0"/>
              <a:t>Many bridges, roads, and communication lines damaged or destroyed</a:t>
            </a:r>
            <a:endParaRPr lang="en-US" sz="2300" dirty="0" smtClean="0"/>
          </a:p>
          <a:p>
            <a:pPr lvl="1" fontAlgn="base"/>
            <a:r>
              <a:rPr lang="en-US" sz="2700" dirty="0" smtClean="0"/>
              <a:t>Transportation remained directly under the Japanese because of the incapability of local officials</a:t>
            </a:r>
            <a:endParaRPr lang="en-US" sz="2300" dirty="0" smtClean="0"/>
          </a:p>
          <a:p>
            <a:pPr lvl="1" fontAlgn="base"/>
            <a:r>
              <a:rPr lang="en-US" sz="2700" dirty="0" smtClean="0"/>
              <a:t>Marine vessels destroyed or damaged; the Japanese attempted to 	build wooden sailing ships</a:t>
            </a:r>
            <a:endParaRPr lang="en-US" sz="2300" dirty="0" smtClean="0"/>
          </a:p>
          <a:p>
            <a:endParaRPr lang="en-US" dirty="0"/>
          </a:p>
        </p:txBody>
      </p:sp>
      <p:sp>
        <p:nvSpPr>
          <p:cNvPr id="3" name="Title 2"/>
          <p:cNvSpPr>
            <a:spLocks noGrp="1"/>
          </p:cNvSpPr>
          <p:nvPr>
            <p:ph type="title"/>
          </p:nvPr>
        </p:nvSpPr>
        <p:spPr/>
        <p:txBody>
          <a:bodyPr/>
          <a:lstStyle/>
          <a:p>
            <a:r>
              <a:rPr smtClean="0"/>
              <a:t>Economic Collapse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dirty="0" smtClean="0"/>
              <a:t>Japanese five-year development plan to improve economic conditions</a:t>
            </a:r>
            <a:endParaRPr lang="en-US" sz="2200" dirty="0" smtClean="0"/>
          </a:p>
          <a:p>
            <a:pPr lvl="1" fontAlgn="base"/>
            <a:r>
              <a:rPr lang="en-US" sz="2700" dirty="0" smtClean="0"/>
              <a:t>Ills of the prewar economic policy</a:t>
            </a:r>
            <a:endParaRPr lang="en-US" sz="2300" dirty="0" smtClean="0"/>
          </a:p>
          <a:p>
            <a:pPr lvl="2" fontAlgn="base"/>
            <a:r>
              <a:rPr lang="en-US" sz="2200" dirty="0" smtClean="0"/>
              <a:t>Over-reliance on sugar as export product</a:t>
            </a:r>
            <a:endParaRPr lang="en-US" sz="2000" dirty="0" smtClean="0"/>
          </a:p>
          <a:p>
            <a:pPr lvl="2" fontAlgn="base"/>
            <a:r>
              <a:rPr lang="en-US" sz="2200" dirty="0" smtClean="0"/>
              <a:t>Over-dependence on US market</a:t>
            </a:r>
            <a:endParaRPr lang="en-US" sz="2000" dirty="0" smtClean="0"/>
          </a:p>
          <a:p>
            <a:pPr lvl="1" fontAlgn="base"/>
            <a:r>
              <a:rPr lang="en-US" sz="2700" dirty="0" smtClean="0"/>
              <a:t>Bolster food supply</a:t>
            </a:r>
            <a:endParaRPr lang="en-US" sz="2300" dirty="0" smtClean="0"/>
          </a:p>
          <a:p>
            <a:pPr lvl="2" fontAlgn="base"/>
            <a:r>
              <a:rPr lang="en-US" sz="2200" dirty="0" smtClean="0"/>
              <a:t>Increase area devoted to planting food crops</a:t>
            </a:r>
            <a:endParaRPr lang="en-US" sz="2000" dirty="0" smtClean="0"/>
          </a:p>
          <a:p>
            <a:pPr lvl="2" fontAlgn="base"/>
            <a:r>
              <a:rPr lang="en-US" sz="2200" dirty="0" smtClean="0"/>
              <a:t>New crop strains from Japan and Taiwan</a:t>
            </a:r>
            <a:endParaRPr lang="en-US" sz="2000" dirty="0" smtClean="0"/>
          </a:p>
          <a:p>
            <a:endParaRPr lang="en-US" dirty="0"/>
          </a:p>
        </p:txBody>
      </p:sp>
      <p:sp>
        <p:nvSpPr>
          <p:cNvPr id="3" name="Title 2"/>
          <p:cNvSpPr>
            <a:spLocks noGrp="1"/>
          </p:cNvSpPr>
          <p:nvPr>
            <p:ph type="title"/>
          </p:nvPr>
        </p:nvSpPr>
        <p:spPr/>
        <p:txBody>
          <a:bodyPr/>
          <a:lstStyle/>
          <a:p>
            <a:r>
              <a:rPr smtClean="0"/>
              <a:t>Economic Collapse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pPr fontAlgn="base"/>
            <a:r>
              <a:rPr lang="en-US" sz="2900" dirty="0" smtClean="0"/>
              <a:t>Failure</a:t>
            </a:r>
            <a:endParaRPr lang="en-US" sz="2500" dirty="0" smtClean="0"/>
          </a:p>
          <a:p>
            <a:pPr lvl="1" fontAlgn="base"/>
            <a:r>
              <a:rPr lang="en-US" sz="2500" dirty="0" smtClean="0"/>
              <a:t>Taiwan rice did not produce as much as expected</a:t>
            </a:r>
            <a:endParaRPr lang="en-US" sz="2300" dirty="0" smtClean="0"/>
          </a:p>
          <a:p>
            <a:pPr lvl="1" fontAlgn="base"/>
            <a:r>
              <a:rPr lang="en-US" sz="2500" dirty="0" smtClean="0"/>
              <a:t>Farmers unfamiliar with new crop variety</a:t>
            </a:r>
            <a:endParaRPr lang="en-US" sz="2300" dirty="0" smtClean="0"/>
          </a:p>
          <a:p>
            <a:pPr lvl="1" fontAlgn="base"/>
            <a:r>
              <a:rPr lang="en-US" sz="2500" dirty="0" smtClean="0"/>
              <a:t>Cotton did not yield as much as planned due to farmers’ reluctance to plant and harvest it</a:t>
            </a:r>
            <a:endParaRPr lang="en-US" sz="2300" dirty="0" smtClean="0"/>
          </a:p>
          <a:p>
            <a:pPr lvl="1" fontAlgn="base"/>
            <a:r>
              <a:rPr lang="en-US" sz="2500" dirty="0" smtClean="0"/>
              <a:t>Many farmers sided with the underground resistance movement, denying their produce to the Japanese whenever possible</a:t>
            </a:r>
            <a:endParaRPr lang="en-US" sz="2300" dirty="0" smtClean="0"/>
          </a:p>
          <a:p>
            <a:pPr lvl="1" fontAlgn="base"/>
            <a:r>
              <a:rPr lang="en-US" sz="2500" dirty="0" smtClean="0"/>
              <a:t>Typhoon in late 1943 destroyed much of the rice crop in central Luzon</a:t>
            </a:r>
            <a:endParaRPr lang="en-US" sz="2300" dirty="0" smtClean="0"/>
          </a:p>
          <a:p>
            <a:endParaRPr lang="en-US" dirty="0"/>
          </a:p>
        </p:txBody>
      </p:sp>
      <p:sp>
        <p:nvSpPr>
          <p:cNvPr id="3" name="Title 2"/>
          <p:cNvSpPr>
            <a:spLocks noGrp="1"/>
          </p:cNvSpPr>
          <p:nvPr>
            <p:ph type="title"/>
          </p:nvPr>
        </p:nvSpPr>
        <p:spPr/>
        <p:txBody>
          <a:bodyPr/>
          <a:lstStyle/>
          <a:p>
            <a:r>
              <a:rPr smtClean="0"/>
              <a:t>Economic Collapse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sz="2900" dirty="0" smtClean="0"/>
              <a:t>People’s reluctance to accept Japanese military banknotes</a:t>
            </a:r>
            <a:endParaRPr lang="en-US" sz="2500" dirty="0" smtClean="0"/>
          </a:p>
          <a:p>
            <a:pPr lvl="1" fontAlgn="base"/>
            <a:r>
              <a:rPr lang="en-US" sz="2500" dirty="0" smtClean="0"/>
              <a:t>“Mickey Mouse” money</a:t>
            </a:r>
            <a:endParaRPr lang="en-US" sz="2300" dirty="0" smtClean="0"/>
          </a:p>
          <a:p>
            <a:pPr fontAlgn="base"/>
            <a:r>
              <a:rPr lang="en-US" sz="2900" dirty="0" smtClean="0"/>
              <a:t>Decreasing supply cased inflation - prices soared to impossible levels</a:t>
            </a:r>
            <a:endParaRPr lang="en-US" sz="2500" dirty="0" smtClean="0"/>
          </a:p>
          <a:p>
            <a:pPr lvl="1" fontAlgn="base"/>
            <a:r>
              <a:rPr lang="en-US" sz="2500" dirty="0" smtClean="0"/>
              <a:t>Necessitated the printing of 500-Peso and 1000-Peso bills</a:t>
            </a:r>
            <a:endParaRPr lang="en-US" sz="2300" dirty="0" smtClean="0"/>
          </a:p>
          <a:p>
            <a:pPr lvl="1" fontAlgn="base"/>
            <a:r>
              <a:rPr lang="en-US" sz="2500" dirty="0" smtClean="0"/>
              <a:t>People resorted to bartering</a:t>
            </a:r>
            <a:endParaRPr lang="en-US" sz="2300" dirty="0" smtClean="0"/>
          </a:p>
          <a:p>
            <a:pPr lvl="1" fontAlgn="base"/>
            <a:r>
              <a:rPr lang="en-US" sz="2500" dirty="0" smtClean="0"/>
              <a:t>Black market</a:t>
            </a:r>
            <a:endParaRPr lang="en-US" sz="2300" dirty="0" smtClean="0"/>
          </a:p>
          <a:p>
            <a:endParaRPr lang="en-US" dirty="0"/>
          </a:p>
        </p:txBody>
      </p:sp>
      <p:sp>
        <p:nvSpPr>
          <p:cNvPr id="3" name="Title 2"/>
          <p:cNvSpPr>
            <a:spLocks noGrp="1"/>
          </p:cNvSpPr>
          <p:nvPr>
            <p:ph type="title"/>
          </p:nvPr>
        </p:nvSpPr>
        <p:spPr/>
        <p:txBody>
          <a:bodyPr/>
          <a:lstStyle/>
          <a:p>
            <a:r>
              <a:rPr smtClean="0"/>
              <a:t>Economic Collapse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fontAlgn="base"/>
            <a:r>
              <a:rPr lang="en-US" sz="2900" dirty="0" smtClean="0"/>
              <a:t>A different policy was implemented for Muslim Mindanao and Sulu</a:t>
            </a:r>
            <a:endParaRPr lang="en-US" sz="2500" dirty="0" smtClean="0"/>
          </a:p>
          <a:p>
            <a:pPr lvl="1" fontAlgn="base"/>
            <a:r>
              <a:rPr lang="en-US" sz="2500" dirty="0" smtClean="0"/>
              <a:t>Separate Mindanao from the rest of the Philippines</a:t>
            </a:r>
            <a:endParaRPr lang="en-US" sz="2300" dirty="0" smtClean="0"/>
          </a:p>
          <a:p>
            <a:pPr lvl="1" fontAlgn="base"/>
            <a:r>
              <a:rPr lang="en-US" sz="2500" dirty="0" smtClean="0"/>
              <a:t>Military necessity and lack of knowledgeable bureaucrats resulted in direct military rule</a:t>
            </a:r>
            <a:endParaRPr lang="en-US" sz="2300" dirty="0" smtClean="0"/>
          </a:p>
          <a:p>
            <a:pPr lvl="1" fontAlgn="base"/>
            <a:r>
              <a:rPr lang="en-US" sz="2500" dirty="0" smtClean="0"/>
              <a:t>Never successfully occupied due to Muslim resistance and topography</a:t>
            </a:r>
            <a:endParaRPr lang="en-US" sz="2300" dirty="0" smtClean="0"/>
          </a:p>
          <a:p>
            <a:pPr lvl="1" fontAlgn="base"/>
            <a:r>
              <a:rPr lang="en-US" sz="2500" dirty="0" err="1" smtClean="0"/>
              <a:t>Visayas</a:t>
            </a:r>
            <a:r>
              <a:rPr lang="en-US" sz="2500" dirty="0" smtClean="0"/>
              <a:t> and the mountain regions also unsuccessfully occupied</a:t>
            </a:r>
            <a:endParaRPr lang="en-US" sz="2300" dirty="0" smtClean="0"/>
          </a:p>
          <a:p>
            <a:endParaRPr lang="en-US" dirty="0"/>
          </a:p>
        </p:txBody>
      </p:sp>
      <p:sp>
        <p:nvSpPr>
          <p:cNvPr id="3" name="Title 2"/>
          <p:cNvSpPr>
            <a:spLocks noGrp="1"/>
          </p:cNvSpPr>
          <p:nvPr>
            <p:ph type="title"/>
          </p:nvPr>
        </p:nvSpPr>
        <p:spPr/>
        <p:txBody>
          <a:bodyPr/>
          <a:lstStyle/>
          <a:p>
            <a:r>
              <a:rPr smtClean="0"/>
              <a:t>Economic Collapse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dirty="0" smtClean="0"/>
          </a:p>
          <a:p>
            <a:pPr fontAlgn="base"/>
            <a:r>
              <a:rPr lang="en-US" dirty="0" smtClean="0"/>
              <a:t>Framework of the Philippines as an independent nation in the community of Greater East Asia, but military necessity came first</a:t>
            </a:r>
            <a:endParaRPr lang="en-US" sz="2200" dirty="0" smtClean="0"/>
          </a:p>
          <a:p>
            <a:pPr fontAlgn="base"/>
            <a:r>
              <a:rPr lang="en-US" dirty="0" smtClean="0"/>
              <a:t>Negative impact</a:t>
            </a:r>
            <a:endParaRPr lang="en-US" sz="2200" dirty="0" smtClean="0"/>
          </a:p>
          <a:p>
            <a:pPr lvl="1" fontAlgn="base"/>
            <a:r>
              <a:rPr lang="en-US" sz="2700" dirty="0" smtClean="0"/>
              <a:t>Japanese officers and soldiers resorted to corporal measures</a:t>
            </a:r>
            <a:endParaRPr lang="en-US" sz="2300" dirty="0" smtClean="0"/>
          </a:p>
          <a:p>
            <a:pPr lvl="1" fontAlgn="base"/>
            <a:r>
              <a:rPr lang="en-US" sz="2700" dirty="0" smtClean="0"/>
              <a:t>The </a:t>
            </a:r>
            <a:r>
              <a:rPr lang="en-US" sz="2700" dirty="0" err="1" smtClean="0"/>
              <a:t>Kempeitai</a:t>
            </a:r>
            <a:r>
              <a:rPr lang="en-US" sz="2700" dirty="0" smtClean="0"/>
              <a:t> (military police) arrested and tortured suspected guerrilla members</a:t>
            </a:r>
            <a:endParaRPr lang="en-US" sz="2300" dirty="0" smtClean="0"/>
          </a:p>
          <a:p>
            <a:pPr lvl="1" fontAlgn="base"/>
            <a:r>
              <a:rPr lang="en-US" sz="2700" dirty="0" smtClean="0"/>
              <a:t>Some military units commandeered food, vehicles, and houses</a:t>
            </a:r>
            <a:endParaRPr lang="en-US" sz="2300" dirty="0" smtClean="0"/>
          </a:p>
          <a:p>
            <a:pPr lvl="1" fontAlgn="base"/>
            <a:r>
              <a:rPr lang="en-US" sz="2700" dirty="0" smtClean="0"/>
              <a:t>Rape of Nanking, China in 1937</a:t>
            </a:r>
            <a:endParaRPr lang="en-US" sz="2300" dirty="0" smtClean="0"/>
          </a:p>
          <a:p>
            <a:pPr lvl="1" fontAlgn="base"/>
            <a:r>
              <a:rPr lang="en-US" sz="2700" dirty="0" smtClean="0"/>
              <a:t>Comfort women</a:t>
            </a:r>
            <a:endParaRPr lang="en-US" sz="2300" dirty="0"/>
          </a:p>
        </p:txBody>
      </p:sp>
      <p:sp>
        <p:nvSpPr>
          <p:cNvPr id="3" name="Title 2"/>
          <p:cNvSpPr>
            <a:spLocks noGrp="1"/>
          </p:cNvSpPr>
          <p:nvPr>
            <p:ph type="title"/>
          </p:nvPr>
        </p:nvSpPr>
        <p:spPr/>
        <p:txBody>
          <a:bodyPr/>
          <a:lstStyle/>
          <a:p>
            <a:r>
              <a:rPr smtClean="0"/>
              <a:t>Filipino Reaction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dirty="0" smtClean="0"/>
          </a:p>
          <a:p>
            <a:pPr fontAlgn="base"/>
            <a:r>
              <a:rPr lang="en-US" dirty="0" smtClean="0"/>
              <a:t>Japanese harshness and friendly relationship with the Americans drove Filipinos to reject and resist the Japanese</a:t>
            </a:r>
            <a:endParaRPr lang="en-US" sz="2200" dirty="0" smtClean="0"/>
          </a:p>
          <a:p>
            <a:pPr fontAlgn="base"/>
            <a:r>
              <a:rPr lang="en-US" dirty="0" smtClean="0"/>
              <a:t>Active resistance manifested by guerrilla groups</a:t>
            </a:r>
            <a:endParaRPr lang="en-US" sz="2200" dirty="0" smtClean="0"/>
          </a:p>
          <a:p>
            <a:pPr lvl="1" fontAlgn="base"/>
            <a:r>
              <a:rPr lang="en-US" sz="2700" dirty="0" smtClean="0"/>
              <a:t>Civilian support</a:t>
            </a:r>
            <a:endParaRPr lang="en-US" sz="2300" dirty="0" smtClean="0"/>
          </a:p>
          <a:p>
            <a:pPr lvl="1" fontAlgn="base"/>
            <a:r>
              <a:rPr lang="en-US" sz="2700" dirty="0" smtClean="0"/>
              <a:t>Most groups were aligned with the US and received aid and support</a:t>
            </a:r>
            <a:endParaRPr lang="en-US" sz="2300" dirty="0" smtClean="0"/>
          </a:p>
          <a:p>
            <a:pPr lvl="1" fontAlgn="base"/>
            <a:r>
              <a:rPr lang="en-US" sz="2700" dirty="0" smtClean="0"/>
              <a:t>MacArthur offered recognition to groups, to establish a system of order</a:t>
            </a:r>
            <a:endParaRPr lang="en-US" sz="2300" dirty="0" smtClean="0"/>
          </a:p>
          <a:p>
            <a:pPr lvl="1" fontAlgn="base"/>
            <a:r>
              <a:rPr lang="en-US" sz="2700" dirty="0" smtClean="0"/>
              <a:t>Groups ordered to lie low and collect intelligence in order to prevent Japanese retaliation</a:t>
            </a:r>
            <a:endParaRPr lang="en-US" sz="2300" dirty="0"/>
          </a:p>
        </p:txBody>
      </p:sp>
      <p:sp>
        <p:nvSpPr>
          <p:cNvPr id="3" name="Title 2"/>
          <p:cNvSpPr>
            <a:spLocks noGrp="1"/>
          </p:cNvSpPr>
          <p:nvPr>
            <p:ph type="title"/>
          </p:nvPr>
        </p:nvSpPr>
        <p:spPr/>
        <p:txBody>
          <a:bodyPr/>
          <a:lstStyle/>
          <a:p>
            <a:r>
              <a:rPr smtClean="0"/>
              <a:t>Filipino Reaction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334000"/>
          </a:xfrm>
        </p:spPr>
        <p:txBody>
          <a:bodyPr>
            <a:normAutofit fontScale="85000" lnSpcReduction="20000"/>
          </a:bodyPr>
          <a:lstStyle/>
          <a:p>
            <a:endParaRPr lang="en-US" dirty="0" smtClean="0"/>
          </a:p>
          <a:p>
            <a:pPr fontAlgn="base"/>
            <a:r>
              <a:rPr lang="en-US" sz="2700" dirty="0" smtClean="0"/>
              <a:t>Groups</a:t>
            </a:r>
          </a:p>
          <a:p>
            <a:pPr lvl="1" fontAlgn="base"/>
            <a:r>
              <a:rPr lang="en-US" sz="2500" dirty="0" smtClean="0"/>
              <a:t>U.S. Army Forces in the Philippines, Northern Luzon (USAFIP NL), commanded by Maj. Russell W. </a:t>
            </a:r>
            <a:r>
              <a:rPr lang="en-US" sz="2500" dirty="0" err="1" smtClean="0"/>
              <a:t>Volckmann</a:t>
            </a:r>
            <a:endParaRPr lang="en-US" sz="2300" dirty="0" smtClean="0"/>
          </a:p>
          <a:p>
            <a:pPr lvl="1" fontAlgn="base"/>
            <a:r>
              <a:rPr lang="en-US" sz="2500" dirty="0" smtClean="0"/>
              <a:t>Luzon Guerrilla Army Forces (LCAF) under Maj. Robert B. </a:t>
            </a:r>
            <a:r>
              <a:rPr lang="en-US" sz="2500" dirty="0" err="1" smtClean="0"/>
              <a:t>Lapham</a:t>
            </a:r>
            <a:endParaRPr lang="en-US" sz="2300" dirty="0" smtClean="0"/>
          </a:p>
          <a:p>
            <a:pPr lvl="1" fontAlgn="base"/>
            <a:r>
              <a:rPr lang="en-US" sz="2500" dirty="0" err="1" smtClean="0"/>
              <a:t>Hukbo</a:t>
            </a:r>
            <a:r>
              <a:rPr lang="en-US" sz="2500" dirty="0" smtClean="0"/>
              <a:t> </a:t>
            </a:r>
            <a:r>
              <a:rPr lang="en-US" sz="2500" dirty="0" err="1" smtClean="0"/>
              <a:t>ng</a:t>
            </a:r>
            <a:r>
              <a:rPr lang="en-US" sz="2500" dirty="0" smtClean="0"/>
              <a:t> </a:t>
            </a:r>
            <a:r>
              <a:rPr lang="en-US" sz="2500" dirty="0" err="1" smtClean="0"/>
              <a:t>Bayan</a:t>
            </a:r>
            <a:r>
              <a:rPr lang="en-US" sz="2500" dirty="0" smtClean="0"/>
              <a:t> </a:t>
            </a:r>
            <a:r>
              <a:rPr lang="en-US" sz="2500" dirty="0" err="1" smtClean="0"/>
              <a:t>Laban</a:t>
            </a:r>
            <a:r>
              <a:rPr lang="en-US" sz="2500" dirty="0" smtClean="0"/>
              <a:t> </a:t>
            </a:r>
            <a:r>
              <a:rPr lang="en-US" sz="2500" dirty="0" err="1" smtClean="0"/>
              <a:t>sa</a:t>
            </a:r>
            <a:r>
              <a:rPr lang="en-US" sz="2500" dirty="0" smtClean="0"/>
              <a:t> </a:t>
            </a:r>
            <a:r>
              <a:rPr lang="en-US" sz="2500" dirty="0" err="1" smtClean="0"/>
              <a:t>Hapon</a:t>
            </a:r>
            <a:r>
              <a:rPr lang="en-US" sz="2500" dirty="0" smtClean="0"/>
              <a:t>, under Luis </a:t>
            </a:r>
            <a:r>
              <a:rPr lang="en-US" sz="2500" dirty="0" err="1" smtClean="0"/>
              <a:t>Taruc</a:t>
            </a:r>
            <a:endParaRPr lang="en-US" sz="2300" dirty="0" smtClean="0"/>
          </a:p>
          <a:p>
            <a:pPr lvl="1" fontAlgn="base"/>
            <a:r>
              <a:rPr lang="en-US" sz="2500" dirty="0" smtClean="0"/>
              <a:t>East Central Luzon Guerrilla Area (ECLCA) under Lt. Col. Claude A. Thorpe</a:t>
            </a:r>
            <a:endParaRPr lang="en-US" sz="2300" dirty="0" smtClean="0"/>
          </a:p>
          <a:p>
            <a:pPr lvl="1" fontAlgn="base"/>
            <a:r>
              <a:rPr lang="en-US" sz="2500" dirty="0" smtClean="0"/>
              <a:t>Free Philippines group</a:t>
            </a:r>
            <a:endParaRPr lang="en-US" sz="2300" dirty="0" smtClean="0"/>
          </a:p>
          <a:p>
            <a:pPr lvl="1" fontAlgn="base"/>
            <a:r>
              <a:rPr lang="en-US" sz="2500" dirty="0" smtClean="0"/>
              <a:t>Anderson's Guerrillas (under Capt. Bernard L. Anderson)</a:t>
            </a:r>
            <a:endParaRPr lang="en-US" sz="2300" dirty="0" smtClean="0"/>
          </a:p>
          <a:p>
            <a:pPr lvl="1" fontAlgn="base"/>
            <a:r>
              <a:rPr lang="en-US" sz="2500" dirty="0" err="1" smtClean="0"/>
              <a:t>Bulacan</a:t>
            </a:r>
            <a:r>
              <a:rPr lang="en-US" sz="2500" dirty="0" smtClean="0"/>
              <a:t> Military Area under Capt. </a:t>
            </a:r>
            <a:r>
              <a:rPr lang="en-US" sz="2500" dirty="0" err="1" smtClean="0"/>
              <a:t>Alejo</a:t>
            </a:r>
            <a:r>
              <a:rPr lang="en-US" sz="2500" dirty="0" smtClean="0"/>
              <a:t> Santos</a:t>
            </a:r>
            <a:endParaRPr lang="en-US" sz="2300" dirty="0" smtClean="0"/>
          </a:p>
          <a:p>
            <a:pPr lvl="1" fontAlgn="base"/>
            <a:r>
              <a:rPr lang="en-US" sz="2500" dirty="0" smtClean="0"/>
              <a:t>Hunters ROTC Guerrillas under </a:t>
            </a:r>
            <a:r>
              <a:rPr lang="en-US" sz="2500" dirty="0" err="1" smtClean="0"/>
              <a:t>Eleuterio</a:t>
            </a:r>
            <a:r>
              <a:rPr lang="en-US" sz="2500" dirty="0" smtClean="0"/>
              <a:t> </a:t>
            </a:r>
            <a:r>
              <a:rPr lang="en-US" sz="2500" dirty="0" err="1" smtClean="0"/>
              <a:t>Adevoso</a:t>
            </a:r>
            <a:endParaRPr lang="en-US" sz="2300" dirty="0" smtClean="0"/>
          </a:p>
          <a:p>
            <a:pPr lvl="1" fontAlgn="base"/>
            <a:r>
              <a:rPr lang="en-US" sz="2500" dirty="0" smtClean="0"/>
              <a:t>Marking's </a:t>
            </a:r>
            <a:r>
              <a:rPr lang="en-US" sz="2500" dirty="0" err="1" smtClean="0"/>
              <a:t>Fil</a:t>
            </a:r>
            <a:r>
              <a:rPr lang="en-US" sz="2500" dirty="0" smtClean="0"/>
              <a:t>-American Troops under Col. Marcos Agustin</a:t>
            </a:r>
            <a:endParaRPr lang="en-US" sz="2300" dirty="0" smtClean="0"/>
          </a:p>
          <a:p>
            <a:pPr lvl="1" fontAlgn="base"/>
            <a:r>
              <a:rPr lang="en-US" sz="2500" dirty="0" smtClean="0"/>
              <a:t>Chinese Volunteer Guerrillas</a:t>
            </a:r>
            <a:endParaRPr lang="en-US" sz="2300" dirty="0" smtClean="0"/>
          </a:p>
          <a:p>
            <a:pPr lvl="1" fontAlgn="base"/>
            <a:r>
              <a:rPr lang="en-US" sz="2500" dirty="0" err="1" smtClean="0"/>
              <a:t>Fil</a:t>
            </a:r>
            <a:r>
              <a:rPr lang="en-US" sz="2500" dirty="0" smtClean="0"/>
              <a:t>-American Cavite Guerrilla Forces under Col. Mariano N. </a:t>
            </a:r>
            <a:r>
              <a:rPr lang="en-US" sz="2500" dirty="0" err="1" smtClean="0"/>
              <a:t>Castañeda</a:t>
            </a:r>
            <a:endParaRPr lang="en-US" sz="2300" dirty="0" smtClean="0"/>
          </a:p>
        </p:txBody>
      </p:sp>
      <p:sp>
        <p:nvSpPr>
          <p:cNvPr id="3" name="Title 2"/>
          <p:cNvSpPr>
            <a:spLocks noGrp="1"/>
          </p:cNvSpPr>
          <p:nvPr>
            <p:ph type="title"/>
          </p:nvPr>
        </p:nvSpPr>
        <p:spPr/>
        <p:txBody>
          <a:bodyPr/>
          <a:lstStyle/>
          <a:p>
            <a:r>
              <a:rPr smtClean="0"/>
              <a:t>Filipino Reaction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57800"/>
          </a:xfrm>
        </p:spPr>
        <p:txBody>
          <a:bodyPr>
            <a:normAutofit fontScale="85000" lnSpcReduction="20000"/>
          </a:bodyPr>
          <a:lstStyle/>
          <a:p>
            <a:endParaRPr lang="en-US" dirty="0" smtClean="0"/>
          </a:p>
          <a:p>
            <a:r>
              <a:rPr lang="en-US" dirty="0" smtClean="0"/>
              <a:t>Groups</a:t>
            </a:r>
          </a:p>
          <a:p>
            <a:pPr lvl="1" fontAlgn="base"/>
            <a:r>
              <a:rPr lang="en-US" sz="2500" dirty="0" smtClean="0"/>
              <a:t>President </a:t>
            </a:r>
            <a:r>
              <a:rPr lang="en-US" sz="2500" dirty="0" err="1" smtClean="0"/>
              <a:t>Quezon's</a:t>
            </a:r>
            <a:r>
              <a:rPr lang="en-US" sz="2500" dirty="0" smtClean="0"/>
              <a:t> Own Guerrillas, under Vicente </a:t>
            </a:r>
            <a:r>
              <a:rPr lang="en-US" sz="2500" dirty="0" err="1" smtClean="0"/>
              <a:t>Umali</a:t>
            </a:r>
            <a:endParaRPr lang="en-US" sz="2300" dirty="0" smtClean="0"/>
          </a:p>
          <a:p>
            <a:pPr lvl="1" fontAlgn="base"/>
            <a:r>
              <a:rPr lang="en-US" sz="2500" dirty="0" smtClean="0"/>
              <a:t>Various units in the Bicol area, under Lt. </a:t>
            </a:r>
            <a:r>
              <a:rPr lang="en-US" sz="2500" dirty="0" err="1" smtClean="0"/>
              <a:t>Wenceslao</a:t>
            </a:r>
            <a:r>
              <a:rPr lang="en-US" sz="2500" dirty="0" smtClean="0"/>
              <a:t> </a:t>
            </a:r>
            <a:r>
              <a:rPr lang="en-US" sz="2500" dirty="0" err="1" smtClean="0"/>
              <a:t>Vinzons</a:t>
            </a:r>
            <a:r>
              <a:rPr lang="en-US" sz="2500" dirty="0" smtClean="0"/>
              <a:t> and other leaders</a:t>
            </a:r>
            <a:endParaRPr lang="en-US" sz="2300" dirty="0" smtClean="0"/>
          </a:p>
          <a:p>
            <a:pPr lvl="1" fontAlgn="base"/>
            <a:r>
              <a:rPr lang="en-US" sz="2500" dirty="0" smtClean="0"/>
              <a:t>Sixth Military District in Panay and environs, led by Col. </a:t>
            </a:r>
            <a:r>
              <a:rPr lang="en-US" sz="2500" dirty="0" err="1" smtClean="0"/>
              <a:t>Macario</a:t>
            </a:r>
            <a:r>
              <a:rPr lang="en-US" sz="2500" dirty="0" smtClean="0"/>
              <a:t> Peralta</a:t>
            </a:r>
            <a:endParaRPr lang="en-US" sz="2300" dirty="0" smtClean="0"/>
          </a:p>
          <a:p>
            <a:pPr lvl="1" fontAlgn="base"/>
            <a:r>
              <a:rPr lang="en-US" sz="2500" dirty="0" smtClean="0"/>
              <a:t>Seventh Military District in Negros and adjacent islands, under Maj. Salvador </a:t>
            </a:r>
            <a:r>
              <a:rPr lang="en-US" sz="2500" dirty="0" err="1" smtClean="0"/>
              <a:t>Abcede</a:t>
            </a:r>
            <a:endParaRPr lang="en-US" sz="2300" dirty="0" smtClean="0"/>
          </a:p>
          <a:p>
            <a:pPr lvl="1" fontAlgn="base"/>
            <a:r>
              <a:rPr lang="en-US" sz="2500" dirty="0" smtClean="0"/>
              <a:t>Cebu Area Command under James M. Cushing</a:t>
            </a:r>
            <a:endParaRPr lang="en-US" sz="2300" dirty="0" smtClean="0"/>
          </a:p>
          <a:p>
            <a:pPr lvl="1" fontAlgn="base"/>
            <a:r>
              <a:rPr lang="en-US" sz="2500" dirty="0" smtClean="0"/>
              <a:t>Bohol </a:t>
            </a:r>
            <a:r>
              <a:rPr lang="en-US" sz="2500" dirty="0" err="1" smtClean="0"/>
              <a:t>Arca</a:t>
            </a:r>
            <a:r>
              <a:rPr lang="en-US" sz="2500" dirty="0" smtClean="0"/>
              <a:t> Command under Maj. </a:t>
            </a:r>
            <a:r>
              <a:rPr lang="en-US" sz="2500" dirty="0" err="1" smtClean="0"/>
              <a:t>lsmael</a:t>
            </a:r>
            <a:r>
              <a:rPr lang="en-US" sz="2500" dirty="0" smtClean="0"/>
              <a:t> P. </a:t>
            </a:r>
            <a:r>
              <a:rPr lang="en-US" sz="2500" dirty="0" err="1" smtClean="0"/>
              <a:t>lngeniero</a:t>
            </a:r>
            <a:endParaRPr lang="en-US" sz="2300" dirty="0" smtClean="0"/>
          </a:p>
          <a:p>
            <a:pPr lvl="1" fontAlgn="base"/>
            <a:r>
              <a:rPr lang="en-US" sz="2500" dirty="0" smtClean="0"/>
              <a:t>Leyte Area Command under Col. </a:t>
            </a:r>
            <a:r>
              <a:rPr lang="en-US" sz="2500" dirty="0" err="1" smtClean="0"/>
              <a:t>Ruperto</a:t>
            </a:r>
            <a:r>
              <a:rPr lang="en-US" sz="2500" dirty="0" smtClean="0"/>
              <a:t> T. </a:t>
            </a:r>
            <a:r>
              <a:rPr lang="en-US" sz="2500" dirty="0" err="1" smtClean="0"/>
              <a:t>Kangleon</a:t>
            </a:r>
            <a:endParaRPr lang="en-US" sz="2300" dirty="0" smtClean="0"/>
          </a:p>
          <a:p>
            <a:pPr lvl="1" fontAlgn="base"/>
            <a:r>
              <a:rPr lang="en-US" sz="2500" dirty="0" smtClean="0"/>
              <a:t>Palawan Special Battalion</a:t>
            </a:r>
            <a:endParaRPr lang="en-US" sz="2300" dirty="0" smtClean="0"/>
          </a:p>
          <a:p>
            <a:pPr lvl="1" fontAlgn="base"/>
            <a:r>
              <a:rPr lang="en-US" sz="2500" dirty="0" smtClean="0"/>
              <a:t>Samar Area Command</a:t>
            </a:r>
            <a:endParaRPr lang="en-US" sz="2300" dirty="0" smtClean="0"/>
          </a:p>
          <a:p>
            <a:pPr lvl="1" fontAlgn="base"/>
            <a:r>
              <a:rPr lang="en-US" sz="2500" dirty="0" smtClean="0"/>
              <a:t>Tenth Military District headquarters under Lt. Col. Wendell W. </a:t>
            </a:r>
            <a:r>
              <a:rPr lang="en-US" sz="2500" dirty="0" err="1" smtClean="0"/>
              <a:t>Fertig</a:t>
            </a:r>
            <a:endParaRPr lang="en-US" sz="2300" dirty="0" smtClean="0"/>
          </a:p>
          <a:p>
            <a:pPr lvl="1" fontAlgn="base"/>
            <a:r>
              <a:rPr lang="en-US" sz="2500" dirty="0" smtClean="0"/>
              <a:t>Joint Muslim-Christian force of </a:t>
            </a:r>
            <a:r>
              <a:rPr lang="en-US" sz="2500" dirty="0" err="1" smtClean="0"/>
              <a:t>Salipada</a:t>
            </a:r>
            <a:r>
              <a:rPr lang="en-US" sz="2500" dirty="0" smtClean="0"/>
              <a:t> K. </a:t>
            </a:r>
            <a:r>
              <a:rPr lang="en-US" sz="2500" dirty="0" err="1" smtClean="0"/>
              <a:t>Pendacun</a:t>
            </a:r>
            <a:endParaRPr lang="en-US" sz="2300" dirty="0" smtClean="0"/>
          </a:p>
          <a:p>
            <a:endParaRPr lang="en-US" dirty="0" smtClean="0"/>
          </a:p>
          <a:p>
            <a:pPr lvl="1"/>
            <a:endParaRPr lang="en-US" dirty="0"/>
          </a:p>
        </p:txBody>
      </p:sp>
      <p:sp>
        <p:nvSpPr>
          <p:cNvPr id="3" name="Title 2"/>
          <p:cNvSpPr>
            <a:spLocks noGrp="1"/>
          </p:cNvSpPr>
          <p:nvPr>
            <p:ph type="title"/>
          </p:nvPr>
        </p:nvSpPr>
        <p:spPr/>
        <p:txBody>
          <a:bodyPr/>
          <a:lstStyle/>
          <a:p>
            <a:r>
              <a:rPr smtClean="0"/>
              <a:t>Filipino Reaction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334000"/>
          </a:xfrm>
        </p:spPr>
        <p:txBody>
          <a:bodyPr/>
          <a:lstStyle/>
          <a:p>
            <a:r>
              <a:rPr lang="en-US" dirty="0" smtClean="0"/>
              <a:t>Filipinos had to deal with an erratic economy</a:t>
            </a:r>
          </a:p>
          <a:p>
            <a:pPr lvl="1"/>
            <a:r>
              <a:rPr lang="en-US" dirty="0" smtClean="0"/>
              <a:t>2 implications</a:t>
            </a:r>
          </a:p>
          <a:p>
            <a:pPr lvl="2"/>
            <a:r>
              <a:rPr lang="en-US" dirty="0" smtClean="0"/>
              <a:t>Philippines was strongly influenced by the world economy</a:t>
            </a:r>
          </a:p>
          <a:p>
            <a:pPr lvl="3"/>
            <a:r>
              <a:rPr lang="en-US" dirty="0" smtClean="0"/>
              <a:t>Remained largely agricultural</a:t>
            </a:r>
          </a:p>
          <a:p>
            <a:pPr lvl="3"/>
            <a:r>
              <a:rPr lang="en-US" dirty="0" smtClean="0"/>
              <a:t>Retained avenues for livelihood not directly linked to national and international markets</a:t>
            </a:r>
          </a:p>
          <a:p>
            <a:pPr lvl="1"/>
            <a:r>
              <a:rPr lang="en-US" dirty="0" smtClean="0"/>
              <a:t>Many Filipinos had experience in dealing with erratic economic conditions</a:t>
            </a:r>
          </a:p>
          <a:p>
            <a:pPr lvl="2"/>
            <a:r>
              <a:rPr lang="en-US" dirty="0" smtClean="0"/>
              <a:t>These helped people endure the disruptions that came with the Japanese occupation</a:t>
            </a:r>
          </a:p>
          <a:p>
            <a:endParaRPr lang="en-US" dirty="0"/>
          </a:p>
        </p:txBody>
      </p:sp>
      <p:sp>
        <p:nvSpPr>
          <p:cNvPr id="3" name="Title 2"/>
          <p:cNvSpPr>
            <a:spLocks noGrp="1"/>
          </p:cNvSpPr>
          <p:nvPr>
            <p:ph type="title"/>
          </p:nvPr>
        </p:nvSpPr>
        <p:spPr/>
        <p:txBody>
          <a:bodyPr/>
          <a:lstStyle/>
          <a:p>
            <a:r>
              <a:rPr smtClean="0"/>
              <a:t>Political – Economic Background</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72000"/>
          </a:xfrm>
        </p:spPr>
        <p:txBody>
          <a:bodyPr/>
          <a:lstStyle/>
          <a:p>
            <a:endParaRPr lang="en-US" dirty="0" smtClean="0"/>
          </a:p>
          <a:p>
            <a:pPr fontAlgn="base"/>
            <a:r>
              <a:rPr lang="en-US" sz="2900" dirty="0" err="1" smtClean="0"/>
              <a:t>Hukbalahap</a:t>
            </a:r>
            <a:endParaRPr lang="en-US" sz="2500" dirty="0" smtClean="0"/>
          </a:p>
          <a:p>
            <a:pPr lvl="1" fontAlgn="base"/>
            <a:r>
              <a:rPr lang="en-US" sz="2500" dirty="0" smtClean="0"/>
              <a:t>Merger of prewar Socialist and Communist parties in central Luzon</a:t>
            </a:r>
            <a:endParaRPr lang="en-US" sz="2300" dirty="0" smtClean="0"/>
          </a:p>
          <a:p>
            <a:pPr lvl="1" fontAlgn="base"/>
            <a:r>
              <a:rPr lang="en-US" sz="2500" dirty="0" smtClean="0"/>
              <a:t>Large peasant base and an agenda for postwar social reform</a:t>
            </a:r>
            <a:endParaRPr lang="en-US" sz="2300" dirty="0" smtClean="0"/>
          </a:p>
          <a:p>
            <a:pPr lvl="1" fontAlgn="base"/>
            <a:r>
              <a:rPr lang="en-US" sz="2500" dirty="0" smtClean="0"/>
              <a:t>Did not follow “lie-low” order</a:t>
            </a:r>
            <a:endParaRPr lang="en-US" sz="2300" dirty="0" smtClean="0"/>
          </a:p>
          <a:p>
            <a:endParaRPr lang="en-US" dirty="0"/>
          </a:p>
        </p:txBody>
      </p:sp>
      <p:sp>
        <p:nvSpPr>
          <p:cNvPr id="3" name="Title 2"/>
          <p:cNvSpPr>
            <a:spLocks noGrp="1"/>
          </p:cNvSpPr>
          <p:nvPr>
            <p:ph type="title"/>
          </p:nvPr>
        </p:nvSpPr>
        <p:spPr/>
        <p:txBody>
          <a:bodyPr/>
          <a:lstStyle/>
          <a:p>
            <a:r>
              <a:rPr smtClean="0"/>
              <a:t>Filipino Reaction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fontScale="85000" lnSpcReduction="10000"/>
          </a:bodyPr>
          <a:lstStyle/>
          <a:p>
            <a:endParaRPr lang="en-US" dirty="0" smtClean="0"/>
          </a:p>
          <a:p>
            <a:pPr fontAlgn="base"/>
            <a:r>
              <a:rPr lang="en-US" dirty="0" smtClean="0"/>
              <a:t>Government officials feigned collaboration but provided intelligence to guerrillas</a:t>
            </a:r>
            <a:endParaRPr lang="en-US" sz="2200" dirty="0" smtClean="0"/>
          </a:p>
          <a:p>
            <a:pPr fontAlgn="base"/>
            <a:r>
              <a:rPr lang="en-US" dirty="0" smtClean="0"/>
              <a:t>Others degraded the Japanese, belittling and joking about them</a:t>
            </a:r>
            <a:endParaRPr lang="en-US" sz="2200" dirty="0" smtClean="0"/>
          </a:p>
          <a:p>
            <a:pPr fontAlgn="base"/>
            <a:r>
              <a:rPr lang="en-US" dirty="0" smtClean="0"/>
              <a:t>Local food substitutes</a:t>
            </a:r>
            <a:endParaRPr lang="en-US" sz="2200" dirty="0" smtClean="0"/>
          </a:p>
          <a:p>
            <a:pPr lvl="1" fontAlgn="base"/>
            <a:r>
              <a:rPr lang="en-US" sz="2700" dirty="0" smtClean="0"/>
              <a:t>Banana ketchup</a:t>
            </a:r>
            <a:endParaRPr lang="en-US" sz="2300" dirty="0" smtClean="0"/>
          </a:p>
          <a:p>
            <a:pPr lvl="1" fontAlgn="base"/>
            <a:r>
              <a:rPr lang="en-US" sz="2700" dirty="0" smtClean="0"/>
              <a:t>Toasted coconut rind (</a:t>
            </a:r>
            <a:r>
              <a:rPr lang="en-US" sz="2700" dirty="0" err="1" smtClean="0"/>
              <a:t>Castanyog</a:t>
            </a:r>
            <a:r>
              <a:rPr lang="en-US" sz="2700" dirty="0" smtClean="0"/>
              <a:t>)</a:t>
            </a:r>
            <a:endParaRPr lang="en-US" sz="2300" dirty="0" smtClean="0"/>
          </a:p>
          <a:p>
            <a:pPr fontAlgn="base"/>
            <a:r>
              <a:rPr lang="en-US" dirty="0" smtClean="0"/>
              <a:t>Survival</a:t>
            </a:r>
            <a:endParaRPr lang="en-US" sz="2200" dirty="0" smtClean="0"/>
          </a:p>
          <a:p>
            <a:pPr lvl="1" fontAlgn="base"/>
            <a:r>
              <a:rPr lang="en-US" sz="2700" dirty="0" smtClean="0"/>
              <a:t>Cemeteries robbed</a:t>
            </a:r>
            <a:endParaRPr lang="en-US" sz="2300" dirty="0" smtClean="0"/>
          </a:p>
          <a:p>
            <a:pPr lvl="1" fontAlgn="base"/>
            <a:r>
              <a:rPr lang="en-US" sz="2700" dirty="0" smtClean="0"/>
              <a:t>Racketeers</a:t>
            </a:r>
            <a:endParaRPr lang="en-US" sz="2300" dirty="0" smtClean="0"/>
          </a:p>
          <a:p>
            <a:pPr lvl="1" fontAlgn="base"/>
            <a:r>
              <a:rPr lang="en-US" sz="2700" dirty="0" smtClean="0"/>
              <a:t>Electric and telephone wires stolen</a:t>
            </a:r>
            <a:endParaRPr lang="en-US" sz="2300" dirty="0" smtClean="0"/>
          </a:p>
          <a:p>
            <a:pPr lvl="1" fontAlgn="base"/>
            <a:r>
              <a:rPr lang="en-US" sz="2700" dirty="0" smtClean="0"/>
              <a:t>Prostitution</a:t>
            </a:r>
            <a:endParaRPr lang="en-US" sz="2300" dirty="0" smtClean="0"/>
          </a:p>
          <a:p>
            <a:pPr lvl="1" fontAlgn="base"/>
            <a:r>
              <a:rPr lang="en-US" sz="2700" dirty="0" smtClean="0"/>
              <a:t>Opportunists disguised as guerrillas</a:t>
            </a:r>
            <a:endParaRPr lang="en-US" sz="2300" dirty="0" smtClean="0"/>
          </a:p>
          <a:p>
            <a:pPr lvl="1" fontAlgn="base"/>
            <a:r>
              <a:rPr lang="en-US" sz="2700" dirty="0" smtClean="0"/>
              <a:t>Worked with the Japanese</a:t>
            </a:r>
            <a:endParaRPr lang="en-US" sz="2300" dirty="0" smtClean="0"/>
          </a:p>
          <a:p>
            <a:endParaRPr lang="en-US" dirty="0"/>
          </a:p>
        </p:txBody>
      </p:sp>
      <p:sp>
        <p:nvSpPr>
          <p:cNvPr id="3" name="Title 2"/>
          <p:cNvSpPr>
            <a:spLocks noGrp="1"/>
          </p:cNvSpPr>
          <p:nvPr>
            <p:ph type="title"/>
          </p:nvPr>
        </p:nvSpPr>
        <p:spPr/>
        <p:txBody>
          <a:bodyPr/>
          <a:lstStyle/>
          <a:p>
            <a:r>
              <a:rPr smtClean="0"/>
              <a:t>Filipino Reaction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r>
              <a:rPr lang="en-US" dirty="0" smtClean="0"/>
              <a:t>Filipinos could follow the war from underground radios and newspapers</a:t>
            </a:r>
            <a:endParaRPr lang="en-US" sz="2200" dirty="0" smtClean="0"/>
          </a:p>
          <a:p>
            <a:pPr fontAlgn="base"/>
            <a:r>
              <a:rPr lang="en-US" dirty="0" smtClean="0"/>
              <a:t>August 1944 - US planes bombed Japanese bases in the Philippines</a:t>
            </a:r>
            <a:endParaRPr lang="en-US" sz="2200" dirty="0" smtClean="0"/>
          </a:p>
          <a:p>
            <a:pPr fontAlgn="base"/>
            <a:r>
              <a:rPr lang="en-US" dirty="0" smtClean="0"/>
              <a:t>September - Manila bombed</a:t>
            </a:r>
            <a:endParaRPr lang="en-US" sz="2200" dirty="0" smtClean="0"/>
          </a:p>
          <a:p>
            <a:pPr fontAlgn="base"/>
            <a:r>
              <a:rPr lang="en-US" dirty="0" smtClean="0"/>
              <a:t>October - US troops landed in Leyte, MacArthur’s return</a:t>
            </a:r>
            <a:endParaRPr lang="en-US" sz="2200" dirty="0" smtClean="0"/>
          </a:p>
          <a:p>
            <a:pPr fontAlgn="base"/>
            <a:r>
              <a:rPr lang="en-US" dirty="0" smtClean="0"/>
              <a:t>Battle of Leyte Gulf</a:t>
            </a:r>
            <a:endParaRPr lang="en-US" sz="2200" dirty="0" smtClean="0"/>
          </a:p>
          <a:p>
            <a:pPr lvl="1" fontAlgn="base"/>
            <a:r>
              <a:rPr lang="en-US" sz="2700" dirty="0" smtClean="0"/>
              <a:t>Largest naval battle in world history</a:t>
            </a:r>
            <a:endParaRPr lang="en-US" sz="2300" dirty="0" smtClean="0"/>
          </a:p>
          <a:p>
            <a:pPr lvl="1" fontAlgn="base"/>
            <a:r>
              <a:rPr lang="en-US" sz="2700" dirty="0" smtClean="0"/>
              <a:t>Kamikaze attacks first used</a:t>
            </a:r>
            <a:endParaRPr lang="en-US" sz="2300" dirty="0" smtClean="0"/>
          </a:p>
          <a:p>
            <a:pPr fontAlgn="base"/>
            <a:r>
              <a:rPr lang="en-US" dirty="0" smtClean="0"/>
              <a:t>December - US troops landed in Mindoro</a:t>
            </a:r>
            <a:endParaRPr lang="en-US" sz="2200" dirty="0" smtClean="0"/>
          </a:p>
          <a:p>
            <a:pPr fontAlgn="base"/>
            <a:r>
              <a:rPr lang="en-US" dirty="0" smtClean="0"/>
              <a:t>January 1945 - Landed in Lingayen Gulf</a:t>
            </a:r>
            <a:endParaRPr lang="en-US" sz="2200" dirty="0" smtClean="0"/>
          </a:p>
          <a:p>
            <a:pPr fontAlgn="base"/>
            <a:r>
              <a:rPr lang="en-US" dirty="0" smtClean="0"/>
              <a:t>February - Entered Manila</a:t>
            </a:r>
            <a:endParaRPr lang="en-US" sz="2200" dirty="0" smtClean="0"/>
          </a:p>
          <a:p>
            <a:endParaRPr lang="en-US" dirty="0"/>
          </a:p>
        </p:txBody>
      </p:sp>
      <p:sp>
        <p:nvSpPr>
          <p:cNvPr id="3" name="Title 2"/>
          <p:cNvSpPr>
            <a:spLocks noGrp="1"/>
          </p:cNvSpPr>
          <p:nvPr>
            <p:ph type="title"/>
          </p:nvPr>
        </p:nvSpPr>
        <p:spPr/>
        <p:txBody>
          <a:bodyPr>
            <a:normAutofit/>
          </a:bodyPr>
          <a:lstStyle/>
          <a:p>
            <a:pPr lvl="0"/>
            <a:r>
              <a:rPr sz="4400" smtClean="0"/>
              <a:t>The Return of the Americans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334000"/>
          </a:xfrm>
        </p:spPr>
        <p:txBody>
          <a:bodyPr>
            <a:normAutofit/>
          </a:bodyPr>
          <a:lstStyle/>
          <a:p>
            <a:endParaRPr lang="en-US" dirty="0" smtClean="0"/>
          </a:p>
          <a:p>
            <a:pPr fontAlgn="base"/>
            <a:r>
              <a:rPr lang="en-US" dirty="0" smtClean="0"/>
              <a:t>Laurel declared a state of war against the US</a:t>
            </a:r>
            <a:endParaRPr lang="en-US" sz="2200" dirty="0" smtClean="0"/>
          </a:p>
          <a:p>
            <a:pPr lvl="1" fontAlgn="base"/>
            <a:r>
              <a:rPr lang="en-US" sz="2700" dirty="0" err="1" smtClean="0"/>
              <a:t>Kalipunang</a:t>
            </a:r>
            <a:r>
              <a:rPr lang="en-US" sz="2700" dirty="0" smtClean="0"/>
              <a:t> </a:t>
            </a:r>
            <a:r>
              <a:rPr lang="en-US" sz="2700" dirty="0" err="1" smtClean="0"/>
              <a:t>Bayan</a:t>
            </a:r>
            <a:r>
              <a:rPr lang="en-US" sz="2700" dirty="0" smtClean="0"/>
              <a:t> </a:t>
            </a:r>
            <a:r>
              <a:rPr lang="en-US" sz="2700" dirty="0" err="1" smtClean="0"/>
              <a:t>ng</a:t>
            </a:r>
            <a:r>
              <a:rPr lang="en-US" sz="2700" dirty="0" smtClean="0"/>
              <a:t> </a:t>
            </a:r>
            <a:r>
              <a:rPr lang="en-US" sz="2700" dirty="0" err="1" smtClean="0"/>
              <a:t>mga</a:t>
            </a:r>
            <a:r>
              <a:rPr lang="en-US" sz="2700" dirty="0" smtClean="0"/>
              <a:t> Pilipino (</a:t>
            </a:r>
            <a:r>
              <a:rPr lang="en-US" sz="2700" dirty="0" err="1" smtClean="0"/>
              <a:t>Makapili</a:t>
            </a:r>
            <a:r>
              <a:rPr lang="en-US" sz="2700" dirty="0" smtClean="0"/>
              <a:t>)</a:t>
            </a:r>
            <a:endParaRPr lang="en-US" sz="2300" dirty="0" smtClean="0"/>
          </a:p>
          <a:p>
            <a:pPr fontAlgn="base"/>
            <a:r>
              <a:rPr lang="en-US" dirty="0" smtClean="0"/>
              <a:t>US forces aided by guerrillas</a:t>
            </a:r>
            <a:endParaRPr lang="en-US" sz="2200" dirty="0" smtClean="0"/>
          </a:p>
          <a:p>
            <a:pPr fontAlgn="base"/>
            <a:r>
              <a:rPr lang="en-US" dirty="0" smtClean="0"/>
              <a:t>Manila and other key cities destroyed during Japanese defense</a:t>
            </a:r>
            <a:endParaRPr lang="en-US" sz="2200" dirty="0" smtClean="0"/>
          </a:p>
          <a:p>
            <a:pPr lvl="1" fontAlgn="base"/>
            <a:r>
              <a:rPr lang="en-US" sz="2700" dirty="0" smtClean="0"/>
              <a:t>100,000+ civilian casualties due to Japanese massacres or fighting</a:t>
            </a:r>
            <a:endParaRPr lang="en-US" sz="2300" dirty="0" smtClean="0"/>
          </a:p>
          <a:p>
            <a:pPr lvl="1" fontAlgn="base"/>
            <a:r>
              <a:rPr lang="en-US" sz="2700" dirty="0" smtClean="0"/>
              <a:t>Countless historical and cultural treasures destroyed</a:t>
            </a:r>
            <a:endParaRPr lang="en-US" sz="2300" dirty="0" smtClean="0"/>
          </a:p>
          <a:p>
            <a:endParaRPr lang="en-US" dirty="0"/>
          </a:p>
        </p:txBody>
      </p:sp>
      <p:sp>
        <p:nvSpPr>
          <p:cNvPr id="3" name="Title 2"/>
          <p:cNvSpPr>
            <a:spLocks noGrp="1"/>
          </p:cNvSpPr>
          <p:nvPr>
            <p:ph type="title"/>
          </p:nvPr>
        </p:nvSpPr>
        <p:spPr/>
        <p:txBody>
          <a:bodyPr>
            <a:normAutofit/>
          </a:bodyPr>
          <a:lstStyle/>
          <a:p>
            <a:pPr lvl="0"/>
            <a:r>
              <a:rPr sz="4400" smtClean="0"/>
              <a:t>The Return of the Americans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15 August 1945 - Surrender of Japan, end of World War II</a:t>
            </a:r>
            <a:endParaRPr lang="en-US" sz="2200" dirty="0" smtClean="0"/>
          </a:p>
          <a:p>
            <a:pPr lvl="1" fontAlgn="base"/>
            <a:r>
              <a:rPr lang="en-US" sz="2700" dirty="0" smtClean="0"/>
              <a:t>Japanese resistance continued until the surrender of Lt. Gen. </a:t>
            </a:r>
            <a:r>
              <a:rPr lang="en-US" sz="2700" dirty="0" err="1" smtClean="0"/>
              <a:t>Tomoyuki</a:t>
            </a:r>
            <a:r>
              <a:rPr lang="en-US" sz="2700" dirty="0" smtClean="0"/>
              <a:t> Yamashita</a:t>
            </a:r>
            <a:endParaRPr lang="en-US" sz="2300" dirty="0" smtClean="0"/>
          </a:p>
          <a:p>
            <a:pPr fontAlgn="base"/>
            <a:r>
              <a:rPr lang="en-US" dirty="0" smtClean="0"/>
              <a:t>The Commonwealth government was restored</a:t>
            </a:r>
            <a:endParaRPr lang="en-US" sz="2200" dirty="0" smtClean="0"/>
          </a:p>
          <a:p>
            <a:pPr lvl="1" fontAlgn="base"/>
            <a:r>
              <a:rPr lang="en-US" sz="2700" dirty="0" smtClean="0"/>
              <a:t>President </a:t>
            </a:r>
            <a:r>
              <a:rPr lang="en-US" sz="2700" dirty="0" err="1" smtClean="0"/>
              <a:t>Quezon’s</a:t>
            </a:r>
            <a:r>
              <a:rPr lang="en-US" sz="2700" dirty="0" smtClean="0"/>
              <a:t> death due to tuberculosis in August 1944</a:t>
            </a:r>
            <a:endParaRPr lang="en-US" sz="2300" dirty="0" smtClean="0"/>
          </a:p>
          <a:p>
            <a:pPr lvl="1" fontAlgn="base"/>
            <a:r>
              <a:rPr lang="en-US" sz="2700" dirty="0" err="1" smtClean="0"/>
              <a:t>Osmeña</a:t>
            </a:r>
            <a:r>
              <a:rPr lang="en-US" sz="2700" dirty="0" smtClean="0"/>
              <a:t> took over</a:t>
            </a:r>
            <a:endParaRPr lang="en-US" sz="2300" dirty="0" smtClean="0"/>
          </a:p>
          <a:p>
            <a:endParaRPr lang="en-US" dirty="0"/>
          </a:p>
        </p:txBody>
      </p:sp>
      <p:sp>
        <p:nvSpPr>
          <p:cNvPr id="3" name="Title 2"/>
          <p:cNvSpPr>
            <a:spLocks noGrp="1"/>
          </p:cNvSpPr>
          <p:nvPr>
            <p:ph type="title"/>
          </p:nvPr>
        </p:nvSpPr>
        <p:spPr/>
        <p:txBody>
          <a:bodyPr/>
          <a:lstStyle/>
          <a:p>
            <a:r>
              <a:rPr smtClean="0"/>
              <a:t>Return of the Americans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72000"/>
          </a:xfrm>
        </p:spPr>
        <p:txBody>
          <a:bodyPr>
            <a:normAutofit fontScale="92500" lnSpcReduction="10000"/>
          </a:bodyPr>
          <a:lstStyle/>
          <a:p>
            <a:endParaRPr lang="en-US" dirty="0" smtClean="0"/>
          </a:p>
          <a:p>
            <a:pPr fontAlgn="base"/>
            <a:r>
              <a:rPr lang="en-US" dirty="0" smtClean="0"/>
              <a:t>The Philippines was ravaged</a:t>
            </a:r>
            <a:endParaRPr lang="en-US" sz="2200" dirty="0" smtClean="0"/>
          </a:p>
          <a:p>
            <a:pPr lvl="1" fontAlgn="base"/>
            <a:r>
              <a:rPr lang="en-US" sz="2700" dirty="0" smtClean="0"/>
              <a:t>Industries destroyed</a:t>
            </a:r>
            <a:endParaRPr lang="en-US" sz="2300" dirty="0" smtClean="0"/>
          </a:p>
          <a:p>
            <a:pPr lvl="1" fontAlgn="base"/>
            <a:r>
              <a:rPr lang="en-US" sz="2700" dirty="0" smtClean="0"/>
              <a:t>Economy derailed</a:t>
            </a:r>
            <a:endParaRPr lang="en-US" sz="2300" dirty="0" smtClean="0"/>
          </a:p>
          <a:p>
            <a:pPr lvl="1" fontAlgn="base"/>
            <a:r>
              <a:rPr lang="en-US" sz="2700" dirty="0" smtClean="0"/>
              <a:t>Government restored but with no offices</a:t>
            </a:r>
            <a:endParaRPr lang="en-US" sz="2300" dirty="0" smtClean="0"/>
          </a:p>
          <a:p>
            <a:pPr lvl="1" fontAlgn="base"/>
            <a:r>
              <a:rPr lang="en-US" sz="2700" dirty="0" smtClean="0"/>
              <a:t>Over a million lives lost</a:t>
            </a:r>
            <a:endParaRPr lang="en-US" sz="2300" dirty="0" smtClean="0"/>
          </a:p>
          <a:p>
            <a:pPr fontAlgn="base"/>
            <a:r>
              <a:rPr lang="en-US" dirty="0" smtClean="0"/>
              <a:t>Relief and rehabilitation carried out by the US Army, the Philippine government and the United Nations Rehabilitation and Relief Administration</a:t>
            </a:r>
            <a:endParaRPr lang="en-US" sz="2200" dirty="0" smtClean="0"/>
          </a:p>
          <a:p>
            <a:pPr fontAlgn="base"/>
            <a:r>
              <a:rPr lang="en-US" dirty="0" smtClean="0"/>
              <a:t>Government had no funds</a:t>
            </a:r>
            <a:endParaRPr lang="en-US" sz="2200" dirty="0" smtClean="0"/>
          </a:p>
          <a:p>
            <a:pPr lvl="1" fontAlgn="base"/>
            <a:r>
              <a:rPr lang="en-US" sz="2700" dirty="0" smtClean="0"/>
              <a:t>The US pledged to repay the Philippines for every </a:t>
            </a:r>
            <a:r>
              <a:rPr lang="en-US" sz="2700" dirty="0" err="1" smtClean="0"/>
              <a:t>carabao</a:t>
            </a:r>
            <a:r>
              <a:rPr lang="en-US" sz="2700" dirty="0" smtClean="0"/>
              <a:t> lost</a:t>
            </a:r>
            <a:endParaRPr lang="en-US" sz="2300" dirty="0" smtClean="0"/>
          </a:p>
          <a:p>
            <a:endParaRPr lang="en-US" dirty="0"/>
          </a:p>
        </p:txBody>
      </p:sp>
      <p:sp>
        <p:nvSpPr>
          <p:cNvPr id="3" name="Title 2"/>
          <p:cNvSpPr>
            <a:spLocks noGrp="1"/>
          </p:cNvSpPr>
          <p:nvPr>
            <p:ph type="title"/>
          </p:nvPr>
        </p:nvSpPr>
        <p:spPr/>
        <p:txBody>
          <a:bodyPr/>
          <a:lstStyle/>
          <a:p>
            <a:r>
              <a:rPr smtClean="0"/>
              <a:t>After the War</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Independence granted in 1946</a:t>
            </a:r>
          </a:p>
          <a:p>
            <a:pPr fontAlgn="base"/>
            <a:r>
              <a:rPr lang="en-US" dirty="0" smtClean="0"/>
              <a:t>Php1.24B US rehabilitation act</a:t>
            </a:r>
            <a:endParaRPr lang="en-US" sz="2200" dirty="0" smtClean="0"/>
          </a:p>
          <a:p>
            <a:pPr lvl="1" fontAlgn="base"/>
            <a:r>
              <a:rPr lang="en-US" sz="2700" dirty="0" smtClean="0"/>
              <a:t>Losses estimated at Php16B</a:t>
            </a:r>
            <a:endParaRPr lang="en-US" sz="2300" dirty="0" smtClean="0"/>
          </a:p>
          <a:p>
            <a:pPr lvl="1" fontAlgn="base"/>
            <a:r>
              <a:rPr lang="en-US" sz="2700" dirty="0" smtClean="0"/>
              <a:t>US Senate required that the Americans be given the same privileges as the Filipinos in exploiting natural resources</a:t>
            </a:r>
            <a:endParaRPr lang="en-US" sz="2300" dirty="0" smtClean="0"/>
          </a:p>
          <a:p>
            <a:pPr lvl="2" fontAlgn="base"/>
            <a:r>
              <a:rPr lang="en-US" sz="2200" dirty="0" smtClean="0"/>
              <a:t>Economic blackmail</a:t>
            </a:r>
            <a:endParaRPr lang="en-US" sz="2000" dirty="0" smtClean="0"/>
          </a:p>
          <a:p>
            <a:pPr lvl="1" fontAlgn="base"/>
            <a:r>
              <a:rPr lang="en-US" sz="2700" dirty="0" smtClean="0"/>
              <a:t>Free trade extended until 1973</a:t>
            </a:r>
            <a:endParaRPr lang="en-US" sz="2300" dirty="0" smtClean="0"/>
          </a:p>
          <a:p>
            <a:endParaRPr lang="en-US" dirty="0"/>
          </a:p>
        </p:txBody>
      </p:sp>
      <p:sp>
        <p:nvSpPr>
          <p:cNvPr id="3" name="Title 2"/>
          <p:cNvSpPr>
            <a:spLocks noGrp="1"/>
          </p:cNvSpPr>
          <p:nvPr>
            <p:ph type="title"/>
          </p:nvPr>
        </p:nvSpPr>
        <p:spPr/>
        <p:txBody>
          <a:bodyPr/>
          <a:lstStyle/>
          <a:p>
            <a:r>
              <a:rPr smtClean="0"/>
              <a:t>After the War</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72000"/>
          </a:xfrm>
        </p:spPr>
        <p:txBody>
          <a:bodyPr/>
          <a:lstStyle/>
          <a:p>
            <a:endParaRPr lang="en-US" dirty="0" smtClean="0"/>
          </a:p>
          <a:p>
            <a:pPr fontAlgn="base"/>
            <a:r>
              <a:rPr lang="en-US" dirty="0" smtClean="0"/>
              <a:t>Prosecution of Japanese collaborators</a:t>
            </a:r>
            <a:endParaRPr lang="en-US" sz="2200" dirty="0" smtClean="0"/>
          </a:p>
          <a:p>
            <a:pPr lvl="1" fontAlgn="base"/>
            <a:r>
              <a:rPr lang="en-US" sz="2700" dirty="0" smtClean="0"/>
              <a:t>Prosecutors vs. those who prefer to let the issue pass, or those who saw most collaborators as softening the blow of Japanese rule</a:t>
            </a:r>
            <a:endParaRPr lang="en-US" sz="2300" dirty="0" smtClean="0"/>
          </a:p>
          <a:p>
            <a:pPr lvl="1" fontAlgn="base"/>
            <a:r>
              <a:rPr lang="en-US" sz="2700" dirty="0" smtClean="0"/>
              <a:t>People’s Court created</a:t>
            </a:r>
            <a:endParaRPr lang="en-US" sz="2300" dirty="0" smtClean="0"/>
          </a:p>
          <a:p>
            <a:pPr lvl="1" fontAlgn="base"/>
            <a:r>
              <a:rPr lang="en-US" sz="2700" dirty="0" smtClean="0"/>
              <a:t>President Manuel </a:t>
            </a:r>
            <a:r>
              <a:rPr lang="en-US" sz="2700" dirty="0" err="1" smtClean="0"/>
              <a:t>Roxas</a:t>
            </a:r>
            <a:r>
              <a:rPr lang="en-US" sz="2700" dirty="0" smtClean="0"/>
              <a:t> granted amnesty to collaborators in 1948</a:t>
            </a:r>
            <a:endParaRPr lang="en-US" sz="2300" dirty="0" smtClean="0"/>
          </a:p>
          <a:p>
            <a:pPr fontAlgn="base"/>
            <a:r>
              <a:rPr lang="en-US" dirty="0" smtClean="0"/>
              <a:t>War reparation claims from Japan</a:t>
            </a:r>
            <a:endParaRPr lang="en-US" sz="2200" dirty="0"/>
          </a:p>
        </p:txBody>
      </p:sp>
      <p:sp>
        <p:nvSpPr>
          <p:cNvPr id="3" name="Title 2"/>
          <p:cNvSpPr>
            <a:spLocks noGrp="1"/>
          </p:cNvSpPr>
          <p:nvPr>
            <p:ph type="title"/>
          </p:nvPr>
        </p:nvSpPr>
        <p:spPr/>
        <p:txBody>
          <a:bodyPr/>
          <a:lstStyle/>
          <a:p>
            <a:r>
              <a:rPr smtClean="0"/>
              <a:t>After the War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72000"/>
          </a:xfrm>
        </p:spPr>
        <p:txBody>
          <a:bodyPr/>
          <a:lstStyle/>
          <a:p>
            <a:endParaRPr lang="en-US" dirty="0" smtClean="0"/>
          </a:p>
          <a:p>
            <a:pPr fontAlgn="base"/>
            <a:r>
              <a:rPr lang="en-US" dirty="0" smtClean="0"/>
              <a:t>Other problems</a:t>
            </a:r>
            <a:endParaRPr lang="en-US" sz="2200" dirty="0" smtClean="0"/>
          </a:p>
          <a:p>
            <a:pPr lvl="1" fontAlgn="base"/>
            <a:r>
              <a:rPr lang="en-US" sz="2700" dirty="0" smtClean="0"/>
              <a:t>Rackets and confusion in war damage claims and </a:t>
            </a:r>
            <a:r>
              <a:rPr lang="en-US" sz="2700" dirty="0" err="1" smtClean="0"/>
              <a:t>backpay</a:t>
            </a:r>
            <a:r>
              <a:rPr lang="en-US" sz="2700" dirty="0" smtClean="0"/>
              <a:t> benefits for veterans</a:t>
            </a:r>
            <a:endParaRPr lang="en-US" sz="2300" dirty="0" smtClean="0"/>
          </a:p>
          <a:p>
            <a:pPr lvl="1" fontAlgn="base"/>
            <a:r>
              <a:rPr lang="en-US" sz="2700" dirty="0" smtClean="0"/>
              <a:t>Disappointment with the US’ treatment of Filipino veteran claims</a:t>
            </a:r>
            <a:endParaRPr lang="en-US" sz="2300" dirty="0" smtClean="0"/>
          </a:p>
          <a:p>
            <a:pPr lvl="1" fontAlgn="base"/>
            <a:r>
              <a:rPr lang="en-US" sz="2700" dirty="0" smtClean="0"/>
              <a:t>Discrimination in veterans’ benefits</a:t>
            </a:r>
            <a:endParaRPr lang="en-US" sz="2300" dirty="0" smtClean="0"/>
          </a:p>
          <a:p>
            <a:pPr lvl="1" fontAlgn="base"/>
            <a:r>
              <a:rPr lang="en-US" sz="2700" dirty="0" smtClean="0"/>
              <a:t>Rebuilding the shattered economy</a:t>
            </a:r>
            <a:endParaRPr lang="en-US" sz="2300" dirty="0" smtClean="0"/>
          </a:p>
          <a:p>
            <a:pPr lvl="1" fontAlgn="base"/>
            <a:r>
              <a:rPr lang="en-US" sz="2700" dirty="0" smtClean="0"/>
              <a:t>Social instability (peasant rebellion)</a:t>
            </a:r>
            <a:endParaRPr lang="en-US" sz="2300" dirty="0" smtClean="0"/>
          </a:p>
          <a:p>
            <a:pPr lvl="1" fontAlgn="base"/>
            <a:r>
              <a:rPr lang="en-US" sz="2700" dirty="0" smtClean="0"/>
              <a:t>Loose firearms</a:t>
            </a:r>
            <a:endParaRPr lang="en-US" sz="2300" dirty="0"/>
          </a:p>
        </p:txBody>
      </p:sp>
      <p:sp>
        <p:nvSpPr>
          <p:cNvPr id="3" name="Title 2"/>
          <p:cNvSpPr>
            <a:spLocks noGrp="1"/>
          </p:cNvSpPr>
          <p:nvPr>
            <p:ph type="title"/>
          </p:nvPr>
        </p:nvSpPr>
        <p:spPr/>
        <p:txBody>
          <a:bodyPr/>
          <a:lstStyle/>
          <a:p>
            <a:r>
              <a:rPr smtClean="0"/>
              <a:t>After the War</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72000"/>
          </a:xfrm>
        </p:spPr>
        <p:txBody>
          <a:bodyPr/>
          <a:lstStyle/>
          <a:p>
            <a:endParaRPr lang="en-US" dirty="0" smtClean="0"/>
          </a:p>
          <a:p>
            <a:pPr fontAlgn="base"/>
            <a:r>
              <a:rPr lang="en-US" dirty="0" smtClean="0"/>
              <a:t>Failure of the government to resolve issues led to the awakening of nationalist sentiments in later years</a:t>
            </a:r>
            <a:endParaRPr lang="en-US" sz="2200" dirty="0" smtClean="0"/>
          </a:p>
          <a:p>
            <a:pPr fontAlgn="base"/>
            <a:r>
              <a:rPr lang="en-US" dirty="0" smtClean="0"/>
              <a:t>Even today, the wounds, losses, and confusion which resulted from World War II and the Japanese Occupation are still very much present</a:t>
            </a:r>
            <a:endParaRPr lang="en-US" sz="2200" dirty="0"/>
          </a:p>
        </p:txBody>
      </p:sp>
      <p:sp>
        <p:nvSpPr>
          <p:cNvPr id="3" name="Title 2"/>
          <p:cNvSpPr>
            <a:spLocks noGrp="1"/>
          </p:cNvSpPr>
          <p:nvPr>
            <p:ph type="title"/>
          </p:nvPr>
        </p:nvSpPr>
        <p:spPr/>
        <p:txBody>
          <a:bodyPr/>
          <a:lstStyle/>
          <a:p>
            <a:r>
              <a:rPr smtClean="0"/>
              <a:t>After the War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Japanese military regime intent:</a:t>
            </a:r>
          </a:p>
          <a:p>
            <a:pPr lvl="1"/>
            <a:r>
              <a:rPr lang="en-US" dirty="0" smtClean="0"/>
              <a:t>Convert PH from heavy US dependency to self-sufficiency in several agricultural sectors</a:t>
            </a:r>
          </a:p>
          <a:p>
            <a:pPr lvl="2"/>
            <a:r>
              <a:rPr lang="en-US" dirty="0" smtClean="0"/>
              <a:t>Export to Japan and other countries that are part of the “Greater East Asia Co-Prosperity Sphere”</a:t>
            </a:r>
          </a:p>
          <a:p>
            <a:pPr lvl="1"/>
            <a:r>
              <a:rPr lang="en-US" dirty="0" smtClean="0"/>
              <a:t>Centerpiece of regime’s plan: convert within 5 years half the country’s sugar land (200,000 hectares) and “idle and secondary forests” into 450,000 hectares of cotton</a:t>
            </a:r>
          </a:p>
          <a:p>
            <a:pPr lvl="2"/>
            <a:r>
              <a:rPr lang="en-US" dirty="0" smtClean="0"/>
              <a:t>Also build textile industry to supply the PH and other parts of Japan’s empire</a:t>
            </a:r>
          </a:p>
          <a:p>
            <a:pPr lvl="2"/>
            <a:r>
              <a:rPr lang="en-US" dirty="0" smtClean="0"/>
              <a:t>Cotton project was a failure though</a:t>
            </a:r>
          </a:p>
          <a:p>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72000"/>
          </a:xfrm>
        </p:spPr>
        <p:txBody>
          <a:bodyPr>
            <a:normAutofit fontScale="92500" lnSpcReduction="10000"/>
          </a:bodyPr>
          <a:lstStyle/>
          <a:p>
            <a:endParaRPr lang="en-US" dirty="0" smtClean="0"/>
          </a:p>
          <a:p>
            <a:pPr fontAlgn="base"/>
            <a:r>
              <a:rPr lang="en-US" dirty="0" smtClean="0"/>
              <a:t>Japanese Occupation as testing ground of the Philippines as a nation</a:t>
            </a:r>
            <a:endParaRPr lang="en-US" sz="2200" dirty="0" smtClean="0"/>
          </a:p>
          <a:p>
            <a:pPr lvl="1" fontAlgn="base"/>
            <a:r>
              <a:rPr lang="en-US" sz="2700" dirty="0" smtClean="0"/>
              <a:t>Many chose to actively resist (guerrillas)</a:t>
            </a:r>
            <a:endParaRPr lang="en-US" sz="2300" dirty="0" smtClean="0"/>
          </a:p>
          <a:p>
            <a:pPr lvl="1" fontAlgn="base"/>
            <a:r>
              <a:rPr lang="en-US" sz="2700" dirty="0" smtClean="0"/>
              <a:t>Others cooperated with the Japanese to soften the impact of the Japanese Occupation</a:t>
            </a:r>
            <a:endParaRPr lang="en-US" sz="2300" dirty="0" smtClean="0"/>
          </a:p>
          <a:p>
            <a:pPr lvl="1" fontAlgn="base"/>
            <a:r>
              <a:rPr lang="en-US" sz="2700" dirty="0" smtClean="0"/>
              <a:t>“The Philippines was virtually united in opposing, directly or indirectly, the new colonizer. In another sense, the Japanese Occupation showed Filipinos that they could survive hardships and difficulties on their own. The economic trials brought to the fore the ingenuity of the Filipino, and enabled him to survive.”</a:t>
            </a:r>
            <a:endParaRPr lang="en-US" sz="2300" dirty="0" smtClean="0"/>
          </a:p>
          <a:p>
            <a:endParaRPr lang="en-US" sz="2800" dirty="0" smtClean="0"/>
          </a:p>
          <a:p>
            <a:endParaRPr lang="en-US" dirty="0"/>
          </a:p>
        </p:txBody>
      </p:sp>
      <p:sp>
        <p:nvSpPr>
          <p:cNvPr id="3" name="Title 2"/>
          <p:cNvSpPr>
            <a:spLocks noGrp="1"/>
          </p:cNvSpPr>
          <p:nvPr>
            <p:ph type="title"/>
          </p:nvPr>
        </p:nvSpPr>
        <p:spPr/>
        <p:txBody>
          <a:bodyPr/>
          <a:lstStyle/>
          <a:p>
            <a:r>
              <a:rPr smtClean="0"/>
              <a:t>After the War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Tobacco, abaca, coconut and sugar production subsided drastically as far as national and “Co-Prosperity Sphere” markets were concerned</a:t>
            </a:r>
          </a:p>
          <a:p>
            <a:pPr lvl="1"/>
            <a:r>
              <a:rPr lang="en-US" dirty="0" smtClean="0"/>
              <a:t>Little of these came to Manila’s factories, resulting in scarcity of products such as cigars, twine, rope, cooking oil, etc.</a:t>
            </a:r>
          </a:p>
          <a:p>
            <a:pPr lvl="1"/>
            <a:r>
              <a:rPr lang="en-US" dirty="0" smtClean="0"/>
              <a:t>Sugar production was also erratic</a:t>
            </a:r>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Palay</a:t>
            </a:r>
            <a:r>
              <a:rPr lang="en-US" dirty="0" smtClean="0"/>
              <a:t> (rice), was also emphasized by regime’s plan</a:t>
            </a:r>
          </a:p>
          <a:p>
            <a:pPr lvl="1"/>
            <a:r>
              <a:rPr lang="en-US" dirty="0" smtClean="0"/>
              <a:t>Plan to increase production by 30% between 1943 and 1947 through</a:t>
            </a:r>
          </a:p>
          <a:p>
            <a:pPr lvl="2"/>
            <a:r>
              <a:rPr lang="en-US" dirty="0" smtClean="0"/>
              <a:t>Enlarging growing area</a:t>
            </a:r>
          </a:p>
          <a:p>
            <a:pPr lvl="2"/>
            <a:r>
              <a:rPr lang="en-US" dirty="0" smtClean="0"/>
              <a:t>Plant fast-maturing varieties</a:t>
            </a:r>
          </a:p>
          <a:p>
            <a:pPr lvl="1"/>
            <a:r>
              <a:rPr lang="en-US" dirty="0" smtClean="0"/>
              <a:t> No evidence that the plan worked</a:t>
            </a:r>
          </a:p>
          <a:p>
            <a:pPr lvl="2"/>
            <a:r>
              <a:rPr lang="en-US" dirty="0" smtClean="0"/>
              <a:t> By mid or late 1943, PH rice supply was smaller than before the invasion and decreased further</a:t>
            </a:r>
          </a:p>
          <a:p>
            <a:pPr lvl="2"/>
            <a:r>
              <a:rPr lang="en-US" dirty="0" smtClean="0"/>
              <a:t>Statistics show that rice per capita was 15% less than prior to Japanese invasion</a:t>
            </a:r>
            <a:endParaRPr lang="en-US" dirty="0"/>
          </a:p>
        </p:txBody>
      </p:sp>
      <p:sp>
        <p:nvSpPr>
          <p:cNvPr id="3" name="Title 2"/>
          <p:cNvSpPr>
            <a:spLocks noGrp="1"/>
          </p:cNvSpPr>
          <p:nvPr>
            <p:ph type="title"/>
          </p:nvPr>
        </p:nvSpPr>
        <p:spPr/>
        <p:txBody>
          <a:bodyPr>
            <a:normAutofit fontScale="90000"/>
          </a:bodyPr>
          <a:lstStyle/>
          <a:p>
            <a:r>
              <a:rPr smtClean="0"/>
              <a:t>Economic Collapse Under the </a:t>
            </a:r>
            <a:br>
              <a:rPr smtClean="0"/>
            </a:br>
            <a:r>
              <a:rPr smtClean="0"/>
              <a:t>Japanese Regime</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236</TotalTime>
  <Words>4016</Words>
  <Application>Microsoft Office PowerPoint</Application>
  <PresentationFormat>On-screen Show (4:3)</PresentationFormat>
  <Paragraphs>552</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Paper</vt:lpstr>
      <vt:lpstr>Japanese Occupation</vt:lpstr>
      <vt:lpstr>Withdrawal and Resistance: The Political Significance of Food, Agriculture, and How People Lived During the Japanese Occupation in the Philippines</vt:lpstr>
      <vt:lpstr>Political – Economic Background</vt:lpstr>
      <vt:lpstr>Political – Economic Background</vt:lpstr>
      <vt:lpstr>Political – Economic Background</vt:lpstr>
      <vt:lpstr>Political – Economic Background</vt:lpstr>
      <vt:lpstr>Economic Collapse Under the  Japanese Regime</vt:lpstr>
      <vt:lpstr>Economic Collapse Under the  Japanese Regime</vt:lpstr>
      <vt:lpstr>Economic Collapse Under the  Japanese Regime</vt:lpstr>
      <vt:lpstr>Economic Collapse Under the  Japanese Regime</vt:lpstr>
      <vt:lpstr>Economic Collapse Under the  Japanese Regime</vt:lpstr>
      <vt:lpstr>Economic Collapse Under the  Japanese Regime</vt:lpstr>
      <vt:lpstr>Economic Collapse Under the  Japanese Regime</vt:lpstr>
      <vt:lpstr>Economic Collapse Under the  Japanese Regime</vt:lpstr>
      <vt:lpstr>Withdrawal and Resistance</vt:lpstr>
      <vt:lpstr>Withdrawal and Resistance</vt:lpstr>
      <vt:lpstr>Withdrawal and Resistance</vt:lpstr>
      <vt:lpstr>Withdrawal and Resistance</vt:lpstr>
      <vt:lpstr>Withdrawal and Resistance</vt:lpstr>
      <vt:lpstr>Withdrawal and Resistance</vt:lpstr>
      <vt:lpstr>Withdrawal and Resistance</vt:lpstr>
      <vt:lpstr>Withdrawal and Resistance</vt:lpstr>
      <vt:lpstr>Withdrawal and Resistance</vt:lpstr>
      <vt:lpstr>Withdrawal and Resistance</vt:lpstr>
      <vt:lpstr>Withdrawal and Resistance</vt:lpstr>
      <vt:lpstr>Conclusion</vt:lpstr>
      <vt:lpstr>Conclusion</vt:lpstr>
      <vt:lpstr>Conclusion</vt:lpstr>
      <vt:lpstr>Conclusion</vt:lpstr>
      <vt:lpstr>The Japanese Occupation  of the Philippines </vt:lpstr>
      <vt:lpstr>Before the Occupation</vt:lpstr>
      <vt:lpstr>Before the Occupation</vt:lpstr>
      <vt:lpstr>Before the Occupation</vt:lpstr>
      <vt:lpstr>Outbreak of War and the Defense of the Philippines</vt:lpstr>
      <vt:lpstr>Outbreak of War and the Defense of the Philippines</vt:lpstr>
      <vt:lpstr>Outbreak of War and the Defense of the Philippines</vt:lpstr>
      <vt:lpstr>Outbreak of War and the Defense of the Philippines</vt:lpstr>
      <vt:lpstr>Outbreak of War and the Defense of the Philippines</vt:lpstr>
      <vt:lpstr>Under the Japanese</vt:lpstr>
      <vt:lpstr>Under the Japanese</vt:lpstr>
      <vt:lpstr>Under the Japanese</vt:lpstr>
      <vt:lpstr>Under the Japanese</vt:lpstr>
      <vt:lpstr>Under the Japanese</vt:lpstr>
      <vt:lpstr>The Second Philippine Republic</vt:lpstr>
      <vt:lpstr>The Second Philippine Republic</vt:lpstr>
      <vt:lpstr>The Second Philippine Republic</vt:lpstr>
      <vt:lpstr>Culture During the Occupation</vt:lpstr>
      <vt:lpstr>Culture During the Occupation</vt:lpstr>
      <vt:lpstr>Economic Collapse</vt:lpstr>
      <vt:lpstr>Economic Collapse</vt:lpstr>
      <vt:lpstr>Economic Collapse</vt:lpstr>
      <vt:lpstr>Economic Collapse</vt:lpstr>
      <vt:lpstr>Economic Collapse</vt:lpstr>
      <vt:lpstr>Economic Collapse</vt:lpstr>
      <vt:lpstr>Economic Collapse</vt:lpstr>
      <vt:lpstr>Filipino Reaction</vt:lpstr>
      <vt:lpstr>Filipino Reaction</vt:lpstr>
      <vt:lpstr>Filipino Reaction</vt:lpstr>
      <vt:lpstr>Filipino Reaction</vt:lpstr>
      <vt:lpstr>Filipino Reaction</vt:lpstr>
      <vt:lpstr>Filipino Reaction</vt:lpstr>
      <vt:lpstr>The Return of the Americans</vt:lpstr>
      <vt:lpstr>The Return of the Americans</vt:lpstr>
      <vt:lpstr>Return of the Americans</vt:lpstr>
      <vt:lpstr>After the War</vt:lpstr>
      <vt:lpstr>After the War</vt:lpstr>
      <vt:lpstr>After the War</vt:lpstr>
      <vt:lpstr>After the War</vt:lpstr>
      <vt:lpstr>After the War</vt:lpstr>
      <vt:lpstr>After the War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Mine</dc:creator>
  <cp:lastModifiedBy>Mine</cp:lastModifiedBy>
  <cp:revision>22</cp:revision>
  <dcterms:created xsi:type="dcterms:W3CDTF">2014-01-07T05:30:29Z</dcterms:created>
  <dcterms:modified xsi:type="dcterms:W3CDTF">2014-01-07T09:30:06Z</dcterms:modified>
</cp:coreProperties>
</file>