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3" r:id="rId4"/>
    <p:sldId id="304" r:id="rId5"/>
    <p:sldId id="258" r:id="rId6"/>
    <p:sldId id="260" r:id="rId7"/>
    <p:sldId id="305" r:id="rId8"/>
    <p:sldId id="259" r:id="rId9"/>
    <p:sldId id="265" r:id="rId10"/>
    <p:sldId id="266" r:id="rId11"/>
    <p:sldId id="267" r:id="rId12"/>
    <p:sldId id="268" r:id="rId13"/>
    <p:sldId id="261" r:id="rId14"/>
    <p:sldId id="269" r:id="rId15"/>
    <p:sldId id="306" r:id="rId16"/>
    <p:sldId id="274" r:id="rId17"/>
    <p:sldId id="275" r:id="rId18"/>
    <p:sldId id="307" r:id="rId19"/>
    <p:sldId id="276" r:id="rId20"/>
    <p:sldId id="308" r:id="rId21"/>
    <p:sldId id="277" r:id="rId22"/>
    <p:sldId id="278" r:id="rId23"/>
    <p:sldId id="309" r:id="rId24"/>
    <p:sldId id="310" r:id="rId25"/>
    <p:sldId id="279" r:id="rId26"/>
    <p:sldId id="262" r:id="rId27"/>
    <p:sldId id="281" r:id="rId28"/>
    <p:sldId id="282" r:id="rId29"/>
    <p:sldId id="283" r:id="rId30"/>
    <p:sldId id="284" r:id="rId31"/>
    <p:sldId id="285" r:id="rId32"/>
    <p:sldId id="286" r:id="rId33"/>
    <p:sldId id="311" r:id="rId34"/>
    <p:sldId id="287" r:id="rId35"/>
    <p:sldId id="288" r:id="rId36"/>
    <p:sldId id="313" r:id="rId37"/>
    <p:sldId id="314" r:id="rId38"/>
    <p:sldId id="315" r:id="rId39"/>
    <p:sldId id="316" r:id="rId40"/>
    <p:sldId id="317" r:id="rId41"/>
    <p:sldId id="319" r:id="rId42"/>
    <p:sldId id="318" r:id="rId43"/>
    <p:sldId id="320" r:id="rId44"/>
    <p:sldId id="321" r:id="rId45"/>
    <p:sldId id="322" r:id="rId46"/>
    <p:sldId id="323" r:id="rId47"/>
    <p:sldId id="324" r:id="rId48"/>
    <p:sldId id="325" r:id="rId49"/>
    <p:sldId id="263" r:id="rId50"/>
    <p:sldId id="289" r:id="rId51"/>
    <p:sldId id="290" r:id="rId52"/>
    <p:sldId id="291" r:id="rId53"/>
    <p:sldId id="292" r:id="rId54"/>
    <p:sldId id="293" r:id="rId55"/>
    <p:sldId id="264" r:id="rId56"/>
    <p:sldId id="297" r:id="rId57"/>
    <p:sldId id="298" r:id="rId58"/>
    <p:sldId id="299" r:id="rId59"/>
    <p:sldId id="300" r:id="rId60"/>
    <p:sldId id="326" r:id="rId61"/>
    <p:sldId id="301" r:id="rId62"/>
    <p:sldId id="302" r:id="rId63"/>
    <p:sldId id="327" r:id="rId64"/>
    <p:sldId id="328"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594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5794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1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2028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4873-E3C0-4AB2-9542-E0BCD150666B}"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5090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54873-E3C0-4AB2-9542-E0BCD150666B}"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9129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54873-E3C0-4AB2-9542-E0BCD150666B}" type="datetimeFigureOut">
              <a:rPr lang="en-US" smtClean="0"/>
              <a:t>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1246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54873-E3C0-4AB2-9542-E0BCD150666B}" type="datetimeFigureOut">
              <a:rPr lang="en-US" smtClean="0"/>
              <a:t>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404439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4873-E3C0-4AB2-9542-E0BCD150666B}" type="datetimeFigureOut">
              <a:rPr lang="en-US" smtClean="0"/>
              <a:t>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160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009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46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4873-E3C0-4AB2-9542-E0BCD150666B}" type="datetimeFigureOut">
              <a:rPr lang="en-US" smtClean="0"/>
              <a:t>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D59F4-A0D8-483D-80E4-41993F5C93FF}" type="slidenum">
              <a:rPr lang="en-US" smtClean="0"/>
              <a:t>‹#›</a:t>
            </a:fld>
            <a:endParaRPr lang="en-US"/>
          </a:p>
        </p:txBody>
      </p:sp>
    </p:spTree>
    <p:extLst>
      <p:ext uri="{BB962C8B-B14F-4D97-AF65-F5344CB8AC3E}">
        <p14:creationId xmlns:p14="http://schemas.microsoft.com/office/powerpoint/2010/main" val="306543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093428"/>
          </a:xfrm>
          <a:prstGeom prst="rect">
            <a:avLst/>
          </a:prstGeom>
          <a:noFill/>
        </p:spPr>
        <p:txBody>
          <a:bodyPr wrap="square" rtlCol="0">
            <a:spAutoFit/>
          </a:bodyPr>
          <a:lstStyle/>
          <a:p>
            <a:pPr algn="ctr"/>
            <a:r>
              <a:rPr lang="en-US" sz="8000" b="1" dirty="0"/>
              <a:t>THEO 151</a:t>
            </a:r>
          </a:p>
          <a:p>
            <a:pPr algn="ctr"/>
            <a:r>
              <a:rPr lang="en-US" sz="7200" b="1" dirty="0" smtClean="0"/>
              <a:t>January 7, 2014</a:t>
            </a:r>
          </a:p>
          <a:p>
            <a:pPr algn="ctr"/>
            <a:r>
              <a:rPr lang="en-US" sz="2400" b="1" i="1" dirty="0" smtClean="0"/>
              <a:t>All class Power Points and handouts will be sent through Facebook</a:t>
            </a:r>
          </a:p>
          <a:p>
            <a:pPr algn="ctr"/>
            <a:endParaRPr lang="en-US" sz="2400" b="1" i="1" dirty="0" smtClean="0"/>
          </a:p>
          <a:p>
            <a:pPr algn="ctr"/>
            <a:r>
              <a:rPr lang="en-US" sz="2400" b="1" i="1" dirty="0" smtClean="0"/>
              <a:t> </a:t>
            </a:r>
            <a:endParaRPr lang="en-US" sz="2400" b="1" i="1" dirty="0"/>
          </a:p>
          <a:p>
            <a:pPr algn="ctr"/>
            <a:r>
              <a:rPr lang="en-US" sz="3600" b="1" i="1" dirty="0"/>
              <a:t>    </a:t>
            </a:r>
            <a:endParaRPr lang="en-US" sz="3600" b="1" dirty="0"/>
          </a:p>
        </p:txBody>
      </p:sp>
    </p:spTree>
    <p:extLst>
      <p:ext uri="{BB962C8B-B14F-4D97-AF65-F5344CB8AC3E}">
        <p14:creationId xmlns:p14="http://schemas.microsoft.com/office/powerpoint/2010/main" val="357628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Simply Cannot Exists</a:t>
            </a:r>
          </a:p>
          <a:p>
            <a:pPr algn="ctr"/>
            <a:endParaRPr lang="en-US" sz="3200" b="1" dirty="0"/>
          </a:p>
          <a:p>
            <a:r>
              <a:rPr lang="en-US" sz="3200" b="1" u="sng" dirty="0"/>
              <a:t>One speaker said to Warren</a:t>
            </a:r>
            <a:r>
              <a:rPr lang="en-US" sz="3200" b="1" dirty="0"/>
              <a:t>: Maybe you can hold in your mind the contradiction, which is that Wendy [a non-Christian reporter present] is a full American citizen deserving of every protection that the most senior member of your church deserves. But when she dies, she’s going to go to hell because she is not saved. The question is, do you think your followers— or the people who come to church, the people who read your books , the people you are talking to all over the world— are sophisticated enough to hold this contradiction in their </a:t>
            </a:r>
            <a:r>
              <a:rPr lang="en-US" sz="3200" b="1" dirty="0" smtClean="0"/>
              <a:t>minds?</a:t>
            </a:r>
          </a:p>
        </p:txBody>
      </p:sp>
    </p:spTree>
    <p:extLst>
      <p:ext uri="{BB962C8B-B14F-4D97-AF65-F5344CB8AC3E}">
        <p14:creationId xmlns:p14="http://schemas.microsoft.com/office/powerpoint/2010/main" val="135383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Simply Cannot Exists</a:t>
            </a:r>
          </a:p>
          <a:p>
            <a:pPr algn="just"/>
            <a:r>
              <a:rPr lang="en-US" sz="3200" b="1" u="sng" dirty="0"/>
              <a:t>Warren responded that his church saw no contradiction between these things, but many of the journalists were unconvinced</a:t>
            </a:r>
            <a:r>
              <a:rPr lang="en-US" sz="3200" b="1" dirty="0"/>
              <a:t>. They suggested that any Christian who thinks that there are people bound for hell must perceive such people as </a:t>
            </a:r>
            <a:r>
              <a:rPr lang="en-US" sz="3200" b="1" dirty="0">
                <a:solidFill>
                  <a:srgbClr val="FF0000"/>
                </a:solidFill>
              </a:rPr>
              <a:t>unequal in dignity and worth</a:t>
            </a:r>
            <a:r>
              <a:rPr lang="en-US" sz="3200" b="1" dirty="0" smtClean="0"/>
              <a:t>.</a:t>
            </a:r>
          </a:p>
          <a:p>
            <a:pPr algn="just"/>
            <a:r>
              <a:rPr lang="en-US" sz="3200" b="1" dirty="0" smtClean="0"/>
              <a:t>In </a:t>
            </a:r>
            <a:r>
              <a:rPr lang="en-US" sz="3200" b="1" dirty="0"/>
              <a:t>this, they reflected the deep misgivings of many today about the Christian concept of a God who judges people and sends them to hell. That belief, they contend, leads to exclusion, abuse, division, and even violence. </a:t>
            </a:r>
            <a:r>
              <a:rPr lang="en-US" sz="3200" b="1" u="sng" dirty="0">
                <a:solidFill>
                  <a:srgbClr val="FF0000"/>
                </a:solidFill>
              </a:rPr>
              <a:t>In our culture, divine judgment is one of Christianity’s most offensive doctrines</a:t>
            </a:r>
            <a:r>
              <a:rPr lang="en-US" sz="3200" b="1" dirty="0" smtClean="0"/>
              <a:t>.</a:t>
            </a:r>
            <a:endParaRPr lang="en-US" sz="3200" b="1" dirty="0"/>
          </a:p>
        </p:txBody>
      </p:sp>
    </p:spTree>
    <p:extLst>
      <p:ext uri="{BB962C8B-B14F-4D97-AF65-F5344CB8AC3E}">
        <p14:creationId xmlns:p14="http://schemas.microsoft.com/office/powerpoint/2010/main" val="50329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Simply Cannot Exists</a:t>
            </a:r>
          </a:p>
          <a:p>
            <a:pPr algn="ctr"/>
            <a:endParaRPr lang="en-US" sz="3200" b="1" dirty="0"/>
          </a:p>
          <a:p>
            <a:pPr algn="just"/>
            <a:r>
              <a:rPr lang="en-US" sz="3200" b="1" dirty="0" smtClean="0"/>
              <a:t>Keller understands the modern difficulty that people have in believing in the idea (teaching) about hell. As a pastor in New York City he would often take time each Sunday after the service to talk with people about their objections to hell.</a:t>
            </a:r>
          </a:p>
          <a:p>
            <a:endParaRPr lang="en-US" sz="3200" b="1" dirty="0" smtClean="0"/>
          </a:p>
          <a:p>
            <a:r>
              <a:rPr lang="en-US" sz="3200" b="1" dirty="0" smtClean="0"/>
              <a:t>He writes, “Although </a:t>
            </a:r>
            <a:r>
              <a:rPr lang="en-US" sz="3200" b="1" dirty="0"/>
              <a:t>this objection to hell and judgment may seem to be more of a feeling of revulsion than a doubt, we still can find a number of very specific beliefs hidden inside it. Let’s look at each one in turn</a:t>
            </a:r>
            <a:r>
              <a:rPr lang="en-US" sz="3200" b="1" dirty="0" smtClean="0"/>
              <a:t>.”</a:t>
            </a:r>
            <a:endParaRPr lang="en-US" sz="3200" b="1" dirty="0"/>
          </a:p>
        </p:txBody>
      </p:sp>
    </p:spTree>
    <p:extLst>
      <p:ext uri="{BB962C8B-B14F-4D97-AF65-F5344CB8AC3E}">
        <p14:creationId xmlns:p14="http://schemas.microsoft.com/office/powerpoint/2010/main" val="104256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A GOD OF JUDGMENT</a:t>
            </a:r>
          </a:p>
          <a:p>
            <a:pPr algn="ctr"/>
            <a:r>
              <a:rPr lang="en-US" sz="5400" b="1" dirty="0" smtClean="0"/>
              <a:t>CAN’T BE A GOD OF LOVE</a:t>
            </a:r>
            <a:endParaRPr lang="en-US" sz="5400" b="1" dirty="0"/>
          </a:p>
        </p:txBody>
      </p:sp>
    </p:spTree>
    <p:extLst>
      <p:ext uri="{BB962C8B-B14F-4D97-AF65-F5344CB8AC3E}">
        <p14:creationId xmlns:p14="http://schemas.microsoft.com/office/powerpoint/2010/main" val="4375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Cannot Be a God of Love</a:t>
            </a:r>
          </a:p>
          <a:p>
            <a:pPr algn="ctr"/>
            <a:endParaRPr lang="en-US" sz="3200" b="1" dirty="0"/>
          </a:p>
          <a:p>
            <a:pPr algn="just"/>
            <a:r>
              <a:rPr lang="en-US" sz="3200" b="1" u="sng" dirty="0"/>
              <a:t>Robert </a:t>
            </a:r>
            <a:r>
              <a:rPr lang="en-US" sz="3200" b="1" u="sng" dirty="0" err="1"/>
              <a:t>Bellah’s</a:t>
            </a:r>
            <a:r>
              <a:rPr lang="en-US" sz="3200" b="1" u="sng" dirty="0"/>
              <a:t> </a:t>
            </a:r>
            <a:r>
              <a:rPr lang="en-US" sz="3200" b="1" dirty="0"/>
              <a:t>influential work </a:t>
            </a:r>
            <a:r>
              <a:rPr lang="en-US" sz="3200" b="1" i="1" dirty="0">
                <a:solidFill>
                  <a:srgbClr val="FF0000"/>
                </a:solidFill>
              </a:rPr>
              <a:t>Habits of the Heart </a:t>
            </a:r>
            <a:r>
              <a:rPr lang="en-US" sz="3200" b="1" dirty="0"/>
              <a:t>speaks of the “expressive individualism” that dominates </a:t>
            </a:r>
            <a:r>
              <a:rPr lang="en-US" sz="3200" b="1" u="sng" dirty="0"/>
              <a:t>American </a:t>
            </a:r>
            <a:r>
              <a:rPr lang="en-US" sz="3200" b="1" u="sng" dirty="0" smtClean="0"/>
              <a:t>culture</a:t>
            </a:r>
            <a:r>
              <a:rPr lang="en-US" sz="3200" b="1" dirty="0" smtClean="0"/>
              <a:t>.* </a:t>
            </a:r>
            <a:r>
              <a:rPr lang="en-US" sz="3200" b="1" dirty="0"/>
              <a:t>In his book </a:t>
            </a:r>
            <a:r>
              <a:rPr lang="en-US" sz="3200" b="1" dirty="0" err="1"/>
              <a:t>Bellah</a:t>
            </a:r>
            <a:r>
              <a:rPr lang="en-US" sz="3200" b="1" dirty="0"/>
              <a:t> notes that 80 percent of Americans agree with the statement “an individual should arrive at his or her own religious beliefs independent of any church or synagogue</a:t>
            </a:r>
            <a:r>
              <a:rPr lang="en-US" sz="3200" b="1" dirty="0" smtClean="0"/>
              <a:t>.”…</a:t>
            </a:r>
            <a:endParaRPr lang="en-US" sz="3200" b="1" dirty="0"/>
          </a:p>
          <a:p>
            <a:r>
              <a:rPr lang="en-US" sz="3200" b="1" u="sng" dirty="0" smtClean="0"/>
              <a:t>“American culture”</a:t>
            </a:r>
            <a:r>
              <a:rPr lang="en-US" sz="3200" b="1" dirty="0" smtClean="0"/>
              <a:t> -  Symbolic for Western individualism, but due to the power of the Internet and technology, symptomatic of the way people think all over the world today.</a:t>
            </a:r>
            <a:endParaRPr lang="en-US" sz="3200" b="1" dirty="0"/>
          </a:p>
        </p:txBody>
      </p:sp>
    </p:spTree>
    <p:extLst>
      <p:ext uri="{BB962C8B-B14F-4D97-AF65-F5344CB8AC3E}">
        <p14:creationId xmlns:p14="http://schemas.microsoft.com/office/powerpoint/2010/main" val="178923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God of Judgment Cannot Be a God of Love</a:t>
            </a:r>
          </a:p>
          <a:p>
            <a:endParaRPr lang="en-US" sz="3200" b="1" dirty="0" smtClean="0"/>
          </a:p>
          <a:p>
            <a:pPr algn="just"/>
            <a:r>
              <a:rPr lang="en-US" sz="3200" b="1" dirty="0" smtClean="0"/>
              <a:t>…He (</a:t>
            </a:r>
            <a:r>
              <a:rPr lang="en-US" sz="3200" b="1" dirty="0" err="1" smtClean="0"/>
              <a:t>Bellah</a:t>
            </a:r>
            <a:r>
              <a:rPr lang="en-US" sz="3200" b="1" dirty="0" smtClean="0"/>
              <a:t>) </a:t>
            </a:r>
            <a:r>
              <a:rPr lang="en-US" sz="3200" b="1" dirty="0"/>
              <a:t>concludes that the most fundamental belief in American culture is that moral truth is relative to individual consciousness. </a:t>
            </a:r>
            <a:r>
              <a:rPr lang="en-US" sz="3200" b="1" u="sng" dirty="0"/>
              <a:t>Our culture, therefore, has no problem with a God of love who supports us no matter how we live</a:t>
            </a:r>
            <a:r>
              <a:rPr lang="en-US" sz="3200" b="1" dirty="0"/>
              <a:t>. It does, however, object strongly to the idea of a God who punishes people for their sincerely held beliefs, even if they are mistaken. </a:t>
            </a:r>
            <a:r>
              <a:rPr lang="en-US" sz="3200" b="1" u="sng" dirty="0">
                <a:solidFill>
                  <a:srgbClr val="FF0000"/>
                </a:solidFill>
              </a:rPr>
              <a:t>This objection, however, has a cultural history to it</a:t>
            </a:r>
            <a:r>
              <a:rPr lang="en-US" sz="3200" b="1" dirty="0" smtClean="0"/>
              <a:t>.</a:t>
            </a:r>
            <a:endParaRPr lang="en-US" sz="3200" b="1" dirty="0"/>
          </a:p>
        </p:txBody>
      </p:sp>
    </p:spTree>
    <p:extLst>
      <p:ext uri="{BB962C8B-B14F-4D97-AF65-F5344CB8AC3E}">
        <p14:creationId xmlns:p14="http://schemas.microsoft.com/office/powerpoint/2010/main" val="65671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Cannot Be a God of Love</a:t>
            </a:r>
          </a:p>
          <a:p>
            <a:pPr algn="just"/>
            <a:r>
              <a:rPr lang="en-US" sz="3200" b="1" dirty="0" smtClean="0"/>
              <a:t>In </a:t>
            </a:r>
            <a:r>
              <a:rPr lang="en-US" sz="3200" b="1" u="sng" dirty="0"/>
              <a:t>C. S. Lewis’s </a:t>
            </a:r>
            <a:r>
              <a:rPr lang="en-US" sz="3200" b="1" dirty="0"/>
              <a:t>classic </a:t>
            </a:r>
            <a:r>
              <a:rPr lang="en-US" sz="3200" b="1" i="1" u="sng" dirty="0">
                <a:solidFill>
                  <a:srgbClr val="FF0000"/>
                </a:solidFill>
              </a:rPr>
              <a:t>The Abolition of Man</a:t>
            </a:r>
            <a:r>
              <a:rPr lang="en-US" sz="3200" b="1" dirty="0"/>
              <a:t>, he outlines what he considers to be a </a:t>
            </a:r>
            <a:r>
              <a:rPr lang="en-US" sz="3200" b="1" u="sng" dirty="0"/>
              <a:t>major difference </a:t>
            </a:r>
            <a:r>
              <a:rPr lang="en-US" sz="3200" b="1" dirty="0"/>
              <a:t>between the </a:t>
            </a:r>
            <a:r>
              <a:rPr lang="en-US" sz="3200" b="1" u="sng" dirty="0"/>
              <a:t>ancient</a:t>
            </a:r>
            <a:r>
              <a:rPr lang="en-US" sz="3200" b="1" dirty="0"/>
              <a:t> and the </a:t>
            </a:r>
            <a:r>
              <a:rPr lang="en-US" sz="3200" b="1" u="sng" dirty="0"/>
              <a:t>modern</a:t>
            </a:r>
            <a:r>
              <a:rPr lang="en-US" sz="3200" b="1" dirty="0"/>
              <a:t> views of reality. Lewis attacks our smug belief that ancient people believed in magic and later modern science came along and supplanted it. </a:t>
            </a:r>
            <a:r>
              <a:rPr lang="en-US" sz="3200" b="1" u="sng" dirty="0"/>
              <a:t>As an expert in the medieval age and how it gave way to modernity</a:t>
            </a:r>
            <a:r>
              <a:rPr lang="en-US" sz="3200" b="1" dirty="0"/>
              <a:t>, Lewis knew that there had been very little magic in the Middle Ages, that the high noon of magic was in the sixteenth and seventeenth centuries, at the very time that modern science was developing. </a:t>
            </a:r>
            <a:r>
              <a:rPr lang="en-US" sz="3200" b="1" u="sng" dirty="0"/>
              <a:t>The same cause, he contended, gave rise to them both</a:t>
            </a:r>
            <a:r>
              <a:rPr lang="en-US" sz="3200" b="1" dirty="0" smtClean="0"/>
              <a:t>.</a:t>
            </a:r>
            <a:endParaRPr lang="en-US" sz="3200" b="1" dirty="0"/>
          </a:p>
        </p:txBody>
      </p:sp>
    </p:spTree>
    <p:extLst>
      <p:ext uri="{BB962C8B-B14F-4D97-AF65-F5344CB8AC3E}">
        <p14:creationId xmlns:p14="http://schemas.microsoft.com/office/powerpoint/2010/main" val="357831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031873"/>
          </a:xfrm>
          <a:prstGeom prst="rect">
            <a:avLst/>
          </a:prstGeom>
          <a:noFill/>
        </p:spPr>
        <p:txBody>
          <a:bodyPr wrap="square" rtlCol="0">
            <a:spAutoFit/>
          </a:bodyPr>
          <a:lstStyle/>
          <a:p>
            <a:pPr algn="ctr"/>
            <a:r>
              <a:rPr lang="en-US" sz="3200" b="1" u="sng" dirty="0" smtClean="0"/>
              <a:t>A God of Judgment Cannot Be a God of Love</a:t>
            </a:r>
          </a:p>
          <a:p>
            <a:endParaRPr lang="en-US" sz="3200" b="1" dirty="0"/>
          </a:p>
          <a:p>
            <a:pPr algn="ctr"/>
            <a:r>
              <a:rPr lang="en-US" sz="3200" b="1" dirty="0" smtClean="0"/>
              <a:t>C.S. Lewis</a:t>
            </a:r>
          </a:p>
          <a:p>
            <a:pPr algn="ctr"/>
            <a:endParaRPr lang="en-US" sz="3200" b="1" dirty="0" smtClean="0"/>
          </a:p>
          <a:p>
            <a:pPr algn="ctr"/>
            <a:r>
              <a:rPr lang="en-US" sz="3200" b="1" dirty="0" smtClean="0"/>
              <a:t>“The </a:t>
            </a:r>
            <a:r>
              <a:rPr lang="en-US" sz="3200" b="1" dirty="0"/>
              <a:t>serious magical endeavor and the serious scientific endeavor are twins: one was sickly and died, the other was strong and throve. But they are twins. They were born of the same impulse</a:t>
            </a:r>
            <a:r>
              <a:rPr lang="en-US" sz="3200" b="1" dirty="0" smtClean="0"/>
              <a:t>.”</a:t>
            </a:r>
            <a:endParaRPr lang="en-US" sz="3200" b="1" dirty="0"/>
          </a:p>
        </p:txBody>
      </p:sp>
    </p:spTree>
    <p:extLst>
      <p:ext uri="{BB962C8B-B14F-4D97-AF65-F5344CB8AC3E}">
        <p14:creationId xmlns:p14="http://schemas.microsoft.com/office/powerpoint/2010/main" val="4265477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76199"/>
            <a:ext cx="9052560" cy="6986528"/>
          </a:xfrm>
          <a:prstGeom prst="rect">
            <a:avLst/>
          </a:prstGeom>
          <a:noFill/>
        </p:spPr>
        <p:txBody>
          <a:bodyPr wrap="square" rtlCol="0">
            <a:spAutoFit/>
          </a:bodyPr>
          <a:lstStyle/>
          <a:p>
            <a:pPr algn="ctr"/>
            <a:r>
              <a:rPr lang="en-US" sz="3200" b="1" u="sng" dirty="0" smtClean="0"/>
              <a:t>A God of Judgment Cannot Be a God of Love</a:t>
            </a:r>
          </a:p>
          <a:p>
            <a:pPr algn="ctr"/>
            <a:endParaRPr lang="en-US" sz="3200" b="1" dirty="0" smtClean="0"/>
          </a:p>
          <a:p>
            <a:pPr algn="ctr"/>
            <a:r>
              <a:rPr lang="en-US" sz="3200" b="1" dirty="0" smtClean="0"/>
              <a:t>C.S. Lewis</a:t>
            </a:r>
          </a:p>
          <a:p>
            <a:pPr algn="just"/>
            <a:r>
              <a:rPr lang="en-US" sz="3200" b="1" dirty="0" smtClean="0"/>
              <a:t>“There </a:t>
            </a:r>
            <a:r>
              <a:rPr lang="en-US" sz="3200" b="1" dirty="0"/>
              <a:t>is something which unites magic and applied science while separating both from the “wisdom” of earlier ages. For the wise men of old the cardinal problem had been how to conform the soul to reality, and the solution had been knowledge, self-discipline, and virtue. For magic and applied science alike the problem is how to subdue reality to the wishes of men: the solution is a technique; and both, in the practice of this technique, are ready to do things hitherto regarded as disgusting and impious</a:t>
            </a:r>
            <a:r>
              <a:rPr lang="en-US" sz="3200" b="1" dirty="0" smtClean="0"/>
              <a:t>….”</a:t>
            </a:r>
            <a:endParaRPr lang="en-US" sz="3200" b="1" dirty="0"/>
          </a:p>
        </p:txBody>
      </p:sp>
    </p:spTree>
    <p:extLst>
      <p:ext uri="{BB962C8B-B14F-4D97-AF65-F5344CB8AC3E}">
        <p14:creationId xmlns:p14="http://schemas.microsoft.com/office/powerpoint/2010/main" val="263162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76200"/>
            <a:ext cx="8961120" cy="6494085"/>
          </a:xfrm>
          <a:prstGeom prst="rect">
            <a:avLst/>
          </a:prstGeom>
          <a:noFill/>
        </p:spPr>
        <p:txBody>
          <a:bodyPr wrap="square" rtlCol="0">
            <a:spAutoFit/>
          </a:bodyPr>
          <a:lstStyle/>
          <a:p>
            <a:pPr algn="ctr"/>
            <a:r>
              <a:rPr lang="en-US" sz="3200" b="1" u="sng" dirty="0" smtClean="0"/>
              <a:t>A God of Judgment Cannot Be a God of Love</a:t>
            </a:r>
          </a:p>
          <a:p>
            <a:pPr algn="just"/>
            <a:r>
              <a:rPr lang="en-US" sz="3200" b="1" dirty="0" smtClean="0"/>
              <a:t>In </a:t>
            </a:r>
            <a:r>
              <a:rPr lang="en-US" sz="3200" b="1" dirty="0"/>
              <a:t>ancient times it was understood that there was a transcendent moral order outside the self, built in to the fabric of the universe. If you violated that metaphysical order there were consequences just as severe as if you violated physical reality by placing your hand in a fire. The path of wisdom was to learn to live in conformity with this unyielding reality. That wisdom rested largely in developing qualities of character, such as </a:t>
            </a:r>
            <a:r>
              <a:rPr lang="en-US" sz="3200" b="1" dirty="0" smtClean="0"/>
              <a:t>humility, </a:t>
            </a:r>
            <a:r>
              <a:rPr lang="en-US" sz="3200" b="1" dirty="0"/>
              <a:t>compassion, courage, discretion, and loyalty. </a:t>
            </a:r>
            <a:r>
              <a:rPr lang="en-US" sz="3200" b="1" u="sng" dirty="0">
                <a:solidFill>
                  <a:srgbClr val="FF0000"/>
                </a:solidFill>
              </a:rPr>
              <a:t>Modernity reversed this</a:t>
            </a:r>
            <a:r>
              <a:rPr lang="en-US" sz="3200" b="1" dirty="0"/>
              <a:t>. Ultimate reality was seen not so much as a supernatural order but as the natural </a:t>
            </a:r>
            <a:r>
              <a:rPr lang="en-US" sz="3200" b="1" dirty="0" smtClean="0"/>
              <a:t>world</a:t>
            </a:r>
            <a:r>
              <a:rPr lang="en-US" sz="3200" b="1" dirty="0"/>
              <a:t>.</a:t>
            </a:r>
          </a:p>
        </p:txBody>
      </p:sp>
    </p:spTree>
    <p:extLst>
      <p:ext uri="{BB962C8B-B14F-4D97-AF65-F5344CB8AC3E}">
        <p14:creationId xmlns:p14="http://schemas.microsoft.com/office/powerpoint/2010/main" val="15654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739759"/>
          </a:xfrm>
          <a:prstGeom prst="rect">
            <a:avLst/>
          </a:prstGeom>
          <a:noFill/>
        </p:spPr>
        <p:txBody>
          <a:bodyPr wrap="square" rtlCol="0">
            <a:spAutoFit/>
          </a:bodyPr>
          <a:lstStyle/>
          <a:p>
            <a:pPr algn="ctr"/>
            <a:r>
              <a:rPr lang="en-US" sz="6600" b="1" i="1" dirty="0"/>
              <a:t>The Reason for God</a:t>
            </a:r>
          </a:p>
          <a:p>
            <a:pPr algn="ctr"/>
            <a:r>
              <a:rPr lang="en-US" sz="4000" b="1" dirty="0"/>
              <a:t>Dr. Timothy Keller</a:t>
            </a:r>
          </a:p>
          <a:p>
            <a:pPr algn="ctr"/>
            <a:endParaRPr lang="en-US" sz="4000" b="1" dirty="0"/>
          </a:p>
          <a:p>
            <a:pPr algn="ctr"/>
            <a:r>
              <a:rPr lang="en-US" sz="6000" b="1" u="sng" dirty="0" smtClean="0"/>
              <a:t>HOW CAN A LOVING GOD SEND PEOPLE TO HELL?</a:t>
            </a:r>
            <a:endParaRPr lang="en-US" sz="6000" b="1" u="sng" dirty="0"/>
          </a:p>
          <a:p>
            <a:pPr algn="ctr"/>
            <a:r>
              <a:rPr lang="en-US" sz="3600" b="1" dirty="0"/>
              <a:t>Chapter 5</a:t>
            </a:r>
            <a:endParaRPr lang="en-US" sz="6000" b="1" dirty="0" smtClean="0"/>
          </a:p>
        </p:txBody>
      </p:sp>
    </p:spTree>
    <p:extLst>
      <p:ext uri="{BB962C8B-B14F-4D97-AF65-F5344CB8AC3E}">
        <p14:creationId xmlns:p14="http://schemas.microsoft.com/office/powerpoint/2010/main" val="74321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Cannot Be a God of Love</a:t>
            </a:r>
          </a:p>
          <a:p>
            <a:pPr algn="just"/>
            <a:endParaRPr lang="en-US" sz="3200" b="1" dirty="0" smtClean="0"/>
          </a:p>
          <a:p>
            <a:pPr algn="just"/>
            <a:r>
              <a:rPr lang="en-US" sz="3200" b="1" dirty="0" smtClean="0"/>
              <a:t>Lewis </a:t>
            </a:r>
            <a:r>
              <a:rPr lang="en-US" sz="3200" b="1" dirty="0"/>
              <a:t>knew that readers might think he was against the scientific method as such, but he protested that he was not. He wanted us to realize, however, that the modernity was born in “dreams of power.” Writing during World War II, Lewis was standing in the midst of some of the bitterest fruit of the modern spirit. Lewis’s friend J. R. R. Tolkien wrote The Lord of the Rings about the consequences of seeking power and control rather than wisdom and glad enjoyment of the “</a:t>
            </a:r>
            <a:r>
              <a:rPr lang="en-US" sz="3200" b="1" dirty="0" err="1"/>
              <a:t>givenness</a:t>
            </a:r>
            <a:r>
              <a:rPr lang="en-US" sz="3200" b="1" dirty="0"/>
              <a:t>” of God’s creation. </a:t>
            </a:r>
          </a:p>
        </p:txBody>
      </p:sp>
    </p:spTree>
    <p:extLst>
      <p:ext uri="{BB962C8B-B14F-4D97-AF65-F5344CB8AC3E}">
        <p14:creationId xmlns:p14="http://schemas.microsoft.com/office/powerpoint/2010/main" val="3726689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Cannot Be a God of Love</a:t>
            </a:r>
          </a:p>
          <a:p>
            <a:pPr algn="just"/>
            <a:r>
              <a:rPr lang="en-US" sz="3200" b="1" dirty="0"/>
              <a:t>The spirit of modernity, then, gave us the responsibility to determine right or wrong. </a:t>
            </a:r>
            <a:r>
              <a:rPr lang="en-US" sz="3200" b="1" u="sng" dirty="0">
                <a:solidFill>
                  <a:srgbClr val="FF0000"/>
                </a:solidFill>
              </a:rPr>
              <a:t>Our new confidence that we can control the physical environment has spilled over so we now think we can reshape the metaphysical realm as well</a:t>
            </a:r>
            <a:r>
              <a:rPr lang="en-US" sz="3200" b="1" dirty="0"/>
              <a:t>. It seems to our minds unfair, therefore, that we should determine that it is all right to have sex outside of marriage and later discover that there is a God who is going to punish us for that. </a:t>
            </a:r>
            <a:r>
              <a:rPr lang="en-US" sz="3200" b="1" u="sng" dirty="0"/>
              <a:t>We believe so deeply in our personal rights in this realm that the very idea of a </a:t>
            </a:r>
            <a:r>
              <a:rPr lang="en-US" sz="3200" b="1" u="sng" dirty="0" smtClean="0"/>
              <a:t>divine </a:t>
            </a:r>
            <a:r>
              <a:rPr lang="en-US" sz="3200" b="1" u="sng" dirty="0"/>
              <a:t>Judgment Day seems </a:t>
            </a:r>
            <a:r>
              <a:rPr lang="en-US" sz="3200" b="1" u="sng" dirty="0" smtClean="0"/>
              <a:t>impossible</a:t>
            </a:r>
            <a:r>
              <a:rPr lang="en-US" sz="3200" b="1" dirty="0" smtClean="0"/>
              <a:t>…</a:t>
            </a:r>
            <a:endParaRPr lang="en-US" sz="3200" b="1" dirty="0"/>
          </a:p>
        </p:txBody>
      </p:sp>
    </p:spTree>
    <p:extLst>
      <p:ext uri="{BB962C8B-B14F-4D97-AF65-F5344CB8AC3E}">
        <p14:creationId xmlns:p14="http://schemas.microsoft.com/office/powerpoint/2010/main" val="3552647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A God of Judgment Cannot Be a God of Love</a:t>
            </a:r>
          </a:p>
          <a:p>
            <a:endParaRPr lang="en-US" sz="3200" b="1" dirty="0" smtClean="0"/>
          </a:p>
          <a:p>
            <a:pPr algn="just"/>
            <a:r>
              <a:rPr lang="en-US" sz="3200" b="1" dirty="0" smtClean="0"/>
              <a:t>After church one day a lady approached Tim Keller and said she was offended at the Bible’s teaching about hell. </a:t>
            </a:r>
            <a:r>
              <a:rPr lang="en-US" sz="3200" b="1" dirty="0"/>
              <a:t>Keller replied, “said, “Why </a:t>
            </a:r>
            <a:r>
              <a:rPr lang="en-US" sz="3200" b="1" u="sng" dirty="0">
                <a:solidFill>
                  <a:srgbClr val="FF0000"/>
                </a:solidFill>
              </a:rPr>
              <a:t>aren’t</a:t>
            </a:r>
            <a:r>
              <a:rPr lang="en-US" sz="3200" b="1" dirty="0"/>
              <a:t> you offended by the idea of a forgiving God?” She looked puzzled. I continued, “I respectfully urge you to consider your cultural location when you find the Christian teaching about hell offensive</a:t>
            </a:r>
            <a:r>
              <a:rPr lang="en-US" sz="3200" b="1" dirty="0" smtClean="0"/>
              <a:t>.”… </a:t>
            </a:r>
            <a:endParaRPr lang="en-US" sz="3200" b="1" dirty="0"/>
          </a:p>
        </p:txBody>
      </p:sp>
    </p:spTree>
    <p:extLst>
      <p:ext uri="{BB962C8B-B14F-4D97-AF65-F5344CB8AC3E}">
        <p14:creationId xmlns:p14="http://schemas.microsoft.com/office/powerpoint/2010/main" val="316367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A God of Judgment Cannot Be a God of Love</a:t>
            </a:r>
          </a:p>
          <a:p>
            <a:pPr algn="ctr"/>
            <a:endParaRPr lang="en-US" sz="3200" b="1" u="sng" dirty="0"/>
          </a:p>
          <a:p>
            <a:pPr algn="just"/>
            <a:r>
              <a:rPr lang="en-US" sz="3200" b="1" dirty="0" smtClean="0"/>
              <a:t>…Keller </a:t>
            </a:r>
            <a:r>
              <a:rPr lang="en-US" sz="3200" b="1" dirty="0"/>
              <a:t>continued, “I respectfully urge you to consider your cultural location when you find the Christian teaching about hell offensive.” </a:t>
            </a:r>
            <a:r>
              <a:rPr lang="en-US" sz="3200" b="1" dirty="0" smtClean="0"/>
              <a:t>He </a:t>
            </a:r>
            <a:r>
              <a:rPr lang="en-US" sz="3200" b="1" dirty="0"/>
              <a:t>went on to point out that secular Westerners get upset by the Christian doctrines of hell, but they find Biblical teaching about turning the other cheek and forgiving enemies </a:t>
            </a:r>
            <a:r>
              <a:rPr lang="en-US" sz="3200" b="1" dirty="0" smtClean="0"/>
              <a:t>appealing…</a:t>
            </a:r>
            <a:endParaRPr lang="en-US" sz="3200" b="1" dirty="0"/>
          </a:p>
        </p:txBody>
      </p:sp>
    </p:spTree>
    <p:extLst>
      <p:ext uri="{BB962C8B-B14F-4D97-AF65-F5344CB8AC3E}">
        <p14:creationId xmlns:p14="http://schemas.microsoft.com/office/powerpoint/2010/main" val="118909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God of Judgment Cannot Be a God of Love</a:t>
            </a:r>
          </a:p>
          <a:p>
            <a:pPr algn="ctr"/>
            <a:endParaRPr lang="en-US" sz="3200" b="1" u="sng" dirty="0" smtClean="0"/>
          </a:p>
          <a:p>
            <a:pPr algn="just"/>
            <a:r>
              <a:rPr lang="en-US" sz="3200" b="1" dirty="0" smtClean="0"/>
              <a:t>In </a:t>
            </a:r>
            <a:r>
              <a:rPr lang="en-US" sz="3200" b="1" dirty="0"/>
              <a:t>traditional societies the teaching about “</a:t>
            </a:r>
            <a:r>
              <a:rPr lang="en-US" sz="3200" b="1" u="sng" dirty="0"/>
              <a:t>turning the other cheek</a:t>
            </a:r>
            <a:r>
              <a:rPr lang="en-US" sz="3200" b="1" dirty="0"/>
              <a:t>” </a:t>
            </a:r>
            <a:r>
              <a:rPr lang="en-US" sz="3200" b="1" dirty="0">
                <a:solidFill>
                  <a:srgbClr val="FF0000"/>
                </a:solidFill>
              </a:rPr>
              <a:t>makes absolutely no sense</a:t>
            </a:r>
            <a:r>
              <a:rPr lang="en-US" sz="3200" b="1" dirty="0"/>
              <a:t>. It offends people’s deepest instincts about what is right. </a:t>
            </a:r>
            <a:r>
              <a:rPr lang="en-US" sz="3200" b="1" u="sng" dirty="0"/>
              <a:t>For them the doctrine of a God of judgment, however, is no problem at all</a:t>
            </a:r>
            <a:r>
              <a:rPr lang="en-US" sz="3200" b="1" dirty="0"/>
              <a:t>. That society is repulsed by aspects of Christianity that Western people enjoy, and are attracted by the aspects that secular Westerners can’t stand</a:t>
            </a:r>
            <a:r>
              <a:rPr lang="en-US" sz="3200" b="1" dirty="0" smtClean="0"/>
              <a:t>.</a:t>
            </a:r>
          </a:p>
          <a:p>
            <a:pPr algn="just"/>
            <a:endParaRPr lang="en-US" sz="3200" b="1" u="sng" dirty="0" smtClean="0"/>
          </a:p>
          <a:p>
            <a:pPr algn="just"/>
            <a:r>
              <a:rPr lang="en-US" sz="3200" b="1" u="sng" dirty="0" smtClean="0"/>
              <a:t>How then can Western viewpoints (i.e. relativistic thinking) be the final court in deciding this issue? </a:t>
            </a:r>
            <a:endParaRPr lang="en-US" sz="3200" b="1" u="sng" dirty="0"/>
          </a:p>
        </p:txBody>
      </p:sp>
    </p:spTree>
    <p:extLst>
      <p:ext uri="{BB962C8B-B14F-4D97-AF65-F5344CB8AC3E}">
        <p14:creationId xmlns:p14="http://schemas.microsoft.com/office/powerpoint/2010/main" val="3718673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God of Judgment Cannot Be a God of Love</a:t>
            </a:r>
          </a:p>
          <a:p>
            <a:pPr algn="ctr"/>
            <a:endParaRPr lang="en-US" sz="3200" b="1" u="sng" dirty="0"/>
          </a:p>
          <a:p>
            <a:pPr algn="just"/>
            <a:r>
              <a:rPr lang="en-US" sz="3200" b="1" dirty="0"/>
              <a:t>For the sake of argument, let’s imagine that Christianity is not </a:t>
            </a:r>
            <a:r>
              <a:rPr lang="en-US" sz="3200" b="1" dirty="0" smtClean="0"/>
              <a:t>the </a:t>
            </a:r>
            <a:r>
              <a:rPr lang="en-US" sz="3200" b="1" dirty="0"/>
              <a:t>product of any one culture but is actually the transcultural truth of God. </a:t>
            </a:r>
            <a:r>
              <a:rPr lang="en-US" sz="3200" b="1" u="sng" dirty="0"/>
              <a:t>If that were the case we would expect that it would contradict and offend every human culture at some point, because human cultures are ever-changing and imperfect</a:t>
            </a:r>
            <a:r>
              <a:rPr lang="en-US" sz="3200" b="1" dirty="0"/>
              <a:t>. </a:t>
            </a:r>
            <a:r>
              <a:rPr lang="en-US" sz="3200" b="1" u="sng" dirty="0">
                <a:solidFill>
                  <a:srgbClr val="FF0000"/>
                </a:solidFill>
              </a:rPr>
              <a:t>If Christianity were the truth it would have to be offending and correcting your thinking at some place</a:t>
            </a:r>
            <a:r>
              <a:rPr lang="en-US" sz="3200" b="1" dirty="0"/>
              <a:t>. Maybe this is the place , the Christian doctrine of divine judgment</a:t>
            </a:r>
            <a:r>
              <a:rPr lang="en-US" sz="3200" b="1" dirty="0" smtClean="0"/>
              <a:t>.</a:t>
            </a:r>
            <a:endParaRPr lang="en-US" sz="3200" b="1" dirty="0"/>
          </a:p>
        </p:txBody>
      </p:sp>
    </p:spTree>
    <p:extLst>
      <p:ext uri="{BB962C8B-B14F-4D97-AF65-F5344CB8AC3E}">
        <p14:creationId xmlns:p14="http://schemas.microsoft.com/office/powerpoint/2010/main" val="301290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A LOVING GOD WOULD</a:t>
            </a:r>
          </a:p>
          <a:p>
            <a:pPr algn="ctr"/>
            <a:r>
              <a:rPr lang="en-US" sz="5400" b="1" dirty="0" smtClean="0"/>
              <a:t> NOT ALLOW HELL</a:t>
            </a:r>
          </a:p>
        </p:txBody>
      </p:sp>
    </p:spTree>
    <p:extLst>
      <p:ext uri="{BB962C8B-B14F-4D97-AF65-F5344CB8AC3E}">
        <p14:creationId xmlns:p14="http://schemas.microsoft.com/office/powerpoint/2010/main" val="262306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u="sng" dirty="0"/>
              <a:t>In Christianity God is both a God of love and of justice</a:t>
            </a:r>
            <a:r>
              <a:rPr lang="en-US" sz="3200" b="1" dirty="0" smtClean="0"/>
              <a:t>. </a:t>
            </a:r>
            <a:r>
              <a:rPr lang="en-US" sz="3200" b="1" dirty="0" smtClean="0">
                <a:solidFill>
                  <a:srgbClr val="FF0000"/>
                </a:solidFill>
              </a:rPr>
              <a:t>This belief is often forgotten today</a:t>
            </a:r>
            <a:r>
              <a:rPr lang="en-US" sz="3200" b="1" dirty="0"/>
              <a:t>. </a:t>
            </a:r>
            <a:r>
              <a:rPr lang="en-US" sz="3200" b="1" dirty="0" smtClean="0"/>
              <a:t> Many people ask, “How </a:t>
            </a:r>
            <a:r>
              <a:rPr lang="en-US" sz="3200" b="1" dirty="0"/>
              <a:t>can a God of love be also a God of filled with wrath and anger? If he is loving and perfect, he should forgive and accept everyone. He shouldn’t get angry</a:t>
            </a:r>
            <a:r>
              <a:rPr lang="en-US" sz="3200" b="1" dirty="0" smtClean="0"/>
              <a:t>.” </a:t>
            </a:r>
          </a:p>
          <a:p>
            <a:endParaRPr lang="en-US" sz="3200" b="1" dirty="0" smtClean="0"/>
          </a:p>
          <a:p>
            <a:r>
              <a:rPr lang="en-US" sz="3200" b="1" dirty="0" smtClean="0"/>
              <a:t>Keller responds, “I </a:t>
            </a:r>
            <a:r>
              <a:rPr lang="en-US" sz="3200" b="1" dirty="0"/>
              <a:t>always start my response by pointing out that all loving persons are sometimes filled with wrath, not just despite of but because of their love</a:t>
            </a:r>
            <a:r>
              <a:rPr lang="en-US" sz="3200" b="1" dirty="0" smtClean="0"/>
              <a:t>.”</a:t>
            </a:r>
            <a:endParaRPr lang="en-US" sz="3200" b="1" dirty="0"/>
          </a:p>
        </p:txBody>
      </p:sp>
    </p:spTree>
    <p:extLst>
      <p:ext uri="{BB962C8B-B14F-4D97-AF65-F5344CB8AC3E}">
        <p14:creationId xmlns:p14="http://schemas.microsoft.com/office/powerpoint/2010/main" val="277627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r>
              <a:rPr lang="en-US" sz="3200" b="1" dirty="0"/>
              <a:t>As </a:t>
            </a:r>
            <a:r>
              <a:rPr lang="en-US" sz="3200" b="1" u="sng" dirty="0"/>
              <a:t>Becky </a:t>
            </a:r>
            <a:r>
              <a:rPr lang="en-US" sz="3200" b="1" u="sng" dirty="0" err="1"/>
              <a:t>Pippert</a:t>
            </a:r>
            <a:r>
              <a:rPr lang="en-US" sz="3200" b="1" u="sng" dirty="0"/>
              <a:t> </a:t>
            </a:r>
            <a:r>
              <a:rPr lang="en-US" sz="3200" b="1" dirty="0"/>
              <a:t>puts it in her book </a:t>
            </a:r>
            <a:r>
              <a:rPr lang="en-US" sz="3200" b="1" i="1" dirty="0">
                <a:solidFill>
                  <a:srgbClr val="FF0000"/>
                </a:solidFill>
              </a:rPr>
              <a:t>Hope Has Its Reasons</a:t>
            </a:r>
            <a:r>
              <a:rPr lang="en-US" sz="3200" b="1" dirty="0"/>
              <a:t>: </a:t>
            </a:r>
            <a:endParaRPr lang="en-US" sz="3200" b="1" dirty="0" smtClean="0"/>
          </a:p>
          <a:p>
            <a:r>
              <a:rPr lang="en-US" sz="3200" b="1" dirty="0" smtClean="0"/>
              <a:t>“Think </a:t>
            </a:r>
            <a:r>
              <a:rPr lang="en-US" sz="3200" b="1" dirty="0"/>
              <a:t>how we feel when we see someone we love ravaged by unwise actions or relationships. Do we respond with benign tolerance as we might toward strangers? Far from it…. Anger isn’t the opposite of love. Hate is, and the final form of hate is </a:t>
            </a:r>
            <a:r>
              <a:rPr lang="en-US" sz="3200" b="1" dirty="0" smtClean="0"/>
              <a:t>indifference </a:t>
            </a:r>
            <a:r>
              <a:rPr lang="en-US" sz="3200" b="1" dirty="0"/>
              <a:t>wrath is not a cranky explosion, but his settled opposition to the cancer… which is eating out the insides of the human race he loves with his whole being</a:t>
            </a:r>
            <a:r>
              <a:rPr lang="en-US" sz="3200" b="1" dirty="0" smtClean="0"/>
              <a:t>.”</a:t>
            </a:r>
            <a:endParaRPr lang="en-US" sz="3200" b="1" dirty="0"/>
          </a:p>
        </p:txBody>
      </p:sp>
    </p:spTree>
    <p:extLst>
      <p:ext uri="{BB962C8B-B14F-4D97-AF65-F5344CB8AC3E}">
        <p14:creationId xmlns:p14="http://schemas.microsoft.com/office/powerpoint/2010/main" val="2691860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u="sng" dirty="0"/>
              <a:t>The Bible says that God’s wrath flows from his love and delight in his creation</a:t>
            </a:r>
            <a:r>
              <a:rPr lang="en-US" sz="3200" b="1" dirty="0"/>
              <a:t>. He is angry at evil and injustice because it is destroying its peace and integrity. </a:t>
            </a:r>
            <a:endParaRPr lang="en-US" sz="3200" b="1" dirty="0" smtClean="0"/>
          </a:p>
          <a:p>
            <a:endParaRPr lang="en-US" sz="3200" b="1" dirty="0"/>
          </a:p>
          <a:p>
            <a:r>
              <a:rPr lang="en-US" sz="3200" b="1" i="1" dirty="0" smtClean="0"/>
              <a:t>The </a:t>
            </a:r>
            <a:r>
              <a:rPr lang="en-US" sz="3200" b="1" i="1" dirty="0"/>
              <a:t>Lord is righteous in all his ways and loving toward all he has made… The Lord watches over those who love him, but all the wicked he will destroy</a:t>
            </a:r>
            <a:r>
              <a:rPr lang="en-US" sz="3200" b="1" dirty="0"/>
              <a:t>. (Psalms 145: 17-20</a:t>
            </a:r>
            <a:r>
              <a:rPr lang="en-US" sz="3200" b="1" dirty="0" smtClean="0"/>
              <a:t>)</a:t>
            </a:r>
            <a:endParaRPr lang="en-US" sz="3200" b="1" dirty="0"/>
          </a:p>
        </p:txBody>
      </p:sp>
    </p:spTree>
    <p:extLst>
      <p:ext uri="{BB962C8B-B14F-4D97-AF65-F5344CB8AC3E}">
        <p14:creationId xmlns:p14="http://schemas.microsoft.com/office/powerpoint/2010/main" val="4873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555641"/>
          </a:xfrm>
          <a:prstGeom prst="rect">
            <a:avLst/>
          </a:prstGeom>
          <a:noFill/>
        </p:spPr>
        <p:txBody>
          <a:bodyPr wrap="square" rtlCol="0">
            <a:spAutoFit/>
          </a:bodyPr>
          <a:lstStyle/>
          <a:p>
            <a:pPr algn="ctr"/>
            <a:r>
              <a:rPr lang="en-US" sz="5400" b="1" u="sng" dirty="0" smtClean="0"/>
              <a:t>HOW CAN A LOVING GOD SEND PEOPLE TO HELL?</a:t>
            </a:r>
            <a:endParaRPr lang="en-US" sz="5400" b="1" u="sng" dirty="0"/>
          </a:p>
          <a:p>
            <a:pPr algn="ctr"/>
            <a:endParaRPr lang="en-US" sz="6000" b="1" dirty="0" smtClean="0"/>
          </a:p>
          <a:p>
            <a:pPr algn="ctr"/>
            <a:r>
              <a:rPr lang="en-US" sz="3600" b="1" dirty="0" smtClean="0"/>
              <a:t>After today’s discussion we will try to follow up on the questions of who will be saved. Our Thursday class will focus on Vatican II’s </a:t>
            </a:r>
            <a:r>
              <a:rPr lang="en-US" sz="3600" b="1" i="1" dirty="0" smtClean="0"/>
              <a:t>Lumen </a:t>
            </a:r>
            <a:r>
              <a:rPr lang="en-US" sz="3600" b="1" i="1" dirty="0" err="1" smtClean="0"/>
              <a:t>gentium</a:t>
            </a:r>
            <a:r>
              <a:rPr lang="en-US" sz="3600" b="1" i="1" dirty="0" smtClean="0"/>
              <a:t> </a:t>
            </a:r>
            <a:r>
              <a:rPr lang="en-US" sz="3600" b="1" dirty="0" smtClean="0"/>
              <a:t>16, interacting with the theories of the so called “anonymous Christian” theory of Karl </a:t>
            </a:r>
            <a:r>
              <a:rPr lang="en-US" sz="3600" b="1" dirty="0" err="1" smtClean="0"/>
              <a:t>Rahner</a:t>
            </a:r>
            <a:r>
              <a:rPr lang="en-US" sz="3600" b="1" dirty="0" smtClean="0"/>
              <a:t> as well as the theory of Hans </a:t>
            </a:r>
            <a:r>
              <a:rPr lang="en-US" sz="3600" b="1" dirty="0" err="1" smtClean="0"/>
              <a:t>Urs</a:t>
            </a:r>
            <a:r>
              <a:rPr lang="en-US" sz="3600" b="1" dirty="0" smtClean="0"/>
              <a:t> von </a:t>
            </a:r>
            <a:r>
              <a:rPr lang="en-US" sz="3600" b="1" dirty="0" err="1" smtClean="0"/>
              <a:t>Balthasar</a:t>
            </a:r>
            <a:r>
              <a:rPr lang="en-US" sz="3600" b="1" dirty="0" smtClean="0"/>
              <a:t> that hell might be empty.</a:t>
            </a:r>
            <a:endParaRPr lang="en-US" sz="3200" b="1" dirty="0" smtClean="0"/>
          </a:p>
        </p:txBody>
      </p:sp>
    </p:spTree>
    <p:extLst>
      <p:ext uri="{BB962C8B-B14F-4D97-AF65-F5344CB8AC3E}">
        <p14:creationId xmlns:p14="http://schemas.microsoft.com/office/powerpoint/2010/main" val="853976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u="sng" dirty="0" smtClean="0"/>
              <a:t>Yale </a:t>
            </a:r>
            <a:r>
              <a:rPr lang="en-US" sz="3200" b="1" u="sng" dirty="0"/>
              <a:t>theologian </a:t>
            </a:r>
            <a:r>
              <a:rPr lang="en-US" sz="3200" b="1" u="sng" dirty="0" err="1"/>
              <a:t>Miroslav</a:t>
            </a:r>
            <a:r>
              <a:rPr lang="en-US" sz="3200" b="1" u="sng" dirty="0"/>
              <a:t> </a:t>
            </a:r>
            <a:r>
              <a:rPr lang="en-US" sz="3200" b="1" u="sng" dirty="0" err="1"/>
              <a:t>Volf</a:t>
            </a:r>
            <a:r>
              <a:rPr lang="en-US" sz="3200" b="1" dirty="0"/>
              <a:t>, a Croatian who has seen the violence in the Balkans, does not see the doctrine of God’s judgment that way. </a:t>
            </a:r>
            <a:endParaRPr lang="en-US" sz="3200" b="1" dirty="0" smtClean="0"/>
          </a:p>
          <a:p>
            <a:endParaRPr lang="en-US" sz="3200" b="1" dirty="0" smtClean="0"/>
          </a:p>
          <a:p>
            <a:r>
              <a:rPr lang="en-US" sz="3200" b="1" dirty="0" smtClean="0"/>
              <a:t>He </a:t>
            </a:r>
            <a:r>
              <a:rPr lang="en-US" sz="3200" b="1" dirty="0"/>
              <a:t>writes: If God were not angry at injustice and deception and did not make a final end to violence —that God would not be worthy of </a:t>
            </a:r>
            <a:r>
              <a:rPr lang="en-US" sz="3200" b="1" dirty="0" smtClean="0"/>
              <a:t>worship</a:t>
            </a:r>
            <a:r>
              <a:rPr lang="en-US" sz="3200" b="1" dirty="0"/>
              <a:t> The only means of prohibiting all recourse to violence by ourselves is to insist that violence is legitimate only when it comes from God</a:t>
            </a:r>
            <a:r>
              <a:rPr lang="en-US" sz="3200" b="1" dirty="0" smtClean="0"/>
              <a:t>…</a:t>
            </a:r>
            <a:endParaRPr lang="en-US" sz="3200" b="1" dirty="0"/>
          </a:p>
        </p:txBody>
      </p:sp>
    </p:spTree>
    <p:extLst>
      <p:ext uri="{BB962C8B-B14F-4D97-AF65-F5344CB8AC3E}">
        <p14:creationId xmlns:p14="http://schemas.microsoft.com/office/powerpoint/2010/main" val="3233511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smtClean="0"/>
              <a:t>…My </a:t>
            </a:r>
            <a:r>
              <a:rPr lang="en-US" sz="3200" b="1" dirty="0"/>
              <a:t>thesis that the practice of non-violence requires a belief in divine vengeance will be unpopular with </a:t>
            </a:r>
            <a:r>
              <a:rPr lang="en-US" sz="3200" b="1" dirty="0" smtClean="0"/>
              <a:t>many </a:t>
            </a:r>
            <a:r>
              <a:rPr lang="en-US" sz="3200" b="1" dirty="0"/>
              <a:t>in the West</a:t>
            </a:r>
            <a:r>
              <a:rPr lang="en-US" sz="3200" b="1" dirty="0" smtClean="0"/>
              <a:t>… </a:t>
            </a:r>
            <a:r>
              <a:rPr lang="en-US" sz="3200" b="1" dirty="0"/>
              <a:t>[But] it takes the quiet of a suburban home for the birth of the thesis that human non-violence [results from the belief in] God’s refusal to judge. </a:t>
            </a:r>
            <a:r>
              <a:rPr lang="en-US" sz="3200" b="1" dirty="0">
                <a:solidFill>
                  <a:srgbClr val="FF0000"/>
                </a:solidFill>
              </a:rPr>
              <a:t>In a sun-scorched land, soaked in the blood of the innocent, it will invariably die…[ with] other pleasant captivities of the liberal mind</a:t>
            </a:r>
            <a:r>
              <a:rPr lang="en-US" sz="3200" b="1" dirty="0" smtClean="0"/>
              <a:t>.”</a:t>
            </a:r>
            <a:endParaRPr lang="en-US" sz="3200" b="1" dirty="0"/>
          </a:p>
        </p:txBody>
      </p:sp>
    </p:spTree>
    <p:extLst>
      <p:ext uri="{BB962C8B-B14F-4D97-AF65-F5344CB8AC3E}">
        <p14:creationId xmlns:p14="http://schemas.microsoft.com/office/powerpoint/2010/main" val="2399123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In this fascinating passage </a:t>
            </a:r>
            <a:r>
              <a:rPr lang="en-US" sz="3200" b="1" dirty="0" err="1"/>
              <a:t>Volf</a:t>
            </a:r>
            <a:r>
              <a:rPr lang="en-US" sz="3200" b="1" dirty="0"/>
              <a:t> reasons that it is the lack of belief in a God of vengeance that “secretly nourishes violence</a:t>
            </a:r>
            <a:r>
              <a:rPr lang="en-US" sz="3200" b="1" dirty="0" smtClean="0"/>
              <a:t>.” </a:t>
            </a:r>
            <a:r>
              <a:rPr lang="en-US" sz="3200" b="1" dirty="0">
                <a:solidFill>
                  <a:srgbClr val="FF0000"/>
                </a:solidFill>
              </a:rPr>
              <a:t>The human impulse to make perpetrators of violence pay for their crimes is almost an overwhelming one</a:t>
            </a:r>
            <a:r>
              <a:rPr lang="en-US" sz="3200" b="1" dirty="0"/>
              <a:t>. It cannot possibly be overcome with platitudes like “Now don’t you see that violence won’t solve anything</a:t>
            </a:r>
            <a:r>
              <a:rPr lang="en-US" sz="3200" b="1" dirty="0" smtClean="0"/>
              <a:t>?”…</a:t>
            </a:r>
            <a:endParaRPr lang="en-US" sz="3200" b="1" dirty="0"/>
          </a:p>
        </p:txBody>
      </p:sp>
    </p:spTree>
    <p:extLst>
      <p:ext uri="{BB962C8B-B14F-4D97-AF65-F5344CB8AC3E}">
        <p14:creationId xmlns:p14="http://schemas.microsoft.com/office/powerpoint/2010/main" val="3363131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smtClean="0"/>
              <a:t>If </a:t>
            </a:r>
            <a:r>
              <a:rPr lang="en-US" sz="3200" b="1" dirty="0"/>
              <a:t>you have seen your home burned down and your relatives killed and raped, </a:t>
            </a:r>
            <a:r>
              <a:rPr lang="en-US" sz="3200" b="1" dirty="0">
                <a:solidFill>
                  <a:srgbClr val="FF0000"/>
                </a:solidFill>
              </a:rPr>
              <a:t>such talk is laughable— and it shows no real concern for justice</a:t>
            </a:r>
            <a:r>
              <a:rPr lang="en-US" sz="3200" b="1" dirty="0"/>
              <a:t>. Yet victims of violence are drawn to go far beyond justice into the vengeance that says, “You put out one of my eyes, so I will put out both of yours.” They are pulled </a:t>
            </a:r>
            <a:r>
              <a:rPr lang="en-US" sz="3200" b="1" dirty="0" smtClean="0"/>
              <a:t>inexorably (inevitably, relentlessly) </a:t>
            </a:r>
            <a:r>
              <a:rPr lang="en-US" sz="3200" b="1" dirty="0"/>
              <a:t>into an endless cycle of vengeance, of strikes and counterstrikes nurtured and justified by the memory of terrible wrongs</a:t>
            </a:r>
            <a:r>
              <a:rPr lang="en-US" sz="3200" b="1" dirty="0" smtClean="0"/>
              <a:t>.</a:t>
            </a:r>
            <a:endParaRPr lang="en-US" sz="3200" b="1" dirty="0"/>
          </a:p>
        </p:txBody>
      </p:sp>
    </p:spTree>
    <p:extLst>
      <p:ext uri="{BB962C8B-B14F-4D97-AF65-F5344CB8AC3E}">
        <p14:creationId xmlns:p14="http://schemas.microsoft.com/office/powerpoint/2010/main" val="1824568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Can our passion for justice be honored in a way that does not nurture our desire for blood vengeance? </a:t>
            </a:r>
            <a:r>
              <a:rPr lang="en-US" sz="3200" b="1" u="sng" dirty="0" err="1"/>
              <a:t>Volf</a:t>
            </a:r>
            <a:r>
              <a:rPr lang="en-US" sz="3200" b="1" u="sng" dirty="0"/>
              <a:t> says the best resource for this is belief in the concept of God’s divine justice</a:t>
            </a:r>
            <a:r>
              <a:rPr lang="en-US" sz="3200" b="1" dirty="0"/>
              <a:t>. </a:t>
            </a:r>
            <a:r>
              <a:rPr lang="en-US" sz="3200" b="1" dirty="0">
                <a:solidFill>
                  <a:srgbClr val="FF0000"/>
                </a:solidFill>
              </a:rPr>
              <a:t>If I don’t believe that there is a </a:t>
            </a:r>
            <a:r>
              <a:rPr lang="en-US" sz="3200" b="1" dirty="0" smtClean="0">
                <a:solidFill>
                  <a:srgbClr val="FF0000"/>
                </a:solidFill>
              </a:rPr>
              <a:t>God </a:t>
            </a:r>
            <a:r>
              <a:rPr lang="en-US" sz="3200" b="1" dirty="0">
                <a:solidFill>
                  <a:srgbClr val="FF0000"/>
                </a:solidFill>
              </a:rPr>
              <a:t>who will eventually put all things right, I will take up the sword and will be sucked into the endless vortex of retaliation</a:t>
            </a:r>
            <a:r>
              <a:rPr lang="en-US" sz="3200" b="1" dirty="0"/>
              <a:t>. </a:t>
            </a:r>
            <a:r>
              <a:rPr lang="en-US" sz="3200" b="1" u="sng" dirty="0"/>
              <a:t>Only if I am sure that there’s a God who will right all wrongs and settle all accounts perfectly do I have the power to refrain</a:t>
            </a:r>
            <a:r>
              <a:rPr lang="en-US" sz="3200" b="1" dirty="0"/>
              <a:t>.</a:t>
            </a:r>
          </a:p>
          <a:p>
            <a:endParaRPr lang="en-US" sz="3200" b="1" u="sng" dirty="0"/>
          </a:p>
        </p:txBody>
      </p:sp>
    </p:spTree>
    <p:extLst>
      <p:ext uri="{BB962C8B-B14F-4D97-AF65-F5344CB8AC3E}">
        <p14:creationId xmlns:p14="http://schemas.microsoft.com/office/powerpoint/2010/main" val="269207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u="sng" dirty="0" err="1"/>
              <a:t>Czeslaw</a:t>
            </a:r>
            <a:r>
              <a:rPr lang="en-US" sz="3200" b="1" u="sng" dirty="0"/>
              <a:t> Milosz, the Nobel Prize– winning Polish poet, wrote the remarkable essay </a:t>
            </a:r>
            <a:r>
              <a:rPr lang="en-US" sz="3200" b="1" dirty="0"/>
              <a:t>“</a:t>
            </a:r>
            <a:r>
              <a:rPr lang="en-US" sz="3200" b="1" dirty="0">
                <a:solidFill>
                  <a:srgbClr val="FF0000"/>
                </a:solidFill>
              </a:rPr>
              <a:t>The Discreet Charms of Nihilism</a:t>
            </a:r>
            <a:r>
              <a:rPr lang="en-US" sz="3200" b="1" dirty="0"/>
              <a:t>.” In it he remembers how Marx had called religion “the opiate of the people” because the promise of an afterlife (Marx said) led the poor and the working class to put up with unjust social conditions. But, Milosz continued:</a:t>
            </a:r>
          </a:p>
          <a:p>
            <a:endParaRPr lang="en-US" sz="3200" b="1" u="sng" dirty="0"/>
          </a:p>
        </p:txBody>
      </p:sp>
    </p:spTree>
    <p:extLst>
      <p:ext uri="{BB962C8B-B14F-4D97-AF65-F5344CB8AC3E}">
        <p14:creationId xmlns:p14="http://schemas.microsoft.com/office/powerpoint/2010/main" val="140948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Many people complain that belief in a God of judgment will lead to a more brutal society. </a:t>
            </a:r>
            <a:r>
              <a:rPr lang="en-US" sz="3200" b="1" u="sng" dirty="0"/>
              <a:t>Milosz had personally seen</a:t>
            </a:r>
            <a:r>
              <a:rPr lang="en-US" sz="3200" b="1" dirty="0"/>
              <a:t>, in both </a:t>
            </a:r>
            <a:r>
              <a:rPr lang="en-US" sz="3200" b="1" dirty="0">
                <a:solidFill>
                  <a:srgbClr val="FF0000"/>
                </a:solidFill>
              </a:rPr>
              <a:t>Nazism</a:t>
            </a:r>
            <a:r>
              <a:rPr lang="en-US" sz="3200" b="1" dirty="0"/>
              <a:t> and </a:t>
            </a:r>
            <a:r>
              <a:rPr lang="en-US" sz="3200" b="1" dirty="0">
                <a:solidFill>
                  <a:srgbClr val="FF0000"/>
                </a:solidFill>
              </a:rPr>
              <a:t>Communism</a:t>
            </a:r>
            <a:r>
              <a:rPr lang="en-US" sz="3200" b="1" dirty="0"/>
              <a:t>, </a:t>
            </a:r>
            <a:r>
              <a:rPr lang="en-US" sz="3200" b="1" u="sng" dirty="0"/>
              <a:t>that a loss of belief in a God of judgment can lead to brutality</a:t>
            </a:r>
            <a:r>
              <a:rPr lang="en-US" sz="3200" b="1" dirty="0"/>
              <a:t>. If we are free to shape life and morals any way we choose without ultimate accountability, it can lead to violence . </a:t>
            </a:r>
            <a:r>
              <a:rPr lang="en-US" sz="3200" b="1" u="sng" dirty="0" err="1">
                <a:effectLst>
                  <a:outerShdw blurRad="38100" dist="38100" dir="2700000" algn="tl">
                    <a:srgbClr val="000000">
                      <a:alpha val="43137"/>
                    </a:srgbClr>
                  </a:outerShdw>
                </a:effectLst>
              </a:rPr>
              <a:t>Volf</a:t>
            </a:r>
            <a:r>
              <a:rPr lang="en-US" sz="3200" b="1" u="sng" dirty="0">
                <a:effectLst>
                  <a:outerShdw blurRad="38100" dist="38100" dir="2700000" algn="tl">
                    <a:srgbClr val="000000">
                      <a:alpha val="43137"/>
                    </a:srgbClr>
                  </a:outerShdw>
                </a:effectLst>
              </a:rPr>
              <a:t> and Milosz argue that the doctrine of God’s final judgment is a necessary undergirding for human practices of love and peacemaking</a:t>
            </a:r>
            <a:r>
              <a:rPr lang="en-US" sz="3200" b="1" dirty="0" smtClean="0"/>
              <a:t>.</a:t>
            </a:r>
            <a:endParaRPr lang="en-US" sz="3200" b="1" dirty="0"/>
          </a:p>
        </p:txBody>
      </p:sp>
    </p:spTree>
    <p:extLst>
      <p:ext uri="{BB962C8B-B14F-4D97-AF65-F5344CB8AC3E}">
        <p14:creationId xmlns:p14="http://schemas.microsoft.com/office/powerpoint/2010/main" val="1230229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ctr"/>
            <a:r>
              <a:rPr lang="en-US" sz="3200" b="1" dirty="0"/>
              <a:t>“Ah,” you may say, “fighting evil and injustice in the world is one thing, but sending people to hell is another. The Bible speaks of eternal punishment. How does that fit in with the love of God? I cannot reconcile even the idea of hell with a loving God.” </a:t>
            </a:r>
            <a:endParaRPr lang="en-US" sz="3200" b="1" dirty="0" smtClean="0"/>
          </a:p>
          <a:p>
            <a:endParaRPr lang="en-US" sz="3200" b="1" dirty="0"/>
          </a:p>
          <a:p>
            <a:r>
              <a:rPr lang="en-US" sz="3200" b="1" u="sng" dirty="0" smtClean="0">
                <a:solidFill>
                  <a:srgbClr val="FF0000"/>
                </a:solidFill>
              </a:rPr>
              <a:t>How </a:t>
            </a:r>
            <a:r>
              <a:rPr lang="en-US" sz="3200" b="1" u="sng" dirty="0">
                <a:solidFill>
                  <a:srgbClr val="FF0000"/>
                </a:solidFill>
              </a:rPr>
              <a:t>do we address this understandable recoiling</a:t>
            </a:r>
            <a:r>
              <a:rPr lang="en-US" sz="3200" b="1" u="sng" dirty="0" smtClean="0">
                <a:solidFill>
                  <a:srgbClr val="FF0000"/>
                </a:solidFill>
              </a:rPr>
              <a:t>?</a:t>
            </a:r>
            <a:endParaRPr lang="en-US" sz="3200" b="1" u="sng" dirty="0">
              <a:solidFill>
                <a:srgbClr val="FF0000"/>
              </a:solidFill>
            </a:endParaRPr>
          </a:p>
        </p:txBody>
      </p:sp>
    </p:spTree>
    <p:extLst>
      <p:ext uri="{BB962C8B-B14F-4D97-AF65-F5344CB8AC3E}">
        <p14:creationId xmlns:p14="http://schemas.microsoft.com/office/powerpoint/2010/main" val="2755688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Modern people inevitably think that hell works like this: God gives us time, but if we haven’t made the right choices by the end of our lives, he casts our souls into hell for all eternity. As the poor souls fall through space, they cry out for mercy, but God says “Too late! You had your chance! Now you will suffer!” </a:t>
            </a:r>
            <a:r>
              <a:rPr lang="en-US" sz="3200" b="1" u="sng" dirty="0"/>
              <a:t>This </a:t>
            </a:r>
            <a:r>
              <a:rPr lang="en-US" sz="3200" b="1" u="sng" dirty="0">
                <a:solidFill>
                  <a:srgbClr val="FF0000"/>
                </a:solidFill>
              </a:rPr>
              <a:t>caricature</a:t>
            </a:r>
            <a:r>
              <a:rPr lang="en-US" sz="3200" b="1" u="sng" dirty="0"/>
              <a:t> misunderstands the very nature of </a:t>
            </a:r>
            <a:r>
              <a:rPr lang="en-US" sz="3200" b="1" u="sng" dirty="0" smtClean="0"/>
              <a:t>evil</a:t>
            </a:r>
            <a:r>
              <a:rPr lang="en-US" sz="3200" b="1" dirty="0" smtClean="0"/>
              <a:t>.  </a:t>
            </a:r>
            <a:endParaRPr lang="en-US" sz="3200" b="1" u="sng" dirty="0"/>
          </a:p>
        </p:txBody>
      </p:sp>
    </p:spTree>
    <p:extLst>
      <p:ext uri="{BB962C8B-B14F-4D97-AF65-F5344CB8AC3E}">
        <p14:creationId xmlns:p14="http://schemas.microsoft.com/office/powerpoint/2010/main" val="317858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u="sng" dirty="0" smtClean="0"/>
              <a:t>The </a:t>
            </a:r>
            <a:r>
              <a:rPr lang="en-US" sz="3200" b="1" u="sng" dirty="0"/>
              <a:t>Biblical picture is that sin separates us from the presence of God</a:t>
            </a:r>
            <a:r>
              <a:rPr lang="en-US" sz="3200" b="1" dirty="0"/>
              <a:t>, which is the source of all joy and indeed of all love, wisdom, or good things of any sort. Since we were originally created for God’s immediate presence, only before his face will we thrive, flourish, and achieve our highest potential. </a:t>
            </a:r>
            <a:r>
              <a:rPr lang="en-US" sz="3200" b="1" u="sng" dirty="0"/>
              <a:t>If we were to lose his presence totally, that would be hell</a:t>
            </a:r>
            <a:r>
              <a:rPr lang="en-US" sz="3200" b="1" dirty="0"/>
              <a:t>— </a:t>
            </a:r>
            <a:r>
              <a:rPr lang="en-US" sz="3200" b="1" dirty="0">
                <a:solidFill>
                  <a:srgbClr val="FF0000"/>
                </a:solidFill>
              </a:rPr>
              <a:t>the loss of our capability for giving or receiving love or joy</a:t>
            </a:r>
            <a:r>
              <a:rPr lang="en-US" sz="3200" b="1" dirty="0" smtClean="0"/>
              <a:t>.</a:t>
            </a:r>
            <a:endParaRPr lang="en-US" sz="3200" b="1" dirty="0"/>
          </a:p>
        </p:txBody>
      </p:sp>
    </p:spTree>
    <p:extLst>
      <p:ext uri="{BB962C8B-B14F-4D97-AF65-F5344CB8AC3E}">
        <p14:creationId xmlns:p14="http://schemas.microsoft.com/office/powerpoint/2010/main" val="12077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76200"/>
            <a:ext cx="8915400" cy="6647974"/>
          </a:xfrm>
          <a:prstGeom prst="rect">
            <a:avLst/>
          </a:prstGeom>
          <a:noFill/>
        </p:spPr>
        <p:txBody>
          <a:bodyPr wrap="square" rtlCol="0">
            <a:spAutoFit/>
          </a:bodyPr>
          <a:lstStyle/>
          <a:p>
            <a:pPr algn="ctr"/>
            <a:r>
              <a:rPr lang="en-US" sz="5400" b="1" dirty="0" smtClean="0"/>
              <a:t>Will Many  Be Saved? (2012)</a:t>
            </a:r>
            <a:endParaRPr lang="en-US" sz="5400" b="1" dirty="0"/>
          </a:p>
          <a:p>
            <a:pPr algn="ctr"/>
            <a:r>
              <a:rPr lang="en-US" sz="4400" b="1" dirty="0" smtClean="0"/>
              <a:t>Dr. Ralph Martin</a:t>
            </a:r>
          </a:p>
          <a:p>
            <a:pPr algn="ctr"/>
            <a:endParaRPr lang="en-US" sz="4400" b="1" dirty="0"/>
          </a:p>
          <a:p>
            <a:pPr algn="ctr"/>
            <a:endParaRPr lang="en-US" sz="4400" b="1" dirty="0" smtClean="0"/>
          </a:p>
          <a:p>
            <a:pPr algn="ctr"/>
            <a:endParaRPr lang="en-US" sz="4400" b="1" dirty="0"/>
          </a:p>
          <a:p>
            <a:pPr algn="ctr"/>
            <a:endParaRPr lang="en-US" sz="4400" b="1" dirty="0" smtClean="0"/>
          </a:p>
          <a:p>
            <a:pPr algn="ctr"/>
            <a:endParaRPr lang="en-US" sz="4400" b="1" dirty="0"/>
          </a:p>
          <a:p>
            <a:pPr algn="ctr"/>
            <a:endParaRPr lang="en-US" sz="4400" b="1" dirty="0" smtClean="0"/>
          </a:p>
          <a:p>
            <a:pPr algn="ctr"/>
            <a:endParaRPr lang="en-US" sz="3200" b="1" dirty="0" smtClean="0"/>
          </a:p>
          <a:p>
            <a:pPr algn="ctr"/>
            <a:r>
              <a:rPr lang="en-US" sz="3200" b="1" dirty="0" smtClean="0"/>
              <a:t>www.renewalministries.net</a:t>
            </a:r>
          </a:p>
        </p:txBody>
      </p:sp>
      <p:pic>
        <p:nvPicPr>
          <p:cNvPr id="1028" name="Picture 4" descr="RCM in Synod Hall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1904999"/>
            <a:ext cx="5245539" cy="39319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ratzingerfanclub.com/images/willmanybesav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05000"/>
            <a:ext cx="2651760" cy="39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785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Loving God Would Not Allow Hell</a:t>
            </a:r>
          </a:p>
          <a:p>
            <a:pPr algn="just"/>
            <a:r>
              <a:rPr lang="en-US" sz="3200" b="1" u="sng" dirty="0" smtClean="0"/>
              <a:t>A </a:t>
            </a:r>
            <a:r>
              <a:rPr lang="en-US" sz="3200" b="1" u="sng" dirty="0"/>
              <a:t>common </a:t>
            </a:r>
            <a:r>
              <a:rPr lang="en-US" sz="3200" b="1" u="sng" dirty="0">
                <a:solidFill>
                  <a:srgbClr val="FF0000"/>
                </a:solidFill>
              </a:rPr>
              <a:t>image</a:t>
            </a:r>
            <a:r>
              <a:rPr lang="en-US" sz="3200" b="1" u="sng" dirty="0"/>
              <a:t> of hell in the Bible is that of fire</a:t>
            </a:r>
            <a:r>
              <a:rPr lang="en-US" sz="3200" b="1" dirty="0"/>
              <a:t>. </a:t>
            </a:r>
            <a:r>
              <a:rPr lang="en-US" sz="3200" b="1" dirty="0" smtClean="0"/>
              <a:t>Fire disintegrates. Even </a:t>
            </a:r>
            <a:r>
              <a:rPr lang="en-US" sz="3200" b="1" dirty="0"/>
              <a:t>in this life we can see the kind of soul disintegration that self-centeredness creates. We know how selfishness and self-absorption leads to piercing bitterness, nauseating envy, paralyzing anxiety, paranoid thoughts, and the mental denials and distortions that accompany them. </a:t>
            </a:r>
            <a:r>
              <a:rPr lang="en-US" sz="3200" b="1" u="sng" dirty="0"/>
              <a:t>Now ask the question</a:t>
            </a:r>
            <a:r>
              <a:rPr lang="en-US" sz="3200" b="1" dirty="0"/>
              <a:t>: “What if when we die we don’t end, but spiritually our life extends on into eternity</a:t>
            </a:r>
            <a:r>
              <a:rPr lang="en-US" sz="3200" b="1" dirty="0" smtClean="0"/>
              <a:t>?” </a:t>
            </a:r>
            <a:r>
              <a:rPr lang="en-US" sz="3200" b="1" u="sng" dirty="0">
                <a:effectLst>
                  <a:outerShdw blurRad="38100" dist="38100" dir="2700000" algn="tl">
                    <a:srgbClr val="000000">
                      <a:alpha val="43137"/>
                    </a:srgbClr>
                  </a:outerShdw>
                </a:effectLst>
              </a:rPr>
              <a:t>Hell, </a:t>
            </a:r>
            <a:r>
              <a:rPr lang="en-US" sz="3200" b="1" u="sng" dirty="0" smtClean="0">
                <a:effectLst>
                  <a:outerShdw blurRad="38100" dist="38100" dir="2700000" algn="tl">
                    <a:srgbClr val="000000">
                      <a:alpha val="43137"/>
                    </a:srgbClr>
                  </a:outerShdw>
                </a:effectLst>
              </a:rPr>
              <a:t>then, </a:t>
            </a:r>
            <a:r>
              <a:rPr lang="en-US" sz="3200" b="1" u="sng" dirty="0">
                <a:effectLst>
                  <a:outerShdw blurRad="38100" dist="38100" dir="2700000" algn="tl">
                    <a:srgbClr val="000000">
                      <a:alpha val="43137"/>
                    </a:srgbClr>
                  </a:outerShdw>
                </a:effectLst>
              </a:rPr>
              <a:t>is the trajectory of a soul, living a self-absorbed, self-centered life, going on and on forever</a:t>
            </a:r>
            <a:r>
              <a:rPr lang="en-US" sz="3200" b="1" dirty="0" smtClean="0"/>
              <a:t>.</a:t>
            </a:r>
            <a:endParaRPr lang="en-US" sz="3200" b="1" dirty="0"/>
          </a:p>
        </p:txBody>
      </p:sp>
    </p:spTree>
    <p:extLst>
      <p:ext uri="{BB962C8B-B14F-4D97-AF65-F5344CB8AC3E}">
        <p14:creationId xmlns:p14="http://schemas.microsoft.com/office/powerpoint/2010/main" val="2976317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046988"/>
          </a:xfrm>
          <a:prstGeom prst="rect">
            <a:avLst/>
          </a:prstGeom>
          <a:noFill/>
        </p:spPr>
        <p:txBody>
          <a:bodyPr wrap="square" rtlCol="0">
            <a:spAutoFit/>
          </a:bodyPr>
          <a:lstStyle/>
          <a:p>
            <a:pPr algn="ctr"/>
            <a:r>
              <a:rPr lang="en-US" sz="3200" b="1" u="sng" dirty="0" smtClean="0"/>
              <a:t>A Loving God Would Not Allow Hell</a:t>
            </a:r>
          </a:p>
          <a:p>
            <a:pPr algn="just"/>
            <a:endParaRPr lang="en-US" sz="3200" b="1" dirty="0" smtClean="0"/>
          </a:p>
          <a:p>
            <a:pPr algn="ctr"/>
            <a:endParaRPr lang="en-US" sz="3200" b="1" dirty="0" smtClean="0"/>
          </a:p>
          <a:p>
            <a:pPr algn="ctr"/>
            <a:r>
              <a:rPr lang="en-US" sz="3200" b="1" dirty="0" smtClean="0"/>
              <a:t>Jesus’s </a:t>
            </a:r>
            <a:r>
              <a:rPr lang="en-US" sz="3200" b="1" dirty="0"/>
              <a:t>parable of Lazarus and the Rich Man in Luke 16 supports the view of hell we are presenting </a:t>
            </a:r>
            <a:r>
              <a:rPr lang="en-US" sz="3200" b="1" dirty="0" smtClean="0"/>
              <a:t>here (see Luke 16:24-31)</a:t>
            </a:r>
            <a:endParaRPr lang="en-US" sz="3200" b="1" dirty="0"/>
          </a:p>
        </p:txBody>
      </p:sp>
    </p:spTree>
    <p:extLst>
      <p:ext uri="{BB962C8B-B14F-4D97-AF65-F5344CB8AC3E}">
        <p14:creationId xmlns:p14="http://schemas.microsoft.com/office/powerpoint/2010/main" val="2979341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What is astonishing is that though their statuses have now been reversed, the rich man seems to be blind to what has happened. He still expects Lazarus to be his servant and treats him as his water boy. He does not ask to get out of hell, yet strongly implies that God never gave him and his family enough information about the afterlife. Commentators have noted the astonishing amount of denial, blame-shifting, and spiritual blindness in this soul in hell</a:t>
            </a:r>
            <a:r>
              <a:rPr lang="en-US" sz="3200" b="1" dirty="0" smtClean="0"/>
              <a:t>.</a:t>
            </a:r>
            <a:endParaRPr lang="en-US" sz="3200" b="1" dirty="0"/>
          </a:p>
        </p:txBody>
      </p:sp>
    </p:spTree>
    <p:extLst>
      <p:ext uri="{BB962C8B-B14F-4D97-AF65-F5344CB8AC3E}">
        <p14:creationId xmlns:p14="http://schemas.microsoft.com/office/powerpoint/2010/main" val="1375760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They have also noted that the rich man, unlike Lazarus, is </a:t>
            </a:r>
            <a:r>
              <a:rPr lang="en-US" sz="3200" b="1" u="sng" dirty="0"/>
              <a:t>never given a personal name</a:t>
            </a:r>
            <a:r>
              <a:rPr lang="en-US" sz="3200" b="1" dirty="0"/>
              <a:t>. He is only called a “Rich Man,” strongly hinting that since he had built his identity on his wealth rather than on God, once he lost his wealth he lost any sense of a self</a:t>
            </a:r>
            <a:r>
              <a:rPr lang="en-US" sz="3200" b="1" dirty="0" smtClean="0"/>
              <a:t>.</a:t>
            </a:r>
          </a:p>
          <a:p>
            <a:pPr algn="just"/>
            <a:endParaRPr lang="en-US" sz="3200" b="1" dirty="0"/>
          </a:p>
          <a:p>
            <a:pPr algn="ctr"/>
            <a:r>
              <a:rPr lang="en-US" sz="3200" b="1" dirty="0">
                <a:solidFill>
                  <a:srgbClr val="FF0000"/>
                </a:solidFill>
                <a:effectLst>
                  <a:outerShdw blurRad="38100" dist="38100" dir="2700000" algn="tl">
                    <a:srgbClr val="000000">
                      <a:alpha val="43137"/>
                    </a:srgbClr>
                  </a:outerShdw>
                </a:effectLst>
              </a:rPr>
              <a:t>In short , hell is simply one’s freely chosen identity apart from God on a trajectory into infinity</a:t>
            </a:r>
            <a:r>
              <a:rPr lang="en-US" sz="3200" b="1" dirty="0" smtClean="0">
                <a:solidFill>
                  <a:srgbClr val="FF0000"/>
                </a:solidFill>
                <a:effectLst>
                  <a:outerShdw blurRad="38100" dist="38100" dir="2700000" algn="tl">
                    <a:srgbClr val="000000">
                      <a:alpha val="43137"/>
                    </a:srgbClr>
                  </a:outerShdw>
                </a:effectLst>
              </a:rPr>
              <a:t>.</a:t>
            </a:r>
            <a:endParaRPr lang="en-US" sz="3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1840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In his fantasy </a:t>
            </a:r>
            <a:r>
              <a:rPr lang="en-US" sz="3200" b="1" i="1" dirty="0">
                <a:effectLst>
                  <a:outerShdw blurRad="38100" dist="38100" dir="2700000" algn="tl">
                    <a:srgbClr val="000000">
                      <a:alpha val="43137"/>
                    </a:srgbClr>
                  </a:outerShdw>
                </a:effectLst>
              </a:rPr>
              <a:t>The Great Divorce</a:t>
            </a:r>
            <a:r>
              <a:rPr lang="en-US" sz="3200" b="1" dirty="0"/>
              <a:t>, C . S. Lewis describes a busload of people from hell who come to the outskirts of heaven. There they are urged to leave behind the sins that have trapped them in hell— but they refuse. </a:t>
            </a:r>
            <a:endParaRPr lang="en-US" sz="3200" b="1" dirty="0" smtClean="0"/>
          </a:p>
          <a:p>
            <a:pPr algn="just"/>
            <a:endParaRPr lang="en-US" sz="3200" b="1" dirty="0"/>
          </a:p>
          <a:p>
            <a:pPr algn="just"/>
            <a:r>
              <a:rPr lang="en-US" sz="3200" b="1" dirty="0" smtClean="0"/>
              <a:t>Lewis’s </a:t>
            </a:r>
            <a:r>
              <a:rPr lang="en-US" sz="3200" b="1" dirty="0"/>
              <a:t>descriptions of these people are striking because we recognize in them the self-delusion and self-absorption that are “writ small” in our own addictions</a:t>
            </a:r>
            <a:r>
              <a:rPr lang="en-US" sz="3200" b="1" dirty="0" smtClean="0"/>
              <a:t>.</a:t>
            </a:r>
            <a:endParaRPr lang="en-US" sz="3200" b="1" dirty="0"/>
          </a:p>
        </p:txBody>
      </p:sp>
    </p:spTree>
    <p:extLst>
      <p:ext uri="{BB962C8B-B14F-4D97-AF65-F5344CB8AC3E}">
        <p14:creationId xmlns:p14="http://schemas.microsoft.com/office/powerpoint/2010/main" val="112324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smtClean="0"/>
              <a:t>“Hell </a:t>
            </a:r>
            <a:r>
              <a:rPr lang="en-US" sz="3200" b="1" dirty="0"/>
              <a:t>begins with a grumbling mood, always complaining, always blaming others… but you are still distinct from it. You may even criticize it in yourself and wish you could stop it. But there may come a day when you can no longer. Then there will be no you left to criticize the mood or even to enjoy it, but just the grumble itself, going on forever like a machine. It is not a question of God “sending us” to hell. In each of us there is something growing, which will BE Hell unless it is nipped in the bud</a:t>
            </a:r>
            <a:r>
              <a:rPr lang="en-US" sz="3200" b="1" dirty="0" smtClean="0"/>
              <a:t>.”  </a:t>
            </a:r>
            <a:r>
              <a:rPr lang="en-US" sz="3200" b="1" i="1" dirty="0" smtClean="0">
                <a:solidFill>
                  <a:srgbClr val="FF0000"/>
                </a:solidFill>
                <a:effectLst>
                  <a:outerShdw blurRad="38100" dist="38100" dir="2700000" algn="tl">
                    <a:srgbClr val="000000">
                      <a:alpha val="43137"/>
                    </a:srgbClr>
                  </a:outerShdw>
                </a:effectLst>
              </a:rPr>
              <a:t>The Great Divorce</a:t>
            </a:r>
            <a:endParaRPr lang="en-US" sz="3200" b="1"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5980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A Loving God Would Not Allow Hell</a:t>
            </a:r>
          </a:p>
          <a:p>
            <a:pPr algn="ctr"/>
            <a:endParaRPr lang="en-US" sz="3200" b="1" u="sng" dirty="0"/>
          </a:p>
          <a:p>
            <a:pPr algn="just"/>
            <a:r>
              <a:rPr lang="en-US" sz="3200" b="1" dirty="0"/>
              <a:t>The people in hell are miserable, but Lewis shows us why. We see raging like unchecked flames their pride, their paranoia, their self-pity, their certainty that everyone else is wrong, that everyone else is an idiot! All their humility is gone, and thus so is their sanity. They are utterly, finally locked in a prison of their own self-centeredness, and their pride progressively expands into a bigger and bigger mushroom cloud. They continue to go to pieces forever, blaming everyone but themselves</a:t>
            </a:r>
            <a:r>
              <a:rPr lang="en-US" sz="3200" b="1" dirty="0" smtClean="0"/>
              <a:t>.</a:t>
            </a:r>
            <a:endParaRPr lang="en-US" sz="3200" b="1" dirty="0"/>
          </a:p>
        </p:txBody>
      </p:sp>
    </p:spTree>
    <p:extLst>
      <p:ext uri="{BB962C8B-B14F-4D97-AF65-F5344CB8AC3E}">
        <p14:creationId xmlns:p14="http://schemas.microsoft.com/office/powerpoint/2010/main" val="950673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A Loving God Would Not Allow Hell</a:t>
            </a:r>
          </a:p>
          <a:p>
            <a:pPr algn="just"/>
            <a:endParaRPr lang="en-US" sz="3200" b="1" dirty="0" smtClean="0"/>
          </a:p>
          <a:p>
            <a:pPr algn="just"/>
            <a:r>
              <a:rPr lang="en-US" sz="3200" b="1" dirty="0" smtClean="0"/>
              <a:t>That </a:t>
            </a:r>
            <a:r>
              <a:rPr lang="en-US" sz="3200" b="1" dirty="0"/>
              <a:t>is why it is a travesty to picture God casting people into a pit </a:t>
            </a:r>
            <a:r>
              <a:rPr lang="en-US" sz="3200" b="1" dirty="0" smtClean="0"/>
              <a:t>who </a:t>
            </a:r>
            <a:r>
              <a:rPr lang="en-US" sz="3200" b="1" dirty="0"/>
              <a:t>are crying “I’m sorry! Let me out!” The people on the bus from hell in Lewis’s parable would rather have their “freedom,” as they define it, than </a:t>
            </a:r>
            <a:r>
              <a:rPr lang="en-US" sz="3200" b="1" dirty="0" smtClean="0"/>
              <a:t>salvation. </a:t>
            </a:r>
            <a:r>
              <a:rPr lang="en-US" sz="3200" b="1" dirty="0"/>
              <a:t>Their delusion is that, if they glorified God, they would somehow lose power and freedom, but in a supreme and tragic irony, their choice has ruined their own potential for greatness. </a:t>
            </a:r>
          </a:p>
        </p:txBody>
      </p:sp>
    </p:spTree>
    <p:extLst>
      <p:ext uri="{BB962C8B-B14F-4D97-AF65-F5344CB8AC3E}">
        <p14:creationId xmlns:p14="http://schemas.microsoft.com/office/powerpoint/2010/main" val="4225374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76200"/>
            <a:ext cx="8915400" cy="6986528"/>
          </a:xfrm>
          <a:prstGeom prst="rect">
            <a:avLst/>
          </a:prstGeom>
          <a:noFill/>
        </p:spPr>
        <p:txBody>
          <a:bodyPr wrap="square" rtlCol="0">
            <a:spAutoFit/>
          </a:bodyPr>
          <a:lstStyle/>
          <a:p>
            <a:pPr algn="ctr"/>
            <a:r>
              <a:rPr lang="en-US" sz="3200" b="1" u="sng" dirty="0" smtClean="0"/>
              <a:t>A Loving God Would Not Allow Hell</a:t>
            </a:r>
          </a:p>
          <a:p>
            <a:pPr algn="just"/>
            <a:endParaRPr lang="en-US" sz="3200" b="1" dirty="0" smtClean="0"/>
          </a:p>
          <a:p>
            <a:pPr algn="just"/>
            <a:r>
              <a:rPr lang="en-US" sz="3200" b="1" dirty="0" smtClean="0"/>
              <a:t>Hell </a:t>
            </a:r>
            <a:r>
              <a:rPr lang="en-US" sz="3200" b="1" dirty="0"/>
              <a:t>is, as Lewis says, “</a:t>
            </a:r>
            <a:r>
              <a:rPr lang="en-US" sz="3200" b="1" dirty="0">
                <a:solidFill>
                  <a:srgbClr val="FF0000"/>
                </a:solidFill>
                <a:effectLst>
                  <a:outerShdw blurRad="38100" dist="38100" dir="2700000" algn="tl">
                    <a:srgbClr val="000000">
                      <a:alpha val="43137"/>
                    </a:srgbClr>
                  </a:outerShdw>
                </a:effectLst>
              </a:rPr>
              <a:t>the greatest monument to human freedom</a:t>
            </a:r>
            <a:r>
              <a:rPr lang="en-US" sz="3200" b="1" dirty="0"/>
              <a:t>.” As Romans </a:t>
            </a:r>
            <a:r>
              <a:rPr lang="en-US" sz="3200" b="1" dirty="0" smtClean="0"/>
              <a:t>1:24 </a:t>
            </a:r>
            <a:r>
              <a:rPr lang="en-US" sz="3200" b="1" dirty="0"/>
              <a:t>says, God “</a:t>
            </a:r>
            <a:r>
              <a:rPr lang="en-US" sz="3200" b="1" i="1" dirty="0"/>
              <a:t>gave them up to… their desires</a:t>
            </a:r>
            <a:r>
              <a:rPr lang="en-US" sz="3200" b="1" dirty="0"/>
              <a:t>.” All God does in the end with people is give them what they most want, including freedom from himself</a:t>
            </a:r>
            <a:r>
              <a:rPr lang="en-US" sz="3200" b="1" dirty="0" smtClean="0"/>
              <a:t>.</a:t>
            </a:r>
          </a:p>
          <a:p>
            <a:pPr algn="just"/>
            <a:r>
              <a:rPr lang="en-US" sz="3200" b="1" u="sng" dirty="0" smtClean="0"/>
              <a:t>Lewis concludes</a:t>
            </a:r>
            <a:r>
              <a:rPr lang="en-US" sz="3200" b="1" dirty="0" smtClean="0"/>
              <a:t>, “There </a:t>
            </a:r>
            <a:r>
              <a:rPr lang="en-US" sz="3200" b="1" dirty="0"/>
              <a:t>are only two kinds of people— those who say “</a:t>
            </a:r>
            <a:r>
              <a:rPr lang="en-US" sz="3200" b="1" i="1" dirty="0"/>
              <a:t>Thy will be done</a:t>
            </a:r>
            <a:r>
              <a:rPr lang="en-US" sz="3200" b="1" dirty="0"/>
              <a:t>” to God or those to whom God in the end says, </a:t>
            </a:r>
            <a:r>
              <a:rPr lang="en-US" sz="3200" b="1" dirty="0" smtClean="0"/>
              <a:t>“</a:t>
            </a:r>
            <a:r>
              <a:rPr lang="en-US" sz="3200" b="1" i="1" dirty="0" smtClean="0"/>
              <a:t>Thy </a:t>
            </a:r>
            <a:r>
              <a:rPr lang="en-US" sz="3200" b="1" i="1" dirty="0"/>
              <a:t>will be done</a:t>
            </a:r>
            <a:r>
              <a:rPr lang="en-US" sz="3200" b="1" dirty="0"/>
              <a:t>.” </a:t>
            </a:r>
            <a:r>
              <a:rPr lang="en-US" sz="3200" b="1" u="sng" dirty="0">
                <a:solidFill>
                  <a:srgbClr val="FF0000"/>
                </a:solidFill>
                <a:effectLst>
                  <a:outerShdw blurRad="38100" dist="38100" dir="2700000" algn="tl">
                    <a:srgbClr val="000000">
                      <a:alpha val="43137"/>
                    </a:srgbClr>
                  </a:outerShdw>
                </a:effectLst>
              </a:rPr>
              <a:t>All that are in Hell choose it</a:t>
            </a:r>
            <a:r>
              <a:rPr lang="en-US" sz="3200" b="1" dirty="0"/>
              <a:t>. Without that self-choice it wouldn’t be Hell. No soul that seriously and constantly desires joy will ever miss it</a:t>
            </a:r>
            <a:r>
              <a:rPr lang="en-US" sz="3200" b="1" dirty="0" smtClean="0"/>
              <a:t>.”</a:t>
            </a:r>
            <a:endParaRPr lang="en-US" sz="3200" b="1" dirty="0"/>
          </a:p>
        </p:txBody>
      </p:sp>
    </p:spTree>
    <p:extLst>
      <p:ext uri="{BB962C8B-B14F-4D97-AF65-F5344CB8AC3E}">
        <p14:creationId xmlns:p14="http://schemas.microsoft.com/office/powerpoint/2010/main" val="4004598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HELL AND THE </a:t>
            </a:r>
          </a:p>
          <a:p>
            <a:pPr algn="ctr"/>
            <a:r>
              <a:rPr lang="en-US" sz="5400" b="1" dirty="0" smtClean="0"/>
              <a:t>EQUALITY OF PEOPLE</a:t>
            </a:r>
          </a:p>
        </p:txBody>
      </p:sp>
    </p:spTree>
    <p:extLst>
      <p:ext uri="{BB962C8B-B14F-4D97-AF65-F5344CB8AC3E}">
        <p14:creationId xmlns:p14="http://schemas.microsoft.com/office/powerpoint/2010/main" val="10921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endParaRPr lang="en-US" sz="3200" b="1" i="1" dirty="0" smtClean="0"/>
          </a:p>
          <a:p>
            <a:pPr algn="ctr"/>
            <a:endParaRPr lang="en-US" sz="3200" b="1" i="1" dirty="0" smtClean="0"/>
          </a:p>
          <a:p>
            <a:pPr algn="ctr"/>
            <a:r>
              <a:rPr lang="en-US" sz="3200" b="1" i="1" dirty="0" smtClean="0"/>
              <a:t>“</a:t>
            </a:r>
            <a:r>
              <a:rPr lang="en-US" sz="3200" b="1" i="1" dirty="0"/>
              <a:t>I doubt the existence of a judgmental </a:t>
            </a:r>
            <a:r>
              <a:rPr lang="en-US" sz="3200" b="1" i="1" dirty="0" smtClean="0"/>
              <a:t>God</a:t>
            </a:r>
          </a:p>
          <a:p>
            <a:pPr algn="ctr"/>
            <a:r>
              <a:rPr lang="en-US" sz="3200" b="1" i="1" dirty="0" smtClean="0"/>
              <a:t> </a:t>
            </a:r>
            <a:r>
              <a:rPr lang="en-US" sz="3200" b="1" i="1" dirty="0"/>
              <a:t>who requires blood to pacify his wrath,” </a:t>
            </a:r>
            <a:r>
              <a:rPr lang="en-US" sz="3200" b="1" i="1" dirty="0" smtClean="0"/>
              <a:t>said</a:t>
            </a:r>
          </a:p>
          <a:p>
            <a:pPr algn="ctr"/>
            <a:r>
              <a:rPr lang="en-US" sz="3200" b="1" i="1" dirty="0" smtClean="0"/>
              <a:t> </a:t>
            </a:r>
            <a:r>
              <a:rPr lang="en-US" sz="3200" b="1" i="1" dirty="0"/>
              <a:t>a frowning </a:t>
            </a:r>
            <a:r>
              <a:rPr lang="en-US" sz="3200" b="1" i="1" dirty="0" err="1"/>
              <a:t>Hartmut</a:t>
            </a:r>
            <a:r>
              <a:rPr lang="en-US" sz="3200" b="1" i="1" dirty="0"/>
              <a:t>, a graduate student from Germany. “Someone had to die before the </a:t>
            </a:r>
            <a:endParaRPr lang="en-US" sz="3200" b="1" i="1" dirty="0" smtClean="0"/>
          </a:p>
          <a:p>
            <a:pPr algn="ctr"/>
            <a:r>
              <a:rPr lang="en-US" sz="3200" b="1" i="1" dirty="0" smtClean="0"/>
              <a:t>Christian </a:t>
            </a:r>
            <a:r>
              <a:rPr lang="en-US" sz="3200" b="1" i="1" dirty="0"/>
              <a:t>God would pardon us. But why </a:t>
            </a:r>
            <a:r>
              <a:rPr lang="en-US" sz="3200" b="1" i="1" dirty="0" smtClean="0"/>
              <a:t>can’t</a:t>
            </a:r>
          </a:p>
          <a:p>
            <a:pPr algn="ctr"/>
            <a:r>
              <a:rPr lang="en-US" sz="3200" b="1" i="1" dirty="0" smtClean="0"/>
              <a:t> </a:t>
            </a:r>
            <a:r>
              <a:rPr lang="en-US" sz="3200" b="1" i="1" dirty="0"/>
              <a:t>he just forgive? And then there’s all those </a:t>
            </a:r>
            <a:r>
              <a:rPr lang="en-US" sz="3200" b="1" i="1" dirty="0" smtClean="0"/>
              <a:t>places</a:t>
            </a:r>
          </a:p>
          <a:p>
            <a:pPr algn="ctr"/>
            <a:r>
              <a:rPr lang="en-US" sz="3200" b="1" i="1" dirty="0" smtClean="0"/>
              <a:t> </a:t>
            </a:r>
            <a:r>
              <a:rPr lang="en-US" sz="3200" b="1" i="1" dirty="0"/>
              <a:t>in the Old Testament where God commands that people be slaughtered</a:t>
            </a:r>
            <a:r>
              <a:rPr lang="en-US" sz="3200" b="1" i="1" dirty="0" smtClean="0"/>
              <a:t>.”</a:t>
            </a:r>
          </a:p>
        </p:txBody>
      </p:sp>
    </p:spTree>
    <p:extLst>
      <p:ext uri="{BB962C8B-B14F-4D97-AF65-F5344CB8AC3E}">
        <p14:creationId xmlns:p14="http://schemas.microsoft.com/office/powerpoint/2010/main" val="2002471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Hell and the Equality of People</a:t>
            </a:r>
          </a:p>
          <a:p>
            <a:pPr algn="ctr"/>
            <a:endParaRPr lang="en-US" sz="3200" b="1" dirty="0"/>
          </a:p>
          <a:p>
            <a:pPr algn="just"/>
            <a:r>
              <a:rPr lang="en-US" sz="3200" b="1" u="sng" dirty="0"/>
              <a:t>Let’s return to the doubtful journalists at the Pew Forum with Rick Warren</a:t>
            </a:r>
            <a:r>
              <a:rPr lang="en-US" sz="3200" b="1" dirty="0"/>
              <a:t>. They were concerned that any Christian who believes that some people are bound for hell must necessarily perceive such people to be unequal, less deserving of civil rights. </a:t>
            </a:r>
            <a:endParaRPr lang="en-US" sz="3200" b="1" dirty="0" smtClean="0"/>
          </a:p>
          <a:p>
            <a:pPr algn="just"/>
            <a:endParaRPr lang="en-US" sz="3200" b="1" dirty="0"/>
          </a:p>
          <a:p>
            <a:pPr algn="ctr"/>
            <a:r>
              <a:rPr lang="en-US" sz="3200" b="1" dirty="0" smtClean="0"/>
              <a:t>This </a:t>
            </a:r>
            <a:r>
              <a:rPr lang="en-US" sz="3200" b="1" dirty="0"/>
              <a:t>concern </a:t>
            </a:r>
            <a:r>
              <a:rPr lang="en-US" sz="3200" b="1" dirty="0" smtClean="0">
                <a:solidFill>
                  <a:srgbClr val="FF0000"/>
                </a:solidFill>
                <a:effectLst>
                  <a:outerShdw blurRad="38100" dist="38100" dir="2700000" algn="tl">
                    <a:srgbClr val="000000">
                      <a:alpha val="43137"/>
                    </a:srgbClr>
                  </a:outerShdw>
                </a:effectLst>
              </a:rPr>
              <a:t>misunderstands</a:t>
            </a:r>
          </a:p>
          <a:p>
            <a:pPr algn="ctr"/>
            <a:r>
              <a:rPr lang="en-US" sz="3200" b="1" dirty="0" smtClean="0"/>
              <a:t> what the </a:t>
            </a:r>
            <a:r>
              <a:rPr lang="en-US" sz="3200" b="1" dirty="0"/>
              <a:t>Bible teaches about the </a:t>
            </a:r>
            <a:r>
              <a:rPr lang="en-US" sz="3200" b="1" dirty="0" smtClean="0"/>
              <a:t>nature</a:t>
            </a:r>
          </a:p>
          <a:p>
            <a:pPr algn="ctr"/>
            <a:r>
              <a:rPr lang="en-US" sz="3200" b="1" dirty="0" smtClean="0"/>
              <a:t> </a:t>
            </a:r>
            <a:r>
              <a:rPr lang="en-US" sz="3200" b="1" dirty="0"/>
              <a:t>of </a:t>
            </a:r>
            <a:r>
              <a:rPr lang="en-US" sz="3200" b="1" dirty="0" smtClean="0"/>
              <a:t>salvation and </a:t>
            </a:r>
            <a:r>
              <a:rPr lang="en-US" sz="3200" b="1" dirty="0"/>
              <a:t>damnation</a:t>
            </a:r>
            <a:r>
              <a:rPr lang="en-US" sz="3200" b="1" dirty="0" smtClean="0"/>
              <a:t>.</a:t>
            </a:r>
            <a:endParaRPr lang="en-US" sz="3200" b="1" dirty="0"/>
          </a:p>
        </p:txBody>
      </p:sp>
    </p:spTree>
    <p:extLst>
      <p:ext uri="{BB962C8B-B14F-4D97-AF65-F5344CB8AC3E}">
        <p14:creationId xmlns:p14="http://schemas.microsoft.com/office/powerpoint/2010/main" val="3891990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Hell and the Equality of People</a:t>
            </a:r>
          </a:p>
          <a:p>
            <a:pPr algn="ctr"/>
            <a:endParaRPr lang="en-US" sz="3200" b="1" dirty="0"/>
          </a:p>
          <a:p>
            <a:pPr algn="just"/>
            <a:r>
              <a:rPr lang="en-US" sz="3200" b="1" u="sng" dirty="0"/>
              <a:t>As C. S. Lewis points out</a:t>
            </a:r>
            <a:r>
              <a:rPr lang="en-US" sz="3200" b="1" dirty="0"/>
              <a:t>, </a:t>
            </a:r>
            <a:r>
              <a:rPr lang="en-US" sz="3200" b="1" dirty="0">
                <a:solidFill>
                  <a:srgbClr val="FF0000"/>
                </a:solidFill>
                <a:effectLst>
                  <a:outerShdw blurRad="38100" dist="38100" dir="2700000" algn="tl">
                    <a:srgbClr val="000000">
                      <a:alpha val="43137"/>
                    </a:srgbClr>
                  </a:outerShdw>
                </a:effectLst>
              </a:rPr>
              <a:t>the journey to hell is a process</a:t>
            </a:r>
            <a:r>
              <a:rPr lang="en-US" sz="3200" b="1" dirty="0"/>
              <a:t>, which </a:t>
            </a:r>
            <a:r>
              <a:rPr lang="en-US" sz="3200" b="1" dirty="0" smtClean="0"/>
              <a:t>can </a:t>
            </a:r>
            <a:r>
              <a:rPr lang="en-US" sz="3200" b="1" dirty="0"/>
              <a:t>begin with something as apparently innocuous as a grumbling mood. No one can look out at a congregation on a Sunday </a:t>
            </a:r>
            <a:r>
              <a:rPr lang="en-US" sz="3200" b="1" dirty="0" smtClean="0"/>
              <a:t>morning, </a:t>
            </a:r>
            <a:r>
              <a:rPr lang="en-US" sz="3200" b="1" dirty="0"/>
              <a:t>and be sure of who is ultimately going to arrive in heaven or hell. </a:t>
            </a:r>
            <a:r>
              <a:rPr lang="en-US" sz="3200" b="1" u="sng" dirty="0"/>
              <a:t>Today’s outspoken believer may be tomorrow’s apostate, and today’s outspoken unbeliever may be tomorrow’s </a:t>
            </a:r>
            <a:r>
              <a:rPr lang="en-US" sz="3200" b="1" u="sng" dirty="0" smtClean="0"/>
              <a:t>convert</a:t>
            </a:r>
            <a:r>
              <a:rPr lang="en-US" sz="3200" b="1" dirty="0" smtClean="0"/>
              <a:t>. </a:t>
            </a:r>
            <a:r>
              <a:rPr lang="en-US" sz="3200" b="1" dirty="0">
                <a:effectLst>
                  <a:outerShdw blurRad="38100" dist="38100" dir="2700000" algn="tl">
                    <a:srgbClr val="000000">
                      <a:alpha val="43137"/>
                    </a:srgbClr>
                  </a:outerShdw>
                </a:effectLst>
              </a:rPr>
              <a:t>We must not make settled, final decisions about anyone’s spiritual state or fate</a:t>
            </a:r>
            <a:r>
              <a:rPr lang="en-US" sz="3200" b="1" dirty="0" smtClean="0"/>
              <a:t>.</a:t>
            </a:r>
            <a:endParaRPr lang="en-US" sz="3200" b="1" dirty="0"/>
          </a:p>
        </p:txBody>
      </p:sp>
    </p:spTree>
    <p:extLst>
      <p:ext uri="{BB962C8B-B14F-4D97-AF65-F5344CB8AC3E}">
        <p14:creationId xmlns:p14="http://schemas.microsoft.com/office/powerpoint/2010/main" val="559858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Hell and the Equality of People</a:t>
            </a:r>
          </a:p>
          <a:p>
            <a:pPr algn="just"/>
            <a:r>
              <a:rPr lang="en-US" sz="3200" b="1" dirty="0" smtClean="0"/>
              <a:t>After </a:t>
            </a:r>
            <a:r>
              <a:rPr lang="en-US" sz="3200" b="1" dirty="0"/>
              <a:t>speaking about the Christian faith to a gathering in a Manhattan town house, I was approached by two women who had heard my presentation. They both told me that believing in eternal judgment made me a very narrow person. I asked </a:t>
            </a:r>
            <a:r>
              <a:rPr lang="en-US" sz="3200" b="1" dirty="0" smtClean="0"/>
              <a:t>them, </a:t>
            </a:r>
            <a:r>
              <a:rPr lang="en-US" sz="3200" b="1" dirty="0"/>
              <a:t>“You think I’m wrong about these religious questions, and I think you are wrong. Why doesn’t that make you as narrow as me?” One woman </a:t>
            </a:r>
            <a:r>
              <a:rPr lang="en-US" sz="3200" b="1" dirty="0" smtClean="0"/>
              <a:t>retorted, </a:t>
            </a:r>
            <a:r>
              <a:rPr lang="en-US" sz="3200" b="1" dirty="0"/>
              <a:t>“That’s different. You think we are eternally lost! We don’t think you are. That makes you more narrow than us.” I didn’t agree, and here is what I proposed to them</a:t>
            </a:r>
            <a:r>
              <a:rPr lang="en-US" sz="3200" b="1" dirty="0" smtClean="0"/>
              <a:t>.</a:t>
            </a:r>
            <a:endParaRPr lang="en-US" sz="3200" b="1" dirty="0"/>
          </a:p>
        </p:txBody>
      </p:sp>
    </p:spTree>
    <p:extLst>
      <p:ext uri="{BB962C8B-B14F-4D97-AF65-F5344CB8AC3E}">
        <p14:creationId xmlns:p14="http://schemas.microsoft.com/office/powerpoint/2010/main" val="1781828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755422"/>
          </a:xfrm>
          <a:prstGeom prst="rect">
            <a:avLst/>
          </a:prstGeom>
          <a:noFill/>
        </p:spPr>
        <p:txBody>
          <a:bodyPr wrap="square" rtlCol="0">
            <a:spAutoFit/>
          </a:bodyPr>
          <a:lstStyle/>
          <a:p>
            <a:pPr algn="ctr"/>
            <a:r>
              <a:rPr lang="en-US" sz="3200" b="1" u="sng" dirty="0" smtClean="0"/>
              <a:t>Hell and the Equality of People</a:t>
            </a:r>
          </a:p>
          <a:p>
            <a:endParaRPr lang="en-US" sz="2800" b="1" dirty="0" smtClean="0"/>
          </a:p>
          <a:p>
            <a:pPr algn="just"/>
            <a:r>
              <a:rPr lang="en-US" sz="2800" b="1" u="sng" dirty="0" smtClean="0"/>
              <a:t>Both </a:t>
            </a:r>
            <a:r>
              <a:rPr lang="en-US" sz="2800" b="1" u="sng" dirty="0"/>
              <a:t>the Christian and the secular person believe that self-centeredness and cruelty have very harmful consequences</a:t>
            </a:r>
            <a:r>
              <a:rPr lang="en-US" sz="2800" b="1" dirty="0"/>
              <a:t>. Because Christians believe souls don’t die, they also believe that moral and spiritual errors affect the soul forever. Liberal, secular persons also believe that there are terrible moral and spiritual errors, like exploitation and oppression. But since they don’t believe in an afterlife, they don’t think the consequences of wrongdoing go on into eternity. </a:t>
            </a:r>
            <a:r>
              <a:rPr lang="en-US" sz="2800" b="1" dirty="0">
                <a:solidFill>
                  <a:srgbClr val="FF0000"/>
                </a:solidFill>
                <a:effectLst>
                  <a:outerShdw blurRad="38100" dist="38100" dir="2700000" algn="tl">
                    <a:srgbClr val="000000">
                      <a:alpha val="43137"/>
                    </a:srgbClr>
                  </a:outerShdw>
                </a:effectLst>
              </a:rPr>
              <a:t>Because Christians think wrongdoing has infinitely more long-term consequences than secular people do, does that mean they are somehow narrower</a:t>
            </a:r>
            <a:r>
              <a:rPr lang="en-US" sz="2800" b="1" dirty="0" smtClean="0">
                <a:solidFill>
                  <a:srgbClr val="FF0000"/>
                </a:solidFill>
                <a:effectLst>
                  <a:outerShdw blurRad="38100" dist="38100" dir="2700000" algn="tl">
                    <a:srgbClr val="000000">
                      <a:alpha val="43137"/>
                    </a:srgbClr>
                  </a:outerShdw>
                </a:effectLst>
              </a:rPr>
              <a:t>?</a:t>
            </a:r>
            <a:endParaRPr 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8822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Hell and the Equality of People</a:t>
            </a:r>
          </a:p>
          <a:p>
            <a:pPr algn="ctr"/>
            <a:r>
              <a:rPr lang="en-US" sz="3200" b="1" dirty="0" smtClean="0"/>
              <a:t>“</a:t>
            </a:r>
            <a:r>
              <a:rPr lang="en-US" sz="3200" b="1" dirty="0" smtClean="0">
                <a:effectLst>
                  <a:outerShdw blurRad="38100" dist="38100" dir="2700000" algn="tl">
                    <a:srgbClr val="000000">
                      <a:alpha val="43137"/>
                    </a:srgbClr>
                  </a:outerShdw>
                </a:effectLst>
              </a:rPr>
              <a:t>The Cookie Argument</a:t>
            </a:r>
            <a:r>
              <a:rPr lang="en-US" sz="3200" b="1" dirty="0" smtClean="0"/>
              <a:t>”</a:t>
            </a:r>
            <a:endParaRPr lang="en-US" sz="3200" b="1" dirty="0"/>
          </a:p>
          <a:p>
            <a:pPr algn="just"/>
            <a:r>
              <a:rPr lang="en-US" sz="3200" b="1" dirty="0"/>
              <a:t>Imagine two people arguing over the nature of a cookie. Jack thinks the cookie is poison, and Jill thinks it is not. Jack thinks Jill’s mistaken view of the cookie will send her to the hospital or worse. Jill thinks Jack’s mistaken view of the cookie will keep him from having a fine dessert. Is Jack more narrow-minded than Jill just because he thinks the consequences of her mistake are more dire? I don’t believe anyone would think so. Christians , therefore, aren’t more narrow because they think wrong thinking and behavior have eternal effects</a:t>
            </a:r>
            <a:r>
              <a:rPr lang="en-US" sz="3200" b="1" dirty="0" smtClean="0"/>
              <a:t>.</a:t>
            </a:r>
            <a:endParaRPr lang="en-US" sz="3200" b="1" dirty="0"/>
          </a:p>
        </p:txBody>
      </p:sp>
    </p:spTree>
    <p:extLst>
      <p:ext uri="{BB962C8B-B14F-4D97-AF65-F5344CB8AC3E}">
        <p14:creationId xmlns:p14="http://schemas.microsoft.com/office/powerpoint/2010/main" val="222652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2739211"/>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I BELIVE IN A GOD OF LOVE</a:t>
            </a:r>
          </a:p>
        </p:txBody>
      </p:sp>
    </p:spTree>
    <p:extLst>
      <p:ext uri="{BB962C8B-B14F-4D97-AF65-F5344CB8AC3E}">
        <p14:creationId xmlns:p14="http://schemas.microsoft.com/office/powerpoint/2010/main" val="1746456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I Believe in a God of Love</a:t>
            </a:r>
          </a:p>
          <a:p>
            <a:pPr algn="ctr"/>
            <a:endParaRPr lang="en-US" sz="3200" b="1" u="sng" dirty="0"/>
          </a:p>
          <a:p>
            <a:pPr algn="just"/>
            <a:r>
              <a:rPr lang="en-US" sz="3200" b="1" dirty="0" smtClean="0"/>
              <a:t>Keller writes, “During </a:t>
            </a:r>
            <a:r>
              <a:rPr lang="en-US" sz="3200" b="1" dirty="0"/>
              <a:t>my college years and my early twenties I, like so many others, questioned the Christian faith I was raised in. There were subjective reasons for my doubts. Christianity just didn’t seem real to me experientially. I had not developed a prayer life and had never experienced God personally. There were also intellectual problems I was having with Christianity, all of which I am addressing elsewhere in this book. There was one, however, I will talk about here</a:t>
            </a:r>
            <a:r>
              <a:rPr lang="en-US" sz="3200" b="1" dirty="0" smtClean="0"/>
              <a:t>.”…</a:t>
            </a:r>
            <a:endParaRPr lang="en-US" sz="3200" b="1" dirty="0"/>
          </a:p>
        </p:txBody>
      </p:sp>
    </p:spTree>
    <p:extLst>
      <p:ext uri="{BB962C8B-B14F-4D97-AF65-F5344CB8AC3E}">
        <p14:creationId xmlns:p14="http://schemas.microsoft.com/office/powerpoint/2010/main" val="14166517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I Believe in a God of Love</a:t>
            </a:r>
          </a:p>
          <a:p>
            <a:pPr algn="just"/>
            <a:r>
              <a:rPr lang="en-US" sz="3200" b="1" dirty="0" smtClean="0"/>
              <a:t>…I </a:t>
            </a:r>
            <a:r>
              <a:rPr lang="en-US" sz="3200" b="1" dirty="0"/>
              <a:t>was troubled by those Christians who stressed hellfire and </a:t>
            </a:r>
            <a:r>
              <a:rPr lang="en-US" sz="3200" b="1" dirty="0" smtClean="0"/>
              <a:t>damnation. </a:t>
            </a:r>
            <a:r>
              <a:rPr lang="en-US" sz="3200" b="1" dirty="0"/>
              <a:t>Like so many of my generation I believed that, if there was a core to all religions, it was a loving God. I wanted to believe in a God of love who accepted people regardless of their beliefs and practices. I began to take courses in the other major religions of the world— Buddhism, </a:t>
            </a:r>
            <a:r>
              <a:rPr lang="en-US" sz="3200" b="1" dirty="0" smtClean="0"/>
              <a:t>Hinduism, </a:t>
            </a:r>
            <a:r>
              <a:rPr lang="en-US" sz="3200" b="1" dirty="0"/>
              <a:t>Islam, Confucianism, and Judaism. I have profited to this day from those studies. </a:t>
            </a:r>
            <a:r>
              <a:rPr lang="en-US" sz="3200" b="1" dirty="0">
                <a:effectLst>
                  <a:outerShdw blurRad="38100" dist="38100" dir="2700000" algn="tl">
                    <a:srgbClr val="000000">
                      <a:alpha val="43137"/>
                    </a:srgbClr>
                  </a:outerShdw>
                </a:effectLst>
              </a:rPr>
              <a:t>However, my explorations in other faiths proved me wrong on this particular point about the centrality of a loving God</a:t>
            </a:r>
            <a:r>
              <a:rPr lang="en-US" sz="3200" b="1" dirty="0" smtClean="0"/>
              <a:t>.”…</a:t>
            </a:r>
            <a:endParaRPr lang="en-US" sz="3200" b="1" dirty="0"/>
          </a:p>
        </p:txBody>
      </p:sp>
    </p:spTree>
    <p:extLst>
      <p:ext uri="{BB962C8B-B14F-4D97-AF65-F5344CB8AC3E}">
        <p14:creationId xmlns:p14="http://schemas.microsoft.com/office/powerpoint/2010/main" val="3219461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u="sng" dirty="0" smtClean="0"/>
              <a:t>I Believe in a God of Love</a:t>
            </a:r>
          </a:p>
          <a:p>
            <a:pPr algn="ctr"/>
            <a:endParaRPr lang="en-US" sz="3200" b="1" u="sng" dirty="0"/>
          </a:p>
          <a:p>
            <a:pPr algn="just"/>
            <a:r>
              <a:rPr lang="en-US" sz="3200" b="1" dirty="0" smtClean="0"/>
              <a:t>…I </a:t>
            </a:r>
            <a:r>
              <a:rPr lang="en-US" sz="3200" b="1" dirty="0"/>
              <a:t>found no other religious text outside of the Bible that said God created the world out of love and delight. Most ancient pagan religions believed the world was created through struggles and violent battles between opposing gods and supernatural forces. I turned to look more closely at Buddhism, the religion I liked best at the time. However, despite its great emphasis on selflessness and detached service to others, Buddhism did not believe in a personal God at all, and love is the action of a person</a:t>
            </a:r>
            <a:r>
              <a:rPr lang="en-US" sz="3200" b="1" dirty="0" smtClean="0"/>
              <a:t>.</a:t>
            </a:r>
            <a:endParaRPr lang="en-US" sz="3200" b="1" dirty="0"/>
          </a:p>
        </p:txBody>
      </p:sp>
    </p:spTree>
    <p:extLst>
      <p:ext uri="{BB962C8B-B14F-4D97-AF65-F5344CB8AC3E}">
        <p14:creationId xmlns:p14="http://schemas.microsoft.com/office/powerpoint/2010/main" val="1190118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u="sng" dirty="0" smtClean="0"/>
              <a:t>I Believe in a God of Love</a:t>
            </a:r>
          </a:p>
          <a:p>
            <a:pPr algn="ctr"/>
            <a:endParaRPr lang="en-US" sz="3200" b="1" u="sng" dirty="0"/>
          </a:p>
          <a:p>
            <a:pPr algn="just"/>
            <a:r>
              <a:rPr lang="en-US" sz="3200" b="1" dirty="0"/>
              <a:t>Later </a:t>
            </a:r>
            <a:r>
              <a:rPr lang="en-US" sz="3200" b="1" dirty="0" smtClean="0"/>
              <a:t>on, </a:t>
            </a:r>
            <a:r>
              <a:rPr lang="en-US" sz="3200" b="1" dirty="0"/>
              <a:t>after I became a minister, I was a speaker and panelist for several years in a monthly discussion program in Philadelphia between a Christian church and a mosque. Each month a speaker from the church and a speaker from the mosque would give a Biblical and </a:t>
            </a:r>
            <a:r>
              <a:rPr lang="en-US" sz="3200" b="1" dirty="0" err="1"/>
              <a:t>Qu’ranic</a:t>
            </a:r>
            <a:r>
              <a:rPr lang="en-US" sz="3200" b="1" dirty="0"/>
              <a:t> perspective on a topic. When we covered the topic of God’s love, it was striking how different our conceptions </a:t>
            </a:r>
            <a:r>
              <a:rPr lang="en-US" sz="3200" b="1" dirty="0" smtClean="0"/>
              <a:t>were…</a:t>
            </a:r>
            <a:endParaRPr lang="en-US" sz="3200" b="1" dirty="0"/>
          </a:p>
        </p:txBody>
      </p:sp>
    </p:spTree>
    <p:extLst>
      <p:ext uri="{BB962C8B-B14F-4D97-AF65-F5344CB8AC3E}">
        <p14:creationId xmlns:p14="http://schemas.microsoft.com/office/powerpoint/2010/main" val="143599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endParaRPr lang="en-US" sz="3200" b="1" i="1" dirty="0" smtClean="0"/>
          </a:p>
          <a:p>
            <a:pPr algn="ctr"/>
            <a:endParaRPr lang="en-US" sz="3200" b="1" i="1" dirty="0" smtClean="0"/>
          </a:p>
          <a:p>
            <a:pPr algn="ctr"/>
            <a:endParaRPr lang="en-US" sz="3200" b="1" i="1" dirty="0"/>
          </a:p>
          <a:p>
            <a:pPr algn="ctr"/>
            <a:r>
              <a:rPr lang="en-US" sz="3200" b="1" i="1" dirty="0" smtClean="0"/>
              <a:t>“</a:t>
            </a:r>
            <a:r>
              <a:rPr lang="en-US" sz="3200" b="1" i="1" dirty="0"/>
              <a:t>All that is troubling, I agree,” responded Josie, who worked for an art gallery in </a:t>
            </a:r>
            <a:r>
              <a:rPr lang="en-US" sz="3200" b="1" i="1" dirty="0" err="1"/>
              <a:t>Soho</a:t>
            </a:r>
            <a:r>
              <a:rPr lang="en-US" sz="3200" b="1" i="1" dirty="0"/>
              <a:t>. “But I have even more of a problem with the doctrine of hell. The only God that is believable to me is a God of love. The Bible’s God is no more than a primitive deity who must be appeased with pain and suffering</a:t>
            </a:r>
            <a:r>
              <a:rPr lang="en-US" sz="3200" b="1" i="1" dirty="0" smtClean="0"/>
              <a:t>.”</a:t>
            </a:r>
            <a:endParaRPr lang="en-US" sz="3200" b="1" i="1" dirty="0"/>
          </a:p>
        </p:txBody>
      </p:sp>
    </p:spTree>
    <p:extLst>
      <p:ext uri="{BB962C8B-B14F-4D97-AF65-F5344CB8AC3E}">
        <p14:creationId xmlns:p14="http://schemas.microsoft.com/office/powerpoint/2010/main" val="38490600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I Believe in a God of Love</a:t>
            </a:r>
          </a:p>
          <a:p>
            <a:pPr algn="ctr"/>
            <a:endParaRPr lang="en-US" sz="3200" b="1" u="sng" dirty="0"/>
          </a:p>
          <a:p>
            <a:pPr algn="just"/>
            <a:r>
              <a:rPr lang="en-US" sz="3200" b="1" dirty="0" smtClean="0"/>
              <a:t>…I </a:t>
            </a:r>
            <a:r>
              <a:rPr lang="en-US" sz="3200" b="1" dirty="0"/>
              <a:t>was told repeatedly by Muslim speakers that God was indeed loving in the sense of being merciful and kind to us. But when Christians spoke of the Lord as our spouse, of knowing God intimately and personally, and of having powerful effusions of his love poured into our hearts by the Holy Spirit, our Muslim friends </a:t>
            </a:r>
            <a:r>
              <a:rPr lang="en-US" sz="3200" b="1" dirty="0" smtClean="0"/>
              <a:t>balked (to recoil, to hesitate). </a:t>
            </a:r>
            <a:r>
              <a:rPr lang="en-US" sz="3200" b="1" dirty="0">
                <a:effectLst>
                  <a:outerShdw blurRad="38100" dist="38100" dir="2700000" algn="tl">
                    <a:srgbClr val="000000">
                      <a:alpha val="43137"/>
                    </a:srgbClr>
                  </a:outerShdw>
                </a:effectLst>
              </a:rPr>
              <a:t>They told us that it was disrespectful, in their view, to speak of anyone knowing God personally</a:t>
            </a:r>
            <a:r>
              <a:rPr lang="en-US" sz="3200" b="1" dirty="0" smtClean="0"/>
              <a:t>.</a:t>
            </a:r>
            <a:endParaRPr lang="en-US" sz="3200" b="1" dirty="0"/>
          </a:p>
        </p:txBody>
      </p:sp>
    </p:spTree>
    <p:extLst>
      <p:ext uri="{BB962C8B-B14F-4D97-AF65-F5344CB8AC3E}">
        <p14:creationId xmlns:p14="http://schemas.microsoft.com/office/powerpoint/2010/main" val="30939895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I Believe in a God of Love</a:t>
            </a:r>
          </a:p>
          <a:p>
            <a:pPr algn="ctr"/>
            <a:endParaRPr lang="en-US" sz="3200" b="1" dirty="0"/>
          </a:p>
          <a:p>
            <a:r>
              <a:rPr lang="en-US" sz="3200" b="1" dirty="0"/>
              <a:t>Today many of the skeptics I talk to say, as I once did, they can’t believe in the God of the Bible, who punishes and judges people, because they “believe in a God of Love.” I now ask, what makes them think God is Love? Can they look at life in the world today and say, “This proves that the God of the world is a God of love</a:t>
            </a:r>
            <a:r>
              <a:rPr lang="en-US" sz="3200" b="1" dirty="0" smtClean="0"/>
              <a:t>”?...</a:t>
            </a:r>
            <a:endParaRPr lang="en-US" sz="3200" b="1" dirty="0"/>
          </a:p>
        </p:txBody>
      </p:sp>
    </p:spTree>
    <p:extLst>
      <p:ext uri="{BB962C8B-B14F-4D97-AF65-F5344CB8AC3E}">
        <p14:creationId xmlns:p14="http://schemas.microsoft.com/office/powerpoint/2010/main" val="1574992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u="sng" dirty="0" smtClean="0"/>
              <a:t>I Believe in a God of Love</a:t>
            </a:r>
          </a:p>
          <a:p>
            <a:pPr algn="ctr"/>
            <a:endParaRPr lang="en-US" sz="3200" b="1" dirty="0"/>
          </a:p>
          <a:p>
            <a:pPr algn="just"/>
            <a:r>
              <a:rPr lang="en-US" sz="3200" b="1" dirty="0" smtClean="0"/>
              <a:t>…Can </a:t>
            </a:r>
            <a:r>
              <a:rPr lang="en-US" sz="3200" b="1" dirty="0"/>
              <a:t>they look at history and say, “This all shows that the God of history is a God of love”? Can they look at the religious texts of the world and conclude that God is a God of love? By no means is that the dominant, ruling attribute of God as understood in any of the major faiths. I must conclude that the source of the idea that God is Love is the Bible itself. And the Bible tells us that the God of love is also a God of judgment who will put all things in the world to rights in the end</a:t>
            </a:r>
            <a:r>
              <a:rPr lang="en-US" sz="3200" b="1" dirty="0" smtClean="0"/>
              <a:t>.</a:t>
            </a:r>
            <a:endParaRPr lang="en-US" sz="3200" b="1" dirty="0"/>
          </a:p>
        </p:txBody>
      </p:sp>
    </p:spTree>
    <p:extLst>
      <p:ext uri="{BB962C8B-B14F-4D97-AF65-F5344CB8AC3E}">
        <p14:creationId xmlns:p14="http://schemas.microsoft.com/office/powerpoint/2010/main" val="17589923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r>
              <a:rPr lang="en-US" sz="3200" b="1" u="sng" dirty="0" smtClean="0"/>
              <a:t>I Believe in a God of Love</a:t>
            </a:r>
          </a:p>
          <a:p>
            <a:pPr algn="ctr"/>
            <a:endParaRPr lang="en-US" sz="3200" b="1" dirty="0" smtClean="0">
              <a:effectLst>
                <a:outerShdw blurRad="38100" dist="38100" dir="2700000" algn="tl">
                  <a:srgbClr val="000000">
                    <a:alpha val="43137"/>
                  </a:srgbClr>
                </a:outerShdw>
              </a:effectLst>
            </a:endParaRPr>
          </a:p>
          <a:p>
            <a:pPr algn="ctr"/>
            <a:endParaRPr lang="en-US" sz="3200" b="1" dirty="0" smtClean="0">
              <a:effectLst>
                <a:outerShdw blurRad="38100" dist="38100" dir="2700000" algn="tl">
                  <a:srgbClr val="000000">
                    <a:alpha val="43137"/>
                  </a:srgbClr>
                </a:outerShdw>
              </a:effectLst>
            </a:endParaRPr>
          </a:p>
          <a:p>
            <a:pPr algn="just"/>
            <a:r>
              <a:rPr lang="en-US" sz="3200" b="1" dirty="0" smtClean="0"/>
              <a:t>The </a:t>
            </a:r>
            <a:r>
              <a:rPr lang="en-US" sz="3200" b="1" dirty="0"/>
              <a:t>belief in a God of pure love— who accepts everyone and judges no one— is a powerful act of faith. </a:t>
            </a:r>
            <a:r>
              <a:rPr lang="en-US" sz="3200" b="1" dirty="0">
                <a:effectLst>
                  <a:outerShdw blurRad="38100" dist="38100" dir="2700000" algn="tl">
                    <a:srgbClr val="000000">
                      <a:alpha val="43137"/>
                    </a:srgbClr>
                  </a:outerShdw>
                </a:effectLst>
              </a:rPr>
              <a:t>Not only is there no evidence for it in the natural order, but there is almost no historical, religious textual support for it outside of Christianity</a:t>
            </a:r>
            <a:r>
              <a:rPr lang="en-US" sz="3200" b="1" dirty="0"/>
              <a:t>. The more one looks at it, the less justified it appears</a:t>
            </a:r>
            <a:r>
              <a:rPr lang="en-US" sz="3200" b="1" dirty="0" smtClean="0"/>
              <a:t>.</a:t>
            </a:r>
            <a:endParaRPr lang="en-US" sz="3200" b="1" dirty="0"/>
          </a:p>
        </p:txBody>
      </p:sp>
    </p:spTree>
    <p:extLst>
      <p:ext uri="{BB962C8B-B14F-4D97-AF65-F5344CB8AC3E}">
        <p14:creationId xmlns:p14="http://schemas.microsoft.com/office/powerpoint/2010/main" val="3911255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785652"/>
          </a:xfrm>
          <a:prstGeom prst="rect">
            <a:avLst/>
          </a:prstGeom>
          <a:noFill/>
        </p:spPr>
        <p:txBody>
          <a:bodyPr wrap="square" rtlCol="0">
            <a:spAutoFit/>
          </a:bodyPr>
          <a:lstStyle/>
          <a:p>
            <a:pPr algn="ctr"/>
            <a:r>
              <a:rPr lang="en-US" sz="3200" b="1" u="sng" dirty="0" smtClean="0"/>
              <a:t>I Believe in a God of Love</a:t>
            </a:r>
          </a:p>
          <a:p>
            <a:pPr algn="ctr"/>
            <a:endParaRPr lang="en-US" sz="3200" b="1" dirty="0" smtClean="0">
              <a:effectLst>
                <a:outerShdw blurRad="38100" dist="38100" dir="2700000" algn="tl">
                  <a:srgbClr val="000000">
                    <a:alpha val="43137"/>
                  </a:srgbClr>
                </a:outerShdw>
              </a:effectLst>
            </a:endParaRPr>
          </a:p>
          <a:p>
            <a:pPr algn="ctr"/>
            <a:endParaRPr lang="en-US" sz="3200" b="1" dirty="0" smtClean="0">
              <a:effectLst>
                <a:outerShdw blurRad="38100" dist="38100" dir="2700000" algn="tl">
                  <a:srgbClr val="000000">
                    <a:alpha val="43137"/>
                  </a:srgbClr>
                </a:outerShdw>
              </a:effectLst>
            </a:endParaRPr>
          </a:p>
          <a:p>
            <a:pPr algn="ctr"/>
            <a:r>
              <a:rPr lang="en-US" sz="3600" b="1" dirty="0"/>
              <a:t>John 3:16 </a:t>
            </a:r>
          </a:p>
          <a:p>
            <a:pPr algn="ctr"/>
            <a:r>
              <a:rPr lang="en-US" sz="3600" b="1" i="1" dirty="0" smtClean="0"/>
              <a:t>For </a:t>
            </a:r>
            <a:r>
              <a:rPr lang="en-US" sz="3600" b="1" i="1" dirty="0"/>
              <a:t>God so loved the world, that he </a:t>
            </a:r>
            <a:r>
              <a:rPr lang="en-US" sz="3600" b="1" i="1" dirty="0" smtClean="0"/>
              <a:t>gave</a:t>
            </a:r>
          </a:p>
          <a:p>
            <a:pPr algn="ctr"/>
            <a:r>
              <a:rPr lang="en-US" sz="3600" b="1" i="1" dirty="0" smtClean="0"/>
              <a:t> </a:t>
            </a:r>
            <a:r>
              <a:rPr lang="en-US" sz="3600" b="1" i="1" dirty="0"/>
              <a:t>his only Son, that whoever believes in him should not perish but have eternal </a:t>
            </a:r>
            <a:r>
              <a:rPr lang="en-US" sz="3600" b="1" i="1" dirty="0" smtClean="0"/>
              <a:t>life  </a:t>
            </a:r>
            <a:endParaRPr lang="en-US" sz="3600" b="1" i="1" dirty="0"/>
          </a:p>
        </p:txBody>
      </p:sp>
    </p:spTree>
    <p:extLst>
      <p:ext uri="{BB962C8B-B14F-4D97-AF65-F5344CB8AC3E}">
        <p14:creationId xmlns:p14="http://schemas.microsoft.com/office/powerpoint/2010/main" val="413843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endParaRPr lang="en-US" sz="3200" b="1" u="sng" dirty="0" smtClean="0"/>
          </a:p>
          <a:p>
            <a:pPr algn="ctr"/>
            <a:r>
              <a:rPr lang="en-US" sz="3200" b="1" u="sng" dirty="0" smtClean="0"/>
              <a:t>Today’s Discussion Includes the Following Points</a:t>
            </a:r>
            <a:r>
              <a:rPr lang="en-US" sz="3200" b="1" dirty="0" smtClean="0"/>
              <a:t>:</a:t>
            </a:r>
          </a:p>
          <a:p>
            <a:pPr algn="ctr"/>
            <a:endParaRPr lang="en-US" sz="3200" b="1" dirty="0"/>
          </a:p>
          <a:p>
            <a:pPr marL="514350" indent="-514350">
              <a:buAutoNum type="arabicPeriod"/>
            </a:pPr>
            <a:r>
              <a:rPr lang="en-US" sz="3200" b="1" dirty="0" smtClean="0"/>
              <a:t>A God of Judgment Simply Can’t Exists</a:t>
            </a:r>
          </a:p>
          <a:p>
            <a:endParaRPr lang="en-US" sz="3200" b="1" dirty="0" smtClean="0"/>
          </a:p>
          <a:p>
            <a:r>
              <a:rPr lang="en-US" sz="3200" b="1" dirty="0" smtClean="0"/>
              <a:t>2.  A God of Judgment Can’t Be a God of Love</a:t>
            </a:r>
          </a:p>
          <a:p>
            <a:endParaRPr lang="en-US" sz="3200" b="1" dirty="0" smtClean="0"/>
          </a:p>
          <a:p>
            <a:pPr marL="514350" indent="-514350">
              <a:buAutoNum type="arabicPeriod" startAt="3"/>
            </a:pPr>
            <a:r>
              <a:rPr lang="en-US" sz="3200" b="1" dirty="0" smtClean="0"/>
              <a:t>A Loving God Would Not Allow Hell</a:t>
            </a:r>
          </a:p>
          <a:p>
            <a:endParaRPr lang="en-US" sz="3200" b="1" dirty="0" smtClean="0"/>
          </a:p>
          <a:p>
            <a:r>
              <a:rPr lang="en-US" sz="3200" b="1" dirty="0" smtClean="0"/>
              <a:t>4.  I Believe in a God of Love</a:t>
            </a:r>
          </a:p>
        </p:txBody>
      </p:sp>
    </p:spTree>
    <p:extLst>
      <p:ext uri="{BB962C8B-B14F-4D97-AF65-F5344CB8AC3E}">
        <p14:creationId xmlns:p14="http://schemas.microsoft.com/office/powerpoint/2010/main" val="1569798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A GOD OF JUDGMENT</a:t>
            </a:r>
          </a:p>
          <a:p>
            <a:pPr algn="ctr"/>
            <a:r>
              <a:rPr lang="en-US" sz="5400" b="1" dirty="0" smtClean="0"/>
              <a:t> SIMPLY CAN’T EXIST</a:t>
            </a:r>
            <a:endParaRPr lang="en-US" sz="5400" b="1" dirty="0"/>
          </a:p>
        </p:txBody>
      </p:sp>
    </p:spTree>
    <p:extLst>
      <p:ext uri="{BB962C8B-B14F-4D97-AF65-F5344CB8AC3E}">
        <p14:creationId xmlns:p14="http://schemas.microsoft.com/office/powerpoint/2010/main" val="115580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u="sng" dirty="0" smtClean="0"/>
              <a:t>A God of Judgment Simply Cannot Exists</a:t>
            </a:r>
          </a:p>
          <a:p>
            <a:pPr algn="ctr"/>
            <a:endParaRPr lang="en-US" sz="3200" b="1" dirty="0"/>
          </a:p>
          <a:p>
            <a:pPr algn="just"/>
            <a:r>
              <a:rPr lang="en-US" sz="3200" b="1" dirty="0" smtClean="0"/>
              <a:t>In </a:t>
            </a:r>
            <a:r>
              <a:rPr lang="en-US" sz="3200" b="1" dirty="0">
                <a:solidFill>
                  <a:srgbClr val="FF0000"/>
                </a:solidFill>
              </a:rPr>
              <a:t>2005</a:t>
            </a:r>
            <a:r>
              <a:rPr lang="en-US" sz="3200" b="1" dirty="0"/>
              <a:t>, Rick Warren, mega-church pastor and author of the bestselling book </a:t>
            </a:r>
            <a:r>
              <a:rPr lang="en-US" sz="3200" b="1" i="1" dirty="0"/>
              <a:t>The Purpose Driven Life</a:t>
            </a:r>
            <a:r>
              <a:rPr lang="en-US" sz="3200" b="1" dirty="0"/>
              <a:t>, spoke to leading journalists at a forum sponsored by the </a:t>
            </a:r>
            <a:r>
              <a:rPr lang="en-US" sz="3200" b="1" u="sng" dirty="0"/>
              <a:t>Pew Foundation</a:t>
            </a:r>
            <a:r>
              <a:rPr lang="en-US" sz="3200" b="1" dirty="0"/>
              <a:t>. Some present were </a:t>
            </a:r>
            <a:r>
              <a:rPr lang="en-US" sz="3200" b="1" dirty="0">
                <a:solidFill>
                  <a:srgbClr val="FF0000"/>
                </a:solidFill>
              </a:rPr>
              <a:t>troubled</a:t>
            </a:r>
            <a:r>
              <a:rPr lang="en-US" sz="3200" b="1" dirty="0"/>
              <a:t> by the civil implications of one particular Christian belief, </a:t>
            </a:r>
            <a:r>
              <a:rPr lang="en-US" sz="3200" b="1" u="sng" dirty="0"/>
              <a:t>namely that God consigns some people to eternal punishment</a:t>
            </a:r>
            <a:r>
              <a:rPr lang="en-US" sz="3200" b="1" dirty="0" smtClean="0"/>
              <a:t>.</a:t>
            </a:r>
            <a:endParaRPr lang="en-US" sz="3200" b="1" dirty="0"/>
          </a:p>
        </p:txBody>
      </p:sp>
    </p:spTree>
    <p:extLst>
      <p:ext uri="{BB962C8B-B14F-4D97-AF65-F5344CB8AC3E}">
        <p14:creationId xmlns:p14="http://schemas.microsoft.com/office/powerpoint/2010/main" val="431735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5258</Words>
  <Application>Microsoft Office PowerPoint</Application>
  <PresentationFormat>On-screen Show (4:3)</PresentationFormat>
  <Paragraphs>251</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dc:creator>
  <cp:lastModifiedBy>Nathaniel Hutchison</cp:lastModifiedBy>
  <cp:revision>235</cp:revision>
  <dcterms:created xsi:type="dcterms:W3CDTF">2011-10-13T23:05:50Z</dcterms:created>
  <dcterms:modified xsi:type="dcterms:W3CDTF">2014-01-07T05:49:29Z</dcterms:modified>
</cp:coreProperties>
</file>