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9" r:id="rId3"/>
    <p:sldId id="258" r:id="rId4"/>
    <p:sldId id="260" r:id="rId5"/>
    <p:sldId id="263" r:id="rId6"/>
    <p:sldId id="264" r:id="rId7"/>
    <p:sldId id="265" r:id="rId8"/>
    <p:sldId id="266" r:id="rId9"/>
    <p:sldId id="267" r:id="rId10"/>
    <p:sldId id="268" r:id="rId11"/>
    <p:sldId id="272" r:id="rId12"/>
    <p:sldId id="261" r:id="rId13"/>
    <p:sldId id="269" r:id="rId14"/>
    <p:sldId id="270" r:id="rId15"/>
    <p:sldId id="271" r:id="rId16"/>
    <p:sldId id="273" r:id="rId17"/>
    <p:sldId id="275" r:id="rId18"/>
    <p:sldId id="276" r:id="rId19"/>
    <p:sldId id="277" r:id="rId20"/>
    <p:sldId id="289" r:id="rId21"/>
    <p:sldId id="290" r:id="rId22"/>
    <p:sldId id="278" r:id="rId23"/>
    <p:sldId id="291" r:id="rId24"/>
    <p:sldId id="280" r:id="rId25"/>
    <p:sldId id="281" r:id="rId26"/>
    <p:sldId id="282" r:id="rId27"/>
    <p:sldId id="283" r:id="rId28"/>
    <p:sldId id="284" r:id="rId29"/>
    <p:sldId id="286" r:id="rId30"/>
    <p:sldId id="287" r:id="rId31"/>
    <p:sldId id="288"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06" autoAdjust="0"/>
  </p:normalViewPr>
  <p:slideViewPr>
    <p:cSldViewPr>
      <p:cViewPr varScale="1">
        <p:scale>
          <a:sx n="52" d="100"/>
          <a:sy n="52" d="100"/>
        </p:scale>
        <p:origin x="-18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9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2FA7B-D049-48E3-97C6-F4CA5D0E5CC1}" type="datetimeFigureOut">
              <a:rPr lang="en-US" smtClean="0"/>
              <a:pPr/>
              <a:t>1/21/2014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5ED9F2-A8CD-406E-A8DC-0F7666D34A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6175" y="688975"/>
            <a:ext cx="4567238" cy="3427413"/>
          </a:xfrm>
          <a:ln/>
        </p:spPr>
      </p:sp>
      <p:sp>
        <p:nvSpPr>
          <p:cNvPr id="65539" name="Rectangle 3"/>
          <p:cNvSpPr>
            <a:spLocks noGrp="1" noChangeArrowheads="1"/>
          </p:cNvSpPr>
          <p:nvPr>
            <p:ph type="body" idx="1"/>
          </p:nvPr>
        </p:nvSpPr>
        <p:spPr>
          <a:xfrm>
            <a:off x="915111" y="4344629"/>
            <a:ext cx="5027779" cy="4111113"/>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a:ln/>
        </p:spPr>
      </p:sp>
      <p:sp>
        <p:nvSpPr>
          <p:cNvPr id="570372" name="Text Box 4"/>
          <p:cNvSpPr txBox="1">
            <a:spLocks noChangeArrowheads="1"/>
          </p:cNvSpPr>
          <p:nvPr/>
        </p:nvSpPr>
        <p:spPr bwMode="auto">
          <a:xfrm>
            <a:off x="88295" y="364881"/>
            <a:ext cx="6532116" cy="463151"/>
          </a:xfrm>
          <a:prstGeom prst="rect">
            <a:avLst/>
          </a:prstGeom>
          <a:noFill/>
          <a:ln w="9525">
            <a:noFill/>
            <a:miter lim="800000"/>
            <a:headEnd/>
            <a:tailEnd/>
          </a:ln>
          <a:effectLst/>
        </p:spPr>
        <p:txBody>
          <a:bodyPr lIns="92912" tIns="46456" rIns="92912" bIns="46456">
            <a:spAutoFit/>
          </a:bodyPr>
          <a:lstStyle/>
          <a:p>
            <a:pPr defTabSz="928688"/>
            <a:r>
              <a:rPr lang="en-US" sz="1200"/>
              <a:t>Much greater clarity is required in the components of IT governance and in </a:t>
            </a:r>
            <a:br>
              <a:rPr lang="en-US" sz="1200"/>
            </a:br>
            <a:r>
              <a:rPr lang="en-US" sz="1200"/>
              <a:t>understanding how they are effective.</a:t>
            </a:r>
            <a:endParaRPr lang="en-US"/>
          </a:p>
        </p:txBody>
      </p:sp>
      <p:sp>
        <p:nvSpPr>
          <p:cNvPr id="570373" name="Text Box 5"/>
          <p:cNvSpPr txBox="1">
            <a:spLocks noChangeArrowheads="1"/>
          </p:cNvSpPr>
          <p:nvPr/>
        </p:nvSpPr>
        <p:spPr bwMode="auto">
          <a:xfrm>
            <a:off x="833171" y="4404947"/>
            <a:ext cx="2768473"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 and Gartner EXP Research</a:t>
            </a:r>
          </a:p>
        </p:txBody>
      </p:sp>
      <p:sp>
        <p:nvSpPr>
          <p:cNvPr id="570375" name="Rectangle 7"/>
          <p:cNvSpPr>
            <a:spLocks noGrp="1" noChangeArrowheads="1"/>
          </p:cNvSpPr>
          <p:nvPr>
            <p:ph type="body" idx="1"/>
          </p:nvPr>
        </p:nvSpPr>
        <p:spPr>
          <a:noFill/>
          <a:ln/>
        </p:spPr>
        <p:txBody>
          <a:bodyPr/>
          <a:lstStyle/>
          <a:p>
            <a:r>
              <a:rPr lang="en-US" b="1" dirty="0"/>
              <a:t>What is IT governance and why is it critical?</a:t>
            </a:r>
          </a:p>
          <a:p>
            <a:r>
              <a:rPr lang="en-US" dirty="0"/>
              <a:t>Understanding effective IT governance requires understanding its components, how they can be represented and what makes for effective IT governance. Most views on governance are based on anecdotal evidence. To bridge that gap Gartner’s CIO Executive Programs (EXP) group worked with MIT Sloan Center for Information Systems Research (CISR) in a major research study. </a:t>
            </a:r>
          </a:p>
          <a:p>
            <a:r>
              <a:rPr lang="en-US" dirty="0"/>
              <a:t>The research base for this presentation is from an MIT Sloan CISR project led by Dr. Peter Weill, director of CISR, with input from Gartner’s EXP group, led by Dr. Marianne Broadbent. Gartner organized and facilitated data collection and case study development with Gartner EXP members. The research was made possible by the support of CISR sponsors and, in particular, CISR patron Gartner. The enterprises studied were complex with demanding business environments and IT investments. On average, they had eight different business units, spent 8 percent of expenses annually on IT across their enterprises, and employed 800 full-time IT professionals. The results are scheduled to be published in the January 2003 Gartner EXP Premier Report, </a:t>
            </a:r>
            <a:r>
              <a:rPr lang="en-US" i="1" dirty="0"/>
              <a:t>Effective IT Governance – by Design</a:t>
            </a:r>
            <a:r>
              <a:rPr lang="en-US" dirty="0"/>
              <a:t>, by Marianne Broadbent and Peter Weill.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0" name="Rectangle 8"/>
          <p:cNvSpPr>
            <a:spLocks noGrp="1" noRot="1" noChangeAspect="1" noChangeArrowheads="1" noTextEdit="1"/>
          </p:cNvSpPr>
          <p:nvPr>
            <p:ph type="sldImg"/>
          </p:nvPr>
        </p:nvSpPr>
        <p:spPr>
          <a:ln/>
        </p:spPr>
      </p:sp>
      <p:sp>
        <p:nvSpPr>
          <p:cNvPr id="576521" name="Rectangle 9"/>
          <p:cNvSpPr>
            <a:spLocks noGrp="1" noChangeArrowheads="1"/>
          </p:cNvSpPr>
          <p:nvPr>
            <p:ph type="body" idx="1"/>
          </p:nvPr>
        </p:nvSpPr>
        <p:spPr/>
        <p:txBody>
          <a:bodyPr/>
          <a:lstStyle/>
          <a:p>
            <a:r>
              <a:rPr lang="en-US" b="1"/>
              <a:t>What are the components of top-level IT governance?</a:t>
            </a:r>
          </a:p>
          <a:p>
            <a:r>
              <a:rPr lang="en-US"/>
              <a:t>Governance processes involve decisions about major IT domains, that is, those areas, such as IT investment, IT principles or maxims. They balance decision rights between multiple constituencies, such as “C-level” executives (including the CIO), business unit leaders and IT executives. Their purpose is to encourage desirable behavior so the enterprise achieves its goals. IT governance is formed and enacted by multiple mechanisms – formal mechanisms, such as the executive committee and the IT council, and informal mechanisms, such as talking with colleagues. </a:t>
            </a:r>
          </a:p>
          <a:p>
            <a:r>
              <a:rPr lang="en-US"/>
              <a:t>IT governance is going through a time of considerable change. Research from the MIT Sloan/Gartner EXP study shows that governance is dynamic with enterprises making regular changes. </a:t>
            </a:r>
          </a:p>
          <a:p>
            <a:endParaRPr lang="en-GB"/>
          </a:p>
        </p:txBody>
      </p:sp>
      <p:sp>
        <p:nvSpPr>
          <p:cNvPr id="576516" name="Text Box 4"/>
          <p:cNvSpPr txBox="1">
            <a:spLocks noChangeArrowheads="1"/>
          </p:cNvSpPr>
          <p:nvPr/>
        </p:nvSpPr>
        <p:spPr bwMode="auto">
          <a:xfrm>
            <a:off x="75451" y="334108"/>
            <a:ext cx="6477535" cy="647817"/>
          </a:xfrm>
          <a:prstGeom prst="rect">
            <a:avLst/>
          </a:prstGeom>
          <a:noFill/>
          <a:ln w="9525">
            <a:noFill/>
            <a:miter lim="800000"/>
            <a:headEnd/>
            <a:tailEnd/>
          </a:ln>
          <a:effectLst/>
        </p:spPr>
        <p:txBody>
          <a:bodyPr lIns="92912" tIns="46456" rIns="92912" bIns="46456">
            <a:spAutoFit/>
          </a:bodyPr>
          <a:lstStyle/>
          <a:p>
            <a:pPr defTabSz="928688"/>
            <a:r>
              <a:rPr lang="en-US" sz="1200"/>
              <a:t>Effective IT governance arrangements thoughtfully and purposefully combine </a:t>
            </a:r>
            <a:br>
              <a:rPr lang="en-US" sz="1200"/>
            </a:br>
            <a:r>
              <a:rPr lang="en-US" sz="1200"/>
              <a:t>decision making about major IT domains, by the right group of people, using appropriate mechanisms.</a:t>
            </a:r>
            <a:endParaRPr lang="en-US"/>
          </a:p>
        </p:txBody>
      </p:sp>
      <p:sp>
        <p:nvSpPr>
          <p:cNvPr id="576517" name="Text Box 5"/>
          <p:cNvSpPr txBox="1">
            <a:spLocks noChangeArrowheads="1"/>
          </p:cNvSpPr>
          <p:nvPr/>
        </p:nvSpPr>
        <p:spPr bwMode="auto">
          <a:xfrm>
            <a:off x="833171" y="4404947"/>
            <a:ext cx="1381876"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6" name="Rectangle 8"/>
          <p:cNvSpPr>
            <a:spLocks noGrp="1" noRot="1" noChangeAspect="1" noChangeArrowheads="1" noTextEdit="1"/>
          </p:cNvSpPr>
          <p:nvPr>
            <p:ph type="sldImg"/>
          </p:nvPr>
        </p:nvSpPr>
        <p:spPr>
          <a:ln/>
        </p:spPr>
      </p:sp>
      <p:sp>
        <p:nvSpPr>
          <p:cNvPr id="503817" name="Rectangle 9"/>
          <p:cNvSpPr>
            <a:spLocks noGrp="1" noChangeArrowheads="1"/>
          </p:cNvSpPr>
          <p:nvPr>
            <p:ph type="body" idx="1"/>
          </p:nvPr>
        </p:nvSpPr>
        <p:spPr/>
        <p:txBody>
          <a:bodyPr/>
          <a:lstStyle/>
          <a:p>
            <a:r>
              <a:rPr lang="en-US" b="1"/>
              <a:t>What are the components of top-level IT governance?</a:t>
            </a:r>
          </a:p>
          <a:p>
            <a:r>
              <a:rPr lang="en-US"/>
              <a:t>IT governance involves decisions about five major IT domains: 1) </a:t>
            </a:r>
            <a:r>
              <a:rPr lang="en-US" i="1"/>
              <a:t>IT principles</a:t>
            </a:r>
            <a:r>
              <a:rPr lang="en-US"/>
              <a:t> (or </a:t>
            </a:r>
            <a:r>
              <a:rPr lang="en-US" i="1"/>
              <a:t>maxims</a:t>
            </a:r>
            <a:r>
              <a:rPr lang="en-US"/>
              <a:t>) are high-level statements about how IT will be used to create business value. They should be informed by the enterprise business maxims. 2) </a:t>
            </a:r>
            <a:r>
              <a:rPr lang="en-US" i="1"/>
              <a:t>IT infrastructure strategies</a:t>
            </a:r>
            <a:r>
              <a:rPr lang="en-US"/>
              <a:t> describes the approach to building shared and standard IT services across the enterprise. 3) </a:t>
            </a:r>
            <a:r>
              <a:rPr lang="en-US" i="1"/>
              <a:t>IT architecture</a:t>
            </a:r>
            <a:r>
              <a:rPr lang="en-US"/>
              <a:t> is about the set of technical choices that guide the enterprise in satisfying business needs. In case of J&amp;J, this means development of some agreed components of data architecture so that customer information can be meaningfully shared, together with selected standards to support the agreed architectural approach. 4) </a:t>
            </a:r>
            <a:r>
              <a:rPr lang="en-US" i="1"/>
              <a:t>Business applications needs</a:t>
            </a:r>
            <a:r>
              <a:rPr lang="en-US"/>
              <a:t> refer to applications that need to be acquired or built. 5) </a:t>
            </a:r>
            <a:r>
              <a:rPr lang="en-US" i="1"/>
              <a:t>IT investment and prioritization</a:t>
            </a:r>
            <a:r>
              <a:rPr lang="en-US"/>
              <a:t> covers the process of IT investment, including where they should be focused and the procedures for progressing initiatives, their justification, approval and accountability. (Adapted from Weill and Woodham 2002.) </a:t>
            </a:r>
          </a:p>
          <a:p>
            <a:r>
              <a:rPr lang="en-US" i="1"/>
              <a:t>Action Item: Articulate and clarify the five major IT domains that provide the foundation and guidance for IT-enablement across the enterprise. </a:t>
            </a:r>
            <a:endParaRPr lang="en-GB" i="1"/>
          </a:p>
        </p:txBody>
      </p:sp>
      <p:sp>
        <p:nvSpPr>
          <p:cNvPr id="503812" name="Text Box 4"/>
          <p:cNvSpPr txBox="1">
            <a:spLocks noChangeArrowheads="1"/>
          </p:cNvSpPr>
          <p:nvPr/>
        </p:nvSpPr>
        <p:spPr bwMode="auto">
          <a:xfrm>
            <a:off x="89899" y="341435"/>
            <a:ext cx="6408506" cy="278485"/>
          </a:xfrm>
          <a:prstGeom prst="rect">
            <a:avLst/>
          </a:prstGeom>
          <a:noFill/>
          <a:ln w="9525">
            <a:noFill/>
            <a:miter lim="800000"/>
            <a:headEnd/>
            <a:tailEnd/>
          </a:ln>
          <a:effectLst/>
        </p:spPr>
        <p:txBody>
          <a:bodyPr lIns="92912" tIns="46456" rIns="92912" bIns="46456">
            <a:spAutoFit/>
          </a:bodyPr>
          <a:lstStyle/>
          <a:p>
            <a:pPr defTabSz="928688"/>
            <a:r>
              <a:rPr lang="en-US" sz="1200"/>
              <a:t>IT governance is about clarifying the decision and input rights for five major IT domains. </a:t>
            </a:r>
          </a:p>
        </p:txBody>
      </p:sp>
      <p:sp>
        <p:nvSpPr>
          <p:cNvPr id="503813" name="Text Box 5"/>
          <p:cNvSpPr txBox="1">
            <a:spLocks noChangeArrowheads="1"/>
          </p:cNvSpPr>
          <p:nvPr/>
        </p:nvSpPr>
        <p:spPr bwMode="auto">
          <a:xfrm>
            <a:off x="818722" y="4396154"/>
            <a:ext cx="2061253" cy="247708"/>
          </a:xfrm>
          <a:prstGeom prst="rect">
            <a:avLst/>
          </a:prstGeom>
          <a:noFill/>
          <a:ln w="9525">
            <a:noFill/>
            <a:miter lim="800000"/>
            <a:headEnd/>
            <a:tailEnd/>
          </a:ln>
          <a:effectLst/>
        </p:spPr>
        <p:txBody>
          <a:bodyPr lIns="92912" tIns="46456" rIns="92912" bIns="46456">
            <a:spAutoFit/>
          </a:bodyPr>
          <a:lstStyle/>
          <a:p>
            <a:pPr defTabSz="928688"/>
            <a:r>
              <a:rPr lang="en-US" sz="1000" b="0"/>
              <a:t>Source: MIT Sloan CISR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2" name="Rectangle 6"/>
          <p:cNvSpPr>
            <a:spLocks noGrp="1" noRot="1" noChangeAspect="1" noChangeArrowheads="1" noTextEdit="1"/>
          </p:cNvSpPr>
          <p:nvPr>
            <p:ph type="sldImg"/>
          </p:nvPr>
        </p:nvSpPr>
        <p:spPr>
          <a:ln/>
        </p:spPr>
      </p:sp>
      <p:sp>
        <p:nvSpPr>
          <p:cNvPr id="731143" name="Rectangle 7"/>
          <p:cNvSpPr>
            <a:spLocks noGrp="1" noChangeArrowheads="1"/>
          </p:cNvSpPr>
          <p:nvPr>
            <p:ph type="body" idx="1"/>
          </p:nvPr>
        </p:nvSpPr>
        <p:spPr/>
        <p:txBody>
          <a:bodyPr/>
          <a:lstStyle/>
          <a:p>
            <a:r>
              <a:rPr lang="en-US" b="1"/>
              <a:t>What are the components of top level IT governance?</a:t>
            </a:r>
          </a:p>
          <a:p>
            <a:r>
              <a:rPr lang="en-US"/>
              <a:t>IT governance defines who has input and who makes the decisions.  There are six styles of corporate governance and information politics: </a:t>
            </a:r>
          </a:p>
          <a:p>
            <a:pPr marL="177800" lvl="1" indent="-165100"/>
            <a:r>
              <a:rPr lang="en-US"/>
              <a:t>1) </a:t>
            </a:r>
            <a:r>
              <a:rPr lang="en-US" b="1"/>
              <a:t>Business monarchy</a:t>
            </a:r>
            <a:r>
              <a:rPr lang="en-US"/>
              <a:t> where the executive leadership has decision rights. These are often exercised through an executive committee or IT Council comprising a combination of business and IT executives.  </a:t>
            </a:r>
          </a:p>
          <a:p>
            <a:pPr marL="177800" lvl="1" indent="-165100"/>
            <a:r>
              <a:rPr lang="en-US"/>
              <a:t>2) </a:t>
            </a:r>
            <a:r>
              <a:rPr lang="en-US" b="1"/>
              <a:t>IT monarchy</a:t>
            </a:r>
            <a:r>
              <a:rPr lang="en-US"/>
              <a:t> where IT executives have the decision rights. These are often exercised through an IT Leadership Council or CIO office.</a:t>
            </a:r>
          </a:p>
          <a:p>
            <a:pPr marL="177800" lvl="1" indent="-165100"/>
            <a:r>
              <a:rPr lang="en-US"/>
              <a:t>3) </a:t>
            </a:r>
            <a:r>
              <a:rPr lang="en-US" b="1"/>
              <a:t>Feudal</a:t>
            </a:r>
            <a:r>
              <a:rPr lang="en-US"/>
              <a:t> where business unit leaders or their delegates have the decision rights and authority is localized. This style is found in enterprises with relatively autonomous business units and can be useful in delivering local responsiveness.</a:t>
            </a:r>
          </a:p>
          <a:p>
            <a:pPr marL="177800" lvl="1" indent="-165100"/>
            <a:r>
              <a:rPr lang="en-US"/>
              <a:t>4) </a:t>
            </a:r>
            <a:r>
              <a:rPr lang="en-US" b="1"/>
              <a:t>Federal</a:t>
            </a:r>
            <a:r>
              <a:rPr lang="en-US"/>
              <a:t> where governance rights are shared by C level executives and at least one other business group. This style is often used for inputs to decisions rather than the group which actually takes the decisions.</a:t>
            </a:r>
          </a:p>
          <a:p>
            <a:pPr marL="177800" lvl="1" indent="-165100"/>
            <a:r>
              <a:rPr lang="en-US"/>
              <a:t>5) </a:t>
            </a:r>
            <a:r>
              <a:rPr lang="en-US" b="1"/>
              <a:t>Duopoly</a:t>
            </a:r>
            <a:r>
              <a:rPr lang="en-US"/>
              <a:t> where rights are shared by IT executives and at least one other business group</a:t>
            </a:r>
          </a:p>
          <a:p>
            <a:pPr marL="177800" lvl="1" indent="-165100"/>
            <a:r>
              <a:rPr lang="en-US"/>
              <a:t>6) </a:t>
            </a:r>
            <a:r>
              <a:rPr lang="en-US" b="1"/>
              <a:t>Anarchy</a:t>
            </a:r>
            <a:r>
              <a:rPr lang="en-US"/>
              <a:t> where individual process owners or end users have decision rights and there are usually no formal mechanisms for exercising rights. Decisions are made ad-hoc and locally.</a:t>
            </a:r>
          </a:p>
          <a:p>
            <a:r>
              <a:rPr lang="en-US"/>
              <a:t>Different styles can be used for each of the five IT domains. (Adapted from Weill and Woodham 2002) </a:t>
            </a:r>
          </a:p>
          <a:p>
            <a:r>
              <a:rPr lang="en-US" i="1"/>
              <a:t>Action Item: Use the lens of corporate governance and information politics to depict key governance styles and the locus of decision rights. 	</a:t>
            </a:r>
          </a:p>
        </p:txBody>
      </p:sp>
      <p:sp>
        <p:nvSpPr>
          <p:cNvPr id="731140" name="Text Box 4"/>
          <p:cNvSpPr txBox="1">
            <a:spLocks noChangeArrowheads="1"/>
          </p:cNvSpPr>
          <p:nvPr/>
        </p:nvSpPr>
        <p:spPr bwMode="auto">
          <a:xfrm>
            <a:off x="77056" y="353158"/>
            <a:ext cx="6467904" cy="461665"/>
          </a:xfrm>
          <a:prstGeom prst="rect">
            <a:avLst/>
          </a:prstGeom>
          <a:noFill/>
          <a:ln w="9525">
            <a:noFill/>
            <a:miter lim="800000"/>
            <a:headEnd/>
            <a:tailEnd/>
          </a:ln>
          <a:effectLst/>
        </p:spPr>
        <p:txBody>
          <a:bodyPr>
            <a:spAutoFit/>
          </a:bodyPr>
          <a:lstStyle/>
          <a:p>
            <a:r>
              <a:rPr lang="en-US" sz="1200"/>
              <a:t>Corporate governance and the language of information politics are useful lenses </a:t>
            </a:r>
          </a:p>
          <a:p>
            <a:r>
              <a:rPr lang="en-US" sz="1200"/>
              <a:t>for depicting the major players and approaches in enterprise IT governance.</a:t>
            </a:r>
            <a:endParaRPr lang="en-US" b="0"/>
          </a:p>
        </p:txBody>
      </p:sp>
      <p:sp>
        <p:nvSpPr>
          <p:cNvPr id="731141" name="Text Box 5"/>
          <p:cNvSpPr txBox="1">
            <a:spLocks noChangeArrowheads="1"/>
          </p:cNvSpPr>
          <p:nvPr/>
        </p:nvSpPr>
        <p:spPr bwMode="auto">
          <a:xfrm>
            <a:off x="805880" y="4404947"/>
            <a:ext cx="2224997" cy="246221"/>
          </a:xfrm>
          <a:prstGeom prst="rect">
            <a:avLst/>
          </a:prstGeom>
          <a:noFill/>
          <a:ln w="9525">
            <a:noFill/>
            <a:miter lim="800000"/>
            <a:headEnd/>
            <a:tailEnd/>
          </a:ln>
          <a:effectLst/>
        </p:spPr>
        <p:txBody>
          <a:bodyPr>
            <a:spAutoFit/>
          </a:bodyPr>
          <a:lstStyle/>
          <a:p>
            <a:pPr>
              <a:spcBef>
                <a:spcPct val="50000"/>
              </a:spcBef>
            </a:pPr>
            <a:r>
              <a:rPr lang="en-US" sz="1000" b="0"/>
              <a:t>Source: MIT Sloan CISR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4" name="Rectangle 8"/>
          <p:cNvSpPr>
            <a:spLocks noGrp="1" noRot="1" noChangeAspect="1" noChangeArrowheads="1" noTextEdit="1"/>
          </p:cNvSpPr>
          <p:nvPr>
            <p:ph type="sldImg"/>
          </p:nvPr>
        </p:nvSpPr>
        <p:spPr>
          <a:ln/>
        </p:spPr>
      </p:sp>
      <p:sp>
        <p:nvSpPr>
          <p:cNvPr id="526345" name="Rectangle 9"/>
          <p:cNvSpPr>
            <a:spLocks noGrp="1" noChangeArrowheads="1"/>
          </p:cNvSpPr>
          <p:nvPr>
            <p:ph type="body" idx="1"/>
          </p:nvPr>
        </p:nvSpPr>
        <p:spPr/>
        <p:txBody>
          <a:bodyPr/>
          <a:lstStyle/>
          <a:p>
            <a:r>
              <a:rPr lang="en-US" b="1"/>
              <a:t>What are the components of top-level IT governance? </a:t>
            </a:r>
          </a:p>
          <a:p>
            <a:r>
              <a:rPr lang="en-US"/>
              <a:t>Governance mechanisms are the vehicles used to implement different governance styles. They might be specific to one IT domain or cover multiple domains. </a:t>
            </a:r>
          </a:p>
          <a:p>
            <a:r>
              <a:rPr lang="en-US"/>
              <a:t>The </a:t>
            </a:r>
            <a:r>
              <a:rPr lang="en-US" i="1"/>
              <a:t>executive committee</a:t>
            </a:r>
            <a:r>
              <a:rPr lang="en-US"/>
              <a:t> often constitutes a mechanism in that major decisions about IT-enabling the enterprise are taken at that or the board level. This encourages a holistic view, but unless there is top-level IT input, there is the risk that the decisions might not be well informed. </a:t>
            </a:r>
            <a:r>
              <a:rPr lang="en-US" i="1"/>
              <a:t>IT councils</a:t>
            </a:r>
            <a:r>
              <a:rPr lang="en-US"/>
              <a:t> often report in to the executive committee and contain overlapping memberships. Such councils can provide a focused environment to consider several levels of policies and investments. </a:t>
            </a:r>
            <a:r>
              <a:rPr lang="en-US" i="1"/>
              <a:t>IT leadership councils</a:t>
            </a:r>
            <a:r>
              <a:rPr lang="en-US"/>
              <a:t> are particularly important for large multibusiness enterprises where there is a mix of responsibilities for infrastructure services, some enterprisewide and others at business-unit level. </a:t>
            </a:r>
            <a:r>
              <a:rPr lang="en-US" i="1"/>
              <a:t>Architecture committees</a:t>
            </a:r>
            <a:r>
              <a:rPr lang="en-US"/>
              <a:t> can involve business and IT management in defining the architectural guidelines. </a:t>
            </a:r>
            <a:r>
              <a:rPr lang="en-US" i="1"/>
              <a:t>Business/IT relationship managers</a:t>
            </a:r>
            <a:r>
              <a:rPr lang="en-US"/>
              <a:t> are prevalent in many enterprises but with a variety of names. They play a critical role on a daily basis in understanding how the business operates and in interacting with their business peers. </a:t>
            </a:r>
          </a:p>
          <a:p>
            <a:r>
              <a:rPr lang="en-US" i="1"/>
              <a:t>Action Item: Understand the different mechanisms that can be used to implement effective IT governance.</a:t>
            </a:r>
            <a:endParaRPr lang="en-GB" i="1"/>
          </a:p>
        </p:txBody>
      </p:sp>
      <p:sp>
        <p:nvSpPr>
          <p:cNvPr id="526340" name="Text Box 4"/>
          <p:cNvSpPr txBox="1">
            <a:spLocks noChangeArrowheads="1"/>
          </p:cNvSpPr>
          <p:nvPr/>
        </p:nvSpPr>
        <p:spPr bwMode="auto">
          <a:xfrm>
            <a:off x="75452" y="364881"/>
            <a:ext cx="4979463" cy="463151"/>
          </a:xfrm>
          <a:prstGeom prst="rect">
            <a:avLst/>
          </a:prstGeom>
          <a:noFill/>
          <a:ln w="9525">
            <a:noFill/>
            <a:miter lim="800000"/>
            <a:headEnd/>
            <a:tailEnd/>
          </a:ln>
          <a:effectLst/>
        </p:spPr>
        <p:txBody>
          <a:bodyPr wrap="none" lIns="92912" tIns="46456" rIns="92912" bIns="46456">
            <a:spAutoFit/>
          </a:bodyPr>
          <a:lstStyle/>
          <a:p>
            <a:pPr defTabSz="928688"/>
            <a:r>
              <a:rPr lang="en-US" sz="1200"/>
              <a:t>Enterprises use multiple mechanisms to help implement their IT governance </a:t>
            </a:r>
            <a:br>
              <a:rPr lang="en-US" sz="1200"/>
            </a:br>
            <a:r>
              <a:rPr lang="en-US" sz="1200"/>
              <a:t>arrangements.  </a:t>
            </a:r>
          </a:p>
        </p:txBody>
      </p:sp>
      <p:sp>
        <p:nvSpPr>
          <p:cNvPr id="526341" name="Text Box 5"/>
          <p:cNvSpPr txBox="1">
            <a:spLocks noChangeArrowheads="1"/>
          </p:cNvSpPr>
          <p:nvPr/>
        </p:nvSpPr>
        <p:spPr bwMode="auto">
          <a:xfrm>
            <a:off x="818722" y="4393224"/>
            <a:ext cx="5920483" cy="247708"/>
          </a:xfrm>
          <a:prstGeom prst="rect">
            <a:avLst/>
          </a:prstGeom>
          <a:noFill/>
          <a:ln w="9525">
            <a:noFill/>
            <a:miter lim="800000"/>
            <a:headEnd/>
            <a:tailEnd/>
          </a:ln>
          <a:effectLst/>
        </p:spPr>
        <p:txBody>
          <a:bodyPr lIns="92912" tIns="46456" rIns="92912" bIns="46456">
            <a:spAutoFit/>
          </a:bodyPr>
          <a:lstStyle/>
          <a:p>
            <a:pPr defTabSz="928688">
              <a:spcBef>
                <a:spcPct val="50000"/>
              </a:spcBef>
            </a:pPr>
            <a:r>
              <a:rPr lang="en-US" sz="1000" b="0"/>
              <a:t>Source: MIT Sloan CISR (Weill and Woodham); Broadbent and Weill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2" name="Rectangle 8"/>
          <p:cNvSpPr>
            <a:spLocks noGrp="1" noRot="1" noChangeAspect="1" noChangeArrowheads="1" noTextEdit="1"/>
          </p:cNvSpPr>
          <p:nvPr>
            <p:ph type="sldImg"/>
          </p:nvPr>
        </p:nvSpPr>
        <p:spPr>
          <a:ln/>
        </p:spPr>
      </p:sp>
      <p:sp>
        <p:nvSpPr>
          <p:cNvPr id="548873" name="Rectangle 9"/>
          <p:cNvSpPr>
            <a:spLocks noGrp="1" noChangeArrowheads="1"/>
          </p:cNvSpPr>
          <p:nvPr>
            <p:ph type="body" idx="1"/>
          </p:nvPr>
        </p:nvSpPr>
        <p:spPr/>
        <p:txBody>
          <a:bodyPr/>
          <a:lstStyle/>
          <a:p>
            <a:r>
              <a:rPr lang="en-US" b="1"/>
              <a:t>How can enterprise IT governance patterns be represented?</a:t>
            </a:r>
          </a:p>
          <a:p>
            <a:r>
              <a:rPr lang="en-US"/>
              <a:t>A matrix can be used to depict governance arrangements by listing the six governance styles on the vertical axis and mapping them to the five IT domains on the horizontal axis.</a:t>
            </a:r>
          </a:p>
          <a:p>
            <a:r>
              <a:rPr lang="en-US"/>
              <a:t>The MIT Sloan CISR and Gartner EXP study identified how 250 enterprises made major decisions regarding who had decision rights and who had input about each of the five IT domains. </a:t>
            </a:r>
            <a:endParaRPr lang="en-GB"/>
          </a:p>
        </p:txBody>
      </p:sp>
      <p:sp>
        <p:nvSpPr>
          <p:cNvPr id="548868" name="Text Box 4"/>
          <p:cNvSpPr txBox="1">
            <a:spLocks noChangeArrowheads="1"/>
          </p:cNvSpPr>
          <p:nvPr/>
        </p:nvSpPr>
        <p:spPr bwMode="auto">
          <a:xfrm>
            <a:off x="65820" y="334108"/>
            <a:ext cx="6700677" cy="278485"/>
          </a:xfrm>
          <a:prstGeom prst="rect">
            <a:avLst/>
          </a:prstGeom>
          <a:noFill/>
          <a:ln w="9525">
            <a:noFill/>
            <a:miter lim="800000"/>
            <a:headEnd/>
            <a:tailEnd/>
          </a:ln>
          <a:effectLst/>
        </p:spPr>
        <p:txBody>
          <a:bodyPr lIns="92912" tIns="46456" rIns="92912" bIns="46456">
            <a:spAutoFit/>
          </a:bodyPr>
          <a:lstStyle/>
          <a:p>
            <a:pPr defTabSz="928688"/>
            <a:r>
              <a:rPr lang="en-US" sz="1200"/>
              <a:t>IT governance can be represented using an IT Governance Arrangements Matrix.</a:t>
            </a:r>
            <a:endParaRPr lang="en-US" b="0"/>
          </a:p>
        </p:txBody>
      </p:sp>
      <p:sp>
        <p:nvSpPr>
          <p:cNvPr id="548869" name="Text Box 5"/>
          <p:cNvSpPr txBox="1">
            <a:spLocks noChangeArrowheads="1"/>
          </p:cNvSpPr>
          <p:nvPr/>
        </p:nvSpPr>
        <p:spPr bwMode="auto">
          <a:xfrm>
            <a:off x="820328" y="4400551"/>
            <a:ext cx="3534952" cy="247708"/>
          </a:xfrm>
          <a:prstGeom prst="rect">
            <a:avLst/>
          </a:prstGeom>
          <a:noFill/>
          <a:ln w="9525">
            <a:noFill/>
            <a:miter lim="800000"/>
            <a:headEnd/>
            <a:tailEnd/>
          </a:ln>
          <a:effectLst/>
        </p:spPr>
        <p:txBody>
          <a:bodyPr lIns="92912" tIns="46456" rIns="92912" bIns="46456">
            <a:spAutoFit/>
          </a:bodyPr>
          <a:lstStyle/>
          <a:p>
            <a:pPr defTabSz="928688"/>
            <a:r>
              <a:rPr lang="en-US" sz="1000" b="0"/>
              <a:t>Source: MIT Sloan CISR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6" name="Rectangle 8"/>
          <p:cNvSpPr>
            <a:spLocks noGrp="1" noRot="1" noChangeAspect="1" noChangeArrowheads="1" noTextEdit="1"/>
          </p:cNvSpPr>
          <p:nvPr>
            <p:ph type="sldImg"/>
          </p:nvPr>
        </p:nvSpPr>
        <p:spPr>
          <a:ln/>
        </p:spPr>
      </p:sp>
      <p:sp>
        <p:nvSpPr>
          <p:cNvPr id="749577" name="Rectangle 9"/>
          <p:cNvSpPr>
            <a:spLocks noGrp="1" noChangeArrowheads="1"/>
          </p:cNvSpPr>
          <p:nvPr>
            <p:ph type="body" idx="1"/>
          </p:nvPr>
        </p:nvSpPr>
        <p:spPr/>
        <p:txBody>
          <a:bodyPr/>
          <a:lstStyle/>
          <a:p>
            <a:r>
              <a:rPr lang="en-US" b="1"/>
              <a:t>How can enterprise IT governance patterns be represented? </a:t>
            </a:r>
          </a:p>
          <a:p>
            <a:r>
              <a:rPr lang="en-US"/>
              <a:t>The leading Singapore bank, DBS, is actively using IT governance to bring about enterprise change.</a:t>
            </a:r>
          </a:p>
          <a:p>
            <a:r>
              <a:rPr lang="en-US"/>
              <a:t>DBS has won two awards for its enterprise governance in the past two years.  In their IT governance DBS differ from typical patterns: they take a </a:t>
            </a:r>
            <a:r>
              <a:rPr lang="en-US" i="1"/>
              <a:t>business monarchy</a:t>
            </a:r>
            <a:r>
              <a:rPr lang="en-US"/>
              <a:t> approach to </a:t>
            </a:r>
            <a:r>
              <a:rPr lang="en-US" i="1"/>
              <a:t>IT principles</a:t>
            </a:r>
            <a:r>
              <a:rPr lang="en-US"/>
              <a:t>, have only </a:t>
            </a:r>
            <a:r>
              <a:rPr lang="en-US" i="1"/>
              <a:t>IT monarchy</a:t>
            </a:r>
            <a:r>
              <a:rPr lang="en-US"/>
              <a:t> input to </a:t>
            </a:r>
            <a:r>
              <a:rPr lang="en-US" i="1"/>
              <a:t>IT infrastructure strategies</a:t>
            </a:r>
            <a:r>
              <a:rPr lang="en-US"/>
              <a:t> and take a </a:t>
            </a:r>
            <a:r>
              <a:rPr lang="en-US" i="1"/>
              <a:t>business monarchy</a:t>
            </a:r>
            <a:r>
              <a:rPr lang="en-US"/>
              <a:t> approach to </a:t>
            </a:r>
            <a:r>
              <a:rPr lang="en-US" i="1"/>
              <a:t>IT investment decisions</a:t>
            </a:r>
            <a:r>
              <a:rPr lang="en-US"/>
              <a:t>.  </a:t>
            </a:r>
          </a:p>
          <a:p>
            <a:r>
              <a:rPr lang="en-US"/>
              <a:t>At DBS there is no such thing as an IT project – they are all business change projects. Business unit heads have authority over tactical investments (up to $1 million including hardware, software, professional services and any internal people costs.) One of three regional Project Councils control investments between $1 – $5 million. The CIO chairs one of these councils and sits on the other two. A five member Corporate Office (including the CEO and CIO) handles anything over $5 million.</a:t>
            </a:r>
          </a:p>
          <a:p>
            <a:r>
              <a:rPr lang="en-US"/>
              <a:t>Every initiative is assessed on both financial and non-financial objectives such as revenue versus cost reduction and strategic, experimental or tactical considerations. Within the IT area, there’s a group of business technology relationship managers (called IT Lite) who report to the CIO. They manage the human and IT assets related to the prioritization process of each IT-related investment. </a:t>
            </a:r>
          </a:p>
          <a:p>
            <a:r>
              <a:rPr lang="en-US"/>
              <a:t>Once an initiative is approved, the Program Office is responsible for meeting with the project sponsor and tracking all the business case metrics. From  2003, there will be a formal link between benefits realization and reward mechanisms for program sponsors.</a:t>
            </a:r>
          </a:p>
        </p:txBody>
      </p:sp>
      <p:sp>
        <p:nvSpPr>
          <p:cNvPr id="749572" name="Text Box 4"/>
          <p:cNvSpPr txBox="1">
            <a:spLocks noChangeArrowheads="1"/>
          </p:cNvSpPr>
          <p:nvPr/>
        </p:nvSpPr>
        <p:spPr bwMode="auto">
          <a:xfrm>
            <a:off x="89899" y="354623"/>
            <a:ext cx="5800337" cy="463123"/>
          </a:xfrm>
          <a:prstGeom prst="rect">
            <a:avLst/>
          </a:prstGeom>
          <a:noFill/>
          <a:ln w="9525">
            <a:noFill/>
            <a:miter lim="800000"/>
            <a:headEnd/>
            <a:tailEnd/>
          </a:ln>
          <a:effectLst/>
        </p:spPr>
        <p:txBody>
          <a:bodyPr wrap="none" lIns="92884" tIns="46442" rIns="92884" bIns="46442">
            <a:spAutoFit/>
          </a:bodyPr>
          <a:lstStyle/>
          <a:p>
            <a:pPr defTabSz="930275"/>
            <a:r>
              <a:rPr lang="en-US" sz="1200"/>
              <a:t>The ‘IT Governance Arrangement Matrix’ can be used to illustrate how governance styles, </a:t>
            </a:r>
            <a:br>
              <a:rPr lang="en-US" sz="1200"/>
            </a:br>
            <a:r>
              <a:rPr lang="en-US" sz="1200"/>
              <a:t>IT domains and governance mechanisms inter-relate.</a:t>
            </a:r>
          </a:p>
        </p:txBody>
      </p:sp>
      <p:sp>
        <p:nvSpPr>
          <p:cNvPr id="749573" name="Text Box 5"/>
          <p:cNvSpPr txBox="1">
            <a:spLocks noChangeArrowheads="1"/>
          </p:cNvSpPr>
          <p:nvPr/>
        </p:nvSpPr>
        <p:spPr bwMode="auto">
          <a:xfrm>
            <a:off x="770562" y="4387362"/>
            <a:ext cx="3918628" cy="247679"/>
          </a:xfrm>
          <a:prstGeom prst="rect">
            <a:avLst/>
          </a:prstGeom>
          <a:noFill/>
          <a:ln w="9525">
            <a:noFill/>
            <a:miter lim="800000"/>
            <a:headEnd/>
            <a:tailEnd/>
          </a:ln>
          <a:effectLst/>
        </p:spPr>
        <p:txBody>
          <a:bodyPr lIns="92884" tIns="46442" rIns="92884" bIns="46442">
            <a:spAutoFit/>
          </a:bodyPr>
          <a:lstStyle/>
          <a:p>
            <a:pPr defTabSz="930275"/>
            <a:r>
              <a:rPr lang="en-AU" sz="1000" b="0"/>
              <a:t> </a:t>
            </a:r>
            <a:r>
              <a:rPr lang="en-US" sz="1000" b="0"/>
              <a:t>Source: MIT Sloan CISR and Gartner EXP Research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8" name="Rectangle 10"/>
          <p:cNvSpPr>
            <a:spLocks noGrp="1" noRot="1" noChangeAspect="1" noChangeArrowheads="1" noTextEdit="1"/>
          </p:cNvSpPr>
          <p:nvPr>
            <p:ph type="sldImg"/>
          </p:nvPr>
        </p:nvSpPr>
        <p:spPr>
          <a:ln/>
        </p:spPr>
      </p:sp>
      <p:sp>
        <p:nvSpPr>
          <p:cNvPr id="621579" name="Rectangle 11"/>
          <p:cNvSpPr>
            <a:spLocks noGrp="1" noChangeArrowheads="1"/>
          </p:cNvSpPr>
          <p:nvPr>
            <p:ph type="body" idx="1"/>
          </p:nvPr>
        </p:nvSpPr>
        <p:spPr/>
        <p:txBody>
          <a:bodyPr/>
          <a:lstStyle/>
          <a:p>
            <a:r>
              <a:rPr lang="en-US" b="1"/>
              <a:t>When and where are different types of IT governance arrangements effective?</a:t>
            </a:r>
          </a:p>
          <a:p>
            <a:r>
              <a:rPr lang="en-US"/>
              <a:t>Enterprises with higher governance performance have more-focused strategies. They clearly differentiated between the three value disciplines – customer intimacy, product/service innovation or operational excellence – and were not trying to optimize on all three of these. On average, these enterprises had greater differentiation between different objectives for their IT investment. They were not expecting IT investments to excel in delivering on multiple objectives. Rather, they had specific focus on smaller number of objectives for their IT investment – whether it was lowering cost, supporting new ways of doing business, greater flexibility or facilitating customer communication. </a:t>
            </a:r>
          </a:p>
          <a:p>
            <a:r>
              <a:rPr lang="en-US"/>
              <a:t>Senior business leaders were more heavily involved in IT governance and there was a higher level of impact from the CEO, COO, business unit leaders, business unit CIOs and the CFO. More managers in leadership positions could accurately describe governance arrangements and there were fewer changes in IT governance, year on year.</a:t>
            </a:r>
          </a:p>
          <a:p>
            <a:r>
              <a:rPr lang="en-US"/>
              <a:t>Exception processes functioned more effectively in enterprises with higher governance performance. They were seen as more transparent and fair and there were fewer nonsanctioned exceptions.</a:t>
            </a:r>
            <a:endParaRPr lang="en-GB"/>
          </a:p>
        </p:txBody>
      </p:sp>
      <p:sp>
        <p:nvSpPr>
          <p:cNvPr id="621572" name="Text Box 4"/>
          <p:cNvSpPr txBox="1">
            <a:spLocks noChangeArrowheads="1"/>
          </p:cNvSpPr>
          <p:nvPr/>
        </p:nvSpPr>
        <p:spPr bwMode="auto">
          <a:xfrm>
            <a:off x="91505" y="329712"/>
            <a:ext cx="6528905" cy="463151"/>
          </a:xfrm>
          <a:prstGeom prst="rect">
            <a:avLst/>
          </a:prstGeom>
          <a:noFill/>
          <a:ln w="9525">
            <a:noFill/>
            <a:miter lim="800000"/>
            <a:headEnd/>
            <a:tailEnd/>
          </a:ln>
          <a:effectLst/>
        </p:spPr>
        <p:txBody>
          <a:bodyPr lIns="92912" tIns="46456" rIns="92912" bIns="46456">
            <a:spAutoFit/>
          </a:bodyPr>
          <a:lstStyle/>
          <a:p>
            <a:pPr defTabSz="928688"/>
            <a:r>
              <a:rPr lang="en-US" sz="1200"/>
              <a:t>High governance performance enterprises have both business strategies and IT investments strategies which were more focussed and differentiated.</a:t>
            </a:r>
            <a:endParaRPr lang="en-US"/>
          </a:p>
        </p:txBody>
      </p:sp>
      <p:sp>
        <p:nvSpPr>
          <p:cNvPr id="621573" name="Text Box 5"/>
          <p:cNvSpPr txBox="1">
            <a:spLocks noChangeArrowheads="1"/>
          </p:cNvSpPr>
          <p:nvPr/>
        </p:nvSpPr>
        <p:spPr bwMode="auto">
          <a:xfrm>
            <a:off x="820328" y="4393224"/>
            <a:ext cx="2768473"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 and Gartner EXP Research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8" name="Rectangle 8"/>
          <p:cNvSpPr>
            <a:spLocks noGrp="1" noRot="1" noChangeAspect="1" noChangeArrowheads="1" noTextEdit="1"/>
          </p:cNvSpPr>
          <p:nvPr>
            <p:ph type="sldImg"/>
          </p:nvPr>
        </p:nvSpPr>
        <p:spPr>
          <a:ln/>
        </p:spPr>
      </p:sp>
      <p:sp>
        <p:nvSpPr>
          <p:cNvPr id="640009" name="Rectangle 9"/>
          <p:cNvSpPr>
            <a:spLocks noGrp="1" noChangeArrowheads="1"/>
          </p:cNvSpPr>
          <p:nvPr>
            <p:ph type="body" idx="1"/>
          </p:nvPr>
        </p:nvSpPr>
        <p:spPr/>
        <p:txBody>
          <a:bodyPr/>
          <a:lstStyle/>
          <a:p>
            <a:r>
              <a:rPr lang="en-US" b="1"/>
              <a:t>How can you show the linkages between your enterprise goals and IT governance?</a:t>
            </a:r>
          </a:p>
          <a:p>
            <a:r>
              <a:rPr lang="en-US"/>
              <a:t>Effective governance requires the harmonization of two types: harmonizing the “what” of governance (left-to-right arrows) and harmonizing the “how” (up-and-down arrows). </a:t>
            </a:r>
          </a:p>
          <a:p>
            <a:r>
              <a:rPr lang="en-US"/>
              <a:t>The “what” of governance includes </a:t>
            </a:r>
            <a:r>
              <a:rPr lang="en-US" i="1"/>
              <a:t>enterprise goals</a:t>
            </a:r>
            <a:r>
              <a:rPr lang="en-US"/>
              <a:t>, </a:t>
            </a:r>
            <a:r>
              <a:rPr lang="en-US" i="1"/>
              <a:t>IT governance style</a:t>
            </a:r>
            <a:r>
              <a:rPr lang="en-US"/>
              <a:t> and </a:t>
            </a:r>
            <a:r>
              <a:rPr lang="en-US" i="1"/>
              <a:t>performance measures</a:t>
            </a:r>
            <a:r>
              <a:rPr lang="en-US"/>
              <a:t>. </a:t>
            </a:r>
            <a:r>
              <a:rPr lang="en-US" i="1"/>
              <a:t>Enterprise goals</a:t>
            </a:r>
            <a:r>
              <a:rPr lang="en-US"/>
              <a:t> can be expressed as financial drivers and business maxims (Broadbent and Weill, 1997). </a:t>
            </a:r>
            <a:r>
              <a:rPr lang="en-US" i="1"/>
              <a:t>IT governance style</a:t>
            </a:r>
            <a:r>
              <a:rPr lang="en-US"/>
              <a:t> is about which of the six governance styles – business monarchy, IT monarchy, feudal, federal, duopoly and anarchy – are in place for the decision rights of each of the five IT domains – IT principles, IT infrastructure strategies, IT architecture, business application needs, and IT investment prioritization. </a:t>
            </a:r>
            <a:r>
              <a:rPr lang="en-US" i="1"/>
              <a:t>Performance goals</a:t>
            </a:r>
            <a:r>
              <a:rPr lang="en-US"/>
              <a:t> are the targets and time frames for delivery of the </a:t>
            </a:r>
            <a:r>
              <a:rPr lang="en-US" i="1"/>
              <a:t>enterprise goals</a:t>
            </a:r>
            <a:r>
              <a:rPr lang="en-US"/>
              <a:t>. </a:t>
            </a:r>
          </a:p>
          <a:p>
            <a:r>
              <a:rPr lang="en-US"/>
              <a:t>The “how” of governance includes </a:t>
            </a:r>
            <a:r>
              <a:rPr lang="en-US" i="1"/>
              <a:t>desirable IT behaviors</a:t>
            </a:r>
            <a:r>
              <a:rPr lang="en-US"/>
              <a:t> flowing from </a:t>
            </a:r>
            <a:r>
              <a:rPr lang="en-US" i="1"/>
              <a:t>enterprise goals</a:t>
            </a:r>
            <a:r>
              <a:rPr lang="en-US"/>
              <a:t>, the </a:t>
            </a:r>
            <a:r>
              <a:rPr lang="en-US" i="1"/>
              <a:t>IT governance mechanisms</a:t>
            </a:r>
            <a:r>
              <a:rPr lang="en-US"/>
              <a:t> in place, and </a:t>
            </a:r>
            <a:r>
              <a:rPr lang="en-US" i="1"/>
              <a:t>IT metrics and accountabilities</a:t>
            </a:r>
            <a:r>
              <a:rPr lang="en-US"/>
              <a:t>. (Adapted from Weill and Woodham, 2002.)</a:t>
            </a:r>
          </a:p>
          <a:p>
            <a:r>
              <a:rPr lang="en-US" i="1"/>
              <a:t>Action Item: Map enterprise IT governance so that the “trail of evidence” between enterprise goals, desirable behaviors, IT governance arrangements and performance measures is transparent.</a:t>
            </a:r>
            <a:endParaRPr lang="en-GB" i="1"/>
          </a:p>
        </p:txBody>
      </p:sp>
      <p:sp>
        <p:nvSpPr>
          <p:cNvPr id="640004" name="Rectangle 4"/>
          <p:cNvSpPr>
            <a:spLocks noChangeArrowheads="1"/>
          </p:cNvSpPr>
          <p:nvPr/>
        </p:nvSpPr>
        <p:spPr bwMode="auto">
          <a:xfrm>
            <a:off x="924675" y="4431323"/>
            <a:ext cx="4022975" cy="153888"/>
          </a:xfrm>
          <a:prstGeom prst="rect">
            <a:avLst/>
          </a:prstGeom>
          <a:noFill/>
          <a:ln w="9525">
            <a:noFill/>
            <a:miter lim="800000"/>
            <a:headEnd/>
            <a:tailEnd/>
          </a:ln>
          <a:effectLst/>
        </p:spPr>
        <p:txBody>
          <a:bodyPr lIns="0" tIns="0" rIns="0" bIns="0">
            <a:spAutoFit/>
          </a:bodyPr>
          <a:lstStyle/>
          <a:p>
            <a:pPr defTabSz="973138"/>
            <a:r>
              <a:rPr lang="en-US" sz="1000" b="0"/>
              <a:t>Source: MIT Sloan CISR and Gartner EXP Research</a:t>
            </a:r>
          </a:p>
        </p:txBody>
      </p:sp>
      <p:sp>
        <p:nvSpPr>
          <p:cNvPr id="640005" name="Text Box 5"/>
          <p:cNvSpPr txBox="1">
            <a:spLocks noChangeArrowheads="1"/>
          </p:cNvSpPr>
          <p:nvPr/>
        </p:nvSpPr>
        <p:spPr bwMode="auto">
          <a:xfrm>
            <a:off x="78663" y="335573"/>
            <a:ext cx="6519273" cy="463151"/>
          </a:xfrm>
          <a:prstGeom prst="rect">
            <a:avLst/>
          </a:prstGeom>
          <a:noFill/>
          <a:ln w="9525">
            <a:noFill/>
            <a:miter lim="800000"/>
            <a:headEnd/>
            <a:tailEnd/>
          </a:ln>
          <a:effectLst/>
        </p:spPr>
        <p:txBody>
          <a:bodyPr lIns="92912" tIns="46456" rIns="92912" bIns="46456">
            <a:spAutoFit/>
          </a:bodyPr>
          <a:lstStyle/>
          <a:p>
            <a:pPr defTabSz="928688"/>
            <a:r>
              <a:rPr lang="en-US" sz="1200">
                <a:solidFill>
                  <a:srgbClr val="000000"/>
                </a:solidFill>
              </a:rPr>
              <a:t>Enterprises need to map their IT governance to identify how that governance is encouraging desirable behaviors and how it links to performance metrics.</a:t>
            </a:r>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0" name="Rectangle 6"/>
          <p:cNvSpPr>
            <a:spLocks noGrp="1" noRot="1" noChangeAspect="1" noChangeArrowheads="1" noTextEdit="1"/>
          </p:cNvSpPr>
          <p:nvPr>
            <p:ph type="sldImg"/>
          </p:nvPr>
        </p:nvSpPr>
        <p:spPr>
          <a:ln/>
        </p:spPr>
      </p:sp>
      <p:sp>
        <p:nvSpPr>
          <p:cNvPr id="722951" name="Rectangle 7"/>
          <p:cNvSpPr>
            <a:spLocks noGrp="1" noChangeArrowheads="1"/>
          </p:cNvSpPr>
          <p:nvPr>
            <p:ph type="body" idx="1"/>
          </p:nvPr>
        </p:nvSpPr>
        <p:spPr/>
        <p:txBody>
          <a:bodyPr/>
          <a:lstStyle/>
          <a:p>
            <a:r>
              <a:rPr lang="en-US" b="1"/>
              <a:t>How can you show the linkages between your enterprise goals and IT governance?</a:t>
            </a:r>
          </a:p>
          <a:p>
            <a:r>
              <a:rPr lang="en-US"/>
              <a:t>DBS has worked at getting greater harmony amongst both governance ‘whats’ –  enterprise goals, IT governance and enterprise performance measures, and the ‘hows’ – linking desirable behaviors to enterprise goals, IT governance mechanisms to IT governance style and IT metrics and accountabilities to enterprise performance measures.  </a:t>
            </a:r>
          </a:p>
          <a:p>
            <a:r>
              <a:rPr lang="en-US"/>
              <a:t>DBS has grown rapidly though acquisition and intends to continue to do so. It aims to become a leading Asian regional franchise and be one of the top five banks in five countries by 2005. To achieve this it has shifted from a strong product, to a strong customer orientation. It’s aim is to give 4 million retail clients, the same level of customer intimacy offered to private banking customers.  IT is seen to play a critical role in that growth. </a:t>
            </a:r>
          </a:p>
          <a:p>
            <a:r>
              <a:rPr lang="en-US"/>
              <a:t>The combination of strategically shifting to a customer focus while acquiring other banks presents real challenges. DBS wants to drive synergies from the acquisitions, yet ensure local accountability. This means giving autonomy for the product mix to local business leaders while working towards consistency in processes and technologies. </a:t>
            </a:r>
          </a:p>
          <a:p>
            <a:r>
              <a:rPr lang="en-US"/>
              <a:t>The bank is building a franchise-wide platform with common technology, common data definitions and common metrics. This also enables it to gain the necessary synergies while simultaneously empowering the local business leaders to localize the customer experience. Rethinking and reworking their approach to IT architecture has been a major focus for DBS.</a:t>
            </a:r>
          </a:p>
        </p:txBody>
      </p:sp>
      <p:sp>
        <p:nvSpPr>
          <p:cNvPr id="722948" name="Text Box 4"/>
          <p:cNvSpPr txBox="1">
            <a:spLocks noChangeArrowheads="1"/>
          </p:cNvSpPr>
          <p:nvPr/>
        </p:nvSpPr>
        <p:spPr bwMode="auto">
          <a:xfrm>
            <a:off x="820328" y="4402016"/>
            <a:ext cx="2768473"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 and Gartner EXP Research</a:t>
            </a:r>
          </a:p>
        </p:txBody>
      </p:sp>
      <p:sp>
        <p:nvSpPr>
          <p:cNvPr id="722949" name="Text Box 5"/>
          <p:cNvSpPr txBox="1">
            <a:spLocks noChangeArrowheads="1"/>
          </p:cNvSpPr>
          <p:nvPr/>
        </p:nvSpPr>
        <p:spPr bwMode="auto">
          <a:xfrm>
            <a:off x="77056" y="328247"/>
            <a:ext cx="5728771" cy="647817"/>
          </a:xfrm>
          <a:prstGeom prst="rect">
            <a:avLst/>
          </a:prstGeom>
          <a:noFill/>
          <a:ln w="9525">
            <a:noFill/>
            <a:miter lim="800000"/>
            <a:headEnd/>
            <a:tailEnd/>
          </a:ln>
          <a:effectLst/>
        </p:spPr>
        <p:txBody>
          <a:bodyPr wrap="none" lIns="92912" tIns="46456" rIns="92912" bIns="46456">
            <a:spAutoFit/>
          </a:bodyPr>
          <a:lstStyle/>
          <a:p>
            <a:pPr defTabSz="928688"/>
            <a:r>
              <a:rPr lang="en-US" sz="1200"/>
              <a:t>The ‘What-How’ Congruence Framework depicts how enterprise goals, governance style </a:t>
            </a:r>
            <a:br>
              <a:rPr lang="en-US" sz="1200"/>
            </a:br>
            <a:r>
              <a:rPr lang="en-US" sz="1200"/>
              <a:t>and performance measures are synchronized, and how goals are linked to behaviors, </a:t>
            </a:r>
            <a:br>
              <a:rPr lang="en-US" sz="1200"/>
            </a:br>
            <a:r>
              <a:rPr lang="en-US" sz="1200"/>
              <a:t>styles matched with mechanisms, and performance measures with IT metrics.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6175" y="690563"/>
            <a:ext cx="4565650" cy="3424237"/>
          </a:xfrm>
          <a:ln cap="flat">
            <a:solidFill>
              <a:schemeClr val="tx1"/>
            </a:solidFill>
          </a:ln>
        </p:spPr>
      </p:sp>
      <p:sp>
        <p:nvSpPr>
          <p:cNvPr id="67587" name="Rectangle 3"/>
          <p:cNvSpPr>
            <a:spLocks noGrp="1" noChangeArrowheads="1"/>
          </p:cNvSpPr>
          <p:nvPr>
            <p:ph type="body" idx="1"/>
          </p:nvPr>
        </p:nvSpPr>
        <p:spPr>
          <a:xfrm>
            <a:off x="913588" y="4344629"/>
            <a:ext cx="5030824" cy="4111113"/>
          </a:xfrm>
          <a:ln/>
        </p:spPr>
        <p:txBody>
          <a:bodyPr lIns="91730" tIns="45866" rIns="91730" bIns="4586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8" name="Rectangle 6"/>
          <p:cNvSpPr>
            <a:spLocks noGrp="1" noRot="1" noChangeAspect="1" noChangeArrowheads="1" noTextEdit="1"/>
          </p:cNvSpPr>
          <p:nvPr>
            <p:ph type="sldImg"/>
          </p:nvPr>
        </p:nvSpPr>
        <p:spPr>
          <a:ln/>
        </p:spPr>
      </p:sp>
      <p:sp>
        <p:nvSpPr>
          <p:cNvPr id="745479" name="Rectangle 7"/>
          <p:cNvSpPr>
            <a:spLocks noGrp="1" noChangeArrowheads="1"/>
          </p:cNvSpPr>
          <p:nvPr>
            <p:ph type="body" idx="1"/>
          </p:nvPr>
        </p:nvSpPr>
        <p:spPr/>
        <p:txBody>
          <a:bodyPr/>
          <a:lstStyle/>
          <a:p>
            <a:r>
              <a:rPr lang="en-US" b="1"/>
              <a:t>How can you improve your IT governance?</a:t>
            </a:r>
          </a:p>
          <a:p>
            <a:r>
              <a:rPr lang="en-US"/>
              <a:t>Know the factors necessary for effective IT governance:</a:t>
            </a:r>
          </a:p>
          <a:p>
            <a:pPr lvl="1" indent="-188913"/>
            <a:r>
              <a:rPr lang="en-US"/>
              <a:t>1) IT governance must be thoughtfully and actively designed.</a:t>
            </a:r>
          </a:p>
          <a:p>
            <a:pPr lvl="1" indent="-188913"/>
            <a:r>
              <a:rPr lang="en-US"/>
              <a:t>2) A sharp focus on a limited number of goals, behaviors and metrics is necessary. Good governance requires choices. You can’t optimize on multiple options.</a:t>
            </a:r>
          </a:p>
          <a:p>
            <a:pPr lvl="1" indent="-188913"/>
            <a:r>
              <a:rPr lang="en-US"/>
              <a:t>3) Educating executives and managers about why governance is important is a constant challenge and requirement. Good behaviors must be reinforced and inappropriate behaviors redirected.</a:t>
            </a:r>
          </a:p>
          <a:p>
            <a:pPr lvl="1" indent="-188913"/>
            <a:r>
              <a:rPr lang="en-US"/>
              <a:t>4) Without transparency, there is not trust. Transparency must be built in to IT governance so that is confidence in the processes. This includes clear exception handling processes, with transparent and rapid escalation processes. Exceptions are how enterprises learn. </a:t>
            </a:r>
          </a:p>
          <a:p>
            <a:pPr lvl="1" indent="-188913"/>
            <a:r>
              <a:rPr lang="en-US"/>
              <a:t>5) Acknowledge that changing governance can take months. Make changes only when desirable behaviors change markedly. </a:t>
            </a:r>
          </a:p>
          <a:p>
            <a:r>
              <a:rPr lang="en-US" i="1"/>
              <a:t>Action Item: Communicate and act on the factors that shape effective IT governance.</a:t>
            </a:r>
            <a:endParaRPr lang="en-GB" i="1"/>
          </a:p>
        </p:txBody>
      </p:sp>
      <p:sp>
        <p:nvSpPr>
          <p:cNvPr id="745475" name="Text Box 3"/>
          <p:cNvSpPr txBox="1">
            <a:spLocks noChangeArrowheads="1"/>
          </p:cNvSpPr>
          <p:nvPr/>
        </p:nvSpPr>
        <p:spPr bwMode="auto">
          <a:xfrm>
            <a:off x="75451" y="310662"/>
            <a:ext cx="6665360" cy="463151"/>
          </a:xfrm>
          <a:prstGeom prst="rect">
            <a:avLst/>
          </a:prstGeom>
          <a:noFill/>
          <a:ln w="9525">
            <a:noFill/>
            <a:miter lim="800000"/>
            <a:headEnd/>
            <a:tailEnd/>
          </a:ln>
          <a:effectLst/>
        </p:spPr>
        <p:txBody>
          <a:bodyPr lIns="92912" tIns="46456" rIns="92912" bIns="46456">
            <a:spAutoFit/>
          </a:bodyPr>
          <a:lstStyle/>
          <a:p>
            <a:pPr defTabSz="928688" eaLnBrk="1" hangingPunct="1">
              <a:spcBef>
                <a:spcPct val="50000"/>
              </a:spcBef>
            </a:pPr>
            <a:r>
              <a:rPr lang="en-US" sz="1200">
                <a:solidFill>
                  <a:schemeClr val="tx2"/>
                </a:solidFill>
              </a:rPr>
              <a:t>‘</a:t>
            </a:r>
            <a:r>
              <a:rPr lang="en-US" sz="1200"/>
              <a:t>Don’t </a:t>
            </a:r>
            <a:r>
              <a:rPr lang="en-US" sz="1200" i="1"/>
              <a:t>Just </a:t>
            </a:r>
            <a:r>
              <a:rPr lang="en-US" sz="1200"/>
              <a:t>Lead, Govern! . . . </a:t>
            </a:r>
            <a:r>
              <a:rPr lang="en-US" sz="1200">
                <a:solidFill>
                  <a:schemeClr val="tx2"/>
                </a:solidFill>
              </a:rPr>
              <a:t>Governance leverages the ingenuity of all the enterprise’s people, not just the leaders, while ensuring compliance with the overall vision and principles.’   </a:t>
            </a:r>
            <a:r>
              <a:rPr lang="en-US" sz="1200"/>
              <a:t>. . . P. Weill, 2002</a:t>
            </a:r>
            <a:endParaRPr lang="en-US" sz="1200">
              <a:solidFill>
                <a:schemeClr val="tx2"/>
              </a:solidFill>
            </a:endParaRPr>
          </a:p>
        </p:txBody>
      </p:sp>
      <p:sp>
        <p:nvSpPr>
          <p:cNvPr id="745476" name="Text Box 4"/>
          <p:cNvSpPr txBox="1">
            <a:spLocks noChangeArrowheads="1"/>
          </p:cNvSpPr>
          <p:nvPr/>
        </p:nvSpPr>
        <p:spPr bwMode="auto">
          <a:xfrm>
            <a:off x="846014" y="4404947"/>
            <a:ext cx="1381876"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8" name="Rectangle 6"/>
          <p:cNvSpPr>
            <a:spLocks noGrp="1" noRot="1" noChangeAspect="1" noChangeArrowheads="1" noTextEdit="1"/>
          </p:cNvSpPr>
          <p:nvPr>
            <p:ph type="sldImg"/>
          </p:nvPr>
        </p:nvSpPr>
        <p:spPr>
          <a:ln/>
        </p:spPr>
      </p:sp>
      <p:sp>
        <p:nvSpPr>
          <p:cNvPr id="745479" name="Rectangle 7"/>
          <p:cNvSpPr>
            <a:spLocks noGrp="1" noChangeArrowheads="1"/>
          </p:cNvSpPr>
          <p:nvPr>
            <p:ph type="body" idx="1"/>
          </p:nvPr>
        </p:nvSpPr>
        <p:spPr/>
        <p:txBody>
          <a:bodyPr/>
          <a:lstStyle/>
          <a:p>
            <a:r>
              <a:rPr lang="en-US" b="1"/>
              <a:t>How can you improve your IT governance?</a:t>
            </a:r>
          </a:p>
          <a:p>
            <a:r>
              <a:rPr lang="en-US"/>
              <a:t>Know the factors necessary for effective IT governance:</a:t>
            </a:r>
          </a:p>
          <a:p>
            <a:pPr lvl="1" indent="-188913"/>
            <a:r>
              <a:rPr lang="en-US"/>
              <a:t>1) IT governance must be thoughtfully and actively designed.</a:t>
            </a:r>
          </a:p>
          <a:p>
            <a:pPr lvl="1" indent="-188913"/>
            <a:r>
              <a:rPr lang="en-US"/>
              <a:t>2) A sharp focus on a limited number of goals, behaviors and metrics is necessary. Good governance requires choices. You can’t optimize on multiple options.</a:t>
            </a:r>
          </a:p>
          <a:p>
            <a:pPr lvl="1" indent="-188913"/>
            <a:r>
              <a:rPr lang="en-US"/>
              <a:t>3) Educating executives and managers about why governance is important is a constant challenge and requirement. Good behaviors must be reinforced and inappropriate behaviors redirected.</a:t>
            </a:r>
          </a:p>
          <a:p>
            <a:pPr lvl="1" indent="-188913"/>
            <a:r>
              <a:rPr lang="en-US"/>
              <a:t>4) Without transparency, there is not trust. Transparency must be built in to IT governance so that is confidence in the processes. This includes clear exception handling processes, with transparent and rapid escalation processes. Exceptions are how enterprises learn. </a:t>
            </a:r>
          </a:p>
          <a:p>
            <a:pPr lvl="1" indent="-188913"/>
            <a:r>
              <a:rPr lang="en-US"/>
              <a:t>5) Acknowledge that changing governance can take months. Make changes only when desirable behaviors change markedly. </a:t>
            </a:r>
          </a:p>
          <a:p>
            <a:r>
              <a:rPr lang="en-US" i="1"/>
              <a:t>Action Item: Communicate and act on the factors that shape effective IT governance.</a:t>
            </a:r>
            <a:endParaRPr lang="en-GB" i="1"/>
          </a:p>
        </p:txBody>
      </p:sp>
      <p:sp>
        <p:nvSpPr>
          <p:cNvPr id="745475" name="Text Box 3"/>
          <p:cNvSpPr txBox="1">
            <a:spLocks noChangeArrowheads="1"/>
          </p:cNvSpPr>
          <p:nvPr/>
        </p:nvSpPr>
        <p:spPr bwMode="auto">
          <a:xfrm>
            <a:off x="75451" y="310662"/>
            <a:ext cx="6665360" cy="463151"/>
          </a:xfrm>
          <a:prstGeom prst="rect">
            <a:avLst/>
          </a:prstGeom>
          <a:noFill/>
          <a:ln w="9525">
            <a:noFill/>
            <a:miter lim="800000"/>
            <a:headEnd/>
            <a:tailEnd/>
          </a:ln>
          <a:effectLst/>
        </p:spPr>
        <p:txBody>
          <a:bodyPr lIns="92912" tIns="46456" rIns="92912" bIns="46456">
            <a:spAutoFit/>
          </a:bodyPr>
          <a:lstStyle/>
          <a:p>
            <a:pPr defTabSz="928688" eaLnBrk="1" hangingPunct="1">
              <a:spcBef>
                <a:spcPct val="50000"/>
              </a:spcBef>
            </a:pPr>
            <a:r>
              <a:rPr lang="en-US" sz="1200">
                <a:solidFill>
                  <a:schemeClr val="tx2"/>
                </a:solidFill>
              </a:rPr>
              <a:t>‘</a:t>
            </a:r>
            <a:r>
              <a:rPr lang="en-US" sz="1200"/>
              <a:t>Don’t </a:t>
            </a:r>
            <a:r>
              <a:rPr lang="en-US" sz="1200" i="1"/>
              <a:t>Just </a:t>
            </a:r>
            <a:r>
              <a:rPr lang="en-US" sz="1200"/>
              <a:t>Lead, Govern! . . . </a:t>
            </a:r>
            <a:r>
              <a:rPr lang="en-US" sz="1200">
                <a:solidFill>
                  <a:schemeClr val="tx2"/>
                </a:solidFill>
              </a:rPr>
              <a:t>Governance leverages the ingenuity of all the enterprise’s people, not just the leaders, while ensuring compliance with the overall vision and principles.’   </a:t>
            </a:r>
            <a:r>
              <a:rPr lang="en-US" sz="1200"/>
              <a:t>. . . P. Weill, 2002</a:t>
            </a:r>
            <a:endParaRPr lang="en-US" sz="1200">
              <a:solidFill>
                <a:schemeClr val="tx2"/>
              </a:solidFill>
            </a:endParaRPr>
          </a:p>
        </p:txBody>
      </p:sp>
      <p:sp>
        <p:nvSpPr>
          <p:cNvPr id="745476" name="Text Box 4"/>
          <p:cNvSpPr txBox="1">
            <a:spLocks noChangeArrowheads="1"/>
          </p:cNvSpPr>
          <p:nvPr/>
        </p:nvSpPr>
        <p:spPr bwMode="auto">
          <a:xfrm>
            <a:off x="846014" y="4404947"/>
            <a:ext cx="1381876" cy="247708"/>
          </a:xfrm>
          <a:prstGeom prst="rect">
            <a:avLst/>
          </a:prstGeom>
          <a:noFill/>
          <a:ln w="9525">
            <a:noFill/>
            <a:miter lim="800000"/>
            <a:headEnd/>
            <a:tailEnd/>
          </a:ln>
          <a:effectLst/>
        </p:spPr>
        <p:txBody>
          <a:bodyPr wrap="none" lIns="92912" tIns="46456" rIns="92912" bIns="46456">
            <a:spAutoFit/>
          </a:bodyPr>
          <a:lstStyle/>
          <a:p>
            <a:pPr defTabSz="928688"/>
            <a:r>
              <a:rPr lang="en-US" sz="1000" b="0"/>
              <a:t>Source: MIT Sloan CISR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5ED9F2-A8CD-406E-A8DC-0F7666D34ACF}"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7388"/>
            <a:ext cx="4572000" cy="3429000"/>
          </a:xfrm>
          <a:ln/>
        </p:spPr>
      </p:sp>
      <p:sp>
        <p:nvSpPr>
          <p:cNvPr id="69635" name="Rectangle 3"/>
          <p:cNvSpPr>
            <a:spLocks noGrp="1" noChangeArrowheads="1"/>
          </p:cNvSpPr>
          <p:nvPr>
            <p:ph type="body" idx="1"/>
          </p:nvPr>
        </p:nvSpPr>
        <p:spPr>
          <a:xfrm>
            <a:off x="685191" y="4343094"/>
            <a:ext cx="5487618" cy="4114185"/>
          </a:xfrm>
        </p:spPr>
        <p:txBody>
          <a:bodyPr/>
          <a:lstStyle/>
          <a:p>
            <a:pPr>
              <a:lnSpc>
                <a:spcPct val="80000"/>
              </a:lnSpc>
            </a:pPr>
            <a:endParaRPr lang="en-US" sz="8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3000" y="687388"/>
            <a:ext cx="4572000" cy="3429000"/>
          </a:xfrm>
          <a:ln/>
        </p:spPr>
      </p:sp>
      <p:sp>
        <p:nvSpPr>
          <p:cNvPr id="71683" name="Rectangle 3"/>
          <p:cNvSpPr>
            <a:spLocks noGrp="1" noChangeArrowheads="1"/>
          </p:cNvSpPr>
          <p:nvPr>
            <p:ph type="body" idx="1"/>
          </p:nvPr>
        </p:nvSpPr>
        <p:spPr>
          <a:xfrm>
            <a:off x="685191" y="4344630"/>
            <a:ext cx="5487618" cy="4343093"/>
          </a:xfrm>
        </p:spPr>
        <p:txBody>
          <a:bodyPr/>
          <a:lstStyle/>
          <a:p>
            <a:endParaRPr lang="en-US" altLang="ko-KR" b="1">
              <a:ea typeface="굴림"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913588" y="4343094"/>
            <a:ext cx="5030824" cy="4114185"/>
          </a:xfrm>
        </p:spPr>
        <p:txBody>
          <a:bodyPr/>
          <a:lstStyle/>
          <a:p>
            <a:endParaRPr lang="en-US" altLang="ko-KR">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9350" y="688975"/>
            <a:ext cx="4567238" cy="3427413"/>
          </a:xfrm>
          <a:ln/>
        </p:spPr>
      </p:sp>
      <p:sp>
        <p:nvSpPr>
          <p:cNvPr id="62467" name="Rectangle 3"/>
          <p:cNvSpPr>
            <a:spLocks noGrp="1" noChangeArrowheads="1"/>
          </p:cNvSpPr>
          <p:nvPr>
            <p:ph type="body" idx="1"/>
          </p:nvPr>
        </p:nvSpPr>
        <p:spPr>
          <a:xfrm>
            <a:off x="683669" y="4344629"/>
            <a:ext cx="5490663" cy="4111113"/>
          </a:xfrm>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7388"/>
            <a:ext cx="4572000" cy="3429000"/>
          </a:xfrm>
          <a:ln/>
        </p:spPr>
      </p:sp>
      <p:sp>
        <p:nvSpPr>
          <p:cNvPr id="75779" name="Rectangle 3"/>
          <p:cNvSpPr>
            <a:spLocks noGrp="1" noChangeArrowheads="1"/>
          </p:cNvSpPr>
          <p:nvPr>
            <p:ph type="body" idx="1"/>
          </p:nvPr>
        </p:nvSpPr>
        <p:spPr>
          <a:xfrm>
            <a:off x="913588" y="4343094"/>
            <a:ext cx="5030824" cy="4114185"/>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3000" y="687388"/>
            <a:ext cx="4572000" cy="3429000"/>
          </a:xfrm>
          <a:ln/>
        </p:spPr>
      </p:sp>
      <p:sp>
        <p:nvSpPr>
          <p:cNvPr id="77827" name="Rectangle 3"/>
          <p:cNvSpPr>
            <a:spLocks noGrp="1" noChangeArrowheads="1"/>
          </p:cNvSpPr>
          <p:nvPr>
            <p:ph type="body" idx="1"/>
          </p:nvPr>
        </p:nvSpPr>
        <p:spPr>
          <a:xfrm>
            <a:off x="913588" y="4343094"/>
            <a:ext cx="5030824" cy="4114185"/>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687388"/>
            <a:ext cx="4572000" cy="3429000"/>
          </a:xfrm>
          <a:ln/>
        </p:spPr>
      </p:sp>
      <p:sp>
        <p:nvSpPr>
          <p:cNvPr id="79875" name="Rectangle 3"/>
          <p:cNvSpPr>
            <a:spLocks noGrp="1" noChangeArrowheads="1"/>
          </p:cNvSpPr>
          <p:nvPr>
            <p:ph type="body" idx="1"/>
          </p:nvPr>
        </p:nvSpPr>
        <p:spPr>
          <a:xfrm>
            <a:off x="913588" y="4343094"/>
            <a:ext cx="5030824" cy="4114185"/>
          </a:xfrm>
        </p:spPr>
        <p:txBody>
          <a:bodyPr/>
          <a:lstStyle/>
          <a:p>
            <a:endParaRPr 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1/21/2014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227013"/>
            <a:ext cx="8521700" cy="43815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98450" y="1598613"/>
            <a:ext cx="8524875" cy="1817687"/>
          </a:xfrm>
        </p:spPr>
        <p:txBody>
          <a:bodyPr/>
          <a:lstStyle/>
          <a:p>
            <a:endParaRPr lang="en-US"/>
          </a:p>
        </p:txBody>
      </p:sp>
      <p:sp>
        <p:nvSpPr>
          <p:cNvPr id="4" name="Slide Number Placeholder 3"/>
          <p:cNvSpPr>
            <a:spLocks noGrp="1"/>
          </p:cNvSpPr>
          <p:nvPr>
            <p:ph type="sldNum" sz="quarter" idx="10"/>
          </p:nvPr>
        </p:nvSpPr>
        <p:spPr>
          <a:xfrm>
            <a:off x="319088" y="6535738"/>
            <a:ext cx="320675" cy="255587"/>
          </a:xfrm>
        </p:spPr>
        <p:txBody>
          <a:bodyPr/>
          <a:lstStyle>
            <a:lvl1pPr>
              <a:defRPr/>
            </a:lvl1pPr>
          </a:lstStyle>
          <a:p>
            <a:fld id="{68BEC316-23B8-405B-B22E-BA19069F6F3C}" type="slidenum">
              <a:rPr lang="en-US"/>
              <a:pPr/>
              <a:t>‹#›</a:t>
            </a:fld>
            <a:endParaRPr lang="en-US"/>
          </a:p>
        </p:txBody>
      </p:sp>
      <p:sp>
        <p:nvSpPr>
          <p:cNvPr id="5" name="Footer Placeholder 4"/>
          <p:cNvSpPr>
            <a:spLocks noGrp="1"/>
          </p:cNvSpPr>
          <p:nvPr>
            <p:ph type="ftr" sz="quarter" idx="11"/>
          </p:nvPr>
        </p:nvSpPr>
        <p:spPr>
          <a:xfrm>
            <a:off x="636588" y="6535738"/>
            <a:ext cx="7496175" cy="255587"/>
          </a:xfrm>
        </p:spPr>
        <p:txBody>
          <a:bodyPr/>
          <a:lstStyle>
            <a:lvl1pPr>
              <a:defRPr/>
            </a:lvl1pPr>
          </a:lstStyle>
          <a:p>
            <a:fld id="{D934FC7E-1BFE-4190-B6D2-30E2AF6F4872}" type="datetime4">
              <a:rPr lang="en-US"/>
              <a:pPr/>
              <a:t>January 21, 2014</a:t>
            </a:fld>
            <a:r>
              <a:rPr lang="en-US"/>
              <a:t>     Copyright © 2008 CA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1/21/2014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1/21/2014</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7.png"/><Relationship Id="rId26" Type="http://schemas.openxmlformats.org/officeDocument/2006/relationships/image" Target="../media/image29.png"/><Relationship Id="rId3" Type="http://schemas.openxmlformats.org/officeDocument/2006/relationships/image" Target="../media/image22.png"/><Relationship Id="rId21" Type="http://schemas.openxmlformats.org/officeDocument/2006/relationships/image" Target="../media/image50.png"/><Relationship Id="rId34" Type="http://schemas.openxmlformats.org/officeDocument/2006/relationships/image" Target="../media/image36.png"/><Relationship Id="rId7" Type="http://schemas.openxmlformats.org/officeDocument/2006/relationships/image" Target="../media/image24.png"/><Relationship Id="rId12" Type="http://schemas.openxmlformats.org/officeDocument/2006/relationships/image" Target="../media/image42.png"/><Relationship Id="rId17" Type="http://schemas.openxmlformats.org/officeDocument/2006/relationships/image" Target="../media/image25.png"/><Relationship Id="rId25" Type="http://schemas.openxmlformats.org/officeDocument/2006/relationships/image" Target="../media/image28.png"/><Relationship Id="rId33" Type="http://schemas.openxmlformats.org/officeDocument/2006/relationships/image" Target="../media/image35.png"/><Relationship Id="rId2" Type="http://schemas.openxmlformats.org/officeDocument/2006/relationships/notesSlide" Target="../notesSlides/notesSlide5.xml"/><Relationship Id="rId16" Type="http://schemas.openxmlformats.org/officeDocument/2006/relationships/image" Target="../media/image46.png"/><Relationship Id="rId20" Type="http://schemas.openxmlformats.org/officeDocument/2006/relationships/image" Target="../media/image49.png"/><Relationship Id="rId29"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41.png"/><Relationship Id="rId24" Type="http://schemas.openxmlformats.org/officeDocument/2006/relationships/image" Target="../media/image27.png"/><Relationship Id="rId32" Type="http://schemas.openxmlformats.org/officeDocument/2006/relationships/image" Target="../media/image34.png"/><Relationship Id="rId5" Type="http://schemas.openxmlformats.org/officeDocument/2006/relationships/image" Target="../media/image21.png"/><Relationship Id="rId15" Type="http://schemas.openxmlformats.org/officeDocument/2006/relationships/image" Target="../media/image45.png"/><Relationship Id="rId23" Type="http://schemas.openxmlformats.org/officeDocument/2006/relationships/image" Target="../media/image52.png"/><Relationship Id="rId28" Type="http://schemas.openxmlformats.org/officeDocument/2006/relationships/image" Target="../media/image31.png"/><Relationship Id="rId10" Type="http://schemas.openxmlformats.org/officeDocument/2006/relationships/image" Target="../media/image40.png"/><Relationship Id="rId19" Type="http://schemas.openxmlformats.org/officeDocument/2006/relationships/image" Target="../media/image48.png"/><Relationship Id="rId31"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1.png"/><Relationship Id="rId27" Type="http://schemas.openxmlformats.org/officeDocument/2006/relationships/image" Target="../media/image30.png"/><Relationship Id="rId30"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4.png"/><Relationship Id="rId18" Type="http://schemas.openxmlformats.org/officeDocument/2006/relationships/image" Target="../media/image66.png"/><Relationship Id="rId26" Type="http://schemas.openxmlformats.org/officeDocument/2006/relationships/image" Target="../media/image72.png"/><Relationship Id="rId3" Type="http://schemas.openxmlformats.org/officeDocument/2006/relationships/image" Target="../media/image21.png"/><Relationship Id="rId21" Type="http://schemas.openxmlformats.org/officeDocument/2006/relationships/image" Target="../media/image36.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65.png"/><Relationship Id="rId25" Type="http://schemas.openxmlformats.org/officeDocument/2006/relationships/image" Target="../media/image71.png"/><Relationship Id="rId2" Type="http://schemas.openxmlformats.org/officeDocument/2006/relationships/notesSlide" Target="../notesSlides/notesSlide7.xml"/><Relationship Id="rId16" Type="http://schemas.openxmlformats.org/officeDocument/2006/relationships/image" Target="../media/image25.png"/><Relationship Id="rId20"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58.png"/><Relationship Id="rId11" Type="http://schemas.openxmlformats.org/officeDocument/2006/relationships/image" Target="../media/image62.png"/><Relationship Id="rId24" Type="http://schemas.openxmlformats.org/officeDocument/2006/relationships/image" Target="../media/image70.png"/><Relationship Id="rId5" Type="http://schemas.openxmlformats.org/officeDocument/2006/relationships/image" Target="../media/image57.png"/><Relationship Id="rId15" Type="http://schemas.openxmlformats.org/officeDocument/2006/relationships/image" Target="../media/image23.png"/><Relationship Id="rId23" Type="http://schemas.openxmlformats.org/officeDocument/2006/relationships/image" Target="../media/image69.png"/><Relationship Id="rId28"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67.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26.png"/><Relationship Id="rId22" Type="http://schemas.openxmlformats.org/officeDocument/2006/relationships/image" Target="../media/image68.png"/><Relationship Id="rId27" Type="http://schemas.openxmlformats.org/officeDocument/2006/relationships/image" Target="../media/image73.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4.png"/><Relationship Id="rId18" Type="http://schemas.openxmlformats.org/officeDocument/2006/relationships/image" Target="../media/image75.png"/><Relationship Id="rId26" Type="http://schemas.openxmlformats.org/officeDocument/2006/relationships/image" Target="../media/image65.png"/><Relationship Id="rId3" Type="http://schemas.openxmlformats.org/officeDocument/2006/relationships/image" Target="../media/image21.png"/><Relationship Id="rId21" Type="http://schemas.openxmlformats.org/officeDocument/2006/relationships/image" Target="../media/image69.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71.png"/><Relationship Id="rId25"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68.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58.png"/><Relationship Id="rId11" Type="http://schemas.openxmlformats.org/officeDocument/2006/relationships/image" Target="../media/image62.png"/><Relationship Id="rId24" Type="http://schemas.openxmlformats.org/officeDocument/2006/relationships/image" Target="../media/image74.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3.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26.png"/><Relationship Id="rId22" Type="http://schemas.openxmlformats.org/officeDocument/2006/relationships/image" Target="../media/image72.png"/><Relationship Id="rId27" Type="http://schemas.openxmlformats.org/officeDocument/2006/relationships/image" Target="../media/image6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4.png"/><Relationship Id="rId18" Type="http://schemas.openxmlformats.org/officeDocument/2006/relationships/image" Target="../media/image23.png"/><Relationship Id="rId26" Type="http://schemas.openxmlformats.org/officeDocument/2006/relationships/image" Target="../media/image65.png"/><Relationship Id="rId3" Type="http://schemas.openxmlformats.org/officeDocument/2006/relationships/image" Target="../media/image21.png"/><Relationship Id="rId21" Type="http://schemas.openxmlformats.org/officeDocument/2006/relationships/image" Target="../media/image75.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71.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58.png"/><Relationship Id="rId11" Type="http://schemas.openxmlformats.org/officeDocument/2006/relationships/image" Target="../media/image62.png"/><Relationship Id="rId24" Type="http://schemas.openxmlformats.org/officeDocument/2006/relationships/image" Target="../media/image70.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69.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26.png"/><Relationship Id="rId22" Type="http://schemas.openxmlformats.org/officeDocument/2006/relationships/image" Target="../media/image73.png"/><Relationship Id="rId27" Type="http://schemas.openxmlformats.org/officeDocument/2006/relationships/image" Target="../media/image6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notesSlide" Target="../notesSlides/notesSlide1.xml"/><Relationship Id="rId16"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jpeg"/><Relationship Id="rId19" Type="http://schemas.openxmlformats.org/officeDocument/2006/relationships/image" Target="../media/image20.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IT Governance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1"/>
          </p:nvPr>
        </p:nvSpPr>
        <p:spPr/>
        <p:txBody>
          <a:bodyPr/>
          <a:lstStyle/>
          <a:p>
            <a:fld id="{17467EC2-AE25-4E31-9160-B3B0A1DDD6B1}" type="datetime4">
              <a:rPr lang="en-US" smtClean="0"/>
              <a:pPr/>
              <a:t>January 21, 2014</a:t>
            </a:fld>
            <a:r>
              <a:rPr lang="en-US" smtClean="0"/>
              <a:t>     Copyright © 2008 CA</a:t>
            </a:r>
            <a:endParaRPr lang="en-US"/>
          </a:p>
        </p:txBody>
      </p:sp>
      <p:pic>
        <p:nvPicPr>
          <p:cNvPr id="72706" name="Picture 2" descr="Business-Island"/>
          <p:cNvPicPr>
            <a:picLocks noChangeAspect="1" noChangeArrowheads="1"/>
          </p:cNvPicPr>
          <p:nvPr/>
        </p:nvPicPr>
        <p:blipFill>
          <a:blip r:embed="rId3" cstate="print"/>
          <a:srcRect l="851" t="10672" r="63992" b="48009"/>
          <a:stretch>
            <a:fillRect/>
          </a:stretch>
        </p:blipFill>
        <p:spPr bwMode="auto">
          <a:xfrm>
            <a:off x="0" y="1566863"/>
            <a:ext cx="3214688" cy="2833687"/>
          </a:xfrm>
          <a:prstGeom prst="rect">
            <a:avLst/>
          </a:prstGeom>
          <a:noFill/>
        </p:spPr>
      </p:pic>
      <p:pic>
        <p:nvPicPr>
          <p:cNvPr id="72707" name="Picture 3" descr="Business-Island-Bldngs"/>
          <p:cNvPicPr>
            <a:picLocks noChangeAspect="1" noChangeArrowheads="1"/>
          </p:cNvPicPr>
          <p:nvPr/>
        </p:nvPicPr>
        <p:blipFill>
          <a:blip r:embed="rId4" cstate="print"/>
          <a:srcRect l="1979" t="3334" r="58994" b="50000"/>
          <a:stretch>
            <a:fillRect/>
          </a:stretch>
        </p:blipFill>
        <p:spPr bwMode="auto">
          <a:xfrm>
            <a:off x="98425" y="1062038"/>
            <a:ext cx="3568700" cy="3200400"/>
          </a:xfrm>
          <a:prstGeom prst="rect">
            <a:avLst/>
          </a:prstGeom>
          <a:noFill/>
        </p:spPr>
      </p:pic>
      <p:pic>
        <p:nvPicPr>
          <p:cNvPr id="72708" name="Picture 4" descr="IT-Island"/>
          <p:cNvPicPr>
            <a:picLocks noChangeAspect="1" noChangeArrowheads="1"/>
          </p:cNvPicPr>
          <p:nvPr/>
        </p:nvPicPr>
        <p:blipFill>
          <a:blip r:embed="rId5" cstate="print"/>
          <a:srcRect l="43004" t="23334" b="15324"/>
          <a:stretch>
            <a:fillRect/>
          </a:stretch>
        </p:blipFill>
        <p:spPr bwMode="auto">
          <a:xfrm>
            <a:off x="3854450" y="2438400"/>
            <a:ext cx="5211763" cy="4206875"/>
          </a:xfrm>
          <a:prstGeom prst="rect">
            <a:avLst/>
          </a:prstGeom>
          <a:noFill/>
        </p:spPr>
      </p:pic>
      <p:pic>
        <p:nvPicPr>
          <p:cNvPr id="72709" name="Picture 5" descr="Before_Diagram_BlueWafers"/>
          <p:cNvPicPr>
            <a:picLocks noChangeAspect="1" noChangeArrowheads="1"/>
          </p:cNvPicPr>
          <p:nvPr/>
        </p:nvPicPr>
        <p:blipFill>
          <a:blip r:embed="rId6" cstate="print"/>
          <a:srcRect t="62312" r="34810"/>
          <a:stretch>
            <a:fillRect/>
          </a:stretch>
        </p:blipFill>
        <p:spPr bwMode="auto">
          <a:xfrm>
            <a:off x="34925" y="4411663"/>
            <a:ext cx="5886450" cy="2157412"/>
          </a:xfrm>
          <a:prstGeom prst="rect">
            <a:avLst/>
          </a:prstGeom>
          <a:noFill/>
        </p:spPr>
      </p:pic>
      <p:pic>
        <p:nvPicPr>
          <p:cNvPr id="72710" name="Picture 6" descr="Before_Diagram_BlueWafers"/>
          <p:cNvPicPr>
            <a:picLocks noChangeAspect="1" noChangeArrowheads="1"/>
          </p:cNvPicPr>
          <p:nvPr/>
        </p:nvPicPr>
        <p:blipFill>
          <a:blip r:embed="rId6" cstate="print"/>
          <a:srcRect l="77338" b="44093"/>
          <a:stretch>
            <a:fillRect/>
          </a:stretch>
        </p:blipFill>
        <p:spPr bwMode="auto">
          <a:xfrm>
            <a:off x="7018338" y="844550"/>
            <a:ext cx="2046287" cy="3200400"/>
          </a:xfrm>
          <a:prstGeom prst="rect">
            <a:avLst/>
          </a:prstGeom>
          <a:noFill/>
        </p:spPr>
      </p:pic>
      <p:pic>
        <p:nvPicPr>
          <p:cNvPr id="72711" name="Picture 7" descr="Before_Diagram_BlueWafers"/>
          <p:cNvPicPr>
            <a:picLocks noChangeAspect="1" noChangeArrowheads="1"/>
          </p:cNvPicPr>
          <p:nvPr/>
        </p:nvPicPr>
        <p:blipFill>
          <a:blip r:embed="rId6" cstate="print"/>
          <a:srcRect r="28130" b="50859"/>
          <a:stretch>
            <a:fillRect/>
          </a:stretch>
        </p:blipFill>
        <p:spPr bwMode="auto">
          <a:xfrm>
            <a:off x="34925" y="844550"/>
            <a:ext cx="6489700" cy="2813050"/>
          </a:xfrm>
          <a:prstGeom prst="rect">
            <a:avLst/>
          </a:prstGeom>
          <a:noFill/>
        </p:spPr>
      </p:pic>
      <p:pic>
        <p:nvPicPr>
          <p:cNvPr id="72712" name="Picture 8" descr="Before_Diagram_BlueWafers"/>
          <p:cNvPicPr>
            <a:picLocks noChangeAspect="1" noChangeArrowheads="1"/>
          </p:cNvPicPr>
          <p:nvPr/>
        </p:nvPicPr>
        <p:blipFill>
          <a:blip r:embed="rId6" cstate="print"/>
          <a:srcRect l="79359" t="67110"/>
          <a:stretch>
            <a:fillRect/>
          </a:stretch>
        </p:blipFill>
        <p:spPr bwMode="auto">
          <a:xfrm>
            <a:off x="7200900" y="4686300"/>
            <a:ext cx="1863725" cy="1882775"/>
          </a:xfrm>
          <a:prstGeom prst="rect">
            <a:avLst/>
          </a:prstGeom>
          <a:noFill/>
        </p:spPr>
      </p:pic>
      <p:pic>
        <p:nvPicPr>
          <p:cNvPr id="72713" name="Picture 9" descr="Before_Diagram_Wafers-Icons"/>
          <p:cNvPicPr>
            <a:picLocks noChangeAspect="1" noChangeArrowheads="1"/>
          </p:cNvPicPr>
          <p:nvPr/>
        </p:nvPicPr>
        <p:blipFill>
          <a:blip r:embed="rId7" cstate="print"/>
          <a:srcRect l="58157" t="29701" r="29747" b="55823"/>
          <a:stretch>
            <a:fillRect/>
          </a:stretch>
        </p:blipFill>
        <p:spPr bwMode="auto">
          <a:xfrm>
            <a:off x="5286375" y="2544763"/>
            <a:ext cx="1092200" cy="828675"/>
          </a:xfrm>
          <a:prstGeom prst="rect">
            <a:avLst/>
          </a:prstGeom>
          <a:noFill/>
        </p:spPr>
      </p:pic>
      <p:pic>
        <p:nvPicPr>
          <p:cNvPr id="72714" name="Picture 10" descr="Before_Diagram_Wafers-Icons"/>
          <p:cNvPicPr>
            <a:picLocks noChangeAspect="1" noChangeArrowheads="1"/>
          </p:cNvPicPr>
          <p:nvPr/>
        </p:nvPicPr>
        <p:blipFill>
          <a:blip r:embed="rId7" cstate="print"/>
          <a:srcRect l="81067" t="35303" r="6662" b="46146"/>
          <a:stretch>
            <a:fillRect/>
          </a:stretch>
        </p:blipFill>
        <p:spPr bwMode="auto">
          <a:xfrm>
            <a:off x="7354888" y="2865438"/>
            <a:ext cx="1108075" cy="1062037"/>
          </a:xfrm>
          <a:prstGeom prst="rect">
            <a:avLst/>
          </a:prstGeom>
          <a:noFill/>
        </p:spPr>
      </p:pic>
      <p:pic>
        <p:nvPicPr>
          <p:cNvPr id="72715" name="Picture 11" descr="Before_Diagram_GantChart"/>
          <p:cNvPicPr>
            <a:picLocks noChangeAspect="1" noChangeArrowheads="1"/>
          </p:cNvPicPr>
          <p:nvPr/>
        </p:nvPicPr>
        <p:blipFill>
          <a:blip r:embed="rId8" cstate="print"/>
          <a:srcRect l="40894" t="39934" r="35829" b="39296"/>
          <a:stretch>
            <a:fillRect/>
          </a:stretch>
        </p:blipFill>
        <p:spPr bwMode="auto">
          <a:xfrm>
            <a:off x="3727450" y="3130550"/>
            <a:ext cx="2101850" cy="1189038"/>
          </a:xfrm>
          <a:prstGeom prst="rect">
            <a:avLst/>
          </a:prstGeom>
          <a:noFill/>
        </p:spPr>
      </p:pic>
      <p:pic>
        <p:nvPicPr>
          <p:cNvPr id="72716" name="Picture 12" descr="Before_Diagram_Email-2"/>
          <p:cNvPicPr>
            <a:picLocks noChangeAspect="1" noChangeArrowheads="1"/>
          </p:cNvPicPr>
          <p:nvPr/>
        </p:nvPicPr>
        <p:blipFill>
          <a:blip r:embed="rId9" cstate="print"/>
          <a:srcRect l="53043" t="35164" r="37183" b="50360"/>
          <a:stretch>
            <a:fillRect/>
          </a:stretch>
        </p:blipFill>
        <p:spPr bwMode="auto">
          <a:xfrm>
            <a:off x="4824413" y="2857500"/>
            <a:ext cx="882650" cy="828675"/>
          </a:xfrm>
          <a:prstGeom prst="rect">
            <a:avLst/>
          </a:prstGeom>
          <a:noFill/>
        </p:spPr>
      </p:pic>
      <p:pic>
        <p:nvPicPr>
          <p:cNvPr id="72717" name="Picture 13" descr="Before_Diagram_Email-1"/>
          <p:cNvPicPr>
            <a:picLocks noChangeAspect="1" noChangeArrowheads="1"/>
          </p:cNvPicPr>
          <p:nvPr/>
        </p:nvPicPr>
        <p:blipFill>
          <a:blip r:embed="rId10" cstate="print"/>
          <a:srcRect l="73979" t="72989" r="14030" b="11620"/>
          <a:stretch>
            <a:fillRect/>
          </a:stretch>
        </p:blipFill>
        <p:spPr bwMode="auto">
          <a:xfrm>
            <a:off x="6715125" y="5022850"/>
            <a:ext cx="1082675" cy="881063"/>
          </a:xfrm>
          <a:prstGeom prst="rect">
            <a:avLst/>
          </a:prstGeom>
          <a:noFill/>
        </p:spPr>
      </p:pic>
      <p:pic>
        <p:nvPicPr>
          <p:cNvPr id="72718" name="Picture 14" descr="Before_Diagram_3SmlArrows"/>
          <p:cNvPicPr>
            <a:picLocks noChangeAspect="1" noChangeArrowheads="1"/>
          </p:cNvPicPr>
          <p:nvPr/>
        </p:nvPicPr>
        <p:blipFill>
          <a:blip r:embed="rId11" cstate="print"/>
          <a:srcRect l="87465" t="46339" b="40877"/>
          <a:stretch>
            <a:fillRect/>
          </a:stretch>
        </p:blipFill>
        <p:spPr bwMode="auto">
          <a:xfrm>
            <a:off x="7932738" y="3497263"/>
            <a:ext cx="1131887" cy="731837"/>
          </a:xfrm>
          <a:prstGeom prst="rect">
            <a:avLst/>
          </a:prstGeom>
          <a:noFill/>
        </p:spPr>
      </p:pic>
      <p:pic>
        <p:nvPicPr>
          <p:cNvPr id="72719" name="Picture 15" descr="Before_Diagram_3SmlArrows"/>
          <p:cNvPicPr>
            <a:picLocks noChangeAspect="1" noChangeArrowheads="1"/>
          </p:cNvPicPr>
          <p:nvPr/>
        </p:nvPicPr>
        <p:blipFill>
          <a:blip r:embed="rId11" cstate="print"/>
          <a:srcRect l="46959" t="55768" r="47520" b="28120"/>
          <a:stretch>
            <a:fillRect/>
          </a:stretch>
        </p:blipFill>
        <p:spPr bwMode="auto">
          <a:xfrm>
            <a:off x="4275138" y="4037013"/>
            <a:ext cx="498475" cy="922337"/>
          </a:xfrm>
          <a:prstGeom prst="rect">
            <a:avLst/>
          </a:prstGeom>
          <a:noFill/>
        </p:spPr>
      </p:pic>
      <p:pic>
        <p:nvPicPr>
          <p:cNvPr id="72720" name="Picture 16" descr="Before_Diagram_3SmlArrows-2"/>
          <p:cNvPicPr>
            <a:picLocks noChangeAspect="1" noChangeArrowheads="1"/>
          </p:cNvPicPr>
          <p:nvPr/>
        </p:nvPicPr>
        <p:blipFill>
          <a:blip r:embed="rId12" cstate="print"/>
          <a:srcRect l="66209" t="30394" r="24579" b="62645"/>
          <a:stretch>
            <a:fillRect/>
          </a:stretch>
        </p:blipFill>
        <p:spPr bwMode="auto">
          <a:xfrm>
            <a:off x="6013450" y="2584450"/>
            <a:ext cx="831850" cy="398463"/>
          </a:xfrm>
          <a:prstGeom prst="rect">
            <a:avLst/>
          </a:prstGeom>
          <a:noFill/>
        </p:spPr>
      </p:pic>
      <p:pic>
        <p:nvPicPr>
          <p:cNvPr id="72721" name="Picture 17" descr="Before_Diagram_1SmlArrow"/>
          <p:cNvPicPr>
            <a:picLocks noChangeAspect="1" noChangeArrowheads="1"/>
          </p:cNvPicPr>
          <p:nvPr/>
        </p:nvPicPr>
        <p:blipFill>
          <a:blip r:embed="rId13" cstate="print"/>
          <a:srcRect l="75316" t="31947" r="11516" b="58458"/>
          <a:stretch>
            <a:fillRect/>
          </a:stretch>
        </p:blipFill>
        <p:spPr bwMode="auto">
          <a:xfrm>
            <a:off x="6835775" y="2673350"/>
            <a:ext cx="1189038" cy="549275"/>
          </a:xfrm>
          <a:prstGeom prst="rect">
            <a:avLst/>
          </a:prstGeom>
          <a:noFill/>
        </p:spPr>
      </p:pic>
      <p:pic>
        <p:nvPicPr>
          <p:cNvPr id="72722" name="Picture 18" descr="Before_Diagram_3SmlArrows-2"/>
          <p:cNvPicPr>
            <a:picLocks noChangeAspect="1" noChangeArrowheads="1"/>
          </p:cNvPicPr>
          <p:nvPr/>
        </p:nvPicPr>
        <p:blipFill>
          <a:blip r:embed="rId12" cstate="print"/>
          <a:srcRect l="58105" t="75098" r="30766" b="13727"/>
          <a:stretch>
            <a:fillRect/>
          </a:stretch>
        </p:blipFill>
        <p:spPr bwMode="auto">
          <a:xfrm>
            <a:off x="5281613" y="5143500"/>
            <a:ext cx="1004887" cy="639763"/>
          </a:xfrm>
          <a:prstGeom prst="rect">
            <a:avLst/>
          </a:prstGeom>
          <a:noFill/>
        </p:spPr>
      </p:pic>
      <p:pic>
        <p:nvPicPr>
          <p:cNvPr id="72723" name="Picture 19" descr="Before_Diagram_Spreadsheet-1"/>
          <p:cNvPicPr>
            <a:picLocks noChangeAspect="1" noChangeArrowheads="1"/>
          </p:cNvPicPr>
          <p:nvPr/>
        </p:nvPicPr>
        <p:blipFill>
          <a:blip r:embed="rId14" cstate="print"/>
          <a:srcRect l="71272" t="27177" r="14557" b="55269"/>
          <a:stretch>
            <a:fillRect/>
          </a:stretch>
        </p:blipFill>
        <p:spPr bwMode="auto">
          <a:xfrm>
            <a:off x="6470650" y="2400300"/>
            <a:ext cx="1279525" cy="1004888"/>
          </a:xfrm>
          <a:prstGeom prst="rect">
            <a:avLst/>
          </a:prstGeom>
          <a:noFill/>
        </p:spPr>
      </p:pic>
      <p:pic>
        <p:nvPicPr>
          <p:cNvPr id="72724" name="Picture 20" descr="Before_Diagram_Whiteboard"/>
          <p:cNvPicPr>
            <a:picLocks noChangeAspect="1" noChangeArrowheads="1"/>
          </p:cNvPicPr>
          <p:nvPr/>
        </p:nvPicPr>
        <p:blipFill>
          <a:blip r:embed="rId15" cstate="print"/>
          <a:srcRect l="85443" t="46339" b="28120"/>
          <a:stretch>
            <a:fillRect/>
          </a:stretch>
        </p:blipFill>
        <p:spPr bwMode="auto">
          <a:xfrm>
            <a:off x="7750175" y="3497263"/>
            <a:ext cx="1314450" cy="1462087"/>
          </a:xfrm>
          <a:prstGeom prst="rect">
            <a:avLst/>
          </a:prstGeom>
          <a:noFill/>
        </p:spPr>
      </p:pic>
      <p:pic>
        <p:nvPicPr>
          <p:cNvPr id="72725" name="Picture 21" descr="BigArrow-1"/>
          <p:cNvPicPr>
            <a:picLocks noChangeAspect="1" noChangeArrowheads="1"/>
          </p:cNvPicPr>
          <p:nvPr/>
        </p:nvPicPr>
        <p:blipFill>
          <a:blip r:embed="rId16" cstate="print"/>
          <a:srcRect/>
          <a:stretch>
            <a:fillRect/>
          </a:stretch>
        </p:blipFill>
        <p:spPr bwMode="auto">
          <a:xfrm>
            <a:off x="5257800" y="3452813"/>
            <a:ext cx="455613" cy="1096962"/>
          </a:xfrm>
          <a:prstGeom prst="rect">
            <a:avLst/>
          </a:prstGeom>
          <a:noFill/>
        </p:spPr>
      </p:pic>
      <p:pic>
        <p:nvPicPr>
          <p:cNvPr id="72726" name="Picture 22" descr="Before_Diagram_DudesICONS"/>
          <p:cNvPicPr>
            <a:picLocks noChangeAspect="1" noChangeArrowheads="1"/>
          </p:cNvPicPr>
          <p:nvPr/>
        </p:nvPicPr>
        <p:blipFill>
          <a:blip r:embed="rId17" cstate="print"/>
          <a:srcRect l="51160" t="58652" r="32191" b="20355"/>
          <a:stretch>
            <a:fillRect/>
          </a:stretch>
        </p:blipFill>
        <p:spPr bwMode="auto">
          <a:xfrm>
            <a:off x="4654550" y="4202113"/>
            <a:ext cx="1503363" cy="1201737"/>
          </a:xfrm>
          <a:prstGeom prst="rect">
            <a:avLst/>
          </a:prstGeom>
          <a:noFill/>
        </p:spPr>
      </p:pic>
      <p:pic>
        <p:nvPicPr>
          <p:cNvPr id="72727" name="Picture 23" descr="BigArrow-2"/>
          <p:cNvPicPr>
            <a:picLocks noChangeAspect="1" noChangeArrowheads="1"/>
          </p:cNvPicPr>
          <p:nvPr/>
        </p:nvPicPr>
        <p:blipFill>
          <a:blip r:embed="rId18" cstate="print"/>
          <a:srcRect/>
          <a:stretch>
            <a:fillRect/>
          </a:stretch>
        </p:blipFill>
        <p:spPr bwMode="auto">
          <a:xfrm>
            <a:off x="5186363" y="3130550"/>
            <a:ext cx="1755775" cy="849313"/>
          </a:xfrm>
          <a:prstGeom prst="rect">
            <a:avLst/>
          </a:prstGeom>
          <a:noFill/>
        </p:spPr>
      </p:pic>
      <p:pic>
        <p:nvPicPr>
          <p:cNvPr id="72728" name="Picture 24" descr="BigArrow-3"/>
          <p:cNvPicPr>
            <a:picLocks noChangeAspect="1" noChangeArrowheads="1"/>
          </p:cNvPicPr>
          <p:nvPr/>
        </p:nvPicPr>
        <p:blipFill>
          <a:blip r:embed="rId19" cstate="print"/>
          <a:srcRect/>
          <a:stretch>
            <a:fillRect/>
          </a:stretch>
        </p:blipFill>
        <p:spPr bwMode="auto">
          <a:xfrm>
            <a:off x="6172200" y="3055938"/>
            <a:ext cx="1792288" cy="1125537"/>
          </a:xfrm>
          <a:prstGeom prst="rect">
            <a:avLst/>
          </a:prstGeom>
          <a:noFill/>
        </p:spPr>
      </p:pic>
      <p:pic>
        <p:nvPicPr>
          <p:cNvPr id="72729" name="Picture 25" descr="BigArrow-4"/>
          <p:cNvPicPr>
            <a:picLocks noChangeAspect="1" noChangeArrowheads="1"/>
          </p:cNvPicPr>
          <p:nvPr/>
        </p:nvPicPr>
        <p:blipFill>
          <a:blip r:embed="rId20" cstate="print"/>
          <a:srcRect/>
          <a:stretch>
            <a:fillRect/>
          </a:stretch>
        </p:blipFill>
        <p:spPr bwMode="auto">
          <a:xfrm>
            <a:off x="7158038" y="3317875"/>
            <a:ext cx="722312" cy="1597025"/>
          </a:xfrm>
          <a:prstGeom prst="rect">
            <a:avLst/>
          </a:prstGeom>
          <a:noFill/>
        </p:spPr>
      </p:pic>
      <p:pic>
        <p:nvPicPr>
          <p:cNvPr id="72730" name="Picture 26" descr="Before_Diagram_Wafers-Icons"/>
          <p:cNvPicPr>
            <a:picLocks noChangeAspect="1" noChangeArrowheads="1"/>
          </p:cNvPicPr>
          <p:nvPr/>
        </p:nvPicPr>
        <p:blipFill>
          <a:blip r:embed="rId7" cstate="print"/>
          <a:srcRect l="80380" t="66278" r="4588" b="15446"/>
          <a:stretch>
            <a:fillRect/>
          </a:stretch>
        </p:blipFill>
        <p:spPr bwMode="auto">
          <a:xfrm>
            <a:off x="7292975" y="4638675"/>
            <a:ext cx="1357313" cy="1046163"/>
          </a:xfrm>
          <a:prstGeom prst="rect">
            <a:avLst/>
          </a:prstGeom>
          <a:noFill/>
        </p:spPr>
      </p:pic>
      <p:pic>
        <p:nvPicPr>
          <p:cNvPr id="72731" name="Picture 27" descr="Before_Diagram_3SmlArrows"/>
          <p:cNvPicPr>
            <a:picLocks noChangeAspect="1" noChangeArrowheads="1"/>
          </p:cNvPicPr>
          <p:nvPr/>
        </p:nvPicPr>
        <p:blipFill>
          <a:blip r:embed="rId11" cstate="print"/>
          <a:srcRect l="80379" t="79868" r="9494" b="10510"/>
          <a:stretch>
            <a:fillRect/>
          </a:stretch>
        </p:blipFill>
        <p:spPr bwMode="auto">
          <a:xfrm>
            <a:off x="7292975" y="5416550"/>
            <a:ext cx="914400" cy="550863"/>
          </a:xfrm>
          <a:prstGeom prst="rect">
            <a:avLst/>
          </a:prstGeom>
          <a:noFill/>
        </p:spPr>
      </p:pic>
      <p:pic>
        <p:nvPicPr>
          <p:cNvPr id="72732" name="Picture 28" descr="Before_Diagram_3SmlArrows-2"/>
          <p:cNvPicPr>
            <a:picLocks noChangeAspect="1" noChangeArrowheads="1"/>
          </p:cNvPicPr>
          <p:nvPr/>
        </p:nvPicPr>
        <p:blipFill>
          <a:blip r:embed="rId12" cstate="print"/>
          <a:srcRect l="90190" t="67665" r="2847" b="20633"/>
          <a:stretch>
            <a:fillRect/>
          </a:stretch>
        </p:blipFill>
        <p:spPr bwMode="auto">
          <a:xfrm>
            <a:off x="8178800" y="4718050"/>
            <a:ext cx="628650" cy="669925"/>
          </a:xfrm>
          <a:prstGeom prst="rect">
            <a:avLst/>
          </a:prstGeom>
          <a:noFill/>
        </p:spPr>
      </p:pic>
      <p:pic>
        <p:nvPicPr>
          <p:cNvPr id="72733" name="Picture 29" descr="BigArrow-5"/>
          <p:cNvPicPr>
            <a:picLocks noChangeAspect="1" noChangeArrowheads="1"/>
          </p:cNvPicPr>
          <p:nvPr/>
        </p:nvPicPr>
        <p:blipFill>
          <a:blip r:embed="rId21" cstate="print"/>
          <a:srcRect/>
          <a:stretch>
            <a:fillRect/>
          </a:stretch>
        </p:blipFill>
        <p:spPr bwMode="auto">
          <a:xfrm>
            <a:off x="5722938" y="4316413"/>
            <a:ext cx="2468562" cy="785812"/>
          </a:xfrm>
          <a:prstGeom prst="rect">
            <a:avLst/>
          </a:prstGeom>
          <a:noFill/>
        </p:spPr>
      </p:pic>
      <p:pic>
        <p:nvPicPr>
          <p:cNvPr id="72734" name="Picture 30" descr="BigArrow-6"/>
          <p:cNvPicPr>
            <a:picLocks noChangeAspect="1" noChangeArrowheads="1"/>
          </p:cNvPicPr>
          <p:nvPr/>
        </p:nvPicPr>
        <p:blipFill>
          <a:blip r:embed="rId22" cstate="print"/>
          <a:srcRect/>
          <a:stretch>
            <a:fillRect/>
          </a:stretch>
        </p:blipFill>
        <p:spPr bwMode="auto">
          <a:xfrm>
            <a:off x="6610350" y="4879975"/>
            <a:ext cx="996950" cy="384175"/>
          </a:xfrm>
          <a:prstGeom prst="rect">
            <a:avLst/>
          </a:prstGeom>
          <a:noFill/>
        </p:spPr>
      </p:pic>
      <p:pic>
        <p:nvPicPr>
          <p:cNvPr id="72735" name="Picture 31" descr="Before_Diagram_Spreadsheet-"/>
          <p:cNvPicPr>
            <a:picLocks noChangeAspect="1" noChangeArrowheads="1"/>
          </p:cNvPicPr>
          <p:nvPr/>
        </p:nvPicPr>
        <p:blipFill>
          <a:blip r:embed="rId23" cstate="print"/>
          <a:srcRect l="63168" t="67110" r="20639" b="12146"/>
          <a:stretch>
            <a:fillRect/>
          </a:stretch>
        </p:blipFill>
        <p:spPr bwMode="auto">
          <a:xfrm>
            <a:off x="5738813" y="4686300"/>
            <a:ext cx="1462087" cy="1187450"/>
          </a:xfrm>
          <a:prstGeom prst="rect">
            <a:avLst/>
          </a:prstGeom>
          <a:noFill/>
        </p:spPr>
      </p:pic>
      <p:pic>
        <p:nvPicPr>
          <p:cNvPr id="72736" name="Picture 32" descr="Before_Diagram_BlueArrow-1"/>
          <p:cNvPicPr>
            <a:picLocks noChangeAspect="1" noChangeArrowheads="1"/>
          </p:cNvPicPr>
          <p:nvPr/>
        </p:nvPicPr>
        <p:blipFill>
          <a:blip r:embed="rId24" cstate="print"/>
          <a:srcRect/>
          <a:stretch>
            <a:fillRect/>
          </a:stretch>
        </p:blipFill>
        <p:spPr bwMode="auto">
          <a:xfrm>
            <a:off x="34925" y="844550"/>
            <a:ext cx="9029700" cy="5724525"/>
          </a:xfrm>
          <a:prstGeom prst="rect">
            <a:avLst/>
          </a:prstGeom>
          <a:noFill/>
        </p:spPr>
      </p:pic>
      <p:pic>
        <p:nvPicPr>
          <p:cNvPr id="72737" name="Picture 33" descr="Before_Diagram_BlueArrow-6"/>
          <p:cNvPicPr>
            <a:picLocks noChangeAspect="1" noChangeArrowheads="1"/>
          </p:cNvPicPr>
          <p:nvPr/>
        </p:nvPicPr>
        <p:blipFill>
          <a:blip r:embed="rId25" cstate="print"/>
          <a:srcRect/>
          <a:stretch>
            <a:fillRect/>
          </a:stretch>
        </p:blipFill>
        <p:spPr bwMode="auto">
          <a:xfrm>
            <a:off x="34925" y="844550"/>
            <a:ext cx="9029700" cy="5724525"/>
          </a:xfrm>
          <a:prstGeom prst="rect">
            <a:avLst/>
          </a:prstGeom>
          <a:noFill/>
        </p:spPr>
      </p:pic>
      <p:pic>
        <p:nvPicPr>
          <p:cNvPr id="72738" name="Picture 34" descr="Before_Diagram_BlueArrow-5"/>
          <p:cNvPicPr>
            <a:picLocks noChangeAspect="1" noChangeArrowheads="1"/>
          </p:cNvPicPr>
          <p:nvPr/>
        </p:nvPicPr>
        <p:blipFill>
          <a:blip r:embed="rId26" cstate="print"/>
          <a:srcRect/>
          <a:stretch>
            <a:fillRect/>
          </a:stretch>
        </p:blipFill>
        <p:spPr bwMode="auto">
          <a:xfrm>
            <a:off x="34925" y="844550"/>
            <a:ext cx="9029700" cy="5724525"/>
          </a:xfrm>
          <a:prstGeom prst="rect">
            <a:avLst/>
          </a:prstGeom>
          <a:noFill/>
        </p:spPr>
      </p:pic>
      <p:pic>
        <p:nvPicPr>
          <p:cNvPr id="72739" name="Picture 35" descr="Before_Diagram_BlueArrow-3"/>
          <p:cNvPicPr>
            <a:picLocks noChangeAspect="1" noChangeArrowheads="1"/>
          </p:cNvPicPr>
          <p:nvPr/>
        </p:nvPicPr>
        <p:blipFill>
          <a:blip r:embed="rId27" cstate="print"/>
          <a:srcRect/>
          <a:stretch>
            <a:fillRect/>
          </a:stretch>
        </p:blipFill>
        <p:spPr bwMode="auto">
          <a:xfrm>
            <a:off x="34925" y="844550"/>
            <a:ext cx="9029700" cy="5724525"/>
          </a:xfrm>
          <a:prstGeom prst="rect">
            <a:avLst/>
          </a:prstGeom>
          <a:noFill/>
        </p:spPr>
      </p:pic>
      <p:pic>
        <p:nvPicPr>
          <p:cNvPr id="72740" name="Picture 36" descr="Before_Diagram_BlueArrow-2"/>
          <p:cNvPicPr>
            <a:picLocks noChangeAspect="1" noChangeArrowheads="1"/>
          </p:cNvPicPr>
          <p:nvPr/>
        </p:nvPicPr>
        <p:blipFill>
          <a:blip r:embed="rId28" cstate="print"/>
          <a:srcRect/>
          <a:stretch>
            <a:fillRect/>
          </a:stretch>
        </p:blipFill>
        <p:spPr bwMode="auto">
          <a:xfrm>
            <a:off x="34925" y="844550"/>
            <a:ext cx="9029700" cy="5724525"/>
          </a:xfrm>
          <a:prstGeom prst="rect">
            <a:avLst/>
          </a:prstGeom>
          <a:noFill/>
        </p:spPr>
      </p:pic>
      <p:pic>
        <p:nvPicPr>
          <p:cNvPr id="72741" name="Picture 37" descr="Before_Diagram_BlueArrow-4"/>
          <p:cNvPicPr>
            <a:picLocks noChangeAspect="1" noChangeArrowheads="1"/>
          </p:cNvPicPr>
          <p:nvPr/>
        </p:nvPicPr>
        <p:blipFill>
          <a:blip r:embed="rId29" cstate="print"/>
          <a:srcRect/>
          <a:stretch>
            <a:fillRect/>
          </a:stretch>
        </p:blipFill>
        <p:spPr bwMode="auto">
          <a:xfrm>
            <a:off x="34925" y="844550"/>
            <a:ext cx="9029700" cy="5724525"/>
          </a:xfrm>
          <a:prstGeom prst="rect">
            <a:avLst/>
          </a:prstGeom>
          <a:noFill/>
        </p:spPr>
      </p:pic>
      <p:pic>
        <p:nvPicPr>
          <p:cNvPr id="72742" name="Picture 38" descr="Before_Diagram_GrnArrow-1"/>
          <p:cNvPicPr>
            <a:picLocks noChangeAspect="1" noChangeArrowheads="1"/>
          </p:cNvPicPr>
          <p:nvPr/>
        </p:nvPicPr>
        <p:blipFill>
          <a:blip r:embed="rId30" cstate="print"/>
          <a:srcRect/>
          <a:stretch>
            <a:fillRect/>
          </a:stretch>
        </p:blipFill>
        <p:spPr bwMode="auto">
          <a:xfrm>
            <a:off x="114300" y="963613"/>
            <a:ext cx="9029700" cy="5724525"/>
          </a:xfrm>
          <a:prstGeom prst="rect">
            <a:avLst/>
          </a:prstGeom>
          <a:noFill/>
        </p:spPr>
      </p:pic>
      <p:pic>
        <p:nvPicPr>
          <p:cNvPr id="72743" name="Picture 39" descr="Before_Diagram_GrnArrow-2"/>
          <p:cNvPicPr>
            <a:picLocks noChangeAspect="1" noChangeArrowheads="1"/>
          </p:cNvPicPr>
          <p:nvPr/>
        </p:nvPicPr>
        <p:blipFill>
          <a:blip r:embed="rId31" cstate="print"/>
          <a:srcRect/>
          <a:stretch>
            <a:fillRect/>
          </a:stretch>
        </p:blipFill>
        <p:spPr bwMode="auto">
          <a:xfrm>
            <a:off x="34925" y="844550"/>
            <a:ext cx="9029700" cy="5724525"/>
          </a:xfrm>
          <a:prstGeom prst="rect">
            <a:avLst/>
          </a:prstGeom>
          <a:noFill/>
        </p:spPr>
      </p:pic>
      <p:pic>
        <p:nvPicPr>
          <p:cNvPr id="72744" name="Picture 40" descr="Before_Diagram_GrnArrow-3"/>
          <p:cNvPicPr>
            <a:picLocks noChangeAspect="1" noChangeArrowheads="1"/>
          </p:cNvPicPr>
          <p:nvPr/>
        </p:nvPicPr>
        <p:blipFill>
          <a:blip r:embed="rId32" cstate="print"/>
          <a:srcRect/>
          <a:stretch>
            <a:fillRect/>
          </a:stretch>
        </p:blipFill>
        <p:spPr bwMode="auto">
          <a:xfrm>
            <a:off x="34925" y="844550"/>
            <a:ext cx="9029700" cy="5724525"/>
          </a:xfrm>
          <a:prstGeom prst="rect">
            <a:avLst/>
          </a:prstGeom>
          <a:noFill/>
        </p:spPr>
      </p:pic>
      <p:pic>
        <p:nvPicPr>
          <p:cNvPr id="72745" name="Picture 41" descr="Before_Diagram_GrnArrow-4"/>
          <p:cNvPicPr>
            <a:picLocks noChangeAspect="1" noChangeArrowheads="1"/>
          </p:cNvPicPr>
          <p:nvPr/>
        </p:nvPicPr>
        <p:blipFill>
          <a:blip r:embed="rId33" cstate="print"/>
          <a:srcRect/>
          <a:stretch>
            <a:fillRect/>
          </a:stretch>
        </p:blipFill>
        <p:spPr bwMode="auto">
          <a:xfrm>
            <a:off x="623888" y="1133475"/>
            <a:ext cx="9029700" cy="5724525"/>
          </a:xfrm>
          <a:prstGeom prst="rect">
            <a:avLst/>
          </a:prstGeom>
          <a:noFill/>
        </p:spPr>
      </p:pic>
      <p:pic>
        <p:nvPicPr>
          <p:cNvPr id="72747" name="Picture 43" descr="Before_Diagram_CenterIcons"/>
          <p:cNvPicPr>
            <a:picLocks noChangeAspect="1" noChangeArrowheads="1"/>
          </p:cNvPicPr>
          <p:nvPr/>
        </p:nvPicPr>
        <p:blipFill>
          <a:blip r:embed="rId34" cstate="print"/>
          <a:srcRect l="59106" t="39934" r="12535" b="28119"/>
          <a:stretch>
            <a:fillRect/>
          </a:stretch>
        </p:blipFill>
        <p:spPr bwMode="auto">
          <a:xfrm>
            <a:off x="5397500" y="3206750"/>
            <a:ext cx="2560638" cy="1828800"/>
          </a:xfrm>
          <a:prstGeom prst="rect">
            <a:avLst/>
          </a:prstGeom>
          <a:noFill/>
        </p:spPr>
      </p:pic>
      <p:grpSp>
        <p:nvGrpSpPr>
          <p:cNvPr id="2" name="Group 44"/>
          <p:cNvGrpSpPr>
            <a:grpSpLocks/>
          </p:cNvGrpSpPr>
          <p:nvPr/>
        </p:nvGrpSpPr>
        <p:grpSpPr bwMode="auto">
          <a:xfrm>
            <a:off x="519113" y="4210050"/>
            <a:ext cx="3756025" cy="730250"/>
            <a:chOff x="327" y="2652"/>
            <a:chExt cx="2366" cy="460"/>
          </a:xfrm>
        </p:grpSpPr>
        <p:sp>
          <p:nvSpPr>
            <p:cNvPr id="72749" name="Line 45"/>
            <p:cNvSpPr>
              <a:spLocks noChangeShapeType="1"/>
            </p:cNvSpPr>
            <p:nvPr/>
          </p:nvSpPr>
          <p:spPr bwMode="auto">
            <a:xfrm flipV="1">
              <a:off x="2405" y="2882"/>
              <a:ext cx="288" cy="0"/>
            </a:xfrm>
            <a:prstGeom prst="line">
              <a:avLst/>
            </a:prstGeom>
            <a:noFill/>
            <a:ln w="12700">
              <a:solidFill>
                <a:srgbClr val="6E6E6E"/>
              </a:solidFill>
              <a:round/>
              <a:headEnd/>
              <a:tailEnd/>
            </a:ln>
            <a:effectLst/>
          </p:spPr>
          <p:txBody>
            <a:bodyPr wrap="none" anchor="b"/>
            <a:lstStyle/>
            <a:p>
              <a:endParaRPr lang="en-US"/>
            </a:p>
          </p:txBody>
        </p:sp>
        <p:sp>
          <p:nvSpPr>
            <p:cNvPr id="72750" name="AutoShape 46"/>
            <p:cNvSpPr>
              <a:spLocks noChangeArrowheads="1"/>
            </p:cNvSpPr>
            <p:nvPr/>
          </p:nvSpPr>
          <p:spPr bwMode="auto">
            <a:xfrm>
              <a:off x="327" y="2652"/>
              <a:ext cx="2078" cy="456"/>
            </a:xfrm>
            <a:prstGeom prst="roundRect">
              <a:avLst>
                <a:gd name="adj" fmla="val 8218"/>
              </a:avLst>
            </a:prstGeom>
            <a:solidFill>
              <a:srgbClr val="FFFFFF">
                <a:alpha val="89999"/>
              </a:srgbClr>
            </a:solidFill>
            <a:ln w="25400" algn="ctr">
              <a:solidFill>
                <a:srgbClr val="6E6E6E"/>
              </a:solidFill>
              <a:round/>
              <a:headEnd/>
              <a:tailEnd/>
            </a:ln>
            <a:effectLst/>
          </p:spPr>
          <p:txBody>
            <a:bodyPr wrap="none" anchor="b"/>
            <a:lstStyle/>
            <a:p>
              <a:endParaRPr lang="en-US"/>
            </a:p>
          </p:txBody>
        </p:sp>
        <p:sp>
          <p:nvSpPr>
            <p:cNvPr id="72751" name="Rectangle 47"/>
            <p:cNvSpPr>
              <a:spLocks noChangeArrowheads="1"/>
            </p:cNvSpPr>
            <p:nvPr/>
          </p:nvSpPr>
          <p:spPr bwMode="auto">
            <a:xfrm>
              <a:off x="387" y="2664"/>
              <a:ext cx="1958" cy="448"/>
            </a:xfrm>
            <a:prstGeom prst="rect">
              <a:avLst/>
            </a:prstGeom>
            <a:noFill/>
            <a:ln w="9525" algn="ctr">
              <a:noFill/>
              <a:miter lim="800000"/>
              <a:headEnd/>
              <a:tailEnd/>
            </a:ln>
            <a:effectLst/>
          </p:spPr>
          <p:txBody>
            <a:bodyPr anchor="b"/>
            <a:lstStyle/>
            <a:p>
              <a:pPr marL="171450" indent="-171450" algn="l" eaLnBrk="1" hangingPunct="1">
                <a:lnSpc>
                  <a:spcPct val="115000"/>
                </a:lnSpc>
                <a:spcBef>
                  <a:spcPct val="20000"/>
                </a:spcBef>
                <a:buClr>
                  <a:srgbClr val="939598"/>
                </a:buClr>
                <a:buFont typeface="Verdana" pitchFamily="34" charset="0"/>
                <a:buChar char="-"/>
              </a:pPr>
              <a:r>
                <a:rPr lang="en-US" b="0">
                  <a:solidFill>
                    <a:schemeClr val="tx1"/>
                  </a:solidFill>
                  <a:cs typeface="Arial" charset="0"/>
                </a:rPr>
                <a:t>No Single System of Record for Decision-Making</a:t>
              </a:r>
            </a:p>
            <a:p>
              <a:pPr marL="171450" indent="-171450" algn="l" eaLnBrk="1" hangingPunct="1">
                <a:lnSpc>
                  <a:spcPct val="115000"/>
                </a:lnSpc>
                <a:spcBef>
                  <a:spcPct val="20000"/>
                </a:spcBef>
                <a:buClr>
                  <a:srgbClr val="939598"/>
                </a:buClr>
                <a:buFont typeface="Verdana" pitchFamily="34" charset="0"/>
                <a:buChar char="-"/>
              </a:pPr>
              <a:r>
                <a:rPr lang="en-US" b="0">
                  <a:solidFill>
                    <a:schemeClr val="tx1"/>
                  </a:solidFill>
                  <a:cs typeface="Arial" charset="0"/>
                </a:rPr>
                <a:t>IT Management systems siloed</a:t>
              </a:r>
            </a:p>
          </p:txBody>
        </p:sp>
      </p:grpSp>
      <p:grpSp>
        <p:nvGrpSpPr>
          <p:cNvPr id="3" name="Group 48"/>
          <p:cNvGrpSpPr>
            <a:grpSpLocks/>
          </p:cNvGrpSpPr>
          <p:nvPr/>
        </p:nvGrpSpPr>
        <p:grpSpPr bwMode="auto">
          <a:xfrm>
            <a:off x="760413" y="5181600"/>
            <a:ext cx="3954462" cy="739775"/>
            <a:chOff x="479" y="3264"/>
            <a:chExt cx="2491" cy="466"/>
          </a:xfrm>
        </p:grpSpPr>
        <p:sp>
          <p:nvSpPr>
            <p:cNvPr id="72753" name="Line 49"/>
            <p:cNvSpPr>
              <a:spLocks noChangeShapeType="1"/>
            </p:cNvSpPr>
            <p:nvPr/>
          </p:nvSpPr>
          <p:spPr bwMode="auto">
            <a:xfrm flipV="1">
              <a:off x="1915" y="3279"/>
              <a:ext cx="1055" cy="188"/>
            </a:xfrm>
            <a:prstGeom prst="line">
              <a:avLst/>
            </a:prstGeom>
            <a:noFill/>
            <a:ln w="12700">
              <a:solidFill>
                <a:srgbClr val="6E6E6E"/>
              </a:solidFill>
              <a:round/>
              <a:headEnd/>
              <a:tailEnd/>
            </a:ln>
            <a:effectLst/>
          </p:spPr>
          <p:txBody>
            <a:bodyPr wrap="none" anchor="ctr"/>
            <a:lstStyle/>
            <a:p>
              <a:endParaRPr lang="en-US"/>
            </a:p>
          </p:txBody>
        </p:sp>
        <p:sp>
          <p:nvSpPr>
            <p:cNvPr id="72754" name="AutoShape 50"/>
            <p:cNvSpPr>
              <a:spLocks noChangeArrowheads="1"/>
            </p:cNvSpPr>
            <p:nvPr/>
          </p:nvSpPr>
          <p:spPr bwMode="auto">
            <a:xfrm>
              <a:off x="479" y="3269"/>
              <a:ext cx="1439" cy="461"/>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2755" name="Rectangle 51"/>
            <p:cNvSpPr>
              <a:spLocks noChangeArrowheads="1"/>
            </p:cNvSpPr>
            <p:nvPr/>
          </p:nvSpPr>
          <p:spPr bwMode="auto">
            <a:xfrm>
              <a:off x="508" y="3264"/>
              <a:ext cx="1382" cy="461"/>
            </a:xfrm>
            <a:prstGeom prst="rect">
              <a:avLst/>
            </a:prstGeom>
            <a:noFill/>
            <a:ln w="9525" algn="ctr">
              <a:noFill/>
              <a:miter lim="800000"/>
              <a:headEnd/>
              <a:tailEnd/>
            </a:ln>
            <a:effectLst/>
          </p:spPr>
          <p:txBody>
            <a:bodyPr anchor="ctr"/>
            <a:lstStyle/>
            <a:p>
              <a:pPr marL="171450" indent="-171450" algn="l" eaLnBrk="1" hangingPunct="1">
                <a:lnSpc>
                  <a:spcPct val="115000"/>
                </a:lnSpc>
                <a:spcBef>
                  <a:spcPct val="20000"/>
                </a:spcBef>
                <a:buClr>
                  <a:srgbClr val="939598"/>
                </a:buClr>
                <a:buFont typeface="Verdana" pitchFamily="34" charset="0"/>
                <a:buChar char="-"/>
              </a:pPr>
              <a:r>
                <a:rPr lang="en-US" b="0">
                  <a:solidFill>
                    <a:schemeClr val="tx1"/>
                  </a:solidFill>
                  <a:cs typeface="Arial" charset="0"/>
                </a:rPr>
                <a:t>Relevant Metrics Hard to Obtain</a:t>
              </a:r>
            </a:p>
          </p:txBody>
        </p:sp>
      </p:grpSp>
      <p:grpSp>
        <p:nvGrpSpPr>
          <p:cNvPr id="4" name="Group 52"/>
          <p:cNvGrpSpPr>
            <a:grpSpLocks/>
          </p:cNvGrpSpPr>
          <p:nvPr/>
        </p:nvGrpSpPr>
        <p:grpSpPr bwMode="auto">
          <a:xfrm>
            <a:off x="1871663" y="5680075"/>
            <a:ext cx="3500437" cy="1073150"/>
            <a:chOff x="1179" y="3578"/>
            <a:chExt cx="2205" cy="676"/>
          </a:xfrm>
        </p:grpSpPr>
        <p:sp>
          <p:nvSpPr>
            <p:cNvPr id="72757" name="Line 53"/>
            <p:cNvSpPr>
              <a:spLocks noChangeShapeType="1"/>
            </p:cNvSpPr>
            <p:nvPr/>
          </p:nvSpPr>
          <p:spPr bwMode="auto">
            <a:xfrm flipV="1">
              <a:off x="2833" y="3578"/>
              <a:ext cx="551" cy="446"/>
            </a:xfrm>
            <a:prstGeom prst="line">
              <a:avLst/>
            </a:prstGeom>
            <a:noFill/>
            <a:ln w="12700">
              <a:solidFill>
                <a:srgbClr val="6E6E6E"/>
              </a:solidFill>
              <a:round/>
              <a:headEnd/>
              <a:tailEnd/>
            </a:ln>
            <a:effectLst/>
          </p:spPr>
          <p:txBody>
            <a:bodyPr wrap="none" anchor="ctr"/>
            <a:lstStyle/>
            <a:p>
              <a:endParaRPr lang="en-US"/>
            </a:p>
          </p:txBody>
        </p:sp>
        <p:sp>
          <p:nvSpPr>
            <p:cNvPr id="72758" name="AutoShape 54"/>
            <p:cNvSpPr>
              <a:spLocks noChangeArrowheads="1"/>
            </p:cNvSpPr>
            <p:nvPr/>
          </p:nvSpPr>
          <p:spPr bwMode="auto">
            <a:xfrm>
              <a:off x="1179" y="3789"/>
              <a:ext cx="1654" cy="461"/>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2759" name="Rectangle 55"/>
            <p:cNvSpPr>
              <a:spLocks noChangeArrowheads="1"/>
            </p:cNvSpPr>
            <p:nvPr/>
          </p:nvSpPr>
          <p:spPr bwMode="auto">
            <a:xfrm>
              <a:off x="1179" y="3793"/>
              <a:ext cx="1654" cy="461"/>
            </a:xfrm>
            <a:prstGeom prst="rect">
              <a:avLst/>
            </a:prstGeom>
            <a:noFill/>
            <a:ln w="9525" algn="ctr">
              <a:noFill/>
              <a:miter lim="800000"/>
              <a:headEnd/>
              <a:tailEnd/>
            </a:ln>
            <a:effectLst/>
          </p:spPr>
          <p:txBody>
            <a:bodyPr anchor="ctr"/>
            <a:lstStyle/>
            <a:p>
              <a:pPr marL="171450" indent="-171450" algn="l" eaLnBrk="1" hangingPunct="1">
                <a:lnSpc>
                  <a:spcPct val="115000"/>
                </a:lnSpc>
                <a:spcBef>
                  <a:spcPct val="20000"/>
                </a:spcBef>
                <a:buClr>
                  <a:srgbClr val="939598"/>
                </a:buClr>
                <a:buFont typeface="Verdana" pitchFamily="34" charset="0"/>
                <a:buChar char="-"/>
              </a:pPr>
              <a:r>
                <a:rPr lang="en-US" b="0">
                  <a:solidFill>
                    <a:schemeClr val="tx1"/>
                  </a:solidFill>
                  <a:cs typeface="Arial" charset="0"/>
                </a:rPr>
                <a:t>Disparate Systems Costly to Maintain and Upgrade</a:t>
              </a:r>
            </a:p>
          </p:txBody>
        </p:sp>
      </p:grpSp>
      <p:sp>
        <p:nvSpPr>
          <p:cNvPr id="59" name="Rectangle 42"/>
          <p:cNvSpPr txBox="1">
            <a:spLocks noChangeArrowheads="1"/>
          </p:cNvSpPr>
          <p:nvPr/>
        </p:nvSpPr>
        <p:spPr>
          <a:xfrm>
            <a:off x="914400" y="274638"/>
            <a:ext cx="7772400" cy="411162"/>
          </a:xfrm>
          <a:prstGeom prst="rect">
            <a:avLst/>
          </a:prstGeom>
        </p:spPr>
        <p:txBody>
          <a:bodyPr bIns="91440" anchor="b" anchorCtr="0">
            <a:noAutofit/>
          </a:bodyPr>
          <a:lstStyle/>
          <a:p>
            <a:pPr lvl="0">
              <a:spcBef>
                <a:spcPct val="0"/>
              </a:spcBef>
            </a:pPr>
            <a:r>
              <a:rPr lang="en-US" sz="3600" dirty="0" smtClean="0">
                <a:latin typeface="+mj-lt"/>
              </a:rPr>
              <a:t>Disparate Systems Reduce Efficiency</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723"/>
                                        </p:tgtEl>
                                        <p:attrNameLst>
                                          <p:attrName>style.visibility</p:attrName>
                                        </p:attrNameLst>
                                      </p:cBhvr>
                                      <p:to>
                                        <p:strVal val="visible"/>
                                      </p:to>
                                    </p:set>
                                    <p:animEffect transition="in" filter="fade">
                                      <p:cBhvr>
                                        <p:cTn id="7" dur="500"/>
                                        <p:tgtEl>
                                          <p:spTgt spid="727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724"/>
                                        </p:tgtEl>
                                        <p:attrNameLst>
                                          <p:attrName>style.visibility</p:attrName>
                                        </p:attrNameLst>
                                      </p:cBhvr>
                                      <p:to>
                                        <p:strVal val="visible"/>
                                      </p:to>
                                    </p:set>
                                    <p:animEffect transition="in" filter="fade">
                                      <p:cBhvr>
                                        <p:cTn id="11" dur="500"/>
                                        <p:tgtEl>
                                          <p:spTgt spid="727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2717"/>
                                        </p:tgtEl>
                                        <p:attrNameLst>
                                          <p:attrName>style.visibility</p:attrName>
                                        </p:attrNameLst>
                                      </p:cBhvr>
                                      <p:to>
                                        <p:strVal val="visible"/>
                                      </p:to>
                                    </p:set>
                                    <p:animEffect transition="in" filter="fade">
                                      <p:cBhvr>
                                        <p:cTn id="15" dur="500"/>
                                        <p:tgtEl>
                                          <p:spTgt spid="7271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2735"/>
                                        </p:tgtEl>
                                        <p:attrNameLst>
                                          <p:attrName>style.visibility</p:attrName>
                                        </p:attrNameLst>
                                      </p:cBhvr>
                                      <p:to>
                                        <p:strVal val="visible"/>
                                      </p:to>
                                    </p:set>
                                    <p:animEffect transition="in" filter="fade">
                                      <p:cBhvr>
                                        <p:cTn id="23" dur="500"/>
                                        <p:tgtEl>
                                          <p:spTgt spid="727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2715"/>
                                        </p:tgtEl>
                                        <p:attrNameLst>
                                          <p:attrName>style.visibility</p:attrName>
                                        </p:attrNameLst>
                                      </p:cBhvr>
                                      <p:to>
                                        <p:strVal val="visible"/>
                                      </p:to>
                                    </p:set>
                                    <p:animEffect transition="in" filter="fade">
                                      <p:cBhvr>
                                        <p:cTn id="27" dur="500"/>
                                        <p:tgtEl>
                                          <p:spTgt spid="727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2716"/>
                                        </p:tgtEl>
                                        <p:attrNameLst>
                                          <p:attrName>style.visibility</p:attrName>
                                        </p:attrNameLst>
                                      </p:cBhvr>
                                      <p:to>
                                        <p:strVal val="visible"/>
                                      </p:to>
                                    </p:set>
                                    <p:animEffect transition="in" filter="fade">
                                      <p:cBhvr>
                                        <p:cTn id="31" dur="500"/>
                                        <p:tgtEl>
                                          <p:spTgt spid="72716"/>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right)">
                                      <p:cBhvr>
                                        <p:cTn id="35" dur="500"/>
                                        <p:tgtEl>
                                          <p:spTgt spid="3"/>
                                        </p:tgtEl>
                                      </p:cBhvr>
                                    </p:animEffect>
                                  </p:childTnLst>
                                </p:cTn>
                              </p:par>
                            </p:childTnLst>
                          </p:cTn>
                        </p:par>
                        <p:par>
                          <p:cTn id="36" fill="hold">
                            <p:stCondLst>
                              <p:cond delay="4000"/>
                            </p:stCondLst>
                            <p:childTnLst>
                              <p:par>
                                <p:cTn id="37" presetID="22" presetClass="entr" presetSubtype="4" fill="hold" nodeType="afterEffect">
                                  <p:stCondLst>
                                    <p:cond delay="500"/>
                                  </p:stCondLst>
                                  <p:childTnLst>
                                    <p:set>
                                      <p:cBhvr>
                                        <p:cTn id="38" dur="1" fill="hold">
                                          <p:stCondLst>
                                            <p:cond delay="0"/>
                                          </p:stCondLst>
                                        </p:cTn>
                                        <p:tgtEl>
                                          <p:spTgt spid="72719"/>
                                        </p:tgtEl>
                                        <p:attrNameLst>
                                          <p:attrName>style.visibility</p:attrName>
                                        </p:attrNameLst>
                                      </p:cBhvr>
                                      <p:to>
                                        <p:strVal val="visible"/>
                                      </p:to>
                                    </p:set>
                                    <p:animEffect transition="in" filter="wipe(down)">
                                      <p:cBhvr>
                                        <p:cTn id="39" dur="500"/>
                                        <p:tgtEl>
                                          <p:spTgt spid="72719"/>
                                        </p:tgtEl>
                                      </p:cBhvr>
                                    </p:animEffect>
                                  </p:childTnLst>
                                </p:cTn>
                              </p:par>
                            </p:childTnLst>
                          </p:cTn>
                        </p:par>
                        <p:par>
                          <p:cTn id="40" fill="hold">
                            <p:stCondLst>
                              <p:cond delay="5000"/>
                            </p:stCondLst>
                            <p:childTnLst>
                              <p:par>
                                <p:cTn id="41" presetID="22" presetClass="entr" presetSubtype="4" fill="hold" nodeType="afterEffect">
                                  <p:stCondLst>
                                    <p:cond delay="0"/>
                                  </p:stCondLst>
                                  <p:childTnLst>
                                    <p:set>
                                      <p:cBhvr>
                                        <p:cTn id="42" dur="1" fill="hold">
                                          <p:stCondLst>
                                            <p:cond delay="0"/>
                                          </p:stCondLst>
                                        </p:cTn>
                                        <p:tgtEl>
                                          <p:spTgt spid="72725"/>
                                        </p:tgtEl>
                                        <p:attrNameLst>
                                          <p:attrName>style.visibility</p:attrName>
                                        </p:attrNameLst>
                                      </p:cBhvr>
                                      <p:to>
                                        <p:strVal val="visible"/>
                                      </p:to>
                                    </p:set>
                                    <p:animEffect transition="in" filter="wipe(down)">
                                      <p:cBhvr>
                                        <p:cTn id="43" dur="500"/>
                                        <p:tgtEl>
                                          <p:spTgt spid="72725"/>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72727"/>
                                        </p:tgtEl>
                                        <p:attrNameLst>
                                          <p:attrName>style.visibility</p:attrName>
                                        </p:attrNameLst>
                                      </p:cBhvr>
                                      <p:to>
                                        <p:strVal val="visible"/>
                                      </p:to>
                                    </p:set>
                                    <p:animEffect transition="in" filter="wipe(left)">
                                      <p:cBhvr>
                                        <p:cTn id="47" dur="500"/>
                                        <p:tgtEl>
                                          <p:spTgt spid="72727"/>
                                        </p:tgtEl>
                                      </p:cBhvr>
                                    </p:animEffect>
                                  </p:childTnLst>
                                </p:cTn>
                              </p:par>
                            </p:childTnLst>
                          </p:cTn>
                        </p:par>
                        <p:par>
                          <p:cTn id="48" fill="hold">
                            <p:stCondLst>
                              <p:cond delay="6000"/>
                            </p:stCondLst>
                            <p:childTnLst>
                              <p:par>
                                <p:cTn id="49" presetID="22" presetClass="entr" presetSubtype="8" fill="hold" nodeType="afterEffect">
                                  <p:stCondLst>
                                    <p:cond delay="0"/>
                                  </p:stCondLst>
                                  <p:childTnLst>
                                    <p:set>
                                      <p:cBhvr>
                                        <p:cTn id="50" dur="1" fill="hold">
                                          <p:stCondLst>
                                            <p:cond delay="0"/>
                                          </p:stCondLst>
                                        </p:cTn>
                                        <p:tgtEl>
                                          <p:spTgt spid="72720"/>
                                        </p:tgtEl>
                                        <p:attrNameLst>
                                          <p:attrName>style.visibility</p:attrName>
                                        </p:attrNameLst>
                                      </p:cBhvr>
                                      <p:to>
                                        <p:strVal val="visible"/>
                                      </p:to>
                                    </p:set>
                                    <p:animEffect transition="in" filter="wipe(left)">
                                      <p:cBhvr>
                                        <p:cTn id="51" dur="500"/>
                                        <p:tgtEl>
                                          <p:spTgt spid="72720"/>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72728"/>
                                        </p:tgtEl>
                                        <p:attrNameLst>
                                          <p:attrName>style.visibility</p:attrName>
                                        </p:attrNameLst>
                                      </p:cBhvr>
                                      <p:to>
                                        <p:strVal val="visible"/>
                                      </p:to>
                                    </p:set>
                                    <p:animEffect transition="in" filter="wipe(left)">
                                      <p:cBhvr>
                                        <p:cTn id="55" dur="500"/>
                                        <p:tgtEl>
                                          <p:spTgt spid="72728"/>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72721"/>
                                        </p:tgtEl>
                                        <p:attrNameLst>
                                          <p:attrName>style.visibility</p:attrName>
                                        </p:attrNameLst>
                                      </p:cBhvr>
                                      <p:to>
                                        <p:strVal val="visible"/>
                                      </p:to>
                                    </p:set>
                                    <p:animEffect transition="in" filter="wipe(left)">
                                      <p:cBhvr>
                                        <p:cTn id="59" dur="500"/>
                                        <p:tgtEl>
                                          <p:spTgt spid="72721"/>
                                        </p:tgtEl>
                                      </p:cBhvr>
                                    </p:animEffect>
                                  </p:childTnLst>
                                </p:cTn>
                              </p:par>
                            </p:childTnLst>
                          </p:cTn>
                        </p:par>
                        <p:par>
                          <p:cTn id="60" fill="hold">
                            <p:stCondLst>
                              <p:cond delay="7500"/>
                            </p:stCondLst>
                            <p:childTnLst>
                              <p:par>
                                <p:cTn id="61" presetID="22" presetClass="entr" presetSubtype="1" fill="hold" nodeType="afterEffect">
                                  <p:stCondLst>
                                    <p:cond delay="0"/>
                                  </p:stCondLst>
                                  <p:childTnLst>
                                    <p:set>
                                      <p:cBhvr>
                                        <p:cTn id="62" dur="1" fill="hold">
                                          <p:stCondLst>
                                            <p:cond delay="0"/>
                                          </p:stCondLst>
                                        </p:cTn>
                                        <p:tgtEl>
                                          <p:spTgt spid="72718"/>
                                        </p:tgtEl>
                                        <p:attrNameLst>
                                          <p:attrName>style.visibility</p:attrName>
                                        </p:attrNameLst>
                                      </p:cBhvr>
                                      <p:to>
                                        <p:strVal val="visible"/>
                                      </p:to>
                                    </p:set>
                                    <p:animEffect transition="in" filter="wipe(up)">
                                      <p:cBhvr>
                                        <p:cTn id="63" dur="500"/>
                                        <p:tgtEl>
                                          <p:spTgt spid="72718"/>
                                        </p:tgtEl>
                                      </p:cBhvr>
                                    </p:animEffect>
                                  </p:childTnLst>
                                </p:cTn>
                              </p:par>
                            </p:childTnLst>
                          </p:cTn>
                        </p:par>
                        <p:par>
                          <p:cTn id="64" fill="hold">
                            <p:stCondLst>
                              <p:cond delay="8000"/>
                            </p:stCondLst>
                            <p:childTnLst>
                              <p:par>
                                <p:cTn id="65" presetID="22" presetClass="entr" presetSubtype="1" fill="hold" nodeType="afterEffect">
                                  <p:stCondLst>
                                    <p:cond delay="0"/>
                                  </p:stCondLst>
                                  <p:childTnLst>
                                    <p:set>
                                      <p:cBhvr>
                                        <p:cTn id="66" dur="1" fill="hold">
                                          <p:stCondLst>
                                            <p:cond delay="0"/>
                                          </p:stCondLst>
                                        </p:cTn>
                                        <p:tgtEl>
                                          <p:spTgt spid="72729"/>
                                        </p:tgtEl>
                                        <p:attrNameLst>
                                          <p:attrName>style.visibility</p:attrName>
                                        </p:attrNameLst>
                                      </p:cBhvr>
                                      <p:to>
                                        <p:strVal val="visible"/>
                                      </p:to>
                                    </p:set>
                                    <p:animEffect transition="in" filter="wipe(up)">
                                      <p:cBhvr>
                                        <p:cTn id="67" dur="500"/>
                                        <p:tgtEl>
                                          <p:spTgt spid="72729"/>
                                        </p:tgtEl>
                                      </p:cBhvr>
                                    </p:animEffect>
                                  </p:childTnLst>
                                </p:cTn>
                              </p:par>
                            </p:childTnLst>
                          </p:cTn>
                        </p:par>
                        <p:par>
                          <p:cTn id="68" fill="hold">
                            <p:stCondLst>
                              <p:cond delay="8500"/>
                            </p:stCondLst>
                            <p:childTnLst>
                              <p:par>
                                <p:cTn id="69" presetID="22" presetClass="entr" presetSubtype="1" fill="hold" nodeType="afterEffect">
                                  <p:stCondLst>
                                    <p:cond delay="0"/>
                                  </p:stCondLst>
                                  <p:childTnLst>
                                    <p:set>
                                      <p:cBhvr>
                                        <p:cTn id="70" dur="1" fill="hold">
                                          <p:stCondLst>
                                            <p:cond delay="0"/>
                                          </p:stCondLst>
                                        </p:cTn>
                                        <p:tgtEl>
                                          <p:spTgt spid="72732"/>
                                        </p:tgtEl>
                                        <p:attrNameLst>
                                          <p:attrName>style.visibility</p:attrName>
                                        </p:attrNameLst>
                                      </p:cBhvr>
                                      <p:to>
                                        <p:strVal val="visible"/>
                                      </p:to>
                                    </p:set>
                                    <p:animEffect transition="in" filter="wipe(up)">
                                      <p:cBhvr>
                                        <p:cTn id="71" dur="500"/>
                                        <p:tgtEl>
                                          <p:spTgt spid="72732"/>
                                        </p:tgtEl>
                                      </p:cBhvr>
                                    </p:animEffect>
                                  </p:childTnLst>
                                </p:cTn>
                              </p:par>
                            </p:childTnLst>
                          </p:cTn>
                        </p:par>
                        <p:par>
                          <p:cTn id="72" fill="hold">
                            <p:stCondLst>
                              <p:cond delay="9000"/>
                            </p:stCondLst>
                            <p:childTnLst>
                              <p:par>
                                <p:cTn id="73" presetID="22" presetClass="entr" presetSubtype="4"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down)">
                                      <p:cBhvr>
                                        <p:cTn id="75" dur="500"/>
                                        <p:tgtEl>
                                          <p:spTgt spid="4"/>
                                        </p:tgtEl>
                                      </p:cBhvr>
                                    </p:animEffect>
                                  </p:childTnLst>
                                </p:cTn>
                              </p:par>
                            </p:childTnLst>
                          </p:cTn>
                        </p:par>
                        <p:par>
                          <p:cTn id="76" fill="hold">
                            <p:stCondLst>
                              <p:cond delay="9500"/>
                            </p:stCondLst>
                            <p:childTnLst>
                              <p:par>
                                <p:cTn id="77" presetID="22" presetClass="entr" presetSubtype="2" fill="hold" nodeType="afterEffect">
                                  <p:stCondLst>
                                    <p:cond delay="0"/>
                                  </p:stCondLst>
                                  <p:childTnLst>
                                    <p:set>
                                      <p:cBhvr>
                                        <p:cTn id="78" dur="1" fill="hold">
                                          <p:stCondLst>
                                            <p:cond delay="0"/>
                                          </p:stCondLst>
                                        </p:cTn>
                                        <p:tgtEl>
                                          <p:spTgt spid="72733"/>
                                        </p:tgtEl>
                                        <p:attrNameLst>
                                          <p:attrName>style.visibility</p:attrName>
                                        </p:attrNameLst>
                                      </p:cBhvr>
                                      <p:to>
                                        <p:strVal val="visible"/>
                                      </p:to>
                                    </p:set>
                                    <p:animEffect transition="in" filter="wipe(right)">
                                      <p:cBhvr>
                                        <p:cTn id="79" dur="500"/>
                                        <p:tgtEl>
                                          <p:spTgt spid="72733"/>
                                        </p:tgtEl>
                                      </p:cBhvr>
                                    </p:animEffect>
                                  </p:childTnLst>
                                </p:cTn>
                              </p:par>
                            </p:childTnLst>
                          </p:cTn>
                        </p:par>
                        <p:par>
                          <p:cTn id="80" fill="hold">
                            <p:stCondLst>
                              <p:cond delay="10000"/>
                            </p:stCondLst>
                            <p:childTnLst>
                              <p:par>
                                <p:cTn id="81" presetID="22" presetClass="entr" presetSubtype="2" fill="hold" nodeType="afterEffect">
                                  <p:stCondLst>
                                    <p:cond delay="0"/>
                                  </p:stCondLst>
                                  <p:childTnLst>
                                    <p:set>
                                      <p:cBhvr>
                                        <p:cTn id="82" dur="1" fill="hold">
                                          <p:stCondLst>
                                            <p:cond delay="0"/>
                                          </p:stCondLst>
                                        </p:cTn>
                                        <p:tgtEl>
                                          <p:spTgt spid="72731"/>
                                        </p:tgtEl>
                                        <p:attrNameLst>
                                          <p:attrName>style.visibility</p:attrName>
                                        </p:attrNameLst>
                                      </p:cBhvr>
                                      <p:to>
                                        <p:strVal val="visible"/>
                                      </p:to>
                                    </p:set>
                                    <p:animEffect transition="in" filter="wipe(right)">
                                      <p:cBhvr>
                                        <p:cTn id="83" dur="500"/>
                                        <p:tgtEl>
                                          <p:spTgt spid="72731"/>
                                        </p:tgtEl>
                                      </p:cBhvr>
                                    </p:animEffect>
                                  </p:childTnLst>
                                </p:cTn>
                              </p:par>
                            </p:childTnLst>
                          </p:cTn>
                        </p:par>
                        <p:par>
                          <p:cTn id="84" fill="hold">
                            <p:stCondLst>
                              <p:cond delay="10500"/>
                            </p:stCondLst>
                            <p:childTnLst>
                              <p:par>
                                <p:cTn id="85" presetID="22" presetClass="entr" presetSubtype="2" fill="hold" nodeType="afterEffect">
                                  <p:stCondLst>
                                    <p:cond delay="0"/>
                                  </p:stCondLst>
                                  <p:childTnLst>
                                    <p:set>
                                      <p:cBhvr>
                                        <p:cTn id="86" dur="1" fill="hold">
                                          <p:stCondLst>
                                            <p:cond delay="0"/>
                                          </p:stCondLst>
                                        </p:cTn>
                                        <p:tgtEl>
                                          <p:spTgt spid="72722"/>
                                        </p:tgtEl>
                                        <p:attrNameLst>
                                          <p:attrName>style.visibility</p:attrName>
                                        </p:attrNameLst>
                                      </p:cBhvr>
                                      <p:to>
                                        <p:strVal val="visible"/>
                                      </p:to>
                                    </p:set>
                                    <p:animEffect transition="in" filter="wipe(right)">
                                      <p:cBhvr>
                                        <p:cTn id="87" dur="500"/>
                                        <p:tgtEl>
                                          <p:spTgt spid="72722"/>
                                        </p:tgtEl>
                                      </p:cBhvr>
                                    </p:animEffect>
                                  </p:childTnLst>
                                </p:cTn>
                              </p:par>
                            </p:childTnLst>
                          </p:cTn>
                        </p:par>
                        <p:par>
                          <p:cTn id="88" fill="hold">
                            <p:stCondLst>
                              <p:cond delay="11000"/>
                            </p:stCondLst>
                            <p:childTnLst>
                              <p:par>
                                <p:cTn id="89" presetID="22" presetClass="entr" presetSubtype="2" fill="hold" nodeType="afterEffect">
                                  <p:stCondLst>
                                    <p:cond delay="0"/>
                                  </p:stCondLst>
                                  <p:childTnLst>
                                    <p:set>
                                      <p:cBhvr>
                                        <p:cTn id="90" dur="1" fill="hold">
                                          <p:stCondLst>
                                            <p:cond delay="0"/>
                                          </p:stCondLst>
                                        </p:cTn>
                                        <p:tgtEl>
                                          <p:spTgt spid="72734"/>
                                        </p:tgtEl>
                                        <p:attrNameLst>
                                          <p:attrName>style.visibility</p:attrName>
                                        </p:attrNameLst>
                                      </p:cBhvr>
                                      <p:to>
                                        <p:strVal val="visible"/>
                                      </p:to>
                                    </p:set>
                                    <p:animEffect transition="in" filter="wipe(right)">
                                      <p:cBhvr>
                                        <p:cTn id="91" dur="500"/>
                                        <p:tgtEl>
                                          <p:spTgt spid="72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So, where does IT Governance come in?</a:t>
            </a:r>
            <a:endParaRPr lang="en-US" dirty="0"/>
          </a:p>
        </p:txBody>
      </p:sp>
      <p:sp>
        <p:nvSpPr>
          <p:cNvPr id="4" name="Content Placeholder 3"/>
          <p:cNvSpPr>
            <a:spLocks noGrp="1"/>
          </p:cNvSpPr>
          <p:nvPr>
            <p:ph sz="quarter" idx="1"/>
          </p:nvPr>
        </p:nvSpPr>
        <p:spPr/>
        <p:txBody>
          <a:bodyPr>
            <a:normAutofit fontScale="92500"/>
          </a:bodyPr>
          <a:lstStyle/>
          <a:p>
            <a:r>
              <a:rPr lang="en-US" sz="2800" b="1" i="1" dirty="0" smtClean="0"/>
              <a:t>IT governance</a:t>
            </a:r>
            <a:r>
              <a:rPr lang="en-US" sz="2800" dirty="0" smtClean="0"/>
              <a:t> may be presented as the </a:t>
            </a:r>
            <a:r>
              <a:rPr lang="en-US" sz="2800" b="1" u="sng" dirty="0" smtClean="0"/>
              <a:t>organizational capacity to control the formulation, valuation and implementation </a:t>
            </a:r>
            <a:r>
              <a:rPr lang="en-US" sz="2800" dirty="0" smtClean="0"/>
              <a:t>of </a:t>
            </a:r>
            <a:r>
              <a:rPr lang="en-US" sz="2800" b="1" i="1" dirty="0" smtClean="0"/>
              <a:t>IT strategy, tightly aligned with business strategy</a:t>
            </a:r>
            <a:r>
              <a:rPr lang="en-US" sz="2800" dirty="0" smtClean="0"/>
              <a:t>, and as a guide to proper direction for the purpose of achieving the business goals of the enterprise. </a:t>
            </a:r>
          </a:p>
          <a:p>
            <a:endParaRPr lang="en-US" sz="1050" dirty="0" smtClean="0"/>
          </a:p>
          <a:p>
            <a:r>
              <a:rPr lang="en-US" sz="2800" dirty="0" smtClean="0"/>
              <a:t>Simply put, IT governance is a combination of </a:t>
            </a:r>
            <a:r>
              <a:rPr lang="en-US" sz="2800" i="1" dirty="0" smtClean="0"/>
              <a:t>processes, practices, rules and relationships.  </a:t>
            </a:r>
            <a:r>
              <a:rPr lang="en-US" sz="2800" dirty="0" smtClean="0"/>
              <a:t>To be effective and successful, IT governance has to be practiced in all circumstances, with attitudes favoring </a:t>
            </a:r>
            <a:r>
              <a:rPr lang="en-US" sz="2800" i="1" dirty="0" smtClean="0"/>
              <a:t>negotiation, diplomacy and communication</a:t>
            </a:r>
            <a:r>
              <a:rPr lang="en-US" sz="2800" dirty="0" smtClean="0"/>
              <a:t>, to be perceived as a true and active facilitator.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smtClean="0"/>
              <a:t>IT Governance</a:t>
            </a:r>
            <a:endParaRPr lang="en-GB"/>
          </a:p>
        </p:txBody>
      </p:sp>
      <p:sp>
        <p:nvSpPr>
          <p:cNvPr id="61443" name="Rectangle 3"/>
          <p:cNvSpPr>
            <a:spLocks noGrp="1" noChangeArrowheads="1"/>
          </p:cNvSpPr>
          <p:nvPr>
            <p:ph type="body" idx="1"/>
          </p:nvPr>
        </p:nvSpPr>
        <p:spPr/>
        <p:txBody>
          <a:bodyPr/>
          <a:lstStyle/>
          <a:p>
            <a:pPr lvl="1"/>
            <a:r>
              <a:rPr lang="en-GB" dirty="0" smtClean="0"/>
              <a:t>If we were to simplify it … </a:t>
            </a:r>
            <a:r>
              <a:rPr lang="en-GB" dirty="0" err="1" smtClean="0"/>
              <a:t>It</a:t>
            </a:r>
            <a:r>
              <a:rPr lang="en-GB" dirty="0" smtClean="0"/>
              <a:t> is the management of risk &amp; compliance.</a:t>
            </a:r>
          </a:p>
          <a:p>
            <a:pPr lvl="1"/>
            <a:r>
              <a:rPr lang="en-GB" dirty="0" smtClean="0"/>
              <a:t>“The overall methodology by which IT is directed, administered and controlled” </a:t>
            </a:r>
            <a:endParaRPr lang="en-GB" dirty="0"/>
          </a:p>
        </p:txBody>
      </p:sp>
      <p:grpSp>
        <p:nvGrpSpPr>
          <p:cNvPr id="2" name="Group 4"/>
          <p:cNvGrpSpPr>
            <a:grpSpLocks/>
          </p:cNvGrpSpPr>
          <p:nvPr/>
        </p:nvGrpSpPr>
        <p:grpSpPr bwMode="auto">
          <a:xfrm>
            <a:off x="544512" y="2971800"/>
            <a:ext cx="7712075" cy="3200400"/>
            <a:chOff x="86" y="1872"/>
            <a:chExt cx="4858" cy="2016"/>
          </a:xfrm>
        </p:grpSpPr>
        <p:pic>
          <p:nvPicPr>
            <p:cNvPr id="61445" name="Picture 5"/>
            <p:cNvPicPr preferRelativeResize="0">
              <a:picLocks noChangeArrowheads="1"/>
            </p:cNvPicPr>
            <p:nvPr/>
          </p:nvPicPr>
          <p:blipFill>
            <a:blip r:embed="rId3" cstate="print"/>
            <a:srcRect/>
            <a:stretch>
              <a:fillRect/>
            </a:stretch>
          </p:blipFill>
          <p:spPr bwMode="auto">
            <a:xfrm>
              <a:off x="1872" y="1872"/>
              <a:ext cx="3072" cy="2016"/>
            </a:xfrm>
            <a:prstGeom prst="rect">
              <a:avLst/>
            </a:prstGeom>
            <a:noFill/>
            <a:ln w="19050" algn="ctr">
              <a:noFill/>
              <a:miter lim="800000"/>
              <a:headEnd/>
              <a:tailEnd/>
            </a:ln>
            <a:effectLst/>
          </p:spPr>
        </p:pic>
        <p:sp>
          <p:nvSpPr>
            <p:cNvPr id="61446" name="Text Box 6"/>
            <p:cNvSpPr txBox="1">
              <a:spLocks noChangeArrowheads="1"/>
            </p:cNvSpPr>
            <p:nvPr/>
          </p:nvSpPr>
          <p:spPr bwMode="auto">
            <a:xfrm>
              <a:off x="86" y="2587"/>
              <a:ext cx="1777" cy="365"/>
            </a:xfrm>
            <a:prstGeom prst="rect">
              <a:avLst/>
            </a:prstGeom>
            <a:solidFill>
              <a:schemeClr val="bg1"/>
            </a:solidFill>
            <a:ln w="19050" algn="ctr">
              <a:noFill/>
              <a:miter lim="800000"/>
              <a:headEnd/>
              <a:tailEnd/>
            </a:ln>
            <a:effectLst/>
          </p:spPr>
          <p:txBody>
            <a:bodyPr wrap="none">
              <a:spAutoFit/>
            </a:bodyPr>
            <a:lstStyle/>
            <a:p>
              <a:pPr eaLnBrk="1" hangingPunct="1">
                <a:lnSpc>
                  <a:spcPct val="100000"/>
                </a:lnSpc>
              </a:pPr>
              <a:r>
                <a:rPr lang="en-GB" sz="3200" dirty="0">
                  <a:solidFill>
                    <a:srgbClr val="CC0000"/>
                  </a:solidFill>
                </a:rPr>
                <a:t>Compliance</a:t>
              </a:r>
            </a:p>
          </p:txBody>
        </p:sp>
      </p:grpSp>
      <p:grpSp>
        <p:nvGrpSpPr>
          <p:cNvPr id="3" name="Group 7"/>
          <p:cNvGrpSpPr>
            <a:grpSpLocks/>
          </p:cNvGrpSpPr>
          <p:nvPr/>
        </p:nvGrpSpPr>
        <p:grpSpPr bwMode="auto">
          <a:xfrm>
            <a:off x="457200" y="2971800"/>
            <a:ext cx="7799387" cy="3200400"/>
            <a:chOff x="31" y="1872"/>
            <a:chExt cx="4913" cy="2016"/>
          </a:xfrm>
        </p:grpSpPr>
        <p:pic>
          <p:nvPicPr>
            <p:cNvPr id="61448" name="Picture 8"/>
            <p:cNvPicPr preferRelativeResize="0">
              <a:picLocks noChangeArrowheads="1"/>
            </p:cNvPicPr>
            <p:nvPr/>
          </p:nvPicPr>
          <p:blipFill>
            <a:blip r:embed="rId4" cstate="print"/>
            <a:srcRect/>
            <a:stretch>
              <a:fillRect/>
            </a:stretch>
          </p:blipFill>
          <p:spPr bwMode="auto">
            <a:xfrm>
              <a:off x="1872" y="1872"/>
              <a:ext cx="3072" cy="2016"/>
            </a:xfrm>
            <a:prstGeom prst="rect">
              <a:avLst/>
            </a:prstGeom>
            <a:noFill/>
            <a:ln w="19050" algn="ctr">
              <a:noFill/>
              <a:miter lim="800000"/>
              <a:headEnd/>
              <a:tailEnd/>
            </a:ln>
            <a:effectLst/>
          </p:spPr>
        </p:pic>
        <p:sp>
          <p:nvSpPr>
            <p:cNvPr id="61449" name="Text Box 9"/>
            <p:cNvSpPr txBox="1">
              <a:spLocks noChangeArrowheads="1"/>
            </p:cNvSpPr>
            <p:nvPr/>
          </p:nvSpPr>
          <p:spPr bwMode="auto">
            <a:xfrm>
              <a:off x="31" y="2587"/>
              <a:ext cx="1819" cy="365"/>
            </a:xfrm>
            <a:prstGeom prst="rect">
              <a:avLst/>
            </a:prstGeom>
            <a:solidFill>
              <a:schemeClr val="bg1"/>
            </a:solidFill>
            <a:ln w="19050" algn="ctr">
              <a:noFill/>
              <a:miter lim="800000"/>
              <a:headEnd/>
              <a:tailEnd/>
            </a:ln>
            <a:effectLst/>
          </p:spPr>
          <p:txBody>
            <a:bodyPr wrap="none">
              <a:spAutoFit/>
            </a:bodyPr>
            <a:lstStyle/>
            <a:p>
              <a:pPr eaLnBrk="1" hangingPunct="1">
                <a:lnSpc>
                  <a:spcPct val="100000"/>
                </a:lnSpc>
              </a:pPr>
              <a:r>
                <a:rPr lang="en-GB" sz="3200">
                  <a:solidFill>
                    <a:srgbClr val="008000"/>
                  </a:solidFill>
                </a:rPr>
                <a:t>Governance</a:t>
              </a:r>
            </a:p>
          </p:txBody>
        </p:sp>
      </p:grpSp>
      <p:sp>
        <p:nvSpPr>
          <p:cNvPr id="61450" name="Oval 10"/>
          <p:cNvSpPr>
            <a:spLocks noChangeArrowheads="1"/>
          </p:cNvSpPr>
          <p:nvPr/>
        </p:nvSpPr>
        <p:spPr bwMode="auto">
          <a:xfrm>
            <a:off x="7123611" y="1484811"/>
            <a:ext cx="630237" cy="369888"/>
          </a:xfrm>
          <a:prstGeom prst="ellipse">
            <a:avLst/>
          </a:prstGeom>
          <a:noFill/>
          <a:ln w="38100" algn="ctr">
            <a:solidFill>
              <a:srgbClr val="FF0000"/>
            </a:solidFill>
            <a:round/>
            <a:headEnd/>
            <a:tailEnd/>
          </a:ln>
          <a:effectLst/>
        </p:spPr>
        <p:txBody>
          <a:bodyPr wrap="none" anchor="ctr"/>
          <a:lstStyle/>
          <a:p>
            <a:endParaRPr lang="en-US"/>
          </a:p>
        </p:txBody>
      </p:sp>
      <p:sp>
        <p:nvSpPr>
          <p:cNvPr id="61451" name="Oval 11"/>
          <p:cNvSpPr>
            <a:spLocks noChangeArrowheads="1"/>
          </p:cNvSpPr>
          <p:nvPr/>
        </p:nvSpPr>
        <p:spPr bwMode="auto">
          <a:xfrm>
            <a:off x="1371600" y="1828800"/>
            <a:ext cx="1757362" cy="461962"/>
          </a:xfrm>
          <a:prstGeom prst="ellipse">
            <a:avLst/>
          </a:prstGeom>
          <a:noFill/>
          <a:ln w="38100" algn="ctr">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animBg="1"/>
      <p:bldP spid="614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IT-Island"/>
          <p:cNvPicPr>
            <a:picLocks noChangeAspect="1" noChangeArrowheads="1"/>
          </p:cNvPicPr>
          <p:nvPr/>
        </p:nvPicPr>
        <p:blipFill>
          <a:blip r:embed="rId3" cstate="print"/>
          <a:srcRect l="43004" t="23334" b="15324"/>
          <a:stretch>
            <a:fillRect/>
          </a:stretch>
        </p:blipFill>
        <p:spPr bwMode="auto">
          <a:xfrm>
            <a:off x="3876675" y="2206625"/>
            <a:ext cx="5211763" cy="4206875"/>
          </a:xfrm>
          <a:prstGeom prst="rect">
            <a:avLst/>
          </a:prstGeom>
          <a:noFill/>
        </p:spPr>
      </p:pic>
      <p:pic>
        <p:nvPicPr>
          <p:cNvPr id="74755" name="Picture 3" descr="BestPracticeArrow-1"/>
          <p:cNvPicPr>
            <a:picLocks noChangeAspect="1" noChangeArrowheads="1"/>
          </p:cNvPicPr>
          <p:nvPr/>
        </p:nvPicPr>
        <p:blipFill>
          <a:blip r:embed="rId4" cstate="print"/>
          <a:srcRect/>
          <a:stretch>
            <a:fillRect/>
          </a:stretch>
        </p:blipFill>
        <p:spPr bwMode="auto">
          <a:xfrm>
            <a:off x="4476750" y="2492375"/>
            <a:ext cx="4570413" cy="3205163"/>
          </a:xfrm>
          <a:prstGeom prst="rect">
            <a:avLst/>
          </a:prstGeom>
          <a:noFill/>
        </p:spPr>
      </p:pic>
      <p:pic>
        <p:nvPicPr>
          <p:cNvPr id="74756" name="Picture 4" descr="BestPracticeArrow-4"/>
          <p:cNvPicPr>
            <a:picLocks noChangeAspect="1" noChangeArrowheads="1"/>
          </p:cNvPicPr>
          <p:nvPr/>
        </p:nvPicPr>
        <p:blipFill>
          <a:blip r:embed="rId5" cstate="print"/>
          <a:srcRect/>
          <a:stretch>
            <a:fillRect/>
          </a:stretch>
        </p:blipFill>
        <p:spPr bwMode="auto">
          <a:xfrm>
            <a:off x="4476750" y="2492375"/>
            <a:ext cx="4570413" cy="3205163"/>
          </a:xfrm>
          <a:prstGeom prst="rect">
            <a:avLst/>
          </a:prstGeom>
          <a:noFill/>
        </p:spPr>
      </p:pic>
      <p:pic>
        <p:nvPicPr>
          <p:cNvPr id="74757" name="Picture 5" descr="BestPracticeArrow-3"/>
          <p:cNvPicPr>
            <a:picLocks noChangeAspect="1" noChangeArrowheads="1"/>
          </p:cNvPicPr>
          <p:nvPr/>
        </p:nvPicPr>
        <p:blipFill>
          <a:blip r:embed="rId6" cstate="print"/>
          <a:srcRect/>
          <a:stretch>
            <a:fillRect/>
          </a:stretch>
        </p:blipFill>
        <p:spPr bwMode="auto">
          <a:xfrm>
            <a:off x="4476750" y="2492375"/>
            <a:ext cx="4570413" cy="3205163"/>
          </a:xfrm>
          <a:prstGeom prst="rect">
            <a:avLst/>
          </a:prstGeom>
          <a:noFill/>
        </p:spPr>
      </p:pic>
      <p:pic>
        <p:nvPicPr>
          <p:cNvPr id="74758" name="Picture 6" descr="BestPracticeArrow-2"/>
          <p:cNvPicPr>
            <a:picLocks noChangeAspect="1" noChangeArrowheads="1"/>
          </p:cNvPicPr>
          <p:nvPr/>
        </p:nvPicPr>
        <p:blipFill>
          <a:blip r:embed="rId7" cstate="print"/>
          <a:srcRect/>
          <a:stretch>
            <a:fillRect/>
          </a:stretch>
        </p:blipFill>
        <p:spPr bwMode="auto">
          <a:xfrm>
            <a:off x="4475163" y="2492375"/>
            <a:ext cx="4572000" cy="3205163"/>
          </a:xfrm>
          <a:prstGeom prst="rect">
            <a:avLst/>
          </a:prstGeom>
          <a:noFill/>
        </p:spPr>
      </p:pic>
      <p:pic>
        <p:nvPicPr>
          <p:cNvPr id="74759" name="Picture 7" descr="Business-Island"/>
          <p:cNvPicPr>
            <a:picLocks noChangeAspect="1" noChangeArrowheads="1"/>
          </p:cNvPicPr>
          <p:nvPr/>
        </p:nvPicPr>
        <p:blipFill>
          <a:blip r:embed="rId8" cstate="print"/>
          <a:srcRect l="851" t="10672" r="63992" b="48009"/>
          <a:stretch>
            <a:fillRect/>
          </a:stretch>
        </p:blipFill>
        <p:spPr bwMode="auto">
          <a:xfrm>
            <a:off x="22225" y="1335088"/>
            <a:ext cx="3214688" cy="2833687"/>
          </a:xfrm>
          <a:prstGeom prst="rect">
            <a:avLst/>
          </a:prstGeom>
          <a:noFill/>
        </p:spPr>
      </p:pic>
      <p:pic>
        <p:nvPicPr>
          <p:cNvPr id="74760" name="Picture 8" descr="IT-Gov-Island"/>
          <p:cNvPicPr>
            <a:picLocks noChangeAspect="1" noChangeArrowheads="1"/>
          </p:cNvPicPr>
          <p:nvPr/>
        </p:nvPicPr>
        <p:blipFill>
          <a:blip r:embed="rId9" cstate="print"/>
          <a:srcRect l="15244" t="16551" r="36163" b="39328"/>
          <a:stretch>
            <a:fillRect/>
          </a:stretch>
        </p:blipFill>
        <p:spPr bwMode="auto">
          <a:xfrm>
            <a:off x="1646238" y="1874838"/>
            <a:ext cx="4443412" cy="3025775"/>
          </a:xfrm>
          <a:prstGeom prst="rect">
            <a:avLst/>
          </a:prstGeom>
          <a:noFill/>
        </p:spPr>
      </p:pic>
      <p:pic>
        <p:nvPicPr>
          <p:cNvPr id="74761" name="Picture 9" descr="IT-Gov-MainArrows"/>
          <p:cNvPicPr>
            <a:picLocks noChangeAspect="1" noChangeArrowheads="1"/>
          </p:cNvPicPr>
          <p:nvPr/>
        </p:nvPicPr>
        <p:blipFill>
          <a:blip r:embed="rId10" cstate="print"/>
          <a:srcRect l="16910" t="18449" r="39914" b="65532"/>
          <a:stretch>
            <a:fillRect/>
          </a:stretch>
        </p:blipFill>
        <p:spPr bwMode="auto">
          <a:xfrm>
            <a:off x="1647825" y="1843088"/>
            <a:ext cx="3948113" cy="1098550"/>
          </a:xfrm>
          <a:prstGeom prst="rect">
            <a:avLst/>
          </a:prstGeom>
          <a:noFill/>
        </p:spPr>
      </p:pic>
      <p:sp>
        <p:nvSpPr>
          <p:cNvPr id="74762" name="Rectangle 10"/>
          <p:cNvSpPr>
            <a:spLocks noChangeArrowheads="1"/>
          </p:cNvSpPr>
          <p:nvPr/>
        </p:nvSpPr>
        <p:spPr bwMode="auto">
          <a:xfrm>
            <a:off x="439738" y="166688"/>
            <a:ext cx="7091362" cy="552450"/>
          </a:xfrm>
          <a:prstGeom prst="rect">
            <a:avLst/>
          </a:prstGeom>
          <a:noFill/>
          <a:ln w="9525">
            <a:noFill/>
            <a:miter lim="800000"/>
            <a:headEnd/>
            <a:tailEnd/>
          </a:ln>
          <a:effectLst/>
        </p:spPr>
        <p:txBody>
          <a:bodyPr anchor="ctr"/>
          <a:lstStyle/>
          <a:p>
            <a:pPr algn="l" eaLnBrk="1" hangingPunct="1"/>
            <a:r>
              <a:rPr lang="en-US" sz="4000" dirty="0">
                <a:latin typeface="+mj-lt"/>
              </a:rPr>
              <a:t>IT Governance Landscape</a:t>
            </a:r>
          </a:p>
        </p:txBody>
      </p:sp>
      <p:pic>
        <p:nvPicPr>
          <p:cNvPr id="74763" name="Picture 11" descr="IT-Gov-Arrow1"/>
          <p:cNvPicPr>
            <a:picLocks noChangeAspect="1" noChangeArrowheads="1"/>
          </p:cNvPicPr>
          <p:nvPr/>
        </p:nvPicPr>
        <p:blipFill>
          <a:blip r:embed="rId11" cstate="print"/>
          <a:srcRect/>
          <a:stretch>
            <a:fillRect/>
          </a:stretch>
        </p:blipFill>
        <p:spPr bwMode="auto">
          <a:xfrm>
            <a:off x="1403350" y="2220913"/>
            <a:ext cx="1700213" cy="649287"/>
          </a:xfrm>
          <a:prstGeom prst="rect">
            <a:avLst/>
          </a:prstGeom>
          <a:noFill/>
        </p:spPr>
      </p:pic>
      <p:pic>
        <p:nvPicPr>
          <p:cNvPr id="74764" name="Picture 12" descr="IT-Gov-Arrow2"/>
          <p:cNvPicPr>
            <a:picLocks noChangeAspect="1" noChangeArrowheads="1"/>
          </p:cNvPicPr>
          <p:nvPr/>
        </p:nvPicPr>
        <p:blipFill>
          <a:blip r:embed="rId12" cstate="print"/>
          <a:srcRect/>
          <a:stretch>
            <a:fillRect/>
          </a:stretch>
        </p:blipFill>
        <p:spPr bwMode="auto">
          <a:xfrm>
            <a:off x="4252913" y="3100388"/>
            <a:ext cx="1843087" cy="712787"/>
          </a:xfrm>
          <a:prstGeom prst="rect">
            <a:avLst/>
          </a:prstGeom>
          <a:noFill/>
        </p:spPr>
      </p:pic>
      <p:pic>
        <p:nvPicPr>
          <p:cNvPr id="74765" name="Picture 13" descr="IT-Gov-CenterIcons"/>
          <p:cNvPicPr>
            <a:picLocks noChangeAspect="1" noChangeArrowheads="1"/>
          </p:cNvPicPr>
          <p:nvPr/>
        </p:nvPicPr>
        <p:blipFill>
          <a:blip r:embed="rId13" cstate="print"/>
          <a:srcRect l="32742" t="21436" r="50087" b="58981"/>
          <a:stretch>
            <a:fillRect/>
          </a:stretch>
        </p:blipFill>
        <p:spPr bwMode="auto">
          <a:xfrm>
            <a:off x="3097213" y="2047875"/>
            <a:ext cx="1570037" cy="1343025"/>
          </a:xfrm>
          <a:prstGeom prst="rect">
            <a:avLst/>
          </a:prstGeom>
          <a:noFill/>
        </p:spPr>
      </p:pic>
      <p:pic>
        <p:nvPicPr>
          <p:cNvPr id="74766" name="Picture 14" descr="Business-Island-Bldngs"/>
          <p:cNvPicPr>
            <a:picLocks noChangeAspect="1" noChangeArrowheads="1"/>
          </p:cNvPicPr>
          <p:nvPr/>
        </p:nvPicPr>
        <p:blipFill>
          <a:blip r:embed="rId14" cstate="print"/>
          <a:srcRect l="1979" t="3334" r="58994" b="50000"/>
          <a:stretch>
            <a:fillRect/>
          </a:stretch>
        </p:blipFill>
        <p:spPr bwMode="auto">
          <a:xfrm>
            <a:off x="304800" y="838200"/>
            <a:ext cx="3568700" cy="3200400"/>
          </a:xfrm>
          <a:prstGeom prst="rect">
            <a:avLst/>
          </a:prstGeom>
          <a:noFill/>
        </p:spPr>
      </p:pic>
      <p:pic>
        <p:nvPicPr>
          <p:cNvPr id="74767" name="Picture 15" descr="Before_Diagram_BlueWafers"/>
          <p:cNvPicPr>
            <a:picLocks noChangeAspect="1" noChangeArrowheads="1"/>
          </p:cNvPicPr>
          <p:nvPr/>
        </p:nvPicPr>
        <p:blipFill>
          <a:blip r:embed="rId15" cstate="print"/>
          <a:srcRect l="50000" t="62312" r="34810" b="18858"/>
          <a:stretch>
            <a:fillRect/>
          </a:stretch>
        </p:blipFill>
        <p:spPr bwMode="auto">
          <a:xfrm>
            <a:off x="4725988" y="4149725"/>
            <a:ext cx="1371600" cy="1077913"/>
          </a:xfrm>
          <a:prstGeom prst="rect">
            <a:avLst/>
          </a:prstGeom>
          <a:noFill/>
        </p:spPr>
      </p:pic>
      <p:pic>
        <p:nvPicPr>
          <p:cNvPr id="74768" name="Picture 16" descr="Before_Diagram_DudesICONS"/>
          <p:cNvPicPr>
            <a:picLocks noChangeAspect="1" noChangeArrowheads="1"/>
          </p:cNvPicPr>
          <p:nvPr/>
        </p:nvPicPr>
        <p:blipFill>
          <a:blip r:embed="rId16" cstate="print"/>
          <a:srcRect l="51160" t="58652" r="32191" b="20355"/>
          <a:stretch>
            <a:fillRect/>
          </a:stretch>
        </p:blipFill>
        <p:spPr bwMode="auto">
          <a:xfrm>
            <a:off x="4830763" y="3940175"/>
            <a:ext cx="1503362" cy="1201738"/>
          </a:xfrm>
          <a:prstGeom prst="rect">
            <a:avLst/>
          </a:prstGeom>
          <a:noFill/>
        </p:spPr>
      </p:pic>
      <p:pic>
        <p:nvPicPr>
          <p:cNvPr id="74769" name="Picture 17" descr="After_Wafers-4"/>
          <p:cNvPicPr preferRelativeResize="0">
            <a:picLocks noChangeAspect="1" noChangeArrowheads="1"/>
          </p:cNvPicPr>
          <p:nvPr/>
        </p:nvPicPr>
        <p:blipFill>
          <a:blip r:embed="rId17" cstate="print"/>
          <a:srcRect l="54083" t="56555" r="33583" b="30222"/>
          <a:stretch>
            <a:fillRect/>
          </a:stretch>
        </p:blipFill>
        <p:spPr bwMode="auto">
          <a:xfrm>
            <a:off x="4857750" y="4260850"/>
            <a:ext cx="1096963" cy="881063"/>
          </a:xfrm>
          <a:prstGeom prst="rect">
            <a:avLst/>
          </a:prstGeom>
          <a:noFill/>
          <a:ln w="9525">
            <a:noFill/>
            <a:miter lim="800000"/>
            <a:headEnd/>
            <a:tailEnd/>
          </a:ln>
        </p:spPr>
      </p:pic>
      <p:pic>
        <p:nvPicPr>
          <p:cNvPr id="74770" name="Picture 18" descr="After_3Dudes"/>
          <p:cNvPicPr>
            <a:picLocks noChangeAspect="1" noChangeArrowheads="1"/>
          </p:cNvPicPr>
          <p:nvPr/>
        </p:nvPicPr>
        <p:blipFill>
          <a:blip r:embed="rId18" cstate="print"/>
          <a:srcRect l="55659" t="51343" r="30017" b="37431"/>
          <a:stretch>
            <a:fillRect/>
          </a:stretch>
        </p:blipFill>
        <p:spPr bwMode="auto">
          <a:xfrm>
            <a:off x="4953000" y="3962400"/>
            <a:ext cx="1309688" cy="769938"/>
          </a:xfrm>
          <a:prstGeom prst="rect">
            <a:avLst/>
          </a:prstGeom>
          <a:noFill/>
        </p:spPr>
      </p:pic>
      <p:pic>
        <p:nvPicPr>
          <p:cNvPr id="74771" name="Picture 19" descr="Before_Diagram_BlueWafers"/>
          <p:cNvPicPr>
            <a:picLocks noChangeAspect="1" noChangeArrowheads="1"/>
          </p:cNvPicPr>
          <p:nvPr/>
        </p:nvPicPr>
        <p:blipFill>
          <a:blip r:embed="rId15" cstate="print"/>
          <a:srcRect l="57085" t="28426" r="28130" b="55602"/>
          <a:stretch>
            <a:fillRect/>
          </a:stretch>
        </p:blipFill>
        <p:spPr bwMode="auto">
          <a:xfrm>
            <a:off x="5365750" y="2209800"/>
            <a:ext cx="1335088" cy="914400"/>
          </a:xfrm>
          <a:prstGeom prst="rect">
            <a:avLst/>
          </a:prstGeom>
          <a:noFill/>
        </p:spPr>
      </p:pic>
      <p:pic>
        <p:nvPicPr>
          <p:cNvPr id="74772" name="Picture 20" descr="After_IT-PortfolioWafer"/>
          <p:cNvPicPr>
            <a:picLocks noChangeAspect="1" noChangeArrowheads="1"/>
          </p:cNvPicPr>
          <p:nvPr/>
        </p:nvPicPr>
        <p:blipFill>
          <a:blip r:embed="rId19" cstate="print"/>
          <a:srcRect l="61250" t="38101" r="19757" b="42662"/>
          <a:stretch>
            <a:fillRect/>
          </a:stretch>
        </p:blipFill>
        <p:spPr bwMode="auto">
          <a:xfrm>
            <a:off x="5838825" y="3394075"/>
            <a:ext cx="1736725" cy="1319213"/>
          </a:xfrm>
          <a:prstGeom prst="rect">
            <a:avLst/>
          </a:prstGeom>
          <a:noFill/>
        </p:spPr>
      </p:pic>
      <p:pic>
        <p:nvPicPr>
          <p:cNvPr id="74773" name="Picture 21" descr="Before_Diagram_BlueWafers"/>
          <p:cNvPicPr>
            <a:picLocks noChangeAspect="1" noChangeArrowheads="1"/>
          </p:cNvPicPr>
          <p:nvPr/>
        </p:nvPicPr>
        <p:blipFill>
          <a:blip r:embed="rId15" cstate="print"/>
          <a:srcRect l="79359" t="67110" r="4431" b="14059"/>
          <a:stretch>
            <a:fillRect/>
          </a:stretch>
        </p:blipFill>
        <p:spPr bwMode="auto">
          <a:xfrm>
            <a:off x="7377113" y="4424363"/>
            <a:ext cx="1463675" cy="1077912"/>
          </a:xfrm>
          <a:prstGeom prst="rect">
            <a:avLst/>
          </a:prstGeom>
          <a:noFill/>
        </p:spPr>
      </p:pic>
      <p:pic>
        <p:nvPicPr>
          <p:cNvPr id="74774" name="Picture 22" descr="Before_Diagram_Wafers-Icons"/>
          <p:cNvPicPr>
            <a:picLocks noChangeAspect="1" noChangeArrowheads="1"/>
          </p:cNvPicPr>
          <p:nvPr/>
        </p:nvPicPr>
        <p:blipFill>
          <a:blip r:embed="rId20" cstate="print"/>
          <a:srcRect l="80380" t="66278" r="4588" b="15446"/>
          <a:stretch>
            <a:fillRect/>
          </a:stretch>
        </p:blipFill>
        <p:spPr bwMode="auto">
          <a:xfrm>
            <a:off x="7469188" y="4376738"/>
            <a:ext cx="1357312" cy="1046162"/>
          </a:xfrm>
          <a:prstGeom prst="rect">
            <a:avLst/>
          </a:prstGeom>
          <a:noFill/>
        </p:spPr>
      </p:pic>
      <p:pic>
        <p:nvPicPr>
          <p:cNvPr id="74775" name="Picture 23" descr="Before_Diagram_CenterIcons"/>
          <p:cNvPicPr>
            <a:picLocks noChangeAspect="1" noChangeArrowheads="1"/>
          </p:cNvPicPr>
          <p:nvPr/>
        </p:nvPicPr>
        <p:blipFill>
          <a:blip r:embed="rId21" cstate="print"/>
          <a:srcRect l="62781" t="42097" r="14522" b="30975"/>
          <a:stretch>
            <a:fillRect/>
          </a:stretch>
        </p:blipFill>
        <p:spPr bwMode="auto">
          <a:xfrm>
            <a:off x="5880100" y="2992438"/>
            <a:ext cx="2049463" cy="1541462"/>
          </a:xfrm>
          <a:prstGeom prst="rect">
            <a:avLst/>
          </a:prstGeom>
          <a:noFill/>
        </p:spPr>
      </p:pic>
      <p:pic>
        <p:nvPicPr>
          <p:cNvPr id="74776" name="Picture 24" descr="After_CenterIcons"/>
          <p:cNvPicPr>
            <a:picLocks noChangeAspect="1" noChangeArrowheads="1"/>
          </p:cNvPicPr>
          <p:nvPr/>
        </p:nvPicPr>
        <p:blipFill>
          <a:blip r:embed="rId22" cstate="print"/>
          <a:srcRect l="63177" t="32986" r="17326" b="46017"/>
          <a:stretch>
            <a:fillRect/>
          </a:stretch>
        </p:blipFill>
        <p:spPr bwMode="auto">
          <a:xfrm>
            <a:off x="6046788" y="2978150"/>
            <a:ext cx="1782762" cy="1439863"/>
          </a:xfrm>
          <a:prstGeom prst="rect">
            <a:avLst/>
          </a:prstGeom>
          <a:noFill/>
        </p:spPr>
      </p:pic>
      <p:pic>
        <p:nvPicPr>
          <p:cNvPr id="74777" name="Picture 25" descr="Before_Diagram_BlueWafers"/>
          <p:cNvPicPr>
            <a:picLocks noChangeAspect="1" noChangeArrowheads="1"/>
          </p:cNvPicPr>
          <p:nvPr/>
        </p:nvPicPr>
        <p:blipFill>
          <a:blip r:embed="rId15" cstate="print"/>
          <a:srcRect l="80379" t="34831" r="6453" b="44093"/>
          <a:stretch>
            <a:fillRect/>
          </a:stretch>
        </p:blipFill>
        <p:spPr bwMode="auto">
          <a:xfrm>
            <a:off x="7469188" y="2576513"/>
            <a:ext cx="1189037" cy="1206500"/>
          </a:xfrm>
          <a:prstGeom prst="rect">
            <a:avLst/>
          </a:prstGeom>
          <a:noFill/>
        </p:spPr>
      </p:pic>
      <p:pic>
        <p:nvPicPr>
          <p:cNvPr id="74778" name="Picture 26" descr="Before_Diagram_Wafers-Icons"/>
          <p:cNvPicPr>
            <a:picLocks noChangeAspect="1" noChangeArrowheads="1"/>
          </p:cNvPicPr>
          <p:nvPr/>
        </p:nvPicPr>
        <p:blipFill>
          <a:blip r:embed="rId20" cstate="print"/>
          <a:srcRect l="81067" t="35303" r="6662" b="46146"/>
          <a:stretch>
            <a:fillRect/>
          </a:stretch>
        </p:blipFill>
        <p:spPr bwMode="auto">
          <a:xfrm>
            <a:off x="7531100" y="2603500"/>
            <a:ext cx="1108075" cy="1062038"/>
          </a:xfrm>
          <a:prstGeom prst="rect">
            <a:avLst/>
          </a:prstGeom>
          <a:noFill/>
        </p:spPr>
      </p:pic>
      <p:pic>
        <p:nvPicPr>
          <p:cNvPr id="74779" name="Picture 27" descr="After_Wafers-3"/>
          <p:cNvPicPr preferRelativeResize="0">
            <a:picLocks noChangeAspect="1" noChangeArrowheads="1"/>
          </p:cNvPicPr>
          <p:nvPr/>
        </p:nvPicPr>
        <p:blipFill>
          <a:blip r:embed="rId23" cstate="print"/>
          <a:srcRect l="80417" t="57001" r="7167" b="30000"/>
          <a:stretch>
            <a:fillRect/>
          </a:stretch>
        </p:blipFill>
        <p:spPr bwMode="auto">
          <a:xfrm>
            <a:off x="7459663" y="4486275"/>
            <a:ext cx="1123950" cy="884238"/>
          </a:xfrm>
          <a:prstGeom prst="rect">
            <a:avLst/>
          </a:prstGeom>
          <a:noFill/>
          <a:ln w="9525">
            <a:noFill/>
            <a:miter lim="800000"/>
            <a:headEnd/>
            <a:tailEnd/>
          </a:ln>
        </p:spPr>
      </p:pic>
      <p:pic>
        <p:nvPicPr>
          <p:cNvPr id="74780" name="Picture 28" descr="After_Wafers-2"/>
          <p:cNvPicPr preferRelativeResize="0">
            <a:picLocks noChangeAspect="1" noChangeArrowheads="1"/>
          </p:cNvPicPr>
          <p:nvPr/>
        </p:nvPicPr>
        <p:blipFill>
          <a:blip r:embed="rId24" cstate="print"/>
          <a:srcRect l="81833" t="34334" r="6917" b="54666"/>
          <a:stretch>
            <a:fillRect/>
          </a:stretch>
        </p:blipFill>
        <p:spPr bwMode="auto">
          <a:xfrm>
            <a:off x="7516813" y="2890838"/>
            <a:ext cx="1023937" cy="742950"/>
          </a:xfrm>
          <a:prstGeom prst="rect">
            <a:avLst/>
          </a:prstGeom>
          <a:noFill/>
          <a:ln w="9525">
            <a:noFill/>
            <a:miter lim="800000"/>
            <a:headEnd/>
            <a:tailEnd/>
          </a:ln>
        </p:spPr>
      </p:pic>
      <p:pic>
        <p:nvPicPr>
          <p:cNvPr id="74781" name="Picture 29" descr="Before_Diagram_Wafers-Icons"/>
          <p:cNvPicPr>
            <a:picLocks noChangeAspect="1" noChangeArrowheads="1"/>
          </p:cNvPicPr>
          <p:nvPr/>
        </p:nvPicPr>
        <p:blipFill>
          <a:blip r:embed="rId20" cstate="print"/>
          <a:srcRect l="84776" t="35303" r="6662" b="52246"/>
          <a:stretch>
            <a:fillRect/>
          </a:stretch>
        </p:blipFill>
        <p:spPr bwMode="auto">
          <a:xfrm>
            <a:off x="7913688" y="2552700"/>
            <a:ext cx="773112" cy="712788"/>
          </a:xfrm>
          <a:prstGeom prst="rect">
            <a:avLst/>
          </a:prstGeom>
          <a:noFill/>
        </p:spPr>
      </p:pic>
      <p:pic>
        <p:nvPicPr>
          <p:cNvPr id="74782" name="Picture 30" descr="After_DoorMan"/>
          <p:cNvPicPr>
            <a:picLocks noChangeAspect="1" noChangeArrowheads="1"/>
          </p:cNvPicPr>
          <p:nvPr/>
        </p:nvPicPr>
        <p:blipFill>
          <a:blip r:embed="rId25" cstate="print"/>
          <a:srcRect l="76579" t="41783" r="4341" b="42546"/>
          <a:stretch>
            <a:fillRect/>
          </a:stretch>
        </p:blipFill>
        <p:spPr bwMode="auto">
          <a:xfrm>
            <a:off x="7270750" y="3584575"/>
            <a:ext cx="1730375" cy="1066800"/>
          </a:xfrm>
          <a:prstGeom prst="rect">
            <a:avLst/>
          </a:prstGeom>
          <a:noFill/>
        </p:spPr>
      </p:pic>
      <p:pic>
        <p:nvPicPr>
          <p:cNvPr id="74783" name="Picture 31" descr="After_Clock"/>
          <p:cNvPicPr>
            <a:picLocks noChangeAspect="1" noChangeArrowheads="1"/>
          </p:cNvPicPr>
          <p:nvPr/>
        </p:nvPicPr>
        <p:blipFill>
          <a:blip r:embed="rId26" cstate="print"/>
          <a:srcRect l="83420" t="54884" r="4758" b="34004"/>
          <a:stretch>
            <a:fillRect/>
          </a:stretch>
        </p:blipFill>
        <p:spPr bwMode="auto">
          <a:xfrm>
            <a:off x="7762875" y="4329113"/>
            <a:ext cx="1081088" cy="762000"/>
          </a:xfrm>
          <a:prstGeom prst="rect">
            <a:avLst/>
          </a:prstGeom>
          <a:noFill/>
        </p:spPr>
      </p:pic>
      <p:pic>
        <p:nvPicPr>
          <p:cNvPr id="74784" name="Picture 32" descr="Before_Diagram_Wafers-Icons"/>
          <p:cNvPicPr>
            <a:picLocks noChangeAspect="1" noChangeArrowheads="1"/>
          </p:cNvPicPr>
          <p:nvPr/>
        </p:nvPicPr>
        <p:blipFill>
          <a:blip r:embed="rId20" cstate="print"/>
          <a:srcRect l="58157" t="29701" r="29747" b="55823"/>
          <a:stretch>
            <a:fillRect/>
          </a:stretch>
        </p:blipFill>
        <p:spPr bwMode="auto">
          <a:xfrm>
            <a:off x="5462588" y="2282825"/>
            <a:ext cx="1092200" cy="828675"/>
          </a:xfrm>
          <a:prstGeom prst="rect">
            <a:avLst/>
          </a:prstGeom>
          <a:noFill/>
        </p:spPr>
      </p:pic>
      <p:pic>
        <p:nvPicPr>
          <p:cNvPr id="74785" name="Picture 33" descr="After_Wafers-1"/>
          <p:cNvPicPr>
            <a:picLocks noChangeAspect="1" noChangeArrowheads="1"/>
          </p:cNvPicPr>
          <p:nvPr/>
        </p:nvPicPr>
        <p:blipFill>
          <a:blip r:embed="rId27" cstate="print"/>
          <a:srcRect l="58917" t="25778" r="29834" b="62666"/>
          <a:stretch>
            <a:fillRect/>
          </a:stretch>
        </p:blipFill>
        <p:spPr bwMode="auto">
          <a:xfrm>
            <a:off x="5486400" y="2344738"/>
            <a:ext cx="1023938" cy="788987"/>
          </a:xfrm>
          <a:prstGeom prst="rect">
            <a:avLst/>
          </a:prstGeom>
          <a:noFill/>
          <a:ln w="9525">
            <a:noFill/>
            <a:miter lim="800000"/>
            <a:headEnd/>
            <a:tailEnd/>
          </a:ln>
        </p:spPr>
      </p:pic>
      <p:pic>
        <p:nvPicPr>
          <p:cNvPr id="74786" name="Picture 34" descr="After_InBox"/>
          <p:cNvPicPr>
            <a:picLocks noChangeAspect="1" noChangeArrowheads="1"/>
          </p:cNvPicPr>
          <p:nvPr/>
        </p:nvPicPr>
        <p:blipFill>
          <a:blip r:embed="rId28" cstate="print"/>
          <a:srcRect l="61841" t="24445" r="28923" b="68008"/>
          <a:stretch>
            <a:fillRect/>
          </a:stretch>
        </p:blipFill>
        <p:spPr bwMode="auto">
          <a:xfrm>
            <a:off x="5764213" y="2238375"/>
            <a:ext cx="844550" cy="517525"/>
          </a:xfrm>
          <a:prstGeom prst="rect">
            <a:avLst/>
          </a:prstGeom>
          <a:noFill/>
        </p:spPr>
      </p:pic>
      <p:pic>
        <p:nvPicPr>
          <p:cNvPr id="74787" name="Picture 35" descr="IT-Gov-MainArrows"/>
          <p:cNvPicPr>
            <a:picLocks noChangeAspect="1" noChangeArrowheads="1"/>
          </p:cNvPicPr>
          <p:nvPr/>
        </p:nvPicPr>
        <p:blipFill>
          <a:blip r:embed="rId10" cstate="print"/>
          <a:srcRect l="16910" t="37129" r="39914" b="42778"/>
          <a:stretch>
            <a:fillRect/>
          </a:stretch>
        </p:blipFill>
        <p:spPr bwMode="auto">
          <a:xfrm>
            <a:off x="1647825" y="3124200"/>
            <a:ext cx="3948113" cy="1377950"/>
          </a:xfrm>
          <a:prstGeom prst="rect">
            <a:avLst/>
          </a:prstGeom>
          <a:noFill/>
        </p:spPr>
      </p:pic>
      <p:pic>
        <p:nvPicPr>
          <p:cNvPr id="74788" name="Picture 36" descr="After_3Dudes"/>
          <p:cNvPicPr>
            <a:picLocks noChangeAspect="1" noChangeArrowheads="1"/>
          </p:cNvPicPr>
          <p:nvPr/>
        </p:nvPicPr>
        <p:blipFill>
          <a:blip r:embed="rId18" cstate="print"/>
          <a:srcRect l="61700" t="51334" r="32001" b="37466"/>
          <a:stretch>
            <a:fillRect/>
          </a:stretch>
        </p:blipFill>
        <p:spPr bwMode="auto">
          <a:xfrm>
            <a:off x="2057400" y="2514600"/>
            <a:ext cx="609600" cy="7667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776"/>
                                        </p:tgtEl>
                                        <p:attrNameLst>
                                          <p:attrName>style.visibility</p:attrName>
                                        </p:attrNameLst>
                                      </p:cBhvr>
                                      <p:to>
                                        <p:strVal val="visible"/>
                                      </p:to>
                                    </p:set>
                                    <p:animEffect transition="in" filter="fade">
                                      <p:cBhvr>
                                        <p:cTn id="7" dur="500"/>
                                        <p:tgtEl>
                                          <p:spTgt spid="74776"/>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74775"/>
                                        </p:tgtEl>
                                      </p:cBhvr>
                                    </p:animEffect>
                                    <p:set>
                                      <p:cBhvr>
                                        <p:cTn id="11" dur="1" fill="hold">
                                          <p:stCondLst>
                                            <p:cond delay="499"/>
                                          </p:stCondLst>
                                        </p:cTn>
                                        <p:tgtEl>
                                          <p:spTgt spid="74775"/>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4772"/>
                                        </p:tgtEl>
                                        <p:attrNameLst>
                                          <p:attrName>style.visibility</p:attrName>
                                        </p:attrNameLst>
                                      </p:cBhvr>
                                      <p:to>
                                        <p:strVal val="visible"/>
                                      </p:to>
                                    </p:set>
                                    <p:animEffect transition="in" filter="fade">
                                      <p:cBhvr>
                                        <p:cTn id="15" dur="500"/>
                                        <p:tgtEl>
                                          <p:spTgt spid="74772"/>
                                        </p:tgtEl>
                                      </p:cBhvr>
                                    </p:animEffect>
                                  </p:childTnLst>
                                </p:cTn>
                              </p:par>
                            </p:childTnLst>
                          </p:cTn>
                        </p:par>
                        <p:par>
                          <p:cTn id="16" fill="hold">
                            <p:stCondLst>
                              <p:cond delay="1500"/>
                            </p:stCondLst>
                            <p:childTnLst>
                              <p:par>
                                <p:cTn id="17" presetID="10" presetClass="entr" presetSubtype="0" fill="hold" nodeType="afterEffect">
                                  <p:stCondLst>
                                    <p:cond delay="500"/>
                                  </p:stCondLst>
                                  <p:childTnLst>
                                    <p:set>
                                      <p:cBhvr>
                                        <p:cTn id="18" dur="1" fill="hold">
                                          <p:stCondLst>
                                            <p:cond delay="0"/>
                                          </p:stCondLst>
                                        </p:cTn>
                                        <p:tgtEl>
                                          <p:spTgt spid="74760"/>
                                        </p:tgtEl>
                                        <p:attrNameLst>
                                          <p:attrName>style.visibility</p:attrName>
                                        </p:attrNameLst>
                                      </p:cBhvr>
                                      <p:to>
                                        <p:strVal val="visible"/>
                                      </p:to>
                                    </p:set>
                                    <p:animEffect transition="in" filter="fade">
                                      <p:cBhvr>
                                        <p:cTn id="19" dur="500"/>
                                        <p:tgtEl>
                                          <p:spTgt spid="74760"/>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74761"/>
                                        </p:tgtEl>
                                        <p:attrNameLst>
                                          <p:attrName>style.visibility</p:attrName>
                                        </p:attrNameLst>
                                      </p:cBhvr>
                                      <p:to>
                                        <p:strVal val="visible"/>
                                      </p:to>
                                    </p:set>
                                    <p:animEffect transition="in" filter="wipe(left)">
                                      <p:cBhvr>
                                        <p:cTn id="23" dur="500"/>
                                        <p:tgtEl>
                                          <p:spTgt spid="74761"/>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4765"/>
                                        </p:tgtEl>
                                        <p:attrNameLst>
                                          <p:attrName>style.visibility</p:attrName>
                                        </p:attrNameLst>
                                      </p:cBhvr>
                                      <p:to>
                                        <p:strVal val="visible"/>
                                      </p:to>
                                    </p:set>
                                    <p:animEffect transition="in" filter="fade">
                                      <p:cBhvr>
                                        <p:cTn id="27" dur="500"/>
                                        <p:tgtEl>
                                          <p:spTgt spid="7476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74764"/>
                                        </p:tgtEl>
                                        <p:attrNameLst>
                                          <p:attrName>style.visibility</p:attrName>
                                        </p:attrNameLst>
                                      </p:cBhvr>
                                      <p:to>
                                        <p:strVal val="visible"/>
                                      </p:to>
                                    </p:set>
                                    <p:animEffect transition="in" filter="wipe(right)">
                                      <p:cBhvr>
                                        <p:cTn id="31" dur="500"/>
                                        <p:tgtEl>
                                          <p:spTgt spid="74764"/>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74763"/>
                                        </p:tgtEl>
                                        <p:attrNameLst>
                                          <p:attrName>style.visibility</p:attrName>
                                        </p:attrNameLst>
                                      </p:cBhvr>
                                      <p:to>
                                        <p:strVal val="visible"/>
                                      </p:to>
                                    </p:set>
                                    <p:animEffect transition="in" filter="wipe(left)">
                                      <p:cBhvr>
                                        <p:cTn id="35" dur="500"/>
                                        <p:tgtEl>
                                          <p:spTgt spid="74763"/>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74755"/>
                                        </p:tgtEl>
                                        <p:attrNameLst>
                                          <p:attrName>style.visibility</p:attrName>
                                        </p:attrNameLst>
                                      </p:cBhvr>
                                      <p:to>
                                        <p:strVal val="visible"/>
                                      </p:to>
                                    </p:set>
                                    <p:animEffect transition="in" filter="wipe(left)">
                                      <p:cBhvr>
                                        <p:cTn id="39" dur="500"/>
                                        <p:tgtEl>
                                          <p:spTgt spid="74755"/>
                                        </p:tgtEl>
                                      </p:cBhvr>
                                    </p:animEffect>
                                  </p:childTnLst>
                                </p:cTn>
                              </p:par>
                            </p:childTnLst>
                          </p:cTn>
                        </p:par>
                        <p:par>
                          <p:cTn id="40" fill="hold">
                            <p:stCondLst>
                              <p:cond delay="5000"/>
                            </p:stCondLst>
                            <p:childTnLst>
                              <p:par>
                                <p:cTn id="41" presetID="22" presetClass="entr" presetSubtype="1" fill="hold" nodeType="afterEffect">
                                  <p:stCondLst>
                                    <p:cond delay="0"/>
                                  </p:stCondLst>
                                  <p:childTnLst>
                                    <p:set>
                                      <p:cBhvr>
                                        <p:cTn id="42" dur="1" fill="hold">
                                          <p:stCondLst>
                                            <p:cond delay="0"/>
                                          </p:stCondLst>
                                        </p:cTn>
                                        <p:tgtEl>
                                          <p:spTgt spid="74758"/>
                                        </p:tgtEl>
                                        <p:attrNameLst>
                                          <p:attrName>style.visibility</p:attrName>
                                        </p:attrNameLst>
                                      </p:cBhvr>
                                      <p:to>
                                        <p:strVal val="visible"/>
                                      </p:to>
                                    </p:set>
                                    <p:animEffect transition="in" filter="wipe(up)">
                                      <p:cBhvr>
                                        <p:cTn id="43" dur="500"/>
                                        <p:tgtEl>
                                          <p:spTgt spid="74758"/>
                                        </p:tgtEl>
                                      </p:cBhvr>
                                    </p:animEffect>
                                  </p:childTnLst>
                                </p:cTn>
                              </p:par>
                            </p:childTnLst>
                          </p:cTn>
                        </p:par>
                        <p:par>
                          <p:cTn id="44" fill="hold">
                            <p:stCondLst>
                              <p:cond delay="5500"/>
                            </p:stCondLst>
                            <p:childTnLst>
                              <p:par>
                                <p:cTn id="45" presetID="22" presetClass="entr" presetSubtype="2" fill="hold" nodeType="afterEffect">
                                  <p:stCondLst>
                                    <p:cond delay="0"/>
                                  </p:stCondLst>
                                  <p:childTnLst>
                                    <p:set>
                                      <p:cBhvr>
                                        <p:cTn id="46" dur="1" fill="hold">
                                          <p:stCondLst>
                                            <p:cond delay="0"/>
                                          </p:stCondLst>
                                        </p:cTn>
                                        <p:tgtEl>
                                          <p:spTgt spid="74757"/>
                                        </p:tgtEl>
                                        <p:attrNameLst>
                                          <p:attrName>style.visibility</p:attrName>
                                        </p:attrNameLst>
                                      </p:cBhvr>
                                      <p:to>
                                        <p:strVal val="visible"/>
                                      </p:to>
                                    </p:set>
                                    <p:animEffect transition="in" filter="wipe(right)">
                                      <p:cBhvr>
                                        <p:cTn id="47" dur="500"/>
                                        <p:tgtEl>
                                          <p:spTgt spid="74757"/>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74756"/>
                                        </p:tgtEl>
                                        <p:attrNameLst>
                                          <p:attrName>style.visibility</p:attrName>
                                        </p:attrNameLst>
                                      </p:cBhvr>
                                      <p:to>
                                        <p:strVal val="visible"/>
                                      </p:to>
                                    </p:set>
                                    <p:animEffect transition="in" filter="wipe(down)">
                                      <p:cBhvr>
                                        <p:cTn id="51" dur="500"/>
                                        <p:tgtEl>
                                          <p:spTgt spid="74756"/>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id="54" dur="1" fill="hold">
                                          <p:stCondLst>
                                            <p:cond delay="0"/>
                                          </p:stCondLst>
                                        </p:cTn>
                                        <p:tgtEl>
                                          <p:spTgt spid="74782"/>
                                        </p:tgtEl>
                                        <p:attrNameLst>
                                          <p:attrName>style.visibility</p:attrName>
                                        </p:attrNameLst>
                                      </p:cBhvr>
                                      <p:to>
                                        <p:strVal val="visible"/>
                                      </p:to>
                                    </p:set>
                                    <p:animEffect transition="in" filter="fade">
                                      <p:cBhvr>
                                        <p:cTn id="55" dur="500"/>
                                        <p:tgtEl>
                                          <p:spTgt spid="74782"/>
                                        </p:tgtEl>
                                      </p:cBhvr>
                                    </p:animEffect>
                                  </p:childTnLst>
                                </p:cTn>
                              </p:par>
                            </p:childTnLst>
                          </p:cTn>
                        </p:par>
                        <p:par>
                          <p:cTn id="56" fill="hold">
                            <p:stCondLst>
                              <p:cond delay="7000"/>
                            </p:stCondLst>
                            <p:childTnLst>
                              <p:par>
                                <p:cTn id="57" presetID="10" presetClass="exit" presetSubtype="0" fill="hold" nodeType="afterEffect">
                                  <p:stCondLst>
                                    <p:cond delay="1000"/>
                                  </p:stCondLst>
                                  <p:childTnLst>
                                    <p:animEffect transition="out" filter="fade">
                                      <p:cBhvr>
                                        <p:cTn id="58" dur="500"/>
                                        <p:tgtEl>
                                          <p:spTgt spid="74784"/>
                                        </p:tgtEl>
                                      </p:cBhvr>
                                    </p:animEffect>
                                    <p:set>
                                      <p:cBhvr>
                                        <p:cTn id="59" dur="1" fill="hold">
                                          <p:stCondLst>
                                            <p:cond delay="499"/>
                                          </p:stCondLst>
                                        </p:cTn>
                                        <p:tgtEl>
                                          <p:spTgt spid="74784"/>
                                        </p:tgtEl>
                                        <p:attrNameLst>
                                          <p:attrName>style.visibility</p:attrName>
                                        </p:attrNameLst>
                                      </p:cBhvr>
                                      <p:to>
                                        <p:strVal val="hidden"/>
                                      </p:to>
                                    </p:set>
                                  </p:childTnLst>
                                </p:cTn>
                              </p:par>
                            </p:childTnLst>
                          </p:cTn>
                        </p:par>
                        <p:par>
                          <p:cTn id="60" fill="hold">
                            <p:stCondLst>
                              <p:cond delay="8500"/>
                            </p:stCondLst>
                            <p:childTnLst>
                              <p:par>
                                <p:cTn id="61" presetID="10" presetClass="entr" presetSubtype="0" fill="hold" nodeType="afterEffect">
                                  <p:stCondLst>
                                    <p:cond delay="0"/>
                                  </p:stCondLst>
                                  <p:childTnLst>
                                    <p:set>
                                      <p:cBhvr>
                                        <p:cTn id="62" dur="1" fill="hold">
                                          <p:stCondLst>
                                            <p:cond delay="0"/>
                                          </p:stCondLst>
                                        </p:cTn>
                                        <p:tgtEl>
                                          <p:spTgt spid="74785"/>
                                        </p:tgtEl>
                                        <p:attrNameLst>
                                          <p:attrName>style.visibility</p:attrName>
                                        </p:attrNameLst>
                                      </p:cBhvr>
                                      <p:to>
                                        <p:strVal val="visible"/>
                                      </p:to>
                                    </p:set>
                                    <p:animEffect transition="in" filter="fade">
                                      <p:cBhvr>
                                        <p:cTn id="63" dur="500"/>
                                        <p:tgtEl>
                                          <p:spTgt spid="74785"/>
                                        </p:tgtEl>
                                      </p:cBhvr>
                                    </p:animEffect>
                                  </p:childTnLst>
                                </p:cTn>
                              </p:par>
                            </p:childTnLst>
                          </p:cTn>
                        </p:par>
                        <p:par>
                          <p:cTn id="64" fill="hold">
                            <p:stCondLst>
                              <p:cond delay="9000"/>
                            </p:stCondLst>
                            <p:childTnLst>
                              <p:par>
                                <p:cTn id="65" presetID="10" presetClass="entr" presetSubtype="0" fill="hold" nodeType="afterEffect">
                                  <p:stCondLst>
                                    <p:cond delay="0"/>
                                  </p:stCondLst>
                                  <p:childTnLst>
                                    <p:set>
                                      <p:cBhvr>
                                        <p:cTn id="66" dur="1" fill="hold">
                                          <p:stCondLst>
                                            <p:cond delay="0"/>
                                          </p:stCondLst>
                                        </p:cTn>
                                        <p:tgtEl>
                                          <p:spTgt spid="74786"/>
                                        </p:tgtEl>
                                        <p:attrNameLst>
                                          <p:attrName>style.visibility</p:attrName>
                                        </p:attrNameLst>
                                      </p:cBhvr>
                                      <p:to>
                                        <p:strVal val="visible"/>
                                      </p:to>
                                    </p:set>
                                    <p:animEffect transition="in" filter="fade">
                                      <p:cBhvr>
                                        <p:cTn id="67" dur="500"/>
                                        <p:tgtEl>
                                          <p:spTgt spid="74786"/>
                                        </p:tgtEl>
                                      </p:cBhvr>
                                    </p:animEffect>
                                  </p:childTnLst>
                                </p:cTn>
                              </p:par>
                            </p:childTnLst>
                          </p:cTn>
                        </p:par>
                        <p:par>
                          <p:cTn id="68" fill="hold">
                            <p:stCondLst>
                              <p:cond delay="9500"/>
                            </p:stCondLst>
                            <p:childTnLst>
                              <p:par>
                                <p:cTn id="69" presetID="10" presetClass="exit" presetSubtype="0" fill="hold" nodeType="afterEffect">
                                  <p:stCondLst>
                                    <p:cond delay="0"/>
                                  </p:stCondLst>
                                  <p:childTnLst>
                                    <p:animEffect transition="out" filter="fade">
                                      <p:cBhvr>
                                        <p:cTn id="70" dur="500"/>
                                        <p:tgtEl>
                                          <p:spTgt spid="74778"/>
                                        </p:tgtEl>
                                      </p:cBhvr>
                                    </p:animEffect>
                                    <p:set>
                                      <p:cBhvr>
                                        <p:cTn id="71" dur="1" fill="hold">
                                          <p:stCondLst>
                                            <p:cond delay="499"/>
                                          </p:stCondLst>
                                        </p:cTn>
                                        <p:tgtEl>
                                          <p:spTgt spid="74778"/>
                                        </p:tgtEl>
                                        <p:attrNameLst>
                                          <p:attrName>style.visibility</p:attrName>
                                        </p:attrNameLst>
                                      </p:cBhvr>
                                      <p:to>
                                        <p:strVal val="hidden"/>
                                      </p:to>
                                    </p:set>
                                  </p:childTnLst>
                                </p:cTn>
                              </p:par>
                            </p:childTnLst>
                          </p:cTn>
                        </p:par>
                        <p:par>
                          <p:cTn id="72" fill="hold">
                            <p:stCondLst>
                              <p:cond delay="10000"/>
                            </p:stCondLst>
                            <p:childTnLst>
                              <p:par>
                                <p:cTn id="73" presetID="10" presetClass="entr" presetSubtype="0" fill="hold" nodeType="afterEffect">
                                  <p:stCondLst>
                                    <p:cond delay="0"/>
                                  </p:stCondLst>
                                  <p:childTnLst>
                                    <p:set>
                                      <p:cBhvr>
                                        <p:cTn id="74" dur="1" fill="hold">
                                          <p:stCondLst>
                                            <p:cond delay="0"/>
                                          </p:stCondLst>
                                        </p:cTn>
                                        <p:tgtEl>
                                          <p:spTgt spid="74780"/>
                                        </p:tgtEl>
                                        <p:attrNameLst>
                                          <p:attrName>style.visibility</p:attrName>
                                        </p:attrNameLst>
                                      </p:cBhvr>
                                      <p:to>
                                        <p:strVal val="visible"/>
                                      </p:to>
                                    </p:set>
                                    <p:animEffect transition="in" filter="fade">
                                      <p:cBhvr>
                                        <p:cTn id="75" dur="500"/>
                                        <p:tgtEl>
                                          <p:spTgt spid="74780"/>
                                        </p:tgtEl>
                                      </p:cBhvr>
                                    </p:animEffect>
                                  </p:childTnLst>
                                </p:cTn>
                              </p:par>
                            </p:childTnLst>
                          </p:cTn>
                        </p:par>
                        <p:par>
                          <p:cTn id="76" fill="hold">
                            <p:stCondLst>
                              <p:cond delay="10500"/>
                            </p:stCondLst>
                            <p:childTnLst>
                              <p:par>
                                <p:cTn id="77" presetID="10" presetClass="entr" presetSubtype="0" fill="hold" nodeType="afterEffect">
                                  <p:stCondLst>
                                    <p:cond delay="0"/>
                                  </p:stCondLst>
                                  <p:childTnLst>
                                    <p:set>
                                      <p:cBhvr>
                                        <p:cTn id="78" dur="1" fill="hold">
                                          <p:stCondLst>
                                            <p:cond delay="0"/>
                                          </p:stCondLst>
                                        </p:cTn>
                                        <p:tgtEl>
                                          <p:spTgt spid="74781"/>
                                        </p:tgtEl>
                                        <p:attrNameLst>
                                          <p:attrName>style.visibility</p:attrName>
                                        </p:attrNameLst>
                                      </p:cBhvr>
                                      <p:to>
                                        <p:strVal val="visible"/>
                                      </p:to>
                                    </p:set>
                                    <p:animEffect transition="in" filter="fade">
                                      <p:cBhvr>
                                        <p:cTn id="79" dur="500"/>
                                        <p:tgtEl>
                                          <p:spTgt spid="74781"/>
                                        </p:tgtEl>
                                      </p:cBhvr>
                                    </p:animEffect>
                                  </p:childTnLst>
                                </p:cTn>
                              </p:par>
                            </p:childTnLst>
                          </p:cTn>
                        </p:par>
                        <p:par>
                          <p:cTn id="80" fill="hold">
                            <p:stCondLst>
                              <p:cond delay="11000"/>
                            </p:stCondLst>
                            <p:childTnLst>
                              <p:par>
                                <p:cTn id="81" presetID="10" presetClass="exit" presetSubtype="0" fill="hold" nodeType="afterEffect">
                                  <p:stCondLst>
                                    <p:cond delay="0"/>
                                  </p:stCondLst>
                                  <p:childTnLst>
                                    <p:animEffect transition="out" filter="fade">
                                      <p:cBhvr>
                                        <p:cTn id="82" dur="500"/>
                                        <p:tgtEl>
                                          <p:spTgt spid="74774"/>
                                        </p:tgtEl>
                                      </p:cBhvr>
                                    </p:animEffect>
                                    <p:set>
                                      <p:cBhvr>
                                        <p:cTn id="83" dur="1" fill="hold">
                                          <p:stCondLst>
                                            <p:cond delay="499"/>
                                          </p:stCondLst>
                                        </p:cTn>
                                        <p:tgtEl>
                                          <p:spTgt spid="74774"/>
                                        </p:tgtEl>
                                        <p:attrNameLst>
                                          <p:attrName>style.visibility</p:attrName>
                                        </p:attrNameLst>
                                      </p:cBhvr>
                                      <p:to>
                                        <p:strVal val="hidden"/>
                                      </p:to>
                                    </p:set>
                                  </p:childTnLst>
                                </p:cTn>
                              </p:par>
                            </p:childTnLst>
                          </p:cTn>
                        </p:par>
                        <p:par>
                          <p:cTn id="84" fill="hold">
                            <p:stCondLst>
                              <p:cond delay="11500"/>
                            </p:stCondLst>
                            <p:childTnLst>
                              <p:par>
                                <p:cTn id="85" presetID="10" presetClass="entr" presetSubtype="0" fill="hold" nodeType="afterEffect">
                                  <p:stCondLst>
                                    <p:cond delay="0"/>
                                  </p:stCondLst>
                                  <p:childTnLst>
                                    <p:set>
                                      <p:cBhvr>
                                        <p:cTn id="86" dur="1" fill="hold">
                                          <p:stCondLst>
                                            <p:cond delay="0"/>
                                          </p:stCondLst>
                                        </p:cTn>
                                        <p:tgtEl>
                                          <p:spTgt spid="74779"/>
                                        </p:tgtEl>
                                        <p:attrNameLst>
                                          <p:attrName>style.visibility</p:attrName>
                                        </p:attrNameLst>
                                      </p:cBhvr>
                                      <p:to>
                                        <p:strVal val="visible"/>
                                      </p:to>
                                    </p:set>
                                    <p:animEffect transition="in" filter="fade">
                                      <p:cBhvr>
                                        <p:cTn id="87" dur="500"/>
                                        <p:tgtEl>
                                          <p:spTgt spid="74779"/>
                                        </p:tgtEl>
                                      </p:cBhvr>
                                    </p:animEffect>
                                  </p:childTnLst>
                                </p:cTn>
                              </p:par>
                            </p:childTnLst>
                          </p:cTn>
                        </p:par>
                        <p:par>
                          <p:cTn id="88" fill="hold">
                            <p:stCondLst>
                              <p:cond delay="12000"/>
                            </p:stCondLst>
                            <p:childTnLst>
                              <p:par>
                                <p:cTn id="89" presetID="10" presetClass="entr" presetSubtype="0" fill="hold" nodeType="afterEffect">
                                  <p:stCondLst>
                                    <p:cond delay="0"/>
                                  </p:stCondLst>
                                  <p:childTnLst>
                                    <p:set>
                                      <p:cBhvr>
                                        <p:cTn id="90" dur="1" fill="hold">
                                          <p:stCondLst>
                                            <p:cond delay="0"/>
                                          </p:stCondLst>
                                        </p:cTn>
                                        <p:tgtEl>
                                          <p:spTgt spid="74783"/>
                                        </p:tgtEl>
                                        <p:attrNameLst>
                                          <p:attrName>style.visibility</p:attrName>
                                        </p:attrNameLst>
                                      </p:cBhvr>
                                      <p:to>
                                        <p:strVal val="visible"/>
                                      </p:to>
                                    </p:set>
                                    <p:animEffect transition="in" filter="fade">
                                      <p:cBhvr>
                                        <p:cTn id="91" dur="500"/>
                                        <p:tgtEl>
                                          <p:spTgt spid="74783"/>
                                        </p:tgtEl>
                                      </p:cBhvr>
                                    </p:animEffect>
                                  </p:childTnLst>
                                </p:cTn>
                              </p:par>
                            </p:childTnLst>
                          </p:cTn>
                        </p:par>
                        <p:par>
                          <p:cTn id="92" fill="hold">
                            <p:stCondLst>
                              <p:cond delay="12500"/>
                            </p:stCondLst>
                            <p:childTnLst>
                              <p:par>
                                <p:cTn id="93" presetID="10" presetClass="exit" presetSubtype="0" fill="hold" nodeType="afterEffect">
                                  <p:stCondLst>
                                    <p:cond delay="0"/>
                                  </p:stCondLst>
                                  <p:childTnLst>
                                    <p:animEffect transition="out" filter="fade">
                                      <p:cBhvr>
                                        <p:cTn id="94" dur="500"/>
                                        <p:tgtEl>
                                          <p:spTgt spid="74768"/>
                                        </p:tgtEl>
                                      </p:cBhvr>
                                    </p:animEffect>
                                    <p:set>
                                      <p:cBhvr>
                                        <p:cTn id="95" dur="1" fill="hold">
                                          <p:stCondLst>
                                            <p:cond delay="499"/>
                                          </p:stCondLst>
                                        </p:cTn>
                                        <p:tgtEl>
                                          <p:spTgt spid="74768"/>
                                        </p:tgtEl>
                                        <p:attrNameLst>
                                          <p:attrName>style.visibility</p:attrName>
                                        </p:attrNameLst>
                                      </p:cBhvr>
                                      <p:to>
                                        <p:strVal val="hidden"/>
                                      </p:to>
                                    </p:set>
                                  </p:childTnLst>
                                </p:cTn>
                              </p:par>
                            </p:childTnLst>
                          </p:cTn>
                        </p:par>
                        <p:par>
                          <p:cTn id="96" fill="hold">
                            <p:stCondLst>
                              <p:cond delay="13000"/>
                            </p:stCondLst>
                            <p:childTnLst>
                              <p:par>
                                <p:cTn id="97" presetID="10" presetClass="entr" presetSubtype="0" fill="hold" nodeType="afterEffect">
                                  <p:stCondLst>
                                    <p:cond delay="0"/>
                                  </p:stCondLst>
                                  <p:childTnLst>
                                    <p:set>
                                      <p:cBhvr>
                                        <p:cTn id="98" dur="1" fill="hold">
                                          <p:stCondLst>
                                            <p:cond delay="0"/>
                                          </p:stCondLst>
                                        </p:cTn>
                                        <p:tgtEl>
                                          <p:spTgt spid="74769"/>
                                        </p:tgtEl>
                                        <p:attrNameLst>
                                          <p:attrName>style.visibility</p:attrName>
                                        </p:attrNameLst>
                                      </p:cBhvr>
                                      <p:to>
                                        <p:strVal val="visible"/>
                                      </p:to>
                                    </p:set>
                                    <p:animEffect transition="in" filter="fade">
                                      <p:cBhvr>
                                        <p:cTn id="99" dur="500"/>
                                        <p:tgtEl>
                                          <p:spTgt spid="74769"/>
                                        </p:tgtEl>
                                      </p:cBhvr>
                                    </p:animEffect>
                                  </p:childTnLst>
                                </p:cTn>
                              </p:par>
                            </p:childTnLst>
                          </p:cTn>
                        </p:par>
                        <p:par>
                          <p:cTn id="100" fill="hold">
                            <p:stCondLst>
                              <p:cond delay="13500"/>
                            </p:stCondLst>
                            <p:childTnLst>
                              <p:par>
                                <p:cTn id="101" presetID="10" presetClass="entr" presetSubtype="0" fill="hold" nodeType="afterEffect">
                                  <p:stCondLst>
                                    <p:cond delay="0"/>
                                  </p:stCondLst>
                                  <p:childTnLst>
                                    <p:set>
                                      <p:cBhvr>
                                        <p:cTn id="102" dur="1" fill="hold">
                                          <p:stCondLst>
                                            <p:cond delay="0"/>
                                          </p:stCondLst>
                                        </p:cTn>
                                        <p:tgtEl>
                                          <p:spTgt spid="74770"/>
                                        </p:tgtEl>
                                        <p:attrNameLst>
                                          <p:attrName>style.visibility</p:attrName>
                                        </p:attrNameLst>
                                      </p:cBhvr>
                                      <p:to>
                                        <p:strVal val="visible"/>
                                      </p:to>
                                    </p:set>
                                    <p:animEffect transition="in" filter="fade">
                                      <p:cBhvr>
                                        <p:cTn id="103" dur="500"/>
                                        <p:tgtEl>
                                          <p:spTgt spid="74770"/>
                                        </p:tgtEl>
                                      </p:cBhvr>
                                    </p:animEffect>
                                  </p:childTnLst>
                                </p:cTn>
                              </p:par>
                            </p:childTnLst>
                          </p:cTn>
                        </p:par>
                        <p:par>
                          <p:cTn id="104" fill="hold">
                            <p:stCondLst>
                              <p:cond delay="14000"/>
                            </p:stCondLst>
                            <p:childTnLst>
                              <p:par>
                                <p:cTn id="105" presetID="22" presetClass="entr" presetSubtype="2" fill="hold" nodeType="afterEffect">
                                  <p:stCondLst>
                                    <p:cond delay="0"/>
                                  </p:stCondLst>
                                  <p:childTnLst>
                                    <p:set>
                                      <p:cBhvr>
                                        <p:cTn id="106" dur="1" fill="hold">
                                          <p:stCondLst>
                                            <p:cond delay="0"/>
                                          </p:stCondLst>
                                        </p:cTn>
                                        <p:tgtEl>
                                          <p:spTgt spid="74787"/>
                                        </p:tgtEl>
                                        <p:attrNameLst>
                                          <p:attrName>style.visibility</p:attrName>
                                        </p:attrNameLst>
                                      </p:cBhvr>
                                      <p:to>
                                        <p:strVal val="visible"/>
                                      </p:to>
                                    </p:set>
                                    <p:animEffect transition="in" filter="wipe(right)">
                                      <p:cBhvr>
                                        <p:cTn id="107" dur="500"/>
                                        <p:tgtEl>
                                          <p:spTgt spid="74787"/>
                                        </p:tgtEl>
                                      </p:cBhvr>
                                    </p:animEffect>
                                  </p:childTnLst>
                                </p:cTn>
                              </p:par>
                            </p:childTnLst>
                          </p:cTn>
                        </p:par>
                        <p:par>
                          <p:cTn id="108" fill="hold">
                            <p:stCondLst>
                              <p:cond delay="14500"/>
                            </p:stCondLst>
                            <p:childTnLst>
                              <p:par>
                                <p:cTn id="109" presetID="10" presetClass="entr" presetSubtype="0" fill="hold" nodeType="afterEffect">
                                  <p:stCondLst>
                                    <p:cond delay="0"/>
                                  </p:stCondLst>
                                  <p:childTnLst>
                                    <p:set>
                                      <p:cBhvr>
                                        <p:cTn id="110" dur="1" fill="hold">
                                          <p:stCondLst>
                                            <p:cond delay="0"/>
                                          </p:stCondLst>
                                        </p:cTn>
                                        <p:tgtEl>
                                          <p:spTgt spid="74788"/>
                                        </p:tgtEl>
                                        <p:attrNameLst>
                                          <p:attrName>style.visibility</p:attrName>
                                        </p:attrNameLst>
                                      </p:cBhvr>
                                      <p:to>
                                        <p:strVal val="visible"/>
                                      </p:to>
                                    </p:set>
                                    <p:animEffect transition="in" filter="fade">
                                      <p:cBhvr>
                                        <p:cTn id="111" dur="500"/>
                                        <p:tgtEl>
                                          <p:spTgt spid="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39" name="Rectangle 39"/>
          <p:cNvSpPr>
            <a:spLocks noGrp="1" noChangeArrowheads="1"/>
          </p:cNvSpPr>
          <p:nvPr>
            <p:ph type="title"/>
          </p:nvPr>
        </p:nvSpPr>
        <p:spPr>
          <a:xfrm>
            <a:off x="914400" y="0"/>
            <a:ext cx="7772400" cy="1219200"/>
          </a:xfrm>
        </p:spPr>
        <p:txBody>
          <a:bodyPr>
            <a:normAutofit fontScale="90000"/>
          </a:bodyPr>
          <a:lstStyle/>
          <a:p>
            <a:r>
              <a:rPr lang="en-US" dirty="0" smtClean="0"/>
              <a:t>How to Improve Engagement?</a:t>
            </a:r>
            <a:br>
              <a:rPr lang="en-US" dirty="0" smtClean="0"/>
            </a:br>
            <a:r>
              <a:rPr lang="en-US" dirty="0" smtClean="0"/>
              <a:t>Structured IT Governance Process</a:t>
            </a:r>
            <a:endParaRPr lang="en-US" dirty="0"/>
          </a:p>
        </p:txBody>
      </p:sp>
      <p:sp>
        <p:nvSpPr>
          <p:cNvPr id="44" name="Footer Placeholder 3"/>
          <p:cNvSpPr>
            <a:spLocks noGrp="1"/>
          </p:cNvSpPr>
          <p:nvPr>
            <p:ph type="ftr" sz="quarter" idx="11"/>
          </p:nvPr>
        </p:nvSpPr>
        <p:spPr/>
        <p:txBody>
          <a:bodyPr/>
          <a:lstStyle/>
          <a:p>
            <a:fld id="{EECF8D3F-0D2F-449D-AB66-0A74A04DA9A2}" type="datetime4">
              <a:rPr lang="en-US" smtClean="0"/>
              <a:pPr/>
              <a:t>January 21, 2014</a:t>
            </a:fld>
            <a:r>
              <a:rPr lang="en-US" smtClean="0"/>
              <a:t>     Copyright © 2008 CA</a:t>
            </a:r>
            <a:endParaRPr lang="en-US"/>
          </a:p>
        </p:txBody>
      </p:sp>
      <p:pic>
        <p:nvPicPr>
          <p:cNvPr id="76802" name="Picture 2" descr="IT-Island"/>
          <p:cNvPicPr>
            <a:picLocks noChangeAspect="1" noChangeArrowheads="1"/>
          </p:cNvPicPr>
          <p:nvPr/>
        </p:nvPicPr>
        <p:blipFill>
          <a:blip r:embed="rId3" cstate="print"/>
          <a:srcRect l="43004" t="23334" b="15324"/>
          <a:stretch>
            <a:fillRect/>
          </a:stretch>
        </p:blipFill>
        <p:spPr bwMode="auto">
          <a:xfrm>
            <a:off x="3854450" y="2273300"/>
            <a:ext cx="5211763" cy="4206875"/>
          </a:xfrm>
          <a:prstGeom prst="rect">
            <a:avLst/>
          </a:prstGeom>
          <a:noFill/>
        </p:spPr>
      </p:pic>
      <p:pic>
        <p:nvPicPr>
          <p:cNvPr id="76803" name="Picture 3" descr="BestPracticeArrow-1"/>
          <p:cNvPicPr>
            <a:picLocks noChangeAspect="1" noChangeArrowheads="1"/>
          </p:cNvPicPr>
          <p:nvPr/>
        </p:nvPicPr>
        <p:blipFill>
          <a:blip r:embed="rId4" cstate="print"/>
          <a:srcRect/>
          <a:stretch>
            <a:fillRect/>
          </a:stretch>
        </p:blipFill>
        <p:spPr bwMode="auto">
          <a:xfrm>
            <a:off x="4300538" y="2589213"/>
            <a:ext cx="4570412" cy="3205162"/>
          </a:xfrm>
          <a:prstGeom prst="rect">
            <a:avLst/>
          </a:prstGeom>
          <a:noFill/>
        </p:spPr>
      </p:pic>
      <p:pic>
        <p:nvPicPr>
          <p:cNvPr id="76804" name="Picture 4" descr="BestPracticeArrow-4"/>
          <p:cNvPicPr>
            <a:picLocks noChangeAspect="1" noChangeArrowheads="1"/>
          </p:cNvPicPr>
          <p:nvPr/>
        </p:nvPicPr>
        <p:blipFill>
          <a:blip r:embed="rId5" cstate="print"/>
          <a:srcRect/>
          <a:stretch>
            <a:fillRect/>
          </a:stretch>
        </p:blipFill>
        <p:spPr bwMode="auto">
          <a:xfrm>
            <a:off x="4300538" y="2589213"/>
            <a:ext cx="4570412" cy="3205162"/>
          </a:xfrm>
          <a:prstGeom prst="rect">
            <a:avLst/>
          </a:prstGeom>
          <a:noFill/>
        </p:spPr>
      </p:pic>
      <p:pic>
        <p:nvPicPr>
          <p:cNvPr id="76805" name="Picture 5" descr="BestPracticeArrow-3"/>
          <p:cNvPicPr>
            <a:picLocks noChangeAspect="1" noChangeArrowheads="1"/>
          </p:cNvPicPr>
          <p:nvPr/>
        </p:nvPicPr>
        <p:blipFill>
          <a:blip r:embed="rId6" cstate="print"/>
          <a:srcRect/>
          <a:stretch>
            <a:fillRect/>
          </a:stretch>
        </p:blipFill>
        <p:spPr bwMode="auto">
          <a:xfrm>
            <a:off x="4300538" y="2589213"/>
            <a:ext cx="4570412" cy="3205162"/>
          </a:xfrm>
          <a:prstGeom prst="rect">
            <a:avLst/>
          </a:prstGeom>
          <a:noFill/>
        </p:spPr>
      </p:pic>
      <p:pic>
        <p:nvPicPr>
          <p:cNvPr id="76806" name="Picture 6" descr="BestPracticeArrow-2"/>
          <p:cNvPicPr>
            <a:picLocks noChangeAspect="1" noChangeArrowheads="1"/>
          </p:cNvPicPr>
          <p:nvPr/>
        </p:nvPicPr>
        <p:blipFill>
          <a:blip r:embed="rId7" cstate="print"/>
          <a:srcRect/>
          <a:stretch>
            <a:fillRect/>
          </a:stretch>
        </p:blipFill>
        <p:spPr bwMode="auto">
          <a:xfrm>
            <a:off x="4298950" y="2589213"/>
            <a:ext cx="4572000" cy="3205162"/>
          </a:xfrm>
          <a:prstGeom prst="rect">
            <a:avLst/>
          </a:prstGeom>
          <a:noFill/>
        </p:spPr>
      </p:pic>
      <p:pic>
        <p:nvPicPr>
          <p:cNvPr id="76807" name="Picture 7" descr="Business-Island"/>
          <p:cNvPicPr>
            <a:picLocks noChangeAspect="1" noChangeArrowheads="1"/>
          </p:cNvPicPr>
          <p:nvPr/>
        </p:nvPicPr>
        <p:blipFill>
          <a:blip r:embed="rId8" cstate="print"/>
          <a:srcRect l="851" t="10672" r="63992" b="48009"/>
          <a:stretch>
            <a:fillRect/>
          </a:stretch>
        </p:blipFill>
        <p:spPr bwMode="auto">
          <a:xfrm>
            <a:off x="0" y="1401763"/>
            <a:ext cx="3214688" cy="2833687"/>
          </a:xfrm>
          <a:prstGeom prst="rect">
            <a:avLst/>
          </a:prstGeom>
          <a:noFill/>
        </p:spPr>
      </p:pic>
      <p:pic>
        <p:nvPicPr>
          <p:cNvPr id="76808" name="Picture 8" descr="IT-Gov-Island"/>
          <p:cNvPicPr>
            <a:picLocks noChangeAspect="1" noChangeArrowheads="1"/>
          </p:cNvPicPr>
          <p:nvPr/>
        </p:nvPicPr>
        <p:blipFill>
          <a:blip r:embed="rId9" cstate="print"/>
          <a:srcRect l="15244" t="16551" r="36163" b="39328"/>
          <a:stretch>
            <a:fillRect/>
          </a:stretch>
        </p:blipFill>
        <p:spPr bwMode="auto">
          <a:xfrm>
            <a:off x="1317625" y="1804988"/>
            <a:ext cx="4443413" cy="3025775"/>
          </a:xfrm>
          <a:prstGeom prst="rect">
            <a:avLst/>
          </a:prstGeom>
          <a:noFill/>
        </p:spPr>
      </p:pic>
      <p:pic>
        <p:nvPicPr>
          <p:cNvPr id="76809" name="Picture 9" descr="IT-Gov-MainArrows"/>
          <p:cNvPicPr>
            <a:picLocks noChangeAspect="1" noChangeArrowheads="1"/>
          </p:cNvPicPr>
          <p:nvPr/>
        </p:nvPicPr>
        <p:blipFill>
          <a:blip r:embed="rId10" cstate="print"/>
          <a:srcRect l="16910" t="18449" r="39914" b="42778"/>
          <a:stretch>
            <a:fillRect/>
          </a:stretch>
        </p:blipFill>
        <p:spPr bwMode="auto">
          <a:xfrm>
            <a:off x="1471613" y="1939925"/>
            <a:ext cx="3948112" cy="2659063"/>
          </a:xfrm>
          <a:prstGeom prst="rect">
            <a:avLst/>
          </a:prstGeom>
          <a:noFill/>
        </p:spPr>
      </p:pic>
      <p:pic>
        <p:nvPicPr>
          <p:cNvPr id="76810" name="Picture 10" descr="IT-Gov-Arrow1"/>
          <p:cNvPicPr>
            <a:picLocks noChangeAspect="1" noChangeArrowheads="1"/>
          </p:cNvPicPr>
          <p:nvPr/>
        </p:nvPicPr>
        <p:blipFill>
          <a:blip r:embed="rId11" cstate="print"/>
          <a:srcRect/>
          <a:stretch>
            <a:fillRect/>
          </a:stretch>
        </p:blipFill>
        <p:spPr bwMode="auto">
          <a:xfrm>
            <a:off x="1227138" y="2317750"/>
            <a:ext cx="1700212" cy="649288"/>
          </a:xfrm>
          <a:prstGeom prst="rect">
            <a:avLst/>
          </a:prstGeom>
          <a:noFill/>
        </p:spPr>
      </p:pic>
      <p:pic>
        <p:nvPicPr>
          <p:cNvPr id="76811" name="Picture 11" descr="IT-Gov-Arrow2"/>
          <p:cNvPicPr>
            <a:picLocks noChangeAspect="1" noChangeArrowheads="1"/>
          </p:cNvPicPr>
          <p:nvPr/>
        </p:nvPicPr>
        <p:blipFill>
          <a:blip r:embed="rId12" cstate="print"/>
          <a:srcRect/>
          <a:stretch>
            <a:fillRect/>
          </a:stretch>
        </p:blipFill>
        <p:spPr bwMode="auto">
          <a:xfrm>
            <a:off x="4076700" y="3197225"/>
            <a:ext cx="1843088" cy="712788"/>
          </a:xfrm>
          <a:prstGeom prst="rect">
            <a:avLst/>
          </a:prstGeom>
          <a:noFill/>
        </p:spPr>
      </p:pic>
      <p:pic>
        <p:nvPicPr>
          <p:cNvPr id="76812" name="Picture 12" descr="IT-Gov-CenterIcons"/>
          <p:cNvPicPr>
            <a:picLocks noChangeAspect="1" noChangeArrowheads="1"/>
          </p:cNvPicPr>
          <p:nvPr/>
        </p:nvPicPr>
        <p:blipFill>
          <a:blip r:embed="rId13" cstate="print"/>
          <a:srcRect l="32742" t="21436" r="50087" b="58981"/>
          <a:stretch>
            <a:fillRect/>
          </a:stretch>
        </p:blipFill>
        <p:spPr bwMode="auto">
          <a:xfrm>
            <a:off x="2921000" y="2144713"/>
            <a:ext cx="1570038" cy="1343025"/>
          </a:xfrm>
          <a:prstGeom prst="rect">
            <a:avLst/>
          </a:prstGeom>
          <a:noFill/>
        </p:spPr>
      </p:pic>
      <p:pic>
        <p:nvPicPr>
          <p:cNvPr id="76813" name="Picture 13" descr="Business-Island-Bldngs"/>
          <p:cNvPicPr>
            <a:picLocks noChangeAspect="1" noChangeArrowheads="1"/>
          </p:cNvPicPr>
          <p:nvPr/>
        </p:nvPicPr>
        <p:blipFill>
          <a:blip r:embed="rId14" cstate="print"/>
          <a:srcRect l="1979" t="3334" r="58994" b="50000"/>
          <a:stretch>
            <a:fillRect/>
          </a:stretch>
        </p:blipFill>
        <p:spPr bwMode="auto">
          <a:xfrm>
            <a:off x="98425" y="1039813"/>
            <a:ext cx="3409950" cy="3057525"/>
          </a:xfrm>
          <a:prstGeom prst="rect">
            <a:avLst/>
          </a:prstGeom>
          <a:noFill/>
        </p:spPr>
      </p:pic>
      <p:pic>
        <p:nvPicPr>
          <p:cNvPr id="76814" name="Picture 14" descr="After_IT-PortfolioWafer"/>
          <p:cNvPicPr>
            <a:picLocks noChangeAspect="1" noChangeArrowheads="1"/>
          </p:cNvPicPr>
          <p:nvPr/>
        </p:nvPicPr>
        <p:blipFill>
          <a:blip r:embed="rId15" cstate="print"/>
          <a:srcRect l="61250" t="38101" r="19757" b="42662"/>
          <a:stretch>
            <a:fillRect/>
          </a:stretch>
        </p:blipFill>
        <p:spPr bwMode="auto">
          <a:xfrm>
            <a:off x="5662613" y="3490913"/>
            <a:ext cx="1736725" cy="1319212"/>
          </a:xfrm>
          <a:prstGeom prst="rect">
            <a:avLst/>
          </a:prstGeom>
          <a:noFill/>
        </p:spPr>
      </p:pic>
      <p:sp>
        <p:nvSpPr>
          <p:cNvPr id="76815" name="Freeform 15"/>
          <p:cNvSpPr>
            <a:spLocks/>
          </p:cNvSpPr>
          <p:nvPr/>
        </p:nvSpPr>
        <p:spPr bwMode="auto">
          <a:xfrm flipH="1">
            <a:off x="5003800" y="1270000"/>
            <a:ext cx="3548063" cy="1508125"/>
          </a:xfrm>
          <a:custGeom>
            <a:avLst/>
            <a:gdLst/>
            <a:ahLst/>
            <a:cxnLst>
              <a:cxn ang="0">
                <a:pos x="1488" y="0"/>
              </a:cxn>
              <a:cxn ang="0">
                <a:pos x="1488" y="624"/>
              </a:cxn>
              <a:cxn ang="0">
                <a:pos x="0" y="624"/>
              </a:cxn>
              <a:cxn ang="0">
                <a:pos x="0" y="0"/>
              </a:cxn>
            </a:cxnLst>
            <a:rect l="0" t="0" r="r" b="b"/>
            <a:pathLst>
              <a:path w="1488" h="624">
                <a:moveTo>
                  <a:pt x="1488" y="0"/>
                </a:moveTo>
                <a:lnTo>
                  <a:pt x="1488" y="624"/>
                </a:lnTo>
                <a:lnTo>
                  <a:pt x="0" y="624"/>
                </a:lnTo>
                <a:lnTo>
                  <a:pt x="0" y="0"/>
                </a:lnTo>
              </a:path>
            </a:pathLst>
          </a:custGeom>
          <a:noFill/>
          <a:ln w="12700" cap="flat" cmpd="sng">
            <a:noFill/>
            <a:prstDash val="solid"/>
            <a:round/>
            <a:headEnd type="none" w="med" len="med"/>
            <a:tailEnd type="none" w="med" len="med"/>
          </a:ln>
          <a:effectLst/>
        </p:spPr>
        <p:txBody>
          <a:bodyPr/>
          <a:lstStyle/>
          <a:p>
            <a:endParaRPr lang="en-US"/>
          </a:p>
        </p:txBody>
      </p:sp>
      <p:pic>
        <p:nvPicPr>
          <p:cNvPr id="76816" name="Picture 16" descr="After_CenterIcons"/>
          <p:cNvPicPr>
            <a:picLocks noChangeAspect="1" noChangeArrowheads="1"/>
          </p:cNvPicPr>
          <p:nvPr/>
        </p:nvPicPr>
        <p:blipFill>
          <a:blip r:embed="rId16" cstate="print"/>
          <a:srcRect l="63177" t="32986" r="17326" b="46017"/>
          <a:stretch>
            <a:fillRect/>
          </a:stretch>
        </p:blipFill>
        <p:spPr bwMode="auto">
          <a:xfrm>
            <a:off x="5870575" y="3074988"/>
            <a:ext cx="1782763" cy="1439862"/>
          </a:xfrm>
          <a:prstGeom prst="rect">
            <a:avLst/>
          </a:prstGeom>
          <a:noFill/>
        </p:spPr>
      </p:pic>
      <p:pic>
        <p:nvPicPr>
          <p:cNvPr id="76817" name="Picture 17" descr="After_DoorMan"/>
          <p:cNvPicPr>
            <a:picLocks noChangeAspect="1" noChangeArrowheads="1"/>
          </p:cNvPicPr>
          <p:nvPr/>
        </p:nvPicPr>
        <p:blipFill>
          <a:blip r:embed="rId17" cstate="print"/>
          <a:srcRect l="76579" t="41783" r="4341" b="42546"/>
          <a:stretch>
            <a:fillRect/>
          </a:stretch>
        </p:blipFill>
        <p:spPr bwMode="auto">
          <a:xfrm>
            <a:off x="7094538" y="3681413"/>
            <a:ext cx="1730375" cy="1066800"/>
          </a:xfrm>
          <a:prstGeom prst="rect">
            <a:avLst/>
          </a:prstGeom>
          <a:noFill/>
        </p:spPr>
      </p:pic>
      <p:pic>
        <p:nvPicPr>
          <p:cNvPr id="76818" name="Picture 18" descr="After_WaferShadow"/>
          <p:cNvPicPr>
            <a:picLocks noChangeAspect="1" noChangeArrowheads="1"/>
          </p:cNvPicPr>
          <p:nvPr/>
        </p:nvPicPr>
        <p:blipFill>
          <a:blip r:embed="rId18" cstate="print"/>
          <a:srcRect l="58975" t="26204" r="29115" b="61990"/>
          <a:stretch>
            <a:fillRect/>
          </a:stretch>
        </p:blipFill>
        <p:spPr bwMode="auto">
          <a:xfrm>
            <a:off x="7361238" y="3022600"/>
            <a:ext cx="1089025" cy="809625"/>
          </a:xfrm>
          <a:prstGeom prst="rect">
            <a:avLst/>
          </a:prstGeom>
          <a:noFill/>
        </p:spPr>
      </p:pic>
      <p:pic>
        <p:nvPicPr>
          <p:cNvPr id="76819" name="Picture 19" descr="After_Wafers-2"/>
          <p:cNvPicPr preferRelativeResize="0">
            <a:picLocks noChangeAspect="1" noChangeArrowheads="1"/>
          </p:cNvPicPr>
          <p:nvPr/>
        </p:nvPicPr>
        <p:blipFill>
          <a:blip r:embed="rId19" cstate="print"/>
          <a:srcRect l="81833" t="34334" r="6917" b="54666"/>
          <a:stretch>
            <a:fillRect/>
          </a:stretch>
        </p:blipFill>
        <p:spPr bwMode="auto">
          <a:xfrm>
            <a:off x="7340600" y="2987675"/>
            <a:ext cx="1023938" cy="742950"/>
          </a:xfrm>
          <a:prstGeom prst="rect">
            <a:avLst/>
          </a:prstGeom>
          <a:noFill/>
          <a:ln w="9525">
            <a:noFill/>
            <a:miter lim="800000"/>
            <a:headEnd/>
            <a:tailEnd/>
          </a:ln>
        </p:spPr>
      </p:pic>
      <p:pic>
        <p:nvPicPr>
          <p:cNvPr id="76820" name="Picture 20" descr="Before_Diagram_BlueWafers"/>
          <p:cNvPicPr>
            <a:picLocks noChangeAspect="1" noChangeArrowheads="1"/>
          </p:cNvPicPr>
          <p:nvPr/>
        </p:nvPicPr>
        <p:blipFill>
          <a:blip r:embed="rId20" cstate="print"/>
          <a:srcRect l="79359" t="67110" r="4431" b="14059"/>
          <a:stretch>
            <a:fillRect/>
          </a:stretch>
        </p:blipFill>
        <p:spPr bwMode="auto">
          <a:xfrm>
            <a:off x="7200900" y="4521200"/>
            <a:ext cx="1463675" cy="1077913"/>
          </a:xfrm>
          <a:prstGeom prst="rect">
            <a:avLst/>
          </a:prstGeom>
          <a:noFill/>
        </p:spPr>
      </p:pic>
      <p:pic>
        <p:nvPicPr>
          <p:cNvPr id="76821" name="Picture 21" descr="After_Wafers-3"/>
          <p:cNvPicPr preferRelativeResize="0">
            <a:picLocks noChangeAspect="1" noChangeArrowheads="1"/>
          </p:cNvPicPr>
          <p:nvPr/>
        </p:nvPicPr>
        <p:blipFill>
          <a:blip r:embed="rId21" cstate="print"/>
          <a:srcRect l="80417" t="57001" r="7167" b="30000"/>
          <a:stretch>
            <a:fillRect/>
          </a:stretch>
        </p:blipFill>
        <p:spPr bwMode="auto">
          <a:xfrm>
            <a:off x="7283450" y="4583113"/>
            <a:ext cx="1123950" cy="884237"/>
          </a:xfrm>
          <a:prstGeom prst="rect">
            <a:avLst/>
          </a:prstGeom>
          <a:noFill/>
          <a:ln w="9525">
            <a:noFill/>
            <a:miter lim="800000"/>
            <a:headEnd/>
            <a:tailEnd/>
          </a:ln>
        </p:spPr>
      </p:pic>
      <p:pic>
        <p:nvPicPr>
          <p:cNvPr id="76822" name="Picture 22" descr="After_Clock"/>
          <p:cNvPicPr>
            <a:picLocks noChangeAspect="1" noChangeArrowheads="1"/>
          </p:cNvPicPr>
          <p:nvPr/>
        </p:nvPicPr>
        <p:blipFill>
          <a:blip r:embed="rId22" cstate="print"/>
          <a:srcRect l="83420" t="54884" r="4758" b="34004"/>
          <a:stretch>
            <a:fillRect/>
          </a:stretch>
        </p:blipFill>
        <p:spPr bwMode="auto">
          <a:xfrm>
            <a:off x="7586663" y="4425950"/>
            <a:ext cx="1081087" cy="762000"/>
          </a:xfrm>
          <a:prstGeom prst="rect">
            <a:avLst/>
          </a:prstGeom>
          <a:noFill/>
        </p:spPr>
      </p:pic>
      <p:pic>
        <p:nvPicPr>
          <p:cNvPr id="76823" name="Picture 23" descr="After_WaferShadow"/>
          <p:cNvPicPr>
            <a:picLocks noChangeAspect="1" noChangeArrowheads="1"/>
          </p:cNvPicPr>
          <p:nvPr/>
        </p:nvPicPr>
        <p:blipFill>
          <a:blip r:embed="rId18" cstate="print"/>
          <a:srcRect l="58975" t="26204" r="29115" b="61990"/>
          <a:stretch>
            <a:fillRect/>
          </a:stretch>
        </p:blipFill>
        <p:spPr bwMode="auto">
          <a:xfrm>
            <a:off x="5313363" y="2473325"/>
            <a:ext cx="1089025" cy="809625"/>
          </a:xfrm>
          <a:prstGeom prst="rect">
            <a:avLst/>
          </a:prstGeom>
          <a:noFill/>
        </p:spPr>
      </p:pic>
      <p:pic>
        <p:nvPicPr>
          <p:cNvPr id="76824" name="Picture 24" descr="After_WaferShadow"/>
          <p:cNvPicPr>
            <a:picLocks noChangeAspect="1" noChangeArrowheads="1"/>
          </p:cNvPicPr>
          <p:nvPr/>
        </p:nvPicPr>
        <p:blipFill>
          <a:blip r:embed="rId18" cstate="print"/>
          <a:srcRect l="58975" t="26204" r="29115" b="61990"/>
          <a:stretch>
            <a:fillRect/>
          </a:stretch>
        </p:blipFill>
        <p:spPr bwMode="auto">
          <a:xfrm>
            <a:off x="4637088" y="4403725"/>
            <a:ext cx="1263650" cy="927100"/>
          </a:xfrm>
          <a:prstGeom prst="rect">
            <a:avLst/>
          </a:prstGeom>
          <a:noFill/>
        </p:spPr>
      </p:pic>
      <p:pic>
        <p:nvPicPr>
          <p:cNvPr id="76825" name="Picture 25" descr="After_Wafers-1"/>
          <p:cNvPicPr>
            <a:picLocks noChangeAspect="1" noChangeArrowheads="1"/>
          </p:cNvPicPr>
          <p:nvPr/>
        </p:nvPicPr>
        <p:blipFill>
          <a:blip r:embed="rId23" cstate="print"/>
          <a:srcRect l="58917" t="25778" r="29834" b="62666"/>
          <a:stretch>
            <a:fillRect/>
          </a:stretch>
        </p:blipFill>
        <p:spPr bwMode="auto">
          <a:xfrm>
            <a:off x="5310188" y="2441575"/>
            <a:ext cx="1023937" cy="788988"/>
          </a:xfrm>
          <a:prstGeom prst="rect">
            <a:avLst/>
          </a:prstGeom>
          <a:noFill/>
          <a:ln w="9525">
            <a:noFill/>
            <a:miter lim="800000"/>
            <a:headEnd/>
            <a:tailEnd/>
          </a:ln>
        </p:spPr>
      </p:pic>
      <p:pic>
        <p:nvPicPr>
          <p:cNvPr id="76826" name="Picture 26" descr="After_InBox"/>
          <p:cNvPicPr>
            <a:picLocks noChangeAspect="1" noChangeArrowheads="1"/>
          </p:cNvPicPr>
          <p:nvPr/>
        </p:nvPicPr>
        <p:blipFill>
          <a:blip r:embed="rId24" cstate="print"/>
          <a:srcRect l="61841" t="24445" r="28923" b="68008"/>
          <a:stretch>
            <a:fillRect/>
          </a:stretch>
        </p:blipFill>
        <p:spPr bwMode="auto">
          <a:xfrm>
            <a:off x="5588000" y="2335213"/>
            <a:ext cx="844550" cy="517525"/>
          </a:xfrm>
          <a:prstGeom prst="rect">
            <a:avLst/>
          </a:prstGeom>
          <a:noFill/>
        </p:spPr>
      </p:pic>
      <p:pic>
        <p:nvPicPr>
          <p:cNvPr id="76827" name="Picture 27" descr="Before_Diagram_Wafers-Icons"/>
          <p:cNvPicPr>
            <a:picLocks noChangeAspect="1" noChangeArrowheads="1"/>
          </p:cNvPicPr>
          <p:nvPr/>
        </p:nvPicPr>
        <p:blipFill>
          <a:blip r:embed="rId25" cstate="print"/>
          <a:srcRect l="84776" t="35303" r="6662" b="52246"/>
          <a:stretch>
            <a:fillRect/>
          </a:stretch>
        </p:blipFill>
        <p:spPr bwMode="auto">
          <a:xfrm>
            <a:off x="7737475" y="2649538"/>
            <a:ext cx="773113" cy="712787"/>
          </a:xfrm>
          <a:prstGeom prst="rect">
            <a:avLst/>
          </a:prstGeom>
          <a:noFill/>
        </p:spPr>
      </p:pic>
      <p:pic>
        <p:nvPicPr>
          <p:cNvPr id="76828" name="Picture 28" descr="After_Wafers-4"/>
          <p:cNvPicPr preferRelativeResize="0">
            <a:picLocks noChangeAspect="1" noChangeArrowheads="1"/>
          </p:cNvPicPr>
          <p:nvPr/>
        </p:nvPicPr>
        <p:blipFill>
          <a:blip r:embed="rId26" cstate="print"/>
          <a:srcRect l="54083" t="56555" r="33583" b="30222"/>
          <a:stretch>
            <a:fillRect/>
          </a:stretch>
        </p:blipFill>
        <p:spPr bwMode="auto">
          <a:xfrm>
            <a:off x="4681538" y="4357688"/>
            <a:ext cx="1096962" cy="881062"/>
          </a:xfrm>
          <a:prstGeom prst="rect">
            <a:avLst/>
          </a:prstGeom>
          <a:noFill/>
          <a:ln w="9525">
            <a:noFill/>
            <a:miter lim="800000"/>
            <a:headEnd/>
            <a:tailEnd/>
          </a:ln>
        </p:spPr>
      </p:pic>
      <p:pic>
        <p:nvPicPr>
          <p:cNvPr id="76829" name="Picture 29" descr="After_3Dudes"/>
          <p:cNvPicPr>
            <a:picLocks noChangeAspect="1" noChangeArrowheads="1"/>
          </p:cNvPicPr>
          <p:nvPr/>
        </p:nvPicPr>
        <p:blipFill>
          <a:blip r:embed="rId27" cstate="print"/>
          <a:srcRect l="55659" t="51343" r="30017" b="37431"/>
          <a:stretch>
            <a:fillRect/>
          </a:stretch>
        </p:blipFill>
        <p:spPr bwMode="auto">
          <a:xfrm>
            <a:off x="4787900" y="4016375"/>
            <a:ext cx="1309688" cy="769938"/>
          </a:xfrm>
          <a:prstGeom prst="rect">
            <a:avLst/>
          </a:prstGeom>
          <a:noFill/>
        </p:spPr>
      </p:pic>
      <p:grpSp>
        <p:nvGrpSpPr>
          <p:cNvPr id="2" name="Group 30"/>
          <p:cNvGrpSpPr>
            <a:grpSpLocks/>
          </p:cNvGrpSpPr>
          <p:nvPr/>
        </p:nvGrpSpPr>
        <p:grpSpPr bwMode="auto">
          <a:xfrm>
            <a:off x="325438" y="2709863"/>
            <a:ext cx="3810000" cy="3048000"/>
            <a:chOff x="370" y="656"/>
            <a:chExt cx="2400" cy="1920"/>
          </a:xfrm>
        </p:grpSpPr>
        <p:sp>
          <p:nvSpPr>
            <p:cNvPr id="76831" name="Line 31"/>
            <p:cNvSpPr>
              <a:spLocks noChangeShapeType="1"/>
            </p:cNvSpPr>
            <p:nvPr/>
          </p:nvSpPr>
          <p:spPr bwMode="auto">
            <a:xfrm flipV="1">
              <a:off x="1503" y="656"/>
              <a:ext cx="800" cy="1177"/>
            </a:xfrm>
            <a:prstGeom prst="line">
              <a:avLst/>
            </a:prstGeom>
            <a:noFill/>
            <a:ln w="12700">
              <a:solidFill>
                <a:srgbClr val="6E6E6E"/>
              </a:solidFill>
              <a:round/>
              <a:headEnd/>
              <a:tailEnd/>
            </a:ln>
            <a:effectLst/>
          </p:spPr>
          <p:txBody>
            <a:bodyPr wrap="none" anchor="ctr"/>
            <a:lstStyle/>
            <a:p>
              <a:endParaRPr lang="en-US"/>
            </a:p>
          </p:txBody>
        </p:sp>
        <p:sp>
          <p:nvSpPr>
            <p:cNvPr id="76832" name="AutoShape 32"/>
            <p:cNvSpPr>
              <a:spLocks noChangeArrowheads="1"/>
            </p:cNvSpPr>
            <p:nvPr/>
          </p:nvSpPr>
          <p:spPr bwMode="auto">
            <a:xfrm>
              <a:off x="370" y="1775"/>
              <a:ext cx="2400" cy="797"/>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6833" name="Rectangle 33"/>
            <p:cNvSpPr>
              <a:spLocks noChangeArrowheads="1"/>
            </p:cNvSpPr>
            <p:nvPr/>
          </p:nvSpPr>
          <p:spPr bwMode="auto">
            <a:xfrm>
              <a:off x="370" y="1771"/>
              <a:ext cx="2400" cy="805"/>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Comprehensive Portfolio Management</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Services, projects, assets, applications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Systematic evaluation and prioritization</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Map controls to compliance requirements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100% visibility into strategic initiatives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A single invoice to the customer for all services</a:t>
              </a:r>
            </a:p>
          </p:txBody>
        </p:sp>
      </p:grpSp>
      <p:grpSp>
        <p:nvGrpSpPr>
          <p:cNvPr id="3" name="Group 34"/>
          <p:cNvGrpSpPr>
            <a:grpSpLocks/>
          </p:cNvGrpSpPr>
          <p:nvPr/>
        </p:nvGrpSpPr>
        <p:grpSpPr bwMode="auto">
          <a:xfrm>
            <a:off x="4289425" y="1300163"/>
            <a:ext cx="4192588" cy="1006475"/>
            <a:chOff x="2702" y="819"/>
            <a:chExt cx="2641" cy="634"/>
          </a:xfrm>
        </p:grpSpPr>
        <p:sp>
          <p:nvSpPr>
            <p:cNvPr id="76835" name="Line 35"/>
            <p:cNvSpPr>
              <a:spLocks noChangeShapeType="1"/>
            </p:cNvSpPr>
            <p:nvPr/>
          </p:nvSpPr>
          <p:spPr bwMode="auto">
            <a:xfrm flipV="1">
              <a:off x="2702" y="1108"/>
              <a:ext cx="452" cy="201"/>
            </a:xfrm>
            <a:prstGeom prst="line">
              <a:avLst/>
            </a:prstGeom>
            <a:noFill/>
            <a:ln w="12700">
              <a:solidFill>
                <a:srgbClr val="6E6E6E"/>
              </a:solidFill>
              <a:round/>
              <a:headEnd/>
              <a:tailEnd/>
            </a:ln>
            <a:effectLst/>
          </p:spPr>
          <p:txBody>
            <a:bodyPr wrap="none" anchor="ctr"/>
            <a:lstStyle/>
            <a:p>
              <a:endParaRPr lang="en-US"/>
            </a:p>
          </p:txBody>
        </p:sp>
        <p:sp>
          <p:nvSpPr>
            <p:cNvPr id="76836" name="AutoShape 36"/>
            <p:cNvSpPr>
              <a:spLocks noChangeArrowheads="1"/>
            </p:cNvSpPr>
            <p:nvPr/>
          </p:nvSpPr>
          <p:spPr bwMode="auto">
            <a:xfrm>
              <a:off x="3154" y="820"/>
              <a:ext cx="2188" cy="626"/>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6837" name="Rectangle 37"/>
            <p:cNvSpPr>
              <a:spLocks noChangeArrowheads="1"/>
            </p:cNvSpPr>
            <p:nvPr/>
          </p:nvSpPr>
          <p:spPr bwMode="auto">
            <a:xfrm>
              <a:off x="3154" y="819"/>
              <a:ext cx="2189" cy="634"/>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Integrated Demand Management</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Capture, catalog, and prioritize all demand</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Manage service requests from help desks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Match resources to highest-value initiatives</a:t>
              </a:r>
            </a:p>
          </p:txBody>
        </p:sp>
      </p:grpSp>
      <p:pic>
        <p:nvPicPr>
          <p:cNvPr id="76838" name="Picture 38" descr="After_3Dudes"/>
          <p:cNvPicPr>
            <a:picLocks noChangeAspect="1" noChangeArrowheads="1"/>
          </p:cNvPicPr>
          <p:nvPr/>
        </p:nvPicPr>
        <p:blipFill>
          <a:blip r:embed="rId27" cstate="print"/>
          <a:srcRect l="61700" t="51334" r="32001" b="37466"/>
          <a:stretch>
            <a:fillRect/>
          </a:stretch>
        </p:blipFill>
        <p:spPr bwMode="auto">
          <a:xfrm>
            <a:off x="1711325" y="2174875"/>
            <a:ext cx="609600" cy="766763"/>
          </a:xfrm>
          <a:prstGeom prst="rect">
            <a:avLst/>
          </a:prstGeom>
          <a:noFill/>
        </p:spPr>
      </p:pic>
      <p:grpSp>
        <p:nvGrpSpPr>
          <p:cNvPr id="4" name="Group 40"/>
          <p:cNvGrpSpPr>
            <a:grpSpLocks/>
          </p:cNvGrpSpPr>
          <p:nvPr/>
        </p:nvGrpSpPr>
        <p:grpSpPr bwMode="auto">
          <a:xfrm>
            <a:off x="577850" y="5837242"/>
            <a:ext cx="3321050" cy="820738"/>
            <a:chOff x="283" y="3690"/>
            <a:chExt cx="2092" cy="517"/>
          </a:xfrm>
        </p:grpSpPr>
        <p:sp>
          <p:nvSpPr>
            <p:cNvPr id="76841" name="AutoShape 41"/>
            <p:cNvSpPr>
              <a:spLocks noChangeArrowheads="1"/>
            </p:cNvSpPr>
            <p:nvPr/>
          </p:nvSpPr>
          <p:spPr bwMode="auto">
            <a:xfrm>
              <a:off x="283" y="3690"/>
              <a:ext cx="2064" cy="480"/>
            </a:xfrm>
            <a:prstGeom prst="roundRect">
              <a:avLst>
                <a:gd name="adj" fmla="val 16667"/>
              </a:avLst>
            </a:prstGeom>
            <a:noFill/>
            <a:ln w="28575" algn="ctr">
              <a:solidFill>
                <a:srgbClr val="6E6E6E"/>
              </a:solidFill>
              <a:round/>
              <a:headEnd/>
              <a:tailEnd/>
            </a:ln>
            <a:effectLst/>
          </p:spPr>
          <p:txBody>
            <a:bodyPr wrap="none" anchor="ctr"/>
            <a:lstStyle/>
            <a:p>
              <a:endParaRPr lang="en-US"/>
            </a:p>
          </p:txBody>
        </p:sp>
        <p:sp>
          <p:nvSpPr>
            <p:cNvPr id="76842" name="Rectangle 42"/>
            <p:cNvSpPr>
              <a:spLocks noChangeArrowheads="1"/>
            </p:cNvSpPr>
            <p:nvPr/>
          </p:nvSpPr>
          <p:spPr bwMode="auto">
            <a:xfrm>
              <a:off x="298" y="3713"/>
              <a:ext cx="2077" cy="494"/>
            </a:xfrm>
            <a:prstGeom prst="rect">
              <a:avLst/>
            </a:prstGeom>
            <a:noFill/>
            <a:ln w="9525">
              <a:noFill/>
              <a:miter lim="800000"/>
              <a:headEnd/>
              <a:tailEnd/>
            </a:ln>
            <a:effectLst/>
          </p:spPr>
          <p:txBody>
            <a:bodyPr>
              <a:spAutoFit/>
            </a:bodyPr>
            <a:lstStyle/>
            <a:p>
              <a:pPr marL="119063" indent="-119063" algn="l" eaLnBrk="1" hangingPunct="1">
                <a:lnSpc>
                  <a:spcPct val="100000"/>
                </a:lnSpc>
              </a:pPr>
              <a:r>
                <a:rPr lang="en-US" dirty="0">
                  <a:solidFill>
                    <a:srgbClr val="0064AF"/>
                  </a:solidFill>
                </a:rPr>
                <a:t>Business </a:t>
              </a:r>
              <a:r>
                <a:rPr lang="en-US" dirty="0" smtClean="0">
                  <a:solidFill>
                    <a:srgbClr val="0064AF"/>
                  </a:solidFill>
                </a:rPr>
                <a:t>Intelligence</a:t>
              </a:r>
              <a:endParaRPr lang="en-US" dirty="0">
                <a:solidFill>
                  <a:srgbClr val="0064AF"/>
                </a:solidFill>
              </a:endParaRPr>
            </a:p>
            <a:p>
              <a:pPr marL="119063" indent="-119063" algn="l" eaLnBrk="1" hangingPunct="1">
                <a:lnSpc>
                  <a:spcPct val="115000"/>
                </a:lnSpc>
                <a:spcBef>
                  <a:spcPct val="20000"/>
                </a:spcBef>
                <a:buClr>
                  <a:srgbClr val="939598"/>
                </a:buClr>
                <a:buFont typeface="Verdana" pitchFamily="34" charset="0"/>
                <a:buChar char="-"/>
              </a:pPr>
              <a:r>
                <a:rPr lang="en-US" sz="1000" b="0" dirty="0">
                  <a:solidFill>
                    <a:schemeClr val="tx1"/>
                  </a:solidFill>
                  <a:cs typeface="Arial" charset="0"/>
                </a:rPr>
                <a:t>Visibility into all services that support LOB</a:t>
              </a:r>
            </a:p>
            <a:p>
              <a:pPr marL="119063" indent="-119063" algn="l" eaLnBrk="1" hangingPunct="1">
                <a:lnSpc>
                  <a:spcPct val="115000"/>
                </a:lnSpc>
                <a:spcBef>
                  <a:spcPct val="20000"/>
                </a:spcBef>
                <a:buClr>
                  <a:srgbClr val="939598"/>
                </a:buClr>
                <a:buFont typeface="Verdana" pitchFamily="34" charset="0"/>
                <a:buChar char="-"/>
              </a:pPr>
              <a:r>
                <a:rPr lang="en-US" sz="1000" b="0" dirty="0">
                  <a:solidFill>
                    <a:schemeClr val="tx1"/>
                  </a:solidFill>
                  <a:cs typeface="Arial" charset="0"/>
                </a:rPr>
                <a:t>Detailed cost invoices</a:t>
              </a:r>
            </a:p>
          </p:txBody>
        </p:sp>
      </p:grpSp>
      <p:cxnSp>
        <p:nvCxnSpPr>
          <p:cNvPr id="76843" name="AutoShape 43"/>
          <p:cNvCxnSpPr>
            <a:cxnSpLocks noChangeShapeType="1"/>
          </p:cNvCxnSpPr>
          <p:nvPr/>
        </p:nvCxnSpPr>
        <p:spPr bwMode="auto">
          <a:xfrm rot="10800000" flipH="1">
            <a:off x="406400" y="2559050"/>
            <a:ext cx="1479550" cy="3692525"/>
          </a:xfrm>
          <a:prstGeom prst="bentConnector3">
            <a:avLst>
              <a:gd name="adj1" fmla="val -14486"/>
            </a:avLst>
          </a:prstGeom>
          <a:noFill/>
          <a:ln w="12700">
            <a:solidFill>
              <a:srgbClr val="6E6E6E"/>
            </a:solidFill>
            <a:miter lim="800000"/>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76838"/>
                                        </p:tgtEl>
                                        <p:attrNameLst>
                                          <p:attrName>style.visibility</p:attrName>
                                        </p:attrNameLst>
                                      </p:cBhvr>
                                      <p:to>
                                        <p:strVal val="visible"/>
                                      </p:to>
                                    </p:set>
                                    <p:animEffect transition="in" filter="fade">
                                      <p:cBhvr>
                                        <p:cTn id="14" dur="200"/>
                                        <p:tgtEl>
                                          <p:spTgt spid="7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6" name="Rectangle 18"/>
          <p:cNvSpPr>
            <a:spLocks noGrp="1" noChangeArrowheads="1"/>
          </p:cNvSpPr>
          <p:nvPr>
            <p:ph type="title"/>
          </p:nvPr>
        </p:nvSpPr>
        <p:spPr>
          <a:xfrm>
            <a:off x="914400" y="274638"/>
            <a:ext cx="7772400" cy="868362"/>
          </a:xfrm>
        </p:spPr>
        <p:txBody>
          <a:bodyPr>
            <a:normAutofit fontScale="90000"/>
          </a:bodyPr>
          <a:lstStyle/>
          <a:p>
            <a:r>
              <a:rPr lang="en-US" dirty="0" smtClean="0"/>
              <a:t>How to Improve Efficiency?</a:t>
            </a:r>
            <a:br>
              <a:rPr lang="en-US" dirty="0" smtClean="0"/>
            </a:br>
            <a:r>
              <a:rPr lang="en-US" dirty="0" smtClean="0"/>
              <a:t>Comprehensive Management</a:t>
            </a:r>
            <a:endParaRPr lang="en-US" dirty="0"/>
          </a:p>
        </p:txBody>
      </p:sp>
      <p:sp>
        <p:nvSpPr>
          <p:cNvPr id="44" name="Footer Placeholder 3"/>
          <p:cNvSpPr>
            <a:spLocks noGrp="1"/>
          </p:cNvSpPr>
          <p:nvPr>
            <p:ph type="ftr" sz="quarter" idx="11"/>
          </p:nvPr>
        </p:nvSpPr>
        <p:spPr/>
        <p:txBody>
          <a:bodyPr/>
          <a:lstStyle/>
          <a:p>
            <a:fld id="{5C84612A-2FEE-4C77-990E-31340DC9C116}" type="datetime4">
              <a:rPr lang="en-US" smtClean="0"/>
              <a:pPr/>
              <a:t>January 21, 2014</a:t>
            </a:fld>
            <a:r>
              <a:rPr lang="en-US" smtClean="0"/>
              <a:t>     Copyright © 2008 CA</a:t>
            </a:r>
            <a:endParaRPr lang="en-US"/>
          </a:p>
        </p:txBody>
      </p:sp>
      <p:pic>
        <p:nvPicPr>
          <p:cNvPr id="78850" name="Picture 2" descr="IT-Island"/>
          <p:cNvPicPr>
            <a:picLocks noChangeAspect="1" noChangeArrowheads="1"/>
          </p:cNvPicPr>
          <p:nvPr/>
        </p:nvPicPr>
        <p:blipFill>
          <a:blip r:embed="rId3" cstate="print"/>
          <a:srcRect l="43004" t="23334" b="15324"/>
          <a:stretch>
            <a:fillRect/>
          </a:stretch>
        </p:blipFill>
        <p:spPr bwMode="auto">
          <a:xfrm>
            <a:off x="3854450" y="2128838"/>
            <a:ext cx="5211763" cy="4206875"/>
          </a:xfrm>
          <a:prstGeom prst="rect">
            <a:avLst/>
          </a:prstGeom>
          <a:noFill/>
        </p:spPr>
      </p:pic>
      <p:pic>
        <p:nvPicPr>
          <p:cNvPr id="78851" name="Picture 3" descr="BestPracticeArrow-1"/>
          <p:cNvPicPr>
            <a:picLocks noChangeAspect="1" noChangeArrowheads="1"/>
          </p:cNvPicPr>
          <p:nvPr/>
        </p:nvPicPr>
        <p:blipFill>
          <a:blip r:embed="rId4" cstate="print"/>
          <a:srcRect/>
          <a:stretch>
            <a:fillRect/>
          </a:stretch>
        </p:blipFill>
        <p:spPr bwMode="auto">
          <a:xfrm>
            <a:off x="4300538" y="2444750"/>
            <a:ext cx="4570412" cy="3205163"/>
          </a:xfrm>
          <a:prstGeom prst="rect">
            <a:avLst/>
          </a:prstGeom>
          <a:noFill/>
        </p:spPr>
      </p:pic>
      <p:pic>
        <p:nvPicPr>
          <p:cNvPr id="78852" name="Picture 4" descr="BestPracticeArrow-4"/>
          <p:cNvPicPr>
            <a:picLocks noChangeAspect="1" noChangeArrowheads="1"/>
          </p:cNvPicPr>
          <p:nvPr/>
        </p:nvPicPr>
        <p:blipFill>
          <a:blip r:embed="rId5" cstate="print"/>
          <a:srcRect/>
          <a:stretch>
            <a:fillRect/>
          </a:stretch>
        </p:blipFill>
        <p:spPr bwMode="auto">
          <a:xfrm>
            <a:off x="4300538" y="2444750"/>
            <a:ext cx="4570412" cy="3205163"/>
          </a:xfrm>
          <a:prstGeom prst="rect">
            <a:avLst/>
          </a:prstGeom>
          <a:noFill/>
        </p:spPr>
      </p:pic>
      <p:pic>
        <p:nvPicPr>
          <p:cNvPr id="78853" name="Picture 5" descr="BestPracticeArrow-3"/>
          <p:cNvPicPr>
            <a:picLocks noChangeAspect="1" noChangeArrowheads="1"/>
          </p:cNvPicPr>
          <p:nvPr/>
        </p:nvPicPr>
        <p:blipFill>
          <a:blip r:embed="rId6" cstate="print"/>
          <a:srcRect/>
          <a:stretch>
            <a:fillRect/>
          </a:stretch>
        </p:blipFill>
        <p:spPr bwMode="auto">
          <a:xfrm>
            <a:off x="4300538" y="2444750"/>
            <a:ext cx="4570412" cy="3205163"/>
          </a:xfrm>
          <a:prstGeom prst="rect">
            <a:avLst/>
          </a:prstGeom>
          <a:noFill/>
        </p:spPr>
      </p:pic>
      <p:pic>
        <p:nvPicPr>
          <p:cNvPr id="78854" name="Picture 6" descr="BestPracticeArrow-2"/>
          <p:cNvPicPr>
            <a:picLocks noChangeAspect="1" noChangeArrowheads="1"/>
          </p:cNvPicPr>
          <p:nvPr/>
        </p:nvPicPr>
        <p:blipFill>
          <a:blip r:embed="rId7" cstate="print"/>
          <a:srcRect/>
          <a:stretch>
            <a:fillRect/>
          </a:stretch>
        </p:blipFill>
        <p:spPr bwMode="auto">
          <a:xfrm>
            <a:off x="4298950" y="2444750"/>
            <a:ext cx="4572000" cy="3205163"/>
          </a:xfrm>
          <a:prstGeom prst="rect">
            <a:avLst/>
          </a:prstGeom>
          <a:noFill/>
        </p:spPr>
      </p:pic>
      <p:pic>
        <p:nvPicPr>
          <p:cNvPr id="78855" name="Picture 7" descr="Business-Island"/>
          <p:cNvPicPr>
            <a:picLocks noChangeAspect="1" noChangeArrowheads="1"/>
          </p:cNvPicPr>
          <p:nvPr/>
        </p:nvPicPr>
        <p:blipFill>
          <a:blip r:embed="rId8" cstate="print"/>
          <a:srcRect l="851" t="10672" r="63992" b="48009"/>
          <a:stretch>
            <a:fillRect/>
          </a:stretch>
        </p:blipFill>
        <p:spPr bwMode="auto">
          <a:xfrm>
            <a:off x="0" y="1257300"/>
            <a:ext cx="3214688" cy="2833688"/>
          </a:xfrm>
          <a:prstGeom prst="rect">
            <a:avLst/>
          </a:prstGeom>
          <a:noFill/>
        </p:spPr>
      </p:pic>
      <p:pic>
        <p:nvPicPr>
          <p:cNvPr id="78856" name="Picture 8" descr="IT-Gov-Island"/>
          <p:cNvPicPr>
            <a:picLocks noChangeAspect="1" noChangeArrowheads="1"/>
          </p:cNvPicPr>
          <p:nvPr/>
        </p:nvPicPr>
        <p:blipFill>
          <a:blip r:embed="rId9" cstate="print"/>
          <a:srcRect l="15244" t="16551" r="36163" b="39328"/>
          <a:stretch>
            <a:fillRect/>
          </a:stretch>
        </p:blipFill>
        <p:spPr bwMode="auto">
          <a:xfrm>
            <a:off x="1317625" y="1660525"/>
            <a:ext cx="4443413" cy="3025775"/>
          </a:xfrm>
          <a:prstGeom prst="rect">
            <a:avLst/>
          </a:prstGeom>
          <a:noFill/>
        </p:spPr>
      </p:pic>
      <p:pic>
        <p:nvPicPr>
          <p:cNvPr id="78857" name="Picture 9" descr="IT-Gov-MainArrows"/>
          <p:cNvPicPr>
            <a:picLocks noChangeAspect="1" noChangeArrowheads="1"/>
          </p:cNvPicPr>
          <p:nvPr/>
        </p:nvPicPr>
        <p:blipFill>
          <a:blip r:embed="rId10" cstate="print"/>
          <a:srcRect l="16910" t="18449" r="39914" b="42778"/>
          <a:stretch>
            <a:fillRect/>
          </a:stretch>
        </p:blipFill>
        <p:spPr bwMode="auto">
          <a:xfrm>
            <a:off x="1471613" y="1795463"/>
            <a:ext cx="3948112" cy="2659062"/>
          </a:xfrm>
          <a:prstGeom prst="rect">
            <a:avLst/>
          </a:prstGeom>
          <a:noFill/>
        </p:spPr>
      </p:pic>
      <p:pic>
        <p:nvPicPr>
          <p:cNvPr id="78858" name="Picture 10" descr="IT-Gov-Arrow1"/>
          <p:cNvPicPr>
            <a:picLocks noChangeAspect="1" noChangeArrowheads="1"/>
          </p:cNvPicPr>
          <p:nvPr/>
        </p:nvPicPr>
        <p:blipFill>
          <a:blip r:embed="rId11" cstate="print"/>
          <a:srcRect/>
          <a:stretch>
            <a:fillRect/>
          </a:stretch>
        </p:blipFill>
        <p:spPr bwMode="auto">
          <a:xfrm>
            <a:off x="1227138" y="2173288"/>
            <a:ext cx="1700212" cy="649287"/>
          </a:xfrm>
          <a:prstGeom prst="rect">
            <a:avLst/>
          </a:prstGeom>
          <a:noFill/>
        </p:spPr>
      </p:pic>
      <p:pic>
        <p:nvPicPr>
          <p:cNvPr id="78859" name="Picture 11" descr="IT-Gov-Arrow2"/>
          <p:cNvPicPr>
            <a:picLocks noChangeAspect="1" noChangeArrowheads="1"/>
          </p:cNvPicPr>
          <p:nvPr/>
        </p:nvPicPr>
        <p:blipFill>
          <a:blip r:embed="rId12" cstate="print"/>
          <a:srcRect/>
          <a:stretch>
            <a:fillRect/>
          </a:stretch>
        </p:blipFill>
        <p:spPr bwMode="auto">
          <a:xfrm>
            <a:off x="4076700" y="3052763"/>
            <a:ext cx="1843088" cy="712787"/>
          </a:xfrm>
          <a:prstGeom prst="rect">
            <a:avLst/>
          </a:prstGeom>
          <a:noFill/>
        </p:spPr>
      </p:pic>
      <p:pic>
        <p:nvPicPr>
          <p:cNvPr id="78860" name="Picture 12" descr="IT-Gov-CenterIcons"/>
          <p:cNvPicPr>
            <a:picLocks noChangeAspect="1" noChangeArrowheads="1"/>
          </p:cNvPicPr>
          <p:nvPr/>
        </p:nvPicPr>
        <p:blipFill>
          <a:blip r:embed="rId13" cstate="print"/>
          <a:srcRect l="32742" t="21436" r="50087" b="58981"/>
          <a:stretch>
            <a:fillRect/>
          </a:stretch>
        </p:blipFill>
        <p:spPr bwMode="auto">
          <a:xfrm>
            <a:off x="2921000" y="2000250"/>
            <a:ext cx="1570038" cy="1343025"/>
          </a:xfrm>
          <a:prstGeom prst="rect">
            <a:avLst/>
          </a:prstGeom>
          <a:noFill/>
        </p:spPr>
      </p:pic>
      <p:pic>
        <p:nvPicPr>
          <p:cNvPr id="78861" name="Picture 13" descr="Business-Island-Bldngs"/>
          <p:cNvPicPr>
            <a:picLocks noChangeAspect="1" noChangeArrowheads="1"/>
          </p:cNvPicPr>
          <p:nvPr/>
        </p:nvPicPr>
        <p:blipFill>
          <a:blip r:embed="rId14" cstate="print"/>
          <a:srcRect l="1979" t="3334" r="58994" b="50000"/>
          <a:stretch>
            <a:fillRect/>
          </a:stretch>
        </p:blipFill>
        <p:spPr bwMode="auto">
          <a:xfrm>
            <a:off x="0" y="854075"/>
            <a:ext cx="3568700" cy="3200400"/>
          </a:xfrm>
          <a:prstGeom prst="rect">
            <a:avLst/>
          </a:prstGeom>
          <a:noFill/>
        </p:spPr>
      </p:pic>
      <p:pic>
        <p:nvPicPr>
          <p:cNvPr id="78862" name="Picture 14" descr="After_IT-PortfolioWafer"/>
          <p:cNvPicPr>
            <a:picLocks noChangeAspect="1" noChangeArrowheads="1"/>
          </p:cNvPicPr>
          <p:nvPr/>
        </p:nvPicPr>
        <p:blipFill>
          <a:blip r:embed="rId15" cstate="print"/>
          <a:srcRect l="61250" t="38101" r="19757" b="42662"/>
          <a:stretch>
            <a:fillRect/>
          </a:stretch>
        </p:blipFill>
        <p:spPr bwMode="auto">
          <a:xfrm>
            <a:off x="5662613" y="3346450"/>
            <a:ext cx="1736725" cy="1319213"/>
          </a:xfrm>
          <a:prstGeom prst="rect">
            <a:avLst/>
          </a:prstGeom>
          <a:noFill/>
        </p:spPr>
      </p:pic>
      <p:sp>
        <p:nvSpPr>
          <p:cNvPr id="78863" name="Freeform 15"/>
          <p:cNvSpPr>
            <a:spLocks/>
          </p:cNvSpPr>
          <p:nvPr/>
        </p:nvSpPr>
        <p:spPr bwMode="auto">
          <a:xfrm flipH="1">
            <a:off x="5003800" y="1125538"/>
            <a:ext cx="3548063" cy="1508125"/>
          </a:xfrm>
          <a:custGeom>
            <a:avLst/>
            <a:gdLst/>
            <a:ahLst/>
            <a:cxnLst>
              <a:cxn ang="0">
                <a:pos x="1488" y="0"/>
              </a:cxn>
              <a:cxn ang="0">
                <a:pos x="1488" y="624"/>
              </a:cxn>
              <a:cxn ang="0">
                <a:pos x="0" y="624"/>
              </a:cxn>
              <a:cxn ang="0">
                <a:pos x="0" y="0"/>
              </a:cxn>
            </a:cxnLst>
            <a:rect l="0" t="0" r="r" b="b"/>
            <a:pathLst>
              <a:path w="1488" h="624">
                <a:moveTo>
                  <a:pt x="1488" y="0"/>
                </a:moveTo>
                <a:lnTo>
                  <a:pt x="1488" y="624"/>
                </a:lnTo>
                <a:lnTo>
                  <a:pt x="0" y="624"/>
                </a:lnTo>
                <a:lnTo>
                  <a:pt x="0" y="0"/>
                </a:lnTo>
              </a:path>
            </a:pathLst>
          </a:custGeom>
          <a:noFill/>
          <a:ln w="12700" cap="flat" cmpd="sng">
            <a:noFill/>
            <a:prstDash val="solid"/>
            <a:round/>
            <a:headEnd type="none" w="med" len="med"/>
            <a:tailEnd type="none" w="med" len="med"/>
          </a:ln>
          <a:effectLst/>
        </p:spPr>
        <p:txBody>
          <a:bodyPr/>
          <a:lstStyle/>
          <a:p>
            <a:endParaRPr lang="en-US"/>
          </a:p>
        </p:txBody>
      </p:sp>
      <p:pic>
        <p:nvPicPr>
          <p:cNvPr id="78864" name="Picture 16" descr="After_CenterIcons"/>
          <p:cNvPicPr>
            <a:picLocks noChangeAspect="1" noChangeArrowheads="1"/>
          </p:cNvPicPr>
          <p:nvPr/>
        </p:nvPicPr>
        <p:blipFill>
          <a:blip r:embed="rId16" cstate="print"/>
          <a:srcRect l="63177" t="32986" r="17326" b="46017"/>
          <a:stretch>
            <a:fillRect/>
          </a:stretch>
        </p:blipFill>
        <p:spPr bwMode="auto">
          <a:xfrm>
            <a:off x="5870575" y="2930525"/>
            <a:ext cx="1782763" cy="1439863"/>
          </a:xfrm>
          <a:prstGeom prst="rect">
            <a:avLst/>
          </a:prstGeom>
          <a:noFill/>
        </p:spPr>
      </p:pic>
      <p:pic>
        <p:nvPicPr>
          <p:cNvPr id="78865" name="Picture 17" descr="After_DoorMan"/>
          <p:cNvPicPr>
            <a:picLocks noChangeAspect="1" noChangeArrowheads="1"/>
          </p:cNvPicPr>
          <p:nvPr/>
        </p:nvPicPr>
        <p:blipFill>
          <a:blip r:embed="rId17" cstate="print"/>
          <a:srcRect l="76579" t="41783" r="4341" b="42546"/>
          <a:stretch>
            <a:fillRect/>
          </a:stretch>
        </p:blipFill>
        <p:spPr bwMode="auto">
          <a:xfrm>
            <a:off x="7094538" y="3536950"/>
            <a:ext cx="1730375" cy="1066800"/>
          </a:xfrm>
          <a:prstGeom prst="rect">
            <a:avLst/>
          </a:prstGeom>
          <a:noFill/>
        </p:spPr>
      </p:pic>
      <p:pic>
        <p:nvPicPr>
          <p:cNvPr id="78867" name="Picture 19" descr="Before_Diagram_BlueWafers"/>
          <p:cNvPicPr>
            <a:picLocks noChangeAspect="1" noChangeArrowheads="1"/>
          </p:cNvPicPr>
          <p:nvPr/>
        </p:nvPicPr>
        <p:blipFill>
          <a:blip r:embed="rId18" cstate="print"/>
          <a:srcRect l="79359" t="67110" r="4431" b="14059"/>
          <a:stretch>
            <a:fillRect/>
          </a:stretch>
        </p:blipFill>
        <p:spPr bwMode="auto">
          <a:xfrm>
            <a:off x="7200900" y="4376738"/>
            <a:ext cx="1463675" cy="1077912"/>
          </a:xfrm>
          <a:prstGeom prst="rect">
            <a:avLst/>
          </a:prstGeom>
          <a:noFill/>
        </p:spPr>
      </p:pic>
      <p:pic>
        <p:nvPicPr>
          <p:cNvPr id="78868" name="Picture 20" descr="After_Wafers-3"/>
          <p:cNvPicPr preferRelativeResize="0">
            <a:picLocks noChangeAspect="1" noChangeArrowheads="1"/>
          </p:cNvPicPr>
          <p:nvPr/>
        </p:nvPicPr>
        <p:blipFill>
          <a:blip r:embed="rId19" cstate="print"/>
          <a:srcRect l="80417" t="57001" r="7167" b="30000"/>
          <a:stretch>
            <a:fillRect/>
          </a:stretch>
        </p:blipFill>
        <p:spPr bwMode="auto">
          <a:xfrm>
            <a:off x="7283450" y="4438650"/>
            <a:ext cx="1123950" cy="884238"/>
          </a:xfrm>
          <a:prstGeom prst="rect">
            <a:avLst/>
          </a:prstGeom>
          <a:noFill/>
          <a:ln w="9525">
            <a:noFill/>
            <a:miter lim="800000"/>
            <a:headEnd/>
            <a:tailEnd/>
          </a:ln>
        </p:spPr>
      </p:pic>
      <p:pic>
        <p:nvPicPr>
          <p:cNvPr id="78869" name="Picture 21" descr="After_Clock"/>
          <p:cNvPicPr>
            <a:picLocks noChangeAspect="1" noChangeArrowheads="1"/>
          </p:cNvPicPr>
          <p:nvPr/>
        </p:nvPicPr>
        <p:blipFill>
          <a:blip r:embed="rId20" cstate="print"/>
          <a:srcRect l="83420" t="54884" r="4758" b="34004"/>
          <a:stretch>
            <a:fillRect/>
          </a:stretch>
        </p:blipFill>
        <p:spPr bwMode="auto">
          <a:xfrm>
            <a:off x="7586663" y="4281488"/>
            <a:ext cx="1081087" cy="762000"/>
          </a:xfrm>
          <a:prstGeom prst="rect">
            <a:avLst/>
          </a:prstGeom>
          <a:noFill/>
        </p:spPr>
      </p:pic>
      <p:pic>
        <p:nvPicPr>
          <p:cNvPr id="78870" name="Picture 22" descr="After_WaferShadow"/>
          <p:cNvPicPr>
            <a:picLocks noChangeAspect="1" noChangeArrowheads="1"/>
          </p:cNvPicPr>
          <p:nvPr/>
        </p:nvPicPr>
        <p:blipFill>
          <a:blip r:embed="rId21" cstate="print"/>
          <a:srcRect l="58975" t="26204" r="29115" b="61990"/>
          <a:stretch>
            <a:fillRect/>
          </a:stretch>
        </p:blipFill>
        <p:spPr bwMode="auto">
          <a:xfrm>
            <a:off x="5313363" y="2328863"/>
            <a:ext cx="1089025" cy="809625"/>
          </a:xfrm>
          <a:prstGeom prst="rect">
            <a:avLst/>
          </a:prstGeom>
          <a:noFill/>
        </p:spPr>
      </p:pic>
      <p:pic>
        <p:nvPicPr>
          <p:cNvPr id="78871" name="Picture 23" descr="After_Wafers-1"/>
          <p:cNvPicPr>
            <a:picLocks noChangeAspect="1" noChangeArrowheads="1"/>
          </p:cNvPicPr>
          <p:nvPr/>
        </p:nvPicPr>
        <p:blipFill>
          <a:blip r:embed="rId22" cstate="print"/>
          <a:srcRect l="58917" t="25778" r="29834" b="62666"/>
          <a:stretch>
            <a:fillRect/>
          </a:stretch>
        </p:blipFill>
        <p:spPr bwMode="auto">
          <a:xfrm>
            <a:off x="5310188" y="2297113"/>
            <a:ext cx="1023937" cy="788987"/>
          </a:xfrm>
          <a:prstGeom prst="rect">
            <a:avLst/>
          </a:prstGeom>
          <a:noFill/>
          <a:ln w="9525">
            <a:noFill/>
            <a:miter lim="800000"/>
            <a:headEnd/>
            <a:tailEnd/>
          </a:ln>
        </p:spPr>
      </p:pic>
      <p:pic>
        <p:nvPicPr>
          <p:cNvPr id="78872" name="Picture 24" descr="After_InBox"/>
          <p:cNvPicPr>
            <a:picLocks noChangeAspect="1" noChangeArrowheads="1"/>
          </p:cNvPicPr>
          <p:nvPr/>
        </p:nvPicPr>
        <p:blipFill>
          <a:blip r:embed="rId23" cstate="print"/>
          <a:srcRect l="61841" t="24445" r="28923" b="68008"/>
          <a:stretch>
            <a:fillRect/>
          </a:stretch>
        </p:blipFill>
        <p:spPr bwMode="auto">
          <a:xfrm>
            <a:off x="5588000" y="2190750"/>
            <a:ext cx="844550" cy="517525"/>
          </a:xfrm>
          <a:prstGeom prst="rect">
            <a:avLst/>
          </a:prstGeom>
          <a:noFill/>
        </p:spPr>
      </p:pic>
      <p:pic>
        <p:nvPicPr>
          <p:cNvPr id="78873" name="Picture 25" descr="After_WaferShadow"/>
          <p:cNvPicPr>
            <a:picLocks noChangeAspect="1" noChangeArrowheads="1"/>
          </p:cNvPicPr>
          <p:nvPr/>
        </p:nvPicPr>
        <p:blipFill>
          <a:blip r:embed="rId21" cstate="print"/>
          <a:srcRect l="58975" t="26204" r="29115" b="61990"/>
          <a:stretch>
            <a:fillRect/>
          </a:stretch>
        </p:blipFill>
        <p:spPr bwMode="auto">
          <a:xfrm>
            <a:off x="7361238" y="2878138"/>
            <a:ext cx="1089025" cy="809625"/>
          </a:xfrm>
          <a:prstGeom prst="rect">
            <a:avLst/>
          </a:prstGeom>
          <a:noFill/>
        </p:spPr>
      </p:pic>
      <p:pic>
        <p:nvPicPr>
          <p:cNvPr id="78874" name="Picture 26" descr="After_WaferShadow"/>
          <p:cNvPicPr>
            <a:picLocks noChangeAspect="1" noChangeArrowheads="1"/>
          </p:cNvPicPr>
          <p:nvPr/>
        </p:nvPicPr>
        <p:blipFill>
          <a:blip r:embed="rId21" cstate="print"/>
          <a:srcRect l="58975" t="26204" r="29115" b="61990"/>
          <a:stretch>
            <a:fillRect/>
          </a:stretch>
        </p:blipFill>
        <p:spPr bwMode="auto">
          <a:xfrm>
            <a:off x="4637088" y="4259263"/>
            <a:ext cx="1263650" cy="927100"/>
          </a:xfrm>
          <a:prstGeom prst="rect">
            <a:avLst/>
          </a:prstGeom>
          <a:noFill/>
        </p:spPr>
      </p:pic>
      <p:pic>
        <p:nvPicPr>
          <p:cNvPr id="78875" name="Picture 27" descr="After_Wafers-2"/>
          <p:cNvPicPr preferRelativeResize="0">
            <a:picLocks noChangeAspect="1" noChangeArrowheads="1"/>
          </p:cNvPicPr>
          <p:nvPr/>
        </p:nvPicPr>
        <p:blipFill>
          <a:blip r:embed="rId24" cstate="print"/>
          <a:srcRect l="81833" t="34334" r="6917" b="54666"/>
          <a:stretch>
            <a:fillRect/>
          </a:stretch>
        </p:blipFill>
        <p:spPr bwMode="auto">
          <a:xfrm>
            <a:off x="7340600" y="2843213"/>
            <a:ext cx="1023938" cy="742950"/>
          </a:xfrm>
          <a:prstGeom prst="rect">
            <a:avLst/>
          </a:prstGeom>
          <a:noFill/>
          <a:ln w="9525">
            <a:noFill/>
            <a:miter lim="800000"/>
            <a:headEnd/>
            <a:tailEnd/>
          </a:ln>
        </p:spPr>
      </p:pic>
      <p:pic>
        <p:nvPicPr>
          <p:cNvPr id="78876" name="Picture 28" descr="Before_Diagram_Wafers-Icons"/>
          <p:cNvPicPr>
            <a:picLocks noChangeAspect="1" noChangeArrowheads="1"/>
          </p:cNvPicPr>
          <p:nvPr/>
        </p:nvPicPr>
        <p:blipFill>
          <a:blip r:embed="rId25" cstate="print"/>
          <a:srcRect l="84776" t="35303" r="6662" b="52246"/>
          <a:stretch>
            <a:fillRect/>
          </a:stretch>
        </p:blipFill>
        <p:spPr bwMode="auto">
          <a:xfrm>
            <a:off x="7737475" y="2505075"/>
            <a:ext cx="773113" cy="712788"/>
          </a:xfrm>
          <a:prstGeom prst="rect">
            <a:avLst/>
          </a:prstGeom>
          <a:noFill/>
        </p:spPr>
      </p:pic>
      <p:pic>
        <p:nvPicPr>
          <p:cNvPr id="78877" name="Picture 29" descr="After_Wafers-4"/>
          <p:cNvPicPr preferRelativeResize="0">
            <a:picLocks noChangeAspect="1" noChangeArrowheads="1"/>
          </p:cNvPicPr>
          <p:nvPr/>
        </p:nvPicPr>
        <p:blipFill>
          <a:blip r:embed="rId26" cstate="print"/>
          <a:srcRect l="54083" t="56555" r="33583" b="30222"/>
          <a:stretch>
            <a:fillRect/>
          </a:stretch>
        </p:blipFill>
        <p:spPr bwMode="auto">
          <a:xfrm>
            <a:off x="4681538" y="4213225"/>
            <a:ext cx="1096962" cy="881063"/>
          </a:xfrm>
          <a:prstGeom prst="rect">
            <a:avLst/>
          </a:prstGeom>
          <a:noFill/>
          <a:ln w="9525">
            <a:noFill/>
            <a:miter lim="800000"/>
            <a:headEnd/>
            <a:tailEnd/>
          </a:ln>
        </p:spPr>
      </p:pic>
      <p:pic>
        <p:nvPicPr>
          <p:cNvPr id="78878" name="Picture 30" descr="After_3Dudes"/>
          <p:cNvPicPr>
            <a:picLocks noChangeAspect="1" noChangeArrowheads="1"/>
          </p:cNvPicPr>
          <p:nvPr/>
        </p:nvPicPr>
        <p:blipFill>
          <a:blip r:embed="rId27" cstate="print"/>
          <a:srcRect l="55659" t="51343" r="30017" b="37431"/>
          <a:stretch>
            <a:fillRect/>
          </a:stretch>
        </p:blipFill>
        <p:spPr bwMode="auto">
          <a:xfrm>
            <a:off x="4787900" y="3871913"/>
            <a:ext cx="1309688" cy="769937"/>
          </a:xfrm>
          <a:prstGeom prst="rect">
            <a:avLst/>
          </a:prstGeom>
          <a:noFill/>
        </p:spPr>
      </p:pic>
      <p:grpSp>
        <p:nvGrpSpPr>
          <p:cNvPr id="2" name="Group 31"/>
          <p:cNvGrpSpPr>
            <a:grpSpLocks/>
          </p:cNvGrpSpPr>
          <p:nvPr/>
        </p:nvGrpSpPr>
        <p:grpSpPr bwMode="auto">
          <a:xfrm>
            <a:off x="212725" y="4252913"/>
            <a:ext cx="4702175" cy="1371600"/>
            <a:chOff x="134" y="2679"/>
            <a:chExt cx="2962" cy="864"/>
          </a:xfrm>
        </p:grpSpPr>
        <p:sp>
          <p:nvSpPr>
            <p:cNvPr id="78880" name="Line 32"/>
            <p:cNvSpPr>
              <a:spLocks noChangeShapeType="1"/>
            </p:cNvSpPr>
            <p:nvPr/>
          </p:nvSpPr>
          <p:spPr bwMode="auto">
            <a:xfrm flipV="1">
              <a:off x="2435" y="2927"/>
              <a:ext cx="661" cy="136"/>
            </a:xfrm>
            <a:prstGeom prst="line">
              <a:avLst/>
            </a:prstGeom>
            <a:noFill/>
            <a:ln w="12700">
              <a:solidFill>
                <a:srgbClr val="6E6E6E"/>
              </a:solidFill>
              <a:round/>
              <a:headEnd/>
              <a:tailEnd/>
            </a:ln>
            <a:effectLst/>
          </p:spPr>
          <p:txBody>
            <a:bodyPr wrap="none" anchor="ctr"/>
            <a:lstStyle/>
            <a:p>
              <a:endParaRPr lang="en-US"/>
            </a:p>
          </p:txBody>
        </p:sp>
        <p:sp>
          <p:nvSpPr>
            <p:cNvPr id="78881" name="AutoShape 33"/>
            <p:cNvSpPr>
              <a:spLocks noChangeArrowheads="1"/>
            </p:cNvSpPr>
            <p:nvPr/>
          </p:nvSpPr>
          <p:spPr bwMode="auto">
            <a:xfrm>
              <a:off x="137" y="2679"/>
              <a:ext cx="2301" cy="864"/>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8882" name="Rectangle 34"/>
            <p:cNvSpPr>
              <a:spLocks noChangeArrowheads="1"/>
            </p:cNvSpPr>
            <p:nvPr/>
          </p:nvSpPr>
          <p:spPr bwMode="auto">
            <a:xfrm>
              <a:off x="134" y="2710"/>
              <a:ext cx="2306" cy="811"/>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Comprehensive Resource Management</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Drive maximum utilization of in-house</a:t>
              </a:r>
              <a:br>
                <a:rPr lang="en-US" sz="1000" b="0">
                  <a:solidFill>
                    <a:schemeClr val="tx1"/>
                  </a:solidFill>
                  <a:cs typeface="Arial" charset="0"/>
                </a:rPr>
              </a:br>
              <a:r>
                <a:rPr lang="en-US" sz="1000" b="0">
                  <a:solidFill>
                    <a:schemeClr val="tx1"/>
                  </a:solidFill>
                  <a:cs typeface="Arial" charset="0"/>
                </a:rPr>
                <a:t>and outsourced resources</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Capture time and allocate staff for any type of investment</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Advance Resource Mgmt capabilities</a:t>
              </a:r>
            </a:p>
          </p:txBody>
        </p:sp>
      </p:grpSp>
      <p:sp>
        <p:nvSpPr>
          <p:cNvPr id="78883" name="Line 35"/>
          <p:cNvSpPr>
            <a:spLocks noChangeShapeType="1"/>
          </p:cNvSpPr>
          <p:nvPr/>
        </p:nvSpPr>
        <p:spPr bwMode="auto">
          <a:xfrm flipV="1">
            <a:off x="4470400" y="5084763"/>
            <a:ext cx="3263900" cy="1093787"/>
          </a:xfrm>
          <a:prstGeom prst="line">
            <a:avLst/>
          </a:prstGeom>
          <a:noFill/>
          <a:ln w="12700">
            <a:solidFill>
              <a:srgbClr val="6E6E6E"/>
            </a:solidFill>
            <a:round/>
            <a:headEnd/>
            <a:tailEnd/>
          </a:ln>
          <a:effectLst/>
        </p:spPr>
        <p:txBody>
          <a:bodyPr wrap="none" anchor="ctr"/>
          <a:lstStyle/>
          <a:p>
            <a:endParaRPr lang="en-US"/>
          </a:p>
        </p:txBody>
      </p:sp>
      <p:sp>
        <p:nvSpPr>
          <p:cNvPr id="78884" name="AutoShape 36"/>
          <p:cNvSpPr>
            <a:spLocks noChangeArrowheads="1"/>
          </p:cNvSpPr>
          <p:nvPr/>
        </p:nvSpPr>
        <p:spPr bwMode="auto">
          <a:xfrm>
            <a:off x="511175" y="5694363"/>
            <a:ext cx="3959225" cy="1011237"/>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8885" name="Rectangle 37"/>
          <p:cNvSpPr>
            <a:spLocks noChangeArrowheads="1"/>
          </p:cNvSpPr>
          <p:nvPr/>
        </p:nvSpPr>
        <p:spPr bwMode="auto">
          <a:xfrm>
            <a:off x="511175" y="5707063"/>
            <a:ext cx="3763963" cy="1008062"/>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Scalable, Transparent Status Capture</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Capture time and cost of all activities in a</a:t>
            </a:r>
            <a:br>
              <a:rPr lang="en-US" sz="1000" b="0">
                <a:solidFill>
                  <a:schemeClr val="tx1"/>
                </a:solidFill>
                <a:cs typeface="Arial" charset="0"/>
              </a:rPr>
            </a:br>
            <a:r>
              <a:rPr lang="en-US" sz="1000" b="0">
                <a:solidFill>
                  <a:schemeClr val="tx1"/>
                </a:solidFill>
                <a:cs typeface="Arial" charset="0"/>
              </a:rPr>
              <a:t>single repository for charge-backs and reporting</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Capture asset costs through integration with Asset Management Solution</a:t>
            </a:r>
          </a:p>
        </p:txBody>
      </p:sp>
      <p:sp>
        <p:nvSpPr>
          <p:cNvPr id="78886" name="Line 38"/>
          <p:cNvSpPr>
            <a:spLocks noChangeShapeType="1"/>
          </p:cNvSpPr>
          <p:nvPr/>
        </p:nvSpPr>
        <p:spPr bwMode="auto">
          <a:xfrm flipH="1" flipV="1">
            <a:off x="7391400" y="1936750"/>
            <a:ext cx="225425" cy="1271588"/>
          </a:xfrm>
          <a:prstGeom prst="line">
            <a:avLst/>
          </a:prstGeom>
          <a:noFill/>
          <a:ln w="12700">
            <a:solidFill>
              <a:srgbClr val="6E6E6E"/>
            </a:solidFill>
            <a:round/>
            <a:headEnd/>
            <a:tailEnd/>
          </a:ln>
          <a:effectLst/>
        </p:spPr>
        <p:txBody>
          <a:bodyPr wrap="none" anchor="ctr"/>
          <a:lstStyle/>
          <a:p>
            <a:endParaRPr lang="en-US"/>
          </a:p>
        </p:txBody>
      </p:sp>
      <p:sp>
        <p:nvSpPr>
          <p:cNvPr id="78887" name="AutoShape 39"/>
          <p:cNvSpPr>
            <a:spLocks noChangeArrowheads="1"/>
          </p:cNvSpPr>
          <p:nvPr/>
        </p:nvSpPr>
        <p:spPr bwMode="auto">
          <a:xfrm>
            <a:off x="5835650" y="1228725"/>
            <a:ext cx="2925763" cy="876300"/>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8888" name="Rectangle 40"/>
          <p:cNvSpPr>
            <a:spLocks noChangeArrowheads="1"/>
          </p:cNvSpPr>
          <p:nvPr/>
        </p:nvSpPr>
        <p:spPr bwMode="auto">
          <a:xfrm>
            <a:off x="5921375" y="1227138"/>
            <a:ext cx="2941638" cy="877887"/>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World-Class Project Execution</a:t>
            </a:r>
          </a:p>
          <a:p>
            <a:pPr marL="114300" indent="-114300" algn="l" eaLnBrk="1" hangingPunct="1">
              <a:lnSpc>
                <a:spcPct val="115000"/>
              </a:lnSpc>
              <a:spcBef>
                <a:spcPct val="15000"/>
              </a:spcBef>
              <a:buClr>
                <a:srgbClr val="939598"/>
              </a:buClr>
              <a:buFont typeface="Verdana" pitchFamily="34" charset="0"/>
              <a:buChar char="-"/>
            </a:pPr>
            <a:r>
              <a:rPr lang="en-US" sz="900" b="0">
                <a:solidFill>
                  <a:schemeClr val="tx1"/>
                </a:solidFill>
                <a:cs typeface="Arial" charset="0"/>
              </a:rPr>
              <a:t>Leverage best practices across</a:t>
            </a:r>
            <a:br>
              <a:rPr lang="en-US" sz="900" b="0">
                <a:solidFill>
                  <a:schemeClr val="tx1"/>
                </a:solidFill>
                <a:cs typeface="Arial" charset="0"/>
              </a:rPr>
            </a:br>
            <a:r>
              <a:rPr lang="en-US" sz="900" b="0">
                <a:solidFill>
                  <a:schemeClr val="tx1"/>
                </a:solidFill>
                <a:cs typeface="Arial" charset="0"/>
              </a:rPr>
              <a:t>entire project portfolio</a:t>
            </a:r>
          </a:p>
          <a:p>
            <a:pPr marL="114300" indent="-114300" algn="l" eaLnBrk="1" hangingPunct="1">
              <a:lnSpc>
                <a:spcPct val="115000"/>
              </a:lnSpc>
              <a:spcBef>
                <a:spcPct val="15000"/>
              </a:spcBef>
              <a:buClr>
                <a:srgbClr val="939598"/>
              </a:buClr>
              <a:buFont typeface="Verdana" pitchFamily="34" charset="0"/>
              <a:buChar char="-"/>
            </a:pPr>
            <a:r>
              <a:rPr lang="en-US" sz="900" b="0">
                <a:solidFill>
                  <a:schemeClr val="tx1"/>
                </a:solidFill>
                <a:cs typeface="Arial" charset="0"/>
              </a:rPr>
              <a:t>Rapid time to value</a:t>
            </a:r>
          </a:p>
        </p:txBody>
      </p:sp>
      <p:sp>
        <p:nvSpPr>
          <p:cNvPr id="78889" name="Line 41"/>
          <p:cNvSpPr>
            <a:spLocks noChangeShapeType="1"/>
          </p:cNvSpPr>
          <p:nvPr/>
        </p:nvSpPr>
        <p:spPr bwMode="auto">
          <a:xfrm flipH="1" flipV="1">
            <a:off x="4738688" y="2105025"/>
            <a:ext cx="2778125" cy="1939925"/>
          </a:xfrm>
          <a:prstGeom prst="line">
            <a:avLst/>
          </a:prstGeom>
          <a:noFill/>
          <a:ln w="12700">
            <a:solidFill>
              <a:srgbClr val="2E3A1F"/>
            </a:solidFill>
            <a:round/>
            <a:headEnd/>
            <a:tailEnd/>
          </a:ln>
          <a:effectLst/>
        </p:spPr>
        <p:txBody>
          <a:bodyPr wrap="none" anchor="ctr"/>
          <a:lstStyle/>
          <a:p>
            <a:endParaRPr lang="en-US"/>
          </a:p>
        </p:txBody>
      </p:sp>
      <p:sp>
        <p:nvSpPr>
          <p:cNvPr id="78890" name="AutoShape 42"/>
          <p:cNvSpPr>
            <a:spLocks noChangeArrowheads="1"/>
          </p:cNvSpPr>
          <p:nvPr/>
        </p:nvSpPr>
        <p:spPr bwMode="auto">
          <a:xfrm>
            <a:off x="2965450" y="1081088"/>
            <a:ext cx="2635250" cy="730250"/>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8891" name="Rectangle 43"/>
          <p:cNvSpPr>
            <a:spLocks noChangeArrowheads="1"/>
          </p:cNvSpPr>
          <p:nvPr/>
        </p:nvSpPr>
        <p:spPr bwMode="auto">
          <a:xfrm>
            <a:off x="2995613" y="971550"/>
            <a:ext cx="2651125" cy="877888"/>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a:solidFill>
                  <a:srgbClr val="0064AF"/>
                </a:solidFill>
                <a:cs typeface="Arial" charset="0"/>
              </a:rPr>
              <a:t>Empower the PMO</a:t>
            </a:r>
          </a:p>
          <a:p>
            <a:pPr marL="114300" indent="-114300" algn="l" eaLnBrk="1" hangingPunct="1">
              <a:lnSpc>
                <a:spcPct val="115000"/>
              </a:lnSpc>
              <a:spcBef>
                <a:spcPct val="15000"/>
              </a:spcBef>
              <a:buClr>
                <a:srgbClr val="939598"/>
              </a:buClr>
              <a:buFont typeface="Verdana" pitchFamily="34" charset="0"/>
              <a:buChar char="-"/>
            </a:pPr>
            <a:r>
              <a:rPr lang="en-US" sz="1000" b="0">
                <a:solidFill>
                  <a:schemeClr val="tx1"/>
                </a:solidFill>
                <a:cs typeface="Arial" charset="0"/>
              </a:rPr>
              <a:t>Automate, enforce, and report on process compliance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9347" name="Rectangle 3"/>
          <p:cNvSpPr>
            <a:spLocks noGrp="1" noChangeArrowheads="1"/>
          </p:cNvSpPr>
          <p:nvPr>
            <p:ph type="title"/>
          </p:nvPr>
        </p:nvSpPr>
        <p:spPr/>
        <p:txBody>
          <a:bodyPr/>
          <a:lstStyle/>
          <a:p>
            <a:r>
              <a:rPr lang="en-US" smtClean="0"/>
              <a:t>Effective IT Governance: Key Issues</a:t>
            </a:r>
            <a:endParaRPr lang="en-GB"/>
          </a:p>
        </p:txBody>
      </p:sp>
      <p:sp>
        <p:nvSpPr>
          <p:cNvPr id="569348" name="Rectangle 4"/>
          <p:cNvSpPr>
            <a:spLocks noGrp="1" noChangeArrowheads="1"/>
          </p:cNvSpPr>
          <p:nvPr>
            <p:ph type="body" idx="1"/>
          </p:nvPr>
        </p:nvSpPr>
        <p:spPr/>
        <p:txBody>
          <a:bodyPr>
            <a:normAutofit fontScale="92500" lnSpcReduction="10000"/>
          </a:bodyPr>
          <a:lstStyle/>
          <a:p>
            <a:r>
              <a:rPr lang="en-US" dirty="0" smtClean="0"/>
              <a:t>What are the components of top level IT governance </a:t>
            </a:r>
          </a:p>
          <a:p>
            <a:r>
              <a:rPr lang="en-US" dirty="0" smtClean="0"/>
              <a:t>How can these components be represented?</a:t>
            </a:r>
          </a:p>
          <a:p>
            <a:r>
              <a:rPr lang="en-US" dirty="0" smtClean="0"/>
              <a:t>When and where are different types of IT governance arrangements effective?</a:t>
            </a:r>
          </a:p>
          <a:p>
            <a:r>
              <a:rPr lang="en-US" dirty="0" smtClean="0"/>
              <a:t>How can you show the linkages between your enterprise goals and IT governance?</a:t>
            </a:r>
          </a:p>
          <a:p>
            <a:r>
              <a:rPr lang="en-US" dirty="0" smtClean="0"/>
              <a:t>How can you improve your IT governance?</a:t>
            </a:r>
          </a:p>
          <a:p>
            <a:endParaRPr lang="en-US" dirty="0" smtClean="0"/>
          </a:p>
          <a:p>
            <a:r>
              <a:rPr lang="en-US" dirty="0" smtClean="0"/>
              <a:t>The research</a:t>
            </a:r>
          </a:p>
          <a:p>
            <a:pPr lvl="1"/>
            <a:r>
              <a:rPr lang="en-US" dirty="0" smtClean="0"/>
              <a:t>MIT Sloan CISR Study, led by Peter Weill, with Gartner EXP* </a:t>
            </a:r>
          </a:p>
          <a:p>
            <a:pPr lvl="1"/>
            <a:r>
              <a:rPr lang="en-US" dirty="0" smtClean="0"/>
              <a:t>250+ Gartner EXP members, 23 countries</a:t>
            </a:r>
          </a:p>
          <a:p>
            <a:pPr lvl="1"/>
            <a:r>
              <a:rPr lang="en-US" dirty="0" smtClean="0"/>
              <a:t>Complex enterprises, demanding business environments </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normAutofit fontScale="90000"/>
          </a:bodyPr>
          <a:lstStyle/>
          <a:p>
            <a:r>
              <a:rPr lang="en-US" dirty="0" smtClean="0"/>
              <a:t>IT governance has 3 major components</a:t>
            </a:r>
            <a:endParaRPr lang="en-GB" dirty="0"/>
          </a:p>
        </p:txBody>
      </p:sp>
      <p:sp>
        <p:nvSpPr>
          <p:cNvPr id="575492" name="Rectangle 4"/>
          <p:cNvSpPr>
            <a:spLocks noGrp="1" noChangeArrowheads="1"/>
          </p:cNvSpPr>
          <p:nvPr>
            <p:ph type="body" idx="1"/>
          </p:nvPr>
        </p:nvSpPr>
        <p:spPr/>
        <p:txBody>
          <a:bodyPr/>
          <a:lstStyle/>
          <a:p>
            <a:endParaRPr lang="en-US" dirty="0" smtClean="0"/>
          </a:p>
          <a:p>
            <a:r>
              <a:rPr lang="en-US" dirty="0" smtClean="0"/>
              <a:t>What decisions need to be made?</a:t>
            </a:r>
            <a:br>
              <a:rPr lang="en-US" dirty="0" smtClean="0"/>
            </a:br>
            <a:r>
              <a:rPr lang="en-US" dirty="0" smtClean="0"/>
              <a:t>. . . Decisions about major IT domains</a:t>
            </a:r>
          </a:p>
          <a:p>
            <a:r>
              <a:rPr lang="en-US" dirty="0" smtClean="0"/>
              <a:t>Who has decision and input rights?</a:t>
            </a:r>
            <a:br>
              <a:rPr lang="en-US" dirty="0" smtClean="0"/>
            </a:br>
            <a:r>
              <a:rPr lang="en-US" dirty="0" smtClean="0"/>
              <a:t>. . . Rights are exercised in different governance styles</a:t>
            </a:r>
          </a:p>
          <a:p>
            <a:r>
              <a:rPr lang="en-US" dirty="0" smtClean="0"/>
              <a:t>How are the decisions formed and enacted?</a:t>
            </a:r>
            <a:br>
              <a:rPr lang="en-US" dirty="0" smtClean="0"/>
            </a:br>
            <a:r>
              <a:rPr lang="en-US" dirty="0" smtClean="0"/>
              <a:t>. . . Multiple mechanisms make governance work</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AU" sz="3200" dirty="0" smtClean="0"/>
              <a:t>A: What decisions need to be made? </a:t>
            </a:r>
            <a:br>
              <a:rPr lang="en-AU" sz="3200" dirty="0" smtClean="0"/>
            </a:br>
            <a:r>
              <a:rPr lang="en-AU" sz="3200" dirty="0" smtClean="0"/>
              <a:t> . . Clarify five major IT decision domains</a:t>
            </a:r>
            <a:endParaRPr lang="en-GB" sz="3200" dirty="0"/>
          </a:p>
        </p:txBody>
      </p:sp>
      <p:sp>
        <p:nvSpPr>
          <p:cNvPr id="502796" name="Rectangle 12"/>
          <p:cNvSpPr>
            <a:spLocks noChangeArrowheads="1"/>
          </p:cNvSpPr>
          <p:nvPr/>
        </p:nvSpPr>
        <p:spPr bwMode="auto">
          <a:xfrm>
            <a:off x="5483225" y="6194425"/>
            <a:ext cx="3502025" cy="511175"/>
          </a:xfrm>
          <a:prstGeom prst="rect">
            <a:avLst/>
          </a:prstGeom>
          <a:noFill/>
          <a:ln w="12700">
            <a:noFill/>
            <a:miter lim="800000"/>
            <a:headEnd/>
            <a:tailEnd/>
          </a:ln>
          <a:effectLst/>
        </p:spPr>
        <p:txBody>
          <a:bodyPr lIns="46800" tIns="73025" rIns="46800" bIns="73025" anchor="ctr">
            <a:spAutoFit/>
          </a:bodyPr>
          <a:lstStyle/>
          <a:p>
            <a:pPr algn="r">
              <a:buFontTx/>
              <a:buChar char="©"/>
            </a:pPr>
            <a:endParaRPr lang="en-AU" sz="1200" b="0"/>
          </a:p>
          <a:p>
            <a:pPr>
              <a:buFontTx/>
              <a:buChar char="©"/>
            </a:pPr>
            <a:endParaRPr lang="en-AU" sz="1200" b="0"/>
          </a:p>
        </p:txBody>
      </p:sp>
      <p:sp>
        <p:nvSpPr>
          <p:cNvPr id="502809" name="Rectangle 25"/>
          <p:cNvSpPr>
            <a:spLocks noChangeArrowheads="1"/>
          </p:cNvSpPr>
          <p:nvPr/>
        </p:nvSpPr>
        <p:spPr bwMode="gray">
          <a:xfrm>
            <a:off x="243429" y="1600200"/>
            <a:ext cx="2693988" cy="522288"/>
          </a:xfrm>
          <a:prstGeom prst="rect">
            <a:avLst/>
          </a:prstGeom>
          <a:solidFill>
            <a:srgbClr val="0053A3"/>
          </a:solidFill>
          <a:ln w="9525">
            <a:noFill/>
            <a:miter lim="800000"/>
            <a:headEnd type="none" w="sm" len="sm"/>
            <a:tailEnd type="none" w="sm" len="sm"/>
          </a:ln>
          <a:effectLst/>
        </p:spPr>
        <p:txBody>
          <a:bodyPr lIns="143880" tIns="45682" rIns="143880" bIns="45682" anchor="ctr"/>
          <a:lstStyle/>
          <a:p>
            <a:pPr marL="236538" indent="-236538" eaLnBrk="1" hangingPunct="1">
              <a:spcBef>
                <a:spcPct val="20000"/>
              </a:spcBef>
            </a:pPr>
            <a:r>
              <a:rPr lang="en-AU" sz="2200">
                <a:solidFill>
                  <a:schemeClr val="bg1"/>
                </a:solidFill>
              </a:rPr>
              <a:t>IT principles</a:t>
            </a:r>
          </a:p>
        </p:txBody>
      </p:sp>
      <p:sp>
        <p:nvSpPr>
          <p:cNvPr id="502810" name="Rectangle 26"/>
          <p:cNvSpPr>
            <a:spLocks noChangeArrowheads="1"/>
          </p:cNvSpPr>
          <p:nvPr/>
        </p:nvSpPr>
        <p:spPr bwMode="gray">
          <a:xfrm>
            <a:off x="3045367" y="1600200"/>
            <a:ext cx="5889625" cy="522288"/>
          </a:xfrm>
          <a:prstGeom prst="rect">
            <a:avLst/>
          </a:prstGeom>
          <a:solidFill>
            <a:srgbClr val="FF7D0A"/>
          </a:solidFill>
          <a:ln w="9525">
            <a:noFill/>
            <a:miter lim="800000"/>
            <a:headEnd type="none" w="sm" len="sm"/>
            <a:tailEnd type="none" w="sm" len="sm"/>
          </a:ln>
          <a:effectLst/>
        </p:spPr>
        <p:txBody>
          <a:bodyPr lIns="143880" tIns="45682" rIns="143880" bIns="45682" anchor="ctr"/>
          <a:lstStyle/>
          <a:p>
            <a:pPr eaLnBrk="1" hangingPunct="1">
              <a:lnSpc>
                <a:spcPct val="90000"/>
              </a:lnSpc>
              <a:spcBef>
                <a:spcPct val="20000"/>
              </a:spcBef>
            </a:pPr>
            <a:r>
              <a:rPr lang="en-US" sz="1600">
                <a:solidFill>
                  <a:schemeClr val="bg1"/>
                </a:solidFill>
              </a:rPr>
              <a:t>High level statements about how IT is used in the business</a:t>
            </a:r>
          </a:p>
        </p:txBody>
      </p:sp>
      <p:sp>
        <p:nvSpPr>
          <p:cNvPr id="502811" name="Rectangle 27"/>
          <p:cNvSpPr>
            <a:spLocks noChangeArrowheads="1"/>
          </p:cNvSpPr>
          <p:nvPr/>
        </p:nvSpPr>
        <p:spPr bwMode="gray">
          <a:xfrm>
            <a:off x="243429" y="2179638"/>
            <a:ext cx="2684463" cy="1012825"/>
          </a:xfrm>
          <a:prstGeom prst="rect">
            <a:avLst/>
          </a:prstGeom>
          <a:solidFill>
            <a:srgbClr val="0053A3"/>
          </a:solidFill>
          <a:ln w="9525">
            <a:noFill/>
            <a:miter lim="800000"/>
            <a:headEnd type="none" w="sm" len="sm"/>
            <a:tailEnd type="none" w="sm" len="sm"/>
          </a:ln>
          <a:effectLst/>
        </p:spPr>
        <p:txBody>
          <a:bodyPr lIns="143880" tIns="45682" rIns="143880" bIns="45682" anchor="ctr"/>
          <a:lstStyle/>
          <a:p>
            <a:pPr marL="12700" indent="-12700" eaLnBrk="1" hangingPunct="1">
              <a:spcBef>
                <a:spcPct val="20000"/>
              </a:spcBef>
            </a:pPr>
            <a:r>
              <a:rPr lang="en-AU" sz="2200">
                <a:solidFill>
                  <a:schemeClr val="bg1"/>
                </a:solidFill>
              </a:rPr>
              <a:t>IT infrastructure strategies</a:t>
            </a:r>
          </a:p>
        </p:txBody>
      </p:sp>
      <p:sp>
        <p:nvSpPr>
          <p:cNvPr id="502812" name="Rectangle 28"/>
          <p:cNvSpPr>
            <a:spLocks noChangeArrowheads="1"/>
          </p:cNvSpPr>
          <p:nvPr/>
        </p:nvSpPr>
        <p:spPr bwMode="gray">
          <a:xfrm>
            <a:off x="3045367" y="2179638"/>
            <a:ext cx="5889625" cy="1004887"/>
          </a:xfrm>
          <a:prstGeom prst="rect">
            <a:avLst/>
          </a:prstGeom>
          <a:solidFill>
            <a:srgbClr val="FF7D0A"/>
          </a:solidFill>
          <a:ln w="9525">
            <a:noFill/>
            <a:miter lim="800000"/>
            <a:headEnd type="none" w="sm" len="sm"/>
            <a:tailEnd type="none" w="sm" len="sm"/>
          </a:ln>
          <a:effectLst/>
        </p:spPr>
        <p:txBody>
          <a:bodyPr lIns="143880" tIns="45682" rIns="143880" bIns="45682" anchor="ctr"/>
          <a:lstStyle/>
          <a:p>
            <a:pPr eaLnBrk="1" hangingPunct="1">
              <a:lnSpc>
                <a:spcPct val="90000"/>
              </a:lnSpc>
              <a:spcBef>
                <a:spcPct val="20000"/>
              </a:spcBef>
            </a:pPr>
            <a:r>
              <a:rPr lang="en-US" sz="1600">
                <a:solidFill>
                  <a:schemeClr val="bg1"/>
                </a:solidFill>
              </a:rPr>
              <a:t>Strategies for the base foundation of budgeted-for IT capability (both technical and human), shared throughout the firm as reliable services, and centrally coordinated (e.g., network, help desk, shared data)</a:t>
            </a:r>
          </a:p>
        </p:txBody>
      </p:sp>
      <p:sp>
        <p:nvSpPr>
          <p:cNvPr id="502813" name="Rectangle 29"/>
          <p:cNvSpPr>
            <a:spLocks noChangeArrowheads="1"/>
          </p:cNvSpPr>
          <p:nvPr/>
        </p:nvSpPr>
        <p:spPr bwMode="gray">
          <a:xfrm>
            <a:off x="243429" y="3249613"/>
            <a:ext cx="2684463" cy="1316037"/>
          </a:xfrm>
          <a:prstGeom prst="rect">
            <a:avLst/>
          </a:prstGeom>
          <a:solidFill>
            <a:srgbClr val="0053A3"/>
          </a:solidFill>
          <a:ln w="9525">
            <a:noFill/>
            <a:miter lim="800000"/>
            <a:headEnd type="none" w="sm" len="sm"/>
            <a:tailEnd type="none" w="sm" len="sm"/>
          </a:ln>
          <a:effectLst/>
        </p:spPr>
        <p:txBody>
          <a:bodyPr lIns="143880" tIns="45682" rIns="143880" bIns="45682" anchor="ctr"/>
          <a:lstStyle/>
          <a:p>
            <a:pPr marL="236538" indent="-236538" eaLnBrk="1" hangingPunct="1">
              <a:spcBef>
                <a:spcPct val="20000"/>
              </a:spcBef>
            </a:pPr>
            <a:r>
              <a:rPr lang="en-AU" sz="2200">
                <a:solidFill>
                  <a:schemeClr val="bg1"/>
                </a:solidFill>
              </a:rPr>
              <a:t>IT architecture</a:t>
            </a:r>
          </a:p>
        </p:txBody>
      </p:sp>
      <p:sp>
        <p:nvSpPr>
          <p:cNvPr id="502814" name="Rectangle 30"/>
          <p:cNvSpPr>
            <a:spLocks noChangeArrowheads="1"/>
          </p:cNvSpPr>
          <p:nvPr/>
        </p:nvSpPr>
        <p:spPr bwMode="gray">
          <a:xfrm>
            <a:off x="3045367" y="3249613"/>
            <a:ext cx="5889625" cy="1325562"/>
          </a:xfrm>
          <a:prstGeom prst="rect">
            <a:avLst/>
          </a:prstGeom>
          <a:solidFill>
            <a:srgbClr val="FF7D0A"/>
          </a:solidFill>
          <a:ln w="9525">
            <a:noFill/>
            <a:miter lim="800000"/>
            <a:headEnd type="none" w="sm" len="sm"/>
            <a:tailEnd type="none" w="sm" len="sm"/>
          </a:ln>
          <a:effectLst/>
        </p:spPr>
        <p:txBody>
          <a:bodyPr lIns="143880" tIns="45682" rIns="143880" bIns="45682" anchor="ctr"/>
          <a:lstStyle/>
          <a:p>
            <a:pPr eaLnBrk="1" hangingPunct="1">
              <a:lnSpc>
                <a:spcPct val="90000"/>
              </a:lnSpc>
              <a:spcBef>
                <a:spcPct val="20000"/>
              </a:spcBef>
            </a:pPr>
            <a:r>
              <a:rPr lang="en-US" sz="1600">
                <a:solidFill>
                  <a:schemeClr val="bg1"/>
                </a:solidFill>
              </a:rPr>
              <a:t>An integrated set of technical choices to guide the organization in satisfying business needs. The architecture is a set of policies and rules that govern the use of IT and plot a migration path to the way business will be done (includes data, technology, and applications)</a:t>
            </a:r>
          </a:p>
        </p:txBody>
      </p:sp>
      <p:sp>
        <p:nvSpPr>
          <p:cNvPr id="502815" name="Rectangle 31"/>
          <p:cNvSpPr>
            <a:spLocks noChangeArrowheads="1"/>
          </p:cNvSpPr>
          <p:nvPr/>
        </p:nvSpPr>
        <p:spPr bwMode="gray">
          <a:xfrm>
            <a:off x="243429" y="5467350"/>
            <a:ext cx="2693988" cy="979488"/>
          </a:xfrm>
          <a:prstGeom prst="rect">
            <a:avLst/>
          </a:prstGeom>
          <a:solidFill>
            <a:srgbClr val="0053A3"/>
          </a:solidFill>
          <a:ln w="9525">
            <a:noFill/>
            <a:miter lim="800000"/>
            <a:headEnd type="none" w="sm" len="sm"/>
            <a:tailEnd type="none" w="sm" len="sm"/>
          </a:ln>
          <a:effectLst/>
        </p:spPr>
        <p:txBody>
          <a:bodyPr lIns="143880" tIns="45682" rIns="143880" bIns="45682" anchor="ctr"/>
          <a:lstStyle/>
          <a:p>
            <a:r>
              <a:rPr lang="en-AU" sz="2200">
                <a:solidFill>
                  <a:schemeClr val="bg1"/>
                </a:solidFill>
              </a:rPr>
              <a:t>IT investment and </a:t>
            </a:r>
            <a:r>
              <a:rPr lang="en-US" sz="2200">
                <a:solidFill>
                  <a:schemeClr val="bg1"/>
                </a:solidFill>
              </a:rPr>
              <a:t>prioritization</a:t>
            </a:r>
          </a:p>
        </p:txBody>
      </p:sp>
      <p:sp>
        <p:nvSpPr>
          <p:cNvPr id="502816" name="Rectangle 32"/>
          <p:cNvSpPr>
            <a:spLocks noChangeArrowheads="1"/>
          </p:cNvSpPr>
          <p:nvPr/>
        </p:nvSpPr>
        <p:spPr bwMode="gray">
          <a:xfrm>
            <a:off x="3045367" y="5467350"/>
            <a:ext cx="5889625" cy="990600"/>
          </a:xfrm>
          <a:prstGeom prst="rect">
            <a:avLst/>
          </a:prstGeom>
          <a:solidFill>
            <a:srgbClr val="FF7D0A"/>
          </a:solidFill>
          <a:ln w="9525">
            <a:noFill/>
            <a:miter lim="800000"/>
            <a:headEnd type="none" w="sm" len="sm"/>
            <a:tailEnd type="none" w="sm" len="sm"/>
          </a:ln>
          <a:effectLst/>
        </p:spPr>
        <p:txBody>
          <a:bodyPr lIns="143880" tIns="45682" rIns="270000" bIns="45682" anchor="ctr"/>
          <a:lstStyle/>
          <a:p>
            <a:pPr eaLnBrk="1" hangingPunct="1">
              <a:lnSpc>
                <a:spcPct val="90000"/>
              </a:lnSpc>
              <a:spcBef>
                <a:spcPct val="20000"/>
              </a:spcBef>
            </a:pPr>
            <a:r>
              <a:rPr lang="en-US" sz="1600">
                <a:solidFill>
                  <a:schemeClr val="bg1"/>
                </a:solidFill>
              </a:rPr>
              <a:t>Decisions about how much and where to invest in IT including project approvals and justification techniques</a:t>
            </a:r>
          </a:p>
        </p:txBody>
      </p:sp>
      <p:sp>
        <p:nvSpPr>
          <p:cNvPr id="502817" name="Rectangle 33"/>
          <p:cNvSpPr>
            <a:spLocks noChangeArrowheads="1"/>
          </p:cNvSpPr>
          <p:nvPr/>
        </p:nvSpPr>
        <p:spPr bwMode="gray">
          <a:xfrm>
            <a:off x="243429" y="4622800"/>
            <a:ext cx="2693988" cy="787400"/>
          </a:xfrm>
          <a:prstGeom prst="rect">
            <a:avLst/>
          </a:prstGeom>
          <a:solidFill>
            <a:srgbClr val="0053A3"/>
          </a:solidFill>
          <a:ln w="9525">
            <a:noFill/>
            <a:miter lim="800000"/>
            <a:headEnd type="none" w="sm" len="sm"/>
            <a:tailEnd type="none" w="sm" len="sm"/>
          </a:ln>
          <a:effectLst/>
        </p:spPr>
        <p:txBody>
          <a:bodyPr lIns="146304" tIns="45682" rIns="18288" bIns="45682" anchor="ctr"/>
          <a:lstStyle/>
          <a:p>
            <a:pPr marL="236538" indent="-236538" eaLnBrk="1" hangingPunct="1">
              <a:lnSpc>
                <a:spcPct val="90000"/>
              </a:lnSpc>
              <a:spcBef>
                <a:spcPct val="20000"/>
              </a:spcBef>
            </a:pPr>
            <a:r>
              <a:rPr lang="en-AU" sz="2200">
                <a:solidFill>
                  <a:schemeClr val="bg1"/>
                </a:solidFill>
              </a:rPr>
              <a:t>Business</a:t>
            </a:r>
          </a:p>
          <a:p>
            <a:pPr marL="236538" indent="-236538" eaLnBrk="1" hangingPunct="1">
              <a:lnSpc>
                <a:spcPct val="90000"/>
              </a:lnSpc>
              <a:spcBef>
                <a:spcPct val="20000"/>
              </a:spcBef>
            </a:pPr>
            <a:r>
              <a:rPr lang="en-AU" sz="2200">
                <a:solidFill>
                  <a:schemeClr val="bg1"/>
                </a:solidFill>
              </a:rPr>
              <a:t>application needs</a:t>
            </a:r>
          </a:p>
        </p:txBody>
      </p:sp>
      <p:sp>
        <p:nvSpPr>
          <p:cNvPr id="502818" name="Rectangle 34"/>
          <p:cNvSpPr>
            <a:spLocks noChangeArrowheads="1"/>
          </p:cNvSpPr>
          <p:nvPr/>
        </p:nvSpPr>
        <p:spPr bwMode="gray">
          <a:xfrm>
            <a:off x="3045367" y="4622800"/>
            <a:ext cx="5889625" cy="787400"/>
          </a:xfrm>
          <a:prstGeom prst="rect">
            <a:avLst/>
          </a:prstGeom>
          <a:solidFill>
            <a:srgbClr val="FF7D0A"/>
          </a:solidFill>
          <a:ln w="9525">
            <a:noFill/>
            <a:miter lim="800000"/>
            <a:headEnd type="none" w="sm" len="sm"/>
            <a:tailEnd type="none" w="sm" len="sm"/>
          </a:ln>
          <a:effectLst/>
        </p:spPr>
        <p:txBody>
          <a:bodyPr lIns="143880" tIns="45682" rIns="143880" bIns="45682" anchor="ctr"/>
          <a:lstStyle/>
          <a:p>
            <a:pPr eaLnBrk="1" hangingPunct="1">
              <a:lnSpc>
                <a:spcPct val="90000"/>
              </a:lnSpc>
              <a:spcBef>
                <a:spcPct val="20000"/>
              </a:spcBef>
            </a:pPr>
            <a:r>
              <a:rPr lang="en-US" sz="1600">
                <a:solidFill>
                  <a:schemeClr val="bg1"/>
                </a:solidFill>
              </a:rPr>
              <a:t>Business applications to be acquired or built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727075" y="4378325"/>
            <a:ext cx="8229600" cy="687387"/>
          </a:xfrm>
          <a:prstGeom prst="rect">
            <a:avLst/>
          </a:prstGeom>
          <a:solidFill>
            <a:srgbClr val="FFEAD7"/>
          </a:solidFill>
          <a:ln w="9525">
            <a:solidFill>
              <a:srgbClr val="C0C0C0"/>
            </a:solidFill>
            <a:miter lim="800000"/>
            <a:headEnd/>
            <a:tailEnd/>
          </a:ln>
          <a:effectLst/>
        </p:spPr>
        <p:txBody>
          <a:bodyPr wrap="none" anchor="ctr"/>
          <a:lstStyle/>
          <a:p>
            <a:endParaRPr lang="en-US"/>
          </a:p>
        </p:txBody>
      </p:sp>
      <p:sp>
        <p:nvSpPr>
          <p:cNvPr id="730115" name="Rectangle 3"/>
          <p:cNvSpPr>
            <a:spLocks noChangeArrowheads="1"/>
          </p:cNvSpPr>
          <p:nvPr/>
        </p:nvSpPr>
        <p:spPr bwMode="auto">
          <a:xfrm>
            <a:off x="996950" y="5749925"/>
            <a:ext cx="7959725" cy="687387"/>
          </a:xfrm>
          <a:prstGeom prst="rect">
            <a:avLst/>
          </a:prstGeom>
          <a:solidFill>
            <a:srgbClr val="FFEAD7"/>
          </a:solidFill>
          <a:ln w="9525">
            <a:solidFill>
              <a:srgbClr val="C0C0C0"/>
            </a:solidFill>
            <a:miter lim="800000"/>
            <a:headEnd/>
            <a:tailEnd/>
          </a:ln>
          <a:effectLst/>
        </p:spPr>
        <p:txBody>
          <a:bodyPr wrap="none" anchor="ctr"/>
          <a:lstStyle/>
          <a:p>
            <a:endParaRPr lang="en-US"/>
          </a:p>
        </p:txBody>
      </p:sp>
      <p:sp>
        <p:nvSpPr>
          <p:cNvPr id="730116" name="Rectangle 4"/>
          <p:cNvSpPr>
            <a:spLocks noChangeArrowheads="1"/>
          </p:cNvSpPr>
          <p:nvPr/>
        </p:nvSpPr>
        <p:spPr bwMode="auto">
          <a:xfrm>
            <a:off x="249238" y="1747837"/>
            <a:ext cx="8697912" cy="592138"/>
          </a:xfrm>
          <a:prstGeom prst="rect">
            <a:avLst/>
          </a:prstGeom>
          <a:solidFill>
            <a:srgbClr val="FFEAD7"/>
          </a:solidFill>
          <a:ln w="9525">
            <a:noFill/>
            <a:miter lim="800000"/>
            <a:headEnd/>
            <a:tailEnd/>
          </a:ln>
          <a:effectLst/>
        </p:spPr>
        <p:txBody>
          <a:bodyPr wrap="none" anchor="ctr"/>
          <a:lstStyle/>
          <a:p>
            <a:endParaRPr lang="en-US"/>
          </a:p>
        </p:txBody>
      </p:sp>
      <p:sp>
        <p:nvSpPr>
          <p:cNvPr id="730117" name="Rectangle 5"/>
          <p:cNvSpPr>
            <a:spLocks noChangeArrowheads="1"/>
          </p:cNvSpPr>
          <p:nvPr/>
        </p:nvSpPr>
        <p:spPr bwMode="auto">
          <a:xfrm>
            <a:off x="727075" y="3016250"/>
            <a:ext cx="8229600" cy="687387"/>
          </a:xfrm>
          <a:prstGeom prst="rect">
            <a:avLst/>
          </a:prstGeom>
          <a:solidFill>
            <a:srgbClr val="FFEAD7"/>
          </a:solidFill>
          <a:ln w="9525">
            <a:solidFill>
              <a:srgbClr val="C0C0C0"/>
            </a:solidFill>
            <a:miter lim="800000"/>
            <a:headEnd/>
            <a:tailEnd/>
          </a:ln>
          <a:effectLst/>
        </p:spPr>
        <p:txBody>
          <a:bodyPr wrap="none" anchor="ctr"/>
          <a:lstStyle/>
          <a:p>
            <a:endParaRPr lang="en-US"/>
          </a:p>
        </p:txBody>
      </p:sp>
      <p:sp>
        <p:nvSpPr>
          <p:cNvPr id="730118" name="Rectangle 6"/>
          <p:cNvSpPr>
            <a:spLocks noGrp="1" noChangeArrowheads="1"/>
          </p:cNvSpPr>
          <p:nvPr>
            <p:ph type="title"/>
          </p:nvPr>
        </p:nvSpPr>
        <p:spPr/>
        <p:txBody>
          <a:bodyPr>
            <a:normAutofit/>
          </a:bodyPr>
          <a:lstStyle/>
          <a:p>
            <a:r>
              <a:rPr lang="en-AU" sz="3200" dirty="0" smtClean="0"/>
              <a:t>B. Who has decision rights and inputs?</a:t>
            </a:r>
            <a:br>
              <a:rPr lang="en-AU" sz="3200" dirty="0" smtClean="0"/>
            </a:br>
            <a:r>
              <a:rPr lang="en-AU" sz="3200" dirty="0" smtClean="0"/>
              <a:t>. . Rights exercised in six governance styles</a:t>
            </a:r>
            <a:endParaRPr lang="en-GB" sz="3200" dirty="0"/>
          </a:p>
        </p:txBody>
      </p:sp>
      <p:sp>
        <p:nvSpPr>
          <p:cNvPr id="730119" name="Text Box 7"/>
          <p:cNvSpPr txBox="1">
            <a:spLocks noChangeArrowheads="1"/>
          </p:cNvSpPr>
          <p:nvPr/>
        </p:nvSpPr>
        <p:spPr bwMode="auto">
          <a:xfrm>
            <a:off x="1006475" y="1874837"/>
            <a:ext cx="8137525" cy="360363"/>
          </a:xfrm>
          <a:prstGeom prst="rect">
            <a:avLst/>
          </a:prstGeom>
          <a:noFill/>
          <a:ln w="3175">
            <a:noFill/>
            <a:miter lim="800000"/>
            <a:headEnd/>
            <a:tailEnd/>
          </a:ln>
          <a:effectLst/>
        </p:spPr>
        <p:txBody>
          <a:bodyPr lIns="84530" tIns="42265" rIns="84530" bIns="42265">
            <a:spAutoFit/>
          </a:bodyPr>
          <a:lstStyle/>
          <a:p>
            <a:pPr defTabSz="246063" eaLnBrk="1" hangingPunct="1">
              <a:spcBef>
                <a:spcPct val="50000"/>
              </a:spcBef>
            </a:pPr>
            <a:r>
              <a:rPr lang="en-US" sz="1800" b="0">
                <a:latin typeface="Arial Black" pitchFamily="34" charset="0"/>
              </a:rPr>
              <a:t> </a:t>
            </a:r>
          </a:p>
        </p:txBody>
      </p:sp>
      <p:sp>
        <p:nvSpPr>
          <p:cNvPr id="730121" name="Rectangle 9"/>
          <p:cNvSpPr>
            <a:spLocks noChangeArrowheads="1"/>
          </p:cNvSpPr>
          <p:nvPr/>
        </p:nvSpPr>
        <p:spPr bwMode="auto">
          <a:xfrm>
            <a:off x="2435225" y="2330450"/>
            <a:ext cx="6483350" cy="692150"/>
          </a:xfrm>
          <a:prstGeom prst="rect">
            <a:avLst/>
          </a:prstGeom>
          <a:noFill/>
          <a:ln w="12700">
            <a:noFill/>
            <a:miter lim="800000"/>
            <a:headEnd/>
            <a:tailEnd/>
          </a:ln>
          <a:effectLst/>
        </p:spPr>
        <p:txBody>
          <a:bodyPr anchor="ctr"/>
          <a:lstStyle/>
          <a:p>
            <a:pPr eaLnBrk="1" hangingPunct="1">
              <a:lnSpc>
                <a:spcPct val="90000"/>
              </a:lnSpc>
              <a:spcBef>
                <a:spcPct val="20000"/>
              </a:spcBef>
            </a:pPr>
            <a:r>
              <a:rPr lang="en-AU" sz="1600">
                <a:solidFill>
                  <a:srgbClr val="6D24A4"/>
                </a:solidFill>
              </a:rPr>
              <a:t> C-level executives, as a group or individuals, inc</a:t>
            </a:r>
            <a:r>
              <a:rPr lang="en-AU" sz="1600">
                <a:solidFill>
                  <a:srgbClr val="6D24A3"/>
                </a:solidFill>
              </a:rPr>
              <a:t>ludi</a:t>
            </a:r>
            <a:r>
              <a:rPr lang="en-AU" sz="1600">
                <a:solidFill>
                  <a:srgbClr val="6D24A4"/>
                </a:solidFill>
              </a:rPr>
              <a:t>ng </a:t>
            </a:r>
            <a:br>
              <a:rPr lang="en-AU" sz="1600">
                <a:solidFill>
                  <a:srgbClr val="6D24A4"/>
                </a:solidFill>
              </a:rPr>
            </a:br>
            <a:r>
              <a:rPr lang="en-AU" sz="1600">
                <a:solidFill>
                  <a:srgbClr val="6D24A4"/>
                </a:solidFill>
              </a:rPr>
              <a:t> the </a:t>
            </a:r>
            <a:r>
              <a:rPr lang="en-AU" sz="1600">
                <a:solidFill>
                  <a:srgbClr val="6D24A3"/>
                </a:solidFill>
              </a:rPr>
              <a:t>CIO (but not acting independently)</a:t>
            </a:r>
            <a:r>
              <a:rPr lang="en-AU" sz="1600">
                <a:solidFill>
                  <a:srgbClr val="6D24A4"/>
                </a:solidFill>
              </a:rPr>
              <a:t> </a:t>
            </a:r>
          </a:p>
        </p:txBody>
      </p:sp>
      <p:sp>
        <p:nvSpPr>
          <p:cNvPr id="730122" name="Rectangle 10"/>
          <p:cNvSpPr>
            <a:spLocks noChangeArrowheads="1"/>
          </p:cNvSpPr>
          <p:nvPr/>
        </p:nvSpPr>
        <p:spPr bwMode="auto">
          <a:xfrm>
            <a:off x="2435225" y="4394200"/>
            <a:ext cx="6483350" cy="677862"/>
          </a:xfrm>
          <a:prstGeom prst="rect">
            <a:avLst/>
          </a:prstGeom>
          <a:noFill/>
          <a:ln w="12700">
            <a:noFill/>
            <a:miter lim="800000"/>
            <a:headEnd/>
            <a:tailEnd/>
          </a:ln>
          <a:effectLst/>
        </p:spPr>
        <p:txBody>
          <a:bodyPr anchor="ctr"/>
          <a:lstStyle/>
          <a:p>
            <a:pPr eaLnBrk="1" hangingPunct="1">
              <a:lnSpc>
                <a:spcPct val="90000"/>
              </a:lnSpc>
              <a:spcBef>
                <a:spcPct val="20000"/>
              </a:spcBef>
            </a:pPr>
            <a:r>
              <a:rPr lang="en-AU" sz="1600">
                <a:solidFill>
                  <a:srgbClr val="6D24A4"/>
                </a:solidFill>
              </a:rPr>
              <a:t> C-level executives and at least one other business group</a:t>
            </a:r>
            <a:endParaRPr lang="en-US" sz="1400" i="1"/>
          </a:p>
        </p:txBody>
      </p:sp>
      <p:sp>
        <p:nvSpPr>
          <p:cNvPr id="730123" name="Rectangle 11"/>
          <p:cNvSpPr>
            <a:spLocks noChangeArrowheads="1"/>
          </p:cNvSpPr>
          <p:nvPr/>
        </p:nvSpPr>
        <p:spPr bwMode="auto">
          <a:xfrm>
            <a:off x="2435225" y="5286375"/>
            <a:ext cx="6483350" cy="474662"/>
          </a:xfrm>
          <a:prstGeom prst="rect">
            <a:avLst/>
          </a:prstGeom>
          <a:noFill/>
          <a:ln w="12700">
            <a:noFill/>
            <a:miter lim="800000"/>
            <a:headEnd/>
            <a:tailEnd/>
          </a:ln>
          <a:effectLst/>
        </p:spPr>
        <p:txBody>
          <a:bodyPr anchor="ctr"/>
          <a:lstStyle/>
          <a:p>
            <a:pPr eaLnBrk="1" hangingPunct="1">
              <a:lnSpc>
                <a:spcPct val="90000"/>
              </a:lnSpc>
              <a:spcBef>
                <a:spcPct val="20000"/>
              </a:spcBef>
            </a:pPr>
            <a:r>
              <a:rPr lang="en-US" sz="1600">
                <a:solidFill>
                  <a:srgbClr val="6D24A4"/>
                </a:solidFill>
              </a:rPr>
              <a:t> IT executives and </a:t>
            </a:r>
            <a:r>
              <a:rPr lang="en-AU" sz="1600">
                <a:solidFill>
                  <a:srgbClr val="6D24A4"/>
                </a:solidFill>
              </a:rPr>
              <a:t>at least one other business group</a:t>
            </a:r>
            <a:br>
              <a:rPr lang="en-AU" sz="1600">
                <a:solidFill>
                  <a:srgbClr val="6D24A4"/>
                </a:solidFill>
              </a:rPr>
            </a:br>
            <a:endParaRPr lang="en-US" sz="1600">
              <a:solidFill>
                <a:srgbClr val="6D24A4"/>
              </a:solidFill>
            </a:endParaRPr>
          </a:p>
        </p:txBody>
      </p:sp>
      <p:sp>
        <p:nvSpPr>
          <p:cNvPr id="730124" name="Rectangle 12"/>
          <p:cNvSpPr>
            <a:spLocks noChangeArrowheads="1"/>
          </p:cNvSpPr>
          <p:nvPr/>
        </p:nvSpPr>
        <p:spPr bwMode="auto">
          <a:xfrm>
            <a:off x="2435225" y="3702050"/>
            <a:ext cx="6483350" cy="679450"/>
          </a:xfrm>
          <a:prstGeom prst="rect">
            <a:avLst/>
          </a:prstGeom>
          <a:noFill/>
          <a:ln w="12700">
            <a:noFill/>
            <a:miter lim="800000"/>
            <a:headEnd/>
            <a:tailEnd/>
          </a:ln>
          <a:effectLst/>
        </p:spPr>
        <p:txBody>
          <a:bodyPr wrap="none" anchor="ctr"/>
          <a:lstStyle/>
          <a:p>
            <a:pPr eaLnBrk="1" hangingPunct="1">
              <a:lnSpc>
                <a:spcPct val="90000"/>
              </a:lnSpc>
              <a:spcBef>
                <a:spcPct val="20000"/>
              </a:spcBef>
            </a:pPr>
            <a:r>
              <a:rPr lang="en-AU" sz="1600">
                <a:solidFill>
                  <a:srgbClr val="6D24A4"/>
                </a:solidFill>
              </a:rPr>
              <a:t> Business unit leaders or their delegates</a:t>
            </a:r>
            <a:endParaRPr lang="en-US" sz="1600">
              <a:solidFill>
                <a:srgbClr val="6D24A3"/>
              </a:solidFill>
            </a:endParaRPr>
          </a:p>
        </p:txBody>
      </p:sp>
      <p:sp>
        <p:nvSpPr>
          <p:cNvPr id="730125" name="Rectangle 13"/>
          <p:cNvSpPr>
            <a:spLocks noChangeArrowheads="1"/>
          </p:cNvSpPr>
          <p:nvPr/>
        </p:nvSpPr>
        <p:spPr bwMode="auto">
          <a:xfrm>
            <a:off x="2435225" y="3022600"/>
            <a:ext cx="6483350" cy="679450"/>
          </a:xfrm>
          <a:prstGeom prst="rect">
            <a:avLst/>
          </a:prstGeom>
          <a:noFill/>
          <a:ln w="12700">
            <a:noFill/>
            <a:miter lim="800000"/>
            <a:headEnd/>
            <a:tailEnd/>
          </a:ln>
          <a:effectLst/>
        </p:spPr>
        <p:txBody>
          <a:bodyPr anchor="ctr"/>
          <a:lstStyle/>
          <a:p>
            <a:pPr eaLnBrk="1" hangingPunct="1">
              <a:lnSpc>
                <a:spcPct val="90000"/>
              </a:lnSpc>
              <a:spcBef>
                <a:spcPct val="20000"/>
              </a:spcBef>
            </a:pPr>
            <a:r>
              <a:rPr lang="en-AU" sz="1600">
                <a:solidFill>
                  <a:srgbClr val="6D24A4"/>
                </a:solidFill>
              </a:rPr>
              <a:t> Indivi</a:t>
            </a:r>
            <a:r>
              <a:rPr lang="en-AU" sz="1600">
                <a:solidFill>
                  <a:srgbClr val="6D24A3"/>
                </a:solidFill>
              </a:rPr>
              <a:t>du</a:t>
            </a:r>
            <a:r>
              <a:rPr lang="en-AU" sz="1600">
                <a:solidFill>
                  <a:srgbClr val="6D24A4"/>
                </a:solidFill>
              </a:rPr>
              <a:t>als or groups of IT executives</a:t>
            </a:r>
            <a:endParaRPr lang="en-AU" sz="1600">
              <a:solidFill>
                <a:srgbClr val="6D24A3"/>
              </a:solidFill>
            </a:endParaRPr>
          </a:p>
        </p:txBody>
      </p:sp>
      <p:sp>
        <p:nvSpPr>
          <p:cNvPr id="730126" name="Rectangle 14"/>
          <p:cNvSpPr>
            <a:spLocks noChangeArrowheads="1"/>
          </p:cNvSpPr>
          <p:nvPr/>
        </p:nvSpPr>
        <p:spPr bwMode="auto">
          <a:xfrm>
            <a:off x="2435225" y="5738812"/>
            <a:ext cx="6483350" cy="677863"/>
          </a:xfrm>
          <a:prstGeom prst="rect">
            <a:avLst/>
          </a:prstGeom>
          <a:noFill/>
          <a:ln w="12700">
            <a:noFill/>
            <a:miter lim="800000"/>
            <a:headEnd/>
            <a:tailEnd/>
          </a:ln>
          <a:effectLst/>
        </p:spPr>
        <p:txBody>
          <a:bodyPr anchor="ctr"/>
          <a:lstStyle/>
          <a:p>
            <a:pPr eaLnBrk="1" hangingPunct="1">
              <a:lnSpc>
                <a:spcPct val="90000"/>
              </a:lnSpc>
              <a:spcBef>
                <a:spcPct val="20000"/>
              </a:spcBef>
            </a:pPr>
            <a:r>
              <a:rPr lang="en-AU" sz="1600">
                <a:solidFill>
                  <a:srgbClr val="6D24A4"/>
                </a:solidFill>
              </a:rPr>
              <a:t> Each individual business process owner or end user</a:t>
            </a:r>
            <a:endParaRPr lang="en-AU" sz="1600">
              <a:solidFill>
                <a:srgbClr val="6D24A3"/>
              </a:solidFill>
            </a:endParaRPr>
          </a:p>
        </p:txBody>
      </p:sp>
      <p:sp>
        <p:nvSpPr>
          <p:cNvPr id="730127" name="Rectangle 15"/>
          <p:cNvSpPr>
            <a:spLocks noChangeArrowheads="1"/>
          </p:cNvSpPr>
          <p:nvPr/>
        </p:nvSpPr>
        <p:spPr bwMode="auto">
          <a:xfrm>
            <a:off x="169863" y="2330450"/>
            <a:ext cx="2268537" cy="692150"/>
          </a:xfrm>
          <a:prstGeom prst="rect">
            <a:avLst/>
          </a:prstGeom>
          <a:noFill/>
          <a:ln w="12700">
            <a:noFill/>
            <a:miter lim="800000"/>
            <a:headEnd/>
            <a:tailEnd/>
          </a:ln>
          <a:effectLst/>
        </p:spPr>
        <p:txBody>
          <a:bodyPr lIns="1051560" anchor="ctr"/>
          <a:lstStyle/>
          <a:p>
            <a:pPr eaLnBrk="1" hangingPunct="1">
              <a:spcBef>
                <a:spcPct val="20000"/>
              </a:spcBef>
            </a:pPr>
            <a:r>
              <a:rPr lang="en-AU" sz="1800">
                <a:solidFill>
                  <a:srgbClr val="6D24A4"/>
                </a:solidFill>
              </a:rPr>
              <a:t>Business Monarchy</a:t>
            </a:r>
            <a:endParaRPr lang="en-US" sz="1800">
              <a:solidFill>
                <a:srgbClr val="6D24A4"/>
              </a:solidFill>
            </a:endParaRPr>
          </a:p>
        </p:txBody>
      </p:sp>
      <p:sp>
        <p:nvSpPr>
          <p:cNvPr id="730128" name="Rectangle 16"/>
          <p:cNvSpPr>
            <a:spLocks noChangeArrowheads="1"/>
          </p:cNvSpPr>
          <p:nvPr/>
        </p:nvSpPr>
        <p:spPr bwMode="auto">
          <a:xfrm>
            <a:off x="169863" y="4405312"/>
            <a:ext cx="2268537" cy="677863"/>
          </a:xfrm>
          <a:prstGeom prst="rect">
            <a:avLst/>
          </a:prstGeom>
          <a:noFill/>
          <a:ln w="12700">
            <a:noFill/>
            <a:miter lim="800000"/>
            <a:headEnd/>
            <a:tailEnd/>
          </a:ln>
          <a:effectLst/>
        </p:spPr>
        <p:txBody>
          <a:bodyPr lIns="1051560" anchor="ctr"/>
          <a:lstStyle/>
          <a:p>
            <a:pPr eaLnBrk="1" hangingPunct="1">
              <a:spcBef>
                <a:spcPct val="20000"/>
              </a:spcBef>
            </a:pPr>
            <a:r>
              <a:rPr lang="en-AU" sz="1800">
                <a:solidFill>
                  <a:srgbClr val="6D24A4"/>
                </a:solidFill>
              </a:rPr>
              <a:t>Federal</a:t>
            </a:r>
            <a:endParaRPr lang="en-US" sz="1800">
              <a:solidFill>
                <a:srgbClr val="6D24A4"/>
              </a:solidFill>
            </a:endParaRPr>
          </a:p>
        </p:txBody>
      </p:sp>
      <p:sp>
        <p:nvSpPr>
          <p:cNvPr id="730129" name="Rectangle 17"/>
          <p:cNvSpPr>
            <a:spLocks noChangeArrowheads="1"/>
          </p:cNvSpPr>
          <p:nvPr/>
        </p:nvSpPr>
        <p:spPr bwMode="auto">
          <a:xfrm>
            <a:off x="169863" y="5087937"/>
            <a:ext cx="2268537" cy="673100"/>
          </a:xfrm>
          <a:prstGeom prst="rect">
            <a:avLst/>
          </a:prstGeom>
          <a:noFill/>
          <a:ln w="12700">
            <a:noFill/>
            <a:miter lim="800000"/>
            <a:headEnd/>
            <a:tailEnd/>
          </a:ln>
          <a:effectLst/>
        </p:spPr>
        <p:txBody>
          <a:bodyPr lIns="1051560" anchor="ctr"/>
          <a:lstStyle/>
          <a:p>
            <a:r>
              <a:rPr lang="en-US" sz="1800">
                <a:solidFill>
                  <a:srgbClr val="6D24A4"/>
                </a:solidFill>
              </a:rPr>
              <a:t>Duopoly</a:t>
            </a:r>
            <a:endParaRPr lang="en-US" sz="1800">
              <a:solidFill>
                <a:srgbClr val="6D24A3"/>
              </a:solidFill>
            </a:endParaRPr>
          </a:p>
        </p:txBody>
      </p:sp>
      <p:sp>
        <p:nvSpPr>
          <p:cNvPr id="730130" name="Rectangle 18"/>
          <p:cNvSpPr>
            <a:spLocks noChangeArrowheads="1"/>
          </p:cNvSpPr>
          <p:nvPr/>
        </p:nvSpPr>
        <p:spPr bwMode="auto">
          <a:xfrm>
            <a:off x="169863" y="3689350"/>
            <a:ext cx="2268537" cy="679450"/>
          </a:xfrm>
          <a:prstGeom prst="rect">
            <a:avLst/>
          </a:prstGeom>
          <a:noFill/>
          <a:ln w="12700">
            <a:noFill/>
            <a:miter lim="800000"/>
            <a:headEnd/>
            <a:tailEnd/>
          </a:ln>
          <a:effectLst/>
        </p:spPr>
        <p:txBody>
          <a:bodyPr lIns="1051560" anchor="ctr"/>
          <a:lstStyle/>
          <a:p>
            <a:pPr eaLnBrk="1" hangingPunct="1">
              <a:spcBef>
                <a:spcPct val="20000"/>
              </a:spcBef>
            </a:pPr>
            <a:r>
              <a:rPr lang="en-AU" sz="1800">
                <a:solidFill>
                  <a:srgbClr val="6D24A4"/>
                </a:solidFill>
              </a:rPr>
              <a:t>Feudal</a:t>
            </a:r>
            <a:endParaRPr lang="en-US" sz="1800" b="0"/>
          </a:p>
        </p:txBody>
      </p:sp>
      <p:sp>
        <p:nvSpPr>
          <p:cNvPr id="730131" name="Rectangle 19"/>
          <p:cNvSpPr>
            <a:spLocks noChangeArrowheads="1"/>
          </p:cNvSpPr>
          <p:nvPr/>
        </p:nvSpPr>
        <p:spPr bwMode="auto">
          <a:xfrm>
            <a:off x="169863" y="3022600"/>
            <a:ext cx="2268537" cy="679450"/>
          </a:xfrm>
          <a:prstGeom prst="rect">
            <a:avLst/>
          </a:prstGeom>
          <a:noFill/>
          <a:ln w="12700">
            <a:noFill/>
            <a:miter lim="800000"/>
            <a:headEnd/>
            <a:tailEnd/>
          </a:ln>
          <a:effectLst/>
        </p:spPr>
        <p:txBody>
          <a:bodyPr lIns="1051560" anchor="ctr"/>
          <a:lstStyle/>
          <a:p>
            <a:r>
              <a:rPr lang="en-AU" sz="1800">
                <a:solidFill>
                  <a:srgbClr val="6D24A4"/>
                </a:solidFill>
              </a:rPr>
              <a:t>IT</a:t>
            </a:r>
          </a:p>
          <a:p>
            <a:r>
              <a:rPr lang="en-AU" sz="1800">
                <a:solidFill>
                  <a:srgbClr val="6D24A4"/>
                </a:solidFill>
              </a:rPr>
              <a:t>Monarchy</a:t>
            </a:r>
            <a:endParaRPr lang="en-US" sz="1800">
              <a:solidFill>
                <a:srgbClr val="6D24A3"/>
              </a:solidFill>
            </a:endParaRPr>
          </a:p>
        </p:txBody>
      </p:sp>
      <p:sp>
        <p:nvSpPr>
          <p:cNvPr id="730132" name="Rectangle 20"/>
          <p:cNvSpPr>
            <a:spLocks noChangeArrowheads="1"/>
          </p:cNvSpPr>
          <p:nvPr/>
        </p:nvSpPr>
        <p:spPr bwMode="auto">
          <a:xfrm>
            <a:off x="174625" y="5738812"/>
            <a:ext cx="2268538" cy="677863"/>
          </a:xfrm>
          <a:prstGeom prst="rect">
            <a:avLst/>
          </a:prstGeom>
          <a:noFill/>
          <a:ln w="12700">
            <a:noFill/>
            <a:miter lim="800000"/>
            <a:headEnd/>
            <a:tailEnd/>
          </a:ln>
          <a:effectLst/>
        </p:spPr>
        <p:txBody>
          <a:bodyPr lIns="1051560" anchor="ctr"/>
          <a:lstStyle/>
          <a:p>
            <a:r>
              <a:rPr lang="en-AU" sz="1800">
                <a:solidFill>
                  <a:srgbClr val="6D24A4"/>
                </a:solidFill>
              </a:rPr>
              <a:t>Anarchy</a:t>
            </a:r>
            <a:endParaRPr lang="en-US" sz="1800">
              <a:solidFill>
                <a:srgbClr val="6D24A3"/>
              </a:solidFill>
            </a:endParaRPr>
          </a:p>
        </p:txBody>
      </p:sp>
      <p:sp>
        <p:nvSpPr>
          <p:cNvPr id="730133" name="Text Box 21"/>
          <p:cNvSpPr txBox="1">
            <a:spLocks noChangeArrowheads="1"/>
          </p:cNvSpPr>
          <p:nvPr/>
        </p:nvSpPr>
        <p:spPr bwMode="auto">
          <a:xfrm>
            <a:off x="1057275" y="1831975"/>
            <a:ext cx="1174750" cy="427037"/>
          </a:xfrm>
          <a:prstGeom prst="rect">
            <a:avLst/>
          </a:prstGeom>
          <a:noFill/>
          <a:ln w="9525">
            <a:noFill/>
            <a:miter lim="800000"/>
            <a:headEnd/>
            <a:tailEnd/>
          </a:ln>
          <a:effectLst/>
        </p:spPr>
        <p:txBody>
          <a:bodyPr>
            <a:spAutoFit/>
          </a:bodyPr>
          <a:lstStyle/>
          <a:p>
            <a:pPr>
              <a:spcBef>
                <a:spcPct val="50000"/>
              </a:spcBef>
            </a:pPr>
            <a:r>
              <a:rPr lang="en-US" sz="2200"/>
              <a:t>Style</a:t>
            </a:r>
            <a:endParaRPr lang="en-US" b="0"/>
          </a:p>
        </p:txBody>
      </p:sp>
      <p:sp>
        <p:nvSpPr>
          <p:cNvPr id="730134" name="Text Box 22"/>
          <p:cNvSpPr txBox="1">
            <a:spLocks noChangeArrowheads="1"/>
          </p:cNvSpPr>
          <p:nvPr/>
        </p:nvSpPr>
        <p:spPr bwMode="auto">
          <a:xfrm>
            <a:off x="3527425" y="1831975"/>
            <a:ext cx="4792663" cy="427037"/>
          </a:xfrm>
          <a:prstGeom prst="rect">
            <a:avLst/>
          </a:prstGeom>
          <a:noFill/>
          <a:ln w="9525">
            <a:noFill/>
            <a:miter lim="800000"/>
            <a:headEnd/>
            <a:tailEnd/>
          </a:ln>
          <a:effectLst/>
        </p:spPr>
        <p:txBody>
          <a:bodyPr>
            <a:spAutoFit/>
          </a:bodyPr>
          <a:lstStyle/>
          <a:p>
            <a:r>
              <a:rPr lang="en-US" sz="2200"/>
              <a:t>Who makes the decisions?</a:t>
            </a:r>
          </a:p>
        </p:txBody>
      </p:sp>
      <p:pic>
        <p:nvPicPr>
          <p:cNvPr id="730136" name="Picture 24"/>
          <p:cNvPicPr>
            <a:picLocks noChangeArrowheads="1"/>
          </p:cNvPicPr>
          <p:nvPr/>
        </p:nvPicPr>
        <p:blipFill>
          <a:blip r:embed="rId3" cstate="print"/>
          <a:srcRect/>
          <a:stretch>
            <a:fillRect/>
          </a:stretch>
        </p:blipFill>
        <p:spPr bwMode="auto">
          <a:xfrm>
            <a:off x="241300" y="2332037"/>
            <a:ext cx="769938" cy="741363"/>
          </a:xfrm>
          <a:prstGeom prst="rect">
            <a:avLst/>
          </a:prstGeom>
          <a:noFill/>
          <a:ln w="9525">
            <a:noFill/>
            <a:miter lim="800000"/>
            <a:headEnd/>
            <a:tailEnd/>
          </a:ln>
          <a:effectLst/>
        </p:spPr>
      </p:pic>
      <p:pic>
        <p:nvPicPr>
          <p:cNvPr id="730137" name="Picture 25" descr="Scepter"/>
          <p:cNvPicPr>
            <a:picLocks noChangeArrowheads="1"/>
          </p:cNvPicPr>
          <p:nvPr/>
        </p:nvPicPr>
        <p:blipFill>
          <a:blip r:embed="rId4" cstate="print">
            <a:lum bright="12000"/>
          </a:blip>
          <a:srcRect l="22029" t="4939" r="20117" b="15182"/>
          <a:stretch>
            <a:fillRect/>
          </a:stretch>
        </p:blipFill>
        <p:spPr bwMode="auto">
          <a:xfrm>
            <a:off x="242888" y="3022600"/>
            <a:ext cx="750887" cy="690562"/>
          </a:xfrm>
          <a:prstGeom prst="rect">
            <a:avLst/>
          </a:prstGeom>
          <a:noFill/>
        </p:spPr>
      </p:pic>
      <p:pic>
        <p:nvPicPr>
          <p:cNvPr id="730138" name="Picture 26"/>
          <p:cNvPicPr>
            <a:picLocks noChangeArrowheads="1"/>
          </p:cNvPicPr>
          <p:nvPr/>
        </p:nvPicPr>
        <p:blipFill>
          <a:blip r:embed="rId5" cstate="print"/>
          <a:srcRect/>
          <a:stretch>
            <a:fillRect/>
          </a:stretch>
        </p:blipFill>
        <p:spPr bwMode="auto">
          <a:xfrm>
            <a:off x="239713" y="3703637"/>
            <a:ext cx="760412" cy="692150"/>
          </a:xfrm>
          <a:prstGeom prst="rect">
            <a:avLst/>
          </a:prstGeom>
          <a:noFill/>
          <a:ln w="9525">
            <a:noFill/>
            <a:miter lim="800000"/>
            <a:headEnd/>
            <a:tailEnd/>
          </a:ln>
          <a:effectLst/>
        </p:spPr>
      </p:pic>
      <p:pic>
        <p:nvPicPr>
          <p:cNvPr id="730139" name="Picture 27"/>
          <p:cNvPicPr>
            <a:picLocks noChangeArrowheads="1"/>
          </p:cNvPicPr>
          <p:nvPr/>
        </p:nvPicPr>
        <p:blipFill>
          <a:blip r:embed="rId6" cstate="print"/>
          <a:srcRect/>
          <a:stretch>
            <a:fillRect/>
          </a:stretch>
        </p:blipFill>
        <p:spPr bwMode="auto">
          <a:xfrm>
            <a:off x="252413" y="4375150"/>
            <a:ext cx="763587" cy="719137"/>
          </a:xfrm>
          <a:prstGeom prst="rect">
            <a:avLst/>
          </a:prstGeom>
          <a:noFill/>
          <a:ln w="9525">
            <a:noFill/>
            <a:miter lim="800000"/>
            <a:headEnd/>
            <a:tailEnd/>
          </a:ln>
          <a:effectLst/>
        </p:spPr>
      </p:pic>
      <p:pic>
        <p:nvPicPr>
          <p:cNvPr id="730140" name="Picture 28"/>
          <p:cNvPicPr>
            <a:picLocks noChangeArrowheads="1"/>
          </p:cNvPicPr>
          <p:nvPr/>
        </p:nvPicPr>
        <p:blipFill>
          <a:blip r:embed="rId7" cstate="print"/>
          <a:srcRect/>
          <a:stretch>
            <a:fillRect/>
          </a:stretch>
        </p:blipFill>
        <p:spPr bwMode="auto">
          <a:xfrm>
            <a:off x="247650" y="5737225"/>
            <a:ext cx="752475" cy="723900"/>
          </a:xfrm>
          <a:prstGeom prst="rect">
            <a:avLst/>
          </a:prstGeom>
          <a:noFill/>
          <a:ln w="9525">
            <a:noFill/>
            <a:miter lim="800000"/>
            <a:headEnd/>
            <a:tailEnd/>
          </a:ln>
          <a:effectLst/>
        </p:spPr>
      </p:pic>
      <p:pic>
        <p:nvPicPr>
          <p:cNvPr id="730141" name="Picture 29" descr="383389b_chubby"/>
          <p:cNvPicPr>
            <a:picLocks noChangeAspect="1" noChangeArrowheads="1"/>
          </p:cNvPicPr>
          <p:nvPr/>
        </p:nvPicPr>
        <p:blipFill>
          <a:blip r:embed="rId8" cstate="print"/>
          <a:srcRect/>
          <a:stretch>
            <a:fillRect/>
          </a:stretch>
        </p:blipFill>
        <p:spPr bwMode="auto">
          <a:xfrm>
            <a:off x="238125" y="5068887"/>
            <a:ext cx="763588" cy="676275"/>
          </a:xfrm>
          <a:prstGeom prst="rect">
            <a:avLst/>
          </a:prstGeom>
          <a:noFill/>
        </p:spPr>
      </p:pic>
      <p:sp>
        <p:nvSpPr>
          <p:cNvPr id="730142" name="Rectangle 30"/>
          <p:cNvSpPr>
            <a:spLocks noChangeArrowheads="1"/>
          </p:cNvSpPr>
          <p:nvPr/>
        </p:nvSpPr>
        <p:spPr bwMode="auto">
          <a:xfrm>
            <a:off x="234950" y="2330450"/>
            <a:ext cx="8712200" cy="4089400"/>
          </a:xfrm>
          <a:prstGeom prst="rect">
            <a:avLst/>
          </a:prstGeom>
          <a:noFill/>
          <a:ln w="6350">
            <a:noFill/>
            <a:miter lim="800000"/>
            <a:headEnd/>
            <a:tailEnd/>
          </a:ln>
          <a:effectLst/>
        </p:spPr>
        <p:txBody>
          <a:bodyPr wrap="none" anchor="ctr"/>
          <a:lstStyle/>
          <a:p>
            <a:endParaRPr lang="en-US"/>
          </a:p>
        </p:txBody>
      </p:sp>
      <p:sp>
        <p:nvSpPr>
          <p:cNvPr id="730143" name="Line 31"/>
          <p:cNvSpPr>
            <a:spLocks noChangeShapeType="1"/>
          </p:cNvSpPr>
          <p:nvPr/>
        </p:nvSpPr>
        <p:spPr bwMode="auto">
          <a:xfrm>
            <a:off x="2420938" y="1760537"/>
            <a:ext cx="1587" cy="4662488"/>
          </a:xfrm>
          <a:prstGeom prst="line">
            <a:avLst/>
          </a:prstGeom>
          <a:noFill/>
          <a:ln w="25400">
            <a:solidFill>
              <a:schemeClr val="tx1"/>
            </a:solidFill>
            <a:round/>
            <a:headEnd/>
            <a:tailEnd/>
          </a:ln>
          <a:effectLst/>
        </p:spPr>
        <p:txBody>
          <a:bodyPr/>
          <a:lstStyle/>
          <a:p>
            <a:endParaRPr lang="en-US"/>
          </a:p>
        </p:txBody>
      </p:sp>
      <p:sp>
        <p:nvSpPr>
          <p:cNvPr id="730144" name="Line 32"/>
          <p:cNvSpPr>
            <a:spLocks noChangeShapeType="1"/>
          </p:cNvSpPr>
          <p:nvPr/>
        </p:nvSpPr>
        <p:spPr bwMode="auto">
          <a:xfrm>
            <a:off x="1006475" y="2330450"/>
            <a:ext cx="0" cy="4076700"/>
          </a:xfrm>
          <a:prstGeom prst="line">
            <a:avLst/>
          </a:prstGeom>
          <a:noFill/>
          <a:ln w="6350">
            <a:solidFill>
              <a:srgbClr val="C0C0C0"/>
            </a:solidFill>
            <a:round/>
            <a:headEnd/>
            <a:tailEnd/>
          </a:ln>
          <a:effectLst/>
        </p:spPr>
        <p:txBody>
          <a:bodyPr/>
          <a:lstStyle/>
          <a:p>
            <a:endParaRPr lang="en-US"/>
          </a:p>
        </p:txBody>
      </p:sp>
      <p:sp>
        <p:nvSpPr>
          <p:cNvPr id="730145" name="Line 33"/>
          <p:cNvSpPr>
            <a:spLocks noChangeShapeType="1"/>
          </p:cNvSpPr>
          <p:nvPr/>
        </p:nvSpPr>
        <p:spPr bwMode="auto">
          <a:xfrm>
            <a:off x="250825" y="2338387"/>
            <a:ext cx="8686800" cy="0"/>
          </a:xfrm>
          <a:prstGeom prst="line">
            <a:avLst/>
          </a:prstGeom>
          <a:noFill/>
          <a:ln w="25400">
            <a:solidFill>
              <a:schemeClr val="tx1"/>
            </a:solidFill>
            <a:round/>
            <a:headEnd/>
            <a:tailEnd/>
          </a:ln>
          <a:effectLst/>
        </p:spPr>
        <p:txBody>
          <a:bodyPr wrap="none" anchor="ctr"/>
          <a:lstStyle/>
          <a:p>
            <a:endParaRPr lang="en-US"/>
          </a:p>
        </p:txBody>
      </p:sp>
      <p:sp>
        <p:nvSpPr>
          <p:cNvPr id="730146" name="Line 34"/>
          <p:cNvSpPr>
            <a:spLocks noChangeShapeType="1"/>
          </p:cNvSpPr>
          <p:nvPr/>
        </p:nvSpPr>
        <p:spPr bwMode="auto">
          <a:xfrm>
            <a:off x="993775" y="2332037"/>
            <a:ext cx="0" cy="4108450"/>
          </a:xfrm>
          <a:prstGeom prst="line">
            <a:avLst/>
          </a:prstGeom>
          <a:noFill/>
          <a:ln w="25400">
            <a:solidFill>
              <a:schemeClr val="tx1"/>
            </a:solidFill>
            <a:round/>
            <a:headEnd/>
            <a:tailEnd/>
          </a:ln>
          <a:effectLst/>
        </p:spPr>
        <p:txBody>
          <a:bodyPr/>
          <a:lstStyle/>
          <a:p>
            <a:endParaRPr lang="en-US"/>
          </a:p>
        </p:txBody>
      </p:sp>
      <p:sp>
        <p:nvSpPr>
          <p:cNvPr id="730147" name="Rectangle 35"/>
          <p:cNvSpPr>
            <a:spLocks noChangeArrowheads="1"/>
          </p:cNvSpPr>
          <p:nvPr/>
        </p:nvSpPr>
        <p:spPr bwMode="auto">
          <a:xfrm>
            <a:off x="249238" y="1752600"/>
            <a:ext cx="8704262" cy="4678362"/>
          </a:xfrm>
          <a:prstGeom prst="rect">
            <a:avLst/>
          </a:prstGeom>
          <a:noFill/>
          <a:ln w="254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video</a:t>
            </a:r>
            <a:endParaRPr lang="en-US" dirty="0"/>
          </a:p>
        </p:txBody>
      </p:sp>
      <p:sp>
        <p:nvSpPr>
          <p:cNvPr id="6" name="Text Placeholder 5"/>
          <p:cNvSpPr>
            <a:spLocks noGrp="1"/>
          </p:cNvSpPr>
          <p:nvPr>
            <p:ph type="body" idx="1"/>
          </p:nvPr>
        </p:nvSpPr>
        <p:spPr/>
        <p:txBody>
          <a:bodyPr>
            <a:normAutofit lnSpcReduction="10000"/>
          </a:bodyPr>
          <a:lstStyle/>
          <a:p>
            <a:r>
              <a:rPr lang="en-US" dirty="0" smtClean="0"/>
              <a:t>Question to be answered….</a:t>
            </a:r>
          </a:p>
          <a:p>
            <a:endParaRPr lang="en-US" dirty="0" smtClean="0"/>
          </a:p>
          <a:p>
            <a:pPr algn="ctr"/>
            <a:r>
              <a:rPr lang="en-US" b="1" u="sng" dirty="0" smtClean="0"/>
              <a:t>What are the basic roles of a governing body?</a:t>
            </a:r>
            <a:endParaRPr lang="en-US" b="1"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Another Perspective as to who has the decision  rights…. </a:t>
            </a:r>
            <a:endParaRPr lang="en-US" sz="1800" dirty="0"/>
          </a:p>
        </p:txBody>
      </p:sp>
      <p:sp>
        <p:nvSpPr>
          <p:cNvPr id="4" name="Content Placeholder 3"/>
          <p:cNvSpPr>
            <a:spLocks noGrp="1"/>
          </p:cNvSpPr>
          <p:nvPr>
            <p:ph sz="quarter" idx="1"/>
          </p:nvPr>
        </p:nvSpPr>
        <p:spPr/>
        <p:txBody>
          <a:bodyPr>
            <a:normAutofit/>
          </a:bodyPr>
          <a:lstStyle/>
          <a:p>
            <a:r>
              <a:rPr lang="en-US" dirty="0" smtClean="0"/>
              <a:t>Today's companies are running global businesses or trying to make their businesses more global. In response, IT organizations are expected to become more global. Two distinct types of global IT organizations: </a:t>
            </a:r>
          </a:p>
          <a:p>
            <a:endParaRPr lang="en-US" dirty="0" smtClean="0"/>
          </a:p>
          <a:p>
            <a:r>
              <a:rPr lang="en-US" b="1" i="1" dirty="0" smtClean="0"/>
              <a:t>Centralized</a:t>
            </a:r>
            <a:r>
              <a:rPr lang="en-US" dirty="0" smtClean="0"/>
              <a:t>, in which the global CIO has direct authority over all IT resources, and </a:t>
            </a:r>
          </a:p>
          <a:p>
            <a:r>
              <a:rPr lang="en-US" b="1" i="1" dirty="0" smtClean="0"/>
              <a:t>Decentralized</a:t>
            </a:r>
            <a:r>
              <a:rPr lang="en-US" dirty="0" smtClean="0"/>
              <a:t>, in which IT resources report to local or regional business management. or a global business unit and have "dotted-line" reporting to a global CIO.</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Leadership Styles resulting in the second perspective..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different levels of CIO authority and resources require different leadership styles. In the centralized model, the global CIO retains ultimate accountability over strategy and budgets, project portfolio, staff, major suppliers and senior executive reporting.</a:t>
            </a:r>
          </a:p>
          <a:p>
            <a:endParaRPr lang="en-US" dirty="0" smtClean="0"/>
          </a:p>
          <a:p>
            <a:r>
              <a:rPr lang="en-US" dirty="0" smtClean="0"/>
              <a:t>In the decentralized model, the global CIO has no direct responsibility over the sometimes numerous local CIOs and their organizations. Here, the only smart way to lead is through a facilitated leadership style, with the CIO creating forums where group CIOs can come together to share best practices, debate issues and agree on common approaches.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title"/>
          </p:nvPr>
        </p:nvSpPr>
        <p:spPr/>
        <p:txBody>
          <a:bodyPr>
            <a:noAutofit/>
          </a:bodyPr>
          <a:lstStyle/>
          <a:p>
            <a:r>
              <a:rPr lang="en-US" sz="3000" dirty="0" smtClean="0"/>
              <a:t>C. How are the decisions formed, enacted?</a:t>
            </a:r>
            <a:br>
              <a:rPr lang="en-US" sz="3000" dirty="0" smtClean="0"/>
            </a:br>
            <a:r>
              <a:rPr lang="en-US" sz="3000" dirty="0" smtClean="0"/>
              <a:t> . . Many mechanisms make governance work</a:t>
            </a:r>
            <a:endParaRPr lang="en-GB" sz="3000" dirty="0"/>
          </a:p>
        </p:txBody>
      </p:sp>
      <p:sp>
        <p:nvSpPr>
          <p:cNvPr id="525331" name="Rectangle 19"/>
          <p:cNvSpPr>
            <a:spLocks noChangeArrowheads="1"/>
          </p:cNvSpPr>
          <p:nvPr/>
        </p:nvSpPr>
        <p:spPr bwMode="auto">
          <a:xfrm>
            <a:off x="222250" y="5002212"/>
            <a:ext cx="8713788" cy="458788"/>
          </a:xfrm>
          <a:prstGeom prst="rect">
            <a:avLst/>
          </a:prstGeom>
          <a:solidFill>
            <a:schemeClr val="bg1"/>
          </a:solidFill>
          <a:ln w="6350">
            <a:solidFill>
              <a:srgbClr val="C0C0C0"/>
            </a:solidFill>
            <a:miter lim="800000"/>
            <a:headEnd/>
            <a:tailEnd/>
          </a:ln>
          <a:effectLst/>
        </p:spPr>
        <p:txBody>
          <a:bodyPr lIns="90000" tIns="46800" rIns="90000" bIns="46800" anchor="ctr"/>
          <a:lstStyle/>
          <a:p>
            <a:r>
              <a:rPr lang="en-US" sz="1800" dirty="0"/>
              <a:t>Service-level agreements		</a:t>
            </a:r>
            <a:r>
              <a:rPr lang="en-US" sz="1800" dirty="0" smtClean="0"/>
              <a:t>	</a:t>
            </a:r>
            <a:r>
              <a:rPr lang="en-US" sz="1800" b="0" dirty="0" smtClean="0"/>
              <a:t>Specify</a:t>
            </a:r>
            <a:r>
              <a:rPr lang="en-US" sz="1800" b="0" dirty="0"/>
              <a:t>, measure IT services</a:t>
            </a:r>
            <a:endParaRPr lang="en-US" sz="1800" dirty="0"/>
          </a:p>
        </p:txBody>
      </p:sp>
      <p:sp>
        <p:nvSpPr>
          <p:cNvPr id="525332" name="Rectangle 20"/>
          <p:cNvSpPr>
            <a:spLocks noChangeArrowheads="1"/>
          </p:cNvSpPr>
          <p:nvPr/>
        </p:nvSpPr>
        <p:spPr bwMode="auto">
          <a:xfrm>
            <a:off x="222250" y="4125912"/>
            <a:ext cx="8713788" cy="436563"/>
          </a:xfrm>
          <a:prstGeom prst="rect">
            <a:avLst/>
          </a:prstGeom>
          <a:solidFill>
            <a:schemeClr val="bg1"/>
          </a:solidFill>
          <a:ln w="6350">
            <a:solidFill>
              <a:srgbClr val="C0C0C0"/>
            </a:solidFill>
            <a:miter lim="800000"/>
            <a:headEnd/>
            <a:tailEnd/>
          </a:ln>
          <a:effectLst/>
        </p:spPr>
        <p:txBody>
          <a:bodyPr lIns="90000" tIns="46800" rIns="90000" bIns="46800" anchor="ctr"/>
          <a:lstStyle/>
          <a:p>
            <a:r>
              <a:rPr lang="en-US" sz="1800" dirty="0"/>
              <a:t>Business/IT relationship managers	</a:t>
            </a:r>
            <a:r>
              <a:rPr lang="en-US" sz="1800" dirty="0" smtClean="0"/>
              <a:t>	</a:t>
            </a:r>
            <a:r>
              <a:rPr lang="en-US" sz="1800" b="0" dirty="0" smtClean="0"/>
              <a:t>Ensure </a:t>
            </a:r>
            <a:r>
              <a:rPr lang="en-US" sz="1800" b="0" dirty="0"/>
              <a:t>feedback, good iteration</a:t>
            </a:r>
            <a:endParaRPr lang="en-US" sz="1800" dirty="0"/>
          </a:p>
        </p:txBody>
      </p:sp>
      <p:sp>
        <p:nvSpPr>
          <p:cNvPr id="525334" name="Rectangle 22"/>
          <p:cNvSpPr>
            <a:spLocks noChangeArrowheads="1"/>
          </p:cNvSpPr>
          <p:nvPr/>
        </p:nvSpPr>
        <p:spPr bwMode="auto">
          <a:xfrm>
            <a:off x="222250" y="3224212"/>
            <a:ext cx="8713788" cy="449263"/>
          </a:xfrm>
          <a:prstGeom prst="rect">
            <a:avLst/>
          </a:prstGeom>
          <a:solidFill>
            <a:schemeClr val="bg1"/>
          </a:solidFill>
          <a:ln w="6350">
            <a:solidFill>
              <a:srgbClr val="C0C0C0"/>
            </a:solidFill>
            <a:miter lim="800000"/>
            <a:headEnd/>
            <a:tailEnd/>
          </a:ln>
          <a:effectLst/>
        </p:spPr>
        <p:txBody>
          <a:bodyPr lIns="90000" tIns="46800" rIns="90000" bIns="46800" anchor="ctr">
            <a:spAutoFit/>
          </a:bodyPr>
          <a:lstStyle/>
          <a:p>
            <a:endParaRPr lang="en-US"/>
          </a:p>
        </p:txBody>
      </p:sp>
      <p:sp>
        <p:nvSpPr>
          <p:cNvPr id="525335" name="Rectangle 23"/>
          <p:cNvSpPr>
            <a:spLocks noChangeArrowheads="1"/>
          </p:cNvSpPr>
          <p:nvPr/>
        </p:nvSpPr>
        <p:spPr bwMode="auto">
          <a:xfrm>
            <a:off x="228600" y="1919287"/>
            <a:ext cx="8710613" cy="477838"/>
          </a:xfrm>
          <a:prstGeom prst="rect">
            <a:avLst/>
          </a:prstGeom>
          <a:solidFill>
            <a:srgbClr val="FFD9B7"/>
          </a:solidFill>
          <a:ln w="6350">
            <a:noFill/>
            <a:miter lim="800000"/>
            <a:headEnd/>
            <a:tailEnd/>
          </a:ln>
          <a:effectLst/>
        </p:spPr>
        <p:txBody>
          <a:bodyPr lIns="90000" tIns="46800" rIns="90000" bIns="46800" anchor="ctr"/>
          <a:lstStyle/>
          <a:p>
            <a:pPr>
              <a:spcAft>
                <a:spcPct val="40000"/>
              </a:spcAft>
            </a:pPr>
            <a:r>
              <a:rPr lang="en-US" sz="2000">
                <a:solidFill>
                  <a:srgbClr val="6D24A4"/>
                </a:solidFill>
              </a:rPr>
              <a:t>       Governance mechanisms   	                   Objective</a:t>
            </a:r>
          </a:p>
        </p:txBody>
      </p:sp>
      <p:sp>
        <p:nvSpPr>
          <p:cNvPr id="525336" name="Rectangle 24"/>
          <p:cNvSpPr>
            <a:spLocks noChangeArrowheads="1"/>
          </p:cNvSpPr>
          <p:nvPr/>
        </p:nvSpPr>
        <p:spPr bwMode="auto">
          <a:xfrm>
            <a:off x="225425" y="2849562"/>
            <a:ext cx="8713788" cy="373063"/>
          </a:xfrm>
          <a:prstGeom prst="rect">
            <a:avLst/>
          </a:prstGeom>
          <a:solidFill>
            <a:srgbClr val="FFEFE1"/>
          </a:solidFill>
          <a:ln w="6350">
            <a:solidFill>
              <a:srgbClr val="C0C0C0"/>
            </a:solidFill>
            <a:miter lim="800000"/>
            <a:headEnd/>
            <a:tailEnd/>
          </a:ln>
          <a:effectLst/>
        </p:spPr>
        <p:txBody>
          <a:bodyPr lIns="90000" tIns="46800" rIns="90000" bIns="46800" anchor="ctr">
            <a:spAutoFit/>
          </a:bodyPr>
          <a:lstStyle/>
          <a:p>
            <a:r>
              <a:rPr lang="en-US" sz="1800" dirty="0"/>
              <a:t>IT council of business, IT executives	</a:t>
            </a:r>
            <a:r>
              <a:rPr lang="en-US" sz="1800" dirty="0" smtClean="0"/>
              <a:t>	</a:t>
            </a:r>
            <a:r>
              <a:rPr lang="en-US" sz="1800" b="0" dirty="0" smtClean="0"/>
              <a:t>Focus </a:t>
            </a:r>
            <a:r>
              <a:rPr lang="en-US" sz="1800" b="0" dirty="0"/>
              <a:t>on driving value</a:t>
            </a:r>
          </a:p>
        </p:txBody>
      </p:sp>
      <p:sp>
        <p:nvSpPr>
          <p:cNvPr id="525337" name="Rectangle 25"/>
          <p:cNvSpPr>
            <a:spLocks noChangeArrowheads="1"/>
          </p:cNvSpPr>
          <p:nvPr/>
        </p:nvSpPr>
        <p:spPr bwMode="auto">
          <a:xfrm>
            <a:off x="222250" y="3670300"/>
            <a:ext cx="8713788" cy="461962"/>
          </a:xfrm>
          <a:prstGeom prst="rect">
            <a:avLst/>
          </a:prstGeom>
          <a:solidFill>
            <a:srgbClr val="FFEFE1"/>
          </a:solidFill>
          <a:ln w="6350">
            <a:solidFill>
              <a:srgbClr val="C0C0C0"/>
            </a:solidFill>
            <a:miter lim="800000"/>
            <a:headEnd/>
            <a:tailEnd/>
          </a:ln>
          <a:effectLst/>
        </p:spPr>
        <p:txBody>
          <a:bodyPr lIns="90000" tIns="46800" rIns="90000" bIns="46800" anchor="ctr"/>
          <a:lstStyle/>
          <a:p>
            <a:r>
              <a:rPr lang="en-US" sz="1800"/>
              <a:t>Architecture committee			</a:t>
            </a:r>
            <a:r>
              <a:rPr lang="en-US" sz="1800" b="0"/>
              <a:t>Identify strategic technologies</a:t>
            </a:r>
            <a:endParaRPr lang="en-US" sz="1800"/>
          </a:p>
        </p:txBody>
      </p:sp>
      <p:sp>
        <p:nvSpPr>
          <p:cNvPr id="525338" name="Rectangle 26"/>
          <p:cNvSpPr>
            <a:spLocks noChangeArrowheads="1"/>
          </p:cNvSpPr>
          <p:nvPr/>
        </p:nvSpPr>
        <p:spPr bwMode="auto">
          <a:xfrm>
            <a:off x="222250" y="4567237"/>
            <a:ext cx="8713788" cy="430213"/>
          </a:xfrm>
          <a:prstGeom prst="rect">
            <a:avLst/>
          </a:prstGeom>
          <a:solidFill>
            <a:srgbClr val="FFEFE1"/>
          </a:solidFill>
          <a:ln w="6350">
            <a:solidFill>
              <a:srgbClr val="C0C0C0"/>
            </a:solidFill>
            <a:miter lim="800000"/>
            <a:headEnd/>
            <a:tailEnd/>
          </a:ln>
          <a:effectLst/>
        </p:spPr>
        <p:txBody>
          <a:bodyPr lIns="90000" tIns="46800" rIns="90000" bIns="46800" anchor="ctr"/>
          <a:lstStyle/>
          <a:p>
            <a:r>
              <a:rPr lang="en-US" sz="1800" dirty="0"/>
              <a:t>Process teams with IT members		</a:t>
            </a:r>
            <a:r>
              <a:rPr lang="en-US" sz="1800" dirty="0" smtClean="0"/>
              <a:t>	</a:t>
            </a:r>
            <a:r>
              <a:rPr lang="en-US" sz="1800" b="0" dirty="0" smtClean="0"/>
              <a:t>Take </a:t>
            </a:r>
            <a:r>
              <a:rPr lang="en-US" sz="1800" b="0" dirty="0"/>
              <a:t>a process view</a:t>
            </a:r>
          </a:p>
        </p:txBody>
      </p:sp>
      <p:sp>
        <p:nvSpPr>
          <p:cNvPr id="525339" name="Line 27"/>
          <p:cNvSpPr>
            <a:spLocks noChangeShapeType="1"/>
          </p:cNvSpPr>
          <p:nvPr/>
        </p:nvSpPr>
        <p:spPr bwMode="auto">
          <a:xfrm flipH="1">
            <a:off x="234950" y="2395537"/>
            <a:ext cx="8688388" cy="0"/>
          </a:xfrm>
          <a:prstGeom prst="line">
            <a:avLst/>
          </a:prstGeom>
          <a:noFill/>
          <a:ln w="25400">
            <a:solidFill>
              <a:srgbClr val="808080"/>
            </a:solidFill>
            <a:round/>
            <a:headEnd/>
            <a:tailEnd/>
          </a:ln>
          <a:effectLst/>
        </p:spPr>
        <p:txBody>
          <a:bodyPr wrap="none" anchor="ctr"/>
          <a:lstStyle/>
          <a:p>
            <a:endParaRPr lang="en-US"/>
          </a:p>
        </p:txBody>
      </p:sp>
      <p:sp>
        <p:nvSpPr>
          <p:cNvPr id="525340" name="Text Box 28"/>
          <p:cNvSpPr txBox="1">
            <a:spLocks noChangeArrowheads="1"/>
          </p:cNvSpPr>
          <p:nvPr/>
        </p:nvSpPr>
        <p:spPr bwMode="auto">
          <a:xfrm>
            <a:off x="234950" y="2463800"/>
            <a:ext cx="8680450" cy="366712"/>
          </a:xfrm>
          <a:prstGeom prst="rect">
            <a:avLst/>
          </a:prstGeom>
          <a:noFill/>
          <a:ln w="9525">
            <a:noFill/>
            <a:miter lim="800000"/>
            <a:headEnd/>
            <a:tailEnd/>
          </a:ln>
          <a:effectLst/>
        </p:spPr>
        <p:txBody>
          <a:bodyPr>
            <a:spAutoFit/>
          </a:bodyPr>
          <a:lstStyle/>
          <a:p>
            <a:r>
              <a:rPr lang="en-US" sz="1800" dirty="0"/>
              <a:t>Executive committee</a:t>
            </a:r>
            <a:r>
              <a:rPr lang="en-US" sz="1800" b="0" dirty="0"/>
              <a:t>			</a:t>
            </a:r>
            <a:r>
              <a:rPr lang="en-US" sz="1800" b="0" dirty="0" smtClean="0"/>
              <a:t>	Take </a:t>
            </a:r>
            <a:r>
              <a:rPr lang="en-US" sz="1800" b="0" dirty="0"/>
              <a:t>a holistic view</a:t>
            </a:r>
          </a:p>
        </p:txBody>
      </p:sp>
      <p:sp>
        <p:nvSpPr>
          <p:cNvPr id="525341" name="Text Box 29"/>
          <p:cNvSpPr txBox="1">
            <a:spLocks noChangeArrowheads="1"/>
          </p:cNvSpPr>
          <p:nvPr/>
        </p:nvSpPr>
        <p:spPr bwMode="auto">
          <a:xfrm>
            <a:off x="249238" y="3286125"/>
            <a:ext cx="8699500" cy="366712"/>
          </a:xfrm>
          <a:prstGeom prst="rect">
            <a:avLst/>
          </a:prstGeom>
          <a:noFill/>
          <a:ln w="9525">
            <a:noFill/>
            <a:miter lim="800000"/>
            <a:headEnd/>
            <a:tailEnd/>
          </a:ln>
          <a:effectLst/>
        </p:spPr>
        <p:txBody>
          <a:bodyPr>
            <a:spAutoFit/>
          </a:bodyPr>
          <a:lstStyle/>
          <a:p>
            <a:r>
              <a:rPr lang="en-US" sz="1800"/>
              <a:t>IT leadership committee			</a:t>
            </a:r>
            <a:r>
              <a:rPr lang="en-US" sz="1800" b="0"/>
              <a:t>Coordinate across the enterprise</a:t>
            </a:r>
          </a:p>
        </p:txBody>
      </p:sp>
      <p:sp>
        <p:nvSpPr>
          <p:cNvPr id="525342" name="Rectangle 30"/>
          <p:cNvSpPr>
            <a:spLocks noChangeArrowheads="1"/>
          </p:cNvSpPr>
          <p:nvPr/>
        </p:nvSpPr>
        <p:spPr bwMode="auto">
          <a:xfrm>
            <a:off x="222250" y="5438775"/>
            <a:ext cx="8713788" cy="482600"/>
          </a:xfrm>
          <a:prstGeom prst="rect">
            <a:avLst/>
          </a:prstGeom>
          <a:solidFill>
            <a:srgbClr val="FFEFE1"/>
          </a:solidFill>
          <a:ln w="6350">
            <a:solidFill>
              <a:srgbClr val="C0C0C0"/>
            </a:solidFill>
            <a:miter lim="800000"/>
            <a:headEnd/>
            <a:tailEnd/>
          </a:ln>
          <a:effectLst/>
        </p:spPr>
        <p:txBody>
          <a:bodyPr lIns="90000" tIns="46800" rIns="90000" bIns="46800" anchor="ctr"/>
          <a:lstStyle/>
          <a:p>
            <a:pPr>
              <a:spcBef>
                <a:spcPct val="15000"/>
              </a:spcBef>
              <a:spcAft>
                <a:spcPct val="40000"/>
              </a:spcAft>
            </a:pPr>
            <a:r>
              <a:rPr lang="en-US" sz="1800" dirty="0"/>
              <a:t>Chargeback arrangements		</a:t>
            </a:r>
            <a:r>
              <a:rPr lang="en-US" sz="1800" dirty="0" smtClean="0"/>
              <a:t>	</a:t>
            </a:r>
            <a:r>
              <a:rPr lang="en-US" sz="1800" b="0" dirty="0" smtClean="0"/>
              <a:t>Shape </a:t>
            </a:r>
            <a:r>
              <a:rPr lang="en-US" sz="1800" b="0" dirty="0"/>
              <a:t>behavior, recoup costs</a:t>
            </a:r>
            <a:endParaRPr lang="en-US" sz="1800" dirty="0"/>
          </a:p>
        </p:txBody>
      </p:sp>
      <p:sp>
        <p:nvSpPr>
          <p:cNvPr id="525343" name="AutoShape 31"/>
          <p:cNvSpPr>
            <a:spLocks noChangeArrowheads="1"/>
          </p:cNvSpPr>
          <p:nvPr/>
        </p:nvSpPr>
        <p:spPr bwMode="auto">
          <a:xfrm>
            <a:off x="228600" y="1905000"/>
            <a:ext cx="8710613" cy="4014787"/>
          </a:xfrm>
          <a:prstGeom prst="roundRect">
            <a:avLst>
              <a:gd name="adj" fmla="val 1361"/>
            </a:avLst>
          </a:prstGeom>
          <a:noFill/>
          <a:ln w="25400">
            <a:solidFill>
              <a:srgbClr val="808080"/>
            </a:solidFill>
            <a:round/>
            <a:headEnd/>
            <a:tailEnd/>
          </a:ln>
          <a:effectLst/>
        </p:spPr>
        <p:txBody>
          <a:bodyPr wrap="none" anchor="ctr"/>
          <a:lstStyle/>
          <a:p>
            <a:pPr algn="ctr"/>
            <a:endParaRPr lang="en-US" sz="1600" b="0">
              <a:latin typeface="Times New Roman" pitchFamily="18" charset="0"/>
            </a:endParaRPr>
          </a:p>
        </p:txBody>
      </p:sp>
      <p:sp>
        <p:nvSpPr>
          <p:cNvPr id="525344" name="Line 32"/>
          <p:cNvSpPr>
            <a:spLocks noChangeShapeType="1"/>
          </p:cNvSpPr>
          <p:nvPr/>
        </p:nvSpPr>
        <p:spPr bwMode="auto">
          <a:xfrm>
            <a:off x="4568825" y="1916112"/>
            <a:ext cx="0" cy="4000500"/>
          </a:xfrm>
          <a:prstGeom prst="line">
            <a:avLst/>
          </a:prstGeom>
          <a:noFill/>
          <a:ln w="28575">
            <a:solidFill>
              <a:schemeClr val="bg2"/>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video</a:t>
            </a:r>
            <a:endParaRPr lang="en-US" dirty="0"/>
          </a:p>
        </p:txBody>
      </p:sp>
      <p:sp>
        <p:nvSpPr>
          <p:cNvPr id="5" name="Text Placeholder 4"/>
          <p:cNvSpPr>
            <a:spLocks noGrp="1"/>
          </p:cNvSpPr>
          <p:nvPr>
            <p:ph type="body" idx="1"/>
          </p:nvPr>
        </p:nvSpPr>
        <p:spPr/>
        <p:txBody>
          <a:bodyPr/>
          <a:lstStyle/>
          <a:p>
            <a:endParaRPr lang="en-US" dirty="0" smtClean="0"/>
          </a:p>
          <a:p>
            <a:r>
              <a:rPr lang="en-US" dirty="0" smtClean="0"/>
              <a:t>Question: Watch the video and try to relate it to the three major components of IT Governance.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031" name="Rectangle 191"/>
          <p:cNvSpPr>
            <a:spLocks noChangeArrowheads="1"/>
          </p:cNvSpPr>
          <p:nvPr/>
        </p:nvSpPr>
        <p:spPr bwMode="auto">
          <a:xfrm>
            <a:off x="1984375" y="270986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30" name="Rectangle 190"/>
          <p:cNvSpPr>
            <a:spLocks noChangeArrowheads="1"/>
          </p:cNvSpPr>
          <p:nvPr/>
        </p:nvSpPr>
        <p:spPr bwMode="gray">
          <a:xfrm>
            <a:off x="1978025" y="1884362"/>
            <a:ext cx="1347788" cy="8191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IT </a:t>
            </a:r>
            <a:br>
              <a:rPr lang="en-US" sz="1600">
                <a:solidFill>
                  <a:schemeClr val="bg1"/>
                </a:solidFill>
              </a:rPr>
            </a:br>
            <a:r>
              <a:rPr lang="en-US" sz="1600">
                <a:solidFill>
                  <a:schemeClr val="bg1"/>
                </a:solidFill>
              </a:rPr>
              <a:t>principles</a:t>
            </a:r>
            <a:endParaRPr lang="en-US" sz="1600">
              <a:solidFill>
                <a:schemeClr val="bg1"/>
              </a:solidFill>
              <a:latin typeface="Times New Roman" pitchFamily="18" charset="0"/>
            </a:endParaRPr>
          </a:p>
        </p:txBody>
      </p:sp>
      <p:sp>
        <p:nvSpPr>
          <p:cNvPr id="548033" name="Rectangle 193"/>
          <p:cNvSpPr>
            <a:spLocks noChangeArrowheads="1"/>
          </p:cNvSpPr>
          <p:nvPr/>
        </p:nvSpPr>
        <p:spPr bwMode="auto">
          <a:xfrm>
            <a:off x="1984375" y="322421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35" name="Rectangle 195"/>
          <p:cNvSpPr>
            <a:spLocks noChangeArrowheads="1"/>
          </p:cNvSpPr>
          <p:nvPr/>
        </p:nvSpPr>
        <p:spPr bwMode="auto">
          <a:xfrm>
            <a:off x="1984375" y="373856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37" name="Rectangle 197"/>
          <p:cNvSpPr>
            <a:spLocks noChangeArrowheads="1"/>
          </p:cNvSpPr>
          <p:nvPr/>
        </p:nvSpPr>
        <p:spPr bwMode="auto">
          <a:xfrm>
            <a:off x="1984375" y="425291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39" name="Rectangle 199"/>
          <p:cNvSpPr>
            <a:spLocks noChangeArrowheads="1"/>
          </p:cNvSpPr>
          <p:nvPr/>
        </p:nvSpPr>
        <p:spPr bwMode="auto">
          <a:xfrm>
            <a:off x="1984375" y="476091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43" name="Rectangle 203"/>
          <p:cNvSpPr>
            <a:spLocks noChangeArrowheads="1"/>
          </p:cNvSpPr>
          <p:nvPr/>
        </p:nvSpPr>
        <p:spPr bwMode="gray">
          <a:xfrm>
            <a:off x="3316288" y="1884362"/>
            <a:ext cx="1347787" cy="8191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IT infra- </a:t>
            </a:r>
            <a:br>
              <a:rPr lang="en-US" sz="1600">
                <a:solidFill>
                  <a:schemeClr val="bg1"/>
                </a:solidFill>
              </a:rPr>
            </a:br>
            <a:r>
              <a:rPr lang="en-US" sz="1600">
                <a:solidFill>
                  <a:schemeClr val="bg1"/>
                </a:solidFill>
              </a:rPr>
              <a:t>structure</a:t>
            </a:r>
          </a:p>
          <a:p>
            <a:pPr algn="ctr"/>
            <a:r>
              <a:rPr lang="en-US" sz="1600">
                <a:solidFill>
                  <a:schemeClr val="bg1"/>
                </a:solidFill>
              </a:rPr>
              <a:t>strategies</a:t>
            </a:r>
          </a:p>
        </p:txBody>
      </p:sp>
      <p:sp>
        <p:nvSpPr>
          <p:cNvPr id="548044" name="Rectangle 204"/>
          <p:cNvSpPr>
            <a:spLocks noChangeArrowheads="1"/>
          </p:cNvSpPr>
          <p:nvPr/>
        </p:nvSpPr>
        <p:spPr bwMode="auto">
          <a:xfrm>
            <a:off x="3311525" y="27098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46" name="Rectangle 206"/>
          <p:cNvSpPr>
            <a:spLocks noChangeArrowheads="1"/>
          </p:cNvSpPr>
          <p:nvPr/>
        </p:nvSpPr>
        <p:spPr bwMode="auto">
          <a:xfrm>
            <a:off x="3311525" y="32242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48" name="Rectangle 208"/>
          <p:cNvSpPr>
            <a:spLocks noChangeArrowheads="1"/>
          </p:cNvSpPr>
          <p:nvPr/>
        </p:nvSpPr>
        <p:spPr bwMode="auto">
          <a:xfrm>
            <a:off x="3311525" y="37385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50" name="Rectangle 210"/>
          <p:cNvSpPr>
            <a:spLocks noChangeArrowheads="1"/>
          </p:cNvSpPr>
          <p:nvPr/>
        </p:nvSpPr>
        <p:spPr bwMode="auto">
          <a:xfrm>
            <a:off x="3311525" y="4252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52" name="Rectangle 212"/>
          <p:cNvSpPr>
            <a:spLocks noChangeArrowheads="1"/>
          </p:cNvSpPr>
          <p:nvPr/>
        </p:nvSpPr>
        <p:spPr bwMode="auto">
          <a:xfrm>
            <a:off x="3311525" y="4760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56" name="Rectangle 216"/>
          <p:cNvSpPr>
            <a:spLocks noChangeArrowheads="1"/>
          </p:cNvSpPr>
          <p:nvPr/>
        </p:nvSpPr>
        <p:spPr bwMode="gray">
          <a:xfrm>
            <a:off x="4649788" y="1884362"/>
            <a:ext cx="1347787" cy="8191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IT </a:t>
            </a:r>
            <a:br>
              <a:rPr lang="en-US" sz="1600">
                <a:solidFill>
                  <a:schemeClr val="bg1"/>
                </a:solidFill>
              </a:rPr>
            </a:br>
            <a:r>
              <a:rPr lang="en-US" sz="1600">
                <a:solidFill>
                  <a:schemeClr val="bg1"/>
                </a:solidFill>
              </a:rPr>
              <a:t>architecture</a:t>
            </a:r>
          </a:p>
        </p:txBody>
      </p:sp>
      <p:sp>
        <p:nvSpPr>
          <p:cNvPr id="548057" name="Rectangle 217"/>
          <p:cNvSpPr>
            <a:spLocks noChangeArrowheads="1"/>
          </p:cNvSpPr>
          <p:nvPr/>
        </p:nvSpPr>
        <p:spPr bwMode="auto">
          <a:xfrm>
            <a:off x="4649788" y="27098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59" name="Rectangle 219"/>
          <p:cNvSpPr>
            <a:spLocks noChangeArrowheads="1"/>
          </p:cNvSpPr>
          <p:nvPr/>
        </p:nvSpPr>
        <p:spPr bwMode="auto">
          <a:xfrm>
            <a:off x="4649788" y="32242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61" name="Rectangle 221"/>
          <p:cNvSpPr>
            <a:spLocks noChangeArrowheads="1"/>
          </p:cNvSpPr>
          <p:nvPr/>
        </p:nvSpPr>
        <p:spPr bwMode="auto">
          <a:xfrm>
            <a:off x="4649788" y="37385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63" name="Rectangle 223"/>
          <p:cNvSpPr>
            <a:spLocks noChangeArrowheads="1"/>
          </p:cNvSpPr>
          <p:nvPr/>
        </p:nvSpPr>
        <p:spPr bwMode="auto">
          <a:xfrm>
            <a:off x="4649788" y="4252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65" name="Rectangle 225"/>
          <p:cNvSpPr>
            <a:spLocks noChangeArrowheads="1"/>
          </p:cNvSpPr>
          <p:nvPr/>
        </p:nvSpPr>
        <p:spPr bwMode="auto">
          <a:xfrm>
            <a:off x="4649788" y="4760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69" name="Rectangle 229"/>
          <p:cNvSpPr>
            <a:spLocks noChangeArrowheads="1"/>
          </p:cNvSpPr>
          <p:nvPr/>
        </p:nvSpPr>
        <p:spPr bwMode="gray">
          <a:xfrm>
            <a:off x="5995988" y="1884362"/>
            <a:ext cx="1347787" cy="8191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Business</a:t>
            </a:r>
          </a:p>
          <a:p>
            <a:pPr algn="ctr"/>
            <a:r>
              <a:rPr lang="en-US" sz="1600">
                <a:solidFill>
                  <a:schemeClr val="bg1"/>
                </a:solidFill>
              </a:rPr>
              <a:t>application </a:t>
            </a:r>
            <a:br>
              <a:rPr lang="en-US" sz="1600">
                <a:solidFill>
                  <a:schemeClr val="bg1"/>
                </a:solidFill>
              </a:rPr>
            </a:br>
            <a:r>
              <a:rPr lang="en-US" sz="1600">
                <a:solidFill>
                  <a:schemeClr val="bg1"/>
                </a:solidFill>
              </a:rPr>
              <a:t>needs</a:t>
            </a:r>
          </a:p>
        </p:txBody>
      </p:sp>
      <p:sp>
        <p:nvSpPr>
          <p:cNvPr id="548070" name="Rectangle 230"/>
          <p:cNvSpPr>
            <a:spLocks noChangeArrowheads="1"/>
          </p:cNvSpPr>
          <p:nvPr/>
        </p:nvSpPr>
        <p:spPr bwMode="auto">
          <a:xfrm>
            <a:off x="5995988" y="27098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72" name="Rectangle 232"/>
          <p:cNvSpPr>
            <a:spLocks noChangeArrowheads="1"/>
          </p:cNvSpPr>
          <p:nvPr/>
        </p:nvSpPr>
        <p:spPr bwMode="auto">
          <a:xfrm>
            <a:off x="5995988" y="32242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74" name="Rectangle 234"/>
          <p:cNvSpPr>
            <a:spLocks noChangeArrowheads="1"/>
          </p:cNvSpPr>
          <p:nvPr/>
        </p:nvSpPr>
        <p:spPr bwMode="auto">
          <a:xfrm>
            <a:off x="5995988" y="37385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76" name="Rectangle 236"/>
          <p:cNvSpPr>
            <a:spLocks noChangeArrowheads="1"/>
          </p:cNvSpPr>
          <p:nvPr/>
        </p:nvSpPr>
        <p:spPr bwMode="auto">
          <a:xfrm>
            <a:off x="5995988" y="4252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78" name="Rectangle 238"/>
          <p:cNvSpPr>
            <a:spLocks noChangeArrowheads="1"/>
          </p:cNvSpPr>
          <p:nvPr/>
        </p:nvSpPr>
        <p:spPr bwMode="auto">
          <a:xfrm>
            <a:off x="5995988" y="4760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82" name="Rectangle 242"/>
          <p:cNvSpPr>
            <a:spLocks noChangeArrowheads="1"/>
          </p:cNvSpPr>
          <p:nvPr/>
        </p:nvSpPr>
        <p:spPr bwMode="gray">
          <a:xfrm>
            <a:off x="7342188" y="1884362"/>
            <a:ext cx="1346200" cy="8191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IT </a:t>
            </a:r>
            <a:br>
              <a:rPr lang="en-US" sz="1600">
                <a:solidFill>
                  <a:schemeClr val="bg1"/>
                </a:solidFill>
              </a:rPr>
            </a:br>
            <a:r>
              <a:rPr lang="en-US" sz="1600">
                <a:solidFill>
                  <a:schemeClr val="bg1"/>
                </a:solidFill>
              </a:rPr>
              <a:t>investment</a:t>
            </a:r>
          </a:p>
        </p:txBody>
      </p:sp>
      <p:sp>
        <p:nvSpPr>
          <p:cNvPr id="548083" name="Rectangle 243"/>
          <p:cNvSpPr>
            <a:spLocks noChangeArrowheads="1"/>
          </p:cNvSpPr>
          <p:nvPr/>
        </p:nvSpPr>
        <p:spPr bwMode="auto">
          <a:xfrm>
            <a:off x="7342188" y="27098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85" name="Rectangle 245"/>
          <p:cNvSpPr>
            <a:spLocks noChangeArrowheads="1"/>
          </p:cNvSpPr>
          <p:nvPr/>
        </p:nvSpPr>
        <p:spPr bwMode="auto">
          <a:xfrm>
            <a:off x="7342188" y="32242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87" name="Rectangle 247"/>
          <p:cNvSpPr>
            <a:spLocks noChangeArrowheads="1"/>
          </p:cNvSpPr>
          <p:nvPr/>
        </p:nvSpPr>
        <p:spPr bwMode="auto">
          <a:xfrm>
            <a:off x="7342188" y="373856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89" name="Rectangle 249"/>
          <p:cNvSpPr>
            <a:spLocks noChangeArrowheads="1"/>
          </p:cNvSpPr>
          <p:nvPr/>
        </p:nvSpPr>
        <p:spPr bwMode="auto">
          <a:xfrm>
            <a:off x="7342188" y="4252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91" name="Rectangle 251"/>
          <p:cNvSpPr>
            <a:spLocks noChangeArrowheads="1"/>
          </p:cNvSpPr>
          <p:nvPr/>
        </p:nvSpPr>
        <p:spPr bwMode="auto">
          <a:xfrm>
            <a:off x="7342188" y="4760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094" name="Rectangle 254"/>
          <p:cNvSpPr>
            <a:spLocks noChangeArrowheads="1"/>
          </p:cNvSpPr>
          <p:nvPr/>
        </p:nvSpPr>
        <p:spPr bwMode="gray">
          <a:xfrm>
            <a:off x="561975" y="270986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Business</a:t>
            </a:r>
          </a:p>
          <a:p>
            <a:pPr algn="ctr"/>
            <a:r>
              <a:rPr lang="en-US" sz="1600">
                <a:solidFill>
                  <a:schemeClr val="bg1"/>
                </a:solidFill>
              </a:rPr>
              <a:t>Monarchy</a:t>
            </a:r>
          </a:p>
        </p:txBody>
      </p:sp>
      <p:sp>
        <p:nvSpPr>
          <p:cNvPr id="548095" name="Rectangle 255"/>
          <p:cNvSpPr>
            <a:spLocks noChangeArrowheads="1"/>
          </p:cNvSpPr>
          <p:nvPr/>
        </p:nvSpPr>
        <p:spPr bwMode="gray">
          <a:xfrm>
            <a:off x="561975" y="322421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IT</a:t>
            </a:r>
          </a:p>
          <a:p>
            <a:pPr algn="ctr"/>
            <a:r>
              <a:rPr lang="en-US" sz="1600">
                <a:solidFill>
                  <a:schemeClr val="bg1"/>
                </a:solidFill>
              </a:rPr>
              <a:t>Monarchy</a:t>
            </a:r>
          </a:p>
        </p:txBody>
      </p:sp>
      <p:sp>
        <p:nvSpPr>
          <p:cNvPr id="548096" name="Rectangle 256"/>
          <p:cNvSpPr>
            <a:spLocks noChangeArrowheads="1"/>
          </p:cNvSpPr>
          <p:nvPr/>
        </p:nvSpPr>
        <p:spPr bwMode="gray">
          <a:xfrm>
            <a:off x="561975" y="373856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Feudal</a:t>
            </a:r>
          </a:p>
        </p:txBody>
      </p:sp>
      <p:sp>
        <p:nvSpPr>
          <p:cNvPr id="548097" name="Rectangle 257"/>
          <p:cNvSpPr>
            <a:spLocks noChangeArrowheads="1"/>
          </p:cNvSpPr>
          <p:nvPr/>
        </p:nvSpPr>
        <p:spPr bwMode="gray">
          <a:xfrm>
            <a:off x="561975" y="425291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Federal</a:t>
            </a:r>
          </a:p>
        </p:txBody>
      </p:sp>
      <p:sp>
        <p:nvSpPr>
          <p:cNvPr id="548098" name="Rectangle 258"/>
          <p:cNvSpPr>
            <a:spLocks noChangeArrowheads="1"/>
          </p:cNvSpPr>
          <p:nvPr/>
        </p:nvSpPr>
        <p:spPr bwMode="gray">
          <a:xfrm>
            <a:off x="561975" y="476091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Duopoly</a:t>
            </a:r>
          </a:p>
        </p:txBody>
      </p:sp>
      <p:sp>
        <p:nvSpPr>
          <p:cNvPr id="548099" name="Rectangle 259"/>
          <p:cNvSpPr>
            <a:spLocks noChangeArrowheads="1"/>
          </p:cNvSpPr>
          <p:nvPr/>
        </p:nvSpPr>
        <p:spPr bwMode="gray">
          <a:xfrm>
            <a:off x="563563" y="1884362"/>
            <a:ext cx="1417637" cy="819150"/>
          </a:xfrm>
          <a:prstGeom prst="rect">
            <a:avLst/>
          </a:prstGeom>
          <a:solidFill>
            <a:srgbClr val="0053A3"/>
          </a:solidFill>
          <a:ln w="19050">
            <a:solidFill>
              <a:schemeClr val="tx1"/>
            </a:solidFill>
            <a:miter lim="800000"/>
            <a:headEnd/>
            <a:tailEnd/>
          </a:ln>
          <a:effectLst/>
        </p:spPr>
        <p:txBody>
          <a:bodyPr wrap="none" anchor="ctr"/>
          <a:lstStyle/>
          <a:p>
            <a:pPr algn="ctr"/>
            <a:endParaRPr lang="en-US" sz="1300">
              <a:solidFill>
                <a:schemeClr val="bg1"/>
              </a:solidFill>
            </a:endParaRPr>
          </a:p>
        </p:txBody>
      </p:sp>
      <p:sp>
        <p:nvSpPr>
          <p:cNvPr id="548100" name="Rectangle 260"/>
          <p:cNvSpPr>
            <a:spLocks noChangeArrowheads="1"/>
          </p:cNvSpPr>
          <p:nvPr/>
        </p:nvSpPr>
        <p:spPr bwMode="gray">
          <a:xfrm>
            <a:off x="846138" y="1900237"/>
            <a:ext cx="1073150" cy="350838"/>
          </a:xfrm>
          <a:prstGeom prst="rect">
            <a:avLst/>
          </a:prstGeom>
          <a:solidFill>
            <a:srgbClr val="0053A3"/>
          </a:solidFill>
          <a:ln w="19050">
            <a:noFill/>
            <a:miter lim="800000"/>
            <a:headEnd/>
            <a:tailEnd/>
          </a:ln>
          <a:effectLst/>
        </p:spPr>
        <p:txBody>
          <a:bodyPr>
            <a:spAutoFit/>
          </a:bodyPr>
          <a:lstStyle/>
          <a:p>
            <a:pPr algn="r"/>
            <a:r>
              <a:rPr lang="en-US" sz="1700">
                <a:solidFill>
                  <a:srgbClr val="FF7D0A"/>
                </a:solidFill>
              </a:rPr>
              <a:t>Domain</a:t>
            </a:r>
          </a:p>
        </p:txBody>
      </p:sp>
      <p:sp>
        <p:nvSpPr>
          <p:cNvPr id="548101" name="Rectangle 261"/>
          <p:cNvSpPr>
            <a:spLocks noChangeArrowheads="1"/>
          </p:cNvSpPr>
          <p:nvPr/>
        </p:nvSpPr>
        <p:spPr bwMode="gray">
          <a:xfrm>
            <a:off x="571500" y="2335212"/>
            <a:ext cx="701675" cy="350838"/>
          </a:xfrm>
          <a:prstGeom prst="rect">
            <a:avLst/>
          </a:prstGeom>
          <a:noFill/>
          <a:ln w="19050">
            <a:noFill/>
            <a:miter lim="800000"/>
            <a:headEnd/>
            <a:tailEnd/>
          </a:ln>
          <a:effectLst/>
        </p:spPr>
        <p:txBody>
          <a:bodyPr wrap="none">
            <a:spAutoFit/>
          </a:bodyPr>
          <a:lstStyle/>
          <a:p>
            <a:r>
              <a:rPr lang="en-US" sz="1700">
                <a:solidFill>
                  <a:srgbClr val="FF7D0A"/>
                </a:solidFill>
              </a:rPr>
              <a:t>Style</a:t>
            </a:r>
            <a:endParaRPr lang="en-US" sz="1700">
              <a:solidFill>
                <a:schemeClr val="bg1"/>
              </a:solidFill>
            </a:endParaRPr>
          </a:p>
        </p:txBody>
      </p:sp>
      <p:sp>
        <p:nvSpPr>
          <p:cNvPr id="548102" name="Line 262"/>
          <p:cNvSpPr>
            <a:spLocks noChangeShapeType="1"/>
          </p:cNvSpPr>
          <p:nvPr/>
        </p:nvSpPr>
        <p:spPr bwMode="gray">
          <a:xfrm>
            <a:off x="571500" y="1995487"/>
            <a:ext cx="1406525" cy="708025"/>
          </a:xfrm>
          <a:prstGeom prst="line">
            <a:avLst/>
          </a:prstGeom>
          <a:noFill/>
          <a:ln w="19050">
            <a:solidFill>
              <a:schemeClr val="tx1"/>
            </a:solidFill>
            <a:round/>
            <a:headEnd/>
            <a:tailEnd/>
          </a:ln>
          <a:effectLst/>
        </p:spPr>
        <p:txBody>
          <a:bodyPr wrap="none" anchor="ctr"/>
          <a:lstStyle/>
          <a:p>
            <a:endParaRPr lang="en-US"/>
          </a:p>
        </p:txBody>
      </p:sp>
      <p:sp>
        <p:nvSpPr>
          <p:cNvPr id="548103" name="Rectangle 263"/>
          <p:cNvSpPr>
            <a:spLocks noChangeArrowheads="1"/>
          </p:cNvSpPr>
          <p:nvPr/>
        </p:nvSpPr>
        <p:spPr bwMode="auto">
          <a:xfrm>
            <a:off x="1984375" y="526891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05" name="Rectangle 265"/>
          <p:cNvSpPr>
            <a:spLocks noChangeArrowheads="1"/>
          </p:cNvSpPr>
          <p:nvPr/>
        </p:nvSpPr>
        <p:spPr bwMode="auto">
          <a:xfrm>
            <a:off x="3311525" y="5268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07" name="Rectangle 267"/>
          <p:cNvSpPr>
            <a:spLocks noChangeArrowheads="1"/>
          </p:cNvSpPr>
          <p:nvPr/>
        </p:nvSpPr>
        <p:spPr bwMode="auto">
          <a:xfrm>
            <a:off x="4649788" y="5268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09" name="Rectangle 269"/>
          <p:cNvSpPr>
            <a:spLocks noChangeArrowheads="1"/>
          </p:cNvSpPr>
          <p:nvPr/>
        </p:nvSpPr>
        <p:spPr bwMode="auto">
          <a:xfrm>
            <a:off x="5995988" y="5268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11" name="Rectangle 271"/>
          <p:cNvSpPr>
            <a:spLocks noChangeArrowheads="1"/>
          </p:cNvSpPr>
          <p:nvPr/>
        </p:nvSpPr>
        <p:spPr bwMode="auto">
          <a:xfrm>
            <a:off x="7342188" y="5268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13" name="Rectangle 273"/>
          <p:cNvSpPr>
            <a:spLocks noChangeArrowheads="1"/>
          </p:cNvSpPr>
          <p:nvPr/>
        </p:nvSpPr>
        <p:spPr bwMode="gray">
          <a:xfrm>
            <a:off x="561975" y="526891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Anarchy</a:t>
            </a:r>
          </a:p>
        </p:txBody>
      </p:sp>
      <p:sp>
        <p:nvSpPr>
          <p:cNvPr id="548114" name="Rectangle 274"/>
          <p:cNvSpPr>
            <a:spLocks noChangeArrowheads="1"/>
          </p:cNvSpPr>
          <p:nvPr/>
        </p:nvSpPr>
        <p:spPr bwMode="auto">
          <a:xfrm>
            <a:off x="1984375" y="5776912"/>
            <a:ext cx="1346200"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16" name="Rectangle 276"/>
          <p:cNvSpPr>
            <a:spLocks noChangeArrowheads="1"/>
          </p:cNvSpPr>
          <p:nvPr/>
        </p:nvSpPr>
        <p:spPr bwMode="auto">
          <a:xfrm>
            <a:off x="3311525" y="5776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18" name="Rectangle 278"/>
          <p:cNvSpPr>
            <a:spLocks noChangeArrowheads="1"/>
          </p:cNvSpPr>
          <p:nvPr/>
        </p:nvSpPr>
        <p:spPr bwMode="auto">
          <a:xfrm>
            <a:off x="4649788" y="5776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20" name="Rectangle 280"/>
          <p:cNvSpPr>
            <a:spLocks noChangeArrowheads="1"/>
          </p:cNvSpPr>
          <p:nvPr/>
        </p:nvSpPr>
        <p:spPr bwMode="auto">
          <a:xfrm>
            <a:off x="5995988" y="5776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22" name="Rectangle 282"/>
          <p:cNvSpPr>
            <a:spLocks noChangeArrowheads="1"/>
          </p:cNvSpPr>
          <p:nvPr/>
        </p:nvSpPr>
        <p:spPr bwMode="auto">
          <a:xfrm>
            <a:off x="7342188" y="5776912"/>
            <a:ext cx="1349375" cy="514350"/>
          </a:xfrm>
          <a:prstGeom prst="rect">
            <a:avLst/>
          </a:prstGeom>
          <a:solidFill>
            <a:srgbClr val="FFDFC1"/>
          </a:solidFill>
          <a:ln w="19050" algn="ctr">
            <a:solidFill>
              <a:schemeClr val="tx1"/>
            </a:solidFill>
            <a:miter lim="800000"/>
            <a:headEnd/>
            <a:tailEnd/>
          </a:ln>
          <a:effectLst/>
        </p:spPr>
        <p:txBody>
          <a:bodyPr wrap="none" anchor="ctr"/>
          <a:lstStyle/>
          <a:p>
            <a:pPr algn="ctr"/>
            <a:endParaRPr lang="en-US" sz="2000">
              <a:latin typeface="Arial Narrow" pitchFamily="34" charset="0"/>
            </a:endParaRPr>
          </a:p>
        </p:txBody>
      </p:sp>
      <p:sp>
        <p:nvSpPr>
          <p:cNvPr id="548124" name="Rectangle 284"/>
          <p:cNvSpPr>
            <a:spLocks noChangeArrowheads="1"/>
          </p:cNvSpPr>
          <p:nvPr/>
        </p:nvSpPr>
        <p:spPr bwMode="gray">
          <a:xfrm>
            <a:off x="561975" y="5776912"/>
            <a:ext cx="1412875" cy="514350"/>
          </a:xfrm>
          <a:prstGeom prst="rect">
            <a:avLst/>
          </a:prstGeom>
          <a:solidFill>
            <a:srgbClr val="0053A3"/>
          </a:solidFill>
          <a:ln w="19050">
            <a:solidFill>
              <a:schemeClr val="tx1"/>
            </a:solidFill>
            <a:miter lim="800000"/>
            <a:headEnd/>
            <a:tailEnd/>
          </a:ln>
          <a:effectLst/>
        </p:spPr>
        <p:txBody>
          <a:bodyPr wrap="none" anchor="ctr"/>
          <a:lstStyle/>
          <a:p>
            <a:pPr algn="ctr"/>
            <a:r>
              <a:rPr lang="en-US" sz="1600">
                <a:solidFill>
                  <a:schemeClr val="bg1"/>
                </a:solidFill>
              </a:rPr>
              <a:t>Don’t Know</a:t>
            </a:r>
          </a:p>
        </p:txBody>
      </p:sp>
      <p:sp>
        <p:nvSpPr>
          <p:cNvPr id="548135" name="Text Box 295"/>
          <p:cNvSpPr txBox="1">
            <a:spLocks noChangeArrowheads="1"/>
          </p:cNvSpPr>
          <p:nvPr/>
        </p:nvSpPr>
        <p:spPr bwMode="auto">
          <a:xfrm>
            <a:off x="3717925" y="2439987"/>
            <a:ext cx="2124075" cy="3902075"/>
          </a:xfrm>
          <a:prstGeom prst="rect">
            <a:avLst/>
          </a:prstGeom>
          <a:noFill/>
          <a:ln w="19050" algn="ctr">
            <a:noFill/>
            <a:miter lim="800000"/>
            <a:headEnd/>
            <a:tailEnd/>
          </a:ln>
          <a:effectLst/>
        </p:spPr>
        <p:txBody>
          <a:bodyPr wrap="none" anchor="ctr"/>
          <a:lstStyle/>
          <a:p>
            <a:pPr algn="ctr"/>
            <a:r>
              <a:rPr lang="en-GB" sz="26000">
                <a:latin typeface="Arial Narrow" pitchFamily="34" charset="0"/>
              </a:rPr>
              <a:t>?</a:t>
            </a:r>
          </a:p>
        </p:txBody>
      </p:sp>
      <p:sp>
        <p:nvSpPr>
          <p:cNvPr id="548136" name="Text Box 296"/>
          <p:cNvSpPr txBox="1">
            <a:spLocks noChangeArrowheads="1"/>
          </p:cNvSpPr>
          <p:nvPr/>
        </p:nvSpPr>
        <p:spPr bwMode="auto">
          <a:xfrm>
            <a:off x="914400" y="1447800"/>
            <a:ext cx="7367588" cy="396875"/>
          </a:xfrm>
          <a:prstGeom prst="rect">
            <a:avLst/>
          </a:prstGeom>
          <a:noFill/>
          <a:ln w="9525">
            <a:noFill/>
            <a:miter lim="800000"/>
            <a:headEnd/>
            <a:tailEnd/>
          </a:ln>
          <a:effectLst/>
        </p:spPr>
        <p:txBody>
          <a:bodyPr>
            <a:spAutoFit/>
          </a:bodyPr>
          <a:lstStyle/>
          <a:p>
            <a:pPr algn="ctr"/>
            <a:r>
              <a:rPr lang="en-US" sz="2000"/>
              <a:t>IT Governance Arrangements Matrix</a:t>
            </a:r>
            <a:endParaRPr lang="en-US"/>
          </a:p>
        </p:txBody>
      </p:sp>
      <p:sp>
        <p:nvSpPr>
          <p:cNvPr id="57" name="Title 56"/>
          <p:cNvSpPr>
            <a:spLocks noGrp="1"/>
          </p:cNvSpPr>
          <p:nvPr>
            <p:ph type="title"/>
          </p:nvPr>
        </p:nvSpPr>
        <p:spPr/>
        <p:txBody>
          <a:bodyPr>
            <a:normAutofit fontScale="90000"/>
          </a:bodyPr>
          <a:lstStyle/>
          <a:p>
            <a:r>
              <a:rPr lang="en-US" dirty="0" smtClean="0"/>
              <a:t>How to represent IT governance arrangements? </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711" name="Rectangle 167"/>
          <p:cNvSpPr>
            <a:spLocks noChangeArrowheads="1"/>
          </p:cNvSpPr>
          <p:nvPr/>
        </p:nvSpPr>
        <p:spPr bwMode="auto">
          <a:xfrm>
            <a:off x="317500" y="1601788"/>
            <a:ext cx="8810625" cy="444500"/>
          </a:xfrm>
          <a:prstGeom prst="rect">
            <a:avLst/>
          </a:prstGeom>
          <a:solidFill>
            <a:srgbClr val="EAEAEA"/>
          </a:solidFill>
          <a:ln w="9525">
            <a:noFill/>
            <a:miter lim="800000"/>
            <a:headEnd/>
            <a:tailEnd/>
          </a:ln>
          <a:effectLst/>
        </p:spPr>
        <p:txBody>
          <a:bodyPr wrap="none" anchor="ctr"/>
          <a:lstStyle/>
          <a:p>
            <a:endParaRPr lang="en-US"/>
          </a:p>
        </p:txBody>
      </p:sp>
      <p:sp>
        <p:nvSpPr>
          <p:cNvPr id="748546" name="Line 2"/>
          <p:cNvSpPr>
            <a:spLocks noChangeShapeType="1"/>
          </p:cNvSpPr>
          <p:nvPr/>
        </p:nvSpPr>
        <p:spPr bwMode="auto">
          <a:xfrm>
            <a:off x="4533900" y="5513388"/>
            <a:ext cx="314325" cy="0"/>
          </a:xfrm>
          <a:prstGeom prst="line">
            <a:avLst/>
          </a:prstGeom>
          <a:noFill/>
          <a:ln w="28575" cap="sq">
            <a:noFill/>
            <a:round/>
            <a:headEnd/>
            <a:tailEnd/>
          </a:ln>
          <a:effectLst/>
        </p:spPr>
        <p:txBody>
          <a:bodyPr wrap="none" lIns="45720" tIns="0" rIns="0" bIns="0" anchor="ctr"/>
          <a:lstStyle/>
          <a:p>
            <a:endParaRPr lang="en-US"/>
          </a:p>
        </p:txBody>
      </p:sp>
      <p:sp>
        <p:nvSpPr>
          <p:cNvPr id="748547" name="Line 3"/>
          <p:cNvSpPr>
            <a:spLocks noChangeShapeType="1"/>
          </p:cNvSpPr>
          <p:nvPr/>
        </p:nvSpPr>
        <p:spPr bwMode="auto">
          <a:xfrm>
            <a:off x="4533900" y="6523038"/>
            <a:ext cx="314325" cy="0"/>
          </a:xfrm>
          <a:prstGeom prst="line">
            <a:avLst/>
          </a:prstGeom>
          <a:noFill/>
          <a:ln w="28575" cap="sq">
            <a:noFill/>
            <a:round/>
            <a:headEnd/>
            <a:tailEnd/>
          </a:ln>
          <a:effectLst/>
        </p:spPr>
        <p:txBody>
          <a:bodyPr wrap="none" lIns="45720" tIns="0" rIns="0" bIns="0" anchor="ctr"/>
          <a:lstStyle/>
          <a:p>
            <a:endParaRPr lang="en-US"/>
          </a:p>
        </p:txBody>
      </p:sp>
      <p:sp>
        <p:nvSpPr>
          <p:cNvPr id="748548" name="Text Box 4"/>
          <p:cNvSpPr txBox="1">
            <a:spLocks noChangeArrowheads="1"/>
          </p:cNvSpPr>
          <p:nvPr/>
        </p:nvSpPr>
        <p:spPr bwMode="auto">
          <a:xfrm>
            <a:off x="3206750" y="1374775"/>
            <a:ext cx="184150" cy="457200"/>
          </a:xfrm>
          <a:prstGeom prst="rect">
            <a:avLst/>
          </a:prstGeom>
          <a:noFill/>
          <a:ln w="9525">
            <a:noFill/>
            <a:miter lim="800000"/>
            <a:headEnd/>
            <a:tailEnd/>
          </a:ln>
          <a:effectLst/>
        </p:spPr>
        <p:txBody>
          <a:bodyPr wrap="none">
            <a:spAutoFit/>
          </a:bodyPr>
          <a:lstStyle/>
          <a:p>
            <a:endParaRPr lang="en-US"/>
          </a:p>
        </p:txBody>
      </p:sp>
      <p:sp>
        <p:nvSpPr>
          <p:cNvPr id="748627" name="Rectangle 83"/>
          <p:cNvSpPr>
            <a:spLocks noGrp="1" noChangeArrowheads="1"/>
          </p:cNvSpPr>
          <p:nvPr>
            <p:ph type="title"/>
          </p:nvPr>
        </p:nvSpPr>
        <p:spPr/>
        <p:txBody>
          <a:bodyPr>
            <a:normAutofit fontScale="90000"/>
          </a:bodyPr>
          <a:lstStyle/>
          <a:p>
            <a:r>
              <a:rPr lang="en-US" dirty="0" smtClean="0"/>
              <a:t>Drive enterprise-wide growth &amp; change – a Bank</a:t>
            </a:r>
            <a:endParaRPr lang="en-US" dirty="0"/>
          </a:p>
        </p:txBody>
      </p:sp>
      <p:sp>
        <p:nvSpPr>
          <p:cNvPr id="748628" name="Text Box 84"/>
          <p:cNvSpPr txBox="1">
            <a:spLocks noChangeArrowheads="1"/>
          </p:cNvSpPr>
          <p:nvPr/>
        </p:nvSpPr>
        <p:spPr bwMode="auto">
          <a:xfrm>
            <a:off x="1230312" y="1614488"/>
            <a:ext cx="7367588" cy="396875"/>
          </a:xfrm>
          <a:prstGeom prst="rect">
            <a:avLst/>
          </a:prstGeom>
          <a:noFill/>
          <a:ln w="9525">
            <a:noFill/>
            <a:miter lim="800000"/>
            <a:headEnd/>
            <a:tailEnd/>
          </a:ln>
          <a:effectLst/>
        </p:spPr>
        <p:txBody>
          <a:bodyPr>
            <a:spAutoFit/>
          </a:bodyPr>
          <a:lstStyle/>
          <a:p>
            <a:pPr algn="ctr"/>
            <a:r>
              <a:rPr lang="en-US" sz="2000"/>
              <a:t>IT Governance Arrangements Matrix</a:t>
            </a:r>
            <a:endParaRPr lang="en-US"/>
          </a:p>
        </p:txBody>
      </p:sp>
      <p:sp>
        <p:nvSpPr>
          <p:cNvPr id="748629" name="Rectangle 85"/>
          <p:cNvSpPr>
            <a:spLocks noChangeArrowheads="1"/>
          </p:cNvSpPr>
          <p:nvPr/>
        </p:nvSpPr>
        <p:spPr bwMode="auto">
          <a:xfrm>
            <a:off x="1293812" y="2730500"/>
            <a:ext cx="7845425" cy="2190750"/>
          </a:xfrm>
          <a:prstGeom prst="rect">
            <a:avLst/>
          </a:prstGeom>
          <a:solidFill>
            <a:srgbClr val="FFEAD7"/>
          </a:solidFill>
          <a:ln w="19050" algn="ctr">
            <a:noFill/>
            <a:miter lim="800000"/>
            <a:headEnd/>
            <a:tailEnd/>
          </a:ln>
          <a:effectLst/>
        </p:spPr>
        <p:txBody>
          <a:bodyPr wrap="none" anchor="ctr"/>
          <a:lstStyle/>
          <a:p>
            <a:endParaRPr lang="en-US"/>
          </a:p>
        </p:txBody>
      </p:sp>
      <p:sp>
        <p:nvSpPr>
          <p:cNvPr id="748630" name="Rectangle 86"/>
          <p:cNvSpPr>
            <a:spLocks noChangeArrowheads="1"/>
          </p:cNvSpPr>
          <p:nvPr/>
        </p:nvSpPr>
        <p:spPr bwMode="auto">
          <a:xfrm>
            <a:off x="311150" y="2732088"/>
            <a:ext cx="1006475" cy="2187575"/>
          </a:xfrm>
          <a:prstGeom prst="rect">
            <a:avLst/>
          </a:prstGeom>
          <a:solidFill>
            <a:srgbClr val="0053A3"/>
          </a:solidFill>
          <a:ln w="19050" algn="ctr">
            <a:noFill/>
            <a:miter lim="800000"/>
            <a:headEnd/>
            <a:tailEnd/>
          </a:ln>
          <a:effectLst/>
        </p:spPr>
        <p:txBody>
          <a:bodyPr wrap="none" anchor="ctr"/>
          <a:lstStyle/>
          <a:p>
            <a:endParaRPr lang="en-US"/>
          </a:p>
        </p:txBody>
      </p:sp>
      <p:sp>
        <p:nvSpPr>
          <p:cNvPr id="748631" name="Rectangle 87"/>
          <p:cNvSpPr>
            <a:spLocks noChangeArrowheads="1"/>
          </p:cNvSpPr>
          <p:nvPr/>
        </p:nvSpPr>
        <p:spPr bwMode="auto">
          <a:xfrm>
            <a:off x="320675" y="2043113"/>
            <a:ext cx="8813800" cy="688975"/>
          </a:xfrm>
          <a:prstGeom prst="rect">
            <a:avLst/>
          </a:prstGeom>
          <a:solidFill>
            <a:srgbClr val="0053A3"/>
          </a:solidFill>
          <a:ln w="19050" algn="ctr">
            <a:noFill/>
            <a:miter lim="800000"/>
            <a:headEnd/>
            <a:tailEnd/>
          </a:ln>
          <a:effectLst/>
        </p:spPr>
        <p:txBody>
          <a:bodyPr wrap="none" anchor="ctr"/>
          <a:lstStyle/>
          <a:p>
            <a:endParaRPr lang="en-US"/>
          </a:p>
        </p:txBody>
      </p:sp>
      <p:sp>
        <p:nvSpPr>
          <p:cNvPr id="748632" name="Rectangle 88"/>
          <p:cNvSpPr>
            <a:spLocks noChangeArrowheads="1"/>
          </p:cNvSpPr>
          <p:nvPr/>
        </p:nvSpPr>
        <p:spPr bwMode="auto">
          <a:xfrm>
            <a:off x="317500" y="5481638"/>
            <a:ext cx="8812212" cy="1020762"/>
          </a:xfrm>
          <a:prstGeom prst="rect">
            <a:avLst/>
          </a:prstGeom>
          <a:solidFill>
            <a:srgbClr val="EAEAEA"/>
          </a:solidFill>
          <a:ln w="6350">
            <a:solidFill>
              <a:srgbClr val="C0C0C0"/>
            </a:solidFill>
            <a:miter lim="800000"/>
            <a:headEnd/>
            <a:tailEnd/>
          </a:ln>
          <a:effectLst/>
        </p:spPr>
        <p:txBody>
          <a:bodyPr wrap="none" anchor="ctr"/>
          <a:lstStyle/>
          <a:p>
            <a:endParaRPr lang="en-US"/>
          </a:p>
        </p:txBody>
      </p:sp>
      <p:sp>
        <p:nvSpPr>
          <p:cNvPr id="748645" name="Line 101"/>
          <p:cNvSpPr>
            <a:spLocks noChangeShapeType="1"/>
          </p:cNvSpPr>
          <p:nvPr/>
        </p:nvSpPr>
        <p:spPr bwMode="auto">
          <a:xfrm>
            <a:off x="4541837" y="5486400"/>
            <a:ext cx="0" cy="1014413"/>
          </a:xfrm>
          <a:prstGeom prst="line">
            <a:avLst/>
          </a:prstGeom>
          <a:noFill/>
          <a:ln w="6350">
            <a:solidFill>
              <a:srgbClr val="C0C0C0"/>
            </a:solidFill>
            <a:round/>
            <a:headEnd/>
            <a:tailEnd/>
          </a:ln>
          <a:effectLst/>
        </p:spPr>
        <p:txBody>
          <a:bodyPr/>
          <a:lstStyle/>
          <a:p>
            <a:endParaRPr lang="en-US"/>
          </a:p>
        </p:txBody>
      </p:sp>
      <p:sp>
        <p:nvSpPr>
          <p:cNvPr id="748646" name="Rectangle 102"/>
          <p:cNvSpPr>
            <a:spLocks noChangeArrowheads="1"/>
          </p:cNvSpPr>
          <p:nvPr/>
        </p:nvSpPr>
        <p:spPr bwMode="auto">
          <a:xfrm>
            <a:off x="1300162" y="2514600"/>
            <a:ext cx="776288" cy="222250"/>
          </a:xfrm>
          <a:prstGeom prst="rect">
            <a:avLst/>
          </a:prstGeom>
          <a:noFill/>
          <a:ln w="19050">
            <a:noFill/>
            <a:miter lim="800000"/>
            <a:headEnd/>
            <a:tailEnd/>
          </a:ln>
          <a:effectLst/>
        </p:spPr>
        <p:txBody>
          <a:bodyPr wrap="none" anchor="ctr"/>
          <a:lstStyle/>
          <a:p>
            <a:pPr algn="ctr"/>
            <a:r>
              <a:rPr lang="en-US" sz="1200" b="0">
                <a:solidFill>
                  <a:schemeClr val="bg1"/>
                </a:solidFill>
              </a:rPr>
              <a:t>Input</a:t>
            </a:r>
            <a:endParaRPr lang="en-US" b="0">
              <a:solidFill>
                <a:schemeClr val="bg1"/>
              </a:solidFill>
              <a:latin typeface="Times New Roman" pitchFamily="18" charset="0"/>
            </a:endParaRPr>
          </a:p>
        </p:txBody>
      </p:sp>
      <p:sp>
        <p:nvSpPr>
          <p:cNvPr id="748647" name="Rectangle 103"/>
          <p:cNvSpPr>
            <a:spLocks noChangeArrowheads="1"/>
          </p:cNvSpPr>
          <p:nvPr/>
        </p:nvSpPr>
        <p:spPr bwMode="auto">
          <a:xfrm>
            <a:off x="2074862" y="2514600"/>
            <a:ext cx="795338" cy="222250"/>
          </a:xfrm>
          <a:prstGeom prst="rect">
            <a:avLst/>
          </a:prstGeom>
          <a:noFill/>
          <a:ln w="19050">
            <a:noFill/>
            <a:miter lim="800000"/>
            <a:headEnd/>
            <a:tailEnd/>
          </a:ln>
          <a:effectLst/>
        </p:spPr>
        <p:txBody>
          <a:bodyPr wrap="none" anchor="ctr"/>
          <a:lstStyle/>
          <a:p>
            <a:pPr algn="ctr"/>
            <a:r>
              <a:rPr lang="en-US" sz="1200" b="0">
                <a:solidFill>
                  <a:schemeClr val="bg1"/>
                </a:solidFill>
              </a:rPr>
              <a:t>Decision</a:t>
            </a:r>
          </a:p>
        </p:txBody>
      </p:sp>
      <p:sp>
        <p:nvSpPr>
          <p:cNvPr id="748648" name="Rectangle 104"/>
          <p:cNvSpPr>
            <a:spLocks noChangeArrowheads="1"/>
          </p:cNvSpPr>
          <p:nvPr/>
        </p:nvSpPr>
        <p:spPr bwMode="auto">
          <a:xfrm>
            <a:off x="1293812" y="2028825"/>
            <a:ext cx="1576388" cy="476250"/>
          </a:xfrm>
          <a:prstGeom prst="rect">
            <a:avLst/>
          </a:prstGeom>
          <a:noFill/>
          <a:ln w="19050">
            <a:noFill/>
            <a:miter lim="800000"/>
            <a:headEnd/>
            <a:tailEnd/>
          </a:ln>
          <a:effectLst/>
        </p:spPr>
        <p:txBody>
          <a:bodyPr wrap="none" anchor="ctr"/>
          <a:lstStyle/>
          <a:p>
            <a:pPr algn="ctr"/>
            <a:r>
              <a:rPr lang="en-US" sz="1300">
                <a:solidFill>
                  <a:schemeClr val="bg1"/>
                </a:solidFill>
              </a:rPr>
              <a:t>IT principles</a:t>
            </a:r>
            <a:endParaRPr lang="en-US" sz="1300">
              <a:solidFill>
                <a:schemeClr val="bg1"/>
              </a:solidFill>
              <a:latin typeface="Times New Roman" pitchFamily="18" charset="0"/>
            </a:endParaRPr>
          </a:p>
        </p:txBody>
      </p:sp>
      <p:sp>
        <p:nvSpPr>
          <p:cNvPr id="748649" name="Rectangle 105"/>
          <p:cNvSpPr>
            <a:spLocks noChangeArrowheads="1"/>
          </p:cNvSpPr>
          <p:nvPr/>
        </p:nvSpPr>
        <p:spPr bwMode="auto">
          <a:xfrm>
            <a:off x="1312862" y="4483100"/>
            <a:ext cx="785813" cy="438150"/>
          </a:xfrm>
          <a:prstGeom prst="rect">
            <a:avLst/>
          </a:prstGeom>
          <a:solidFill>
            <a:srgbClr val="FFCA99"/>
          </a:solidFill>
          <a:ln w="12700" algn="ctr">
            <a:noFill/>
            <a:miter lim="800000"/>
            <a:headEnd/>
            <a:tailEnd/>
          </a:ln>
          <a:effectLst/>
        </p:spPr>
        <p:txBody>
          <a:bodyPr wrap="none" anchor="ctr"/>
          <a:lstStyle/>
          <a:p>
            <a:pPr algn="ctr"/>
            <a:r>
              <a:rPr lang="en-GB" sz="1000">
                <a:latin typeface="Arial Narrow" pitchFamily="34" charset="0"/>
              </a:rPr>
              <a:t>Biz leaders</a:t>
            </a:r>
          </a:p>
          <a:p>
            <a:pPr algn="ctr"/>
            <a:r>
              <a:rPr lang="en-GB" sz="1000">
                <a:latin typeface="Arial Narrow" pitchFamily="34" charset="0"/>
              </a:rPr>
              <a:t>IT leaders</a:t>
            </a:r>
          </a:p>
        </p:txBody>
      </p:sp>
      <p:sp>
        <p:nvSpPr>
          <p:cNvPr id="748650" name="Rectangle 106"/>
          <p:cNvSpPr>
            <a:spLocks noChangeArrowheads="1"/>
          </p:cNvSpPr>
          <p:nvPr/>
        </p:nvSpPr>
        <p:spPr bwMode="auto">
          <a:xfrm>
            <a:off x="2093912" y="2738438"/>
            <a:ext cx="784225" cy="428625"/>
          </a:xfrm>
          <a:prstGeom prst="rect">
            <a:avLst/>
          </a:prstGeom>
          <a:solidFill>
            <a:srgbClr val="FFA34F"/>
          </a:solidFill>
          <a:ln w="12700" algn="ctr">
            <a:noFill/>
            <a:miter lim="800000"/>
            <a:headEnd/>
            <a:tailEnd/>
          </a:ln>
          <a:effectLst/>
        </p:spPr>
        <p:txBody>
          <a:bodyPr wrap="none" anchor="ctr"/>
          <a:lstStyle/>
          <a:p>
            <a:pPr algn="ctr"/>
            <a:r>
              <a:rPr lang="en-US" sz="1000">
                <a:latin typeface="Arial Narrow" pitchFamily="34" charset="0"/>
              </a:rPr>
              <a:t>Corp office</a:t>
            </a:r>
          </a:p>
          <a:p>
            <a:pPr algn="ctr"/>
            <a:r>
              <a:rPr lang="en-US" sz="1000">
                <a:latin typeface="Arial Narrow" pitchFamily="34" charset="0"/>
              </a:rPr>
              <a:t>CIO</a:t>
            </a:r>
          </a:p>
        </p:txBody>
      </p:sp>
      <p:sp>
        <p:nvSpPr>
          <p:cNvPr id="748651" name="Rectangle 107"/>
          <p:cNvSpPr>
            <a:spLocks noChangeArrowheads="1"/>
          </p:cNvSpPr>
          <p:nvPr/>
        </p:nvSpPr>
        <p:spPr bwMode="auto">
          <a:xfrm>
            <a:off x="2855912" y="2514600"/>
            <a:ext cx="777875" cy="222250"/>
          </a:xfrm>
          <a:prstGeom prst="rect">
            <a:avLst/>
          </a:prstGeom>
          <a:noFill/>
          <a:ln w="19050">
            <a:noFill/>
            <a:miter lim="800000"/>
            <a:headEnd/>
            <a:tailEnd/>
          </a:ln>
          <a:effectLst/>
        </p:spPr>
        <p:txBody>
          <a:bodyPr wrap="none" anchor="ctr"/>
          <a:lstStyle/>
          <a:p>
            <a:pPr algn="ctr"/>
            <a:r>
              <a:rPr lang="en-US" sz="1200" b="0">
                <a:solidFill>
                  <a:schemeClr val="bg1"/>
                </a:solidFill>
              </a:rPr>
              <a:t>Input</a:t>
            </a:r>
          </a:p>
        </p:txBody>
      </p:sp>
      <p:sp>
        <p:nvSpPr>
          <p:cNvPr id="748652" name="Rectangle 108"/>
          <p:cNvSpPr>
            <a:spLocks noChangeArrowheads="1"/>
          </p:cNvSpPr>
          <p:nvPr/>
        </p:nvSpPr>
        <p:spPr bwMode="auto">
          <a:xfrm>
            <a:off x="3629025" y="2514600"/>
            <a:ext cx="795337" cy="222250"/>
          </a:xfrm>
          <a:prstGeom prst="rect">
            <a:avLst/>
          </a:prstGeom>
          <a:noFill/>
          <a:ln w="19050">
            <a:noFill/>
            <a:miter lim="800000"/>
            <a:headEnd/>
            <a:tailEnd/>
          </a:ln>
          <a:effectLst/>
        </p:spPr>
        <p:txBody>
          <a:bodyPr wrap="none" anchor="ctr"/>
          <a:lstStyle/>
          <a:p>
            <a:pPr algn="ctr"/>
            <a:r>
              <a:rPr lang="en-US" sz="1200" b="0">
                <a:solidFill>
                  <a:schemeClr val="bg1"/>
                </a:solidFill>
              </a:rPr>
              <a:t>Decision</a:t>
            </a:r>
          </a:p>
        </p:txBody>
      </p:sp>
      <p:sp>
        <p:nvSpPr>
          <p:cNvPr id="748653" name="Rectangle 109"/>
          <p:cNvSpPr>
            <a:spLocks noChangeArrowheads="1"/>
          </p:cNvSpPr>
          <p:nvPr/>
        </p:nvSpPr>
        <p:spPr bwMode="auto">
          <a:xfrm>
            <a:off x="2860675" y="2028825"/>
            <a:ext cx="1576387" cy="476250"/>
          </a:xfrm>
          <a:prstGeom prst="rect">
            <a:avLst/>
          </a:prstGeom>
          <a:noFill/>
          <a:ln w="19050">
            <a:noFill/>
            <a:miter lim="800000"/>
            <a:headEnd/>
            <a:tailEnd/>
          </a:ln>
          <a:effectLst/>
        </p:spPr>
        <p:txBody>
          <a:bodyPr wrap="none" anchor="ctr"/>
          <a:lstStyle/>
          <a:p>
            <a:pPr algn="ctr"/>
            <a:r>
              <a:rPr lang="en-US" sz="1300">
                <a:solidFill>
                  <a:schemeClr val="bg1"/>
                </a:solidFill>
              </a:rPr>
              <a:t>IT infrastructure</a:t>
            </a:r>
          </a:p>
          <a:p>
            <a:pPr algn="ctr"/>
            <a:r>
              <a:rPr lang="en-US" sz="1300">
                <a:solidFill>
                  <a:schemeClr val="bg1"/>
                </a:solidFill>
              </a:rPr>
              <a:t>strategies</a:t>
            </a:r>
          </a:p>
        </p:txBody>
      </p:sp>
      <p:sp>
        <p:nvSpPr>
          <p:cNvPr id="748654" name="Rectangle 110"/>
          <p:cNvSpPr>
            <a:spLocks noChangeArrowheads="1"/>
          </p:cNvSpPr>
          <p:nvPr/>
        </p:nvSpPr>
        <p:spPr bwMode="auto">
          <a:xfrm>
            <a:off x="3657600" y="3175000"/>
            <a:ext cx="784225" cy="438150"/>
          </a:xfrm>
          <a:prstGeom prst="rect">
            <a:avLst/>
          </a:prstGeom>
          <a:solidFill>
            <a:srgbClr val="FFA34F"/>
          </a:solidFill>
          <a:ln w="19050">
            <a:noFill/>
            <a:miter lim="800000"/>
            <a:headEnd/>
            <a:tailEnd/>
          </a:ln>
          <a:effectLst/>
        </p:spPr>
        <p:txBody>
          <a:bodyPr wrap="none" anchor="ctr"/>
          <a:lstStyle/>
          <a:p>
            <a:pPr algn="ctr"/>
            <a:r>
              <a:rPr lang="en-US" sz="1000">
                <a:latin typeface="Arial Narrow" pitchFamily="34" charset="0"/>
              </a:rPr>
              <a:t>CIO</a:t>
            </a:r>
          </a:p>
          <a:p>
            <a:pPr algn="ctr"/>
            <a:r>
              <a:rPr lang="en-US" sz="1000">
                <a:latin typeface="Arial Narrow" pitchFamily="34" charset="0"/>
              </a:rPr>
              <a:t>IT leaders</a:t>
            </a:r>
          </a:p>
        </p:txBody>
      </p:sp>
      <p:sp>
        <p:nvSpPr>
          <p:cNvPr id="748655" name="Rectangle 111"/>
          <p:cNvSpPr>
            <a:spLocks noChangeArrowheads="1"/>
          </p:cNvSpPr>
          <p:nvPr/>
        </p:nvSpPr>
        <p:spPr bwMode="auto">
          <a:xfrm>
            <a:off x="2874962" y="3176588"/>
            <a:ext cx="784225" cy="438150"/>
          </a:xfrm>
          <a:prstGeom prst="rect">
            <a:avLst/>
          </a:prstGeom>
          <a:solidFill>
            <a:srgbClr val="FFCA99"/>
          </a:solidFill>
          <a:ln w="19050">
            <a:noFill/>
            <a:miter lim="800000"/>
            <a:headEnd/>
            <a:tailEnd/>
          </a:ln>
          <a:effectLst/>
        </p:spPr>
        <p:txBody>
          <a:bodyPr wrap="none" anchor="ctr"/>
          <a:lstStyle/>
          <a:p>
            <a:pPr algn="ctr"/>
            <a:r>
              <a:rPr lang="en-US" sz="1000">
                <a:latin typeface="Arial Narrow" pitchFamily="34" charset="0"/>
              </a:rPr>
              <a:t>CIO</a:t>
            </a:r>
          </a:p>
          <a:p>
            <a:pPr algn="ctr"/>
            <a:r>
              <a:rPr lang="en-US" sz="1000">
                <a:latin typeface="Arial Narrow" pitchFamily="34" charset="0"/>
              </a:rPr>
              <a:t>IT leaders</a:t>
            </a:r>
          </a:p>
        </p:txBody>
      </p:sp>
      <p:sp>
        <p:nvSpPr>
          <p:cNvPr id="748656" name="Rectangle 112"/>
          <p:cNvSpPr>
            <a:spLocks noChangeArrowheads="1"/>
          </p:cNvSpPr>
          <p:nvPr/>
        </p:nvSpPr>
        <p:spPr bwMode="auto">
          <a:xfrm>
            <a:off x="4422775" y="2514600"/>
            <a:ext cx="777875" cy="222250"/>
          </a:xfrm>
          <a:prstGeom prst="rect">
            <a:avLst/>
          </a:prstGeom>
          <a:noFill/>
          <a:ln w="19050">
            <a:noFill/>
            <a:miter lim="800000"/>
            <a:headEnd/>
            <a:tailEnd/>
          </a:ln>
          <a:effectLst/>
        </p:spPr>
        <p:txBody>
          <a:bodyPr wrap="none" anchor="ctr"/>
          <a:lstStyle/>
          <a:p>
            <a:pPr algn="ctr"/>
            <a:r>
              <a:rPr lang="en-US" sz="1200" b="0">
                <a:solidFill>
                  <a:schemeClr val="bg1"/>
                </a:solidFill>
              </a:rPr>
              <a:t>Input</a:t>
            </a:r>
          </a:p>
        </p:txBody>
      </p:sp>
      <p:sp>
        <p:nvSpPr>
          <p:cNvPr id="748657" name="Rectangle 113"/>
          <p:cNvSpPr>
            <a:spLocks noChangeArrowheads="1"/>
          </p:cNvSpPr>
          <p:nvPr/>
        </p:nvSpPr>
        <p:spPr bwMode="auto">
          <a:xfrm>
            <a:off x="5203825" y="2514600"/>
            <a:ext cx="795337" cy="222250"/>
          </a:xfrm>
          <a:prstGeom prst="rect">
            <a:avLst/>
          </a:prstGeom>
          <a:noFill/>
          <a:ln w="19050">
            <a:noFill/>
            <a:miter lim="800000"/>
            <a:headEnd/>
            <a:tailEnd/>
          </a:ln>
          <a:effectLst/>
        </p:spPr>
        <p:txBody>
          <a:bodyPr wrap="none" anchor="ctr"/>
          <a:lstStyle/>
          <a:p>
            <a:pPr algn="ctr"/>
            <a:r>
              <a:rPr lang="en-US" sz="1200" b="0">
                <a:solidFill>
                  <a:schemeClr val="bg1"/>
                </a:solidFill>
              </a:rPr>
              <a:t>Decision</a:t>
            </a:r>
          </a:p>
        </p:txBody>
      </p:sp>
      <p:sp>
        <p:nvSpPr>
          <p:cNvPr id="748658" name="Rectangle 114"/>
          <p:cNvSpPr>
            <a:spLocks noChangeArrowheads="1"/>
          </p:cNvSpPr>
          <p:nvPr/>
        </p:nvSpPr>
        <p:spPr bwMode="auto">
          <a:xfrm>
            <a:off x="4422775" y="2028825"/>
            <a:ext cx="1576387" cy="476250"/>
          </a:xfrm>
          <a:prstGeom prst="rect">
            <a:avLst/>
          </a:prstGeom>
          <a:noFill/>
          <a:ln w="19050">
            <a:noFill/>
            <a:miter lim="800000"/>
            <a:headEnd/>
            <a:tailEnd/>
          </a:ln>
          <a:effectLst/>
        </p:spPr>
        <p:txBody>
          <a:bodyPr wrap="none" anchor="ctr"/>
          <a:lstStyle/>
          <a:p>
            <a:pPr algn="ctr"/>
            <a:r>
              <a:rPr lang="en-US" sz="1300">
                <a:solidFill>
                  <a:schemeClr val="bg1"/>
                </a:solidFill>
              </a:rPr>
              <a:t>IT architecture</a:t>
            </a:r>
          </a:p>
        </p:txBody>
      </p:sp>
      <p:sp>
        <p:nvSpPr>
          <p:cNvPr id="748659" name="Rectangle 115"/>
          <p:cNvSpPr>
            <a:spLocks noChangeArrowheads="1"/>
          </p:cNvSpPr>
          <p:nvPr/>
        </p:nvSpPr>
        <p:spPr bwMode="auto">
          <a:xfrm>
            <a:off x="5222875" y="3175000"/>
            <a:ext cx="784225" cy="438150"/>
          </a:xfrm>
          <a:prstGeom prst="rect">
            <a:avLst/>
          </a:prstGeom>
          <a:solidFill>
            <a:srgbClr val="FFA34F"/>
          </a:solidFill>
          <a:ln w="19050">
            <a:noFill/>
            <a:miter lim="800000"/>
            <a:headEnd/>
            <a:tailEnd/>
          </a:ln>
          <a:effectLst/>
        </p:spPr>
        <p:txBody>
          <a:bodyPr wrap="none" anchor="ctr"/>
          <a:lstStyle/>
          <a:p>
            <a:pPr algn="ctr"/>
            <a:r>
              <a:rPr lang="en-US" sz="1000">
                <a:latin typeface="Arial Narrow" pitchFamily="34" charset="0"/>
              </a:rPr>
              <a:t>Arch office</a:t>
            </a:r>
          </a:p>
          <a:p>
            <a:pPr algn="ctr"/>
            <a:r>
              <a:rPr lang="en-US" sz="1000">
                <a:latin typeface="Arial Narrow" pitchFamily="34" charset="0"/>
              </a:rPr>
              <a:t>CIO</a:t>
            </a:r>
          </a:p>
        </p:txBody>
      </p:sp>
      <p:sp>
        <p:nvSpPr>
          <p:cNvPr id="748660" name="Rectangle 116"/>
          <p:cNvSpPr>
            <a:spLocks noChangeArrowheads="1"/>
          </p:cNvSpPr>
          <p:nvPr/>
        </p:nvSpPr>
        <p:spPr bwMode="auto">
          <a:xfrm>
            <a:off x="4441825" y="4483100"/>
            <a:ext cx="781050" cy="438150"/>
          </a:xfrm>
          <a:prstGeom prst="rect">
            <a:avLst/>
          </a:prstGeom>
          <a:solidFill>
            <a:srgbClr val="FFCA99"/>
          </a:solidFill>
          <a:ln w="19050" algn="ctr">
            <a:noFill/>
            <a:miter lim="800000"/>
            <a:headEnd/>
            <a:tailEnd/>
          </a:ln>
          <a:effectLst/>
        </p:spPr>
        <p:txBody>
          <a:bodyPr wrap="none" anchor="ctr"/>
          <a:lstStyle/>
          <a:p>
            <a:pPr algn="ctr">
              <a:lnSpc>
                <a:spcPct val="85000"/>
              </a:lnSpc>
            </a:pPr>
            <a:r>
              <a:rPr lang="en-US" sz="1000">
                <a:latin typeface="Arial Narrow" pitchFamily="34" charset="0"/>
              </a:rPr>
              <a:t>Biz leaders</a:t>
            </a:r>
          </a:p>
          <a:p>
            <a:pPr algn="ctr">
              <a:lnSpc>
                <a:spcPct val="85000"/>
              </a:lnSpc>
            </a:pPr>
            <a:r>
              <a:rPr lang="en-US" sz="1000">
                <a:latin typeface="Arial Narrow" pitchFamily="34" charset="0"/>
              </a:rPr>
              <a:t>IT leaders</a:t>
            </a:r>
          </a:p>
        </p:txBody>
      </p:sp>
      <p:sp>
        <p:nvSpPr>
          <p:cNvPr id="748661" name="Rectangle 117"/>
          <p:cNvSpPr>
            <a:spLocks noChangeArrowheads="1"/>
          </p:cNvSpPr>
          <p:nvPr/>
        </p:nvSpPr>
        <p:spPr bwMode="auto">
          <a:xfrm>
            <a:off x="5997575" y="2514600"/>
            <a:ext cx="777875" cy="222250"/>
          </a:xfrm>
          <a:prstGeom prst="rect">
            <a:avLst/>
          </a:prstGeom>
          <a:noFill/>
          <a:ln w="19050">
            <a:noFill/>
            <a:miter lim="800000"/>
            <a:headEnd/>
            <a:tailEnd/>
          </a:ln>
          <a:effectLst/>
        </p:spPr>
        <p:txBody>
          <a:bodyPr wrap="none" anchor="ctr"/>
          <a:lstStyle/>
          <a:p>
            <a:pPr algn="ctr"/>
            <a:r>
              <a:rPr lang="en-US" sz="1200" b="0">
                <a:solidFill>
                  <a:schemeClr val="bg1"/>
                </a:solidFill>
              </a:rPr>
              <a:t>Input</a:t>
            </a:r>
          </a:p>
        </p:txBody>
      </p:sp>
      <p:sp>
        <p:nvSpPr>
          <p:cNvPr id="748662" name="Rectangle 118"/>
          <p:cNvSpPr>
            <a:spLocks noChangeArrowheads="1"/>
          </p:cNvSpPr>
          <p:nvPr/>
        </p:nvSpPr>
        <p:spPr bwMode="auto">
          <a:xfrm>
            <a:off x="6764337" y="2514600"/>
            <a:ext cx="796925" cy="222250"/>
          </a:xfrm>
          <a:prstGeom prst="rect">
            <a:avLst/>
          </a:prstGeom>
          <a:noFill/>
          <a:ln w="19050">
            <a:noFill/>
            <a:miter lim="800000"/>
            <a:headEnd/>
            <a:tailEnd/>
          </a:ln>
          <a:effectLst/>
        </p:spPr>
        <p:txBody>
          <a:bodyPr wrap="none" anchor="ctr"/>
          <a:lstStyle/>
          <a:p>
            <a:pPr algn="ctr"/>
            <a:r>
              <a:rPr lang="en-US" sz="1200" b="0">
                <a:solidFill>
                  <a:schemeClr val="bg1"/>
                </a:solidFill>
              </a:rPr>
              <a:t>Decision</a:t>
            </a:r>
          </a:p>
        </p:txBody>
      </p:sp>
      <p:sp>
        <p:nvSpPr>
          <p:cNvPr id="748663" name="Rectangle 119"/>
          <p:cNvSpPr>
            <a:spLocks noChangeArrowheads="1"/>
          </p:cNvSpPr>
          <p:nvPr/>
        </p:nvSpPr>
        <p:spPr bwMode="auto">
          <a:xfrm>
            <a:off x="5997575" y="2028825"/>
            <a:ext cx="1576387" cy="476250"/>
          </a:xfrm>
          <a:prstGeom prst="rect">
            <a:avLst/>
          </a:prstGeom>
          <a:noFill/>
          <a:ln w="19050">
            <a:noFill/>
            <a:miter lim="800000"/>
            <a:headEnd/>
            <a:tailEnd/>
          </a:ln>
          <a:effectLst/>
        </p:spPr>
        <p:txBody>
          <a:bodyPr wrap="none" anchor="ctr"/>
          <a:lstStyle/>
          <a:p>
            <a:pPr algn="ctr"/>
            <a:r>
              <a:rPr lang="en-US" sz="1300">
                <a:solidFill>
                  <a:schemeClr val="bg1"/>
                </a:solidFill>
              </a:rPr>
              <a:t>Business</a:t>
            </a:r>
          </a:p>
          <a:p>
            <a:pPr algn="ctr"/>
            <a:r>
              <a:rPr lang="en-US" sz="1300">
                <a:solidFill>
                  <a:schemeClr val="bg1"/>
                </a:solidFill>
              </a:rPr>
              <a:t>application needs</a:t>
            </a:r>
          </a:p>
        </p:txBody>
      </p:sp>
      <p:sp>
        <p:nvSpPr>
          <p:cNvPr id="748664" name="Rectangle 120"/>
          <p:cNvSpPr>
            <a:spLocks noChangeArrowheads="1"/>
          </p:cNvSpPr>
          <p:nvPr/>
        </p:nvSpPr>
        <p:spPr bwMode="auto">
          <a:xfrm>
            <a:off x="6783387" y="2738438"/>
            <a:ext cx="784225" cy="438150"/>
          </a:xfrm>
          <a:prstGeom prst="rect">
            <a:avLst/>
          </a:prstGeom>
          <a:solidFill>
            <a:srgbClr val="FFA34F"/>
          </a:solidFill>
          <a:ln w="19050" algn="ctr">
            <a:noFill/>
            <a:miter lim="800000"/>
            <a:headEnd/>
            <a:tailEnd/>
          </a:ln>
          <a:effectLst/>
        </p:spPr>
        <p:txBody>
          <a:bodyPr wrap="none" anchor="ctr"/>
          <a:lstStyle/>
          <a:p>
            <a:pPr algn="ctr"/>
            <a:r>
              <a:rPr lang="en-US" sz="1000">
                <a:latin typeface="Arial Narrow" pitchFamily="34" charset="0"/>
              </a:rPr>
              <a:t>Corp office</a:t>
            </a:r>
          </a:p>
          <a:p>
            <a:pPr algn="ctr"/>
            <a:r>
              <a:rPr lang="en-US" sz="1000">
                <a:latin typeface="Arial Narrow" pitchFamily="34" charset="0"/>
              </a:rPr>
              <a:t>CIO</a:t>
            </a:r>
          </a:p>
        </p:txBody>
      </p:sp>
      <p:sp>
        <p:nvSpPr>
          <p:cNvPr id="748665" name="Rectangle 121"/>
          <p:cNvSpPr>
            <a:spLocks noChangeArrowheads="1"/>
          </p:cNvSpPr>
          <p:nvPr/>
        </p:nvSpPr>
        <p:spPr bwMode="auto">
          <a:xfrm>
            <a:off x="6000750" y="4044950"/>
            <a:ext cx="784225" cy="438150"/>
          </a:xfrm>
          <a:prstGeom prst="rect">
            <a:avLst/>
          </a:prstGeom>
          <a:solidFill>
            <a:srgbClr val="FFCA99"/>
          </a:solidFill>
          <a:ln w="19050">
            <a:noFill/>
            <a:miter lim="800000"/>
            <a:headEnd/>
            <a:tailEnd/>
          </a:ln>
          <a:effectLst/>
        </p:spPr>
        <p:txBody>
          <a:bodyPr wrap="none" anchor="ctr"/>
          <a:lstStyle/>
          <a:p>
            <a:pPr algn="ctr"/>
            <a:r>
              <a:rPr lang="en-US" sz="1000">
                <a:latin typeface="Arial Narrow" pitchFamily="34" charset="0"/>
              </a:rPr>
              <a:t>Biz leaders</a:t>
            </a:r>
          </a:p>
          <a:p>
            <a:pPr algn="ctr"/>
            <a:r>
              <a:rPr lang="en-US" sz="1000">
                <a:latin typeface="Arial Narrow" pitchFamily="34" charset="0"/>
              </a:rPr>
              <a:t>Biz proc own</a:t>
            </a:r>
          </a:p>
        </p:txBody>
      </p:sp>
      <p:sp>
        <p:nvSpPr>
          <p:cNvPr id="748666" name="Rectangle 122"/>
          <p:cNvSpPr>
            <a:spLocks noChangeArrowheads="1"/>
          </p:cNvSpPr>
          <p:nvPr/>
        </p:nvSpPr>
        <p:spPr bwMode="auto">
          <a:xfrm>
            <a:off x="7559675" y="2514600"/>
            <a:ext cx="777875" cy="222250"/>
          </a:xfrm>
          <a:prstGeom prst="rect">
            <a:avLst/>
          </a:prstGeom>
          <a:noFill/>
          <a:ln w="19050">
            <a:noFill/>
            <a:miter lim="800000"/>
            <a:headEnd/>
            <a:tailEnd/>
          </a:ln>
          <a:effectLst/>
        </p:spPr>
        <p:txBody>
          <a:bodyPr wrap="none" anchor="ctr"/>
          <a:lstStyle/>
          <a:p>
            <a:pPr algn="ctr"/>
            <a:r>
              <a:rPr lang="en-US" sz="1200" b="0">
                <a:solidFill>
                  <a:schemeClr val="bg1"/>
                </a:solidFill>
              </a:rPr>
              <a:t>Input</a:t>
            </a:r>
          </a:p>
        </p:txBody>
      </p:sp>
      <p:sp>
        <p:nvSpPr>
          <p:cNvPr id="748667" name="Rectangle 123"/>
          <p:cNvSpPr>
            <a:spLocks noChangeArrowheads="1"/>
          </p:cNvSpPr>
          <p:nvPr/>
        </p:nvSpPr>
        <p:spPr bwMode="auto">
          <a:xfrm>
            <a:off x="8332787" y="2514600"/>
            <a:ext cx="795338" cy="222250"/>
          </a:xfrm>
          <a:prstGeom prst="rect">
            <a:avLst/>
          </a:prstGeom>
          <a:noFill/>
          <a:ln w="19050">
            <a:noFill/>
            <a:miter lim="800000"/>
            <a:headEnd/>
            <a:tailEnd/>
          </a:ln>
          <a:effectLst/>
        </p:spPr>
        <p:txBody>
          <a:bodyPr wrap="none" anchor="ctr"/>
          <a:lstStyle/>
          <a:p>
            <a:pPr algn="ctr"/>
            <a:r>
              <a:rPr lang="en-US" sz="1200" b="0">
                <a:solidFill>
                  <a:schemeClr val="bg1"/>
                </a:solidFill>
              </a:rPr>
              <a:t>Decision</a:t>
            </a:r>
          </a:p>
        </p:txBody>
      </p:sp>
      <p:sp>
        <p:nvSpPr>
          <p:cNvPr id="748668" name="Rectangle 124"/>
          <p:cNvSpPr>
            <a:spLocks noChangeArrowheads="1"/>
          </p:cNvSpPr>
          <p:nvPr/>
        </p:nvSpPr>
        <p:spPr bwMode="auto">
          <a:xfrm>
            <a:off x="7566025" y="2028825"/>
            <a:ext cx="1562100" cy="476250"/>
          </a:xfrm>
          <a:prstGeom prst="rect">
            <a:avLst/>
          </a:prstGeom>
          <a:noFill/>
          <a:ln w="19050">
            <a:noFill/>
            <a:miter lim="800000"/>
            <a:headEnd/>
            <a:tailEnd/>
          </a:ln>
          <a:effectLst/>
        </p:spPr>
        <p:txBody>
          <a:bodyPr wrap="none" anchor="ctr"/>
          <a:lstStyle/>
          <a:p>
            <a:pPr algn="ctr"/>
            <a:r>
              <a:rPr lang="en-US" sz="1300">
                <a:solidFill>
                  <a:schemeClr val="bg1"/>
                </a:solidFill>
              </a:rPr>
              <a:t>IT investment</a:t>
            </a:r>
          </a:p>
          <a:p>
            <a:pPr algn="ctr"/>
            <a:r>
              <a:rPr lang="en-US" sz="1300">
                <a:solidFill>
                  <a:schemeClr val="bg1"/>
                </a:solidFill>
              </a:rPr>
              <a:t>and prioritization</a:t>
            </a:r>
          </a:p>
        </p:txBody>
      </p:sp>
      <p:sp>
        <p:nvSpPr>
          <p:cNvPr id="748669" name="Rectangle 125"/>
          <p:cNvSpPr>
            <a:spLocks noChangeArrowheads="1"/>
          </p:cNvSpPr>
          <p:nvPr/>
        </p:nvSpPr>
        <p:spPr bwMode="auto">
          <a:xfrm>
            <a:off x="7569200" y="4483100"/>
            <a:ext cx="784225" cy="438150"/>
          </a:xfrm>
          <a:prstGeom prst="rect">
            <a:avLst/>
          </a:prstGeom>
          <a:solidFill>
            <a:srgbClr val="FFCA99"/>
          </a:solidFill>
          <a:ln w="19050">
            <a:noFill/>
            <a:miter lim="800000"/>
            <a:headEnd/>
            <a:tailEnd/>
          </a:ln>
          <a:effectLst/>
        </p:spPr>
        <p:txBody>
          <a:bodyPr wrap="none" anchor="ctr"/>
          <a:lstStyle/>
          <a:p>
            <a:pPr algn="ctr">
              <a:lnSpc>
                <a:spcPct val="85000"/>
              </a:lnSpc>
            </a:pPr>
            <a:r>
              <a:rPr lang="en-US" sz="1000">
                <a:latin typeface="Arial Narrow" pitchFamily="34" charset="0"/>
              </a:rPr>
              <a:t>Biz leaders</a:t>
            </a:r>
          </a:p>
          <a:p>
            <a:pPr algn="ctr">
              <a:lnSpc>
                <a:spcPct val="85000"/>
              </a:lnSpc>
            </a:pPr>
            <a:r>
              <a:rPr lang="en-US" sz="1000">
                <a:latin typeface="Arial Narrow" pitchFamily="34" charset="0"/>
              </a:rPr>
              <a:t>IT leaders</a:t>
            </a:r>
          </a:p>
          <a:p>
            <a:pPr algn="ctr">
              <a:lnSpc>
                <a:spcPct val="85000"/>
              </a:lnSpc>
            </a:pPr>
            <a:r>
              <a:rPr lang="en-US" sz="1000">
                <a:latin typeface="Arial Narrow" pitchFamily="34" charset="0"/>
              </a:rPr>
              <a:t>BT managers</a:t>
            </a:r>
          </a:p>
        </p:txBody>
      </p:sp>
      <p:sp>
        <p:nvSpPr>
          <p:cNvPr id="748670" name="Rectangle 126"/>
          <p:cNvSpPr>
            <a:spLocks noChangeArrowheads="1"/>
          </p:cNvSpPr>
          <p:nvPr/>
        </p:nvSpPr>
        <p:spPr bwMode="auto">
          <a:xfrm>
            <a:off x="293687" y="2727325"/>
            <a:ext cx="1019175" cy="438150"/>
          </a:xfrm>
          <a:prstGeom prst="rect">
            <a:avLst/>
          </a:prstGeom>
          <a:noFill/>
          <a:ln w="19050">
            <a:noFill/>
            <a:miter lim="800000"/>
            <a:headEnd/>
            <a:tailEnd/>
          </a:ln>
          <a:effectLst/>
        </p:spPr>
        <p:txBody>
          <a:bodyPr wrap="none" anchor="ctr"/>
          <a:lstStyle/>
          <a:p>
            <a:pPr algn="ctr">
              <a:lnSpc>
                <a:spcPct val="90000"/>
              </a:lnSpc>
            </a:pPr>
            <a:r>
              <a:rPr lang="en-US" sz="1300">
                <a:solidFill>
                  <a:schemeClr val="bg1"/>
                </a:solidFill>
              </a:rPr>
              <a:t>Business</a:t>
            </a:r>
          </a:p>
          <a:p>
            <a:pPr algn="ctr">
              <a:lnSpc>
                <a:spcPct val="90000"/>
              </a:lnSpc>
            </a:pPr>
            <a:r>
              <a:rPr lang="en-US" sz="1300">
                <a:solidFill>
                  <a:schemeClr val="bg1"/>
                </a:solidFill>
              </a:rPr>
              <a:t>Monarchy</a:t>
            </a:r>
          </a:p>
        </p:txBody>
      </p:sp>
      <p:sp>
        <p:nvSpPr>
          <p:cNvPr id="748671" name="Rectangle 127"/>
          <p:cNvSpPr>
            <a:spLocks noChangeArrowheads="1"/>
          </p:cNvSpPr>
          <p:nvPr/>
        </p:nvSpPr>
        <p:spPr bwMode="auto">
          <a:xfrm>
            <a:off x="293687" y="3175000"/>
            <a:ext cx="1019175" cy="438150"/>
          </a:xfrm>
          <a:prstGeom prst="rect">
            <a:avLst/>
          </a:prstGeom>
          <a:noFill/>
          <a:ln w="19050">
            <a:noFill/>
            <a:miter lim="800000"/>
            <a:headEnd/>
            <a:tailEnd/>
          </a:ln>
          <a:effectLst/>
        </p:spPr>
        <p:txBody>
          <a:bodyPr wrap="none" anchor="ctr"/>
          <a:lstStyle/>
          <a:p>
            <a:pPr algn="ctr">
              <a:lnSpc>
                <a:spcPct val="90000"/>
              </a:lnSpc>
            </a:pPr>
            <a:r>
              <a:rPr lang="en-US" sz="1300">
                <a:solidFill>
                  <a:schemeClr val="bg1"/>
                </a:solidFill>
              </a:rPr>
              <a:t>IT</a:t>
            </a:r>
          </a:p>
          <a:p>
            <a:pPr algn="ctr">
              <a:lnSpc>
                <a:spcPct val="90000"/>
              </a:lnSpc>
            </a:pPr>
            <a:r>
              <a:rPr lang="en-US" sz="1300">
                <a:solidFill>
                  <a:schemeClr val="bg1"/>
                </a:solidFill>
              </a:rPr>
              <a:t>Monarchy</a:t>
            </a:r>
          </a:p>
        </p:txBody>
      </p:sp>
      <p:sp>
        <p:nvSpPr>
          <p:cNvPr id="748672" name="Rectangle 128"/>
          <p:cNvSpPr>
            <a:spLocks noChangeArrowheads="1"/>
          </p:cNvSpPr>
          <p:nvPr/>
        </p:nvSpPr>
        <p:spPr bwMode="auto">
          <a:xfrm>
            <a:off x="293687" y="3613150"/>
            <a:ext cx="1019175" cy="438150"/>
          </a:xfrm>
          <a:prstGeom prst="rect">
            <a:avLst/>
          </a:prstGeom>
          <a:noFill/>
          <a:ln w="19050">
            <a:noFill/>
            <a:miter lim="800000"/>
            <a:headEnd/>
            <a:tailEnd/>
          </a:ln>
          <a:effectLst/>
        </p:spPr>
        <p:txBody>
          <a:bodyPr wrap="none" anchor="ctr"/>
          <a:lstStyle/>
          <a:p>
            <a:pPr algn="ctr"/>
            <a:r>
              <a:rPr lang="en-US" sz="1300">
                <a:solidFill>
                  <a:schemeClr val="bg1"/>
                </a:solidFill>
              </a:rPr>
              <a:t>Feudal</a:t>
            </a:r>
          </a:p>
        </p:txBody>
      </p:sp>
      <p:sp>
        <p:nvSpPr>
          <p:cNvPr id="748673" name="Rectangle 129"/>
          <p:cNvSpPr>
            <a:spLocks noChangeArrowheads="1"/>
          </p:cNvSpPr>
          <p:nvPr/>
        </p:nvSpPr>
        <p:spPr bwMode="auto">
          <a:xfrm>
            <a:off x="293687" y="4051300"/>
            <a:ext cx="1019175" cy="438150"/>
          </a:xfrm>
          <a:prstGeom prst="rect">
            <a:avLst/>
          </a:prstGeom>
          <a:noFill/>
          <a:ln w="19050">
            <a:noFill/>
            <a:miter lim="800000"/>
            <a:headEnd/>
            <a:tailEnd/>
          </a:ln>
          <a:effectLst/>
        </p:spPr>
        <p:txBody>
          <a:bodyPr wrap="none" anchor="ctr"/>
          <a:lstStyle/>
          <a:p>
            <a:pPr algn="ctr"/>
            <a:r>
              <a:rPr lang="en-US" sz="1300">
                <a:solidFill>
                  <a:schemeClr val="bg1"/>
                </a:solidFill>
              </a:rPr>
              <a:t>Federal</a:t>
            </a:r>
          </a:p>
        </p:txBody>
      </p:sp>
      <p:sp>
        <p:nvSpPr>
          <p:cNvPr id="748674" name="Rectangle 130"/>
          <p:cNvSpPr>
            <a:spLocks noChangeArrowheads="1"/>
          </p:cNvSpPr>
          <p:nvPr/>
        </p:nvSpPr>
        <p:spPr bwMode="auto">
          <a:xfrm>
            <a:off x="293687" y="4483100"/>
            <a:ext cx="1019175" cy="438150"/>
          </a:xfrm>
          <a:prstGeom prst="rect">
            <a:avLst/>
          </a:prstGeom>
          <a:noFill/>
          <a:ln w="19050">
            <a:noFill/>
            <a:miter lim="800000"/>
            <a:headEnd/>
            <a:tailEnd/>
          </a:ln>
          <a:effectLst/>
        </p:spPr>
        <p:txBody>
          <a:bodyPr wrap="none" anchor="ctr"/>
          <a:lstStyle/>
          <a:p>
            <a:pPr algn="ctr"/>
            <a:r>
              <a:rPr lang="en-US" sz="1300">
                <a:solidFill>
                  <a:schemeClr val="bg1"/>
                </a:solidFill>
              </a:rPr>
              <a:t>Duopoly</a:t>
            </a:r>
          </a:p>
        </p:txBody>
      </p:sp>
      <p:sp>
        <p:nvSpPr>
          <p:cNvPr id="748675" name="Rectangle 131"/>
          <p:cNvSpPr>
            <a:spLocks noChangeArrowheads="1"/>
          </p:cNvSpPr>
          <p:nvPr/>
        </p:nvSpPr>
        <p:spPr bwMode="auto">
          <a:xfrm>
            <a:off x="285750" y="2038350"/>
            <a:ext cx="1022350" cy="476250"/>
          </a:xfrm>
          <a:prstGeom prst="rect">
            <a:avLst/>
          </a:prstGeom>
          <a:noFill/>
          <a:ln w="19050">
            <a:noFill/>
            <a:miter lim="800000"/>
            <a:headEnd/>
            <a:tailEnd/>
          </a:ln>
          <a:effectLst/>
        </p:spPr>
        <p:txBody>
          <a:bodyPr wrap="none" anchor="ctr"/>
          <a:lstStyle/>
          <a:p>
            <a:pPr algn="ctr"/>
            <a:endParaRPr lang="en-US" sz="1300">
              <a:solidFill>
                <a:schemeClr val="bg1"/>
              </a:solidFill>
            </a:endParaRPr>
          </a:p>
        </p:txBody>
      </p:sp>
      <p:sp>
        <p:nvSpPr>
          <p:cNvPr id="748676" name="Rectangle 132"/>
          <p:cNvSpPr>
            <a:spLocks noChangeArrowheads="1"/>
          </p:cNvSpPr>
          <p:nvPr/>
        </p:nvSpPr>
        <p:spPr bwMode="auto">
          <a:xfrm>
            <a:off x="657225" y="2055813"/>
            <a:ext cx="696912" cy="260350"/>
          </a:xfrm>
          <a:prstGeom prst="rect">
            <a:avLst/>
          </a:prstGeom>
          <a:noFill/>
          <a:ln w="19050" algn="ctr">
            <a:noFill/>
            <a:miter lim="800000"/>
            <a:headEnd/>
            <a:tailEnd/>
          </a:ln>
          <a:effectLst/>
        </p:spPr>
        <p:txBody>
          <a:bodyPr wrap="none">
            <a:spAutoFit/>
          </a:bodyPr>
          <a:lstStyle/>
          <a:p>
            <a:r>
              <a:rPr lang="en-US" sz="1100">
                <a:solidFill>
                  <a:schemeClr val="bg1"/>
                </a:solidFill>
              </a:rPr>
              <a:t>Domain</a:t>
            </a:r>
          </a:p>
        </p:txBody>
      </p:sp>
      <p:sp>
        <p:nvSpPr>
          <p:cNvPr id="748677" name="Rectangle 133"/>
          <p:cNvSpPr>
            <a:spLocks noChangeArrowheads="1"/>
          </p:cNvSpPr>
          <p:nvPr/>
        </p:nvSpPr>
        <p:spPr bwMode="auto">
          <a:xfrm>
            <a:off x="284162" y="2444750"/>
            <a:ext cx="517525" cy="260350"/>
          </a:xfrm>
          <a:prstGeom prst="rect">
            <a:avLst/>
          </a:prstGeom>
          <a:noFill/>
          <a:ln w="19050" algn="ctr">
            <a:noFill/>
            <a:miter lim="800000"/>
            <a:headEnd/>
            <a:tailEnd/>
          </a:ln>
          <a:effectLst/>
        </p:spPr>
        <p:txBody>
          <a:bodyPr wrap="none">
            <a:spAutoFit/>
          </a:bodyPr>
          <a:lstStyle/>
          <a:p>
            <a:r>
              <a:rPr lang="en-US" sz="1100">
                <a:solidFill>
                  <a:schemeClr val="bg1"/>
                </a:solidFill>
              </a:rPr>
              <a:t>Style</a:t>
            </a:r>
          </a:p>
        </p:txBody>
      </p:sp>
      <p:sp>
        <p:nvSpPr>
          <p:cNvPr id="748678" name="Line 134"/>
          <p:cNvSpPr>
            <a:spLocks noChangeShapeType="1"/>
          </p:cNvSpPr>
          <p:nvPr/>
        </p:nvSpPr>
        <p:spPr bwMode="auto">
          <a:xfrm>
            <a:off x="293687" y="2044700"/>
            <a:ext cx="1023938" cy="677863"/>
          </a:xfrm>
          <a:prstGeom prst="line">
            <a:avLst/>
          </a:prstGeom>
          <a:noFill/>
          <a:ln w="19050">
            <a:solidFill>
              <a:schemeClr val="tx1"/>
            </a:solidFill>
            <a:round/>
            <a:headEnd/>
            <a:tailEnd/>
          </a:ln>
          <a:effectLst/>
        </p:spPr>
        <p:txBody>
          <a:bodyPr wrap="none" anchor="ctr"/>
          <a:lstStyle/>
          <a:p>
            <a:endParaRPr lang="en-US"/>
          </a:p>
        </p:txBody>
      </p:sp>
      <p:sp>
        <p:nvSpPr>
          <p:cNvPr id="748679" name="Text Box 135"/>
          <p:cNvSpPr txBox="1">
            <a:spLocks noChangeArrowheads="1"/>
          </p:cNvSpPr>
          <p:nvPr/>
        </p:nvSpPr>
        <p:spPr bwMode="auto">
          <a:xfrm>
            <a:off x="274637" y="5133975"/>
            <a:ext cx="3046413" cy="336550"/>
          </a:xfrm>
          <a:prstGeom prst="rect">
            <a:avLst/>
          </a:prstGeom>
          <a:noFill/>
          <a:ln w="9525">
            <a:noFill/>
            <a:miter lim="800000"/>
            <a:headEnd/>
            <a:tailEnd/>
          </a:ln>
          <a:effectLst/>
        </p:spPr>
        <p:txBody>
          <a:bodyPr>
            <a:spAutoFit/>
          </a:bodyPr>
          <a:lstStyle/>
          <a:p>
            <a:pPr>
              <a:spcBef>
                <a:spcPct val="50000"/>
              </a:spcBef>
            </a:pPr>
            <a:r>
              <a:rPr lang="en-US" sz="1600" b="0"/>
              <a:t> Governance mechanisms</a:t>
            </a:r>
            <a:endParaRPr lang="en-US" sz="1600"/>
          </a:p>
        </p:txBody>
      </p:sp>
      <p:sp>
        <p:nvSpPr>
          <p:cNvPr id="748681" name="Line 137"/>
          <p:cNvSpPr>
            <a:spLocks noChangeShapeType="1"/>
          </p:cNvSpPr>
          <p:nvPr/>
        </p:nvSpPr>
        <p:spPr bwMode="auto">
          <a:xfrm>
            <a:off x="298450" y="5732463"/>
            <a:ext cx="8812212" cy="0"/>
          </a:xfrm>
          <a:prstGeom prst="line">
            <a:avLst/>
          </a:prstGeom>
          <a:noFill/>
          <a:ln w="9525">
            <a:solidFill>
              <a:schemeClr val="tx1"/>
            </a:solidFill>
            <a:round/>
            <a:headEnd/>
            <a:tailEnd/>
          </a:ln>
          <a:effectLst/>
        </p:spPr>
        <p:txBody>
          <a:bodyPr/>
          <a:lstStyle/>
          <a:p>
            <a:endParaRPr lang="en-US"/>
          </a:p>
        </p:txBody>
      </p:sp>
      <p:sp>
        <p:nvSpPr>
          <p:cNvPr id="748682" name="Line 138"/>
          <p:cNvSpPr>
            <a:spLocks noChangeShapeType="1"/>
          </p:cNvSpPr>
          <p:nvPr/>
        </p:nvSpPr>
        <p:spPr bwMode="auto">
          <a:xfrm>
            <a:off x="298450" y="5986463"/>
            <a:ext cx="8821737" cy="0"/>
          </a:xfrm>
          <a:prstGeom prst="line">
            <a:avLst/>
          </a:prstGeom>
          <a:noFill/>
          <a:ln w="9525">
            <a:solidFill>
              <a:schemeClr val="tx1"/>
            </a:solidFill>
            <a:round/>
            <a:headEnd/>
            <a:tailEnd/>
          </a:ln>
          <a:effectLst/>
        </p:spPr>
        <p:txBody>
          <a:bodyPr/>
          <a:lstStyle/>
          <a:p>
            <a:endParaRPr lang="en-US"/>
          </a:p>
        </p:txBody>
      </p:sp>
      <p:sp>
        <p:nvSpPr>
          <p:cNvPr id="748683" name="Line 139"/>
          <p:cNvSpPr>
            <a:spLocks noChangeShapeType="1"/>
          </p:cNvSpPr>
          <p:nvPr/>
        </p:nvSpPr>
        <p:spPr bwMode="auto">
          <a:xfrm>
            <a:off x="298450" y="6240463"/>
            <a:ext cx="8812212" cy="0"/>
          </a:xfrm>
          <a:prstGeom prst="line">
            <a:avLst/>
          </a:prstGeom>
          <a:noFill/>
          <a:ln w="9525">
            <a:solidFill>
              <a:schemeClr val="tx1"/>
            </a:solidFill>
            <a:round/>
            <a:headEnd/>
            <a:tailEnd/>
          </a:ln>
          <a:effectLst/>
        </p:spPr>
        <p:txBody>
          <a:bodyPr/>
          <a:lstStyle/>
          <a:p>
            <a:endParaRPr lang="en-US"/>
          </a:p>
        </p:txBody>
      </p:sp>
      <p:sp>
        <p:nvSpPr>
          <p:cNvPr id="748684" name="Rectangle 140"/>
          <p:cNvSpPr>
            <a:spLocks noChangeArrowheads="1"/>
          </p:cNvSpPr>
          <p:nvPr/>
        </p:nvSpPr>
        <p:spPr bwMode="auto">
          <a:xfrm>
            <a:off x="8351837" y="2746375"/>
            <a:ext cx="784225" cy="419100"/>
          </a:xfrm>
          <a:prstGeom prst="rect">
            <a:avLst/>
          </a:prstGeom>
          <a:solidFill>
            <a:srgbClr val="FFA34F"/>
          </a:solidFill>
          <a:ln w="19050" algn="ctr">
            <a:noFill/>
            <a:miter lim="800000"/>
            <a:headEnd/>
            <a:tailEnd/>
          </a:ln>
          <a:effectLst/>
        </p:spPr>
        <p:txBody>
          <a:bodyPr wrap="none" lIns="72000" anchor="ctr"/>
          <a:lstStyle/>
          <a:p>
            <a:pPr algn="ctr"/>
            <a:r>
              <a:rPr lang="en-US" sz="1000">
                <a:latin typeface="Arial Narrow" pitchFamily="34" charset="0"/>
              </a:rPr>
              <a:t>Proj council</a:t>
            </a:r>
          </a:p>
          <a:p>
            <a:pPr algn="ctr"/>
            <a:r>
              <a:rPr lang="en-US" sz="1000">
                <a:latin typeface="Arial Narrow" pitchFamily="34" charset="0"/>
              </a:rPr>
              <a:t>Corp office</a:t>
            </a:r>
          </a:p>
        </p:txBody>
      </p:sp>
      <p:sp>
        <p:nvSpPr>
          <p:cNvPr id="748685" name="Line 141"/>
          <p:cNvSpPr>
            <a:spLocks noChangeShapeType="1"/>
          </p:cNvSpPr>
          <p:nvPr/>
        </p:nvSpPr>
        <p:spPr bwMode="auto">
          <a:xfrm>
            <a:off x="1301750" y="2517775"/>
            <a:ext cx="7827962" cy="0"/>
          </a:xfrm>
          <a:prstGeom prst="line">
            <a:avLst/>
          </a:prstGeom>
          <a:noFill/>
          <a:ln w="19050">
            <a:solidFill>
              <a:schemeClr val="tx1"/>
            </a:solidFill>
            <a:round/>
            <a:headEnd/>
            <a:tailEnd/>
          </a:ln>
          <a:effectLst/>
        </p:spPr>
        <p:txBody>
          <a:bodyPr wrap="none" anchor="ctr"/>
          <a:lstStyle/>
          <a:p>
            <a:endParaRPr lang="en-US"/>
          </a:p>
        </p:txBody>
      </p:sp>
      <p:sp>
        <p:nvSpPr>
          <p:cNvPr id="748686" name="Line 142"/>
          <p:cNvSpPr>
            <a:spLocks noChangeShapeType="1"/>
          </p:cNvSpPr>
          <p:nvPr/>
        </p:nvSpPr>
        <p:spPr bwMode="auto">
          <a:xfrm>
            <a:off x="1312862" y="2041525"/>
            <a:ext cx="0" cy="2876550"/>
          </a:xfrm>
          <a:prstGeom prst="line">
            <a:avLst/>
          </a:prstGeom>
          <a:noFill/>
          <a:ln w="19050">
            <a:solidFill>
              <a:schemeClr val="tx1"/>
            </a:solidFill>
            <a:round/>
            <a:headEnd/>
            <a:tailEnd/>
          </a:ln>
          <a:effectLst/>
        </p:spPr>
        <p:txBody>
          <a:bodyPr wrap="none" anchor="ctr"/>
          <a:lstStyle/>
          <a:p>
            <a:endParaRPr lang="en-US"/>
          </a:p>
        </p:txBody>
      </p:sp>
      <p:sp>
        <p:nvSpPr>
          <p:cNvPr id="748687" name="Line 143"/>
          <p:cNvSpPr>
            <a:spLocks noChangeShapeType="1"/>
          </p:cNvSpPr>
          <p:nvPr/>
        </p:nvSpPr>
        <p:spPr bwMode="auto">
          <a:xfrm>
            <a:off x="2876550" y="2041525"/>
            <a:ext cx="0" cy="2876550"/>
          </a:xfrm>
          <a:prstGeom prst="line">
            <a:avLst/>
          </a:prstGeom>
          <a:noFill/>
          <a:ln w="19050">
            <a:solidFill>
              <a:schemeClr val="tx1"/>
            </a:solidFill>
            <a:round/>
            <a:headEnd/>
            <a:tailEnd/>
          </a:ln>
          <a:effectLst/>
        </p:spPr>
        <p:txBody>
          <a:bodyPr wrap="none" anchor="ctr"/>
          <a:lstStyle/>
          <a:p>
            <a:endParaRPr lang="en-US"/>
          </a:p>
        </p:txBody>
      </p:sp>
      <p:sp>
        <p:nvSpPr>
          <p:cNvPr id="748688" name="Line 144"/>
          <p:cNvSpPr>
            <a:spLocks noChangeShapeType="1"/>
          </p:cNvSpPr>
          <p:nvPr/>
        </p:nvSpPr>
        <p:spPr bwMode="auto">
          <a:xfrm>
            <a:off x="4440237" y="2041525"/>
            <a:ext cx="0" cy="2876550"/>
          </a:xfrm>
          <a:prstGeom prst="line">
            <a:avLst/>
          </a:prstGeom>
          <a:noFill/>
          <a:ln w="19050">
            <a:solidFill>
              <a:schemeClr val="tx1"/>
            </a:solidFill>
            <a:round/>
            <a:headEnd/>
            <a:tailEnd/>
          </a:ln>
          <a:effectLst/>
        </p:spPr>
        <p:txBody>
          <a:bodyPr wrap="none" anchor="ctr"/>
          <a:lstStyle/>
          <a:p>
            <a:endParaRPr lang="en-US"/>
          </a:p>
        </p:txBody>
      </p:sp>
      <p:sp>
        <p:nvSpPr>
          <p:cNvPr id="748689" name="Line 145"/>
          <p:cNvSpPr>
            <a:spLocks noChangeShapeType="1"/>
          </p:cNvSpPr>
          <p:nvPr/>
        </p:nvSpPr>
        <p:spPr bwMode="auto">
          <a:xfrm>
            <a:off x="6003925" y="2041525"/>
            <a:ext cx="0" cy="2876550"/>
          </a:xfrm>
          <a:prstGeom prst="line">
            <a:avLst/>
          </a:prstGeom>
          <a:noFill/>
          <a:ln w="19050">
            <a:solidFill>
              <a:schemeClr val="tx1"/>
            </a:solidFill>
            <a:round/>
            <a:headEnd/>
            <a:tailEnd/>
          </a:ln>
          <a:effectLst/>
        </p:spPr>
        <p:txBody>
          <a:bodyPr wrap="none" anchor="ctr"/>
          <a:lstStyle/>
          <a:p>
            <a:endParaRPr lang="en-US"/>
          </a:p>
        </p:txBody>
      </p:sp>
      <p:sp>
        <p:nvSpPr>
          <p:cNvPr id="748690" name="Line 146"/>
          <p:cNvSpPr>
            <a:spLocks noChangeShapeType="1"/>
          </p:cNvSpPr>
          <p:nvPr/>
        </p:nvSpPr>
        <p:spPr bwMode="auto">
          <a:xfrm>
            <a:off x="7567612" y="2041525"/>
            <a:ext cx="0" cy="2876550"/>
          </a:xfrm>
          <a:prstGeom prst="line">
            <a:avLst/>
          </a:prstGeom>
          <a:noFill/>
          <a:ln w="19050">
            <a:solidFill>
              <a:schemeClr val="tx1"/>
            </a:solidFill>
            <a:round/>
            <a:headEnd/>
            <a:tailEnd/>
          </a:ln>
          <a:effectLst/>
        </p:spPr>
        <p:txBody>
          <a:bodyPr wrap="none" anchor="ctr"/>
          <a:lstStyle/>
          <a:p>
            <a:endParaRPr lang="en-US"/>
          </a:p>
        </p:txBody>
      </p:sp>
      <p:sp>
        <p:nvSpPr>
          <p:cNvPr id="748691" name="Line 147"/>
          <p:cNvSpPr>
            <a:spLocks noChangeShapeType="1"/>
          </p:cNvSpPr>
          <p:nvPr/>
        </p:nvSpPr>
        <p:spPr bwMode="auto">
          <a:xfrm>
            <a:off x="2093912" y="2508250"/>
            <a:ext cx="0" cy="2409825"/>
          </a:xfrm>
          <a:prstGeom prst="line">
            <a:avLst/>
          </a:prstGeom>
          <a:noFill/>
          <a:ln w="6350">
            <a:solidFill>
              <a:schemeClr val="tx1"/>
            </a:solidFill>
            <a:round/>
            <a:headEnd/>
            <a:tailEnd/>
          </a:ln>
          <a:effectLst/>
        </p:spPr>
        <p:txBody>
          <a:bodyPr wrap="none" anchor="ctr"/>
          <a:lstStyle/>
          <a:p>
            <a:endParaRPr lang="en-US"/>
          </a:p>
        </p:txBody>
      </p:sp>
      <p:sp>
        <p:nvSpPr>
          <p:cNvPr id="748692" name="Line 148"/>
          <p:cNvSpPr>
            <a:spLocks noChangeShapeType="1"/>
          </p:cNvSpPr>
          <p:nvPr/>
        </p:nvSpPr>
        <p:spPr bwMode="auto">
          <a:xfrm>
            <a:off x="3657600" y="2508250"/>
            <a:ext cx="0" cy="2409825"/>
          </a:xfrm>
          <a:prstGeom prst="line">
            <a:avLst/>
          </a:prstGeom>
          <a:noFill/>
          <a:ln w="6350">
            <a:solidFill>
              <a:schemeClr val="tx1"/>
            </a:solidFill>
            <a:round/>
            <a:headEnd/>
            <a:tailEnd/>
          </a:ln>
          <a:effectLst/>
        </p:spPr>
        <p:txBody>
          <a:bodyPr wrap="none" anchor="ctr"/>
          <a:lstStyle/>
          <a:p>
            <a:endParaRPr lang="en-US"/>
          </a:p>
        </p:txBody>
      </p:sp>
      <p:sp>
        <p:nvSpPr>
          <p:cNvPr id="748693" name="Line 149"/>
          <p:cNvSpPr>
            <a:spLocks noChangeShapeType="1"/>
          </p:cNvSpPr>
          <p:nvPr/>
        </p:nvSpPr>
        <p:spPr bwMode="auto">
          <a:xfrm>
            <a:off x="5222875" y="2508250"/>
            <a:ext cx="0" cy="2409825"/>
          </a:xfrm>
          <a:prstGeom prst="line">
            <a:avLst/>
          </a:prstGeom>
          <a:noFill/>
          <a:ln w="6350">
            <a:solidFill>
              <a:schemeClr val="tx1"/>
            </a:solidFill>
            <a:round/>
            <a:headEnd/>
            <a:tailEnd/>
          </a:ln>
          <a:effectLst/>
        </p:spPr>
        <p:txBody>
          <a:bodyPr wrap="none" anchor="ctr"/>
          <a:lstStyle/>
          <a:p>
            <a:endParaRPr lang="en-US"/>
          </a:p>
        </p:txBody>
      </p:sp>
      <p:sp>
        <p:nvSpPr>
          <p:cNvPr id="748694" name="Line 150"/>
          <p:cNvSpPr>
            <a:spLocks noChangeShapeType="1"/>
          </p:cNvSpPr>
          <p:nvPr/>
        </p:nvSpPr>
        <p:spPr bwMode="auto">
          <a:xfrm>
            <a:off x="6786562" y="2508250"/>
            <a:ext cx="0" cy="2409825"/>
          </a:xfrm>
          <a:prstGeom prst="line">
            <a:avLst/>
          </a:prstGeom>
          <a:noFill/>
          <a:ln w="6350">
            <a:solidFill>
              <a:schemeClr val="tx1"/>
            </a:solidFill>
            <a:round/>
            <a:headEnd/>
            <a:tailEnd/>
          </a:ln>
          <a:effectLst/>
        </p:spPr>
        <p:txBody>
          <a:bodyPr wrap="none" anchor="ctr"/>
          <a:lstStyle/>
          <a:p>
            <a:endParaRPr lang="en-US"/>
          </a:p>
        </p:txBody>
      </p:sp>
      <p:sp>
        <p:nvSpPr>
          <p:cNvPr id="748695" name="Line 151"/>
          <p:cNvSpPr>
            <a:spLocks noChangeShapeType="1"/>
          </p:cNvSpPr>
          <p:nvPr/>
        </p:nvSpPr>
        <p:spPr bwMode="auto">
          <a:xfrm>
            <a:off x="8350250" y="2508250"/>
            <a:ext cx="0" cy="2409825"/>
          </a:xfrm>
          <a:prstGeom prst="line">
            <a:avLst/>
          </a:prstGeom>
          <a:noFill/>
          <a:ln w="6350">
            <a:solidFill>
              <a:schemeClr val="tx1"/>
            </a:solidFill>
            <a:round/>
            <a:headEnd/>
            <a:tailEnd/>
          </a:ln>
          <a:effectLst/>
        </p:spPr>
        <p:txBody>
          <a:bodyPr wrap="none" anchor="ctr"/>
          <a:lstStyle/>
          <a:p>
            <a:endParaRPr lang="en-US"/>
          </a:p>
        </p:txBody>
      </p:sp>
      <p:sp>
        <p:nvSpPr>
          <p:cNvPr id="748696" name="Line 152"/>
          <p:cNvSpPr>
            <a:spLocks noChangeShapeType="1"/>
          </p:cNvSpPr>
          <p:nvPr/>
        </p:nvSpPr>
        <p:spPr bwMode="auto">
          <a:xfrm>
            <a:off x="303212" y="2038350"/>
            <a:ext cx="8826500" cy="0"/>
          </a:xfrm>
          <a:prstGeom prst="line">
            <a:avLst/>
          </a:prstGeom>
          <a:noFill/>
          <a:ln w="19050">
            <a:solidFill>
              <a:schemeClr val="tx1"/>
            </a:solidFill>
            <a:round/>
            <a:headEnd/>
            <a:tailEnd/>
          </a:ln>
          <a:effectLst/>
        </p:spPr>
        <p:txBody>
          <a:bodyPr wrap="none" anchor="ctr"/>
          <a:lstStyle/>
          <a:p>
            <a:endParaRPr lang="en-US"/>
          </a:p>
        </p:txBody>
      </p:sp>
      <p:sp>
        <p:nvSpPr>
          <p:cNvPr id="748697" name="Line 153"/>
          <p:cNvSpPr>
            <a:spLocks noChangeShapeType="1"/>
          </p:cNvSpPr>
          <p:nvPr/>
        </p:nvSpPr>
        <p:spPr bwMode="auto">
          <a:xfrm>
            <a:off x="303212" y="2735263"/>
            <a:ext cx="8834438" cy="0"/>
          </a:xfrm>
          <a:prstGeom prst="line">
            <a:avLst/>
          </a:prstGeom>
          <a:noFill/>
          <a:ln w="19050">
            <a:solidFill>
              <a:schemeClr val="tx1"/>
            </a:solidFill>
            <a:round/>
            <a:headEnd/>
            <a:tailEnd/>
          </a:ln>
          <a:effectLst/>
        </p:spPr>
        <p:txBody>
          <a:bodyPr wrap="none" anchor="ctr"/>
          <a:lstStyle/>
          <a:p>
            <a:endParaRPr lang="en-US"/>
          </a:p>
        </p:txBody>
      </p:sp>
      <p:sp>
        <p:nvSpPr>
          <p:cNvPr id="748698" name="Line 154"/>
          <p:cNvSpPr>
            <a:spLocks noChangeShapeType="1"/>
          </p:cNvSpPr>
          <p:nvPr/>
        </p:nvSpPr>
        <p:spPr bwMode="auto">
          <a:xfrm>
            <a:off x="311150" y="3171825"/>
            <a:ext cx="8828087" cy="0"/>
          </a:xfrm>
          <a:prstGeom prst="line">
            <a:avLst/>
          </a:prstGeom>
          <a:noFill/>
          <a:ln w="19050">
            <a:solidFill>
              <a:schemeClr val="tx1"/>
            </a:solidFill>
            <a:round/>
            <a:headEnd/>
            <a:tailEnd/>
          </a:ln>
          <a:effectLst/>
        </p:spPr>
        <p:txBody>
          <a:bodyPr wrap="none" anchor="ctr"/>
          <a:lstStyle/>
          <a:p>
            <a:endParaRPr lang="en-US"/>
          </a:p>
        </p:txBody>
      </p:sp>
      <p:sp>
        <p:nvSpPr>
          <p:cNvPr id="748699" name="Line 155"/>
          <p:cNvSpPr>
            <a:spLocks noChangeShapeType="1"/>
          </p:cNvSpPr>
          <p:nvPr/>
        </p:nvSpPr>
        <p:spPr bwMode="auto">
          <a:xfrm>
            <a:off x="311150" y="3608388"/>
            <a:ext cx="8828087" cy="0"/>
          </a:xfrm>
          <a:prstGeom prst="line">
            <a:avLst/>
          </a:prstGeom>
          <a:noFill/>
          <a:ln w="19050">
            <a:solidFill>
              <a:schemeClr val="tx1"/>
            </a:solidFill>
            <a:round/>
            <a:headEnd/>
            <a:tailEnd/>
          </a:ln>
          <a:effectLst/>
        </p:spPr>
        <p:txBody>
          <a:bodyPr wrap="none" anchor="ctr"/>
          <a:lstStyle/>
          <a:p>
            <a:endParaRPr lang="en-US"/>
          </a:p>
        </p:txBody>
      </p:sp>
      <p:sp>
        <p:nvSpPr>
          <p:cNvPr id="748700" name="Line 156"/>
          <p:cNvSpPr>
            <a:spLocks noChangeShapeType="1"/>
          </p:cNvSpPr>
          <p:nvPr/>
        </p:nvSpPr>
        <p:spPr bwMode="auto">
          <a:xfrm>
            <a:off x="311150" y="4044950"/>
            <a:ext cx="8828087" cy="0"/>
          </a:xfrm>
          <a:prstGeom prst="line">
            <a:avLst/>
          </a:prstGeom>
          <a:noFill/>
          <a:ln w="19050">
            <a:solidFill>
              <a:schemeClr val="tx1"/>
            </a:solidFill>
            <a:round/>
            <a:headEnd/>
            <a:tailEnd/>
          </a:ln>
          <a:effectLst/>
        </p:spPr>
        <p:txBody>
          <a:bodyPr wrap="none" anchor="ctr"/>
          <a:lstStyle/>
          <a:p>
            <a:endParaRPr lang="en-US"/>
          </a:p>
        </p:txBody>
      </p:sp>
      <p:sp>
        <p:nvSpPr>
          <p:cNvPr id="748701" name="Line 157"/>
          <p:cNvSpPr>
            <a:spLocks noChangeShapeType="1"/>
          </p:cNvSpPr>
          <p:nvPr/>
        </p:nvSpPr>
        <p:spPr bwMode="auto">
          <a:xfrm>
            <a:off x="311150" y="4481513"/>
            <a:ext cx="8828087" cy="0"/>
          </a:xfrm>
          <a:prstGeom prst="line">
            <a:avLst/>
          </a:prstGeom>
          <a:noFill/>
          <a:ln w="19050">
            <a:solidFill>
              <a:schemeClr val="tx1"/>
            </a:solidFill>
            <a:round/>
            <a:headEnd/>
            <a:tailEnd/>
          </a:ln>
          <a:effectLst/>
        </p:spPr>
        <p:txBody>
          <a:bodyPr wrap="none" anchor="ctr"/>
          <a:lstStyle/>
          <a:p>
            <a:endParaRPr lang="en-US"/>
          </a:p>
        </p:txBody>
      </p:sp>
      <p:sp>
        <p:nvSpPr>
          <p:cNvPr id="748702" name="Line 158"/>
          <p:cNvSpPr>
            <a:spLocks noChangeShapeType="1"/>
          </p:cNvSpPr>
          <p:nvPr/>
        </p:nvSpPr>
        <p:spPr bwMode="auto">
          <a:xfrm>
            <a:off x="303212" y="4918075"/>
            <a:ext cx="8828088" cy="0"/>
          </a:xfrm>
          <a:prstGeom prst="line">
            <a:avLst/>
          </a:prstGeom>
          <a:noFill/>
          <a:ln w="19050">
            <a:solidFill>
              <a:schemeClr val="tx1"/>
            </a:solidFill>
            <a:round/>
            <a:headEnd/>
            <a:tailEnd/>
          </a:ln>
          <a:effectLst/>
        </p:spPr>
        <p:txBody>
          <a:bodyPr wrap="none" anchor="ctr"/>
          <a:lstStyle/>
          <a:p>
            <a:endParaRPr lang="en-US"/>
          </a:p>
        </p:txBody>
      </p:sp>
      <p:sp>
        <p:nvSpPr>
          <p:cNvPr id="748703" name="Rectangle 159"/>
          <p:cNvSpPr>
            <a:spLocks noChangeArrowheads="1"/>
          </p:cNvSpPr>
          <p:nvPr/>
        </p:nvSpPr>
        <p:spPr bwMode="auto">
          <a:xfrm>
            <a:off x="304800" y="1600200"/>
            <a:ext cx="8821737" cy="4900613"/>
          </a:xfrm>
          <a:prstGeom prst="rect">
            <a:avLst/>
          </a:prstGeom>
          <a:noFill/>
          <a:ln w="25400">
            <a:solidFill>
              <a:schemeClr val="tx1"/>
            </a:solidFill>
            <a:miter lim="800000"/>
            <a:headEnd/>
            <a:tailEnd/>
          </a:ln>
          <a:effectLst/>
        </p:spPr>
        <p:txBody>
          <a:bodyPr wrap="none" anchor="ctr"/>
          <a:lstStyle/>
          <a:p>
            <a:endParaRPr lang="en-US"/>
          </a:p>
        </p:txBody>
      </p:sp>
      <p:sp>
        <p:nvSpPr>
          <p:cNvPr id="748712" name="Rectangle 168"/>
          <p:cNvSpPr>
            <a:spLocks noChangeArrowheads="1"/>
          </p:cNvSpPr>
          <p:nvPr/>
        </p:nvSpPr>
        <p:spPr bwMode="auto">
          <a:xfrm>
            <a:off x="4608512" y="6276975"/>
            <a:ext cx="2635250"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Value realization process</a:t>
            </a:r>
          </a:p>
        </p:txBody>
      </p:sp>
      <p:sp>
        <p:nvSpPr>
          <p:cNvPr id="748713" name="Rectangle 169"/>
          <p:cNvSpPr>
            <a:spLocks noChangeArrowheads="1"/>
          </p:cNvSpPr>
          <p:nvPr/>
        </p:nvSpPr>
        <p:spPr bwMode="auto">
          <a:xfrm>
            <a:off x="1408112" y="6275388"/>
            <a:ext cx="261302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IT leadership group</a:t>
            </a:r>
          </a:p>
        </p:txBody>
      </p:sp>
      <p:sp>
        <p:nvSpPr>
          <p:cNvPr id="748714" name="Rectangle 170"/>
          <p:cNvSpPr>
            <a:spLocks noChangeArrowheads="1"/>
          </p:cNvSpPr>
          <p:nvPr/>
        </p:nvSpPr>
        <p:spPr bwMode="auto">
          <a:xfrm>
            <a:off x="388937" y="6275388"/>
            <a:ext cx="13112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IT leaders</a:t>
            </a:r>
          </a:p>
        </p:txBody>
      </p:sp>
      <p:sp>
        <p:nvSpPr>
          <p:cNvPr id="748715" name="Rectangle 171"/>
          <p:cNvSpPr>
            <a:spLocks noChangeArrowheads="1"/>
          </p:cNvSpPr>
          <p:nvPr/>
        </p:nvSpPr>
        <p:spPr bwMode="auto">
          <a:xfrm>
            <a:off x="5924550" y="5776913"/>
            <a:ext cx="32035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Business technology relationship managers</a:t>
            </a:r>
          </a:p>
        </p:txBody>
      </p:sp>
      <p:sp>
        <p:nvSpPr>
          <p:cNvPr id="748716" name="Rectangle 172"/>
          <p:cNvSpPr>
            <a:spLocks noChangeArrowheads="1"/>
          </p:cNvSpPr>
          <p:nvPr/>
        </p:nvSpPr>
        <p:spPr bwMode="auto">
          <a:xfrm>
            <a:off x="4608512" y="6026150"/>
            <a:ext cx="1377950"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Biz proc own</a:t>
            </a:r>
          </a:p>
        </p:txBody>
      </p:sp>
      <p:sp>
        <p:nvSpPr>
          <p:cNvPr id="748717" name="Rectangle 173"/>
          <p:cNvSpPr>
            <a:spLocks noChangeArrowheads="1"/>
          </p:cNvSpPr>
          <p:nvPr/>
        </p:nvSpPr>
        <p:spPr bwMode="auto">
          <a:xfrm>
            <a:off x="1408112" y="6024563"/>
            <a:ext cx="261302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CIO office and staff</a:t>
            </a:r>
          </a:p>
        </p:txBody>
      </p:sp>
      <p:sp>
        <p:nvSpPr>
          <p:cNvPr id="748718" name="Rectangle 174"/>
          <p:cNvSpPr>
            <a:spLocks noChangeArrowheads="1"/>
          </p:cNvSpPr>
          <p:nvPr/>
        </p:nvSpPr>
        <p:spPr bwMode="auto">
          <a:xfrm>
            <a:off x="388937" y="6024563"/>
            <a:ext cx="13112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CIO</a:t>
            </a:r>
          </a:p>
        </p:txBody>
      </p:sp>
      <p:sp>
        <p:nvSpPr>
          <p:cNvPr id="748719" name="Rectangle 175"/>
          <p:cNvSpPr>
            <a:spLocks noChangeArrowheads="1"/>
          </p:cNvSpPr>
          <p:nvPr/>
        </p:nvSpPr>
        <p:spPr bwMode="auto">
          <a:xfrm>
            <a:off x="4608512" y="5776913"/>
            <a:ext cx="1516063"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BT managers</a:t>
            </a:r>
          </a:p>
        </p:txBody>
      </p:sp>
      <p:sp>
        <p:nvSpPr>
          <p:cNvPr id="748720" name="Rectangle 176"/>
          <p:cNvSpPr>
            <a:spLocks noChangeArrowheads="1"/>
          </p:cNvSpPr>
          <p:nvPr/>
        </p:nvSpPr>
        <p:spPr bwMode="auto">
          <a:xfrm>
            <a:off x="1408112" y="5776913"/>
            <a:ext cx="261302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Office of architecture</a:t>
            </a:r>
          </a:p>
        </p:txBody>
      </p:sp>
      <p:sp>
        <p:nvSpPr>
          <p:cNvPr id="748721" name="Rectangle 177"/>
          <p:cNvSpPr>
            <a:spLocks noChangeArrowheads="1"/>
          </p:cNvSpPr>
          <p:nvPr/>
        </p:nvSpPr>
        <p:spPr bwMode="auto">
          <a:xfrm>
            <a:off x="388937" y="5776913"/>
            <a:ext cx="13112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Arch office</a:t>
            </a:r>
          </a:p>
        </p:txBody>
      </p:sp>
      <p:sp>
        <p:nvSpPr>
          <p:cNvPr id="748722" name="Rectangle 178"/>
          <p:cNvSpPr>
            <a:spLocks noChangeArrowheads="1"/>
          </p:cNvSpPr>
          <p:nvPr/>
        </p:nvSpPr>
        <p:spPr bwMode="auto">
          <a:xfrm>
            <a:off x="5924550" y="5518150"/>
            <a:ext cx="2508250"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Regional project councils</a:t>
            </a:r>
          </a:p>
        </p:txBody>
      </p:sp>
      <p:sp>
        <p:nvSpPr>
          <p:cNvPr id="748723" name="Rectangle 179"/>
          <p:cNvSpPr>
            <a:spLocks noChangeArrowheads="1"/>
          </p:cNvSpPr>
          <p:nvPr/>
        </p:nvSpPr>
        <p:spPr bwMode="auto">
          <a:xfrm>
            <a:off x="4608512" y="5518150"/>
            <a:ext cx="1377950"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Proj council</a:t>
            </a:r>
          </a:p>
        </p:txBody>
      </p:sp>
      <p:sp>
        <p:nvSpPr>
          <p:cNvPr id="748724" name="Rectangle 180"/>
          <p:cNvSpPr>
            <a:spLocks noChangeArrowheads="1"/>
          </p:cNvSpPr>
          <p:nvPr/>
        </p:nvSpPr>
        <p:spPr bwMode="auto">
          <a:xfrm>
            <a:off x="1408112" y="5518150"/>
            <a:ext cx="290512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Corporate office (CEO, CIO, 3 biz heads)</a:t>
            </a:r>
          </a:p>
        </p:txBody>
      </p:sp>
      <p:sp>
        <p:nvSpPr>
          <p:cNvPr id="748725" name="Rectangle 181"/>
          <p:cNvSpPr>
            <a:spLocks noChangeArrowheads="1"/>
          </p:cNvSpPr>
          <p:nvPr/>
        </p:nvSpPr>
        <p:spPr bwMode="auto">
          <a:xfrm>
            <a:off x="388937" y="5518150"/>
            <a:ext cx="13112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a:solidFill>
                  <a:srgbClr val="00182A"/>
                </a:solidFill>
              </a:rPr>
              <a:t>Corp office</a:t>
            </a:r>
          </a:p>
        </p:txBody>
      </p:sp>
      <p:sp>
        <p:nvSpPr>
          <p:cNvPr id="748726" name="Rectangle 182"/>
          <p:cNvSpPr>
            <a:spLocks noChangeArrowheads="1"/>
          </p:cNvSpPr>
          <p:nvPr/>
        </p:nvSpPr>
        <p:spPr bwMode="auto">
          <a:xfrm>
            <a:off x="5924550" y="6024563"/>
            <a:ext cx="3203575" cy="168275"/>
          </a:xfrm>
          <a:prstGeom prst="rect">
            <a:avLst/>
          </a:prstGeom>
          <a:noFill/>
          <a:ln w="3175">
            <a:noFill/>
            <a:miter lim="800000"/>
            <a:headEnd/>
            <a:tailEnd/>
          </a:ln>
          <a:effectLst/>
        </p:spPr>
        <p:txBody>
          <a:bodyPr lIns="45720" tIns="0" rIns="0" bIns="0" anchor="ctr">
            <a:spAutoFit/>
          </a:bodyPr>
          <a:lstStyle/>
          <a:p>
            <a:pPr defTabSz="912813">
              <a:spcBef>
                <a:spcPct val="20000"/>
              </a:spcBef>
              <a:buClr>
                <a:srgbClr val="FF7D0A"/>
              </a:buClr>
              <a:buFont typeface="Monotype Sorts" pitchFamily="2" charset="2"/>
              <a:buNone/>
            </a:pPr>
            <a:r>
              <a:rPr lang="en-US" sz="1100" i="1">
                <a:solidFill>
                  <a:srgbClr val="00182A"/>
                </a:solidFill>
              </a:rPr>
              <a:t>Business process owners</a:t>
            </a:r>
          </a:p>
        </p:txBody>
      </p:sp>
      <p:sp>
        <p:nvSpPr>
          <p:cNvPr id="748727" name="Rectangle 183"/>
          <p:cNvSpPr>
            <a:spLocks noChangeArrowheads="1"/>
          </p:cNvSpPr>
          <p:nvPr/>
        </p:nvSpPr>
        <p:spPr bwMode="auto">
          <a:xfrm>
            <a:off x="5464175" y="5035550"/>
            <a:ext cx="298450" cy="241300"/>
          </a:xfrm>
          <a:prstGeom prst="rect">
            <a:avLst/>
          </a:prstGeom>
          <a:solidFill>
            <a:srgbClr val="FFCA99"/>
          </a:solidFill>
          <a:ln w="6350">
            <a:solidFill>
              <a:schemeClr val="tx1"/>
            </a:solidFill>
            <a:miter lim="800000"/>
            <a:headEnd/>
            <a:tailEnd/>
          </a:ln>
          <a:effectLst/>
        </p:spPr>
        <p:txBody>
          <a:bodyPr wrap="none" anchor="ctr"/>
          <a:lstStyle/>
          <a:p>
            <a:endParaRPr lang="en-US"/>
          </a:p>
        </p:txBody>
      </p:sp>
      <p:sp>
        <p:nvSpPr>
          <p:cNvPr id="748728" name="Rectangle 184"/>
          <p:cNvSpPr>
            <a:spLocks noChangeArrowheads="1"/>
          </p:cNvSpPr>
          <p:nvPr/>
        </p:nvSpPr>
        <p:spPr bwMode="auto">
          <a:xfrm>
            <a:off x="7345362" y="5035550"/>
            <a:ext cx="298450" cy="241300"/>
          </a:xfrm>
          <a:prstGeom prst="rect">
            <a:avLst/>
          </a:prstGeom>
          <a:solidFill>
            <a:srgbClr val="FFA34F"/>
          </a:solidFill>
          <a:ln w="6350">
            <a:solidFill>
              <a:schemeClr val="tx1"/>
            </a:solidFill>
            <a:miter lim="800000"/>
            <a:headEnd/>
            <a:tailEnd/>
          </a:ln>
          <a:effectLst/>
        </p:spPr>
        <p:txBody>
          <a:bodyPr wrap="none" anchor="ctr"/>
          <a:lstStyle/>
          <a:p>
            <a:endParaRPr lang="en-US"/>
          </a:p>
        </p:txBody>
      </p:sp>
      <p:sp>
        <p:nvSpPr>
          <p:cNvPr id="748729" name="Text Box 185"/>
          <p:cNvSpPr txBox="1">
            <a:spLocks noChangeArrowheads="1"/>
          </p:cNvSpPr>
          <p:nvPr/>
        </p:nvSpPr>
        <p:spPr bwMode="auto">
          <a:xfrm>
            <a:off x="5748337" y="4972050"/>
            <a:ext cx="1190625" cy="336550"/>
          </a:xfrm>
          <a:prstGeom prst="rect">
            <a:avLst/>
          </a:prstGeom>
          <a:noFill/>
          <a:ln w="9525">
            <a:noFill/>
            <a:miter lim="800000"/>
            <a:headEnd/>
            <a:tailEnd/>
          </a:ln>
          <a:effectLst/>
        </p:spPr>
        <p:txBody>
          <a:bodyPr wrap="none">
            <a:spAutoFit/>
          </a:bodyPr>
          <a:lstStyle/>
          <a:p>
            <a:r>
              <a:rPr lang="en-US" sz="1600" b="0"/>
              <a:t>Input rights</a:t>
            </a:r>
          </a:p>
        </p:txBody>
      </p:sp>
      <p:sp>
        <p:nvSpPr>
          <p:cNvPr id="748730" name="Text Box 186"/>
          <p:cNvSpPr txBox="1">
            <a:spLocks noChangeArrowheads="1"/>
          </p:cNvSpPr>
          <p:nvPr/>
        </p:nvSpPr>
        <p:spPr bwMode="auto">
          <a:xfrm>
            <a:off x="7629525" y="4972050"/>
            <a:ext cx="1514475" cy="336550"/>
          </a:xfrm>
          <a:prstGeom prst="rect">
            <a:avLst/>
          </a:prstGeom>
          <a:noFill/>
          <a:ln w="9525">
            <a:noFill/>
            <a:miter lim="800000"/>
            <a:headEnd/>
            <a:tailEnd/>
          </a:ln>
          <a:effectLst/>
        </p:spPr>
        <p:txBody>
          <a:bodyPr wrap="none">
            <a:spAutoFit/>
          </a:bodyPr>
          <a:lstStyle/>
          <a:p>
            <a:r>
              <a:rPr lang="en-US" sz="1600" b="0"/>
              <a:t>Decision rights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51" name="Rectangle 7"/>
          <p:cNvSpPr>
            <a:spLocks noGrp="1" noChangeArrowheads="1"/>
          </p:cNvSpPr>
          <p:nvPr>
            <p:ph type="title"/>
          </p:nvPr>
        </p:nvSpPr>
        <p:spPr/>
        <p:txBody>
          <a:bodyPr>
            <a:normAutofit/>
          </a:bodyPr>
          <a:lstStyle/>
          <a:p>
            <a:r>
              <a:rPr lang="en-US" sz="3200" dirty="0" smtClean="0"/>
              <a:t>High governance performers have sharper strategies, focus and commitment</a:t>
            </a:r>
            <a:endParaRPr lang="en-US" sz="3200" dirty="0"/>
          </a:p>
        </p:txBody>
      </p:sp>
      <p:sp>
        <p:nvSpPr>
          <p:cNvPr id="620552" name="Rectangle 8"/>
          <p:cNvSpPr>
            <a:spLocks noGrp="1" noChangeArrowheads="1"/>
          </p:cNvSpPr>
          <p:nvPr>
            <p:ph type="body" idx="1"/>
          </p:nvPr>
        </p:nvSpPr>
        <p:spPr/>
        <p:txBody>
          <a:bodyPr>
            <a:normAutofit fontScale="92500" lnSpcReduction="10000"/>
          </a:bodyPr>
          <a:lstStyle/>
          <a:p>
            <a:r>
              <a:rPr lang="en-US" dirty="0" smtClean="0"/>
              <a:t>Characteristics of high IT governance performers</a:t>
            </a:r>
          </a:p>
          <a:p>
            <a:pPr lvl="1"/>
            <a:r>
              <a:rPr lang="en-US" dirty="0" smtClean="0"/>
              <a:t>More focused strategies</a:t>
            </a:r>
          </a:p>
          <a:p>
            <a:pPr lvl="2"/>
            <a:r>
              <a:rPr lang="en-US" dirty="0" smtClean="0"/>
              <a:t>Greater differentiation between customer intimacy, product innovation, or operational excellence </a:t>
            </a:r>
          </a:p>
          <a:p>
            <a:pPr lvl="1"/>
            <a:r>
              <a:rPr lang="en-US" dirty="0" smtClean="0"/>
              <a:t>Clearer business objectives for IT investment</a:t>
            </a:r>
          </a:p>
          <a:p>
            <a:pPr lvl="2"/>
            <a:r>
              <a:rPr lang="en-US" dirty="0" smtClean="0"/>
              <a:t>Greater differentiation between supporting new ways of doing business, improving flexibility, or facilitating customer communication</a:t>
            </a:r>
          </a:p>
          <a:p>
            <a:pPr lvl="1"/>
            <a:r>
              <a:rPr lang="en-US" dirty="0" smtClean="0"/>
              <a:t>High level executive participation in IT governance</a:t>
            </a:r>
          </a:p>
          <a:p>
            <a:pPr lvl="2"/>
            <a:r>
              <a:rPr lang="en-US" dirty="0" smtClean="0"/>
              <a:t>Greater involvement, impact of CEO, COO, Business Heads, Business Unit CIOs and CFO</a:t>
            </a:r>
          </a:p>
          <a:p>
            <a:pPr lvl="2"/>
            <a:r>
              <a:rPr lang="en-US" dirty="0" smtClean="0"/>
              <a:t>Who could accurately describe IT governance arrangements</a:t>
            </a:r>
          </a:p>
          <a:p>
            <a:pPr lvl="1"/>
            <a:r>
              <a:rPr lang="en-US" dirty="0" smtClean="0"/>
              <a:t>Stable IT governance, fewer changes year to year </a:t>
            </a:r>
          </a:p>
          <a:p>
            <a:pPr lvl="1"/>
            <a:r>
              <a:rPr lang="en-US" dirty="0" smtClean="0"/>
              <a:t>Well functioning formal exception processes</a:t>
            </a:r>
          </a:p>
          <a:p>
            <a:pPr lvl="1"/>
            <a:r>
              <a:rPr lang="en-US" dirty="0" smtClean="0"/>
              <a:t>Formal communication methods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5" name="Rectangle 9"/>
          <p:cNvSpPr>
            <a:spLocks noGrp="1" noChangeArrowheads="1"/>
          </p:cNvSpPr>
          <p:nvPr>
            <p:ph type="title"/>
          </p:nvPr>
        </p:nvSpPr>
        <p:spPr/>
        <p:txBody>
          <a:bodyPr>
            <a:normAutofit/>
          </a:bodyPr>
          <a:lstStyle/>
          <a:p>
            <a:r>
              <a:rPr lang="en-GB" sz="3200" dirty="0" smtClean="0"/>
              <a:t>Map IT governance to enterprise goals </a:t>
            </a:r>
            <a:br>
              <a:rPr lang="en-GB" sz="3200" dirty="0" smtClean="0"/>
            </a:br>
            <a:r>
              <a:rPr lang="en-GB" sz="3200" dirty="0" smtClean="0"/>
              <a:t>. . . Harmonize ‘what’ and harmonize ‘how’</a:t>
            </a:r>
            <a:endParaRPr lang="en-US" sz="3200" dirty="0"/>
          </a:p>
        </p:txBody>
      </p:sp>
      <p:sp>
        <p:nvSpPr>
          <p:cNvPr id="639018" name="Rectangle 42"/>
          <p:cNvSpPr>
            <a:spLocks noChangeArrowheads="1"/>
          </p:cNvSpPr>
          <p:nvPr/>
        </p:nvSpPr>
        <p:spPr bwMode="auto">
          <a:xfrm>
            <a:off x="358775" y="1851025"/>
            <a:ext cx="2360613" cy="3678238"/>
          </a:xfrm>
          <a:prstGeom prst="rect">
            <a:avLst/>
          </a:prstGeom>
          <a:gradFill rotWithShape="0">
            <a:gsLst>
              <a:gs pos="0">
                <a:srgbClr val="FF7D0A"/>
              </a:gs>
              <a:gs pos="100000">
                <a:srgbClr val="0053A3"/>
              </a:gs>
            </a:gsLst>
            <a:lin ang="5400000" scaled="1"/>
          </a:gradFill>
          <a:ln w="28575" algn="ctr">
            <a:solidFill>
              <a:schemeClr val="tx1"/>
            </a:solidFill>
            <a:miter lim="800000"/>
            <a:headEnd/>
            <a:tailEnd/>
          </a:ln>
          <a:effectLst/>
        </p:spPr>
        <p:txBody>
          <a:bodyPr lIns="91427" tIns="144000" rIns="91427" bIns="45714"/>
          <a:lstStyle/>
          <a:p>
            <a:pPr algn="ctr">
              <a:lnSpc>
                <a:spcPct val="85000"/>
              </a:lnSpc>
              <a:spcAft>
                <a:spcPct val="50000"/>
              </a:spcAft>
            </a:pPr>
            <a:r>
              <a:rPr lang="en-AU" sz="2000"/>
              <a:t>ENTERPRISE GOALS</a:t>
            </a:r>
          </a:p>
        </p:txBody>
      </p:sp>
      <p:sp>
        <p:nvSpPr>
          <p:cNvPr id="639019" name="Rectangle 43"/>
          <p:cNvSpPr>
            <a:spLocks noChangeArrowheads="1"/>
          </p:cNvSpPr>
          <p:nvPr/>
        </p:nvSpPr>
        <p:spPr bwMode="auto">
          <a:xfrm>
            <a:off x="3395663" y="1851025"/>
            <a:ext cx="2360612" cy="3678238"/>
          </a:xfrm>
          <a:prstGeom prst="rect">
            <a:avLst/>
          </a:prstGeom>
          <a:gradFill rotWithShape="0">
            <a:gsLst>
              <a:gs pos="0">
                <a:srgbClr val="FF7D0A"/>
              </a:gs>
              <a:gs pos="100000">
                <a:srgbClr val="0053A3"/>
              </a:gs>
            </a:gsLst>
            <a:lin ang="5400000" scaled="1"/>
          </a:gradFill>
          <a:ln w="28575" algn="ctr">
            <a:solidFill>
              <a:schemeClr val="tx1"/>
            </a:solidFill>
            <a:miter lim="800000"/>
            <a:headEnd/>
            <a:tailEnd/>
          </a:ln>
          <a:effectLst/>
        </p:spPr>
        <p:txBody>
          <a:bodyPr lIns="91427" tIns="144000" rIns="91427" bIns="45714"/>
          <a:lstStyle/>
          <a:p>
            <a:pPr algn="ctr">
              <a:lnSpc>
                <a:spcPct val="85000"/>
              </a:lnSpc>
              <a:spcAft>
                <a:spcPct val="50000"/>
              </a:spcAft>
            </a:pPr>
            <a:r>
              <a:rPr lang="en-AU" sz="2000"/>
              <a:t>IT GOVERNANCE STYLE</a:t>
            </a:r>
          </a:p>
        </p:txBody>
      </p:sp>
      <p:sp>
        <p:nvSpPr>
          <p:cNvPr id="639021" name="Rectangle 45"/>
          <p:cNvSpPr>
            <a:spLocks noChangeArrowheads="1"/>
          </p:cNvSpPr>
          <p:nvPr/>
        </p:nvSpPr>
        <p:spPr bwMode="auto">
          <a:xfrm>
            <a:off x="6445250" y="1851025"/>
            <a:ext cx="2360613" cy="3678238"/>
          </a:xfrm>
          <a:prstGeom prst="rect">
            <a:avLst/>
          </a:prstGeom>
          <a:gradFill rotWithShape="0">
            <a:gsLst>
              <a:gs pos="0">
                <a:srgbClr val="FF7D0A"/>
              </a:gs>
              <a:gs pos="100000">
                <a:srgbClr val="0053A3"/>
              </a:gs>
            </a:gsLst>
            <a:lin ang="5400000" scaled="1"/>
          </a:gradFill>
          <a:ln w="28575" algn="ctr">
            <a:solidFill>
              <a:schemeClr val="tx1"/>
            </a:solidFill>
            <a:miter lim="800000"/>
            <a:headEnd/>
            <a:tailEnd/>
          </a:ln>
          <a:effectLst/>
        </p:spPr>
        <p:txBody>
          <a:bodyPr lIns="91427" tIns="144000" rIns="91427" bIns="45714"/>
          <a:lstStyle/>
          <a:p>
            <a:pPr algn="ctr">
              <a:lnSpc>
                <a:spcPct val="85000"/>
              </a:lnSpc>
              <a:spcAft>
                <a:spcPct val="50000"/>
              </a:spcAft>
            </a:pPr>
            <a:r>
              <a:rPr lang="en-AU" sz="2000"/>
              <a:t>PERFORMANCE MEASURES</a:t>
            </a:r>
          </a:p>
        </p:txBody>
      </p:sp>
      <p:sp>
        <p:nvSpPr>
          <p:cNvPr id="639023" name="Text Box 47"/>
          <p:cNvSpPr txBox="1">
            <a:spLocks noChangeArrowheads="1"/>
          </p:cNvSpPr>
          <p:nvPr/>
        </p:nvSpPr>
        <p:spPr bwMode="auto">
          <a:xfrm>
            <a:off x="520700" y="2609850"/>
            <a:ext cx="2165350" cy="671513"/>
          </a:xfrm>
          <a:prstGeom prst="rect">
            <a:avLst/>
          </a:prstGeom>
          <a:noFill/>
          <a:ln w="3175">
            <a:noFill/>
            <a:miter lim="800000"/>
            <a:headEnd/>
            <a:tailEnd/>
          </a:ln>
          <a:effectLst/>
        </p:spPr>
        <p:txBody>
          <a:bodyPr lIns="0" tIns="0" rIns="0" bIns="0">
            <a:spAutoFit/>
          </a:bodyPr>
          <a:lstStyle/>
          <a:p>
            <a:pPr marL="228600" indent="-228600" eaLnBrk="1" hangingPunct="1">
              <a:lnSpc>
                <a:spcPct val="95000"/>
              </a:lnSpc>
              <a:spcBef>
                <a:spcPct val="5000"/>
              </a:spcBef>
              <a:spcAft>
                <a:spcPct val="25000"/>
              </a:spcAft>
              <a:buSzPct val="80000"/>
              <a:buFont typeface="Monotype Sorts" pitchFamily="2" charset="2"/>
              <a:buChar char="n"/>
            </a:pPr>
            <a:r>
              <a:rPr lang="en-US" sz="1800" b="0"/>
              <a:t>Financial drivers</a:t>
            </a:r>
          </a:p>
          <a:p>
            <a:pPr marL="228600" indent="-228600" eaLnBrk="1" hangingPunct="1">
              <a:lnSpc>
                <a:spcPct val="95000"/>
              </a:lnSpc>
              <a:spcBef>
                <a:spcPct val="5000"/>
              </a:spcBef>
              <a:spcAft>
                <a:spcPct val="25000"/>
              </a:spcAft>
              <a:buSzPct val="80000"/>
              <a:buFont typeface="Monotype Sorts" pitchFamily="2" charset="2"/>
              <a:buChar char="n"/>
            </a:pPr>
            <a:r>
              <a:rPr lang="en-US" sz="1800" b="0"/>
              <a:t>Business maxims</a:t>
            </a:r>
          </a:p>
        </p:txBody>
      </p:sp>
      <p:sp>
        <p:nvSpPr>
          <p:cNvPr id="639024" name="Text Box 48"/>
          <p:cNvSpPr txBox="1">
            <a:spLocks noChangeArrowheads="1"/>
          </p:cNvSpPr>
          <p:nvPr/>
        </p:nvSpPr>
        <p:spPr bwMode="auto">
          <a:xfrm>
            <a:off x="3521075" y="2609850"/>
            <a:ext cx="2290763" cy="588963"/>
          </a:xfrm>
          <a:prstGeom prst="rect">
            <a:avLst/>
          </a:prstGeom>
          <a:noFill/>
          <a:ln w="3175" algn="ctr">
            <a:noFill/>
            <a:miter lim="800000"/>
            <a:headEnd/>
            <a:tailEnd/>
          </a:ln>
          <a:effectLst/>
        </p:spPr>
        <p:txBody>
          <a:bodyPr lIns="0" tIns="0" rIns="0" bIns="0">
            <a:spAutoFit/>
          </a:bodyPr>
          <a:lstStyle/>
          <a:p>
            <a:pPr marL="228600" indent="-228600" eaLnBrk="1" hangingPunct="1">
              <a:lnSpc>
                <a:spcPct val="95000"/>
              </a:lnSpc>
              <a:spcBef>
                <a:spcPct val="5000"/>
              </a:spcBef>
              <a:spcAft>
                <a:spcPct val="25000"/>
              </a:spcAft>
              <a:buSzPct val="80000"/>
              <a:buFont typeface="Monotype Sorts" pitchFamily="2" charset="2"/>
              <a:buChar char="n"/>
            </a:pPr>
            <a:r>
              <a:rPr lang="en-US" sz="1800" b="0"/>
              <a:t>Decision rights  for the five IT domains</a:t>
            </a:r>
          </a:p>
        </p:txBody>
      </p:sp>
      <p:sp>
        <p:nvSpPr>
          <p:cNvPr id="639025" name="Text Box 49"/>
          <p:cNvSpPr txBox="1">
            <a:spLocks noChangeArrowheads="1"/>
          </p:cNvSpPr>
          <p:nvPr/>
        </p:nvSpPr>
        <p:spPr bwMode="auto">
          <a:xfrm>
            <a:off x="6643688" y="2609850"/>
            <a:ext cx="2130425" cy="849313"/>
          </a:xfrm>
          <a:prstGeom prst="rect">
            <a:avLst/>
          </a:prstGeom>
          <a:noFill/>
          <a:ln w="3175" algn="ctr">
            <a:noFill/>
            <a:miter lim="800000"/>
            <a:headEnd/>
            <a:tailEnd/>
          </a:ln>
          <a:effectLst/>
        </p:spPr>
        <p:txBody>
          <a:bodyPr lIns="0" tIns="0" rIns="0" bIns="0">
            <a:spAutoFit/>
          </a:bodyPr>
          <a:lstStyle/>
          <a:p>
            <a:pPr marL="228600" indent="-228600" eaLnBrk="1" hangingPunct="1">
              <a:lnSpc>
                <a:spcPct val="95000"/>
              </a:lnSpc>
              <a:spcBef>
                <a:spcPct val="5000"/>
              </a:spcBef>
              <a:spcAft>
                <a:spcPct val="25000"/>
              </a:spcAft>
              <a:buSzPct val="80000"/>
              <a:buFont typeface="Monotype Sorts" pitchFamily="2" charset="2"/>
              <a:buChar char="n"/>
            </a:pPr>
            <a:r>
              <a:rPr lang="en-US" sz="1800" b="0"/>
              <a:t>Business performance indicators</a:t>
            </a:r>
          </a:p>
        </p:txBody>
      </p:sp>
      <p:sp>
        <p:nvSpPr>
          <p:cNvPr id="639026" name="AutoShape 50"/>
          <p:cNvSpPr>
            <a:spLocks noChangeArrowheads="1"/>
          </p:cNvSpPr>
          <p:nvPr/>
        </p:nvSpPr>
        <p:spPr bwMode="auto">
          <a:xfrm>
            <a:off x="2736850" y="2095500"/>
            <a:ext cx="625475" cy="255588"/>
          </a:xfrm>
          <a:prstGeom prst="leftRightArrow">
            <a:avLst>
              <a:gd name="adj1" fmla="val 50000"/>
              <a:gd name="adj2" fmla="val 48944"/>
            </a:avLst>
          </a:prstGeom>
          <a:solidFill>
            <a:srgbClr val="F12116"/>
          </a:solidFill>
          <a:ln w="25400" algn="ctr">
            <a:solidFill>
              <a:schemeClr val="tx1"/>
            </a:solidFill>
            <a:miter lim="800000"/>
            <a:headEnd/>
            <a:tailEnd/>
          </a:ln>
          <a:effectLst/>
        </p:spPr>
        <p:txBody>
          <a:bodyPr wrap="none" anchor="ctr"/>
          <a:lstStyle/>
          <a:p>
            <a:endParaRPr lang="en-US"/>
          </a:p>
        </p:txBody>
      </p:sp>
      <p:sp>
        <p:nvSpPr>
          <p:cNvPr id="639027" name="AutoShape 51"/>
          <p:cNvSpPr>
            <a:spLocks noChangeArrowheads="1"/>
          </p:cNvSpPr>
          <p:nvPr/>
        </p:nvSpPr>
        <p:spPr bwMode="auto">
          <a:xfrm>
            <a:off x="5788025" y="2108200"/>
            <a:ext cx="641350" cy="255588"/>
          </a:xfrm>
          <a:prstGeom prst="leftRightArrow">
            <a:avLst>
              <a:gd name="adj1" fmla="val 50000"/>
              <a:gd name="adj2" fmla="val 50186"/>
            </a:avLst>
          </a:prstGeom>
          <a:solidFill>
            <a:srgbClr val="F12116"/>
          </a:solidFill>
          <a:ln w="25400" algn="ctr">
            <a:solidFill>
              <a:schemeClr val="tx1"/>
            </a:solidFill>
            <a:miter lim="800000"/>
            <a:headEnd/>
            <a:tailEnd/>
          </a:ln>
          <a:effectLst/>
        </p:spPr>
        <p:txBody>
          <a:bodyPr wrap="none" anchor="ctr"/>
          <a:lstStyle/>
          <a:p>
            <a:endParaRPr lang="en-US"/>
          </a:p>
        </p:txBody>
      </p:sp>
      <p:sp>
        <p:nvSpPr>
          <p:cNvPr id="639032" name="Rectangle 56"/>
          <p:cNvSpPr>
            <a:spLocks noChangeArrowheads="1"/>
          </p:cNvSpPr>
          <p:nvPr/>
        </p:nvSpPr>
        <p:spPr bwMode="auto">
          <a:xfrm>
            <a:off x="3343275" y="6202363"/>
            <a:ext cx="5524500" cy="271462"/>
          </a:xfrm>
          <a:prstGeom prst="rect">
            <a:avLst/>
          </a:prstGeom>
          <a:noFill/>
          <a:ln w="12700">
            <a:noFill/>
            <a:miter lim="800000"/>
            <a:headEnd/>
            <a:tailEnd/>
          </a:ln>
          <a:effectLst/>
        </p:spPr>
        <p:txBody>
          <a:bodyPr lIns="90469" tIns="44440" rIns="90469" bIns="44440">
            <a:spAutoFit/>
          </a:bodyPr>
          <a:lstStyle/>
          <a:p>
            <a:pPr algn="r" defTabSz="912813"/>
            <a:endParaRPr lang="en-AU" sz="1200" b="0"/>
          </a:p>
        </p:txBody>
      </p:sp>
      <p:sp>
        <p:nvSpPr>
          <p:cNvPr id="639040" name="Text Box 64"/>
          <p:cNvSpPr txBox="1">
            <a:spLocks noChangeArrowheads="1"/>
          </p:cNvSpPr>
          <p:nvPr/>
        </p:nvSpPr>
        <p:spPr bwMode="auto">
          <a:xfrm>
            <a:off x="1000125" y="3721100"/>
            <a:ext cx="1093788" cy="427038"/>
          </a:xfrm>
          <a:prstGeom prst="rect">
            <a:avLst/>
          </a:prstGeom>
          <a:noFill/>
          <a:ln w="9525">
            <a:noFill/>
            <a:miter lim="800000"/>
            <a:headEnd/>
            <a:tailEnd/>
          </a:ln>
          <a:effectLst/>
        </p:spPr>
        <p:txBody>
          <a:bodyPr>
            <a:spAutoFit/>
          </a:bodyPr>
          <a:lstStyle/>
          <a:p>
            <a:pPr algn="ctr"/>
            <a:r>
              <a:rPr lang="en-US" sz="2200">
                <a:solidFill>
                  <a:schemeClr val="bg1"/>
                </a:solidFill>
              </a:rPr>
              <a:t>How</a:t>
            </a:r>
            <a:endParaRPr lang="en-US" sz="2200"/>
          </a:p>
        </p:txBody>
      </p:sp>
      <p:sp>
        <p:nvSpPr>
          <p:cNvPr id="639041" name="Text Box 65"/>
          <p:cNvSpPr txBox="1">
            <a:spLocks noChangeArrowheads="1"/>
          </p:cNvSpPr>
          <p:nvPr/>
        </p:nvSpPr>
        <p:spPr bwMode="auto">
          <a:xfrm>
            <a:off x="4200525" y="3721100"/>
            <a:ext cx="774700" cy="427038"/>
          </a:xfrm>
          <a:prstGeom prst="rect">
            <a:avLst/>
          </a:prstGeom>
          <a:noFill/>
          <a:ln w="9525">
            <a:noFill/>
            <a:miter lim="800000"/>
            <a:headEnd/>
            <a:tailEnd/>
          </a:ln>
          <a:effectLst/>
        </p:spPr>
        <p:txBody>
          <a:bodyPr wrap="none">
            <a:spAutoFit/>
          </a:bodyPr>
          <a:lstStyle/>
          <a:p>
            <a:pPr algn="ctr"/>
            <a:r>
              <a:rPr lang="en-US" sz="2200">
                <a:solidFill>
                  <a:schemeClr val="bg1"/>
                </a:solidFill>
              </a:rPr>
              <a:t>How</a:t>
            </a:r>
            <a:endParaRPr lang="en-US" sz="2200"/>
          </a:p>
        </p:txBody>
      </p:sp>
      <p:sp>
        <p:nvSpPr>
          <p:cNvPr id="639042" name="Text Box 66"/>
          <p:cNvSpPr txBox="1">
            <a:spLocks noChangeArrowheads="1"/>
          </p:cNvSpPr>
          <p:nvPr/>
        </p:nvSpPr>
        <p:spPr bwMode="auto">
          <a:xfrm>
            <a:off x="7235825" y="3721100"/>
            <a:ext cx="774700" cy="427038"/>
          </a:xfrm>
          <a:prstGeom prst="rect">
            <a:avLst/>
          </a:prstGeom>
          <a:noFill/>
          <a:ln w="9525">
            <a:noFill/>
            <a:miter lim="800000"/>
            <a:headEnd/>
            <a:tailEnd/>
          </a:ln>
          <a:effectLst/>
        </p:spPr>
        <p:txBody>
          <a:bodyPr wrap="none">
            <a:spAutoFit/>
          </a:bodyPr>
          <a:lstStyle/>
          <a:p>
            <a:pPr algn="ctr"/>
            <a:r>
              <a:rPr lang="en-US" sz="2200">
                <a:solidFill>
                  <a:schemeClr val="bg1"/>
                </a:solidFill>
              </a:rPr>
              <a:t>How</a:t>
            </a:r>
            <a:endParaRPr lang="en-US" sz="2200"/>
          </a:p>
        </p:txBody>
      </p:sp>
      <p:sp>
        <p:nvSpPr>
          <p:cNvPr id="639043" name="AutoShape 67"/>
          <p:cNvSpPr>
            <a:spLocks noChangeArrowheads="1"/>
          </p:cNvSpPr>
          <p:nvPr/>
        </p:nvSpPr>
        <p:spPr bwMode="auto">
          <a:xfrm>
            <a:off x="2736850" y="4521200"/>
            <a:ext cx="625475" cy="255588"/>
          </a:xfrm>
          <a:prstGeom prst="leftRightArrow">
            <a:avLst>
              <a:gd name="adj1" fmla="val 50000"/>
              <a:gd name="adj2" fmla="val 48944"/>
            </a:avLst>
          </a:prstGeom>
          <a:solidFill>
            <a:srgbClr val="F12116"/>
          </a:solidFill>
          <a:ln w="25400" algn="ctr">
            <a:solidFill>
              <a:schemeClr val="tx1"/>
            </a:solidFill>
            <a:miter lim="800000"/>
            <a:headEnd/>
            <a:tailEnd/>
          </a:ln>
          <a:effectLst/>
        </p:spPr>
        <p:txBody>
          <a:bodyPr wrap="none" anchor="ctr"/>
          <a:lstStyle/>
          <a:p>
            <a:endParaRPr lang="en-US"/>
          </a:p>
        </p:txBody>
      </p:sp>
      <p:sp>
        <p:nvSpPr>
          <p:cNvPr id="639044" name="AutoShape 68"/>
          <p:cNvSpPr>
            <a:spLocks noChangeArrowheads="1"/>
          </p:cNvSpPr>
          <p:nvPr/>
        </p:nvSpPr>
        <p:spPr bwMode="auto">
          <a:xfrm>
            <a:off x="5775325" y="4521200"/>
            <a:ext cx="641350" cy="255588"/>
          </a:xfrm>
          <a:prstGeom prst="leftRightArrow">
            <a:avLst>
              <a:gd name="adj1" fmla="val 50000"/>
              <a:gd name="adj2" fmla="val 50186"/>
            </a:avLst>
          </a:prstGeom>
          <a:solidFill>
            <a:srgbClr val="F12116"/>
          </a:solidFill>
          <a:ln w="25400" algn="ctr">
            <a:solidFill>
              <a:schemeClr val="tx1"/>
            </a:solidFill>
            <a:miter lim="800000"/>
            <a:headEnd/>
            <a:tailEnd/>
          </a:ln>
          <a:effectLst/>
        </p:spPr>
        <p:txBody>
          <a:bodyPr wrap="none" anchor="ctr"/>
          <a:lstStyle/>
          <a:p>
            <a:endParaRPr lang="en-US"/>
          </a:p>
        </p:txBody>
      </p:sp>
      <p:sp>
        <p:nvSpPr>
          <p:cNvPr id="639045" name="Text Box 69"/>
          <p:cNvSpPr txBox="1">
            <a:spLocks noChangeArrowheads="1"/>
          </p:cNvSpPr>
          <p:nvPr/>
        </p:nvSpPr>
        <p:spPr bwMode="auto">
          <a:xfrm>
            <a:off x="2549525" y="1447800"/>
            <a:ext cx="1008063" cy="427038"/>
          </a:xfrm>
          <a:prstGeom prst="rect">
            <a:avLst/>
          </a:prstGeom>
          <a:noFill/>
          <a:ln w="9525">
            <a:noFill/>
            <a:miter lim="800000"/>
            <a:headEnd/>
            <a:tailEnd/>
          </a:ln>
          <a:effectLst/>
        </p:spPr>
        <p:txBody>
          <a:bodyPr>
            <a:spAutoFit/>
          </a:bodyPr>
          <a:lstStyle/>
          <a:p>
            <a:pPr algn="ctr"/>
            <a:r>
              <a:rPr lang="en-US" sz="2200"/>
              <a:t>What</a:t>
            </a:r>
            <a:endParaRPr lang="en-US"/>
          </a:p>
        </p:txBody>
      </p:sp>
      <p:sp>
        <p:nvSpPr>
          <p:cNvPr id="639046" name="Text Box 70"/>
          <p:cNvSpPr txBox="1">
            <a:spLocks noChangeArrowheads="1"/>
          </p:cNvSpPr>
          <p:nvPr/>
        </p:nvSpPr>
        <p:spPr bwMode="auto">
          <a:xfrm>
            <a:off x="5508625" y="1473200"/>
            <a:ext cx="1198563" cy="427038"/>
          </a:xfrm>
          <a:prstGeom prst="rect">
            <a:avLst/>
          </a:prstGeom>
          <a:noFill/>
          <a:ln w="9525">
            <a:noFill/>
            <a:miter lim="800000"/>
            <a:headEnd/>
            <a:tailEnd/>
          </a:ln>
          <a:effectLst/>
        </p:spPr>
        <p:txBody>
          <a:bodyPr>
            <a:spAutoFit/>
          </a:bodyPr>
          <a:lstStyle/>
          <a:p>
            <a:pPr algn="ctr"/>
            <a:r>
              <a:rPr lang="en-US" sz="2200"/>
              <a:t>What</a:t>
            </a:r>
            <a:endParaRPr lang="en-US"/>
          </a:p>
        </p:txBody>
      </p:sp>
      <p:sp>
        <p:nvSpPr>
          <p:cNvPr id="639047" name="Text Box 71"/>
          <p:cNvSpPr txBox="1">
            <a:spLocks noChangeArrowheads="1"/>
          </p:cNvSpPr>
          <p:nvPr/>
        </p:nvSpPr>
        <p:spPr bwMode="auto">
          <a:xfrm>
            <a:off x="530225" y="4306888"/>
            <a:ext cx="2101850" cy="701675"/>
          </a:xfrm>
          <a:prstGeom prst="rect">
            <a:avLst/>
          </a:prstGeom>
          <a:noFill/>
          <a:ln w="9525">
            <a:noFill/>
            <a:miter lim="800000"/>
            <a:headEnd/>
            <a:tailEnd/>
          </a:ln>
          <a:effectLst/>
        </p:spPr>
        <p:txBody>
          <a:bodyPr>
            <a:spAutoFit/>
          </a:bodyPr>
          <a:lstStyle/>
          <a:p>
            <a:pPr algn="ctr"/>
            <a:r>
              <a:rPr lang="en-AU" sz="2000">
                <a:solidFill>
                  <a:schemeClr val="bg1"/>
                </a:solidFill>
              </a:rPr>
              <a:t>DESIRABLE </a:t>
            </a:r>
            <a:br>
              <a:rPr lang="en-AU" sz="2000">
                <a:solidFill>
                  <a:schemeClr val="bg1"/>
                </a:solidFill>
              </a:rPr>
            </a:br>
            <a:r>
              <a:rPr lang="en-AU" sz="2000">
                <a:solidFill>
                  <a:schemeClr val="bg1"/>
                </a:solidFill>
              </a:rPr>
              <a:t>IT BEHAVIORS</a:t>
            </a:r>
            <a:endParaRPr lang="en-GB" sz="2000">
              <a:solidFill>
                <a:schemeClr val="bg1"/>
              </a:solidFill>
            </a:endParaRPr>
          </a:p>
        </p:txBody>
      </p:sp>
      <p:sp>
        <p:nvSpPr>
          <p:cNvPr id="639048" name="Text Box 72"/>
          <p:cNvSpPr txBox="1">
            <a:spLocks noChangeArrowheads="1"/>
          </p:cNvSpPr>
          <p:nvPr/>
        </p:nvSpPr>
        <p:spPr bwMode="auto">
          <a:xfrm>
            <a:off x="3349625" y="4294188"/>
            <a:ext cx="2466975" cy="701675"/>
          </a:xfrm>
          <a:prstGeom prst="rect">
            <a:avLst/>
          </a:prstGeom>
          <a:noFill/>
          <a:ln w="9525" algn="ctr">
            <a:noFill/>
            <a:miter lim="800000"/>
            <a:headEnd/>
            <a:tailEnd/>
          </a:ln>
          <a:effectLst/>
        </p:spPr>
        <p:txBody>
          <a:bodyPr>
            <a:spAutoFit/>
          </a:bodyPr>
          <a:lstStyle/>
          <a:p>
            <a:pPr algn="ctr"/>
            <a:r>
              <a:rPr lang="en-AU" sz="2000">
                <a:solidFill>
                  <a:schemeClr val="bg1"/>
                </a:solidFill>
              </a:rPr>
              <a:t>IT GOVERNANCE MECHANISMS</a:t>
            </a:r>
            <a:endParaRPr lang="en-GB" sz="2000">
              <a:solidFill>
                <a:schemeClr val="bg1"/>
              </a:solidFill>
            </a:endParaRPr>
          </a:p>
        </p:txBody>
      </p:sp>
      <p:sp>
        <p:nvSpPr>
          <p:cNvPr id="639049" name="Text Box 73"/>
          <p:cNvSpPr txBox="1">
            <a:spLocks noChangeArrowheads="1"/>
          </p:cNvSpPr>
          <p:nvPr/>
        </p:nvSpPr>
        <p:spPr bwMode="auto">
          <a:xfrm>
            <a:off x="6527800" y="4186238"/>
            <a:ext cx="2197100" cy="1006475"/>
          </a:xfrm>
          <a:prstGeom prst="rect">
            <a:avLst/>
          </a:prstGeom>
          <a:noFill/>
          <a:ln w="9525" algn="ctr">
            <a:noFill/>
            <a:miter lim="800000"/>
            <a:headEnd/>
            <a:tailEnd/>
          </a:ln>
          <a:effectLst/>
        </p:spPr>
        <p:txBody>
          <a:bodyPr>
            <a:spAutoFit/>
          </a:bodyPr>
          <a:lstStyle/>
          <a:p>
            <a:pPr algn="ctr"/>
            <a:r>
              <a:rPr lang="en-AU" sz="2000">
                <a:solidFill>
                  <a:schemeClr val="bg1"/>
                </a:solidFill>
              </a:rPr>
              <a:t>IT METRICS </a:t>
            </a:r>
            <a:br>
              <a:rPr lang="en-AU" sz="2000">
                <a:solidFill>
                  <a:schemeClr val="bg1"/>
                </a:solidFill>
              </a:rPr>
            </a:br>
            <a:r>
              <a:rPr lang="en-AU" sz="2000">
                <a:solidFill>
                  <a:schemeClr val="bg1"/>
                </a:solidFill>
              </a:rPr>
              <a:t>&amp; ACCOUNT-ABILITIES</a:t>
            </a:r>
            <a:endParaRPr lang="en-GB" sz="2000">
              <a:solidFill>
                <a:schemeClr val="bg1"/>
              </a:solidFill>
            </a:endParaRPr>
          </a:p>
        </p:txBody>
      </p:sp>
      <p:sp>
        <p:nvSpPr>
          <p:cNvPr id="639050" name="Line 74"/>
          <p:cNvSpPr>
            <a:spLocks noChangeShapeType="1"/>
          </p:cNvSpPr>
          <p:nvPr/>
        </p:nvSpPr>
        <p:spPr bwMode="auto">
          <a:xfrm>
            <a:off x="381000" y="3695700"/>
            <a:ext cx="2311400" cy="0"/>
          </a:xfrm>
          <a:prstGeom prst="line">
            <a:avLst/>
          </a:prstGeom>
          <a:noFill/>
          <a:ln w="38100">
            <a:solidFill>
              <a:schemeClr val="bg1"/>
            </a:solidFill>
            <a:prstDash val="sysDot"/>
            <a:round/>
            <a:headEnd/>
            <a:tailEnd/>
          </a:ln>
          <a:effectLst/>
        </p:spPr>
        <p:txBody>
          <a:bodyPr/>
          <a:lstStyle/>
          <a:p>
            <a:endParaRPr lang="en-US"/>
          </a:p>
        </p:txBody>
      </p:sp>
      <p:sp>
        <p:nvSpPr>
          <p:cNvPr id="639052" name="Line 76"/>
          <p:cNvSpPr>
            <a:spLocks noChangeShapeType="1"/>
          </p:cNvSpPr>
          <p:nvPr/>
        </p:nvSpPr>
        <p:spPr bwMode="auto">
          <a:xfrm>
            <a:off x="3403600" y="3695700"/>
            <a:ext cx="2336800" cy="0"/>
          </a:xfrm>
          <a:prstGeom prst="line">
            <a:avLst/>
          </a:prstGeom>
          <a:noFill/>
          <a:ln w="38100">
            <a:solidFill>
              <a:schemeClr val="bg1"/>
            </a:solidFill>
            <a:prstDash val="sysDot"/>
            <a:round/>
            <a:headEnd/>
            <a:tailEnd/>
          </a:ln>
          <a:effectLst/>
        </p:spPr>
        <p:txBody>
          <a:bodyPr/>
          <a:lstStyle/>
          <a:p>
            <a:endParaRPr lang="en-US"/>
          </a:p>
        </p:txBody>
      </p:sp>
      <p:sp>
        <p:nvSpPr>
          <p:cNvPr id="639061" name="Line 85"/>
          <p:cNvSpPr>
            <a:spLocks noChangeShapeType="1"/>
          </p:cNvSpPr>
          <p:nvPr/>
        </p:nvSpPr>
        <p:spPr bwMode="auto">
          <a:xfrm>
            <a:off x="6451600" y="3695700"/>
            <a:ext cx="2349500" cy="0"/>
          </a:xfrm>
          <a:prstGeom prst="line">
            <a:avLst/>
          </a:prstGeom>
          <a:noFill/>
          <a:ln w="38100">
            <a:solidFill>
              <a:schemeClr val="bg1"/>
            </a:solidFill>
            <a:prstDash val="sysDot"/>
            <a:round/>
            <a:headEnd/>
            <a:tailEnd/>
          </a:ln>
          <a:effectLst/>
        </p:spPr>
        <p:txBody>
          <a:bodyPr/>
          <a:lstStyle/>
          <a:p>
            <a:endParaRPr lang="en-US"/>
          </a:p>
        </p:txBody>
      </p:sp>
      <p:sp>
        <p:nvSpPr>
          <p:cNvPr id="639029" name="AutoShape 53"/>
          <p:cNvSpPr>
            <a:spLocks noChangeArrowheads="1"/>
          </p:cNvSpPr>
          <p:nvPr/>
        </p:nvSpPr>
        <p:spPr bwMode="auto">
          <a:xfrm>
            <a:off x="8399463" y="3375025"/>
            <a:ext cx="255587"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
        <p:nvSpPr>
          <p:cNvPr id="639030" name="AutoShape 54"/>
          <p:cNvSpPr>
            <a:spLocks noChangeArrowheads="1"/>
          </p:cNvSpPr>
          <p:nvPr/>
        </p:nvSpPr>
        <p:spPr bwMode="auto">
          <a:xfrm>
            <a:off x="5349875" y="3375025"/>
            <a:ext cx="255588"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
        <p:nvSpPr>
          <p:cNvPr id="639031" name="AutoShape 55"/>
          <p:cNvSpPr>
            <a:spLocks noChangeArrowheads="1"/>
          </p:cNvSpPr>
          <p:nvPr/>
        </p:nvSpPr>
        <p:spPr bwMode="auto">
          <a:xfrm>
            <a:off x="2309813" y="3375025"/>
            <a:ext cx="255587"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ChangeArrowheads="1"/>
          </p:cNvSpPr>
          <p:nvPr/>
        </p:nvSpPr>
        <p:spPr bwMode="auto">
          <a:xfrm>
            <a:off x="377825" y="1447800"/>
            <a:ext cx="2627313" cy="5011738"/>
          </a:xfrm>
          <a:prstGeom prst="rect">
            <a:avLst/>
          </a:prstGeom>
          <a:gradFill rotWithShape="0">
            <a:gsLst>
              <a:gs pos="0">
                <a:srgbClr val="FF7D0A"/>
              </a:gs>
              <a:gs pos="100000">
                <a:srgbClr val="0053A3"/>
              </a:gs>
            </a:gsLst>
            <a:lin ang="5400000" scaled="1"/>
          </a:gradFill>
          <a:ln w="28575">
            <a:solidFill>
              <a:schemeClr val="tx1"/>
            </a:solidFill>
            <a:miter lim="800000"/>
            <a:headEnd/>
            <a:tailEnd/>
          </a:ln>
          <a:effectLst/>
        </p:spPr>
        <p:txBody>
          <a:bodyPr lIns="91427" tIns="72000" rIns="91427" bIns="45714"/>
          <a:lstStyle/>
          <a:p>
            <a:pPr algn="ctr">
              <a:lnSpc>
                <a:spcPct val="85000"/>
              </a:lnSpc>
            </a:pPr>
            <a:r>
              <a:rPr lang="en-AU" sz="1600"/>
              <a:t>ENTERPRISE GOALS</a:t>
            </a:r>
          </a:p>
          <a:p>
            <a:pPr algn="ctr">
              <a:lnSpc>
                <a:spcPct val="90000"/>
              </a:lnSpc>
            </a:pPr>
            <a:r>
              <a:rPr lang="en-AU" sz="1600"/>
              <a:t>- Examples -</a:t>
            </a:r>
          </a:p>
        </p:txBody>
      </p:sp>
      <p:sp>
        <p:nvSpPr>
          <p:cNvPr id="721924" name="Rectangle 4"/>
          <p:cNvSpPr>
            <a:spLocks noChangeArrowheads="1"/>
          </p:cNvSpPr>
          <p:nvPr/>
        </p:nvSpPr>
        <p:spPr bwMode="auto">
          <a:xfrm>
            <a:off x="3249613" y="1447800"/>
            <a:ext cx="2601912" cy="5011738"/>
          </a:xfrm>
          <a:prstGeom prst="rect">
            <a:avLst/>
          </a:prstGeom>
          <a:gradFill rotWithShape="0">
            <a:gsLst>
              <a:gs pos="0">
                <a:srgbClr val="FF7D0A"/>
              </a:gs>
              <a:gs pos="100000">
                <a:srgbClr val="0053A3"/>
              </a:gs>
            </a:gsLst>
            <a:lin ang="5400000" scaled="1"/>
          </a:gradFill>
          <a:ln w="28575">
            <a:solidFill>
              <a:schemeClr val="tx1"/>
            </a:solidFill>
            <a:miter lim="800000"/>
            <a:headEnd/>
            <a:tailEnd/>
          </a:ln>
          <a:effectLst/>
        </p:spPr>
        <p:txBody>
          <a:bodyPr lIns="54000" tIns="72000" rIns="54000" bIns="45714"/>
          <a:lstStyle/>
          <a:p>
            <a:pPr algn="ctr">
              <a:lnSpc>
                <a:spcPct val="85000"/>
              </a:lnSpc>
            </a:pPr>
            <a:r>
              <a:rPr lang="en-AU" sz="1600"/>
              <a:t>IT GOVERNANCE STYLE</a:t>
            </a:r>
          </a:p>
          <a:p>
            <a:pPr algn="ctr">
              <a:lnSpc>
                <a:spcPct val="85000"/>
              </a:lnSpc>
            </a:pPr>
            <a:r>
              <a:rPr lang="en-AU" sz="1600"/>
              <a:t>- Examples -</a:t>
            </a:r>
          </a:p>
        </p:txBody>
      </p:sp>
      <p:sp>
        <p:nvSpPr>
          <p:cNvPr id="721925" name="Rectangle 5"/>
          <p:cNvSpPr>
            <a:spLocks noChangeArrowheads="1"/>
          </p:cNvSpPr>
          <p:nvPr/>
        </p:nvSpPr>
        <p:spPr bwMode="auto">
          <a:xfrm>
            <a:off x="3260725" y="3643313"/>
            <a:ext cx="2603500" cy="2751137"/>
          </a:xfrm>
          <a:prstGeom prst="rect">
            <a:avLst/>
          </a:prstGeom>
          <a:noFill/>
          <a:ln w="28575">
            <a:noFill/>
            <a:miter lim="800000"/>
            <a:headEnd/>
            <a:tailEnd/>
          </a:ln>
          <a:effectLst/>
        </p:spPr>
        <p:txBody>
          <a:bodyPr lIns="91427" tIns="90000" rIns="91427" bIns="45714"/>
          <a:lstStyle/>
          <a:p>
            <a:pPr algn="ctr">
              <a:lnSpc>
                <a:spcPct val="85000"/>
              </a:lnSpc>
              <a:spcAft>
                <a:spcPct val="50000"/>
              </a:spcAft>
            </a:pPr>
            <a:r>
              <a:rPr lang="en-AU" sz="1600">
                <a:solidFill>
                  <a:schemeClr val="bg1"/>
                </a:solidFill>
              </a:rPr>
              <a:t>IT GOVERNANCE SAMPLE MECHANISMS</a:t>
            </a:r>
          </a:p>
        </p:txBody>
      </p:sp>
      <p:sp>
        <p:nvSpPr>
          <p:cNvPr id="721926" name="Rectangle 6"/>
          <p:cNvSpPr>
            <a:spLocks noChangeArrowheads="1"/>
          </p:cNvSpPr>
          <p:nvPr/>
        </p:nvSpPr>
        <p:spPr bwMode="auto">
          <a:xfrm>
            <a:off x="6096000" y="1447800"/>
            <a:ext cx="2614613" cy="5011738"/>
          </a:xfrm>
          <a:prstGeom prst="rect">
            <a:avLst/>
          </a:prstGeom>
          <a:gradFill rotWithShape="0">
            <a:gsLst>
              <a:gs pos="0">
                <a:srgbClr val="FF7D0A"/>
              </a:gs>
              <a:gs pos="100000">
                <a:srgbClr val="0053A3"/>
              </a:gs>
            </a:gsLst>
            <a:lin ang="5400000" scaled="1"/>
          </a:gradFill>
          <a:ln w="28575">
            <a:solidFill>
              <a:schemeClr val="tx1"/>
            </a:solidFill>
            <a:miter lim="800000"/>
            <a:headEnd/>
            <a:tailEnd/>
          </a:ln>
          <a:effectLst/>
        </p:spPr>
        <p:txBody>
          <a:bodyPr lIns="91427" tIns="72000" rIns="91427" bIns="45714"/>
          <a:lstStyle/>
          <a:p>
            <a:pPr algn="ctr">
              <a:lnSpc>
                <a:spcPct val="85000"/>
              </a:lnSpc>
            </a:pPr>
            <a:r>
              <a:rPr lang="en-AU" sz="1600"/>
              <a:t>PERFORMANCE MEASURES</a:t>
            </a:r>
          </a:p>
          <a:p>
            <a:pPr algn="ctr">
              <a:lnSpc>
                <a:spcPct val="85000"/>
              </a:lnSpc>
            </a:pPr>
            <a:r>
              <a:rPr lang="en-AU" sz="1600"/>
              <a:t>- Examples - </a:t>
            </a:r>
          </a:p>
        </p:txBody>
      </p:sp>
      <p:sp>
        <p:nvSpPr>
          <p:cNvPr id="721927" name="Rectangle 7"/>
          <p:cNvSpPr>
            <a:spLocks noChangeArrowheads="1"/>
          </p:cNvSpPr>
          <p:nvPr/>
        </p:nvSpPr>
        <p:spPr bwMode="auto">
          <a:xfrm>
            <a:off x="6094413" y="3643313"/>
            <a:ext cx="2616200" cy="2859087"/>
          </a:xfrm>
          <a:prstGeom prst="rect">
            <a:avLst/>
          </a:prstGeom>
          <a:noFill/>
          <a:ln w="28575">
            <a:noFill/>
            <a:miter lim="800000"/>
            <a:headEnd/>
            <a:tailEnd/>
          </a:ln>
          <a:effectLst/>
        </p:spPr>
        <p:txBody>
          <a:bodyPr lIns="91427" tIns="90000" rIns="91427" bIns="45714"/>
          <a:lstStyle/>
          <a:p>
            <a:pPr algn="ctr">
              <a:lnSpc>
                <a:spcPct val="85000"/>
              </a:lnSpc>
              <a:spcAft>
                <a:spcPct val="50000"/>
              </a:spcAft>
            </a:pPr>
            <a:r>
              <a:rPr lang="en-AU" sz="1600">
                <a:solidFill>
                  <a:schemeClr val="bg1"/>
                </a:solidFill>
              </a:rPr>
              <a:t>SAMPLE IT METRICS </a:t>
            </a:r>
            <a:br>
              <a:rPr lang="en-AU" sz="1600">
                <a:solidFill>
                  <a:schemeClr val="bg1"/>
                </a:solidFill>
              </a:rPr>
            </a:br>
            <a:r>
              <a:rPr lang="en-AU" sz="1600">
                <a:solidFill>
                  <a:schemeClr val="bg1"/>
                </a:solidFill>
              </a:rPr>
              <a:t>&amp; ACCOUNTABILITIES</a:t>
            </a:r>
          </a:p>
        </p:txBody>
      </p:sp>
      <p:sp>
        <p:nvSpPr>
          <p:cNvPr id="721928" name="Rectangle 8"/>
          <p:cNvSpPr>
            <a:spLocks noChangeArrowheads="1"/>
          </p:cNvSpPr>
          <p:nvPr/>
        </p:nvSpPr>
        <p:spPr bwMode="auto">
          <a:xfrm>
            <a:off x="338138" y="3643313"/>
            <a:ext cx="2628900" cy="2787650"/>
          </a:xfrm>
          <a:prstGeom prst="rect">
            <a:avLst/>
          </a:prstGeom>
          <a:noFill/>
          <a:ln w="28575">
            <a:noFill/>
            <a:miter lim="800000"/>
            <a:headEnd/>
            <a:tailEnd/>
          </a:ln>
          <a:effectLst/>
        </p:spPr>
        <p:txBody>
          <a:bodyPr lIns="91427" tIns="90000" rIns="91427" bIns="45714"/>
          <a:lstStyle/>
          <a:p>
            <a:pPr algn="ctr">
              <a:lnSpc>
                <a:spcPct val="85000"/>
              </a:lnSpc>
              <a:spcAft>
                <a:spcPct val="50000"/>
              </a:spcAft>
            </a:pPr>
            <a:r>
              <a:rPr lang="en-AU" sz="1600">
                <a:solidFill>
                  <a:schemeClr val="bg1"/>
                </a:solidFill>
              </a:rPr>
              <a:t>SAMPLE DESIRABLE </a:t>
            </a:r>
            <a:br>
              <a:rPr lang="en-AU" sz="1600">
                <a:solidFill>
                  <a:schemeClr val="bg1"/>
                </a:solidFill>
              </a:rPr>
            </a:br>
            <a:r>
              <a:rPr lang="en-AU" sz="1600">
                <a:solidFill>
                  <a:schemeClr val="bg1"/>
                </a:solidFill>
              </a:rPr>
              <a:t>IT BEHAVIORS</a:t>
            </a:r>
          </a:p>
        </p:txBody>
      </p:sp>
      <p:sp>
        <p:nvSpPr>
          <p:cNvPr id="721930" name="AutoShape 10"/>
          <p:cNvSpPr>
            <a:spLocks noChangeArrowheads="1"/>
          </p:cNvSpPr>
          <p:nvPr/>
        </p:nvSpPr>
        <p:spPr bwMode="auto">
          <a:xfrm>
            <a:off x="2795588" y="1735138"/>
            <a:ext cx="625475" cy="255587"/>
          </a:xfrm>
          <a:prstGeom prst="leftRightArrow">
            <a:avLst>
              <a:gd name="adj1" fmla="val 50000"/>
              <a:gd name="adj2" fmla="val 48944"/>
            </a:avLst>
          </a:prstGeom>
          <a:solidFill>
            <a:srgbClr val="F12116"/>
          </a:solidFill>
          <a:ln w="25400">
            <a:solidFill>
              <a:schemeClr val="tx1"/>
            </a:solidFill>
            <a:miter lim="800000"/>
            <a:headEnd/>
            <a:tailEnd/>
          </a:ln>
          <a:effectLst/>
        </p:spPr>
        <p:txBody>
          <a:bodyPr wrap="none" anchor="ctr"/>
          <a:lstStyle/>
          <a:p>
            <a:endParaRPr lang="en-US"/>
          </a:p>
        </p:txBody>
      </p:sp>
      <p:sp>
        <p:nvSpPr>
          <p:cNvPr id="721931" name="AutoShape 11"/>
          <p:cNvSpPr>
            <a:spLocks noChangeArrowheads="1"/>
          </p:cNvSpPr>
          <p:nvPr/>
        </p:nvSpPr>
        <p:spPr bwMode="auto">
          <a:xfrm>
            <a:off x="5595938" y="1757363"/>
            <a:ext cx="625475" cy="255587"/>
          </a:xfrm>
          <a:prstGeom prst="leftRightArrow">
            <a:avLst>
              <a:gd name="adj1" fmla="val 50000"/>
              <a:gd name="adj2" fmla="val 48944"/>
            </a:avLst>
          </a:prstGeom>
          <a:solidFill>
            <a:srgbClr val="F12116"/>
          </a:solidFill>
          <a:ln w="25400">
            <a:solidFill>
              <a:schemeClr val="tx1"/>
            </a:solidFill>
            <a:miter lim="800000"/>
            <a:headEnd/>
            <a:tailEnd/>
          </a:ln>
          <a:effectLst/>
        </p:spPr>
        <p:txBody>
          <a:bodyPr wrap="none" anchor="ctr"/>
          <a:lstStyle/>
          <a:p>
            <a:endParaRPr lang="en-US"/>
          </a:p>
        </p:txBody>
      </p:sp>
      <p:sp>
        <p:nvSpPr>
          <p:cNvPr id="721932" name="Text Box 12"/>
          <p:cNvSpPr txBox="1">
            <a:spLocks noChangeArrowheads="1"/>
          </p:cNvSpPr>
          <p:nvPr/>
        </p:nvSpPr>
        <p:spPr bwMode="auto">
          <a:xfrm>
            <a:off x="474663" y="2058988"/>
            <a:ext cx="2533650" cy="1454150"/>
          </a:xfrm>
          <a:prstGeom prst="rect">
            <a:avLst/>
          </a:prstGeom>
          <a:noFill/>
          <a:ln w="3175">
            <a:noFill/>
            <a:miter lim="800000"/>
            <a:headEnd/>
            <a:tailEnd/>
          </a:ln>
          <a:effectLst/>
        </p:spPr>
        <p:txBody>
          <a:bodyPr lIns="0" tIns="0" rIns="0" bIns="0">
            <a:spAutoFit/>
          </a:bodyPr>
          <a:lstStyle/>
          <a:p>
            <a:pPr marL="182563" indent="-182563" eaLnBrk="1" hangingPunct="1">
              <a:lnSpc>
                <a:spcPct val="95000"/>
              </a:lnSpc>
              <a:spcBef>
                <a:spcPct val="5000"/>
              </a:spcBef>
              <a:buSzPct val="80000"/>
              <a:buFont typeface="Monotype Sorts" pitchFamily="2" charset="2"/>
              <a:buChar char="n"/>
            </a:pPr>
            <a:r>
              <a:rPr lang="en-US" sz="1600"/>
              <a:t>Financial Drivers</a:t>
            </a:r>
            <a:endParaRPr lang="en-US" sz="1600" b="0"/>
          </a:p>
          <a:p>
            <a:pPr marL="182563" indent="-182563" eaLnBrk="1" hangingPunct="1">
              <a:lnSpc>
                <a:spcPct val="95000"/>
              </a:lnSpc>
              <a:spcBef>
                <a:spcPct val="5000"/>
              </a:spcBef>
              <a:buSzPct val="80000"/>
              <a:buFont typeface="Monotype Sorts" pitchFamily="2" charset="2"/>
              <a:buNone/>
            </a:pPr>
            <a:r>
              <a:rPr lang="en-US" sz="1600" b="0"/>
              <a:t>	- Growth</a:t>
            </a:r>
          </a:p>
          <a:p>
            <a:pPr marL="182563" indent="-182563" eaLnBrk="1" hangingPunct="1">
              <a:lnSpc>
                <a:spcPct val="95000"/>
              </a:lnSpc>
              <a:spcBef>
                <a:spcPct val="5000"/>
              </a:spcBef>
              <a:buSzPct val="80000"/>
              <a:buFont typeface="Monotype Sorts" pitchFamily="2" charset="2"/>
              <a:buChar char="n"/>
            </a:pPr>
            <a:r>
              <a:rPr lang="en-US" sz="1600"/>
              <a:t>Business Maxims</a:t>
            </a:r>
            <a:endParaRPr lang="en-US" sz="1600" b="0"/>
          </a:p>
          <a:p>
            <a:pPr marL="182563" indent="-182563" eaLnBrk="1" hangingPunct="1">
              <a:lnSpc>
                <a:spcPct val="95000"/>
              </a:lnSpc>
              <a:spcBef>
                <a:spcPct val="5000"/>
              </a:spcBef>
              <a:buSzPct val="80000"/>
              <a:buFont typeface="Monotype Sorts" pitchFamily="2" charset="2"/>
              <a:buNone/>
            </a:pPr>
            <a:r>
              <a:rPr lang="en-US" sz="1600" b="0"/>
              <a:t>	- Greater customer focus </a:t>
            </a:r>
          </a:p>
          <a:p>
            <a:pPr marL="182563" indent="-182563" eaLnBrk="1" hangingPunct="1">
              <a:lnSpc>
                <a:spcPct val="95000"/>
              </a:lnSpc>
              <a:spcBef>
                <a:spcPct val="5000"/>
              </a:spcBef>
              <a:buSzPct val="80000"/>
              <a:buFont typeface="Monotype Sorts" pitchFamily="2" charset="2"/>
              <a:buNone/>
            </a:pPr>
            <a:r>
              <a:rPr lang="en-US" sz="1600" b="0"/>
              <a:t>	- Balance local/enterprise</a:t>
            </a:r>
          </a:p>
          <a:p>
            <a:pPr marL="182563" indent="-182563" eaLnBrk="1" hangingPunct="1">
              <a:lnSpc>
                <a:spcPct val="95000"/>
              </a:lnSpc>
              <a:spcBef>
                <a:spcPct val="5000"/>
              </a:spcBef>
              <a:buSzPct val="80000"/>
              <a:buFont typeface="Monotype Sorts" pitchFamily="2" charset="2"/>
              <a:buNone/>
            </a:pPr>
            <a:r>
              <a:rPr lang="en-US" sz="1600" b="0"/>
              <a:t>	- Speed, flexibility</a:t>
            </a:r>
          </a:p>
        </p:txBody>
      </p:sp>
      <p:sp>
        <p:nvSpPr>
          <p:cNvPr id="721933" name="Text Box 13"/>
          <p:cNvSpPr txBox="1">
            <a:spLocks noChangeArrowheads="1"/>
          </p:cNvSpPr>
          <p:nvPr/>
        </p:nvSpPr>
        <p:spPr bwMode="auto">
          <a:xfrm>
            <a:off x="503238" y="4225925"/>
            <a:ext cx="2478087" cy="1647825"/>
          </a:xfrm>
          <a:prstGeom prst="rect">
            <a:avLst/>
          </a:prstGeom>
          <a:noFill/>
          <a:ln w="3175">
            <a:noFill/>
            <a:miter lim="800000"/>
            <a:headEnd/>
            <a:tailEnd/>
          </a:ln>
          <a:effectLst/>
        </p:spPr>
        <p:txBody>
          <a:bodyPr lIns="0" tIns="0" rIns="0" bIns="0">
            <a:spAutoFit/>
          </a:bodyPr>
          <a:lstStyle/>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Enable high-level, consistent customer relationships</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Treat all IT investments as business change projects</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Build for future flexibility</a:t>
            </a:r>
          </a:p>
        </p:txBody>
      </p:sp>
      <p:sp>
        <p:nvSpPr>
          <p:cNvPr id="721934" name="Text Box 14"/>
          <p:cNvSpPr txBox="1">
            <a:spLocks noChangeArrowheads="1"/>
          </p:cNvSpPr>
          <p:nvPr/>
        </p:nvSpPr>
        <p:spPr bwMode="auto">
          <a:xfrm>
            <a:off x="3335338" y="2000250"/>
            <a:ext cx="2290762" cy="2052638"/>
          </a:xfrm>
          <a:prstGeom prst="rect">
            <a:avLst/>
          </a:prstGeom>
          <a:noFill/>
          <a:ln w="3175">
            <a:noFill/>
            <a:miter lim="800000"/>
            <a:headEnd/>
            <a:tailEnd/>
          </a:ln>
          <a:effectLst/>
        </p:spPr>
        <p:txBody>
          <a:bodyPr lIns="0" tIns="0" rIns="0" bIns="0">
            <a:spAutoFit/>
          </a:bodyPr>
          <a:lstStyle/>
          <a:p>
            <a:pPr marL="182563" indent="-182563" defTabSz="911225" eaLnBrk="1" hangingPunct="1">
              <a:lnSpc>
                <a:spcPct val="95000"/>
              </a:lnSpc>
              <a:spcBef>
                <a:spcPct val="5000"/>
              </a:spcBef>
              <a:buSzPct val="80000"/>
              <a:buFont typeface="Monotype Sorts" pitchFamily="2" charset="2"/>
              <a:buChar char="n"/>
              <a:tabLst>
                <a:tab pos="279400" algn="ctr"/>
              </a:tabLst>
            </a:pPr>
            <a:r>
              <a:rPr lang="en-US" sz="1600"/>
              <a:t>Business Monarchy</a:t>
            </a:r>
            <a:r>
              <a:rPr lang="en-US" sz="1600" b="0"/>
              <a:t> </a:t>
            </a:r>
            <a:br>
              <a:rPr lang="en-US" sz="1600" b="0"/>
            </a:br>
            <a:r>
              <a:rPr lang="en-US" sz="1600" b="0"/>
              <a:t>- IT principles</a:t>
            </a:r>
            <a:br>
              <a:rPr lang="en-US" sz="1600" b="0"/>
            </a:br>
            <a:r>
              <a:rPr lang="en-US" sz="1600" b="0"/>
              <a:t>- Biz application needs</a:t>
            </a:r>
            <a:br>
              <a:rPr lang="en-US" sz="1600" b="0"/>
            </a:br>
            <a:r>
              <a:rPr lang="en-US" sz="1600" b="0"/>
              <a:t>- IT investment</a:t>
            </a:r>
          </a:p>
          <a:p>
            <a:pPr marL="182563" indent="-182563" defTabSz="911225" eaLnBrk="1" hangingPunct="1">
              <a:lnSpc>
                <a:spcPct val="95000"/>
              </a:lnSpc>
              <a:spcBef>
                <a:spcPct val="5000"/>
              </a:spcBef>
              <a:buSzPct val="80000"/>
              <a:buFont typeface="Monotype Sorts" pitchFamily="2" charset="2"/>
              <a:buChar char="n"/>
              <a:tabLst>
                <a:tab pos="279400" algn="ctr"/>
              </a:tabLst>
            </a:pPr>
            <a:r>
              <a:rPr lang="en-US" sz="1600"/>
              <a:t>IT Monarchy</a:t>
            </a:r>
            <a:r>
              <a:rPr lang="en-US" sz="1600" b="0"/>
              <a:t> decides</a:t>
            </a:r>
            <a:br>
              <a:rPr lang="en-US" sz="1600" b="0"/>
            </a:br>
            <a:r>
              <a:rPr lang="en-US" sz="1600" b="0"/>
              <a:t>- IT infrastructure             	- IT architecture</a:t>
            </a:r>
          </a:p>
          <a:p>
            <a:pPr marL="182563" indent="-182563" defTabSz="911225" eaLnBrk="1" hangingPunct="1">
              <a:lnSpc>
                <a:spcPct val="95000"/>
              </a:lnSpc>
              <a:spcBef>
                <a:spcPct val="5000"/>
              </a:spcBef>
              <a:buSzPct val="80000"/>
              <a:buFont typeface="Monotype Sorts" pitchFamily="2" charset="2"/>
              <a:buNone/>
              <a:tabLst>
                <a:tab pos="279400" algn="ctr"/>
              </a:tabLst>
            </a:pPr>
            <a:r>
              <a:rPr lang="en-US" sz="1600" b="0"/>
              <a:t/>
            </a:r>
            <a:br>
              <a:rPr lang="en-US" sz="1600" b="0"/>
            </a:br>
            <a:endParaRPr lang="en-US" sz="1200" b="0"/>
          </a:p>
        </p:txBody>
      </p:sp>
      <p:sp>
        <p:nvSpPr>
          <p:cNvPr id="721935" name="Text Box 15"/>
          <p:cNvSpPr txBox="1">
            <a:spLocks noChangeArrowheads="1"/>
          </p:cNvSpPr>
          <p:nvPr/>
        </p:nvSpPr>
        <p:spPr bwMode="auto">
          <a:xfrm>
            <a:off x="3348038" y="4225925"/>
            <a:ext cx="2474912" cy="2062163"/>
          </a:xfrm>
          <a:prstGeom prst="rect">
            <a:avLst/>
          </a:prstGeom>
          <a:noFill/>
          <a:ln w="3175">
            <a:noFill/>
            <a:miter lim="800000"/>
            <a:headEnd/>
            <a:tailEnd/>
          </a:ln>
          <a:effectLst/>
        </p:spPr>
        <p:txBody>
          <a:bodyPr lIns="0" tIns="0" rIns="0" bIns="0">
            <a:spAutoFit/>
          </a:bodyPr>
          <a:lstStyle/>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Formal Corporate Office involvement Regional Project Councils</a:t>
            </a:r>
            <a:br>
              <a:rPr lang="en-US" sz="1600" b="0">
                <a:solidFill>
                  <a:schemeClr val="bg1"/>
                </a:solidFill>
              </a:rPr>
            </a:br>
            <a:r>
              <a:rPr lang="en-US" sz="1600" b="0">
                <a:solidFill>
                  <a:schemeClr val="bg1"/>
                </a:solidFill>
              </a:rPr>
              <a:t>- 3 tier approach</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Investment in IT as a portfolio</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Business technology relationship managers</a:t>
            </a:r>
          </a:p>
          <a:p>
            <a:pPr marL="182563" indent="-182563" eaLnBrk="1" hangingPunct="1">
              <a:lnSpc>
                <a:spcPct val="95000"/>
              </a:lnSpc>
              <a:spcBef>
                <a:spcPct val="5000"/>
              </a:spcBef>
              <a:buSzPct val="80000"/>
              <a:buFont typeface="Monotype Sorts" pitchFamily="2" charset="2"/>
              <a:buChar char="n"/>
            </a:pPr>
            <a:endParaRPr lang="en-US" sz="1200" b="0">
              <a:solidFill>
                <a:schemeClr val="bg1"/>
              </a:solidFill>
            </a:endParaRPr>
          </a:p>
        </p:txBody>
      </p:sp>
      <p:sp>
        <p:nvSpPr>
          <p:cNvPr id="721936" name="Text Box 16"/>
          <p:cNvSpPr txBox="1">
            <a:spLocks noChangeArrowheads="1"/>
          </p:cNvSpPr>
          <p:nvPr/>
        </p:nvSpPr>
        <p:spPr bwMode="auto">
          <a:xfrm>
            <a:off x="6192838" y="4225925"/>
            <a:ext cx="2490787" cy="2124075"/>
          </a:xfrm>
          <a:prstGeom prst="rect">
            <a:avLst/>
          </a:prstGeom>
          <a:noFill/>
          <a:ln w="3175">
            <a:noFill/>
            <a:miter lim="800000"/>
            <a:headEnd/>
            <a:tailEnd/>
          </a:ln>
          <a:effectLst/>
        </p:spPr>
        <p:txBody>
          <a:bodyPr lIns="0" tIns="0" rIns="0" bIns="0">
            <a:spAutoFit/>
          </a:bodyPr>
          <a:lstStyle/>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Level of business ownership of projects</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Penetration of franchise-wide platform</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Level of common technology, common data definitions</a:t>
            </a:r>
          </a:p>
          <a:p>
            <a:pPr marL="182563" indent="-182563" eaLnBrk="1" hangingPunct="1">
              <a:lnSpc>
                <a:spcPct val="95000"/>
              </a:lnSpc>
              <a:spcBef>
                <a:spcPct val="5000"/>
              </a:spcBef>
              <a:buSzPct val="80000"/>
              <a:buFont typeface="Monotype Sorts" pitchFamily="2" charset="2"/>
              <a:buChar char="n"/>
            </a:pPr>
            <a:r>
              <a:rPr lang="en-US" sz="1600" b="0">
                <a:solidFill>
                  <a:schemeClr val="bg1"/>
                </a:solidFill>
              </a:rPr>
              <a:t>Use of franchise-wide metrics</a:t>
            </a:r>
          </a:p>
        </p:txBody>
      </p:sp>
      <p:sp>
        <p:nvSpPr>
          <p:cNvPr id="721937" name="Text Box 17"/>
          <p:cNvSpPr txBox="1">
            <a:spLocks noChangeArrowheads="1"/>
          </p:cNvSpPr>
          <p:nvPr/>
        </p:nvSpPr>
        <p:spPr bwMode="auto">
          <a:xfrm>
            <a:off x="6292850" y="2228850"/>
            <a:ext cx="2384425" cy="1184275"/>
          </a:xfrm>
          <a:prstGeom prst="rect">
            <a:avLst/>
          </a:prstGeom>
          <a:noFill/>
          <a:ln w="3175">
            <a:noFill/>
            <a:miter lim="800000"/>
            <a:headEnd/>
            <a:tailEnd/>
          </a:ln>
          <a:effectLst/>
        </p:spPr>
        <p:txBody>
          <a:bodyPr lIns="0" tIns="0" rIns="0" bIns="0">
            <a:spAutoFit/>
          </a:bodyPr>
          <a:lstStyle/>
          <a:p>
            <a:pPr marL="182563" indent="-182563" eaLnBrk="1" hangingPunct="1">
              <a:lnSpc>
                <a:spcPct val="95000"/>
              </a:lnSpc>
              <a:spcBef>
                <a:spcPct val="5000"/>
              </a:spcBef>
              <a:buSzPct val="80000"/>
              <a:buFont typeface="Monotype Sorts" pitchFamily="2" charset="2"/>
              <a:buChar char="n"/>
            </a:pPr>
            <a:r>
              <a:rPr lang="en-US" sz="1600" b="0"/>
              <a:t>Quality of customer relationships</a:t>
            </a:r>
          </a:p>
          <a:p>
            <a:pPr marL="182563" indent="-182563" eaLnBrk="1" hangingPunct="1">
              <a:lnSpc>
                <a:spcPct val="95000"/>
              </a:lnSpc>
              <a:spcBef>
                <a:spcPct val="5000"/>
              </a:spcBef>
              <a:buSzPct val="80000"/>
              <a:buFont typeface="Monotype Sorts" pitchFamily="2" charset="2"/>
              <a:buChar char="n"/>
            </a:pPr>
            <a:r>
              <a:rPr lang="en-US" sz="1600" b="0"/>
              <a:t>Bigger share of customer</a:t>
            </a:r>
          </a:p>
          <a:p>
            <a:pPr marL="182563" indent="-182563" eaLnBrk="1" hangingPunct="1">
              <a:lnSpc>
                <a:spcPct val="95000"/>
              </a:lnSpc>
              <a:spcBef>
                <a:spcPct val="5000"/>
              </a:spcBef>
              <a:buSzPct val="80000"/>
              <a:buFont typeface="Monotype Sorts" pitchFamily="2" charset="2"/>
              <a:buChar char="n"/>
            </a:pPr>
            <a:r>
              <a:rPr lang="en-US" sz="1600" b="0"/>
              <a:t>Faster time to market</a:t>
            </a:r>
            <a:endParaRPr lang="en-US" sz="1200" b="0"/>
          </a:p>
        </p:txBody>
      </p:sp>
      <p:sp>
        <p:nvSpPr>
          <p:cNvPr id="721938" name="Line 18"/>
          <p:cNvSpPr>
            <a:spLocks noChangeShapeType="1"/>
          </p:cNvSpPr>
          <p:nvPr/>
        </p:nvSpPr>
        <p:spPr bwMode="auto">
          <a:xfrm>
            <a:off x="400050" y="3622675"/>
            <a:ext cx="2578100" cy="0"/>
          </a:xfrm>
          <a:prstGeom prst="line">
            <a:avLst/>
          </a:prstGeom>
          <a:noFill/>
          <a:ln w="38100">
            <a:solidFill>
              <a:schemeClr val="bg1"/>
            </a:solidFill>
            <a:prstDash val="sysDot"/>
            <a:round/>
            <a:headEnd/>
            <a:tailEnd/>
          </a:ln>
          <a:effectLst/>
        </p:spPr>
        <p:txBody>
          <a:bodyPr/>
          <a:lstStyle/>
          <a:p>
            <a:endParaRPr lang="en-US"/>
          </a:p>
        </p:txBody>
      </p:sp>
      <p:sp>
        <p:nvSpPr>
          <p:cNvPr id="721939" name="Line 19"/>
          <p:cNvSpPr>
            <a:spLocks noChangeShapeType="1"/>
          </p:cNvSpPr>
          <p:nvPr/>
        </p:nvSpPr>
        <p:spPr bwMode="auto">
          <a:xfrm>
            <a:off x="3270250" y="3622675"/>
            <a:ext cx="2552700" cy="0"/>
          </a:xfrm>
          <a:prstGeom prst="line">
            <a:avLst/>
          </a:prstGeom>
          <a:noFill/>
          <a:ln w="38100">
            <a:solidFill>
              <a:schemeClr val="bg1"/>
            </a:solidFill>
            <a:prstDash val="sysDot"/>
            <a:round/>
            <a:headEnd/>
            <a:tailEnd/>
          </a:ln>
          <a:effectLst/>
        </p:spPr>
        <p:txBody>
          <a:bodyPr/>
          <a:lstStyle/>
          <a:p>
            <a:endParaRPr lang="en-US"/>
          </a:p>
        </p:txBody>
      </p:sp>
      <p:sp>
        <p:nvSpPr>
          <p:cNvPr id="721940" name="Line 20"/>
          <p:cNvSpPr>
            <a:spLocks noChangeShapeType="1"/>
          </p:cNvSpPr>
          <p:nvPr/>
        </p:nvSpPr>
        <p:spPr bwMode="auto">
          <a:xfrm>
            <a:off x="6115050" y="3622675"/>
            <a:ext cx="2565400" cy="0"/>
          </a:xfrm>
          <a:prstGeom prst="line">
            <a:avLst/>
          </a:prstGeom>
          <a:noFill/>
          <a:ln w="38100">
            <a:solidFill>
              <a:schemeClr val="bg1"/>
            </a:solidFill>
            <a:prstDash val="sysDot"/>
            <a:round/>
            <a:headEnd/>
            <a:tailEnd/>
          </a:ln>
          <a:effectLst/>
        </p:spPr>
        <p:txBody>
          <a:bodyPr/>
          <a:lstStyle/>
          <a:p>
            <a:endParaRPr lang="en-US"/>
          </a:p>
        </p:txBody>
      </p:sp>
      <p:sp>
        <p:nvSpPr>
          <p:cNvPr id="721941" name="AutoShape 21"/>
          <p:cNvSpPr>
            <a:spLocks noChangeArrowheads="1"/>
          </p:cNvSpPr>
          <p:nvPr/>
        </p:nvSpPr>
        <p:spPr bwMode="auto">
          <a:xfrm>
            <a:off x="2711450" y="3292475"/>
            <a:ext cx="255588"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
        <p:nvSpPr>
          <p:cNvPr id="721942" name="AutoShape 22"/>
          <p:cNvSpPr>
            <a:spLocks noChangeArrowheads="1"/>
          </p:cNvSpPr>
          <p:nvPr/>
        </p:nvSpPr>
        <p:spPr bwMode="auto">
          <a:xfrm>
            <a:off x="5556250" y="3292475"/>
            <a:ext cx="255588"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
        <p:nvSpPr>
          <p:cNvPr id="721943" name="AutoShape 23"/>
          <p:cNvSpPr>
            <a:spLocks noChangeArrowheads="1"/>
          </p:cNvSpPr>
          <p:nvPr/>
        </p:nvSpPr>
        <p:spPr bwMode="auto">
          <a:xfrm>
            <a:off x="8439150" y="3292475"/>
            <a:ext cx="255588" cy="630238"/>
          </a:xfrm>
          <a:prstGeom prst="upDownArrow">
            <a:avLst>
              <a:gd name="adj1" fmla="val 50000"/>
              <a:gd name="adj2" fmla="val 49317"/>
            </a:avLst>
          </a:prstGeom>
          <a:solidFill>
            <a:srgbClr val="FFBE1A"/>
          </a:solidFill>
          <a:ln w="25400">
            <a:solidFill>
              <a:schemeClr val="tx1"/>
            </a:solidFill>
            <a:miter lim="800000"/>
            <a:headEnd/>
            <a:tailEnd/>
          </a:ln>
          <a:effectLst/>
        </p:spPr>
        <p:txBody>
          <a:bodyPr wrap="none" anchor="ctr"/>
          <a:lstStyle/>
          <a:p>
            <a:endParaRPr lang="en-US"/>
          </a:p>
        </p:txBody>
      </p:sp>
      <p:sp>
        <p:nvSpPr>
          <p:cNvPr id="721944" name="Rectangle 24"/>
          <p:cNvSpPr>
            <a:spLocks noGrp="1" noChangeArrowheads="1"/>
          </p:cNvSpPr>
          <p:nvPr>
            <p:ph type="title"/>
          </p:nvPr>
        </p:nvSpPr>
        <p:spPr/>
        <p:txBody>
          <a:bodyPr>
            <a:normAutofit fontScale="90000"/>
          </a:bodyPr>
          <a:lstStyle/>
          <a:p>
            <a:r>
              <a:rPr lang="en-US" smtClean="0"/>
              <a:t>Harmonized goals, styles and metrics </a:t>
            </a:r>
            <a:br>
              <a:rPr lang="en-US" smtClean="0"/>
            </a:br>
            <a:r>
              <a:rPr lang="en-US" smtClean="0"/>
              <a:t>. . . Regional Bank</a:t>
            </a:r>
            <a:endParaRPr lang="en-US"/>
          </a:p>
        </p:txBody>
      </p:sp>
      <p:sp>
        <p:nvSpPr>
          <p:cNvPr id="721945" name="AutoShape 25"/>
          <p:cNvSpPr>
            <a:spLocks noChangeArrowheads="1"/>
          </p:cNvSpPr>
          <p:nvPr/>
        </p:nvSpPr>
        <p:spPr bwMode="auto">
          <a:xfrm>
            <a:off x="2795588" y="4033838"/>
            <a:ext cx="625475" cy="255587"/>
          </a:xfrm>
          <a:prstGeom prst="leftRightArrow">
            <a:avLst>
              <a:gd name="adj1" fmla="val 50000"/>
              <a:gd name="adj2" fmla="val 48944"/>
            </a:avLst>
          </a:prstGeom>
          <a:solidFill>
            <a:srgbClr val="F12116"/>
          </a:solidFill>
          <a:ln w="25400">
            <a:solidFill>
              <a:schemeClr val="tx1"/>
            </a:solidFill>
            <a:miter lim="800000"/>
            <a:headEnd/>
            <a:tailEnd/>
          </a:ln>
          <a:effectLst/>
        </p:spPr>
        <p:txBody>
          <a:bodyPr wrap="none" anchor="ctr"/>
          <a:lstStyle/>
          <a:p>
            <a:endParaRPr lang="en-US"/>
          </a:p>
        </p:txBody>
      </p:sp>
      <p:sp>
        <p:nvSpPr>
          <p:cNvPr id="721946" name="AutoShape 26"/>
          <p:cNvSpPr>
            <a:spLocks noChangeArrowheads="1"/>
          </p:cNvSpPr>
          <p:nvPr/>
        </p:nvSpPr>
        <p:spPr bwMode="auto">
          <a:xfrm>
            <a:off x="5722938" y="4030663"/>
            <a:ext cx="625475" cy="255587"/>
          </a:xfrm>
          <a:prstGeom prst="leftRightArrow">
            <a:avLst>
              <a:gd name="adj1" fmla="val 50000"/>
              <a:gd name="adj2" fmla="val 48944"/>
            </a:avLst>
          </a:prstGeom>
          <a:solidFill>
            <a:srgbClr val="F12116"/>
          </a:solidFill>
          <a:ln w="254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Grp="1" noChangeArrowheads="1"/>
          </p:cNvSpPr>
          <p:nvPr>
            <p:ph type="title"/>
          </p:nvPr>
        </p:nvSpPr>
        <p:spPr/>
        <p:txBody>
          <a:bodyPr>
            <a:normAutofit fontScale="90000"/>
          </a:bodyPr>
          <a:lstStyle/>
          <a:p>
            <a:r>
              <a:rPr lang="en-US" smtClean="0"/>
              <a:t>Recommendations which shape effective IT governance</a:t>
            </a:r>
            <a:endParaRPr lang="en-US"/>
          </a:p>
        </p:txBody>
      </p:sp>
      <p:sp>
        <p:nvSpPr>
          <p:cNvPr id="744452" name="Rectangle 4"/>
          <p:cNvSpPr>
            <a:spLocks noGrp="1" noChangeArrowheads="1"/>
          </p:cNvSpPr>
          <p:nvPr>
            <p:ph type="body" idx="1"/>
          </p:nvPr>
        </p:nvSpPr>
        <p:spPr/>
        <p:txBody>
          <a:bodyPr>
            <a:normAutofit/>
          </a:bodyPr>
          <a:lstStyle/>
          <a:p>
            <a:r>
              <a:rPr lang="en-US" b="1" dirty="0" smtClean="0"/>
              <a:t>Design IT governance thoughtfully</a:t>
            </a:r>
          </a:p>
          <a:p>
            <a:pPr>
              <a:buNone/>
            </a:pPr>
            <a:r>
              <a:rPr lang="en-US" dirty="0" smtClean="0"/>
              <a:t>	. . . Don’t have ‘governance by default</a:t>
            </a:r>
            <a:br>
              <a:rPr lang="en-US" dirty="0" smtClean="0"/>
            </a:br>
            <a:r>
              <a:rPr lang="en-US" dirty="0" smtClean="0"/>
              <a:t>. . . Carefully design IT governance for each IT domain </a:t>
            </a:r>
          </a:p>
          <a:p>
            <a:r>
              <a:rPr lang="en-US" b="1" dirty="0" smtClean="0"/>
              <a:t>Focus on a few goals, desirable behaviors, and metrics</a:t>
            </a:r>
          </a:p>
          <a:p>
            <a:pPr>
              <a:buNone/>
            </a:pPr>
            <a:r>
              <a:rPr lang="en-US" dirty="0" smtClean="0"/>
              <a:t>	 . . . Good governance requires choices to optimize</a:t>
            </a:r>
          </a:p>
          <a:p>
            <a:r>
              <a:rPr lang="en-US" b="1" dirty="0" smtClean="0"/>
              <a:t>Educate executives: IT governance is important</a:t>
            </a:r>
          </a:p>
          <a:p>
            <a:pPr>
              <a:buNone/>
            </a:pPr>
            <a:r>
              <a:rPr lang="en-US" dirty="0" smtClean="0"/>
              <a:t>	. . . Without top level input, poor decisions are made </a:t>
            </a:r>
            <a:br>
              <a:rPr lang="en-US" dirty="0" smtClean="0"/>
            </a:br>
            <a:r>
              <a:rPr lang="en-US" dirty="0" smtClean="0"/>
              <a:t>. . . Good IT governance helps business executives achieve success</a:t>
            </a:r>
          </a:p>
        </p:txBody>
      </p:sp>
      <p:sp>
        <p:nvSpPr>
          <p:cNvPr id="744453" name="Text Box 5"/>
          <p:cNvSpPr txBox="1">
            <a:spLocks noChangeArrowheads="1"/>
          </p:cNvSpPr>
          <p:nvPr/>
        </p:nvSpPr>
        <p:spPr bwMode="auto">
          <a:xfrm>
            <a:off x="414338" y="1316038"/>
            <a:ext cx="8494712" cy="366712"/>
          </a:xfrm>
          <a:prstGeom prst="rect">
            <a:avLst/>
          </a:prstGeom>
          <a:noFill/>
          <a:ln w="3175">
            <a:noFill/>
            <a:miter lim="800000"/>
            <a:headEnd/>
            <a:tailEnd/>
          </a:ln>
          <a:effectLst/>
        </p:spPr>
        <p:txBody>
          <a:bodyPr lIns="45720" rIns="45720">
            <a:spAutoFit/>
          </a:bodyPr>
          <a:lstStyle/>
          <a:p>
            <a:pPr eaLnBrk="1" hangingPunct="1">
              <a:spcBef>
                <a:spcPct val="50000"/>
              </a:spcBef>
            </a:pPr>
            <a:endParaRPr lang="en-US" sz="1800">
              <a:solidFill>
                <a:srgbClr val="6600FF"/>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Governance?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“Governance is the act of governing. It relates to </a:t>
            </a:r>
            <a:r>
              <a:rPr lang="en-US" b="1" u="sng" dirty="0" smtClean="0"/>
              <a:t>decisions that define</a:t>
            </a:r>
            <a:r>
              <a:rPr lang="en-US" dirty="0" smtClean="0"/>
              <a:t> </a:t>
            </a:r>
            <a:r>
              <a:rPr lang="en-US" i="1" dirty="0" smtClean="0"/>
              <a:t>expectations</a:t>
            </a:r>
            <a:r>
              <a:rPr lang="en-US" dirty="0" smtClean="0"/>
              <a:t>, grant power, or verify performance. It consists of either a separate process or part of decision-making or leadership processes… In the case of a business or of an NGO, governance relates to consistent management, cohesive policies, guidance, processes and decision-rights for a given area of responsibility. For example, managing at a corporate level might involve evolving policies on privacy, on internal investment, and on the use of data.”</a:t>
            </a:r>
          </a:p>
          <a:p>
            <a:pPr algn="r">
              <a:buNone/>
            </a:pPr>
            <a:endParaRPr lang="en-US" dirty="0" smtClean="0"/>
          </a:p>
          <a:p>
            <a:pPr algn="r">
              <a:buNone/>
            </a:pPr>
            <a:r>
              <a:rPr lang="en-US" dirty="0" smtClean="0"/>
              <a:t>Wikipedia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Grp="1" noChangeArrowheads="1"/>
          </p:cNvSpPr>
          <p:nvPr>
            <p:ph type="title"/>
          </p:nvPr>
        </p:nvSpPr>
        <p:spPr/>
        <p:txBody>
          <a:bodyPr>
            <a:normAutofit fontScale="90000"/>
          </a:bodyPr>
          <a:lstStyle/>
          <a:p>
            <a:r>
              <a:rPr lang="en-US" smtClean="0"/>
              <a:t>Recommendations which shape effective IT governance</a:t>
            </a:r>
            <a:endParaRPr lang="en-US"/>
          </a:p>
        </p:txBody>
      </p:sp>
      <p:sp>
        <p:nvSpPr>
          <p:cNvPr id="744452" name="Rectangle 4"/>
          <p:cNvSpPr>
            <a:spLocks noGrp="1" noChangeArrowheads="1"/>
          </p:cNvSpPr>
          <p:nvPr>
            <p:ph type="body" idx="1"/>
          </p:nvPr>
        </p:nvSpPr>
        <p:spPr/>
        <p:txBody>
          <a:bodyPr>
            <a:normAutofit/>
          </a:bodyPr>
          <a:lstStyle/>
          <a:p>
            <a:r>
              <a:rPr lang="en-US" b="1" dirty="0" smtClean="0"/>
              <a:t>Build transparency into your governance arrangements</a:t>
            </a:r>
          </a:p>
          <a:p>
            <a:pPr>
              <a:buNone/>
            </a:pPr>
            <a:r>
              <a:rPr lang="en-US" dirty="0" smtClean="0"/>
              <a:t>	. . . More transparency =&gt; more confidence</a:t>
            </a:r>
            <a:br>
              <a:rPr lang="en-US" dirty="0" smtClean="0"/>
            </a:br>
            <a:endParaRPr lang="en-US" dirty="0" smtClean="0"/>
          </a:p>
          <a:p>
            <a:r>
              <a:rPr lang="en-US" b="1" dirty="0" smtClean="0"/>
              <a:t>Change IT governance to change behaviors</a:t>
            </a:r>
          </a:p>
          <a:p>
            <a:pPr>
              <a:buNone/>
            </a:pPr>
            <a:r>
              <a:rPr lang="en-US" dirty="0" smtClean="0"/>
              <a:t>	. . . Shifts need to occur when strategy changes</a:t>
            </a:r>
            <a:br>
              <a:rPr lang="en-US" dirty="0" smtClean="0"/>
            </a:br>
            <a:r>
              <a:rPr lang="en-US" dirty="0" smtClean="0"/>
              <a:t>. . . New arrangements takes time to communicate, implement</a:t>
            </a:r>
            <a:endParaRPr lang="en-US" dirty="0"/>
          </a:p>
        </p:txBody>
      </p:sp>
      <p:sp>
        <p:nvSpPr>
          <p:cNvPr id="744453" name="Text Box 5"/>
          <p:cNvSpPr txBox="1">
            <a:spLocks noChangeArrowheads="1"/>
          </p:cNvSpPr>
          <p:nvPr/>
        </p:nvSpPr>
        <p:spPr bwMode="auto">
          <a:xfrm>
            <a:off x="414338" y="1316038"/>
            <a:ext cx="8494712" cy="366712"/>
          </a:xfrm>
          <a:prstGeom prst="rect">
            <a:avLst/>
          </a:prstGeom>
          <a:noFill/>
          <a:ln w="3175">
            <a:noFill/>
            <a:miter lim="800000"/>
            <a:headEnd/>
            <a:tailEnd/>
          </a:ln>
          <a:effectLst/>
        </p:spPr>
        <p:txBody>
          <a:bodyPr lIns="45720" rIns="45720">
            <a:spAutoFit/>
          </a:bodyPr>
          <a:lstStyle/>
          <a:p>
            <a:pPr eaLnBrk="1" hangingPunct="1">
              <a:spcBef>
                <a:spcPct val="50000"/>
              </a:spcBef>
            </a:pPr>
            <a:endParaRPr lang="en-US" sz="1800">
              <a:solidFill>
                <a:srgbClr val="6600FF"/>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Best Practices</a:t>
            </a:r>
            <a:endParaRPr lang="en-US" dirty="0"/>
          </a:p>
        </p:txBody>
      </p:sp>
      <p:sp>
        <p:nvSpPr>
          <p:cNvPr id="83971" name="Rectangle 3"/>
          <p:cNvSpPr>
            <a:spLocks noGrp="1" noChangeArrowheads="1"/>
          </p:cNvSpPr>
          <p:nvPr>
            <p:ph type="body" idx="1"/>
          </p:nvPr>
        </p:nvSpPr>
        <p:spPr/>
        <p:txBody>
          <a:bodyPr/>
          <a:lstStyle/>
          <a:p>
            <a:r>
              <a:rPr lang="en-US" dirty="0" smtClean="0"/>
              <a:t>What is not </a:t>
            </a:r>
            <a:r>
              <a:rPr lang="en-US" u="sng" dirty="0" smtClean="0"/>
              <a:t>defined</a:t>
            </a:r>
            <a:r>
              <a:rPr lang="en-US" dirty="0" smtClean="0"/>
              <a:t> cannot be </a:t>
            </a:r>
            <a:r>
              <a:rPr lang="en-US" u="sng" dirty="0" smtClean="0"/>
              <a:t>controlled</a:t>
            </a:r>
          </a:p>
          <a:p>
            <a:r>
              <a:rPr lang="en-US" dirty="0" smtClean="0"/>
              <a:t>What is not </a:t>
            </a:r>
            <a:r>
              <a:rPr lang="en-US" u="sng" dirty="0" smtClean="0"/>
              <a:t>controlled</a:t>
            </a:r>
            <a:r>
              <a:rPr lang="en-US" dirty="0" smtClean="0"/>
              <a:t> cannot be </a:t>
            </a:r>
            <a:r>
              <a:rPr lang="en-US" u="sng" dirty="0" smtClean="0"/>
              <a:t>measured</a:t>
            </a:r>
          </a:p>
          <a:p>
            <a:r>
              <a:rPr lang="en-US" dirty="0" smtClean="0"/>
              <a:t>What is not </a:t>
            </a:r>
            <a:r>
              <a:rPr lang="en-US" u="sng" dirty="0" smtClean="0"/>
              <a:t>measured</a:t>
            </a:r>
            <a:r>
              <a:rPr lang="en-US" dirty="0" smtClean="0"/>
              <a:t> cannot be </a:t>
            </a:r>
            <a:r>
              <a:rPr lang="en-US" u="sng" dirty="0" smtClean="0"/>
              <a:t>improved</a:t>
            </a:r>
            <a:endParaRPr lang="en-US" u="sng" dirty="0"/>
          </a:p>
        </p:txBody>
      </p:sp>
      <p:sp>
        <p:nvSpPr>
          <p:cNvPr id="83972" name="Rectangle 4"/>
          <p:cNvSpPr>
            <a:spLocks noChangeArrowheads="1"/>
          </p:cNvSpPr>
          <p:nvPr/>
        </p:nvSpPr>
        <p:spPr bwMode="auto">
          <a:xfrm>
            <a:off x="762000" y="3048000"/>
            <a:ext cx="3352800" cy="2862322"/>
          </a:xfrm>
          <a:prstGeom prst="rect">
            <a:avLst/>
          </a:prstGeom>
          <a:noFill/>
          <a:ln w="9525">
            <a:solidFill>
              <a:schemeClr val="accent1"/>
            </a:solidFill>
            <a:miter lim="800000"/>
            <a:headEnd/>
            <a:tailEnd/>
          </a:ln>
          <a:effectLst/>
        </p:spPr>
        <p:txBody>
          <a:bodyPr wrap="square">
            <a:spAutoFit/>
          </a:bodyPr>
          <a:lstStyle/>
          <a:p>
            <a:pPr algn="l" eaLnBrk="1" hangingPunct="1">
              <a:lnSpc>
                <a:spcPct val="100000"/>
              </a:lnSpc>
            </a:pPr>
            <a:r>
              <a:rPr lang="en-US" sz="2000" dirty="0">
                <a:solidFill>
                  <a:srgbClr val="003366"/>
                </a:solidFill>
                <a:latin typeface="Tahoma" pitchFamily="34" charset="0"/>
              </a:rPr>
              <a:t>Quality &amp; Control Models</a:t>
            </a:r>
          </a:p>
          <a:p>
            <a:pPr algn="l" eaLnBrk="1" hangingPunct="1">
              <a:lnSpc>
                <a:spcPct val="100000"/>
              </a:lnSpc>
              <a:buFontTx/>
              <a:buChar char="•"/>
            </a:pPr>
            <a:r>
              <a:rPr lang="en-US" sz="2000" b="0" dirty="0">
                <a:solidFill>
                  <a:srgbClr val="003366"/>
                </a:solidFill>
                <a:latin typeface="Tahoma" pitchFamily="34" charset="0"/>
              </a:rPr>
              <a:t> ISO 900x</a:t>
            </a:r>
          </a:p>
          <a:p>
            <a:pPr algn="l" eaLnBrk="1" hangingPunct="1">
              <a:lnSpc>
                <a:spcPct val="100000"/>
              </a:lnSpc>
              <a:buFontTx/>
              <a:buChar char="•"/>
            </a:pPr>
            <a:r>
              <a:rPr lang="en-US" sz="2000" b="0" dirty="0">
                <a:solidFill>
                  <a:srgbClr val="003366"/>
                </a:solidFill>
                <a:latin typeface="Tahoma" pitchFamily="34" charset="0"/>
              </a:rPr>
              <a:t> COBIT</a:t>
            </a:r>
            <a:r>
              <a:rPr lang="en-US" sz="2000" b="0" baseline="30000" dirty="0">
                <a:solidFill>
                  <a:srgbClr val="003366"/>
                </a:solidFill>
                <a:latin typeface="Tahoma" pitchFamily="34" charset="0"/>
                <a:cs typeface="Tahoma" pitchFamily="34" charset="0"/>
              </a:rPr>
              <a:t>®</a:t>
            </a:r>
          </a:p>
          <a:p>
            <a:pPr algn="l" eaLnBrk="1" hangingPunct="1">
              <a:lnSpc>
                <a:spcPct val="100000"/>
              </a:lnSpc>
              <a:buFontTx/>
              <a:buChar char="•"/>
            </a:pPr>
            <a:r>
              <a:rPr lang="en-US" sz="2000" b="0" dirty="0">
                <a:solidFill>
                  <a:srgbClr val="003366"/>
                </a:solidFill>
                <a:latin typeface="Tahoma" pitchFamily="34" charset="0"/>
              </a:rPr>
              <a:t> TQM</a:t>
            </a:r>
          </a:p>
          <a:p>
            <a:pPr algn="l" eaLnBrk="1" hangingPunct="1">
              <a:lnSpc>
                <a:spcPct val="100000"/>
              </a:lnSpc>
              <a:buFontTx/>
              <a:buChar char="•"/>
            </a:pPr>
            <a:r>
              <a:rPr lang="en-US" sz="2000" b="0" dirty="0">
                <a:solidFill>
                  <a:srgbClr val="003366"/>
                </a:solidFill>
                <a:latin typeface="Tahoma" pitchFamily="34" charset="0"/>
              </a:rPr>
              <a:t> EFQM</a:t>
            </a:r>
          </a:p>
          <a:p>
            <a:pPr algn="l" eaLnBrk="1" hangingPunct="1">
              <a:lnSpc>
                <a:spcPct val="100000"/>
              </a:lnSpc>
              <a:buFontTx/>
              <a:buChar char="•"/>
            </a:pPr>
            <a:r>
              <a:rPr lang="en-US" sz="2000" b="0" dirty="0">
                <a:solidFill>
                  <a:srgbClr val="003366"/>
                </a:solidFill>
                <a:latin typeface="Tahoma" pitchFamily="34" charset="0"/>
              </a:rPr>
              <a:t> Six Sigma</a:t>
            </a:r>
          </a:p>
          <a:p>
            <a:pPr algn="l" eaLnBrk="1" hangingPunct="1">
              <a:lnSpc>
                <a:spcPct val="100000"/>
              </a:lnSpc>
              <a:buFontTx/>
              <a:buChar char="•"/>
            </a:pPr>
            <a:r>
              <a:rPr lang="en-US" sz="2000" b="0" dirty="0">
                <a:solidFill>
                  <a:srgbClr val="003366"/>
                </a:solidFill>
                <a:latin typeface="Tahoma" pitchFamily="34" charset="0"/>
              </a:rPr>
              <a:t> COSO</a:t>
            </a:r>
          </a:p>
          <a:p>
            <a:pPr algn="l" eaLnBrk="1" hangingPunct="1">
              <a:lnSpc>
                <a:spcPct val="100000"/>
              </a:lnSpc>
              <a:buFontTx/>
              <a:buChar char="•"/>
            </a:pPr>
            <a:r>
              <a:rPr lang="en-US" sz="2000" b="0" dirty="0">
                <a:solidFill>
                  <a:srgbClr val="003366"/>
                </a:solidFill>
                <a:latin typeface="Tahoma" pitchFamily="34" charset="0"/>
              </a:rPr>
              <a:t> Deming</a:t>
            </a:r>
          </a:p>
          <a:p>
            <a:pPr algn="l" eaLnBrk="1" hangingPunct="1">
              <a:lnSpc>
                <a:spcPct val="100000"/>
              </a:lnSpc>
              <a:buFontTx/>
              <a:buChar char="•"/>
            </a:pPr>
            <a:r>
              <a:rPr lang="en-US" sz="2000" b="0" dirty="0">
                <a:solidFill>
                  <a:srgbClr val="003366"/>
                </a:solidFill>
                <a:latin typeface="Tahoma" pitchFamily="34" charset="0"/>
              </a:rPr>
              <a:t> etc..</a:t>
            </a:r>
          </a:p>
        </p:txBody>
      </p:sp>
      <p:sp>
        <p:nvSpPr>
          <p:cNvPr id="83973" name="Rectangle 5"/>
          <p:cNvSpPr>
            <a:spLocks noChangeArrowheads="1"/>
          </p:cNvSpPr>
          <p:nvPr/>
        </p:nvSpPr>
        <p:spPr bwMode="auto">
          <a:xfrm>
            <a:off x="4495800" y="3048000"/>
            <a:ext cx="3429000" cy="2862322"/>
          </a:xfrm>
          <a:prstGeom prst="rect">
            <a:avLst/>
          </a:prstGeom>
          <a:noFill/>
          <a:ln w="9525">
            <a:solidFill>
              <a:schemeClr val="accent1"/>
            </a:solidFill>
            <a:miter lim="800000"/>
            <a:headEnd/>
            <a:tailEnd/>
          </a:ln>
          <a:effectLst/>
        </p:spPr>
        <p:txBody>
          <a:bodyPr wrap="square">
            <a:spAutoFit/>
          </a:bodyPr>
          <a:lstStyle/>
          <a:p>
            <a:pPr algn="l" eaLnBrk="1" hangingPunct="1">
              <a:lnSpc>
                <a:spcPct val="100000"/>
              </a:lnSpc>
            </a:pPr>
            <a:r>
              <a:rPr lang="en-US" sz="2000" dirty="0">
                <a:solidFill>
                  <a:srgbClr val="003366"/>
                </a:solidFill>
                <a:latin typeface="Tahoma" pitchFamily="34" charset="0"/>
              </a:rPr>
              <a:t>Process Frameworks</a:t>
            </a:r>
          </a:p>
          <a:p>
            <a:pPr algn="l" eaLnBrk="1" hangingPunct="1">
              <a:lnSpc>
                <a:spcPct val="100000"/>
              </a:lnSpc>
              <a:buFontTx/>
              <a:buChar char="•"/>
            </a:pPr>
            <a:r>
              <a:rPr lang="en-US" sz="2000" b="0" dirty="0">
                <a:solidFill>
                  <a:srgbClr val="003366"/>
                </a:solidFill>
                <a:latin typeface="Tahoma" pitchFamily="34" charset="0"/>
              </a:rPr>
              <a:t> ITIL</a:t>
            </a:r>
            <a:r>
              <a:rPr lang="en-US" sz="2000" b="0" baseline="30000" dirty="0">
                <a:solidFill>
                  <a:srgbClr val="003366"/>
                </a:solidFill>
                <a:latin typeface="Tahoma" pitchFamily="34" charset="0"/>
                <a:cs typeface="Tahoma" pitchFamily="34" charset="0"/>
              </a:rPr>
              <a:t>®</a:t>
            </a:r>
          </a:p>
          <a:p>
            <a:pPr algn="l" eaLnBrk="1" hangingPunct="1">
              <a:lnSpc>
                <a:spcPct val="100000"/>
              </a:lnSpc>
              <a:buFontTx/>
              <a:buChar char="•"/>
            </a:pPr>
            <a:r>
              <a:rPr lang="en-US" sz="2000" b="0" dirty="0">
                <a:solidFill>
                  <a:srgbClr val="003366"/>
                </a:solidFill>
                <a:latin typeface="Tahoma" pitchFamily="34" charset="0"/>
              </a:rPr>
              <a:t> Application Service Library </a:t>
            </a:r>
          </a:p>
          <a:p>
            <a:pPr algn="l" eaLnBrk="1" hangingPunct="1">
              <a:lnSpc>
                <a:spcPct val="100000"/>
              </a:lnSpc>
              <a:buFontTx/>
              <a:buChar char="•"/>
            </a:pPr>
            <a:r>
              <a:rPr lang="en-US" sz="2000" b="0" dirty="0">
                <a:solidFill>
                  <a:srgbClr val="003366"/>
                </a:solidFill>
                <a:latin typeface="Tahoma" pitchFamily="34" charset="0"/>
              </a:rPr>
              <a:t> Gartner CSD</a:t>
            </a:r>
          </a:p>
          <a:p>
            <a:pPr algn="l" eaLnBrk="1" hangingPunct="1">
              <a:lnSpc>
                <a:spcPct val="100000"/>
              </a:lnSpc>
              <a:buFontTx/>
              <a:buChar char="•"/>
            </a:pPr>
            <a:r>
              <a:rPr lang="en-US" sz="2000" b="0" dirty="0">
                <a:solidFill>
                  <a:srgbClr val="003366"/>
                </a:solidFill>
                <a:latin typeface="Tahoma" pitchFamily="34" charset="0"/>
              </a:rPr>
              <a:t> IBM Processes</a:t>
            </a:r>
          </a:p>
          <a:p>
            <a:pPr algn="l" eaLnBrk="1" hangingPunct="1">
              <a:lnSpc>
                <a:spcPct val="100000"/>
              </a:lnSpc>
              <a:buFontTx/>
              <a:buChar char="•"/>
            </a:pPr>
            <a:r>
              <a:rPr lang="en-US" sz="2000" b="0" dirty="0">
                <a:solidFill>
                  <a:srgbClr val="003366"/>
                </a:solidFill>
                <a:latin typeface="Tahoma" pitchFamily="34" charset="0"/>
              </a:rPr>
              <a:t> EDS Digital Workflow </a:t>
            </a:r>
          </a:p>
          <a:p>
            <a:pPr algn="l" eaLnBrk="1" hangingPunct="1">
              <a:lnSpc>
                <a:spcPct val="100000"/>
              </a:lnSpc>
              <a:buFontTx/>
              <a:buChar char="•"/>
            </a:pPr>
            <a:r>
              <a:rPr lang="en-US" sz="2000" b="0" dirty="0">
                <a:solidFill>
                  <a:srgbClr val="003366"/>
                </a:solidFill>
                <a:latin typeface="Tahoma" pitchFamily="34" charset="0"/>
              </a:rPr>
              <a:t> Microsoft MOF</a:t>
            </a:r>
          </a:p>
          <a:p>
            <a:pPr algn="l" eaLnBrk="1" hangingPunct="1">
              <a:lnSpc>
                <a:spcPct val="100000"/>
              </a:lnSpc>
              <a:buFontTx/>
              <a:buChar char="•"/>
            </a:pPr>
            <a:r>
              <a:rPr lang="en-US" sz="2000" b="0" dirty="0">
                <a:solidFill>
                  <a:srgbClr val="003366"/>
                </a:solidFill>
                <a:latin typeface="Tahoma" pitchFamily="34" charset="0"/>
              </a:rPr>
              <a:t> Telecom Ops Map</a:t>
            </a:r>
          </a:p>
          <a:p>
            <a:pPr algn="l" eaLnBrk="1" hangingPunct="1">
              <a:lnSpc>
                <a:spcPct val="100000"/>
              </a:lnSpc>
              <a:buFontTx/>
              <a:buChar char="•"/>
            </a:pPr>
            <a:r>
              <a:rPr lang="en-US" sz="2000" b="0" dirty="0">
                <a:solidFill>
                  <a:srgbClr val="003366"/>
                </a:solidFill>
                <a:latin typeface="Tahoma" pitchFamily="34" charset="0"/>
              </a:rPr>
              <a:t> 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Video</a:t>
            </a:r>
            <a:endParaRPr lang="en-US" dirty="0"/>
          </a:p>
        </p:txBody>
      </p:sp>
      <p:sp>
        <p:nvSpPr>
          <p:cNvPr id="3" name="Text Placeholder 2"/>
          <p:cNvSpPr>
            <a:spLocks noGrp="1"/>
          </p:cNvSpPr>
          <p:nvPr>
            <p:ph type="body" idx="1"/>
          </p:nvPr>
        </p:nvSpPr>
        <p:spPr/>
        <p:txBody>
          <a:bodyPr/>
          <a:lstStyle/>
          <a:p>
            <a:endParaRPr lang="en-US" dirty="0" smtClean="0"/>
          </a:p>
          <a:p>
            <a:r>
              <a:rPr lang="en-US" dirty="0" smtClean="0"/>
              <a:t>Question: Watch the video and relate how the California CIO’s presentation matches to any of the five key issues discussed in class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Ok…Now what is IT Governance?</a:t>
            </a:r>
            <a:endParaRPr lang="en-US" dirty="0"/>
          </a:p>
        </p:txBody>
      </p:sp>
      <p:sp>
        <p:nvSpPr>
          <p:cNvPr id="4" name="Text Placeholder 3"/>
          <p:cNvSpPr>
            <a:spLocks noGrp="1"/>
          </p:cNvSpPr>
          <p:nvPr>
            <p:ph type="body" idx="1"/>
          </p:nvPr>
        </p:nvSpPr>
        <p:spPr/>
        <p:txBody>
          <a:bodyPr/>
          <a:lstStyle/>
          <a:p>
            <a:endParaRPr lang="en-US" dirty="0" smtClean="0"/>
          </a:p>
          <a:p>
            <a:r>
              <a:rPr lang="en-US" dirty="0" smtClean="0"/>
              <a:t>Let’s answer this by looking at what’s going on right now…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p:txBody>
          <a:bodyPr>
            <a:normAutofit fontScale="90000"/>
          </a:bodyPr>
          <a:lstStyle/>
          <a:p>
            <a:r>
              <a:rPr lang="en-US" dirty="0" smtClean="0"/>
              <a:t>Managing Ever-Increasing Complexity</a:t>
            </a:r>
            <a:endParaRPr lang="en-US" dirty="0"/>
          </a:p>
        </p:txBody>
      </p:sp>
      <p:sp>
        <p:nvSpPr>
          <p:cNvPr id="10" name="Footer Placeholder 4"/>
          <p:cNvSpPr>
            <a:spLocks noGrp="1"/>
          </p:cNvSpPr>
          <p:nvPr>
            <p:ph type="ftr" sz="quarter" idx="11"/>
          </p:nvPr>
        </p:nvSpPr>
        <p:spPr/>
        <p:txBody>
          <a:bodyPr/>
          <a:lstStyle/>
          <a:p>
            <a:fld id="{1E1207B5-C4AE-4F44-A568-1BE98C5DC2F1}" type="datetime4">
              <a:rPr lang="en-US" smtClean="0"/>
              <a:pPr/>
              <a:t>January 21, 2014</a:t>
            </a:fld>
            <a:r>
              <a:rPr lang="en-US" smtClean="0"/>
              <a:t>     Copyright © 2008 CA</a:t>
            </a:r>
            <a:endParaRPr lang="en-US"/>
          </a:p>
        </p:txBody>
      </p:sp>
      <p:pic>
        <p:nvPicPr>
          <p:cNvPr id="63490" name="Picture 2" descr="itip01"/>
          <p:cNvPicPr>
            <a:picLocks noChangeAspect="1" noChangeArrowheads="1"/>
          </p:cNvPicPr>
          <p:nvPr/>
        </p:nvPicPr>
        <p:blipFill>
          <a:blip r:embed="rId2" cstate="print"/>
          <a:srcRect/>
          <a:stretch>
            <a:fillRect/>
          </a:stretch>
        </p:blipFill>
        <p:spPr bwMode="auto">
          <a:xfrm>
            <a:off x="0" y="3352800"/>
            <a:ext cx="4038600" cy="2587625"/>
          </a:xfrm>
          <a:prstGeom prst="rect">
            <a:avLst/>
          </a:prstGeom>
          <a:noFill/>
        </p:spPr>
      </p:pic>
      <p:pic>
        <p:nvPicPr>
          <p:cNvPr id="63492" name="Picture 4" descr="itip01"/>
          <p:cNvPicPr>
            <a:picLocks noChangeAspect="1" noChangeArrowheads="1"/>
          </p:cNvPicPr>
          <p:nvPr/>
        </p:nvPicPr>
        <p:blipFill>
          <a:blip r:embed="rId2" cstate="print"/>
          <a:srcRect/>
          <a:stretch>
            <a:fillRect/>
          </a:stretch>
        </p:blipFill>
        <p:spPr bwMode="auto">
          <a:xfrm>
            <a:off x="3276600" y="2492375"/>
            <a:ext cx="5807075" cy="3719513"/>
          </a:xfrm>
          <a:prstGeom prst="rect">
            <a:avLst/>
          </a:prstGeom>
          <a:noFill/>
        </p:spPr>
      </p:pic>
      <p:pic>
        <p:nvPicPr>
          <p:cNvPr id="63493" name="Picture 5" descr="data-storage"/>
          <p:cNvPicPr>
            <a:picLocks noChangeAspect="1" noChangeArrowheads="1"/>
          </p:cNvPicPr>
          <p:nvPr/>
        </p:nvPicPr>
        <p:blipFill>
          <a:blip r:embed="rId3" cstate="print"/>
          <a:srcRect/>
          <a:stretch>
            <a:fillRect/>
          </a:stretch>
        </p:blipFill>
        <p:spPr bwMode="auto">
          <a:xfrm>
            <a:off x="228600" y="1676400"/>
            <a:ext cx="3563938" cy="2644775"/>
          </a:xfrm>
          <a:prstGeom prst="rect">
            <a:avLst/>
          </a:prstGeom>
          <a:noFill/>
        </p:spPr>
      </p:pic>
      <p:sp>
        <p:nvSpPr>
          <p:cNvPr id="63494" name="Rectangle 6"/>
          <p:cNvSpPr>
            <a:spLocks noChangeArrowheads="1"/>
          </p:cNvSpPr>
          <p:nvPr/>
        </p:nvSpPr>
        <p:spPr bwMode="auto">
          <a:xfrm>
            <a:off x="7680959" y="2438400"/>
            <a:ext cx="1371600" cy="304800"/>
          </a:xfrm>
          <a:prstGeom prst="rect">
            <a:avLst/>
          </a:prstGeom>
          <a:solidFill>
            <a:schemeClr val="bg1"/>
          </a:solidFill>
          <a:ln w="9525">
            <a:noFill/>
            <a:miter lim="800000"/>
            <a:headEnd/>
            <a:tailEnd/>
          </a:ln>
          <a:effectLst/>
        </p:spPr>
        <p:txBody>
          <a:bodyPr wrap="none" anchor="ctr"/>
          <a:lstStyle/>
          <a:p>
            <a:endParaRPr lang="en-US"/>
          </a:p>
        </p:txBody>
      </p:sp>
      <p:sp>
        <p:nvSpPr>
          <p:cNvPr id="63495" name="Rectangle 7"/>
          <p:cNvSpPr>
            <a:spLocks noChangeArrowheads="1"/>
          </p:cNvSpPr>
          <p:nvPr/>
        </p:nvSpPr>
        <p:spPr bwMode="auto">
          <a:xfrm>
            <a:off x="3886200" y="2362200"/>
            <a:ext cx="3810000" cy="304800"/>
          </a:xfrm>
          <a:prstGeom prst="rect">
            <a:avLst/>
          </a:prstGeom>
          <a:solidFill>
            <a:schemeClr val="bg1"/>
          </a:solidFill>
          <a:ln w="9525">
            <a:noFill/>
            <a:miter lim="800000"/>
            <a:headEnd/>
            <a:tailEnd/>
          </a:ln>
          <a:effectLst/>
        </p:spPr>
        <p:txBody>
          <a:bodyPr wrap="none" anchor="ctr"/>
          <a:lstStyle/>
          <a:p>
            <a:endParaRPr lang="en-US"/>
          </a:p>
        </p:txBody>
      </p:sp>
      <p:pic>
        <p:nvPicPr>
          <p:cNvPr id="63496" name="Picture 8" descr="itip01"/>
          <p:cNvPicPr>
            <a:picLocks noChangeAspect="1" noChangeArrowheads="1"/>
          </p:cNvPicPr>
          <p:nvPr/>
        </p:nvPicPr>
        <p:blipFill>
          <a:blip r:embed="rId2" cstate="print"/>
          <a:srcRect/>
          <a:stretch>
            <a:fillRect/>
          </a:stretch>
        </p:blipFill>
        <p:spPr bwMode="auto">
          <a:xfrm>
            <a:off x="4648200" y="1447800"/>
            <a:ext cx="3352800" cy="2147888"/>
          </a:xfrm>
          <a:prstGeom prst="rect">
            <a:avLst/>
          </a:prstGeom>
          <a:noFill/>
        </p:spPr>
      </p:pic>
      <p:sp>
        <p:nvSpPr>
          <p:cNvPr id="63497" name="Rectangle 9"/>
          <p:cNvSpPr>
            <a:spLocks noChangeArrowheads="1"/>
          </p:cNvSpPr>
          <p:nvPr/>
        </p:nvSpPr>
        <p:spPr bwMode="auto">
          <a:xfrm>
            <a:off x="4830763" y="685800"/>
            <a:ext cx="3017837" cy="106363"/>
          </a:xfrm>
          <a:prstGeom prst="rect">
            <a:avLst/>
          </a:prstGeom>
          <a:solidFill>
            <a:schemeClr val="bg1"/>
          </a:solidFill>
          <a:ln w="12700" cap="rnd" algn="ctr">
            <a:noFill/>
            <a:prstDash val="sysDot"/>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2000"/>
                                        <p:tgtEl>
                                          <p:spTgt spid="63490"/>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63496"/>
                                        </p:tgtEl>
                                        <p:attrNameLst>
                                          <p:attrName>style.visibility</p:attrName>
                                        </p:attrNameLst>
                                      </p:cBhvr>
                                      <p:to>
                                        <p:strVal val="visible"/>
                                      </p:to>
                                    </p:set>
                                    <p:animEffect transition="in" filter="fade">
                                      <p:cBhvr>
                                        <p:cTn id="14" dur="20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8" name="Rectangle 6"/>
          <p:cNvSpPr>
            <a:spLocks noGrp="1" noChangeArrowheads="1"/>
          </p:cNvSpPr>
          <p:nvPr>
            <p:ph type="title"/>
          </p:nvPr>
        </p:nvSpPr>
        <p:spPr/>
        <p:txBody>
          <a:bodyPr/>
          <a:lstStyle/>
          <a:p>
            <a:r>
              <a:rPr lang="en-US" smtClean="0"/>
              <a:t>The Business World View</a:t>
            </a:r>
            <a:endParaRPr lang="en-US"/>
          </a:p>
        </p:txBody>
      </p:sp>
      <p:sp>
        <p:nvSpPr>
          <p:cNvPr id="64514" name="Text Box 2"/>
          <p:cNvSpPr txBox="1">
            <a:spLocks noChangeArrowheads="1"/>
          </p:cNvSpPr>
          <p:nvPr/>
        </p:nvSpPr>
        <p:spPr bwMode="auto">
          <a:xfrm>
            <a:off x="4479925" y="1693863"/>
            <a:ext cx="766763" cy="3968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Identity Manager</a:t>
            </a:r>
          </a:p>
        </p:txBody>
      </p:sp>
      <p:sp>
        <p:nvSpPr>
          <p:cNvPr id="64515" name="Line 3"/>
          <p:cNvSpPr>
            <a:spLocks noChangeShapeType="1"/>
          </p:cNvSpPr>
          <p:nvPr/>
        </p:nvSpPr>
        <p:spPr bwMode="auto">
          <a:xfrm flipV="1">
            <a:off x="4667250" y="2625725"/>
            <a:ext cx="179388" cy="663575"/>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16" name="Line 4"/>
          <p:cNvSpPr>
            <a:spLocks noChangeShapeType="1"/>
          </p:cNvSpPr>
          <p:nvPr/>
        </p:nvSpPr>
        <p:spPr bwMode="auto">
          <a:xfrm flipH="1" flipV="1">
            <a:off x="4921250" y="2625725"/>
            <a:ext cx="107950" cy="733425"/>
          </a:xfrm>
          <a:prstGeom prst="line">
            <a:avLst/>
          </a:prstGeom>
          <a:noFill/>
          <a:ln w="57150">
            <a:solidFill>
              <a:schemeClr val="folHlink"/>
            </a:solidFill>
            <a:round/>
            <a:headEnd/>
            <a:tailEnd/>
          </a:ln>
          <a:effectLst/>
        </p:spPr>
        <p:txBody>
          <a:bodyPr lIns="0" tIns="0" rIns="0" bIns="0">
            <a:spAutoFit/>
          </a:bodyPr>
          <a:lstStyle/>
          <a:p>
            <a:endParaRPr lang="en-US"/>
          </a:p>
        </p:txBody>
      </p:sp>
      <p:pic>
        <p:nvPicPr>
          <p:cNvPr id="64517" name="Picture 5" descr="server_security"/>
          <p:cNvPicPr>
            <a:picLocks noChangeAspect="1" noChangeArrowheads="1"/>
          </p:cNvPicPr>
          <p:nvPr/>
        </p:nvPicPr>
        <p:blipFill>
          <a:blip r:embed="rId3" cstate="print"/>
          <a:srcRect/>
          <a:stretch>
            <a:fillRect/>
          </a:stretch>
        </p:blipFill>
        <p:spPr bwMode="auto">
          <a:xfrm>
            <a:off x="4662488" y="2074863"/>
            <a:ext cx="477837" cy="547687"/>
          </a:xfrm>
          <a:prstGeom prst="rect">
            <a:avLst/>
          </a:prstGeom>
          <a:noFill/>
        </p:spPr>
      </p:pic>
      <p:sp>
        <p:nvSpPr>
          <p:cNvPr id="64519" name="Line 7"/>
          <p:cNvSpPr>
            <a:spLocks noChangeShapeType="1"/>
          </p:cNvSpPr>
          <p:nvPr/>
        </p:nvSpPr>
        <p:spPr bwMode="auto">
          <a:xfrm>
            <a:off x="5926138" y="3611563"/>
            <a:ext cx="406400"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0" name="Line 8"/>
          <p:cNvSpPr>
            <a:spLocks noChangeShapeType="1"/>
          </p:cNvSpPr>
          <p:nvPr/>
        </p:nvSpPr>
        <p:spPr bwMode="auto">
          <a:xfrm>
            <a:off x="5106988" y="3614738"/>
            <a:ext cx="569912"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1" name="Line 9"/>
          <p:cNvSpPr>
            <a:spLocks noChangeShapeType="1"/>
          </p:cNvSpPr>
          <p:nvPr/>
        </p:nvSpPr>
        <p:spPr bwMode="auto">
          <a:xfrm>
            <a:off x="4298950" y="3617913"/>
            <a:ext cx="569913"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2" name="Line 10"/>
          <p:cNvSpPr>
            <a:spLocks noChangeShapeType="1"/>
          </p:cNvSpPr>
          <p:nvPr/>
        </p:nvSpPr>
        <p:spPr bwMode="auto">
          <a:xfrm>
            <a:off x="3629025" y="3609975"/>
            <a:ext cx="485775"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3" name="Line 11"/>
          <p:cNvSpPr>
            <a:spLocks noChangeShapeType="1"/>
          </p:cNvSpPr>
          <p:nvPr/>
        </p:nvSpPr>
        <p:spPr bwMode="auto">
          <a:xfrm>
            <a:off x="2784475" y="3609975"/>
            <a:ext cx="485775"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4" name="Line 12"/>
          <p:cNvSpPr>
            <a:spLocks noChangeShapeType="1"/>
          </p:cNvSpPr>
          <p:nvPr/>
        </p:nvSpPr>
        <p:spPr bwMode="auto">
          <a:xfrm>
            <a:off x="2219325" y="3608388"/>
            <a:ext cx="485775" cy="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25" name="Line 13"/>
          <p:cNvSpPr>
            <a:spLocks noChangeShapeType="1"/>
          </p:cNvSpPr>
          <p:nvPr/>
        </p:nvSpPr>
        <p:spPr bwMode="auto">
          <a:xfrm>
            <a:off x="1381125" y="3608388"/>
            <a:ext cx="485775" cy="0"/>
          </a:xfrm>
          <a:prstGeom prst="line">
            <a:avLst/>
          </a:prstGeom>
          <a:noFill/>
          <a:ln w="57150">
            <a:solidFill>
              <a:schemeClr val="folHlink"/>
            </a:solidFill>
            <a:round/>
            <a:headEnd/>
            <a:tailEnd/>
          </a:ln>
          <a:effectLst/>
        </p:spPr>
        <p:txBody>
          <a:bodyPr lIns="0" tIns="0" rIns="0" bIns="0">
            <a:spAutoFit/>
          </a:bodyPr>
          <a:lstStyle/>
          <a:p>
            <a:endParaRPr lang="en-US"/>
          </a:p>
        </p:txBody>
      </p:sp>
      <p:pic>
        <p:nvPicPr>
          <p:cNvPr id="64526" name="Picture 14" descr="firewall"/>
          <p:cNvPicPr>
            <a:picLocks noChangeAspect="1" noChangeArrowheads="1"/>
          </p:cNvPicPr>
          <p:nvPr/>
        </p:nvPicPr>
        <p:blipFill>
          <a:blip r:embed="rId4" cstate="print"/>
          <a:srcRect/>
          <a:stretch>
            <a:fillRect/>
          </a:stretch>
        </p:blipFill>
        <p:spPr bwMode="auto">
          <a:xfrm>
            <a:off x="2554288" y="3394075"/>
            <a:ext cx="241300" cy="415925"/>
          </a:xfrm>
          <a:prstGeom prst="rect">
            <a:avLst/>
          </a:prstGeom>
          <a:noFill/>
        </p:spPr>
      </p:pic>
      <p:sp>
        <p:nvSpPr>
          <p:cNvPr id="64527" name="Text Box 15"/>
          <p:cNvSpPr txBox="1">
            <a:spLocks noChangeArrowheads="1"/>
          </p:cNvSpPr>
          <p:nvPr/>
        </p:nvSpPr>
        <p:spPr bwMode="auto">
          <a:xfrm>
            <a:off x="2236788" y="3108325"/>
            <a:ext cx="863600"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Firewall</a:t>
            </a:r>
          </a:p>
        </p:txBody>
      </p:sp>
      <p:grpSp>
        <p:nvGrpSpPr>
          <p:cNvPr id="2" name="Group 16"/>
          <p:cNvGrpSpPr>
            <a:grpSpLocks/>
          </p:cNvGrpSpPr>
          <p:nvPr/>
        </p:nvGrpSpPr>
        <p:grpSpPr bwMode="auto">
          <a:xfrm>
            <a:off x="447675" y="3057525"/>
            <a:ext cx="1066800" cy="1104900"/>
            <a:chOff x="282" y="1926"/>
            <a:chExt cx="672" cy="696"/>
          </a:xfrm>
        </p:grpSpPr>
        <p:grpSp>
          <p:nvGrpSpPr>
            <p:cNvPr id="3" name="Group 17"/>
            <p:cNvGrpSpPr>
              <a:grpSpLocks/>
            </p:cNvGrpSpPr>
            <p:nvPr/>
          </p:nvGrpSpPr>
          <p:grpSpPr bwMode="auto">
            <a:xfrm>
              <a:off x="282" y="1926"/>
              <a:ext cx="243" cy="696"/>
              <a:chOff x="282" y="1926"/>
              <a:chExt cx="243" cy="696"/>
            </a:xfrm>
          </p:grpSpPr>
          <p:pic>
            <p:nvPicPr>
              <p:cNvPr id="64530" name="Picture 18" descr="pc"/>
              <p:cNvPicPr>
                <a:picLocks noChangeAspect="1" noChangeArrowheads="1"/>
              </p:cNvPicPr>
              <p:nvPr/>
            </p:nvPicPr>
            <p:blipFill>
              <a:blip r:embed="rId5" cstate="print"/>
              <a:srcRect/>
              <a:stretch>
                <a:fillRect/>
              </a:stretch>
            </p:blipFill>
            <p:spPr bwMode="auto">
              <a:xfrm>
                <a:off x="283" y="2388"/>
                <a:ext cx="242" cy="234"/>
              </a:xfrm>
              <a:prstGeom prst="rect">
                <a:avLst/>
              </a:prstGeom>
              <a:noFill/>
            </p:spPr>
          </p:pic>
          <p:pic>
            <p:nvPicPr>
              <p:cNvPr id="64531" name="Picture 19" descr="cellphone"/>
              <p:cNvPicPr>
                <a:picLocks noChangeAspect="1" noChangeArrowheads="1"/>
              </p:cNvPicPr>
              <p:nvPr/>
            </p:nvPicPr>
            <p:blipFill>
              <a:blip r:embed="rId6" cstate="print"/>
              <a:srcRect/>
              <a:stretch>
                <a:fillRect/>
              </a:stretch>
            </p:blipFill>
            <p:spPr bwMode="auto">
              <a:xfrm>
                <a:off x="282" y="2147"/>
                <a:ext cx="92" cy="177"/>
              </a:xfrm>
              <a:prstGeom prst="rect">
                <a:avLst/>
              </a:prstGeom>
              <a:noFill/>
            </p:spPr>
          </p:pic>
          <p:pic>
            <p:nvPicPr>
              <p:cNvPr id="64532" name="Picture 20" descr="pda"/>
              <p:cNvPicPr>
                <a:picLocks noChangeAspect="1" noChangeArrowheads="1"/>
              </p:cNvPicPr>
              <p:nvPr/>
            </p:nvPicPr>
            <p:blipFill>
              <a:blip r:embed="rId7" cstate="print"/>
              <a:srcRect/>
              <a:stretch>
                <a:fillRect/>
              </a:stretch>
            </p:blipFill>
            <p:spPr bwMode="auto">
              <a:xfrm>
                <a:off x="380" y="1926"/>
                <a:ext cx="109" cy="164"/>
              </a:xfrm>
              <a:prstGeom prst="rect">
                <a:avLst/>
              </a:prstGeom>
              <a:noFill/>
            </p:spPr>
          </p:pic>
        </p:grpSp>
        <p:pic>
          <p:nvPicPr>
            <p:cNvPr id="64533" name="Picture 21" descr="internet"/>
            <p:cNvPicPr>
              <a:picLocks noChangeAspect="1" noChangeArrowheads="1"/>
            </p:cNvPicPr>
            <p:nvPr/>
          </p:nvPicPr>
          <p:blipFill>
            <a:blip r:embed="rId8" cstate="print"/>
            <a:srcRect/>
            <a:stretch>
              <a:fillRect/>
            </a:stretch>
          </p:blipFill>
          <p:spPr bwMode="auto">
            <a:xfrm>
              <a:off x="500" y="2072"/>
              <a:ext cx="454" cy="394"/>
            </a:xfrm>
            <a:prstGeom prst="rect">
              <a:avLst/>
            </a:prstGeom>
            <a:noFill/>
          </p:spPr>
        </p:pic>
      </p:grpSp>
      <p:sp>
        <p:nvSpPr>
          <p:cNvPr id="64534" name="Text Box 22"/>
          <p:cNvSpPr txBox="1">
            <a:spLocks noChangeArrowheads="1"/>
          </p:cNvSpPr>
          <p:nvPr/>
        </p:nvSpPr>
        <p:spPr bwMode="auto">
          <a:xfrm>
            <a:off x="782638" y="3044825"/>
            <a:ext cx="944562"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Network</a:t>
            </a:r>
          </a:p>
        </p:txBody>
      </p:sp>
      <p:grpSp>
        <p:nvGrpSpPr>
          <p:cNvPr id="4" name="Group 23"/>
          <p:cNvGrpSpPr>
            <a:grpSpLocks/>
          </p:cNvGrpSpPr>
          <p:nvPr/>
        </p:nvGrpSpPr>
        <p:grpSpPr bwMode="auto">
          <a:xfrm>
            <a:off x="6253163" y="3122613"/>
            <a:ext cx="871537" cy="958850"/>
            <a:chOff x="3768" y="1946"/>
            <a:chExt cx="549" cy="604"/>
          </a:xfrm>
        </p:grpSpPr>
        <p:pic>
          <p:nvPicPr>
            <p:cNvPr id="64536" name="Picture 24" descr="server_app"/>
            <p:cNvPicPr>
              <a:picLocks noChangeAspect="1" noChangeArrowheads="1"/>
            </p:cNvPicPr>
            <p:nvPr/>
          </p:nvPicPr>
          <p:blipFill>
            <a:blip r:embed="rId9" cstate="print"/>
            <a:srcRect/>
            <a:stretch>
              <a:fillRect/>
            </a:stretch>
          </p:blipFill>
          <p:spPr bwMode="auto">
            <a:xfrm>
              <a:off x="4041" y="2246"/>
              <a:ext cx="276" cy="304"/>
            </a:xfrm>
            <a:prstGeom prst="rect">
              <a:avLst/>
            </a:prstGeom>
            <a:noFill/>
          </p:spPr>
        </p:pic>
        <p:pic>
          <p:nvPicPr>
            <p:cNvPr id="64537" name="Picture 25" descr="server_app"/>
            <p:cNvPicPr>
              <a:picLocks noChangeAspect="1" noChangeArrowheads="1"/>
            </p:cNvPicPr>
            <p:nvPr/>
          </p:nvPicPr>
          <p:blipFill>
            <a:blip r:embed="rId9" cstate="print"/>
            <a:srcRect/>
            <a:stretch>
              <a:fillRect/>
            </a:stretch>
          </p:blipFill>
          <p:spPr bwMode="auto">
            <a:xfrm>
              <a:off x="3768" y="2130"/>
              <a:ext cx="276" cy="304"/>
            </a:xfrm>
            <a:prstGeom prst="rect">
              <a:avLst/>
            </a:prstGeom>
            <a:noFill/>
          </p:spPr>
        </p:pic>
        <p:pic>
          <p:nvPicPr>
            <p:cNvPr id="64538" name="Picture 26" descr="server_app"/>
            <p:cNvPicPr>
              <a:picLocks noChangeAspect="1" noChangeArrowheads="1"/>
            </p:cNvPicPr>
            <p:nvPr/>
          </p:nvPicPr>
          <p:blipFill>
            <a:blip r:embed="rId9" cstate="print"/>
            <a:srcRect/>
            <a:stretch>
              <a:fillRect/>
            </a:stretch>
          </p:blipFill>
          <p:spPr bwMode="auto">
            <a:xfrm>
              <a:off x="3973" y="1946"/>
              <a:ext cx="276" cy="304"/>
            </a:xfrm>
            <a:prstGeom prst="rect">
              <a:avLst/>
            </a:prstGeom>
            <a:noFill/>
          </p:spPr>
        </p:pic>
      </p:grpSp>
      <p:sp>
        <p:nvSpPr>
          <p:cNvPr id="64539" name="Text Box 27"/>
          <p:cNvSpPr txBox="1">
            <a:spLocks noChangeArrowheads="1"/>
          </p:cNvSpPr>
          <p:nvPr/>
        </p:nvSpPr>
        <p:spPr bwMode="auto">
          <a:xfrm>
            <a:off x="6107113" y="4014788"/>
            <a:ext cx="1092200"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Applications</a:t>
            </a:r>
          </a:p>
        </p:txBody>
      </p:sp>
      <p:pic>
        <p:nvPicPr>
          <p:cNvPr id="64540" name="Picture 28" descr="switch"/>
          <p:cNvPicPr>
            <a:picLocks noChangeAspect="1" noChangeArrowheads="1"/>
          </p:cNvPicPr>
          <p:nvPr/>
        </p:nvPicPr>
        <p:blipFill>
          <a:blip r:embed="rId10" cstate="print"/>
          <a:srcRect/>
          <a:stretch>
            <a:fillRect/>
          </a:stretch>
        </p:blipFill>
        <p:spPr bwMode="auto">
          <a:xfrm>
            <a:off x="3087688" y="3367088"/>
            <a:ext cx="498475" cy="471487"/>
          </a:xfrm>
          <a:prstGeom prst="rect">
            <a:avLst/>
          </a:prstGeom>
          <a:noFill/>
        </p:spPr>
      </p:pic>
      <p:sp>
        <p:nvSpPr>
          <p:cNvPr id="64541" name="Text Box 29"/>
          <p:cNvSpPr txBox="1">
            <a:spLocks noChangeArrowheads="1"/>
          </p:cNvSpPr>
          <p:nvPr/>
        </p:nvSpPr>
        <p:spPr bwMode="auto">
          <a:xfrm>
            <a:off x="2994025" y="3813175"/>
            <a:ext cx="666750"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Switch</a:t>
            </a:r>
          </a:p>
        </p:txBody>
      </p:sp>
      <p:pic>
        <p:nvPicPr>
          <p:cNvPr id="64542" name="Picture 30" descr="webtier"/>
          <p:cNvPicPr>
            <a:picLocks noChangeAspect="1" noChangeArrowheads="1"/>
          </p:cNvPicPr>
          <p:nvPr/>
        </p:nvPicPr>
        <p:blipFill>
          <a:blip r:embed="rId11" cstate="print"/>
          <a:srcRect/>
          <a:stretch>
            <a:fillRect/>
          </a:stretch>
        </p:blipFill>
        <p:spPr bwMode="auto">
          <a:xfrm>
            <a:off x="3878263" y="3422650"/>
            <a:ext cx="457200" cy="358775"/>
          </a:xfrm>
          <a:prstGeom prst="rect">
            <a:avLst/>
          </a:prstGeom>
          <a:noFill/>
        </p:spPr>
      </p:pic>
      <p:sp>
        <p:nvSpPr>
          <p:cNvPr id="64543" name="Text Box 31"/>
          <p:cNvSpPr txBox="1">
            <a:spLocks noChangeArrowheads="1"/>
          </p:cNvSpPr>
          <p:nvPr/>
        </p:nvSpPr>
        <p:spPr bwMode="auto">
          <a:xfrm>
            <a:off x="3657600" y="3013075"/>
            <a:ext cx="914400" cy="3968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Load Balancer</a:t>
            </a:r>
          </a:p>
        </p:txBody>
      </p:sp>
      <p:pic>
        <p:nvPicPr>
          <p:cNvPr id="64544" name="Picture 32" descr="browser_portal"/>
          <p:cNvPicPr>
            <a:picLocks noChangeAspect="1" noChangeArrowheads="1"/>
          </p:cNvPicPr>
          <p:nvPr/>
        </p:nvPicPr>
        <p:blipFill>
          <a:blip r:embed="rId12" cstate="print"/>
          <a:srcRect/>
          <a:stretch>
            <a:fillRect/>
          </a:stretch>
        </p:blipFill>
        <p:spPr bwMode="auto">
          <a:xfrm>
            <a:off x="5476875" y="3359150"/>
            <a:ext cx="484188" cy="485775"/>
          </a:xfrm>
          <a:prstGeom prst="rect">
            <a:avLst/>
          </a:prstGeom>
          <a:noFill/>
        </p:spPr>
      </p:pic>
      <p:sp>
        <p:nvSpPr>
          <p:cNvPr id="64545" name="Text Box 33"/>
          <p:cNvSpPr txBox="1">
            <a:spLocks noChangeArrowheads="1"/>
          </p:cNvSpPr>
          <p:nvPr/>
        </p:nvSpPr>
        <p:spPr bwMode="auto">
          <a:xfrm>
            <a:off x="5416550" y="3108325"/>
            <a:ext cx="598488"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Portal</a:t>
            </a:r>
          </a:p>
        </p:txBody>
      </p:sp>
      <p:grpSp>
        <p:nvGrpSpPr>
          <p:cNvPr id="5" name="Group 34"/>
          <p:cNvGrpSpPr>
            <a:grpSpLocks/>
          </p:cNvGrpSpPr>
          <p:nvPr/>
        </p:nvGrpSpPr>
        <p:grpSpPr bwMode="auto">
          <a:xfrm>
            <a:off x="6684963" y="1576388"/>
            <a:ext cx="906462" cy="482600"/>
            <a:chOff x="4525" y="985"/>
            <a:chExt cx="571" cy="304"/>
          </a:xfrm>
        </p:grpSpPr>
        <p:pic>
          <p:nvPicPr>
            <p:cNvPr id="64547" name="Picture 35" descr="server_app"/>
            <p:cNvPicPr>
              <a:picLocks noChangeAspect="1" noChangeArrowheads="1"/>
            </p:cNvPicPr>
            <p:nvPr/>
          </p:nvPicPr>
          <p:blipFill>
            <a:blip r:embed="rId9" cstate="print"/>
            <a:srcRect/>
            <a:stretch>
              <a:fillRect/>
            </a:stretch>
          </p:blipFill>
          <p:spPr bwMode="auto">
            <a:xfrm>
              <a:off x="4525" y="985"/>
              <a:ext cx="276" cy="304"/>
            </a:xfrm>
            <a:prstGeom prst="rect">
              <a:avLst/>
            </a:prstGeom>
            <a:noFill/>
          </p:spPr>
        </p:pic>
        <p:sp>
          <p:nvSpPr>
            <p:cNvPr id="64548" name="Text Box 36"/>
            <p:cNvSpPr txBox="1">
              <a:spLocks noChangeArrowheads="1"/>
            </p:cNvSpPr>
            <p:nvPr/>
          </p:nvSpPr>
          <p:spPr bwMode="auto">
            <a:xfrm>
              <a:off x="4719" y="1020"/>
              <a:ext cx="377" cy="154"/>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SAP</a:t>
              </a:r>
            </a:p>
          </p:txBody>
        </p:sp>
      </p:grpSp>
      <p:grpSp>
        <p:nvGrpSpPr>
          <p:cNvPr id="6" name="Group 37"/>
          <p:cNvGrpSpPr>
            <a:grpSpLocks/>
          </p:cNvGrpSpPr>
          <p:nvPr/>
        </p:nvGrpSpPr>
        <p:grpSpPr bwMode="auto">
          <a:xfrm>
            <a:off x="7138988" y="2078038"/>
            <a:ext cx="930275" cy="482600"/>
            <a:chOff x="4706" y="1333"/>
            <a:chExt cx="586" cy="304"/>
          </a:xfrm>
        </p:grpSpPr>
        <p:pic>
          <p:nvPicPr>
            <p:cNvPr id="64550" name="Picture 38" descr="server_app"/>
            <p:cNvPicPr>
              <a:picLocks noChangeAspect="1" noChangeArrowheads="1"/>
            </p:cNvPicPr>
            <p:nvPr/>
          </p:nvPicPr>
          <p:blipFill>
            <a:blip r:embed="rId9" cstate="print"/>
            <a:srcRect/>
            <a:stretch>
              <a:fillRect/>
            </a:stretch>
          </p:blipFill>
          <p:spPr bwMode="auto">
            <a:xfrm>
              <a:off x="4706" y="1333"/>
              <a:ext cx="276" cy="304"/>
            </a:xfrm>
            <a:prstGeom prst="rect">
              <a:avLst/>
            </a:prstGeom>
            <a:noFill/>
          </p:spPr>
        </p:pic>
        <p:sp>
          <p:nvSpPr>
            <p:cNvPr id="64551" name="Text Box 39"/>
            <p:cNvSpPr txBox="1">
              <a:spLocks noChangeArrowheads="1"/>
            </p:cNvSpPr>
            <p:nvPr/>
          </p:nvSpPr>
          <p:spPr bwMode="auto">
            <a:xfrm>
              <a:off x="4915" y="1376"/>
              <a:ext cx="377" cy="154"/>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PSFT</a:t>
              </a:r>
            </a:p>
          </p:txBody>
        </p:sp>
      </p:grpSp>
      <p:grpSp>
        <p:nvGrpSpPr>
          <p:cNvPr id="7" name="Group 40"/>
          <p:cNvGrpSpPr>
            <a:grpSpLocks/>
          </p:cNvGrpSpPr>
          <p:nvPr/>
        </p:nvGrpSpPr>
        <p:grpSpPr bwMode="auto">
          <a:xfrm>
            <a:off x="7616825" y="2581275"/>
            <a:ext cx="906463" cy="482600"/>
            <a:chOff x="4950" y="1626"/>
            <a:chExt cx="571" cy="304"/>
          </a:xfrm>
        </p:grpSpPr>
        <p:pic>
          <p:nvPicPr>
            <p:cNvPr id="64553" name="Picture 41" descr="server_app"/>
            <p:cNvPicPr>
              <a:picLocks noChangeAspect="1" noChangeArrowheads="1"/>
            </p:cNvPicPr>
            <p:nvPr/>
          </p:nvPicPr>
          <p:blipFill>
            <a:blip r:embed="rId9" cstate="print"/>
            <a:srcRect/>
            <a:stretch>
              <a:fillRect/>
            </a:stretch>
          </p:blipFill>
          <p:spPr bwMode="auto">
            <a:xfrm>
              <a:off x="4950" y="1626"/>
              <a:ext cx="276" cy="304"/>
            </a:xfrm>
            <a:prstGeom prst="rect">
              <a:avLst/>
            </a:prstGeom>
            <a:noFill/>
          </p:spPr>
        </p:pic>
        <p:sp>
          <p:nvSpPr>
            <p:cNvPr id="64554" name="Text Box 42"/>
            <p:cNvSpPr txBox="1">
              <a:spLocks noChangeArrowheads="1"/>
            </p:cNvSpPr>
            <p:nvPr/>
          </p:nvSpPr>
          <p:spPr bwMode="auto">
            <a:xfrm>
              <a:off x="5144" y="1669"/>
              <a:ext cx="377" cy="154"/>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Siebel</a:t>
              </a:r>
            </a:p>
          </p:txBody>
        </p:sp>
      </p:grpSp>
      <p:pic>
        <p:nvPicPr>
          <p:cNvPr id="64555" name="Picture 43" descr="internetWithWebServers"/>
          <p:cNvPicPr>
            <a:picLocks noChangeAspect="1" noChangeArrowheads="1"/>
          </p:cNvPicPr>
          <p:nvPr/>
        </p:nvPicPr>
        <p:blipFill>
          <a:blip r:embed="rId13" cstate="print"/>
          <a:srcRect/>
          <a:stretch>
            <a:fillRect/>
          </a:stretch>
        </p:blipFill>
        <p:spPr bwMode="auto">
          <a:xfrm>
            <a:off x="7454900" y="4079875"/>
            <a:ext cx="1036638" cy="488950"/>
          </a:xfrm>
          <a:prstGeom prst="rect">
            <a:avLst/>
          </a:prstGeom>
          <a:noFill/>
        </p:spPr>
      </p:pic>
      <p:sp>
        <p:nvSpPr>
          <p:cNvPr id="64556" name="Text Box 44"/>
          <p:cNvSpPr txBox="1">
            <a:spLocks noChangeArrowheads="1"/>
          </p:cNvSpPr>
          <p:nvPr/>
        </p:nvSpPr>
        <p:spPr bwMode="auto">
          <a:xfrm>
            <a:off x="7869238" y="4546600"/>
            <a:ext cx="1084262" cy="244475"/>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Web Services</a:t>
            </a:r>
          </a:p>
        </p:txBody>
      </p:sp>
      <p:grpSp>
        <p:nvGrpSpPr>
          <p:cNvPr id="8" name="Group 45"/>
          <p:cNvGrpSpPr>
            <a:grpSpLocks/>
          </p:cNvGrpSpPr>
          <p:nvPr/>
        </p:nvGrpSpPr>
        <p:grpSpPr bwMode="auto">
          <a:xfrm>
            <a:off x="6723063" y="5233988"/>
            <a:ext cx="1611312" cy="854075"/>
            <a:chOff x="4211" y="3421"/>
            <a:chExt cx="1015" cy="538"/>
          </a:xfrm>
        </p:grpSpPr>
        <p:sp>
          <p:nvSpPr>
            <p:cNvPr id="64558" name="Text Box 46"/>
            <p:cNvSpPr txBox="1">
              <a:spLocks noChangeArrowheads="1"/>
            </p:cNvSpPr>
            <p:nvPr/>
          </p:nvSpPr>
          <p:spPr bwMode="auto">
            <a:xfrm>
              <a:off x="4569" y="3709"/>
              <a:ext cx="657" cy="250"/>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3</a:t>
              </a:r>
              <a:r>
                <a:rPr lang="en-US" sz="1000" baseline="30000">
                  <a:solidFill>
                    <a:schemeClr val="tx2"/>
                  </a:solidFill>
                  <a:latin typeface="Tahoma" pitchFamily="34" charset="0"/>
                </a:rPr>
                <a:t>rd</a:t>
              </a:r>
              <a:r>
                <a:rPr lang="en-US" sz="1000">
                  <a:solidFill>
                    <a:schemeClr val="tx2"/>
                  </a:solidFill>
                  <a:latin typeface="Tahoma" pitchFamily="34" charset="0"/>
                </a:rPr>
                <a:t> Party applications</a:t>
              </a:r>
            </a:p>
          </p:txBody>
        </p:sp>
        <p:grpSp>
          <p:nvGrpSpPr>
            <p:cNvPr id="9" name="Group 47"/>
            <p:cNvGrpSpPr>
              <a:grpSpLocks/>
            </p:cNvGrpSpPr>
            <p:nvPr/>
          </p:nvGrpSpPr>
          <p:grpSpPr bwMode="auto">
            <a:xfrm>
              <a:off x="4211" y="3421"/>
              <a:ext cx="553" cy="435"/>
              <a:chOff x="4622" y="3421"/>
              <a:chExt cx="553" cy="435"/>
            </a:xfrm>
          </p:grpSpPr>
          <p:pic>
            <p:nvPicPr>
              <p:cNvPr id="64560" name="Picture 48" descr="databasetier"/>
              <p:cNvPicPr>
                <a:picLocks noChangeAspect="1" noChangeArrowheads="1"/>
              </p:cNvPicPr>
              <p:nvPr/>
            </p:nvPicPr>
            <p:blipFill>
              <a:blip r:embed="rId14" cstate="print"/>
              <a:srcRect/>
              <a:stretch>
                <a:fillRect/>
              </a:stretch>
            </p:blipFill>
            <p:spPr bwMode="auto">
              <a:xfrm>
                <a:off x="4622" y="3568"/>
                <a:ext cx="340" cy="288"/>
              </a:xfrm>
              <a:prstGeom prst="rect">
                <a:avLst/>
              </a:prstGeom>
              <a:noFill/>
            </p:spPr>
          </p:pic>
          <p:pic>
            <p:nvPicPr>
              <p:cNvPr id="64561" name="Picture 49" descr="databasetier"/>
              <p:cNvPicPr>
                <a:picLocks noChangeAspect="1" noChangeArrowheads="1"/>
              </p:cNvPicPr>
              <p:nvPr/>
            </p:nvPicPr>
            <p:blipFill>
              <a:blip r:embed="rId14" cstate="print"/>
              <a:srcRect/>
              <a:stretch>
                <a:fillRect/>
              </a:stretch>
            </p:blipFill>
            <p:spPr bwMode="auto">
              <a:xfrm>
                <a:off x="4835" y="3421"/>
                <a:ext cx="340" cy="288"/>
              </a:xfrm>
              <a:prstGeom prst="rect">
                <a:avLst/>
              </a:prstGeom>
              <a:noFill/>
            </p:spPr>
          </p:pic>
        </p:grpSp>
      </p:grpSp>
      <p:sp>
        <p:nvSpPr>
          <p:cNvPr id="64562" name="Text Box 50"/>
          <p:cNvSpPr txBox="1">
            <a:spLocks noChangeArrowheads="1"/>
          </p:cNvSpPr>
          <p:nvPr/>
        </p:nvSpPr>
        <p:spPr bwMode="auto">
          <a:xfrm>
            <a:off x="182563" y="4157663"/>
            <a:ext cx="854075"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End User</a:t>
            </a:r>
          </a:p>
        </p:txBody>
      </p:sp>
      <p:sp>
        <p:nvSpPr>
          <p:cNvPr id="64563" name="Text Box 51"/>
          <p:cNvSpPr txBox="1">
            <a:spLocks noChangeArrowheads="1"/>
          </p:cNvSpPr>
          <p:nvPr/>
        </p:nvSpPr>
        <p:spPr bwMode="auto">
          <a:xfrm>
            <a:off x="4260850" y="3948113"/>
            <a:ext cx="1204913" cy="3968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Web </a:t>
            </a:r>
            <a:br>
              <a:rPr lang="en-US" sz="1000">
                <a:solidFill>
                  <a:schemeClr val="tx2"/>
                </a:solidFill>
                <a:latin typeface="Tahoma" pitchFamily="34" charset="0"/>
              </a:rPr>
            </a:br>
            <a:r>
              <a:rPr lang="en-US" sz="1000">
                <a:solidFill>
                  <a:schemeClr val="tx2"/>
                </a:solidFill>
                <a:latin typeface="Tahoma" pitchFamily="34" charset="0"/>
              </a:rPr>
              <a:t>Servers</a:t>
            </a:r>
          </a:p>
        </p:txBody>
      </p:sp>
      <p:grpSp>
        <p:nvGrpSpPr>
          <p:cNvPr id="10" name="Group 52"/>
          <p:cNvGrpSpPr>
            <a:grpSpLocks/>
          </p:cNvGrpSpPr>
          <p:nvPr/>
        </p:nvGrpSpPr>
        <p:grpSpPr bwMode="auto">
          <a:xfrm>
            <a:off x="4622800" y="3305175"/>
            <a:ext cx="557213" cy="601663"/>
            <a:chOff x="2915" y="2082"/>
            <a:chExt cx="351" cy="379"/>
          </a:xfrm>
        </p:grpSpPr>
        <p:pic>
          <p:nvPicPr>
            <p:cNvPr id="64565" name="Picture 53" descr="server_web"/>
            <p:cNvPicPr>
              <a:picLocks noChangeAspect="1" noChangeArrowheads="1"/>
            </p:cNvPicPr>
            <p:nvPr/>
          </p:nvPicPr>
          <p:blipFill>
            <a:blip r:embed="rId15" cstate="print"/>
            <a:srcRect/>
            <a:stretch>
              <a:fillRect/>
            </a:stretch>
          </p:blipFill>
          <p:spPr bwMode="auto">
            <a:xfrm>
              <a:off x="2935" y="2271"/>
              <a:ext cx="173" cy="190"/>
            </a:xfrm>
            <a:prstGeom prst="rect">
              <a:avLst/>
            </a:prstGeom>
            <a:noFill/>
          </p:spPr>
        </p:pic>
        <p:pic>
          <p:nvPicPr>
            <p:cNvPr id="64566" name="Picture 54" descr="server_web"/>
            <p:cNvPicPr>
              <a:picLocks noChangeAspect="1" noChangeArrowheads="1"/>
            </p:cNvPicPr>
            <p:nvPr/>
          </p:nvPicPr>
          <p:blipFill>
            <a:blip r:embed="rId15" cstate="print"/>
            <a:srcRect/>
            <a:stretch>
              <a:fillRect/>
            </a:stretch>
          </p:blipFill>
          <p:spPr bwMode="auto">
            <a:xfrm>
              <a:off x="2915" y="2082"/>
              <a:ext cx="173" cy="190"/>
            </a:xfrm>
            <a:prstGeom prst="rect">
              <a:avLst/>
            </a:prstGeom>
            <a:noFill/>
          </p:spPr>
        </p:pic>
        <p:pic>
          <p:nvPicPr>
            <p:cNvPr id="64567" name="Picture 55" descr="server_web"/>
            <p:cNvPicPr>
              <a:picLocks noChangeAspect="1" noChangeArrowheads="1"/>
            </p:cNvPicPr>
            <p:nvPr/>
          </p:nvPicPr>
          <p:blipFill>
            <a:blip r:embed="rId15" cstate="print"/>
            <a:srcRect/>
            <a:stretch>
              <a:fillRect/>
            </a:stretch>
          </p:blipFill>
          <p:spPr bwMode="auto">
            <a:xfrm>
              <a:off x="3093" y="2174"/>
              <a:ext cx="173" cy="190"/>
            </a:xfrm>
            <a:prstGeom prst="rect">
              <a:avLst/>
            </a:prstGeom>
            <a:noFill/>
          </p:spPr>
        </p:pic>
      </p:grpSp>
      <p:grpSp>
        <p:nvGrpSpPr>
          <p:cNvPr id="11" name="Group 56"/>
          <p:cNvGrpSpPr>
            <a:grpSpLocks/>
          </p:cNvGrpSpPr>
          <p:nvPr/>
        </p:nvGrpSpPr>
        <p:grpSpPr bwMode="auto">
          <a:xfrm>
            <a:off x="7237413" y="4708525"/>
            <a:ext cx="1560512" cy="600075"/>
            <a:chOff x="4525" y="3130"/>
            <a:chExt cx="983" cy="378"/>
          </a:xfrm>
        </p:grpSpPr>
        <p:pic>
          <p:nvPicPr>
            <p:cNvPr id="64569" name="Picture 57" descr="database_multiple6"/>
            <p:cNvPicPr>
              <a:picLocks noChangeAspect="1" noChangeArrowheads="1"/>
            </p:cNvPicPr>
            <p:nvPr/>
          </p:nvPicPr>
          <p:blipFill>
            <a:blip r:embed="rId16" cstate="print"/>
            <a:srcRect/>
            <a:stretch>
              <a:fillRect/>
            </a:stretch>
          </p:blipFill>
          <p:spPr bwMode="auto">
            <a:xfrm>
              <a:off x="4525" y="3130"/>
              <a:ext cx="564" cy="282"/>
            </a:xfrm>
            <a:prstGeom prst="rect">
              <a:avLst/>
            </a:prstGeom>
            <a:noFill/>
          </p:spPr>
        </p:pic>
        <p:sp>
          <p:nvSpPr>
            <p:cNvPr id="64570" name="Text Box 58"/>
            <p:cNvSpPr txBox="1">
              <a:spLocks noChangeArrowheads="1"/>
            </p:cNvSpPr>
            <p:nvPr/>
          </p:nvSpPr>
          <p:spPr bwMode="auto">
            <a:xfrm>
              <a:off x="4939" y="3354"/>
              <a:ext cx="569" cy="154"/>
            </a:xfrm>
            <a:prstGeom prst="rect">
              <a:avLst/>
            </a:prstGeom>
            <a:noFill/>
            <a:ln w="12700" algn="ctr">
              <a:noFill/>
              <a:miter lim="800000"/>
              <a:headEnd/>
              <a:tailEnd/>
            </a:ln>
            <a:effectLst/>
          </p:spPr>
          <p:txBody>
            <a:bodyPr>
              <a:spAutoFit/>
            </a:bodyPr>
            <a:lstStyle/>
            <a:p>
              <a:pPr algn="l">
                <a:lnSpc>
                  <a:spcPct val="100000"/>
                </a:lnSpc>
                <a:spcBef>
                  <a:spcPct val="50000"/>
                </a:spcBef>
              </a:pPr>
              <a:r>
                <a:rPr lang="en-US" sz="1000">
                  <a:solidFill>
                    <a:schemeClr val="tx2"/>
                  </a:solidFill>
                  <a:latin typeface="Tahoma" pitchFamily="34" charset="0"/>
                </a:rPr>
                <a:t>Databases</a:t>
              </a:r>
            </a:p>
          </p:txBody>
        </p:sp>
      </p:grpSp>
      <p:sp>
        <p:nvSpPr>
          <p:cNvPr id="64571" name="Line 59"/>
          <p:cNvSpPr>
            <a:spLocks noChangeShapeType="1"/>
          </p:cNvSpPr>
          <p:nvPr/>
        </p:nvSpPr>
        <p:spPr bwMode="auto">
          <a:xfrm flipV="1">
            <a:off x="6688138" y="2052638"/>
            <a:ext cx="111125" cy="992187"/>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2" name="Line 60"/>
          <p:cNvSpPr>
            <a:spLocks noChangeShapeType="1"/>
          </p:cNvSpPr>
          <p:nvPr/>
        </p:nvSpPr>
        <p:spPr bwMode="auto">
          <a:xfrm flipV="1">
            <a:off x="6884988" y="2524125"/>
            <a:ext cx="280987" cy="52070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3" name="Line 61"/>
          <p:cNvSpPr>
            <a:spLocks noChangeShapeType="1"/>
          </p:cNvSpPr>
          <p:nvPr/>
        </p:nvSpPr>
        <p:spPr bwMode="auto">
          <a:xfrm flipV="1">
            <a:off x="7131050" y="2906713"/>
            <a:ext cx="419100" cy="268287"/>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4" name="Line 62"/>
          <p:cNvSpPr>
            <a:spLocks noChangeShapeType="1"/>
          </p:cNvSpPr>
          <p:nvPr/>
        </p:nvSpPr>
        <p:spPr bwMode="auto">
          <a:xfrm flipH="1" flipV="1">
            <a:off x="7138988" y="4144963"/>
            <a:ext cx="219075" cy="18415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5" name="Line 63"/>
          <p:cNvSpPr>
            <a:spLocks noChangeShapeType="1"/>
          </p:cNvSpPr>
          <p:nvPr/>
        </p:nvSpPr>
        <p:spPr bwMode="auto">
          <a:xfrm flipH="1" flipV="1">
            <a:off x="6810375" y="4316413"/>
            <a:ext cx="277813" cy="90805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6" name="Line 64"/>
          <p:cNvSpPr>
            <a:spLocks noChangeShapeType="1"/>
          </p:cNvSpPr>
          <p:nvPr/>
        </p:nvSpPr>
        <p:spPr bwMode="auto">
          <a:xfrm flipH="1" flipV="1">
            <a:off x="7015163" y="4284663"/>
            <a:ext cx="252412" cy="450850"/>
          </a:xfrm>
          <a:prstGeom prst="line">
            <a:avLst/>
          </a:prstGeom>
          <a:noFill/>
          <a:ln w="57150">
            <a:solidFill>
              <a:schemeClr val="folHlink"/>
            </a:solidFill>
            <a:round/>
            <a:headEnd/>
            <a:tailEnd/>
          </a:ln>
          <a:effectLst/>
        </p:spPr>
        <p:txBody>
          <a:bodyPr lIns="0" tIns="0" rIns="0" bIns="0">
            <a:spAutoFit/>
          </a:bodyPr>
          <a:lstStyle/>
          <a:p>
            <a:endParaRPr lang="en-US"/>
          </a:p>
        </p:txBody>
      </p:sp>
      <p:sp>
        <p:nvSpPr>
          <p:cNvPr id="64577" name="Line 65"/>
          <p:cNvSpPr>
            <a:spLocks noChangeShapeType="1"/>
          </p:cNvSpPr>
          <p:nvPr/>
        </p:nvSpPr>
        <p:spPr bwMode="auto">
          <a:xfrm flipH="1" flipV="1">
            <a:off x="6572250" y="4316413"/>
            <a:ext cx="241300" cy="1123950"/>
          </a:xfrm>
          <a:prstGeom prst="line">
            <a:avLst/>
          </a:prstGeom>
          <a:noFill/>
          <a:ln w="57150">
            <a:solidFill>
              <a:schemeClr val="folHlink"/>
            </a:solidFill>
            <a:round/>
            <a:headEnd/>
            <a:tailEnd/>
          </a:ln>
          <a:effectLst/>
        </p:spPr>
        <p:txBody>
          <a:bodyPr lIns="0" tIns="0" rIns="0" bIns="0">
            <a:spAutoFit/>
          </a:bodyPr>
          <a:lstStyle/>
          <a:p>
            <a:endParaRPr lang="en-US"/>
          </a:p>
        </p:txBody>
      </p:sp>
      <p:pic>
        <p:nvPicPr>
          <p:cNvPr id="64578" name="Picture 66" descr="router"/>
          <p:cNvPicPr>
            <a:picLocks noChangeAspect="1" noChangeArrowheads="1"/>
          </p:cNvPicPr>
          <p:nvPr/>
        </p:nvPicPr>
        <p:blipFill>
          <a:blip r:embed="rId17" cstate="print"/>
          <a:srcRect/>
          <a:stretch>
            <a:fillRect/>
          </a:stretch>
        </p:blipFill>
        <p:spPr bwMode="auto">
          <a:xfrm>
            <a:off x="1804988" y="3459163"/>
            <a:ext cx="457200" cy="285750"/>
          </a:xfrm>
          <a:prstGeom prst="rect">
            <a:avLst/>
          </a:prstGeom>
          <a:noFill/>
        </p:spPr>
      </p:pic>
      <p:sp>
        <p:nvSpPr>
          <p:cNvPr id="64579" name="Text Box 67"/>
          <p:cNvSpPr txBox="1">
            <a:spLocks noChangeArrowheads="1"/>
          </p:cNvSpPr>
          <p:nvPr/>
        </p:nvSpPr>
        <p:spPr bwMode="auto">
          <a:xfrm>
            <a:off x="1679575" y="3741738"/>
            <a:ext cx="679450"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Router</a:t>
            </a:r>
          </a:p>
        </p:txBody>
      </p:sp>
      <p:sp>
        <p:nvSpPr>
          <p:cNvPr id="64580" name="Text Box 68"/>
          <p:cNvSpPr txBox="1">
            <a:spLocks noChangeArrowheads="1"/>
          </p:cNvSpPr>
          <p:nvPr/>
        </p:nvSpPr>
        <p:spPr bwMode="auto">
          <a:xfrm>
            <a:off x="7254875" y="3168650"/>
            <a:ext cx="906463"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Mainframe </a:t>
            </a:r>
          </a:p>
        </p:txBody>
      </p:sp>
      <p:sp>
        <p:nvSpPr>
          <p:cNvPr id="64581" name="Text Box 69"/>
          <p:cNvSpPr txBox="1">
            <a:spLocks noChangeArrowheads="1"/>
          </p:cNvSpPr>
          <p:nvPr/>
        </p:nvSpPr>
        <p:spPr bwMode="auto">
          <a:xfrm>
            <a:off x="7920038" y="3752850"/>
            <a:ext cx="931862" cy="244475"/>
          </a:xfrm>
          <a:prstGeom prst="rect">
            <a:avLst/>
          </a:prstGeom>
          <a:noFill/>
          <a:ln w="12700" algn="ctr">
            <a:noFill/>
            <a:miter lim="800000"/>
            <a:headEnd/>
            <a:tailEnd/>
          </a:ln>
          <a:effectLst/>
        </p:spPr>
        <p:txBody>
          <a:bodyPr>
            <a:spAutoFit/>
          </a:bodyPr>
          <a:lstStyle/>
          <a:p>
            <a:pPr>
              <a:lnSpc>
                <a:spcPct val="100000"/>
              </a:lnSpc>
              <a:spcBef>
                <a:spcPct val="50000"/>
              </a:spcBef>
            </a:pPr>
            <a:r>
              <a:rPr lang="en-US" sz="1000">
                <a:solidFill>
                  <a:schemeClr val="tx2"/>
                </a:solidFill>
                <a:latin typeface="Tahoma" pitchFamily="34" charset="0"/>
              </a:rPr>
              <a:t>Database</a:t>
            </a:r>
          </a:p>
        </p:txBody>
      </p:sp>
      <p:sp>
        <p:nvSpPr>
          <p:cNvPr id="64582" name="Line 70"/>
          <p:cNvSpPr>
            <a:spLocks noChangeShapeType="1"/>
          </p:cNvSpPr>
          <p:nvPr/>
        </p:nvSpPr>
        <p:spPr bwMode="auto">
          <a:xfrm>
            <a:off x="7199313" y="3611563"/>
            <a:ext cx="957262" cy="0"/>
          </a:xfrm>
          <a:prstGeom prst="line">
            <a:avLst/>
          </a:prstGeom>
          <a:noFill/>
          <a:ln w="57150">
            <a:solidFill>
              <a:schemeClr val="folHlink"/>
            </a:solidFill>
            <a:round/>
            <a:headEnd/>
            <a:tailEnd/>
          </a:ln>
          <a:effectLst/>
        </p:spPr>
        <p:txBody>
          <a:bodyPr lIns="0" tIns="0" rIns="0" bIns="0">
            <a:spAutoFit/>
          </a:bodyPr>
          <a:lstStyle/>
          <a:p>
            <a:endParaRPr lang="en-US"/>
          </a:p>
        </p:txBody>
      </p:sp>
      <p:pic>
        <p:nvPicPr>
          <p:cNvPr id="64583" name="Picture 71" descr="mainframe"/>
          <p:cNvPicPr>
            <a:picLocks noChangeAspect="1" noChangeArrowheads="1"/>
          </p:cNvPicPr>
          <p:nvPr/>
        </p:nvPicPr>
        <p:blipFill>
          <a:blip r:embed="rId18" cstate="print"/>
          <a:srcRect/>
          <a:stretch>
            <a:fillRect/>
          </a:stretch>
        </p:blipFill>
        <p:spPr bwMode="auto">
          <a:xfrm>
            <a:off x="7416800" y="3392488"/>
            <a:ext cx="447675" cy="420687"/>
          </a:xfrm>
          <a:prstGeom prst="rect">
            <a:avLst/>
          </a:prstGeom>
          <a:noFill/>
        </p:spPr>
      </p:pic>
      <p:pic>
        <p:nvPicPr>
          <p:cNvPr id="64584" name="Picture 72" descr="database"/>
          <p:cNvPicPr>
            <a:picLocks noChangeAspect="1" noChangeArrowheads="1"/>
          </p:cNvPicPr>
          <p:nvPr/>
        </p:nvPicPr>
        <p:blipFill>
          <a:blip r:embed="rId19" cstate="print"/>
          <a:srcRect/>
          <a:stretch>
            <a:fillRect/>
          </a:stretch>
        </p:blipFill>
        <p:spPr bwMode="auto">
          <a:xfrm>
            <a:off x="8156575" y="3433763"/>
            <a:ext cx="457200" cy="336550"/>
          </a:xfrm>
          <a:prstGeom prst="rect">
            <a:avLst/>
          </a:prstGeom>
          <a:noFill/>
        </p:spPr>
      </p:pic>
      <p:sp>
        <p:nvSpPr>
          <p:cNvPr id="64585" name="Line 73"/>
          <p:cNvSpPr>
            <a:spLocks noChangeShapeType="1"/>
          </p:cNvSpPr>
          <p:nvPr/>
        </p:nvSpPr>
        <p:spPr bwMode="auto">
          <a:xfrm rot="18900000" flipV="1">
            <a:off x="705644" y="3829844"/>
            <a:ext cx="141288" cy="0"/>
          </a:xfrm>
          <a:prstGeom prst="line">
            <a:avLst/>
          </a:prstGeom>
          <a:noFill/>
          <a:ln w="28575">
            <a:solidFill>
              <a:schemeClr val="folHlink"/>
            </a:solidFill>
            <a:round/>
            <a:headEnd/>
            <a:tailEnd/>
          </a:ln>
          <a:effectLst/>
        </p:spPr>
        <p:txBody>
          <a:bodyPr lIns="0" tIns="0" rIns="0" bIns="0">
            <a:spAutoFit/>
          </a:bodyPr>
          <a:lstStyle/>
          <a:p>
            <a:endParaRPr lang="en-US"/>
          </a:p>
        </p:txBody>
      </p:sp>
      <p:sp>
        <p:nvSpPr>
          <p:cNvPr id="64586" name="Line 74"/>
          <p:cNvSpPr>
            <a:spLocks noChangeShapeType="1"/>
          </p:cNvSpPr>
          <p:nvPr/>
        </p:nvSpPr>
        <p:spPr bwMode="auto">
          <a:xfrm rot="2700000">
            <a:off x="733425" y="3346450"/>
            <a:ext cx="146050" cy="0"/>
          </a:xfrm>
          <a:prstGeom prst="line">
            <a:avLst/>
          </a:prstGeom>
          <a:noFill/>
          <a:ln w="28575">
            <a:solidFill>
              <a:schemeClr val="folHlink"/>
            </a:solidFill>
            <a:round/>
            <a:headEnd/>
            <a:tailEnd/>
          </a:ln>
          <a:effectLst/>
        </p:spPr>
        <p:txBody>
          <a:bodyPr lIns="0" tIns="0" rIns="0" bIns="0">
            <a:spAutoFit/>
          </a:bodyPr>
          <a:lstStyle/>
          <a:p>
            <a:endParaRPr lang="en-US"/>
          </a:p>
        </p:txBody>
      </p:sp>
      <p:sp>
        <p:nvSpPr>
          <p:cNvPr id="64587" name="Line 75"/>
          <p:cNvSpPr>
            <a:spLocks noChangeShapeType="1"/>
          </p:cNvSpPr>
          <p:nvPr/>
        </p:nvSpPr>
        <p:spPr bwMode="auto">
          <a:xfrm>
            <a:off x="603250" y="3598863"/>
            <a:ext cx="180975" cy="0"/>
          </a:xfrm>
          <a:prstGeom prst="line">
            <a:avLst/>
          </a:prstGeom>
          <a:noFill/>
          <a:ln w="28575">
            <a:solidFill>
              <a:schemeClr val="folHlink"/>
            </a:solidFill>
            <a:round/>
            <a:headEnd/>
            <a:tailEnd/>
          </a:ln>
          <a:effectLst/>
        </p:spPr>
        <p:txBody>
          <a:bodyPr lIns="0" tIns="0" rIns="0" bIns="0">
            <a:spAutoFit/>
          </a:bodyPr>
          <a:lstStyle/>
          <a:p>
            <a:endParaRPr lang="en-US"/>
          </a:p>
        </p:txBody>
      </p:sp>
      <p:sp>
        <p:nvSpPr>
          <p:cNvPr id="64588" name="Freeform 76"/>
          <p:cNvSpPr>
            <a:spLocks/>
          </p:cNvSpPr>
          <p:nvPr/>
        </p:nvSpPr>
        <p:spPr bwMode="auto">
          <a:xfrm>
            <a:off x="231775" y="2746375"/>
            <a:ext cx="717550" cy="1730375"/>
          </a:xfrm>
          <a:custGeom>
            <a:avLst/>
            <a:gdLst/>
            <a:ahLst/>
            <a:cxnLst>
              <a:cxn ang="0">
                <a:pos x="452" y="1090"/>
              </a:cxn>
              <a:cxn ang="0">
                <a:pos x="125" y="1090"/>
              </a:cxn>
              <a:cxn ang="0">
                <a:pos x="0" y="965"/>
              </a:cxn>
              <a:cxn ang="0">
                <a:pos x="0" y="120"/>
              </a:cxn>
              <a:cxn ang="0">
                <a:pos x="120" y="0"/>
              </a:cxn>
              <a:cxn ang="0">
                <a:pos x="449" y="0"/>
              </a:cxn>
              <a:cxn ang="0">
                <a:pos x="444" y="339"/>
              </a:cxn>
              <a:cxn ang="0">
                <a:pos x="408" y="348"/>
              </a:cxn>
              <a:cxn ang="0">
                <a:pos x="332" y="423"/>
              </a:cxn>
              <a:cxn ang="0">
                <a:pos x="332" y="670"/>
              </a:cxn>
              <a:cxn ang="0">
                <a:pos x="408" y="747"/>
              </a:cxn>
              <a:cxn ang="0">
                <a:pos x="449" y="752"/>
              </a:cxn>
              <a:cxn ang="0">
                <a:pos x="452" y="1090"/>
              </a:cxn>
            </a:cxnLst>
            <a:rect l="0" t="0" r="r" b="b"/>
            <a:pathLst>
              <a:path w="452" h="1090">
                <a:moveTo>
                  <a:pt x="452" y="1090"/>
                </a:moveTo>
                <a:lnTo>
                  <a:pt x="125" y="1090"/>
                </a:lnTo>
                <a:lnTo>
                  <a:pt x="0" y="965"/>
                </a:lnTo>
                <a:lnTo>
                  <a:pt x="0" y="120"/>
                </a:lnTo>
                <a:lnTo>
                  <a:pt x="120" y="0"/>
                </a:lnTo>
                <a:lnTo>
                  <a:pt x="449" y="0"/>
                </a:lnTo>
                <a:lnTo>
                  <a:pt x="444" y="339"/>
                </a:lnTo>
                <a:lnTo>
                  <a:pt x="408" y="348"/>
                </a:lnTo>
                <a:lnTo>
                  <a:pt x="332" y="423"/>
                </a:lnTo>
                <a:lnTo>
                  <a:pt x="332" y="670"/>
                </a:lnTo>
                <a:lnTo>
                  <a:pt x="408" y="747"/>
                </a:lnTo>
                <a:lnTo>
                  <a:pt x="449" y="752"/>
                </a:lnTo>
                <a:lnTo>
                  <a:pt x="452" y="1090"/>
                </a:lnTo>
                <a:close/>
              </a:path>
            </a:pathLst>
          </a:custGeom>
          <a:noFill/>
          <a:ln w="28575" cap="rnd" cmpd="sng">
            <a:solidFill>
              <a:srgbClr val="FF0000"/>
            </a:solidFill>
            <a:prstDash val="sysDot"/>
            <a:round/>
            <a:headEnd/>
            <a:tailEnd/>
          </a:ln>
          <a:effectLst/>
        </p:spPr>
        <p:txBody>
          <a:bodyPr lIns="0" tIns="0" rIns="0" bIns="0">
            <a:spAutoFit/>
          </a:bodyPr>
          <a:lstStyle/>
          <a:p>
            <a:endParaRPr lang="en-US"/>
          </a:p>
        </p:txBody>
      </p:sp>
      <p:sp>
        <p:nvSpPr>
          <p:cNvPr id="64589" name="AutoShape 77"/>
          <p:cNvSpPr>
            <a:spLocks noChangeArrowheads="1"/>
          </p:cNvSpPr>
          <p:nvPr/>
        </p:nvSpPr>
        <p:spPr bwMode="auto">
          <a:xfrm>
            <a:off x="5389563" y="3048000"/>
            <a:ext cx="1811337" cy="1268413"/>
          </a:xfrm>
          <a:prstGeom prst="octagon">
            <a:avLst>
              <a:gd name="adj" fmla="val 15894"/>
            </a:avLst>
          </a:prstGeom>
          <a:noFill/>
          <a:ln w="28575" cap="rnd" algn="ctr">
            <a:solidFill>
              <a:srgbClr val="FF0000"/>
            </a:solidFill>
            <a:prstDash val="sysDot"/>
            <a:miter lim="800000"/>
            <a:headEnd/>
            <a:tailEnd/>
          </a:ln>
          <a:effectLst/>
        </p:spPr>
        <p:txBody>
          <a:bodyPr lIns="0" tIns="0" rIns="0" bIns="0">
            <a:spAutoFit/>
          </a:bodyPr>
          <a:lstStyle/>
          <a:p>
            <a:endParaRPr lang="en-US"/>
          </a:p>
        </p:txBody>
      </p:sp>
      <p:sp>
        <p:nvSpPr>
          <p:cNvPr id="64590" name="Freeform 78"/>
          <p:cNvSpPr>
            <a:spLocks/>
          </p:cNvSpPr>
          <p:nvPr/>
        </p:nvSpPr>
        <p:spPr bwMode="auto">
          <a:xfrm>
            <a:off x="4457700" y="1457325"/>
            <a:ext cx="4448175" cy="4943475"/>
          </a:xfrm>
          <a:custGeom>
            <a:avLst/>
            <a:gdLst/>
            <a:ahLst/>
            <a:cxnLst>
              <a:cxn ang="0">
                <a:pos x="1800" y="1728"/>
              </a:cxn>
              <a:cxn ang="0">
                <a:pos x="1194" y="2334"/>
              </a:cxn>
              <a:cxn ang="0">
                <a:pos x="1194" y="3114"/>
              </a:cxn>
              <a:cxn ang="0">
                <a:pos x="2232" y="3114"/>
              </a:cxn>
              <a:cxn ang="0">
                <a:pos x="2802" y="2544"/>
              </a:cxn>
              <a:cxn ang="0">
                <a:pos x="2802" y="558"/>
              </a:cxn>
              <a:cxn ang="0">
                <a:pos x="2244" y="0"/>
              </a:cxn>
              <a:cxn ang="0">
                <a:pos x="150" y="0"/>
              </a:cxn>
              <a:cxn ang="0">
                <a:pos x="0" y="150"/>
              </a:cxn>
              <a:cxn ang="0">
                <a:pos x="0" y="1728"/>
              </a:cxn>
              <a:cxn ang="0">
                <a:pos x="144" y="1872"/>
              </a:cxn>
              <a:cxn ang="0">
                <a:pos x="342" y="1872"/>
              </a:cxn>
              <a:cxn ang="0">
                <a:pos x="492" y="1722"/>
              </a:cxn>
              <a:cxn ang="0">
                <a:pos x="492" y="1062"/>
              </a:cxn>
              <a:cxn ang="0">
                <a:pos x="636" y="918"/>
              </a:cxn>
              <a:cxn ang="0">
                <a:pos x="1644" y="918"/>
              </a:cxn>
              <a:cxn ang="0">
                <a:pos x="1806" y="1080"/>
              </a:cxn>
              <a:cxn ang="0">
                <a:pos x="1800" y="1728"/>
              </a:cxn>
            </a:cxnLst>
            <a:rect l="0" t="0" r="r" b="b"/>
            <a:pathLst>
              <a:path w="2802" h="3114">
                <a:moveTo>
                  <a:pt x="1800" y="1728"/>
                </a:moveTo>
                <a:lnTo>
                  <a:pt x="1194" y="2334"/>
                </a:lnTo>
                <a:lnTo>
                  <a:pt x="1194" y="3114"/>
                </a:lnTo>
                <a:lnTo>
                  <a:pt x="2232" y="3114"/>
                </a:lnTo>
                <a:lnTo>
                  <a:pt x="2802" y="2544"/>
                </a:lnTo>
                <a:lnTo>
                  <a:pt x="2802" y="558"/>
                </a:lnTo>
                <a:lnTo>
                  <a:pt x="2244" y="0"/>
                </a:lnTo>
                <a:lnTo>
                  <a:pt x="150" y="0"/>
                </a:lnTo>
                <a:lnTo>
                  <a:pt x="0" y="150"/>
                </a:lnTo>
                <a:lnTo>
                  <a:pt x="0" y="1728"/>
                </a:lnTo>
                <a:lnTo>
                  <a:pt x="144" y="1872"/>
                </a:lnTo>
                <a:lnTo>
                  <a:pt x="342" y="1872"/>
                </a:lnTo>
                <a:lnTo>
                  <a:pt x="492" y="1722"/>
                </a:lnTo>
                <a:lnTo>
                  <a:pt x="492" y="1062"/>
                </a:lnTo>
                <a:lnTo>
                  <a:pt x="636" y="918"/>
                </a:lnTo>
                <a:lnTo>
                  <a:pt x="1644" y="918"/>
                </a:lnTo>
                <a:lnTo>
                  <a:pt x="1806" y="1080"/>
                </a:lnTo>
                <a:lnTo>
                  <a:pt x="1800" y="1728"/>
                </a:lnTo>
                <a:close/>
              </a:path>
            </a:pathLst>
          </a:custGeom>
          <a:noFill/>
          <a:ln w="28575" cap="rnd" cmpd="sng">
            <a:solidFill>
              <a:srgbClr val="FF0000"/>
            </a:solidFill>
            <a:prstDash val="sysDot"/>
            <a:round/>
            <a:headEnd type="none" w="med" len="med"/>
            <a:tailEnd type="none" w="med" len="med"/>
          </a:ln>
          <a:effectLst/>
        </p:spPr>
        <p:txBody>
          <a:bodyPr lIns="0" tIns="0" rIns="0" bIns="0">
            <a:spAutoFit/>
          </a:bodyPr>
          <a:lstStyle/>
          <a:p>
            <a:endParaRPr lang="en-US"/>
          </a:p>
        </p:txBody>
      </p:sp>
      <p:sp>
        <p:nvSpPr>
          <p:cNvPr id="64591" name="AutoShape 79"/>
          <p:cNvSpPr>
            <a:spLocks noChangeArrowheads="1"/>
          </p:cNvSpPr>
          <p:nvPr/>
        </p:nvSpPr>
        <p:spPr bwMode="auto">
          <a:xfrm>
            <a:off x="4492625" y="1428750"/>
            <a:ext cx="892175" cy="1268413"/>
          </a:xfrm>
          <a:prstGeom prst="octagon">
            <a:avLst>
              <a:gd name="adj" fmla="val 15894"/>
            </a:avLst>
          </a:prstGeom>
          <a:noFill/>
          <a:ln w="28575" cap="rnd" algn="ctr">
            <a:solidFill>
              <a:srgbClr val="FF0000"/>
            </a:solidFill>
            <a:prstDash val="sysDot"/>
            <a:miter lim="800000"/>
            <a:headEnd/>
            <a:tailEnd/>
          </a:ln>
          <a:effectLst/>
        </p:spPr>
        <p:txBody>
          <a:bodyPr lIns="0" tIns="0" rIns="0" bIns="0">
            <a:spAutoFit/>
          </a:bodyPr>
          <a:lstStyle/>
          <a:p>
            <a:endParaRPr lang="en-US"/>
          </a:p>
        </p:txBody>
      </p:sp>
      <p:grpSp>
        <p:nvGrpSpPr>
          <p:cNvPr id="12" name="Group 80"/>
          <p:cNvGrpSpPr>
            <a:grpSpLocks/>
          </p:cNvGrpSpPr>
          <p:nvPr/>
        </p:nvGrpSpPr>
        <p:grpSpPr bwMode="auto">
          <a:xfrm>
            <a:off x="1752600" y="1254125"/>
            <a:ext cx="7273925" cy="5486400"/>
            <a:chOff x="1058" y="778"/>
            <a:chExt cx="4582" cy="3456"/>
          </a:xfrm>
        </p:grpSpPr>
        <p:sp>
          <p:nvSpPr>
            <p:cNvPr id="64593" name="Rectangle 81"/>
            <p:cNvSpPr>
              <a:spLocks noChangeArrowheads="1"/>
            </p:cNvSpPr>
            <p:nvPr/>
          </p:nvSpPr>
          <p:spPr bwMode="auto">
            <a:xfrm>
              <a:off x="1058" y="778"/>
              <a:ext cx="4582" cy="3456"/>
            </a:xfrm>
            <a:prstGeom prst="rect">
              <a:avLst/>
            </a:prstGeom>
            <a:solidFill>
              <a:srgbClr val="000000"/>
            </a:solidFill>
            <a:ln w="38100" algn="ctr">
              <a:solidFill>
                <a:schemeClr val="bg2"/>
              </a:solidFill>
              <a:miter lim="800000"/>
              <a:headEnd/>
              <a:tailEnd/>
            </a:ln>
            <a:effectLst/>
          </p:spPr>
          <p:txBody>
            <a:bodyPr wrap="none" anchor="ctr">
              <a:spAutoFit/>
            </a:bodyPr>
            <a:lstStyle/>
            <a:p>
              <a:endParaRPr lang="en-US"/>
            </a:p>
          </p:txBody>
        </p:sp>
        <p:sp>
          <p:nvSpPr>
            <p:cNvPr id="64594" name="Text Box 82"/>
            <p:cNvSpPr txBox="1">
              <a:spLocks noChangeArrowheads="1"/>
            </p:cNvSpPr>
            <p:nvPr/>
          </p:nvSpPr>
          <p:spPr bwMode="auto">
            <a:xfrm>
              <a:off x="2443" y="2216"/>
              <a:ext cx="1546" cy="404"/>
            </a:xfrm>
            <a:prstGeom prst="rect">
              <a:avLst/>
            </a:prstGeom>
            <a:noFill/>
            <a:ln w="9525" algn="ctr">
              <a:noFill/>
              <a:miter lim="800000"/>
              <a:headEnd/>
              <a:tailEnd/>
            </a:ln>
            <a:effectLst/>
          </p:spPr>
          <p:txBody>
            <a:bodyPr>
              <a:spAutoFit/>
            </a:bodyPr>
            <a:lstStyle/>
            <a:p>
              <a:pPr algn="l">
                <a:lnSpc>
                  <a:spcPct val="100000"/>
                </a:lnSpc>
                <a:spcBef>
                  <a:spcPct val="50000"/>
                </a:spcBef>
              </a:pPr>
              <a:r>
                <a:rPr lang="en-US" sz="3600" b="0">
                  <a:solidFill>
                    <a:schemeClr val="bg1"/>
                  </a:solidFill>
                </a:rPr>
                <a:t>Black Box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4588"/>
                                        </p:tgtEl>
                                        <p:attrNameLst>
                                          <p:attrName>style.visibility</p:attrName>
                                        </p:attrNameLst>
                                      </p:cBhvr>
                                      <p:to>
                                        <p:strVal val="visible"/>
                                      </p:to>
                                    </p:set>
                                    <p:animEffect transition="in" filter="wedge">
                                      <p:cBhvr>
                                        <p:cTn id="7" dur="1000"/>
                                        <p:tgtEl>
                                          <p:spTgt spid="6458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nodeType="clickEffect">
                                  <p:stCondLst>
                                    <p:cond delay="0"/>
                                  </p:stCondLst>
                                  <p:childTnLst>
                                    <p:animEffect transition="out" filter="diamond(in)">
                                      <p:cBhvr>
                                        <p:cTn id="11" dur="2000"/>
                                        <p:tgtEl>
                                          <p:spTgt spid="12"/>
                                        </p:tgtEl>
                                      </p:cBhvr>
                                    </p:animEffect>
                                    <p:set>
                                      <p:cBhvr>
                                        <p:cTn id="12" dur="1" fill="hold">
                                          <p:stCondLst>
                                            <p:cond delay="19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64589"/>
                                        </p:tgtEl>
                                        <p:attrNameLst>
                                          <p:attrName>style.visibility</p:attrName>
                                        </p:attrNameLst>
                                      </p:cBhvr>
                                      <p:to>
                                        <p:strVal val="visible"/>
                                      </p:to>
                                    </p:set>
                                    <p:animEffect transition="in" filter="wedge">
                                      <p:cBhvr>
                                        <p:cTn id="17" dur="1000"/>
                                        <p:tgtEl>
                                          <p:spTgt spid="64589"/>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64591"/>
                                        </p:tgtEl>
                                        <p:attrNameLst>
                                          <p:attrName>style.visibility</p:attrName>
                                        </p:attrNameLst>
                                      </p:cBhvr>
                                      <p:to>
                                        <p:strVal val="visible"/>
                                      </p:to>
                                    </p:set>
                                    <p:animEffect transition="in" filter="wedge">
                                      <p:cBhvr>
                                        <p:cTn id="22" dur="1000"/>
                                        <p:tgtEl>
                                          <p:spTgt spid="64591"/>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64590"/>
                                        </p:tgtEl>
                                        <p:attrNameLst>
                                          <p:attrName>style.visibility</p:attrName>
                                        </p:attrNameLst>
                                      </p:cBhvr>
                                      <p:to>
                                        <p:strVal val="visible"/>
                                      </p:to>
                                    </p:set>
                                    <p:animEffect transition="in" filter="wedge">
                                      <p:cBhvr>
                                        <p:cTn id="27" dur="1000"/>
                                        <p:tgtEl>
                                          <p:spTgt spid="6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88" grpId="0" animBg="1"/>
      <p:bldP spid="64589" grpId="0" animBg="1"/>
      <p:bldP spid="64590" grpId="0" animBg="1"/>
      <p:bldP spid="645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The Cruel Reality</a:t>
            </a:r>
            <a:endParaRPr lang="en-US"/>
          </a:p>
        </p:txBody>
      </p:sp>
      <p:grpSp>
        <p:nvGrpSpPr>
          <p:cNvPr id="2" name="Group 3"/>
          <p:cNvGrpSpPr>
            <a:grpSpLocks/>
          </p:cNvGrpSpPr>
          <p:nvPr/>
        </p:nvGrpSpPr>
        <p:grpSpPr bwMode="auto">
          <a:xfrm>
            <a:off x="1143000" y="1524000"/>
            <a:ext cx="7070725" cy="4587875"/>
            <a:chOff x="465" y="859"/>
            <a:chExt cx="4975" cy="2982"/>
          </a:xfrm>
        </p:grpSpPr>
        <p:grpSp>
          <p:nvGrpSpPr>
            <p:cNvPr id="3" name="Group 4"/>
            <p:cNvGrpSpPr>
              <a:grpSpLocks/>
            </p:cNvGrpSpPr>
            <p:nvPr/>
          </p:nvGrpSpPr>
          <p:grpSpPr bwMode="auto">
            <a:xfrm>
              <a:off x="465" y="863"/>
              <a:ext cx="4960" cy="2978"/>
              <a:chOff x="776" y="762"/>
              <a:chExt cx="3965" cy="3079"/>
            </a:xfrm>
          </p:grpSpPr>
          <p:sp>
            <p:nvSpPr>
              <p:cNvPr id="66565" name="Line 5"/>
              <p:cNvSpPr>
                <a:spLocks noChangeShapeType="1"/>
              </p:cNvSpPr>
              <p:nvPr/>
            </p:nvSpPr>
            <p:spPr bwMode="auto">
              <a:xfrm>
                <a:off x="165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66" name="Line 6"/>
              <p:cNvSpPr>
                <a:spLocks noChangeShapeType="1"/>
              </p:cNvSpPr>
              <p:nvPr/>
            </p:nvSpPr>
            <p:spPr bwMode="auto">
              <a:xfrm>
                <a:off x="170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67" name="Line 7"/>
              <p:cNvSpPr>
                <a:spLocks noChangeShapeType="1"/>
              </p:cNvSpPr>
              <p:nvPr/>
            </p:nvSpPr>
            <p:spPr bwMode="auto">
              <a:xfrm>
                <a:off x="175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68" name="Line 8"/>
              <p:cNvSpPr>
                <a:spLocks noChangeShapeType="1"/>
              </p:cNvSpPr>
              <p:nvPr/>
            </p:nvSpPr>
            <p:spPr bwMode="auto">
              <a:xfrm>
                <a:off x="1807"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69" name="Line 9"/>
              <p:cNvSpPr>
                <a:spLocks noChangeShapeType="1"/>
              </p:cNvSpPr>
              <p:nvPr/>
            </p:nvSpPr>
            <p:spPr bwMode="auto">
              <a:xfrm>
                <a:off x="1858"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0" name="Line 10"/>
              <p:cNvSpPr>
                <a:spLocks noChangeShapeType="1"/>
              </p:cNvSpPr>
              <p:nvPr/>
            </p:nvSpPr>
            <p:spPr bwMode="auto">
              <a:xfrm>
                <a:off x="1909"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1" name="Line 11"/>
              <p:cNvSpPr>
                <a:spLocks noChangeShapeType="1"/>
              </p:cNvSpPr>
              <p:nvPr/>
            </p:nvSpPr>
            <p:spPr bwMode="auto">
              <a:xfrm>
                <a:off x="1960"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2" name="Line 12"/>
              <p:cNvSpPr>
                <a:spLocks noChangeShapeType="1"/>
              </p:cNvSpPr>
              <p:nvPr/>
            </p:nvSpPr>
            <p:spPr bwMode="auto">
              <a:xfrm>
                <a:off x="201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3" name="Line 13"/>
              <p:cNvSpPr>
                <a:spLocks noChangeShapeType="1"/>
              </p:cNvSpPr>
              <p:nvPr/>
            </p:nvSpPr>
            <p:spPr bwMode="auto">
              <a:xfrm>
                <a:off x="206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4" name="Line 14"/>
              <p:cNvSpPr>
                <a:spLocks noChangeShapeType="1"/>
              </p:cNvSpPr>
              <p:nvPr/>
            </p:nvSpPr>
            <p:spPr bwMode="auto">
              <a:xfrm>
                <a:off x="211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5" name="Line 15"/>
              <p:cNvSpPr>
                <a:spLocks noChangeShapeType="1"/>
              </p:cNvSpPr>
              <p:nvPr/>
            </p:nvSpPr>
            <p:spPr bwMode="auto">
              <a:xfrm>
                <a:off x="2166"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6" name="Line 16"/>
              <p:cNvSpPr>
                <a:spLocks noChangeShapeType="1"/>
              </p:cNvSpPr>
              <p:nvPr/>
            </p:nvSpPr>
            <p:spPr bwMode="auto">
              <a:xfrm>
                <a:off x="221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7" name="Line 17"/>
              <p:cNvSpPr>
                <a:spLocks noChangeShapeType="1"/>
              </p:cNvSpPr>
              <p:nvPr/>
            </p:nvSpPr>
            <p:spPr bwMode="auto">
              <a:xfrm>
                <a:off x="2269"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8" name="Line 18"/>
              <p:cNvSpPr>
                <a:spLocks noChangeShapeType="1"/>
              </p:cNvSpPr>
              <p:nvPr/>
            </p:nvSpPr>
            <p:spPr bwMode="auto">
              <a:xfrm>
                <a:off x="2320"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79" name="Line 19"/>
              <p:cNvSpPr>
                <a:spLocks noChangeShapeType="1"/>
              </p:cNvSpPr>
              <p:nvPr/>
            </p:nvSpPr>
            <p:spPr bwMode="auto">
              <a:xfrm>
                <a:off x="237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0" name="Line 20"/>
              <p:cNvSpPr>
                <a:spLocks noChangeShapeType="1"/>
              </p:cNvSpPr>
              <p:nvPr/>
            </p:nvSpPr>
            <p:spPr bwMode="auto">
              <a:xfrm>
                <a:off x="242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1" name="Line 21"/>
              <p:cNvSpPr>
                <a:spLocks noChangeShapeType="1"/>
              </p:cNvSpPr>
              <p:nvPr/>
            </p:nvSpPr>
            <p:spPr bwMode="auto">
              <a:xfrm>
                <a:off x="247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2" name="Line 22"/>
              <p:cNvSpPr>
                <a:spLocks noChangeShapeType="1"/>
              </p:cNvSpPr>
              <p:nvPr/>
            </p:nvSpPr>
            <p:spPr bwMode="auto">
              <a:xfrm>
                <a:off x="252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3" name="Line 23"/>
              <p:cNvSpPr>
                <a:spLocks noChangeShapeType="1"/>
              </p:cNvSpPr>
              <p:nvPr/>
            </p:nvSpPr>
            <p:spPr bwMode="auto">
              <a:xfrm>
                <a:off x="257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4" name="Line 24"/>
              <p:cNvSpPr>
                <a:spLocks noChangeShapeType="1"/>
              </p:cNvSpPr>
              <p:nvPr/>
            </p:nvSpPr>
            <p:spPr bwMode="auto">
              <a:xfrm>
                <a:off x="2628"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5" name="Line 25"/>
              <p:cNvSpPr>
                <a:spLocks noChangeShapeType="1"/>
              </p:cNvSpPr>
              <p:nvPr/>
            </p:nvSpPr>
            <p:spPr bwMode="auto">
              <a:xfrm>
                <a:off x="267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6" name="Line 26"/>
              <p:cNvSpPr>
                <a:spLocks noChangeShapeType="1"/>
              </p:cNvSpPr>
              <p:nvPr/>
            </p:nvSpPr>
            <p:spPr bwMode="auto">
              <a:xfrm>
                <a:off x="273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7" name="Line 27"/>
              <p:cNvSpPr>
                <a:spLocks noChangeShapeType="1"/>
              </p:cNvSpPr>
              <p:nvPr/>
            </p:nvSpPr>
            <p:spPr bwMode="auto">
              <a:xfrm>
                <a:off x="278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8" name="Line 28"/>
              <p:cNvSpPr>
                <a:spLocks noChangeShapeType="1"/>
              </p:cNvSpPr>
              <p:nvPr/>
            </p:nvSpPr>
            <p:spPr bwMode="auto">
              <a:xfrm>
                <a:off x="283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89" name="Line 29"/>
              <p:cNvSpPr>
                <a:spLocks noChangeShapeType="1"/>
              </p:cNvSpPr>
              <p:nvPr/>
            </p:nvSpPr>
            <p:spPr bwMode="auto">
              <a:xfrm>
                <a:off x="288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0" name="Line 30"/>
              <p:cNvSpPr>
                <a:spLocks noChangeShapeType="1"/>
              </p:cNvSpPr>
              <p:nvPr/>
            </p:nvSpPr>
            <p:spPr bwMode="auto">
              <a:xfrm>
                <a:off x="293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1" name="Line 31"/>
              <p:cNvSpPr>
                <a:spLocks noChangeShapeType="1"/>
              </p:cNvSpPr>
              <p:nvPr/>
            </p:nvSpPr>
            <p:spPr bwMode="auto">
              <a:xfrm>
                <a:off x="298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2" name="Line 32"/>
              <p:cNvSpPr>
                <a:spLocks noChangeShapeType="1"/>
              </p:cNvSpPr>
              <p:nvPr/>
            </p:nvSpPr>
            <p:spPr bwMode="auto">
              <a:xfrm>
                <a:off x="303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3" name="Line 33"/>
              <p:cNvSpPr>
                <a:spLocks noChangeShapeType="1"/>
              </p:cNvSpPr>
              <p:nvPr/>
            </p:nvSpPr>
            <p:spPr bwMode="auto">
              <a:xfrm>
                <a:off x="3090"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4" name="Line 34"/>
              <p:cNvSpPr>
                <a:spLocks noChangeShapeType="1"/>
              </p:cNvSpPr>
              <p:nvPr/>
            </p:nvSpPr>
            <p:spPr bwMode="auto">
              <a:xfrm>
                <a:off x="314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5" name="Line 35"/>
              <p:cNvSpPr>
                <a:spLocks noChangeShapeType="1"/>
              </p:cNvSpPr>
              <p:nvPr/>
            </p:nvSpPr>
            <p:spPr bwMode="auto">
              <a:xfrm>
                <a:off x="319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6" name="Line 36"/>
              <p:cNvSpPr>
                <a:spLocks noChangeShapeType="1"/>
              </p:cNvSpPr>
              <p:nvPr/>
            </p:nvSpPr>
            <p:spPr bwMode="auto">
              <a:xfrm>
                <a:off x="324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7" name="Line 37"/>
              <p:cNvSpPr>
                <a:spLocks noChangeShapeType="1"/>
              </p:cNvSpPr>
              <p:nvPr/>
            </p:nvSpPr>
            <p:spPr bwMode="auto">
              <a:xfrm>
                <a:off x="329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8" name="Line 38"/>
              <p:cNvSpPr>
                <a:spLocks noChangeShapeType="1"/>
              </p:cNvSpPr>
              <p:nvPr/>
            </p:nvSpPr>
            <p:spPr bwMode="auto">
              <a:xfrm>
                <a:off x="334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599" name="Line 39"/>
              <p:cNvSpPr>
                <a:spLocks noChangeShapeType="1"/>
              </p:cNvSpPr>
              <p:nvPr/>
            </p:nvSpPr>
            <p:spPr bwMode="auto">
              <a:xfrm>
                <a:off x="339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0" name="Line 40"/>
              <p:cNvSpPr>
                <a:spLocks noChangeShapeType="1"/>
              </p:cNvSpPr>
              <p:nvPr/>
            </p:nvSpPr>
            <p:spPr bwMode="auto">
              <a:xfrm>
                <a:off x="344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1" name="Line 41"/>
              <p:cNvSpPr>
                <a:spLocks noChangeShapeType="1"/>
              </p:cNvSpPr>
              <p:nvPr/>
            </p:nvSpPr>
            <p:spPr bwMode="auto">
              <a:xfrm>
                <a:off x="3500"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2" name="Line 42"/>
              <p:cNvSpPr>
                <a:spLocks noChangeShapeType="1"/>
              </p:cNvSpPr>
              <p:nvPr/>
            </p:nvSpPr>
            <p:spPr bwMode="auto">
              <a:xfrm>
                <a:off x="3552"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3" name="Line 43"/>
              <p:cNvSpPr>
                <a:spLocks noChangeShapeType="1"/>
              </p:cNvSpPr>
              <p:nvPr/>
            </p:nvSpPr>
            <p:spPr bwMode="auto">
              <a:xfrm>
                <a:off x="360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4" name="Line 44"/>
              <p:cNvSpPr>
                <a:spLocks noChangeShapeType="1"/>
              </p:cNvSpPr>
              <p:nvPr/>
            </p:nvSpPr>
            <p:spPr bwMode="auto">
              <a:xfrm>
                <a:off x="3655"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5" name="Line 45"/>
              <p:cNvSpPr>
                <a:spLocks noChangeShapeType="1"/>
              </p:cNvSpPr>
              <p:nvPr/>
            </p:nvSpPr>
            <p:spPr bwMode="auto">
              <a:xfrm>
                <a:off x="370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6" name="Line 46"/>
              <p:cNvSpPr>
                <a:spLocks noChangeShapeType="1"/>
              </p:cNvSpPr>
              <p:nvPr/>
            </p:nvSpPr>
            <p:spPr bwMode="auto">
              <a:xfrm>
                <a:off x="375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7" name="Line 47"/>
              <p:cNvSpPr>
                <a:spLocks noChangeShapeType="1"/>
              </p:cNvSpPr>
              <p:nvPr/>
            </p:nvSpPr>
            <p:spPr bwMode="auto">
              <a:xfrm>
                <a:off x="380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8" name="Line 48"/>
              <p:cNvSpPr>
                <a:spLocks noChangeShapeType="1"/>
              </p:cNvSpPr>
              <p:nvPr/>
            </p:nvSpPr>
            <p:spPr bwMode="auto">
              <a:xfrm>
                <a:off x="385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09" name="Line 49"/>
              <p:cNvSpPr>
                <a:spLocks noChangeShapeType="1"/>
              </p:cNvSpPr>
              <p:nvPr/>
            </p:nvSpPr>
            <p:spPr bwMode="auto">
              <a:xfrm>
                <a:off x="391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0" name="Line 50"/>
              <p:cNvSpPr>
                <a:spLocks noChangeShapeType="1"/>
              </p:cNvSpPr>
              <p:nvPr/>
            </p:nvSpPr>
            <p:spPr bwMode="auto">
              <a:xfrm>
                <a:off x="396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1" name="Line 51"/>
              <p:cNvSpPr>
                <a:spLocks noChangeShapeType="1"/>
              </p:cNvSpPr>
              <p:nvPr/>
            </p:nvSpPr>
            <p:spPr bwMode="auto">
              <a:xfrm>
                <a:off x="4014"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2" name="Line 52"/>
              <p:cNvSpPr>
                <a:spLocks noChangeShapeType="1"/>
              </p:cNvSpPr>
              <p:nvPr/>
            </p:nvSpPr>
            <p:spPr bwMode="auto">
              <a:xfrm>
                <a:off x="406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3" name="Line 53"/>
              <p:cNvSpPr>
                <a:spLocks noChangeShapeType="1"/>
              </p:cNvSpPr>
              <p:nvPr/>
            </p:nvSpPr>
            <p:spPr bwMode="auto">
              <a:xfrm>
                <a:off x="4117"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4" name="Line 54"/>
              <p:cNvSpPr>
                <a:spLocks noChangeShapeType="1"/>
              </p:cNvSpPr>
              <p:nvPr/>
            </p:nvSpPr>
            <p:spPr bwMode="auto">
              <a:xfrm>
                <a:off x="416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5" name="Line 55"/>
              <p:cNvSpPr>
                <a:spLocks noChangeShapeType="1"/>
              </p:cNvSpPr>
              <p:nvPr/>
            </p:nvSpPr>
            <p:spPr bwMode="auto">
              <a:xfrm>
                <a:off x="421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6" name="Line 56"/>
              <p:cNvSpPr>
                <a:spLocks noChangeShapeType="1"/>
              </p:cNvSpPr>
              <p:nvPr/>
            </p:nvSpPr>
            <p:spPr bwMode="auto">
              <a:xfrm>
                <a:off x="427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7" name="Line 57"/>
              <p:cNvSpPr>
                <a:spLocks noChangeShapeType="1"/>
              </p:cNvSpPr>
              <p:nvPr/>
            </p:nvSpPr>
            <p:spPr bwMode="auto">
              <a:xfrm>
                <a:off x="432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8" name="Line 58"/>
              <p:cNvSpPr>
                <a:spLocks noChangeShapeType="1"/>
              </p:cNvSpPr>
              <p:nvPr/>
            </p:nvSpPr>
            <p:spPr bwMode="auto">
              <a:xfrm>
                <a:off x="437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19" name="Line 59"/>
              <p:cNvSpPr>
                <a:spLocks noChangeShapeType="1"/>
              </p:cNvSpPr>
              <p:nvPr/>
            </p:nvSpPr>
            <p:spPr bwMode="auto">
              <a:xfrm>
                <a:off x="442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0" name="Line 60"/>
              <p:cNvSpPr>
                <a:spLocks noChangeShapeType="1"/>
              </p:cNvSpPr>
              <p:nvPr/>
            </p:nvSpPr>
            <p:spPr bwMode="auto">
              <a:xfrm>
                <a:off x="4476"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1" name="Line 61"/>
              <p:cNvSpPr>
                <a:spLocks noChangeShapeType="1"/>
              </p:cNvSpPr>
              <p:nvPr/>
            </p:nvSpPr>
            <p:spPr bwMode="auto">
              <a:xfrm>
                <a:off x="452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2" name="Line 62"/>
              <p:cNvSpPr>
                <a:spLocks noChangeShapeType="1"/>
              </p:cNvSpPr>
              <p:nvPr/>
            </p:nvSpPr>
            <p:spPr bwMode="auto">
              <a:xfrm>
                <a:off x="4578" y="3730"/>
                <a:ext cx="2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3" name="Line 63"/>
              <p:cNvSpPr>
                <a:spLocks noChangeShapeType="1"/>
              </p:cNvSpPr>
              <p:nvPr/>
            </p:nvSpPr>
            <p:spPr bwMode="auto">
              <a:xfrm flipV="1">
                <a:off x="1060" y="1000"/>
                <a:ext cx="1122" cy="27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4" name="Line 64"/>
              <p:cNvSpPr>
                <a:spLocks noChangeShapeType="1"/>
              </p:cNvSpPr>
              <p:nvPr/>
            </p:nvSpPr>
            <p:spPr bwMode="auto">
              <a:xfrm flipV="1">
                <a:off x="1060" y="1160"/>
                <a:ext cx="2184" cy="10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5" name="Line 65"/>
              <p:cNvSpPr>
                <a:spLocks noChangeShapeType="1"/>
              </p:cNvSpPr>
              <p:nvPr/>
            </p:nvSpPr>
            <p:spPr bwMode="auto">
              <a:xfrm flipV="1">
                <a:off x="1059" y="1206"/>
                <a:ext cx="3021" cy="6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6" name="Line 66"/>
              <p:cNvSpPr>
                <a:spLocks noChangeShapeType="1"/>
              </p:cNvSpPr>
              <p:nvPr/>
            </p:nvSpPr>
            <p:spPr bwMode="auto">
              <a:xfrm>
                <a:off x="1060" y="1270"/>
                <a:ext cx="3436" cy="46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7" name="Line 67"/>
              <p:cNvSpPr>
                <a:spLocks noChangeShapeType="1"/>
              </p:cNvSpPr>
              <p:nvPr/>
            </p:nvSpPr>
            <p:spPr bwMode="auto">
              <a:xfrm>
                <a:off x="1060" y="1270"/>
                <a:ext cx="3476" cy="108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8" name="Line 68"/>
              <p:cNvSpPr>
                <a:spLocks noChangeShapeType="1"/>
              </p:cNvSpPr>
              <p:nvPr/>
            </p:nvSpPr>
            <p:spPr bwMode="auto">
              <a:xfrm>
                <a:off x="1060" y="1270"/>
                <a:ext cx="3445" cy="171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29" name="Line 69"/>
              <p:cNvSpPr>
                <a:spLocks noChangeShapeType="1"/>
              </p:cNvSpPr>
              <p:nvPr/>
            </p:nvSpPr>
            <p:spPr bwMode="auto">
              <a:xfrm>
                <a:off x="1060" y="1270"/>
                <a:ext cx="3051" cy="233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0" name="Line 70"/>
              <p:cNvSpPr>
                <a:spLocks noChangeShapeType="1"/>
              </p:cNvSpPr>
              <p:nvPr/>
            </p:nvSpPr>
            <p:spPr bwMode="auto">
              <a:xfrm>
                <a:off x="1060" y="1270"/>
                <a:ext cx="1940" cy="234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1" name="Line 71"/>
              <p:cNvSpPr>
                <a:spLocks noChangeShapeType="1"/>
              </p:cNvSpPr>
              <p:nvPr/>
            </p:nvSpPr>
            <p:spPr bwMode="auto">
              <a:xfrm>
                <a:off x="1060" y="1270"/>
                <a:ext cx="902" cy="232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2" name="Line 72"/>
              <p:cNvSpPr>
                <a:spLocks noChangeShapeType="1"/>
              </p:cNvSpPr>
              <p:nvPr/>
            </p:nvSpPr>
            <p:spPr bwMode="auto">
              <a:xfrm>
                <a:off x="1060" y="1270"/>
                <a:ext cx="66" cy="175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3" name="Line 73"/>
              <p:cNvSpPr>
                <a:spLocks noChangeShapeType="1"/>
              </p:cNvSpPr>
              <p:nvPr/>
            </p:nvSpPr>
            <p:spPr bwMode="auto">
              <a:xfrm flipH="1">
                <a:off x="996" y="1270"/>
                <a:ext cx="64" cy="87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4" name="Line 74"/>
              <p:cNvSpPr>
                <a:spLocks noChangeShapeType="1"/>
              </p:cNvSpPr>
              <p:nvPr/>
            </p:nvSpPr>
            <p:spPr bwMode="auto">
              <a:xfrm>
                <a:off x="2182" y="1000"/>
                <a:ext cx="1062" cy="16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5" name="Line 75"/>
              <p:cNvSpPr>
                <a:spLocks noChangeShapeType="1"/>
              </p:cNvSpPr>
              <p:nvPr/>
            </p:nvSpPr>
            <p:spPr bwMode="auto">
              <a:xfrm>
                <a:off x="2182" y="1000"/>
                <a:ext cx="1899" cy="20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6" name="Line 76"/>
              <p:cNvSpPr>
                <a:spLocks noChangeShapeType="1"/>
              </p:cNvSpPr>
              <p:nvPr/>
            </p:nvSpPr>
            <p:spPr bwMode="auto">
              <a:xfrm>
                <a:off x="2182" y="1000"/>
                <a:ext cx="2314" cy="73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7" name="Line 77"/>
              <p:cNvSpPr>
                <a:spLocks noChangeShapeType="1"/>
              </p:cNvSpPr>
              <p:nvPr/>
            </p:nvSpPr>
            <p:spPr bwMode="auto">
              <a:xfrm>
                <a:off x="2182" y="1000"/>
                <a:ext cx="2354" cy="135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8" name="Line 78"/>
              <p:cNvSpPr>
                <a:spLocks noChangeShapeType="1"/>
              </p:cNvSpPr>
              <p:nvPr/>
            </p:nvSpPr>
            <p:spPr bwMode="auto">
              <a:xfrm>
                <a:off x="2182" y="1000"/>
                <a:ext cx="2323" cy="198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39" name="Line 79"/>
              <p:cNvSpPr>
                <a:spLocks noChangeShapeType="1"/>
              </p:cNvSpPr>
              <p:nvPr/>
            </p:nvSpPr>
            <p:spPr bwMode="auto">
              <a:xfrm>
                <a:off x="2182" y="1000"/>
                <a:ext cx="1929" cy="260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0" name="Line 80"/>
              <p:cNvSpPr>
                <a:spLocks noChangeShapeType="1"/>
              </p:cNvSpPr>
              <p:nvPr/>
            </p:nvSpPr>
            <p:spPr bwMode="auto">
              <a:xfrm>
                <a:off x="2182" y="1000"/>
                <a:ext cx="818" cy="261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1" name="Line 81"/>
              <p:cNvSpPr>
                <a:spLocks noChangeShapeType="1"/>
              </p:cNvSpPr>
              <p:nvPr/>
            </p:nvSpPr>
            <p:spPr bwMode="auto">
              <a:xfrm flipH="1">
                <a:off x="1962" y="1000"/>
                <a:ext cx="220" cy="259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2" name="Line 82"/>
              <p:cNvSpPr>
                <a:spLocks noChangeShapeType="1"/>
              </p:cNvSpPr>
              <p:nvPr/>
            </p:nvSpPr>
            <p:spPr bwMode="auto">
              <a:xfrm flipH="1">
                <a:off x="1126" y="1000"/>
                <a:ext cx="1056" cy="202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3" name="Line 83"/>
              <p:cNvSpPr>
                <a:spLocks noChangeShapeType="1"/>
              </p:cNvSpPr>
              <p:nvPr/>
            </p:nvSpPr>
            <p:spPr bwMode="auto">
              <a:xfrm flipH="1">
                <a:off x="996" y="1000"/>
                <a:ext cx="1186" cy="114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4" name="Line 84"/>
              <p:cNvSpPr>
                <a:spLocks noChangeShapeType="1"/>
              </p:cNvSpPr>
              <p:nvPr/>
            </p:nvSpPr>
            <p:spPr bwMode="auto">
              <a:xfrm>
                <a:off x="3244" y="1161"/>
                <a:ext cx="837" cy="4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5" name="Line 85"/>
              <p:cNvSpPr>
                <a:spLocks noChangeShapeType="1"/>
              </p:cNvSpPr>
              <p:nvPr/>
            </p:nvSpPr>
            <p:spPr bwMode="auto">
              <a:xfrm>
                <a:off x="3244" y="1161"/>
                <a:ext cx="1252" cy="57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6" name="Line 86"/>
              <p:cNvSpPr>
                <a:spLocks noChangeShapeType="1"/>
              </p:cNvSpPr>
              <p:nvPr/>
            </p:nvSpPr>
            <p:spPr bwMode="auto">
              <a:xfrm>
                <a:off x="3244" y="1161"/>
                <a:ext cx="1292" cy="119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7" name="Line 87"/>
              <p:cNvSpPr>
                <a:spLocks noChangeShapeType="1"/>
              </p:cNvSpPr>
              <p:nvPr/>
            </p:nvSpPr>
            <p:spPr bwMode="auto">
              <a:xfrm>
                <a:off x="3244" y="1161"/>
                <a:ext cx="1261" cy="182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8" name="Line 88"/>
              <p:cNvSpPr>
                <a:spLocks noChangeShapeType="1"/>
              </p:cNvSpPr>
              <p:nvPr/>
            </p:nvSpPr>
            <p:spPr bwMode="auto">
              <a:xfrm>
                <a:off x="3244" y="1161"/>
                <a:ext cx="867" cy="243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49" name="Line 89"/>
              <p:cNvSpPr>
                <a:spLocks noChangeShapeType="1"/>
              </p:cNvSpPr>
              <p:nvPr/>
            </p:nvSpPr>
            <p:spPr bwMode="auto">
              <a:xfrm flipH="1">
                <a:off x="3000" y="1161"/>
                <a:ext cx="244" cy="245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0" name="Line 90"/>
              <p:cNvSpPr>
                <a:spLocks noChangeShapeType="1"/>
              </p:cNvSpPr>
              <p:nvPr/>
            </p:nvSpPr>
            <p:spPr bwMode="auto">
              <a:xfrm flipH="1">
                <a:off x="1962" y="1161"/>
                <a:ext cx="1282" cy="243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1" name="Line 91"/>
              <p:cNvSpPr>
                <a:spLocks noChangeShapeType="1"/>
              </p:cNvSpPr>
              <p:nvPr/>
            </p:nvSpPr>
            <p:spPr bwMode="auto">
              <a:xfrm flipH="1">
                <a:off x="1126" y="1161"/>
                <a:ext cx="2118" cy="185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2" name="Line 92"/>
              <p:cNvSpPr>
                <a:spLocks noChangeShapeType="1"/>
              </p:cNvSpPr>
              <p:nvPr/>
            </p:nvSpPr>
            <p:spPr bwMode="auto">
              <a:xfrm flipH="1">
                <a:off x="996" y="1161"/>
                <a:ext cx="2248" cy="98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3" name="Line 93"/>
              <p:cNvSpPr>
                <a:spLocks noChangeShapeType="1"/>
              </p:cNvSpPr>
              <p:nvPr/>
            </p:nvSpPr>
            <p:spPr bwMode="auto">
              <a:xfrm>
                <a:off x="4081" y="1206"/>
                <a:ext cx="415" cy="52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4" name="Line 94"/>
              <p:cNvSpPr>
                <a:spLocks noChangeShapeType="1"/>
              </p:cNvSpPr>
              <p:nvPr/>
            </p:nvSpPr>
            <p:spPr bwMode="auto">
              <a:xfrm>
                <a:off x="4081" y="1206"/>
                <a:ext cx="455" cy="115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5" name="Line 95"/>
              <p:cNvSpPr>
                <a:spLocks noChangeShapeType="1"/>
              </p:cNvSpPr>
              <p:nvPr/>
            </p:nvSpPr>
            <p:spPr bwMode="auto">
              <a:xfrm>
                <a:off x="4081" y="1206"/>
                <a:ext cx="424" cy="177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6" name="Freeform 96"/>
              <p:cNvSpPr>
                <a:spLocks/>
              </p:cNvSpPr>
              <p:nvPr/>
            </p:nvSpPr>
            <p:spPr bwMode="auto">
              <a:xfrm>
                <a:off x="4081" y="1206"/>
                <a:ext cx="31" cy="2395"/>
              </a:xfrm>
              <a:custGeom>
                <a:avLst/>
                <a:gdLst/>
                <a:ahLst/>
                <a:cxnLst>
                  <a:cxn ang="0">
                    <a:pos x="0" y="0"/>
                  </a:cxn>
                  <a:cxn ang="0">
                    <a:pos x="0" y="0"/>
                  </a:cxn>
                  <a:cxn ang="0">
                    <a:pos x="30" y="2394"/>
                  </a:cxn>
                </a:cxnLst>
                <a:rect l="0" t="0" r="r" b="b"/>
                <a:pathLst>
                  <a:path w="31" h="2395">
                    <a:moveTo>
                      <a:pt x="0" y="0"/>
                    </a:moveTo>
                    <a:lnTo>
                      <a:pt x="0" y="0"/>
                    </a:lnTo>
                    <a:lnTo>
                      <a:pt x="30" y="2394"/>
                    </a:lnTo>
                  </a:path>
                </a:pathLst>
              </a:custGeom>
              <a:noFill/>
              <a:ln w="12700" cap="rnd" cmpd="sng">
                <a:solidFill>
                  <a:srgbClr val="999999"/>
                </a:solidFill>
                <a:prstDash val="solid"/>
                <a:round/>
                <a:headEnd type="none" w="sm" len="sm"/>
                <a:tailEnd type="none" w="sm" len="sm"/>
              </a:ln>
              <a:effectLst/>
            </p:spPr>
            <p:txBody>
              <a:bodyPr/>
              <a:lstStyle/>
              <a:p>
                <a:endParaRPr lang="en-US"/>
              </a:p>
            </p:txBody>
          </p:sp>
          <p:sp>
            <p:nvSpPr>
              <p:cNvPr id="66657" name="Line 97"/>
              <p:cNvSpPr>
                <a:spLocks noChangeShapeType="1"/>
              </p:cNvSpPr>
              <p:nvPr/>
            </p:nvSpPr>
            <p:spPr bwMode="auto">
              <a:xfrm flipH="1">
                <a:off x="3000" y="1206"/>
                <a:ext cx="1081" cy="240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8" name="Line 98"/>
              <p:cNvSpPr>
                <a:spLocks noChangeShapeType="1"/>
              </p:cNvSpPr>
              <p:nvPr/>
            </p:nvSpPr>
            <p:spPr bwMode="auto">
              <a:xfrm flipH="1">
                <a:off x="1962" y="1206"/>
                <a:ext cx="2119" cy="239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59" name="Line 99"/>
              <p:cNvSpPr>
                <a:spLocks noChangeShapeType="1"/>
              </p:cNvSpPr>
              <p:nvPr/>
            </p:nvSpPr>
            <p:spPr bwMode="auto">
              <a:xfrm flipH="1">
                <a:off x="1126" y="1206"/>
                <a:ext cx="2955" cy="181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0" name="Line 100"/>
              <p:cNvSpPr>
                <a:spLocks noChangeShapeType="1"/>
              </p:cNvSpPr>
              <p:nvPr/>
            </p:nvSpPr>
            <p:spPr bwMode="auto">
              <a:xfrm flipH="1">
                <a:off x="996" y="1206"/>
                <a:ext cx="3085" cy="93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1" name="Line 101"/>
              <p:cNvSpPr>
                <a:spLocks noChangeShapeType="1"/>
              </p:cNvSpPr>
              <p:nvPr/>
            </p:nvSpPr>
            <p:spPr bwMode="auto">
              <a:xfrm>
                <a:off x="4496" y="1731"/>
                <a:ext cx="40" cy="62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2" name="Line 102"/>
              <p:cNvSpPr>
                <a:spLocks noChangeShapeType="1"/>
              </p:cNvSpPr>
              <p:nvPr/>
            </p:nvSpPr>
            <p:spPr bwMode="auto">
              <a:xfrm>
                <a:off x="4496" y="1731"/>
                <a:ext cx="9" cy="125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3" name="Line 103"/>
              <p:cNvSpPr>
                <a:spLocks noChangeShapeType="1"/>
              </p:cNvSpPr>
              <p:nvPr/>
            </p:nvSpPr>
            <p:spPr bwMode="auto">
              <a:xfrm flipH="1">
                <a:off x="4111" y="1731"/>
                <a:ext cx="385" cy="186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4" name="Line 104"/>
              <p:cNvSpPr>
                <a:spLocks noChangeShapeType="1"/>
              </p:cNvSpPr>
              <p:nvPr/>
            </p:nvSpPr>
            <p:spPr bwMode="auto">
              <a:xfrm flipH="1">
                <a:off x="3000" y="1731"/>
                <a:ext cx="1496" cy="188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5" name="Line 105"/>
              <p:cNvSpPr>
                <a:spLocks noChangeShapeType="1"/>
              </p:cNvSpPr>
              <p:nvPr/>
            </p:nvSpPr>
            <p:spPr bwMode="auto">
              <a:xfrm flipH="1">
                <a:off x="1962" y="1731"/>
                <a:ext cx="2534" cy="186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6" name="Line 106"/>
              <p:cNvSpPr>
                <a:spLocks noChangeShapeType="1"/>
              </p:cNvSpPr>
              <p:nvPr/>
            </p:nvSpPr>
            <p:spPr bwMode="auto">
              <a:xfrm flipH="1">
                <a:off x="1126" y="1731"/>
                <a:ext cx="3370" cy="128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7" name="Line 107"/>
              <p:cNvSpPr>
                <a:spLocks noChangeShapeType="1"/>
              </p:cNvSpPr>
              <p:nvPr/>
            </p:nvSpPr>
            <p:spPr bwMode="auto">
              <a:xfrm flipH="1">
                <a:off x="996" y="1731"/>
                <a:ext cx="3500" cy="41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8" name="Line 108"/>
              <p:cNvSpPr>
                <a:spLocks noChangeShapeType="1"/>
              </p:cNvSpPr>
              <p:nvPr/>
            </p:nvSpPr>
            <p:spPr bwMode="auto">
              <a:xfrm flipH="1">
                <a:off x="4111" y="2357"/>
                <a:ext cx="425" cy="124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69" name="Line 109"/>
              <p:cNvSpPr>
                <a:spLocks noChangeShapeType="1"/>
              </p:cNvSpPr>
              <p:nvPr/>
            </p:nvSpPr>
            <p:spPr bwMode="auto">
              <a:xfrm flipH="1">
                <a:off x="3000" y="2357"/>
                <a:ext cx="1536" cy="125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0" name="Line 110"/>
              <p:cNvSpPr>
                <a:spLocks noChangeShapeType="1"/>
              </p:cNvSpPr>
              <p:nvPr/>
            </p:nvSpPr>
            <p:spPr bwMode="auto">
              <a:xfrm flipH="1">
                <a:off x="1962" y="2357"/>
                <a:ext cx="2574" cy="123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1" name="Line 111"/>
              <p:cNvSpPr>
                <a:spLocks noChangeShapeType="1"/>
              </p:cNvSpPr>
              <p:nvPr/>
            </p:nvSpPr>
            <p:spPr bwMode="auto">
              <a:xfrm flipH="1">
                <a:off x="1126" y="2357"/>
                <a:ext cx="3410" cy="66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2" name="Line 112"/>
              <p:cNvSpPr>
                <a:spLocks noChangeShapeType="1"/>
              </p:cNvSpPr>
              <p:nvPr/>
            </p:nvSpPr>
            <p:spPr bwMode="auto">
              <a:xfrm flipH="1" flipV="1">
                <a:off x="996" y="2141"/>
                <a:ext cx="3540" cy="21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3" name="Line 113"/>
              <p:cNvSpPr>
                <a:spLocks noChangeShapeType="1"/>
              </p:cNvSpPr>
              <p:nvPr/>
            </p:nvSpPr>
            <p:spPr bwMode="auto">
              <a:xfrm flipH="1">
                <a:off x="4111" y="2984"/>
                <a:ext cx="394" cy="61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4" name="Line 114"/>
              <p:cNvSpPr>
                <a:spLocks noChangeShapeType="1"/>
              </p:cNvSpPr>
              <p:nvPr/>
            </p:nvSpPr>
            <p:spPr bwMode="auto">
              <a:xfrm flipH="1">
                <a:off x="3000" y="2984"/>
                <a:ext cx="1505" cy="62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5" name="Line 115"/>
              <p:cNvSpPr>
                <a:spLocks noChangeShapeType="1"/>
              </p:cNvSpPr>
              <p:nvPr/>
            </p:nvSpPr>
            <p:spPr bwMode="auto">
              <a:xfrm flipH="1">
                <a:off x="1962" y="2984"/>
                <a:ext cx="2543" cy="61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6" name="Line 116"/>
              <p:cNvSpPr>
                <a:spLocks noChangeShapeType="1"/>
              </p:cNvSpPr>
              <p:nvPr/>
            </p:nvSpPr>
            <p:spPr bwMode="auto">
              <a:xfrm flipH="1">
                <a:off x="1126" y="2984"/>
                <a:ext cx="3379" cy="3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7" name="Line 117"/>
              <p:cNvSpPr>
                <a:spLocks noChangeShapeType="1"/>
              </p:cNvSpPr>
              <p:nvPr/>
            </p:nvSpPr>
            <p:spPr bwMode="auto">
              <a:xfrm flipH="1" flipV="1">
                <a:off x="995" y="2142"/>
                <a:ext cx="3509" cy="84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8" name="Line 118"/>
              <p:cNvSpPr>
                <a:spLocks noChangeShapeType="1"/>
              </p:cNvSpPr>
              <p:nvPr/>
            </p:nvSpPr>
            <p:spPr bwMode="auto">
              <a:xfrm flipH="1" flipV="1">
                <a:off x="1961" y="3596"/>
                <a:ext cx="2149" cy="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79" name="Line 119"/>
              <p:cNvSpPr>
                <a:spLocks noChangeShapeType="1"/>
              </p:cNvSpPr>
              <p:nvPr/>
            </p:nvSpPr>
            <p:spPr bwMode="auto">
              <a:xfrm flipH="1" flipV="1">
                <a:off x="1125" y="3020"/>
                <a:ext cx="2985" cy="58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0" name="Line 120"/>
              <p:cNvSpPr>
                <a:spLocks noChangeShapeType="1"/>
              </p:cNvSpPr>
              <p:nvPr/>
            </p:nvSpPr>
            <p:spPr bwMode="auto">
              <a:xfrm flipH="1" flipV="1">
                <a:off x="995" y="2142"/>
                <a:ext cx="3115" cy="145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1" name="Line 121"/>
              <p:cNvSpPr>
                <a:spLocks noChangeShapeType="1"/>
              </p:cNvSpPr>
              <p:nvPr/>
            </p:nvSpPr>
            <p:spPr bwMode="auto">
              <a:xfrm flipH="1" flipV="1">
                <a:off x="1126" y="3019"/>
                <a:ext cx="1874" cy="59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2" name="Freeform 122"/>
              <p:cNvSpPr>
                <a:spLocks/>
              </p:cNvSpPr>
              <p:nvPr/>
            </p:nvSpPr>
            <p:spPr bwMode="auto">
              <a:xfrm>
                <a:off x="996" y="2142"/>
                <a:ext cx="2005" cy="1470"/>
              </a:xfrm>
              <a:custGeom>
                <a:avLst/>
                <a:gdLst/>
                <a:ahLst/>
                <a:cxnLst>
                  <a:cxn ang="0">
                    <a:pos x="2004" y="1469"/>
                  </a:cxn>
                  <a:cxn ang="0">
                    <a:pos x="2004" y="1469"/>
                  </a:cxn>
                  <a:cxn ang="0">
                    <a:pos x="1974" y="1449"/>
                  </a:cxn>
                  <a:cxn ang="0">
                    <a:pos x="1906" y="1400"/>
                  </a:cxn>
                  <a:cxn ang="0">
                    <a:pos x="1673" y="1230"/>
                  </a:cxn>
                  <a:cxn ang="0">
                    <a:pos x="985" y="727"/>
                  </a:cxn>
                  <a:cxn ang="0">
                    <a:pos x="0" y="0"/>
                  </a:cxn>
                </a:cxnLst>
                <a:rect l="0" t="0" r="r" b="b"/>
                <a:pathLst>
                  <a:path w="2005" h="1470">
                    <a:moveTo>
                      <a:pt x="2004" y="1469"/>
                    </a:moveTo>
                    <a:lnTo>
                      <a:pt x="2004" y="1469"/>
                    </a:lnTo>
                    <a:lnTo>
                      <a:pt x="1974" y="1449"/>
                    </a:lnTo>
                    <a:lnTo>
                      <a:pt x="1906" y="1400"/>
                    </a:lnTo>
                    <a:lnTo>
                      <a:pt x="1673" y="1230"/>
                    </a:lnTo>
                    <a:lnTo>
                      <a:pt x="985" y="727"/>
                    </a:lnTo>
                    <a:lnTo>
                      <a:pt x="0" y="0"/>
                    </a:lnTo>
                  </a:path>
                </a:pathLst>
              </a:custGeom>
              <a:noFill/>
              <a:ln w="12700" cap="rnd" cmpd="sng">
                <a:solidFill>
                  <a:srgbClr val="999999"/>
                </a:solidFill>
                <a:prstDash val="solid"/>
                <a:round/>
                <a:headEnd type="none" w="sm" len="sm"/>
                <a:tailEnd type="none" w="sm" len="sm"/>
              </a:ln>
              <a:effectLst/>
            </p:spPr>
            <p:txBody>
              <a:bodyPr/>
              <a:lstStyle/>
              <a:p>
                <a:endParaRPr lang="en-US"/>
              </a:p>
            </p:txBody>
          </p:sp>
          <p:sp>
            <p:nvSpPr>
              <p:cNvPr id="66683" name="Line 123"/>
              <p:cNvSpPr>
                <a:spLocks noChangeShapeType="1"/>
              </p:cNvSpPr>
              <p:nvPr/>
            </p:nvSpPr>
            <p:spPr bwMode="auto">
              <a:xfrm flipH="1" flipV="1">
                <a:off x="1126" y="3020"/>
                <a:ext cx="836" cy="57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4" name="Line 124"/>
              <p:cNvSpPr>
                <a:spLocks noChangeShapeType="1"/>
              </p:cNvSpPr>
              <p:nvPr/>
            </p:nvSpPr>
            <p:spPr bwMode="auto">
              <a:xfrm flipH="1" flipV="1">
                <a:off x="996" y="2142"/>
                <a:ext cx="966" cy="145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5" name="Line 125"/>
              <p:cNvSpPr>
                <a:spLocks noChangeShapeType="1"/>
              </p:cNvSpPr>
              <p:nvPr/>
            </p:nvSpPr>
            <p:spPr bwMode="auto">
              <a:xfrm flipH="1" flipV="1">
                <a:off x="996" y="2142"/>
                <a:ext cx="130" cy="87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6" name="Freeform 126"/>
              <p:cNvSpPr>
                <a:spLocks/>
              </p:cNvSpPr>
              <p:nvPr/>
            </p:nvSpPr>
            <p:spPr bwMode="auto">
              <a:xfrm>
                <a:off x="776" y="1960"/>
                <a:ext cx="428" cy="421"/>
              </a:xfrm>
              <a:custGeom>
                <a:avLst/>
                <a:gdLst/>
                <a:ahLst/>
                <a:cxnLst>
                  <a:cxn ang="0">
                    <a:pos x="0" y="210"/>
                  </a:cxn>
                  <a:cxn ang="0">
                    <a:pos x="6" y="167"/>
                  </a:cxn>
                  <a:cxn ang="0">
                    <a:pos x="18" y="128"/>
                  </a:cxn>
                  <a:cxn ang="0">
                    <a:pos x="37" y="93"/>
                  </a:cxn>
                  <a:cxn ang="0">
                    <a:pos x="63" y="61"/>
                  </a:cxn>
                  <a:cxn ang="0">
                    <a:pos x="95" y="36"/>
                  </a:cxn>
                  <a:cxn ang="0">
                    <a:pos x="131" y="16"/>
                  </a:cxn>
                  <a:cxn ang="0">
                    <a:pos x="170" y="5"/>
                  </a:cxn>
                  <a:cxn ang="0">
                    <a:pos x="214" y="0"/>
                  </a:cxn>
                  <a:cxn ang="0">
                    <a:pos x="257" y="5"/>
                  </a:cxn>
                  <a:cxn ang="0">
                    <a:pos x="295" y="16"/>
                  </a:cxn>
                  <a:cxn ang="0">
                    <a:pos x="333" y="36"/>
                  </a:cxn>
                  <a:cxn ang="0">
                    <a:pos x="365" y="61"/>
                  </a:cxn>
                  <a:cxn ang="0">
                    <a:pos x="390" y="93"/>
                  </a:cxn>
                  <a:cxn ang="0">
                    <a:pos x="409" y="128"/>
                  </a:cxn>
                  <a:cxn ang="0">
                    <a:pos x="422" y="167"/>
                  </a:cxn>
                  <a:cxn ang="0">
                    <a:pos x="427" y="210"/>
                  </a:cxn>
                  <a:cxn ang="0">
                    <a:pos x="422" y="252"/>
                  </a:cxn>
                  <a:cxn ang="0">
                    <a:pos x="409" y="291"/>
                  </a:cxn>
                  <a:cxn ang="0">
                    <a:pos x="390" y="328"/>
                  </a:cxn>
                  <a:cxn ang="0">
                    <a:pos x="365" y="358"/>
                  </a:cxn>
                  <a:cxn ang="0">
                    <a:pos x="333" y="385"/>
                  </a:cxn>
                  <a:cxn ang="0">
                    <a:pos x="295" y="404"/>
                  </a:cxn>
                  <a:cxn ang="0">
                    <a:pos x="257" y="416"/>
                  </a:cxn>
                  <a:cxn ang="0">
                    <a:pos x="214" y="420"/>
                  </a:cxn>
                  <a:cxn ang="0">
                    <a:pos x="170" y="416"/>
                  </a:cxn>
                  <a:cxn ang="0">
                    <a:pos x="131" y="404"/>
                  </a:cxn>
                  <a:cxn ang="0">
                    <a:pos x="95" y="385"/>
                  </a:cxn>
                  <a:cxn ang="0">
                    <a:pos x="63" y="358"/>
                  </a:cxn>
                  <a:cxn ang="0">
                    <a:pos x="37" y="328"/>
                  </a:cxn>
                  <a:cxn ang="0">
                    <a:pos x="18" y="291"/>
                  </a:cxn>
                  <a:cxn ang="0">
                    <a:pos x="6" y="252"/>
                  </a:cxn>
                  <a:cxn ang="0">
                    <a:pos x="0" y="210"/>
                  </a:cxn>
                </a:cxnLst>
                <a:rect l="0" t="0" r="r" b="b"/>
                <a:pathLst>
                  <a:path w="428" h="421">
                    <a:moveTo>
                      <a:pt x="0" y="210"/>
                    </a:moveTo>
                    <a:lnTo>
                      <a:pt x="0" y="210"/>
                    </a:lnTo>
                    <a:lnTo>
                      <a:pt x="2" y="188"/>
                    </a:lnTo>
                    <a:lnTo>
                      <a:pt x="6" y="167"/>
                    </a:lnTo>
                    <a:lnTo>
                      <a:pt x="10" y="147"/>
                    </a:lnTo>
                    <a:lnTo>
                      <a:pt x="18" y="128"/>
                    </a:lnTo>
                    <a:lnTo>
                      <a:pt x="26" y="109"/>
                    </a:lnTo>
                    <a:lnTo>
                      <a:pt x="37" y="93"/>
                    </a:lnTo>
                    <a:lnTo>
                      <a:pt x="48" y="76"/>
                    </a:lnTo>
                    <a:lnTo>
                      <a:pt x="63" y="61"/>
                    </a:lnTo>
                    <a:lnTo>
                      <a:pt x="78" y="48"/>
                    </a:lnTo>
                    <a:lnTo>
                      <a:pt x="95" y="36"/>
                    </a:lnTo>
                    <a:lnTo>
                      <a:pt x="113" y="25"/>
                    </a:lnTo>
                    <a:lnTo>
                      <a:pt x="131" y="16"/>
                    </a:lnTo>
                    <a:lnTo>
                      <a:pt x="150" y="9"/>
                    </a:lnTo>
                    <a:lnTo>
                      <a:pt x="170" y="5"/>
                    </a:lnTo>
                    <a:lnTo>
                      <a:pt x="192" y="1"/>
                    </a:lnTo>
                    <a:lnTo>
                      <a:pt x="214" y="0"/>
                    </a:lnTo>
                    <a:lnTo>
                      <a:pt x="234" y="1"/>
                    </a:lnTo>
                    <a:lnTo>
                      <a:pt x="257" y="5"/>
                    </a:lnTo>
                    <a:lnTo>
                      <a:pt x="276" y="9"/>
                    </a:lnTo>
                    <a:lnTo>
                      <a:pt x="295" y="16"/>
                    </a:lnTo>
                    <a:lnTo>
                      <a:pt x="315" y="25"/>
                    </a:lnTo>
                    <a:lnTo>
                      <a:pt x="333" y="36"/>
                    </a:lnTo>
                    <a:lnTo>
                      <a:pt x="348" y="48"/>
                    </a:lnTo>
                    <a:lnTo>
                      <a:pt x="365" y="61"/>
                    </a:lnTo>
                    <a:lnTo>
                      <a:pt x="378" y="76"/>
                    </a:lnTo>
                    <a:lnTo>
                      <a:pt x="390" y="93"/>
                    </a:lnTo>
                    <a:lnTo>
                      <a:pt x="402" y="109"/>
                    </a:lnTo>
                    <a:lnTo>
                      <a:pt x="409" y="128"/>
                    </a:lnTo>
                    <a:lnTo>
                      <a:pt x="418" y="147"/>
                    </a:lnTo>
                    <a:lnTo>
                      <a:pt x="422" y="167"/>
                    </a:lnTo>
                    <a:lnTo>
                      <a:pt x="426" y="188"/>
                    </a:lnTo>
                    <a:lnTo>
                      <a:pt x="427" y="210"/>
                    </a:lnTo>
                    <a:lnTo>
                      <a:pt x="426" y="231"/>
                    </a:lnTo>
                    <a:lnTo>
                      <a:pt x="422" y="252"/>
                    </a:lnTo>
                    <a:lnTo>
                      <a:pt x="418" y="273"/>
                    </a:lnTo>
                    <a:lnTo>
                      <a:pt x="409" y="291"/>
                    </a:lnTo>
                    <a:lnTo>
                      <a:pt x="402" y="310"/>
                    </a:lnTo>
                    <a:lnTo>
                      <a:pt x="390" y="328"/>
                    </a:lnTo>
                    <a:lnTo>
                      <a:pt x="378" y="344"/>
                    </a:lnTo>
                    <a:lnTo>
                      <a:pt x="365" y="358"/>
                    </a:lnTo>
                    <a:lnTo>
                      <a:pt x="348" y="372"/>
                    </a:lnTo>
                    <a:lnTo>
                      <a:pt x="333" y="385"/>
                    </a:lnTo>
                    <a:lnTo>
                      <a:pt x="315" y="394"/>
                    </a:lnTo>
                    <a:lnTo>
                      <a:pt x="295" y="404"/>
                    </a:lnTo>
                    <a:lnTo>
                      <a:pt x="276" y="410"/>
                    </a:lnTo>
                    <a:lnTo>
                      <a:pt x="257" y="416"/>
                    </a:lnTo>
                    <a:lnTo>
                      <a:pt x="234" y="420"/>
                    </a:lnTo>
                    <a:lnTo>
                      <a:pt x="214" y="420"/>
                    </a:lnTo>
                    <a:lnTo>
                      <a:pt x="192" y="420"/>
                    </a:lnTo>
                    <a:lnTo>
                      <a:pt x="170" y="416"/>
                    </a:lnTo>
                    <a:lnTo>
                      <a:pt x="150" y="410"/>
                    </a:lnTo>
                    <a:lnTo>
                      <a:pt x="131" y="404"/>
                    </a:lnTo>
                    <a:lnTo>
                      <a:pt x="113" y="394"/>
                    </a:lnTo>
                    <a:lnTo>
                      <a:pt x="95" y="385"/>
                    </a:lnTo>
                    <a:lnTo>
                      <a:pt x="78" y="372"/>
                    </a:lnTo>
                    <a:lnTo>
                      <a:pt x="63" y="358"/>
                    </a:lnTo>
                    <a:lnTo>
                      <a:pt x="48" y="344"/>
                    </a:lnTo>
                    <a:lnTo>
                      <a:pt x="37" y="328"/>
                    </a:lnTo>
                    <a:lnTo>
                      <a:pt x="26" y="310"/>
                    </a:lnTo>
                    <a:lnTo>
                      <a:pt x="18" y="291"/>
                    </a:lnTo>
                    <a:lnTo>
                      <a:pt x="10" y="273"/>
                    </a:lnTo>
                    <a:lnTo>
                      <a:pt x="6" y="252"/>
                    </a:lnTo>
                    <a:lnTo>
                      <a:pt x="2" y="231"/>
                    </a:lnTo>
                    <a:lnTo>
                      <a:pt x="0" y="210"/>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687" name="Line 127"/>
              <p:cNvSpPr>
                <a:spLocks noChangeShapeType="1"/>
              </p:cNvSpPr>
              <p:nvPr/>
            </p:nvSpPr>
            <p:spPr bwMode="auto">
              <a:xfrm>
                <a:off x="990" y="2170"/>
                <a:ext cx="1" cy="1"/>
              </a:xfrm>
              <a:prstGeom prst="line">
                <a:avLst/>
              </a:prstGeom>
              <a:noFill/>
              <a:ln w="9525">
                <a:noFill/>
                <a:round/>
                <a:headEnd type="none" w="sm" len="sm"/>
                <a:tailEnd type="none" w="sm" len="sm"/>
              </a:ln>
              <a:effectLst/>
            </p:spPr>
            <p:txBody>
              <a:bodyPr wrap="none" anchor="ctr"/>
              <a:lstStyle/>
              <a:p>
                <a:endParaRPr lang="en-US"/>
              </a:p>
            </p:txBody>
          </p:sp>
          <p:sp>
            <p:nvSpPr>
              <p:cNvPr id="66688" name="Line 128"/>
              <p:cNvSpPr>
                <a:spLocks noChangeShapeType="1"/>
              </p:cNvSpPr>
              <p:nvPr/>
            </p:nvSpPr>
            <p:spPr bwMode="auto">
              <a:xfrm>
                <a:off x="990" y="2170"/>
                <a:ext cx="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689" name="Freeform 129"/>
              <p:cNvSpPr>
                <a:spLocks/>
              </p:cNvSpPr>
              <p:nvPr/>
            </p:nvSpPr>
            <p:spPr bwMode="auto">
              <a:xfrm>
                <a:off x="931" y="2051"/>
                <a:ext cx="130" cy="92"/>
              </a:xfrm>
              <a:custGeom>
                <a:avLst/>
                <a:gdLst/>
                <a:ahLst/>
                <a:cxnLst>
                  <a:cxn ang="0">
                    <a:pos x="129" y="0"/>
                  </a:cxn>
                  <a:cxn ang="0">
                    <a:pos x="129" y="70"/>
                  </a:cxn>
                  <a:cxn ang="0">
                    <a:pos x="127" y="74"/>
                  </a:cxn>
                  <a:cxn ang="0">
                    <a:pos x="124" y="78"/>
                  </a:cxn>
                  <a:cxn ang="0">
                    <a:pos x="118" y="81"/>
                  </a:cxn>
                  <a:cxn ang="0">
                    <a:pos x="110" y="85"/>
                  </a:cxn>
                  <a:cxn ang="0">
                    <a:pos x="89" y="89"/>
                  </a:cxn>
                  <a:cxn ang="0">
                    <a:pos x="64" y="91"/>
                  </a:cxn>
                  <a:cxn ang="0">
                    <a:pos x="40" y="89"/>
                  </a:cxn>
                  <a:cxn ang="0">
                    <a:pos x="19" y="85"/>
                  </a:cxn>
                  <a:cxn ang="0">
                    <a:pos x="11" y="81"/>
                  </a:cxn>
                  <a:cxn ang="0">
                    <a:pos x="5" y="78"/>
                  </a:cxn>
                  <a:cxn ang="0">
                    <a:pos x="1" y="74"/>
                  </a:cxn>
                  <a:cxn ang="0">
                    <a:pos x="0" y="70"/>
                  </a:cxn>
                  <a:cxn ang="0">
                    <a:pos x="0" y="0"/>
                  </a:cxn>
                  <a:cxn ang="0">
                    <a:pos x="6" y="5"/>
                  </a:cxn>
                  <a:cxn ang="0">
                    <a:pos x="14" y="8"/>
                  </a:cxn>
                  <a:cxn ang="0">
                    <a:pos x="33" y="13"/>
                  </a:cxn>
                  <a:cxn ang="0">
                    <a:pos x="53" y="15"/>
                  </a:cxn>
                  <a:cxn ang="0">
                    <a:pos x="64" y="15"/>
                  </a:cxn>
                  <a:cxn ang="0">
                    <a:pos x="78" y="15"/>
                  </a:cxn>
                  <a:cxn ang="0">
                    <a:pos x="90" y="13"/>
                  </a:cxn>
                  <a:cxn ang="0">
                    <a:pos x="103" y="11"/>
                  </a:cxn>
                  <a:cxn ang="0">
                    <a:pos x="113" y="8"/>
                  </a:cxn>
                  <a:cxn ang="0">
                    <a:pos x="123" y="5"/>
                  </a:cxn>
                  <a:cxn ang="0">
                    <a:pos x="129" y="0"/>
                  </a:cxn>
                </a:cxnLst>
                <a:rect l="0" t="0" r="r" b="b"/>
                <a:pathLst>
                  <a:path w="130" h="92">
                    <a:moveTo>
                      <a:pt x="129" y="0"/>
                    </a:moveTo>
                    <a:lnTo>
                      <a:pt x="129" y="70"/>
                    </a:lnTo>
                    <a:lnTo>
                      <a:pt x="127" y="74"/>
                    </a:lnTo>
                    <a:lnTo>
                      <a:pt x="124" y="78"/>
                    </a:lnTo>
                    <a:lnTo>
                      <a:pt x="118" y="81"/>
                    </a:lnTo>
                    <a:lnTo>
                      <a:pt x="110" y="85"/>
                    </a:lnTo>
                    <a:lnTo>
                      <a:pt x="89" y="89"/>
                    </a:lnTo>
                    <a:lnTo>
                      <a:pt x="64" y="91"/>
                    </a:lnTo>
                    <a:lnTo>
                      <a:pt x="40" y="89"/>
                    </a:lnTo>
                    <a:lnTo>
                      <a:pt x="19" y="85"/>
                    </a:lnTo>
                    <a:lnTo>
                      <a:pt x="11" y="81"/>
                    </a:lnTo>
                    <a:lnTo>
                      <a:pt x="5" y="78"/>
                    </a:lnTo>
                    <a:lnTo>
                      <a:pt x="1" y="74"/>
                    </a:lnTo>
                    <a:lnTo>
                      <a:pt x="0" y="70"/>
                    </a:lnTo>
                    <a:lnTo>
                      <a:pt x="0" y="0"/>
                    </a:lnTo>
                    <a:lnTo>
                      <a:pt x="6" y="5"/>
                    </a:lnTo>
                    <a:lnTo>
                      <a:pt x="14" y="8"/>
                    </a:lnTo>
                    <a:lnTo>
                      <a:pt x="33" y="13"/>
                    </a:lnTo>
                    <a:lnTo>
                      <a:pt x="53" y="15"/>
                    </a:lnTo>
                    <a:lnTo>
                      <a:pt x="64" y="15"/>
                    </a:lnTo>
                    <a:lnTo>
                      <a:pt x="78" y="15"/>
                    </a:lnTo>
                    <a:lnTo>
                      <a:pt x="90" y="13"/>
                    </a:lnTo>
                    <a:lnTo>
                      <a:pt x="103" y="11"/>
                    </a:lnTo>
                    <a:lnTo>
                      <a:pt x="113" y="8"/>
                    </a:lnTo>
                    <a:lnTo>
                      <a:pt x="123" y="5"/>
                    </a:lnTo>
                    <a:lnTo>
                      <a:pt x="129" y="0"/>
                    </a:lnTo>
                  </a:path>
                </a:pathLst>
              </a:custGeom>
              <a:solidFill>
                <a:srgbClr val="666666"/>
              </a:solidFill>
              <a:ln w="9525" cap="rnd">
                <a:noFill/>
                <a:round/>
                <a:headEnd/>
                <a:tailEnd/>
              </a:ln>
              <a:effectLst/>
            </p:spPr>
            <p:txBody>
              <a:bodyPr/>
              <a:lstStyle/>
              <a:p>
                <a:endParaRPr lang="en-US"/>
              </a:p>
            </p:txBody>
          </p:sp>
          <p:sp>
            <p:nvSpPr>
              <p:cNvPr id="66690" name="Freeform 130"/>
              <p:cNvSpPr>
                <a:spLocks/>
              </p:cNvSpPr>
              <p:nvPr/>
            </p:nvSpPr>
            <p:spPr bwMode="auto">
              <a:xfrm>
                <a:off x="931" y="2021"/>
                <a:ext cx="128" cy="38"/>
              </a:xfrm>
              <a:custGeom>
                <a:avLst/>
                <a:gdLst/>
                <a:ahLst/>
                <a:cxnLst>
                  <a:cxn ang="0">
                    <a:pos x="111" y="31"/>
                  </a:cxn>
                  <a:cxn ang="0">
                    <a:pos x="111" y="31"/>
                  </a:cxn>
                  <a:cxn ang="0">
                    <a:pos x="121" y="28"/>
                  </a:cxn>
                  <a:cxn ang="0">
                    <a:pos x="126" y="22"/>
                  </a:cxn>
                  <a:cxn ang="0">
                    <a:pos x="127" y="19"/>
                  </a:cxn>
                  <a:cxn ang="0">
                    <a:pos x="127" y="18"/>
                  </a:cxn>
                  <a:cxn ang="0">
                    <a:pos x="127" y="16"/>
                  </a:cxn>
                  <a:cxn ang="0">
                    <a:pos x="124" y="13"/>
                  </a:cxn>
                  <a:cxn ang="0">
                    <a:pos x="120" y="10"/>
                  </a:cxn>
                  <a:cxn ang="0">
                    <a:pos x="111" y="6"/>
                  </a:cxn>
                  <a:cxn ang="0">
                    <a:pos x="102" y="4"/>
                  </a:cxn>
                  <a:cxn ang="0">
                    <a:pos x="90" y="2"/>
                  </a:cxn>
                  <a:cxn ang="0">
                    <a:pos x="63" y="0"/>
                  </a:cxn>
                  <a:cxn ang="0">
                    <a:pos x="38" y="2"/>
                  </a:cxn>
                  <a:cxn ang="0">
                    <a:pos x="27" y="4"/>
                  </a:cxn>
                  <a:cxn ang="0">
                    <a:pos x="17" y="6"/>
                  </a:cxn>
                  <a:cxn ang="0">
                    <a:pos x="9" y="10"/>
                  </a:cxn>
                  <a:cxn ang="0">
                    <a:pos x="5" y="13"/>
                  </a:cxn>
                  <a:cxn ang="0">
                    <a:pos x="1" y="16"/>
                  </a:cxn>
                  <a:cxn ang="0">
                    <a:pos x="0" y="18"/>
                  </a:cxn>
                  <a:cxn ang="0">
                    <a:pos x="1" y="21"/>
                  </a:cxn>
                  <a:cxn ang="0">
                    <a:pos x="5" y="24"/>
                  </a:cxn>
                  <a:cxn ang="0">
                    <a:pos x="9" y="28"/>
                  </a:cxn>
                  <a:cxn ang="0">
                    <a:pos x="17" y="31"/>
                  </a:cxn>
                  <a:cxn ang="0">
                    <a:pos x="27" y="34"/>
                  </a:cxn>
                  <a:cxn ang="0">
                    <a:pos x="38" y="35"/>
                  </a:cxn>
                  <a:cxn ang="0">
                    <a:pos x="63" y="37"/>
                  </a:cxn>
                  <a:cxn ang="0">
                    <a:pos x="78" y="37"/>
                  </a:cxn>
                  <a:cxn ang="0">
                    <a:pos x="90" y="35"/>
                  </a:cxn>
                  <a:cxn ang="0">
                    <a:pos x="111" y="31"/>
                  </a:cxn>
                </a:cxnLst>
                <a:rect l="0" t="0" r="r" b="b"/>
                <a:pathLst>
                  <a:path w="128" h="38">
                    <a:moveTo>
                      <a:pt x="111" y="31"/>
                    </a:moveTo>
                    <a:lnTo>
                      <a:pt x="111" y="31"/>
                    </a:lnTo>
                    <a:lnTo>
                      <a:pt x="121" y="28"/>
                    </a:lnTo>
                    <a:lnTo>
                      <a:pt x="126" y="22"/>
                    </a:lnTo>
                    <a:lnTo>
                      <a:pt x="127" y="19"/>
                    </a:lnTo>
                    <a:lnTo>
                      <a:pt x="127" y="18"/>
                    </a:lnTo>
                    <a:lnTo>
                      <a:pt x="127" y="16"/>
                    </a:lnTo>
                    <a:lnTo>
                      <a:pt x="124" y="13"/>
                    </a:lnTo>
                    <a:lnTo>
                      <a:pt x="120" y="10"/>
                    </a:lnTo>
                    <a:lnTo>
                      <a:pt x="111" y="6"/>
                    </a:lnTo>
                    <a:lnTo>
                      <a:pt x="102" y="4"/>
                    </a:lnTo>
                    <a:lnTo>
                      <a:pt x="90" y="2"/>
                    </a:lnTo>
                    <a:lnTo>
                      <a:pt x="63" y="0"/>
                    </a:lnTo>
                    <a:lnTo>
                      <a:pt x="38" y="2"/>
                    </a:lnTo>
                    <a:lnTo>
                      <a:pt x="27" y="4"/>
                    </a:lnTo>
                    <a:lnTo>
                      <a:pt x="17" y="6"/>
                    </a:lnTo>
                    <a:lnTo>
                      <a:pt x="9" y="10"/>
                    </a:lnTo>
                    <a:lnTo>
                      <a:pt x="5" y="13"/>
                    </a:lnTo>
                    <a:lnTo>
                      <a:pt x="1" y="16"/>
                    </a:lnTo>
                    <a:lnTo>
                      <a:pt x="0" y="18"/>
                    </a:lnTo>
                    <a:lnTo>
                      <a:pt x="1" y="21"/>
                    </a:lnTo>
                    <a:lnTo>
                      <a:pt x="5" y="24"/>
                    </a:lnTo>
                    <a:lnTo>
                      <a:pt x="9" y="28"/>
                    </a:lnTo>
                    <a:lnTo>
                      <a:pt x="17" y="31"/>
                    </a:lnTo>
                    <a:lnTo>
                      <a:pt x="27" y="34"/>
                    </a:lnTo>
                    <a:lnTo>
                      <a:pt x="38" y="35"/>
                    </a:lnTo>
                    <a:lnTo>
                      <a:pt x="63" y="37"/>
                    </a:lnTo>
                    <a:lnTo>
                      <a:pt x="78"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66691" name="Freeform 131"/>
              <p:cNvSpPr>
                <a:spLocks/>
              </p:cNvSpPr>
              <p:nvPr/>
            </p:nvSpPr>
            <p:spPr bwMode="auto">
              <a:xfrm>
                <a:off x="1130" y="2177"/>
                <a:ext cx="14" cy="14"/>
              </a:xfrm>
              <a:custGeom>
                <a:avLst/>
                <a:gdLst/>
                <a:ahLst/>
                <a:cxnLst>
                  <a:cxn ang="0">
                    <a:pos x="0" y="13"/>
                  </a:cxn>
                  <a:cxn ang="0">
                    <a:pos x="4" y="13"/>
                  </a:cxn>
                  <a:cxn ang="0">
                    <a:pos x="7" y="9"/>
                  </a:cxn>
                  <a:cxn ang="0">
                    <a:pos x="9" y="13"/>
                  </a:cxn>
                  <a:cxn ang="0">
                    <a:pos x="13" y="13"/>
                  </a:cxn>
                  <a:cxn ang="0">
                    <a:pos x="9" y="6"/>
                  </a:cxn>
                  <a:cxn ang="0">
                    <a:pos x="13" y="0"/>
                  </a:cxn>
                  <a:cxn ang="0">
                    <a:pos x="9" y="0"/>
                  </a:cxn>
                  <a:cxn ang="0">
                    <a:pos x="7" y="5"/>
                  </a:cxn>
                  <a:cxn ang="0">
                    <a:pos x="4" y="0"/>
                  </a:cxn>
                  <a:cxn ang="0">
                    <a:pos x="0" y="0"/>
                  </a:cxn>
                  <a:cxn ang="0">
                    <a:pos x="5" y="6"/>
                  </a:cxn>
                  <a:cxn ang="0">
                    <a:pos x="0" y="13"/>
                  </a:cxn>
                </a:cxnLst>
                <a:rect l="0" t="0" r="r" b="b"/>
                <a:pathLst>
                  <a:path w="14" h="14">
                    <a:moveTo>
                      <a:pt x="0" y="13"/>
                    </a:moveTo>
                    <a:lnTo>
                      <a:pt x="4" y="13"/>
                    </a:lnTo>
                    <a:lnTo>
                      <a:pt x="7" y="9"/>
                    </a:lnTo>
                    <a:lnTo>
                      <a:pt x="9" y="13"/>
                    </a:lnTo>
                    <a:lnTo>
                      <a:pt x="13" y="13"/>
                    </a:lnTo>
                    <a:lnTo>
                      <a:pt x="9" y="6"/>
                    </a:lnTo>
                    <a:lnTo>
                      <a:pt x="13" y="0"/>
                    </a:lnTo>
                    <a:lnTo>
                      <a:pt x="9" y="0"/>
                    </a:lnTo>
                    <a:lnTo>
                      <a:pt x="7" y="5"/>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692" name="Freeform 132"/>
              <p:cNvSpPr>
                <a:spLocks/>
              </p:cNvSpPr>
              <p:nvPr/>
            </p:nvSpPr>
            <p:spPr bwMode="auto">
              <a:xfrm>
                <a:off x="946" y="2177"/>
                <a:ext cx="14" cy="14"/>
              </a:xfrm>
              <a:custGeom>
                <a:avLst/>
                <a:gdLst/>
                <a:ahLst/>
                <a:cxnLst>
                  <a:cxn ang="0">
                    <a:pos x="0" y="13"/>
                  </a:cxn>
                  <a:cxn ang="0">
                    <a:pos x="4" y="13"/>
                  </a:cxn>
                  <a:cxn ang="0">
                    <a:pos x="6" y="9"/>
                  </a:cxn>
                  <a:cxn ang="0">
                    <a:pos x="9" y="13"/>
                  </a:cxn>
                  <a:cxn ang="0">
                    <a:pos x="13" y="13"/>
                  </a:cxn>
                  <a:cxn ang="0">
                    <a:pos x="8" y="6"/>
                  </a:cxn>
                  <a:cxn ang="0">
                    <a:pos x="13" y="0"/>
                  </a:cxn>
                  <a:cxn ang="0">
                    <a:pos x="8" y="0"/>
                  </a:cxn>
                  <a:cxn ang="0">
                    <a:pos x="6" y="4"/>
                  </a:cxn>
                  <a:cxn ang="0">
                    <a:pos x="4" y="0"/>
                  </a:cxn>
                  <a:cxn ang="0">
                    <a:pos x="0" y="0"/>
                  </a:cxn>
                  <a:cxn ang="0">
                    <a:pos x="5" y="6"/>
                  </a:cxn>
                  <a:cxn ang="0">
                    <a:pos x="0" y="13"/>
                  </a:cxn>
                </a:cxnLst>
                <a:rect l="0" t="0" r="r" b="b"/>
                <a:pathLst>
                  <a:path w="14" h="14">
                    <a:moveTo>
                      <a:pt x="0" y="13"/>
                    </a:moveTo>
                    <a:lnTo>
                      <a:pt x="4" y="13"/>
                    </a:lnTo>
                    <a:lnTo>
                      <a:pt x="6" y="9"/>
                    </a:lnTo>
                    <a:lnTo>
                      <a:pt x="9" y="13"/>
                    </a:lnTo>
                    <a:lnTo>
                      <a:pt x="13" y="13"/>
                    </a:lnTo>
                    <a:lnTo>
                      <a:pt x="8" y="6"/>
                    </a:lnTo>
                    <a:lnTo>
                      <a:pt x="13" y="0"/>
                    </a:lnTo>
                    <a:lnTo>
                      <a:pt x="8" y="0"/>
                    </a:lnTo>
                    <a:lnTo>
                      <a:pt x="6" y="4"/>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693" name="Freeform 133"/>
              <p:cNvSpPr>
                <a:spLocks/>
              </p:cNvSpPr>
              <p:nvPr/>
            </p:nvSpPr>
            <p:spPr bwMode="auto">
              <a:xfrm>
                <a:off x="1227" y="2023"/>
                <a:ext cx="399" cy="276"/>
              </a:xfrm>
              <a:custGeom>
                <a:avLst/>
                <a:gdLst/>
                <a:ahLst/>
                <a:cxnLst>
                  <a:cxn ang="0">
                    <a:pos x="398" y="0"/>
                  </a:cxn>
                  <a:cxn ang="0">
                    <a:pos x="398" y="210"/>
                  </a:cxn>
                  <a:cxn ang="0">
                    <a:pos x="396" y="217"/>
                  </a:cxn>
                  <a:cxn ang="0">
                    <a:pos x="393" y="223"/>
                  </a:cxn>
                  <a:cxn ang="0">
                    <a:pos x="389" y="229"/>
                  </a:cxn>
                  <a:cxn ang="0">
                    <a:pos x="382" y="236"/>
                  </a:cxn>
                  <a:cxn ang="0">
                    <a:pos x="374" y="242"/>
                  </a:cxn>
                  <a:cxn ang="0">
                    <a:pos x="365" y="247"/>
                  </a:cxn>
                  <a:cxn ang="0">
                    <a:pos x="341" y="257"/>
                  </a:cxn>
                  <a:cxn ang="0">
                    <a:pos x="310" y="264"/>
                  </a:cxn>
                  <a:cxn ang="0">
                    <a:pos x="276" y="270"/>
                  </a:cxn>
                  <a:cxn ang="0">
                    <a:pos x="239" y="274"/>
                  </a:cxn>
                  <a:cxn ang="0">
                    <a:pos x="199" y="275"/>
                  </a:cxn>
                  <a:cxn ang="0">
                    <a:pos x="159" y="274"/>
                  </a:cxn>
                  <a:cxn ang="0">
                    <a:pos x="122" y="270"/>
                  </a:cxn>
                  <a:cxn ang="0">
                    <a:pos x="89" y="264"/>
                  </a:cxn>
                  <a:cxn ang="0">
                    <a:pos x="58" y="257"/>
                  </a:cxn>
                  <a:cxn ang="0">
                    <a:pos x="34" y="247"/>
                  </a:cxn>
                  <a:cxn ang="0">
                    <a:pos x="24" y="242"/>
                  </a:cxn>
                  <a:cxn ang="0">
                    <a:pos x="17" y="236"/>
                  </a:cxn>
                  <a:cxn ang="0">
                    <a:pos x="8" y="229"/>
                  </a:cxn>
                  <a:cxn ang="0">
                    <a:pos x="4" y="223"/>
                  </a:cxn>
                  <a:cxn ang="0">
                    <a:pos x="0" y="217"/>
                  </a:cxn>
                  <a:cxn ang="0">
                    <a:pos x="0" y="210"/>
                  </a:cxn>
                  <a:cxn ang="0">
                    <a:pos x="0" y="2"/>
                  </a:cxn>
                  <a:cxn ang="0">
                    <a:pos x="10" y="8"/>
                  </a:cxn>
                  <a:cxn ang="0">
                    <a:pos x="21" y="14"/>
                  </a:cxn>
                  <a:cxn ang="0">
                    <a:pos x="46" y="24"/>
                  </a:cxn>
                  <a:cxn ang="0">
                    <a:pos x="76" y="32"/>
                  </a:cxn>
                  <a:cxn ang="0">
                    <a:pos x="106" y="37"/>
                  </a:cxn>
                  <a:cxn ang="0">
                    <a:pos x="135" y="41"/>
                  </a:cxn>
                  <a:cxn ang="0">
                    <a:pos x="160" y="43"/>
                  </a:cxn>
                  <a:cxn ang="0">
                    <a:pos x="199" y="44"/>
                  </a:cxn>
                  <a:cxn ang="0">
                    <a:pos x="243" y="43"/>
                  </a:cxn>
                  <a:cxn ang="0">
                    <a:pos x="282" y="39"/>
                  </a:cxn>
                  <a:cxn ang="0">
                    <a:pos x="317" y="33"/>
                  </a:cxn>
                  <a:cxn ang="0">
                    <a:pos x="350" y="24"/>
                  </a:cxn>
                  <a:cxn ang="0">
                    <a:pos x="376" y="14"/>
                  </a:cxn>
                  <a:cxn ang="0">
                    <a:pos x="387" y="8"/>
                  </a:cxn>
                  <a:cxn ang="0">
                    <a:pos x="398" y="0"/>
                  </a:cxn>
                </a:cxnLst>
                <a:rect l="0" t="0" r="r" b="b"/>
                <a:pathLst>
                  <a:path w="399" h="276">
                    <a:moveTo>
                      <a:pt x="398" y="0"/>
                    </a:moveTo>
                    <a:lnTo>
                      <a:pt x="398" y="210"/>
                    </a:lnTo>
                    <a:lnTo>
                      <a:pt x="396" y="217"/>
                    </a:lnTo>
                    <a:lnTo>
                      <a:pt x="393" y="223"/>
                    </a:lnTo>
                    <a:lnTo>
                      <a:pt x="389" y="229"/>
                    </a:lnTo>
                    <a:lnTo>
                      <a:pt x="382" y="236"/>
                    </a:lnTo>
                    <a:lnTo>
                      <a:pt x="374" y="242"/>
                    </a:lnTo>
                    <a:lnTo>
                      <a:pt x="365" y="247"/>
                    </a:lnTo>
                    <a:lnTo>
                      <a:pt x="341" y="257"/>
                    </a:lnTo>
                    <a:lnTo>
                      <a:pt x="310" y="264"/>
                    </a:lnTo>
                    <a:lnTo>
                      <a:pt x="276" y="270"/>
                    </a:lnTo>
                    <a:lnTo>
                      <a:pt x="239" y="274"/>
                    </a:lnTo>
                    <a:lnTo>
                      <a:pt x="199" y="275"/>
                    </a:lnTo>
                    <a:lnTo>
                      <a:pt x="159" y="274"/>
                    </a:lnTo>
                    <a:lnTo>
                      <a:pt x="122" y="270"/>
                    </a:lnTo>
                    <a:lnTo>
                      <a:pt x="89" y="264"/>
                    </a:lnTo>
                    <a:lnTo>
                      <a:pt x="58" y="257"/>
                    </a:lnTo>
                    <a:lnTo>
                      <a:pt x="34" y="247"/>
                    </a:lnTo>
                    <a:lnTo>
                      <a:pt x="24" y="242"/>
                    </a:lnTo>
                    <a:lnTo>
                      <a:pt x="17" y="236"/>
                    </a:lnTo>
                    <a:lnTo>
                      <a:pt x="8" y="229"/>
                    </a:lnTo>
                    <a:lnTo>
                      <a:pt x="4" y="223"/>
                    </a:lnTo>
                    <a:lnTo>
                      <a:pt x="0" y="217"/>
                    </a:lnTo>
                    <a:lnTo>
                      <a:pt x="0" y="210"/>
                    </a:lnTo>
                    <a:lnTo>
                      <a:pt x="0" y="2"/>
                    </a:lnTo>
                    <a:lnTo>
                      <a:pt x="10" y="8"/>
                    </a:lnTo>
                    <a:lnTo>
                      <a:pt x="21" y="14"/>
                    </a:lnTo>
                    <a:lnTo>
                      <a:pt x="46" y="24"/>
                    </a:lnTo>
                    <a:lnTo>
                      <a:pt x="76" y="32"/>
                    </a:lnTo>
                    <a:lnTo>
                      <a:pt x="106" y="37"/>
                    </a:lnTo>
                    <a:lnTo>
                      <a:pt x="135" y="41"/>
                    </a:lnTo>
                    <a:lnTo>
                      <a:pt x="160" y="43"/>
                    </a:lnTo>
                    <a:lnTo>
                      <a:pt x="199" y="44"/>
                    </a:lnTo>
                    <a:lnTo>
                      <a:pt x="243" y="43"/>
                    </a:lnTo>
                    <a:lnTo>
                      <a:pt x="282" y="39"/>
                    </a:lnTo>
                    <a:lnTo>
                      <a:pt x="317" y="33"/>
                    </a:lnTo>
                    <a:lnTo>
                      <a:pt x="350" y="24"/>
                    </a:lnTo>
                    <a:lnTo>
                      <a:pt x="376" y="14"/>
                    </a:lnTo>
                    <a:lnTo>
                      <a:pt x="387" y="8"/>
                    </a:lnTo>
                    <a:lnTo>
                      <a:pt x="398" y="0"/>
                    </a:lnTo>
                  </a:path>
                </a:pathLst>
              </a:custGeom>
              <a:solidFill>
                <a:srgbClr val="CCCCCC"/>
              </a:solidFill>
              <a:ln w="9525" cap="rnd">
                <a:noFill/>
                <a:round/>
                <a:headEnd/>
                <a:tailEnd/>
              </a:ln>
              <a:effectLst/>
            </p:spPr>
            <p:txBody>
              <a:bodyPr/>
              <a:lstStyle/>
              <a:p>
                <a:endParaRPr lang="en-US"/>
              </a:p>
            </p:txBody>
          </p:sp>
          <p:sp>
            <p:nvSpPr>
              <p:cNvPr id="66694" name="Freeform 134"/>
              <p:cNvSpPr>
                <a:spLocks/>
              </p:cNvSpPr>
              <p:nvPr/>
            </p:nvSpPr>
            <p:spPr bwMode="auto">
              <a:xfrm>
                <a:off x="1214" y="1964"/>
                <a:ext cx="425" cy="399"/>
              </a:xfrm>
              <a:custGeom>
                <a:avLst/>
                <a:gdLst/>
                <a:ahLst/>
                <a:cxnLst>
                  <a:cxn ang="0">
                    <a:pos x="424" y="67"/>
                  </a:cxn>
                  <a:cxn ang="0">
                    <a:pos x="424" y="333"/>
                  </a:cxn>
                  <a:cxn ang="0">
                    <a:pos x="422" y="339"/>
                  </a:cxn>
                  <a:cxn ang="0">
                    <a:pos x="419" y="345"/>
                  </a:cxn>
                  <a:cxn ang="0">
                    <a:pos x="413" y="351"/>
                  </a:cxn>
                  <a:cxn ang="0">
                    <a:pos x="406" y="358"/>
                  </a:cxn>
                  <a:cxn ang="0">
                    <a:pos x="396" y="362"/>
                  </a:cxn>
                  <a:cxn ang="0">
                    <a:pos x="385" y="369"/>
                  </a:cxn>
                  <a:cxn ang="0">
                    <a:pos x="358" y="379"/>
                  </a:cxn>
                  <a:cxn ang="0">
                    <a:pos x="328" y="386"/>
                  </a:cxn>
                  <a:cxn ang="0">
                    <a:pos x="291" y="393"/>
                  </a:cxn>
                  <a:cxn ang="0">
                    <a:pos x="252" y="396"/>
                  </a:cxn>
                  <a:cxn ang="0">
                    <a:pos x="212" y="398"/>
                  </a:cxn>
                  <a:cxn ang="0">
                    <a:pos x="172" y="396"/>
                  </a:cxn>
                  <a:cxn ang="0">
                    <a:pos x="131" y="393"/>
                  </a:cxn>
                  <a:cxn ang="0">
                    <a:pos x="96" y="386"/>
                  </a:cxn>
                  <a:cxn ang="0">
                    <a:pos x="65" y="379"/>
                  </a:cxn>
                  <a:cxn ang="0">
                    <a:pos x="39" y="369"/>
                  </a:cxn>
                  <a:cxn ang="0">
                    <a:pos x="28" y="362"/>
                  </a:cxn>
                  <a:cxn ang="0">
                    <a:pos x="18" y="358"/>
                  </a:cxn>
                  <a:cxn ang="0">
                    <a:pos x="10" y="351"/>
                  </a:cxn>
                  <a:cxn ang="0">
                    <a:pos x="6" y="345"/>
                  </a:cxn>
                  <a:cxn ang="0">
                    <a:pos x="2" y="339"/>
                  </a:cxn>
                  <a:cxn ang="0">
                    <a:pos x="0" y="331"/>
                  </a:cxn>
                  <a:cxn ang="0">
                    <a:pos x="0" y="74"/>
                  </a:cxn>
                  <a:cxn ang="0">
                    <a:pos x="0" y="68"/>
                  </a:cxn>
                  <a:cxn ang="0">
                    <a:pos x="2" y="63"/>
                  </a:cxn>
                  <a:cxn ang="0">
                    <a:pos x="8" y="54"/>
                  </a:cxn>
                  <a:cxn ang="0">
                    <a:pos x="17" y="46"/>
                  </a:cxn>
                  <a:cxn ang="0">
                    <a:pos x="30" y="38"/>
                  </a:cxn>
                  <a:cxn ang="0">
                    <a:pos x="44" y="30"/>
                  </a:cxn>
                  <a:cxn ang="0">
                    <a:pos x="59" y="25"/>
                  </a:cxn>
                  <a:cxn ang="0">
                    <a:pos x="76" y="19"/>
                  </a:cxn>
                  <a:cxn ang="0">
                    <a:pos x="95" y="16"/>
                  </a:cxn>
                  <a:cxn ang="0">
                    <a:pos x="131" y="7"/>
                  </a:cxn>
                  <a:cxn ang="0">
                    <a:pos x="168" y="3"/>
                  </a:cxn>
                  <a:cxn ang="0">
                    <a:pos x="196" y="1"/>
                  </a:cxn>
                  <a:cxn ang="0">
                    <a:pos x="214" y="0"/>
                  </a:cxn>
                  <a:cxn ang="0">
                    <a:pos x="240" y="1"/>
                  </a:cxn>
                  <a:cxn ang="0">
                    <a:pos x="271" y="5"/>
                  </a:cxn>
                  <a:cxn ang="0">
                    <a:pos x="306" y="11"/>
                  </a:cxn>
                  <a:cxn ang="0">
                    <a:pos x="341" y="17"/>
                  </a:cxn>
                  <a:cxn ang="0">
                    <a:pos x="372" y="27"/>
                  </a:cxn>
                  <a:cxn ang="0">
                    <a:pos x="387" y="33"/>
                  </a:cxn>
                  <a:cxn ang="0">
                    <a:pos x="398" y="38"/>
                  </a:cxn>
                  <a:cxn ang="0">
                    <a:pos x="409" y="44"/>
                  </a:cxn>
                  <a:cxn ang="0">
                    <a:pos x="416" y="52"/>
                  </a:cxn>
                  <a:cxn ang="0">
                    <a:pos x="420" y="59"/>
                  </a:cxn>
                  <a:cxn ang="0">
                    <a:pos x="424" y="67"/>
                  </a:cxn>
                </a:cxnLst>
                <a:rect l="0" t="0" r="r" b="b"/>
                <a:pathLst>
                  <a:path w="425" h="399">
                    <a:moveTo>
                      <a:pt x="424" y="67"/>
                    </a:moveTo>
                    <a:lnTo>
                      <a:pt x="424" y="333"/>
                    </a:lnTo>
                    <a:lnTo>
                      <a:pt x="422" y="339"/>
                    </a:lnTo>
                    <a:lnTo>
                      <a:pt x="419" y="345"/>
                    </a:lnTo>
                    <a:lnTo>
                      <a:pt x="413" y="351"/>
                    </a:lnTo>
                    <a:lnTo>
                      <a:pt x="406" y="358"/>
                    </a:lnTo>
                    <a:lnTo>
                      <a:pt x="396" y="362"/>
                    </a:lnTo>
                    <a:lnTo>
                      <a:pt x="385" y="369"/>
                    </a:lnTo>
                    <a:lnTo>
                      <a:pt x="358" y="379"/>
                    </a:lnTo>
                    <a:lnTo>
                      <a:pt x="328" y="386"/>
                    </a:lnTo>
                    <a:lnTo>
                      <a:pt x="291" y="393"/>
                    </a:lnTo>
                    <a:lnTo>
                      <a:pt x="252" y="396"/>
                    </a:lnTo>
                    <a:lnTo>
                      <a:pt x="212" y="398"/>
                    </a:lnTo>
                    <a:lnTo>
                      <a:pt x="172" y="396"/>
                    </a:lnTo>
                    <a:lnTo>
                      <a:pt x="131" y="393"/>
                    </a:lnTo>
                    <a:lnTo>
                      <a:pt x="96" y="386"/>
                    </a:lnTo>
                    <a:lnTo>
                      <a:pt x="65" y="379"/>
                    </a:lnTo>
                    <a:lnTo>
                      <a:pt x="39" y="369"/>
                    </a:lnTo>
                    <a:lnTo>
                      <a:pt x="28" y="362"/>
                    </a:lnTo>
                    <a:lnTo>
                      <a:pt x="18" y="358"/>
                    </a:lnTo>
                    <a:lnTo>
                      <a:pt x="10" y="351"/>
                    </a:lnTo>
                    <a:lnTo>
                      <a:pt x="6" y="345"/>
                    </a:lnTo>
                    <a:lnTo>
                      <a:pt x="2" y="339"/>
                    </a:lnTo>
                    <a:lnTo>
                      <a:pt x="0" y="331"/>
                    </a:lnTo>
                    <a:lnTo>
                      <a:pt x="0" y="74"/>
                    </a:lnTo>
                    <a:lnTo>
                      <a:pt x="0" y="68"/>
                    </a:lnTo>
                    <a:lnTo>
                      <a:pt x="2" y="63"/>
                    </a:lnTo>
                    <a:lnTo>
                      <a:pt x="8" y="54"/>
                    </a:lnTo>
                    <a:lnTo>
                      <a:pt x="17" y="46"/>
                    </a:lnTo>
                    <a:lnTo>
                      <a:pt x="30" y="38"/>
                    </a:lnTo>
                    <a:lnTo>
                      <a:pt x="44" y="30"/>
                    </a:lnTo>
                    <a:lnTo>
                      <a:pt x="59" y="25"/>
                    </a:lnTo>
                    <a:lnTo>
                      <a:pt x="76" y="19"/>
                    </a:lnTo>
                    <a:lnTo>
                      <a:pt x="95" y="16"/>
                    </a:lnTo>
                    <a:lnTo>
                      <a:pt x="131" y="7"/>
                    </a:lnTo>
                    <a:lnTo>
                      <a:pt x="168" y="3"/>
                    </a:lnTo>
                    <a:lnTo>
                      <a:pt x="196" y="1"/>
                    </a:lnTo>
                    <a:lnTo>
                      <a:pt x="214" y="0"/>
                    </a:lnTo>
                    <a:lnTo>
                      <a:pt x="240" y="1"/>
                    </a:lnTo>
                    <a:lnTo>
                      <a:pt x="271" y="5"/>
                    </a:lnTo>
                    <a:lnTo>
                      <a:pt x="306" y="11"/>
                    </a:lnTo>
                    <a:lnTo>
                      <a:pt x="341" y="17"/>
                    </a:lnTo>
                    <a:lnTo>
                      <a:pt x="372" y="27"/>
                    </a:lnTo>
                    <a:lnTo>
                      <a:pt x="387" y="33"/>
                    </a:lnTo>
                    <a:lnTo>
                      <a:pt x="398" y="38"/>
                    </a:lnTo>
                    <a:lnTo>
                      <a:pt x="409" y="44"/>
                    </a:lnTo>
                    <a:lnTo>
                      <a:pt x="416" y="52"/>
                    </a:lnTo>
                    <a:lnTo>
                      <a:pt x="420" y="59"/>
                    </a:lnTo>
                    <a:lnTo>
                      <a:pt x="424" y="67"/>
                    </a:lnTo>
                  </a:path>
                </a:pathLst>
              </a:custGeom>
              <a:solidFill>
                <a:srgbClr val="999999"/>
              </a:solidFill>
              <a:ln w="9525" cap="rnd">
                <a:noFill/>
                <a:round/>
                <a:headEnd/>
                <a:tailEnd/>
              </a:ln>
              <a:effectLst/>
            </p:spPr>
            <p:txBody>
              <a:bodyPr/>
              <a:lstStyle/>
              <a:p>
                <a:endParaRPr lang="en-US"/>
              </a:p>
            </p:txBody>
          </p:sp>
          <p:sp>
            <p:nvSpPr>
              <p:cNvPr id="66695" name="Freeform 135"/>
              <p:cNvSpPr>
                <a:spLocks/>
              </p:cNvSpPr>
              <p:nvPr/>
            </p:nvSpPr>
            <p:spPr bwMode="auto">
              <a:xfrm>
                <a:off x="2347" y="1202"/>
                <a:ext cx="423" cy="399"/>
              </a:xfrm>
              <a:custGeom>
                <a:avLst/>
                <a:gdLst/>
                <a:ahLst/>
                <a:cxnLst>
                  <a:cxn ang="0">
                    <a:pos x="422" y="67"/>
                  </a:cxn>
                  <a:cxn ang="0">
                    <a:pos x="422" y="332"/>
                  </a:cxn>
                  <a:cxn ang="0">
                    <a:pos x="422" y="339"/>
                  </a:cxn>
                  <a:cxn ang="0">
                    <a:pos x="417" y="346"/>
                  </a:cxn>
                  <a:cxn ang="0">
                    <a:pos x="413" y="352"/>
                  </a:cxn>
                  <a:cxn ang="0">
                    <a:pos x="404" y="359"/>
                  </a:cxn>
                  <a:cxn ang="0">
                    <a:pos x="396" y="363"/>
                  </a:cxn>
                  <a:cxn ang="0">
                    <a:pos x="385" y="370"/>
                  </a:cxn>
                  <a:cxn ang="0">
                    <a:pos x="358" y="380"/>
                  </a:cxn>
                  <a:cxn ang="0">
                    <a:pos x="326" y="387"/>
                  </a:cxn>
                  <a:cxn ang="0">
                    <a:pos x="290" y="393"/>
                  </a:cxn>
                  <a:cxn ang="0">
                    <a:pos x="252" y="397"/>
                  </a:cxn>
                  <a:cxn ang="0">
                    <a:pos x="211" y="398"/>
                  </a:cxn>
                  <a:cxn ang="0">
                    <a:pos x="170" y="397"/>
                  </a:cxn>
                  <a:cxn ang="0">
                    <a:pos x="132" y="393"/>
                  </a:cxn>
                  <a:cxn ang="0">
                    <a:pos x="96" y="387"/>
                  </a:cxn>
                  <a:cxn ang="0">
                    <a:pos x="64" y="380"/>
                  </a:cxn>
                  <a:cxn ang="0">
                    <a:pos x="36" y="368"/>
                  </a:cxn>
                  <a:cxn ang="0">
                    <a:pos x="25" y="363"/>
                  </a:cxn>
                  <a:cxn ang="0">
                    <a:pos x="18" y="357"/>
                  </a:cxn>
                  <a:cxn ang="0">
                    <a:pos x="9" y="352"/>
                  </a:cxn>
                  <a:cxn ang="0">
                    <a:pos x="5" y="346"/>
                  </a:cxn>
                  <a:cxn ang="0">
                    <a:pos x="0" y="339"/>
                  </a:cxn>
                  <a:cxn ang="0">
                    <a:pos x="0" y="332"/>
                  </a:cxn>
                  <a:cxn ang="0">
                    <a:pos x="0" y="75"/>
                  </a:cxn>
                  <a:cxn ang="0">
                    <a:pos x="0" y="69"/>
                  </a:cxn>
                  <a:cxn ang="0">
                    <a:pos x="1" y="64"/>
                  </a:cxn>
                  <a:cxn ang="0">
                    <a:pos x="7" y="54"/>
                  </a:cxn>
                  <a:cxn ang="0">
                    <a:pos x="16" y="45"/>
                  </a:cxn>
                  <a:cxn ang="0">
                    <a:pos x="29" y="38"/>
                  </a:cxn>
                  <a:cxn ang="0">
                    <a:pos x="42" y="30"/>
                  </a:cxn>
                  <a:cxn ang="0">
                    <a:pos x="58" y="26"/>
                  </a:cxn>
                  <a:cxn ang="0">
                    <a:pos x="75" y="19"/>
                  </a:cxn>
                  <a:cxn ang="0">
                    <a:pos x="95" y="15"/>
                  </a:cxn>
                  <a:cxn ang="0">
                    <a:pos x="132" y="8"/>
                  </a:cxn>
                  <a:cxn ang="0">
                    <a:pos x="167" y="4"/>
                  </a:cxn>
                  <a:cxn ang="0">
                    <a:pos x="194" y="2"/>
                  </a:cxn>
                  <a:cxn ang="0">
                    <a:pos x="213" y="0"/>
                  </a:cxn>
                  <a:cxn ang="0">
                    <a:pos x="239" y="2"/>
                  </a:cxn>
                  <a:cxn ang="0">
                    <a:pos x="271" y="5"/>
                  </a:cxn>
                  <a:cxn ang="0">
                    <a:pos x="305" y="10"/>
                  </a:cxn>
                  <a:cxn ang="0">
                    <a:pos x="340" y="18"/>
                  </a:cxn>
                  <a:cxn ang="0">
                    <a:pos x="372" y="27"/>
                  </a:cxn>
                  <a:cxn ang="0">
                    <a:pos x="385" y="34"/>
                  </a:cxn>
                  <a:cxn ang="0">
                    <a:pos x="398" y="38"/>
                  </a:cxn>
                  <a:cxn ang="0">
                    <a:pos x="408" y="45"/>
                  </a:cxn>
                  <a:cxn ang="0">
                    <a:pos x="416" y="53"/>
                  </a:cxn>
                  <a:cxn ang="0">
                    <a:pos x="420" y="59"/>
                  </a:cxn>
                  <a:cxn ang="0">
                    <a:pos x="422" y="67"/>
                  </a:cxn>
                </a:cxnLst>
                <a:rect l="0" t="0" r="r" b="b"/>
                <a:pathLst>
                  <a:path w="423" h="399">
                    <a:moveTo>
                      <a:pt x="422" y="67"/>
                    </a:moveTo>
                    <a:lnTo>
                      <a:pt x="422" y="332"/>
                    </a:lnTo>
                    <a:lnTo>
                      <a:pt x="422" y="339"/>
                    </a:lnTo>
                    <a:lnTo>
                      <a:pt x="417" y="346"/>
                    </a:lnTo>
                    <a:lnTo>
                      <a:pt x="413" y="352"/>
                    </a:lnTo>
                    <a:lnTo>
                      <a:pt x="404" y="359"/>
                    </a:lnTo>
                    <a:lnTo>
                      <a:pt x="396" y="363"/>
                    </a:lnTo>
                    <a:lnTo>
                      <a:pt x="385" y="370"/>
                    </a:lnTo>
                    <a:lnTo>
                      <a:pt x="358" y="380"/>
                    </a:lnTo>
                    <a:lnTo>
                      <a:pt x="326" y="387"/>
                    </a:lnTo>
                    <a:lnTo>
                      <a:pt x="290" y="393"/>
                    </a:lnTo>
                    <a:lnTo>
                      <a:pt x="252" y="397"/>
                    </a:lnTo>
                    <a:lnTo>
                      <a:pt x="211" y="398"/>
                    </a:lnTo>
                    <a:lnTo>
                      <a:pt x="170" y="397"/>
                    </a:lnTo>
                    <a:lnTo>
                      <a:pt x="132" y="393"/>
                    </a:lnTo>
                    <a:lnTo>
                      <a:pt x="96" y="387"/>
                    </a:lnTo>
                    <a:lnTo>
                      <a:pt x="64" y="380"/>
                    </a:lnTo>
                    <a:lnTo>
                      <a:pt x="36" y="368"/>
                    </a:lnTo>
                    <a:lnTo>
                      <a:pt x="25" y="363"/>
                    </a:lnTo>
                    <a:lnTo>
                      <a:pt x="18" y="357"/>
                    </a:lnTo>
                    <a:lnTo>
                      <a:pt x="9" y="352"/>
                    </a:lnTo>
                    <a:lnTo>
                      <a:pt x="5" y="346"/>
                    </a:lnTo>
                    <a:lnTo>
                      <a:pt x="0" y="339"/>
                    </a:lnTo>
                    <a:lnTo>
                      <a:pt x="0" y="332"/>
                    </a:lnTo>
                    <a:lnTo>
                      <a:pt x="0" y="75"/>
                    </a:lnTo>
                    <a:lnTo>
                      <a:pt x="0" y="69"/>
                    </a:lnTo>
                    <a:lnTo>
                      <a:pt x="1" y="64"/>
                    </a:lnTo>
                    <a:lnTo>
                      <a:pt x="7" y="54"/>
                    </a:lnTo>
                    <a:lnTo>
                      <a:pt x="16" y="45"/>
                    </a:lnTo>
                    <a:lnTo>
                      <a:pt x="29" y="38"/>
                    </a:lnTo>
                    <a:lnTo>
                      <a:pt x="42" y="30"/>
                    </a:lnTo>
                    <a:lnTo>
                      <a:pt x="58" y="26"/>
                    </a:lnTo>
                    <a:lnTo>
                      <a:pt x="75" y="19"/>
                    </a:lnTo>
                    <a:lnTo>
                      <a:pt x="95" y="15"/>
                    </a:lnTo>
                    <a:lnTo>
                      <a:pt x="132" y="8"/>
                    </a:lnTo>
                    <a:lnTo>
                      <a:pt x="167" y="4"/>
                    </a:lnTo>
                    <a:lnTo>
                      <a:pt x="194" y="2"/>
                    </a:lnTo>
                    <a:lnTo>
                      <a:pt x="213" y="0"/>
                    </a:lnTo>
                    <a:lnTo>
                      <a:pt x="239" y="2"/>
                    </a:lnTo>
                    <a:lnTo>
                      <a:pt x="271" y="5"/>
                    </a:lnTo>
                    <a:lnTo>
                      <a:pt x="305" y="10"/>
                    </a:lnTo>
                    <a:lnTo>
                      <a:pt x="340" y="18"/>
                    </a:lnTo>
                    <a:lnTo>
                      <a:pt x="372" y="27"/>
                    </a:lnTo>
                    <a:lnTo>
                      <a:pt x="385" y="34"/>
                    </a:lnTo>
                    <a:lnTo>
                      <a:pt x="398" y="38"/>
                    </a:lnTo>
                    <a:lnTo>
                      <a:pt x="408" y="45"/>
                    </a:lnTo>
                    <a:lnTo>
                      <a:pt x="416" y="53"/>
                    </a:lnTo>
                    <a:lnTo>
                      <a:pt x="420" y="59"/>
                    </a:lnTo>
                    <a:lnTo>
                      <a:pt x="422" y="67"/>
                    </a:lnTo>
                  </a:path>
                </a:pathLst>
              </a:custGeom>
              <a:solidFill>
                <a:srgbClr val="999999"/>
              </a:solidFill>
              <a:ln w="9525" cap="rnd">
                <a:noFill/>
                <a:round/>
                <a:headEnd/>
                <a:tailEnd/>
              </a:ln>
              <a:effectLst/>
            </p:spPr>
            <p:txBody>
              <a:bodyPr/>
              <a:lstStyle/>
              <a:p>
                <a:endParaRPr lang="en-US"/>
              </a:p>
            </p:txBody>
          </p:sp>
          <p:sp>
            <p:nvSpPr>
              <p:cNvPr id="66696" name="Freeform 136"/>
              <p:cNvSpPr>
                <a:spLocks/>
              </p:cNvSpPr>
              <p:nvPr/>
            </p:nvSpPr>
            <p:spPr bwMode="auto">
              <a:xfrm>
                <a:off x="3138" y="3086"/>
                <a:ext cx="422" cy="398"/>
              </a:xfrm>
              <a:custGeom>
                <a:avLst/>
                <a:gdLst/>
                <a:ahLst/>
                <a:cxnLst>
                  <a:cxn ang="0">
                    <a:pos x="421" y="67"/>
                  </a:cxn>
                  <a:cxn ang="0">
                    <a:pos x="421" y="332"/>
                  </a:cxn>
                  <a:cxn ang="0">
                    <a:pos x="421" y="339"/>
                  </a:cxn>
                  <a:cxn ang="0">
                    <a:pos x="416" y="345"/>
                  </a:cxn>
                  <a:cxn ang="0">
                    <a:pos x="412" y="351"/>
                  </a:cxn>
                  <a:cxn ang="0">
                    <a:pos x="403" y="358"/>
                  </a:cxn>
                  <a:cxn ang="0">
                    <a:pos x="396" y="362"/>
                  </a:cxn>
                  <a:cxn ang="0">
                    <a:pos x="384" y="369"/>
                  </a:cxn>
                  <a:cxn ang="0">
                    <a:pos x="357" y="378"/>
                  </a:cxn>
                  <a:cxn ang="0">
                    <a:pos x="325" y="386"/>
                  </a:cxn>
                  <a:cxn ang="0">
                    <a:pos x="290" y="392"/>
                  </a:cxn>
                  <a:cxn ang="0">
                    <a:pos x="252" y="395"/>
                  </a:cxn>
                  <a:cxn ang="0">
                    <a:pos x="211" y="397"/>
                  </a:cxn>
                  <a:cxn ang="0">
                    <a:pos x="169" y="395"/>
                  </a:cxn>
                  <a:cxn ang="0">
                    <a:pos x="131" y="392"/>
                  </a:cxn>
                  <a:cxn ang="0">
                    <a:pos x="96" y="386"/>
                  </a:cxn>
                  <a:cxn ang="0">
                    <a:pos x="64" y="378"/>
                  </a:cxn>
                  <a:cxn ang="0">
                    <a:pos x="37" y="369"/>
                  </a:cxn>
                  <a:cxn ang="0">
                    <a:pos x="25" y="362"/>
                  </a:cxn>
                  <a:cxn ang="0">
                    <a:pos x="18" y="358"/>
                  </a:cxn>
                  <a:cxn ang="0">
                    <a:pos x="9" y="351"/>
                  </a:cxn>
                  <a:cxn ang="0">
                    <a:pos x="5" y="345"/>
                  </a:cxn>
                  <a:cxn ang="0">
                    <a:pos x="0" y="339"/>
                  </a:cxn>
                  <a:cxn ang="0">
                    <a:pos x="0" y="332"/>
                  </a:cxn>
                  <a:cxn ang="0">
                    <a:pos x="0" y="75"/>
                  </a:cxn>
                  <a:cxn ang="0">
                    <a:pos x="0" y="68"/>
                  </a:cxn>
                  <a:cxn ang="0">
                    <a:pos x="1" y="64"/>
                  </a:cxn>
                  <a:cxn ang="0">
                    <a:pos x="7" y="54"/>
                  </a:cxn>
                  <a:cxn ang="0">
                    <a:pos x="16" y="47"/>
                  </a:cxn>
                  <a:cxn ang="0">
                    <a:pos x="29" y="38"/>
                  </a:cxn>
                  <a:cxn ang="0">
                    <a:pos x="42" y="32"/>
                  </a:cxn>
                  <a:cxn ang="0">
                    <a:pos x="57" y="26"/>
                  </a:cxn>
                  <a:cxn ang="0">
                    <a:pos x="75" y="19"/>
                  </a:cxn>
                  <a:cxn ang="0">
                    <a:pos x="94" y="16"/>
                  </a:cxn>
                  <a:cxn ang="0">
                    <a:pos x="131" y="8"/>
                  </a:cxn>
                  <a:cxn ang="0">
                    <a:pos x="167" y="4"/>
                  </a:cxn>
                  <a:cxn ang="0">
                    <a:pos x="193" y="2"/>
                  </a:cxn>
                  <a:cxn ang="0">
                    <a:pos x="213" y="0"/>
                  </a:cxn>
                  <a:cxn ang="0">
                    <a:pos x="239" y="2"/>
                  </a:cxn>
                  <a:cxn ang="0">
                    <a:pos x="270" y="5"/>
                  </a:cxn>
                  <a:cxn ang="0">
                    <a:pos x="304" y="11"/>
                  </a:cxn>
                  <a:cxn ang="0">
                    <a:pos x="340" y="17"/>
                  </a:cxn>
                  <a:cxn ang="0">
                    <a:pos x="372" y="27"/>
                  </a:cxn>
                  <a:cxn ang="0">
                    <a:pos x="384" y="34"/>
                  </a:cxn>
                  <a:cxn ang="0">
                    <a:pos x="397" y="38"/>
                  </a:cxn>
                  <a:cxn ang="0">
                    <a:pos x="407" y="47"/>
                  </a:cxn>
                  <a:cxn ang="0">
                    <a:pos x="415" y="52"/>
                  </a:cxn>
                  <a:cxn ang="0">
                    <a:pos x="420" y="58"/>
                  </a:cxn>
                  <a:cxn ang="0">
                    <a:pos x="421" y="67"/>
                  </a:cxn>
                </a:cxnLst>
                <a:rect l="0" t="0" r="r" b="b"/>
                <a:pathLst>
                  <a:path w="422" h="398">
                    <a:moveTo>
                      <a:pt x="421" y="67"/>
                    </a:moveTo>
                    <a:lnTo>
                      <a:pt x="421" y="332"/>
                    </a:lnTo>
                    <a:lnTo>
                      <a:pt x="421" y="339"/>
                    </a:lnTo>
                    <a:lnTo>
                      <a:pt x="416" y="345"/>
                    </a:lnTo>
                    <a:lnTo>
                      <a:pt x="412" y="351"/>
                    </a:lnTo>
                    <a:lnTo>
                      <a:pt x="403" y="358"/>
                    </a:lnTo>
                    <a:lnTo>
                      <a:pt x="396" y="362"/>
                    </a:lnTo>
                    <a:lnTo>
                      <a:pt x="384" y="369"/>
                    </a:lnTo>
                    <a:lnTo>
                      <a:pt x="357" y="378"/>
                    </a:lnTo>
                    <a:lnTo>
                      <a:pt x="325" y="386"/>
                    </a:lnTo>
                    <a:lnTo>
                      <a:pt x="290" y="392"/>
                    </a:lnTo>
                    <a:lnTo>
                      <a:pt x="252" y="395"/>
                    </a:lnTo>
                    <a:lnTo>
                      <a:pt x="211" y="397"/>
                    </a:lnTo>
                    <a:lnTo>
                      <a:pt x="169" y="395"/>
                    </a:lnTo>
                    <a:lnTo>
                      <a:pt x="131" y="392"/>
                    </a:lnTo>
                    <a:lnTo>
                      <a:pt x="96" y="386"/>
                    </a:lnTo>
                    <a:lnTo>
                      <a:pt x="64" y="378"/>
                    </a:lnTo>
                    <a:lnTo>
                      <a:pt x="37" y="369"/>
                    </a:lnTo>
                    <a:lnTo>
                      <a:pt x="25" y="362"/>
                    </a:lnTo>
                    <a:lnTo>
                      <a:pt x="18" y="358"/>
                    </a:lnTo>
                    <a:lnTo>
                      <a:pt x="9" y="351"/>
                    </a:lnTo>
                    <a:lnTo>
                      <a:pt x="5" y="345"/>
                    </a:lnTo>
                    <a:lnTo>
                      <a:pt x="0" y="339"/>
                    </a:lnTo>
                    <a:lnTo>
                      <a:pt x="0" y="332"/>
                    </a:lnTo>
                    <a:lnTo>
                      <a:pt x="0" y="75"/>
                    </a:lnTo>
                    <a:lnTo>
                      <a:pt x="0" y="68"/>
                    </a:lnTo>
                    <a:lnTo>
                      <a:pt x="1" y="64"/>
                    </a:lnTo>
                    <a:lnTo>
                      <a:pt x="7" y="54"/>
                    </a:lnTo>
                    <a:lnTo>
                      <a:pt x="16" y="47"/>
                    </a:lnTo>
                    <a:lnTo>
                      <a:pt x="29" y="38"/>
                    </a:lnTo>
                    <a:lnTo>
                      <a:pt x="42" y="32"/>
                    </a:lnTo>
                    <a:lnTo>
                      <a:pt x="57" y="26"/>
                    </a:lnTo>
                    <a:lnTo>
                      <a:pt x="75" y="19"/>
                    </a:lnTo>
                    <a:lnTo>
                      <a:pt x="94" y="16"/>
                    </a:lnTo>
                    <a:lnTo>
                      <a:pt x="131" y="8"/>
                    </a:lnTo>
                    <a:lnTo>
                      <a:pt x="167" y="4"/>
                    </a:lnTo>
                    <a:lnTo>
                      <a:pt x="193" y="2"/>
                    </a:lnTo>
                    <a:lnTo>
                      <a:pt x="213" y="0"/>
                    </a:lnTo>
                    <a:lnTo>
                      <a:pt x="239" y="2"/>
                    </a:lnTo>
                    <a:lnTo>
                      <a:pt x="270" y="5"/>
                    </a:lnTo>
                    <a:lnTo>
                      <a:pt x="304" y="11"/>
                    </a:lnTo>
                    <a:lnTo>
                      <a:pt x="340" y="17"/>
                    </a:lnTo>
                    <a:lnTo>
                      <a:pt x="372" y="27"/>
                    </a:lnTo>
                    <a:lnTo>
                      <a:pt x="384" y="34"/>
                    </a:lnTo>
                    <a:lnTo>
                      <a:pt x="397" y="38"/>
                    </a:lnTo>
                    <a:lnTo>
                      <a:pt x="407" y="47"/>
                    </a:lnTo>
                    <a:lnTo>
                      <a:pt x="415" y="52"/>
                    </a:lnTo>
                    <a:lnTo>
                      <a:pt x="420" y="58"/>
                    </a:lnTo>
                    <a:lnTo>
                      <a:pt x="421" y="67"/>
                    </a:lnTo>
                  </a:path>
                </a:pathLst>
              </a:custGeom>
              <a:solidFill>
                <a:srgbClr val="999999"/>
              </a:solidFill>
              <a:ln w="9525" cap="rnd">
                <a:noFill/>
                <a:round/>
                <a:headEnd/>
                <a:tailEnd/>
              </a:ln>
              <a:effectLst/>
            </p:spPr>
            <p:txBody>
              <a:bodyPr/>
              <a:lstStyle/>
              <a:p>
                <a:endParaRPr lang="en-US"/>
              </a:p>
            </p:txBody>
          </p:sp>
          <p:sp>
            <p:nvSpPr>
              <p:cNvPr id="66697" name="Freeform 137"/>
              <p:cNvSpPr>
                <a:spLocks/>
              </p:cNvSpPr>
              <p:nvPr/>
            </p:nvSpPr>
            <p:spPr bwMode="auto">
              <a:xfrm>
                <a:off x="2116" y="2445"/>
                <a:ext cx="397" cy="373"/>
              </a:xfrm>
              <a:custGeom>
                <a:avLst/>
                <a:gdLst/>
                <a:ahLst/>
                <a:cxnLst>
                  <a:cxn ang="0">
                    <a:pos x="396" y="61"/>
                  </a:cxn>
                  <a:cxn ang="0">
                    <a:pos x="396" y="310"/>
                  </a:cxn>
                  <a:cxn ang="0">
                    <a:pos x="396" y="316"/>
                  </a:cxn>
                  <a:cxn ang="0">
                    <a:pos x="393" y="323"/>
                  </a:cxn>
                  <a:cxn ang="0">
                    <a:pos x="388" y="329"/>
                  </a:cxn>
                  <a:cxn ang="0">
                    <a:pos x="380" y="334"/>
                  </a:cxn>
                  <a:cxn ang="0">
                    <a:pos x="372" y="340"/>
                  </a:cxn>
                  <a:cxn ang="0">
                    <a:pos x="361" y="345"/>
                  </a:cxn>
                  <a:cxn ang="0">
                    <a:pos x="337" y="355"/>
                  </a:cxn>
                  <a:cxn ang="0">
                    <a:pos x="306" y="361"/>
                  </a:cxn>
                  <a:cxn ang="0">
                    <a:pos x="273" y="367"/>
                  </a:cxn>
                  <a:cxn ang="0">
                    <a:pos x="237" y="370"/>
                  </a:cxn>
                  <a:cxn ang="0">
                    <a:pos x="199" y="372"/>
                  </a:cxn>
                  <a:cxn ang="0">
                    <a:pos x="160" y="370"/>
                  </a:cxn>
                  <a:cxn ang="0">
                    <a:pos x="125" y="367"/>
                  </a:cxn>
                  <a:cxn ang="0">
                    <a:pos x="92" y="361"/>
                  </a:cxn>
                  <a:cxn ang="0">
                    <a:pos x="61" y="353"/>
                  </a:cxn>
                  <a:cxn ang="0">
                    <a:pos x="37" y="345"/>
                  </a:cxn>
                  <a:cxn ang="0">
                    <a:pos x="26" y="338"/>
                  </a:cxn>
                  <a:cxn ang="0">
                    <a:pos x="18" y="334"/>
                  </a:cxn>
                  <a:cxn ang="0">
                    <a:pos x="9" y="329"/>
                  </a:cxn>
                  <a:cxn ang="0">
                    <a:pos x="5" y="323"/>
                  </a:cxn>
                  <a:cxn ang="0">
                    <a:pos x="2" y="316"/>
                  </a:cxn>
                  <a:cxn ang="0">
                    <a:pos x="0" y="310"/>
                  </a:cxn>
                  <a:cxn ang="0">
                    <a:pos x="0" y="69"/>
                  </a:cxn>
                  <a:cxn ang="0">
                    <a:pos x="2" y="63"/>
                  </a:cxn>
                  <a:cxn ang="0">
                    <a:pos x="4" y="58"/>
                  </a:cxn>
                  <a:cxn ang="0">
                    <a:pos x="8" y="50"/>
                  </a:cxn>
                  <a:cxn ang="0">
                    <a:pos x="16" y="42"/>
                  </a:cxn>
                  <a:cxn ang="0">
                    <a:pos x="28" y="35"/>
                  </a:cxn>
                  <a:cxn ang="0">
                    <a:pos x="42" y="28"/>
                  </a:cxn>
                  <a:cxn ang="0">
                    <a:pos x="56" y="22"/>
                  </a:cxn>
                  <a:cxn ang="0">
                    <a:pos x="90" y="14"/>
                  </a:cxn>
                  <a:cxn ang="0">
                    <a:pos x="123" y="7"/>
                  </a:cxn>
                  <a:cxn ang="0">
                    <a:pos x="157" y="3"/>
                  </a:cxn>
                  <a:cxn ang="0">
                    <a:pos x="183" y="0"/>
                  </a:cxn>
                  <a:cxn ang="0">
                    <a:pos x="201" y="0"/>
                  </a:cxn>
                  <a:cxn ang="0">
                    <a:pos x="225" y="1"/>
                  </a:cxn>
                  <a:cxn ang="0">
                    <a:pos x="255" y="5"/>
                  </a:cxn>
                  <a:cxn ang="0">
                    <a:pos x="287" y="9"/>
                  </a:cxn>
                  <a:cxn ang="0">
                    <a:pos x="319" y="16"/>
                  </a:cxn>
                  <a:cxn ang="0">
                    <a:pos x="350" y="25"/>
                  </a:cxn>
                  <a:cxn ang="0">
                    <a:pos x="363" y="30"/>
                  </a:cxn>
                  <a:cxn ang="0">
                    <a:pos x="374" y="37"/>
                  </a:cxn>
                  <a:cxn ang="0">
                    <a:pos x="383" y="41"/>
                  </a:cxn>
                  <a:cxn ang="0">
                    <a:pos x="391" y="48"/>
                  </a:cxn>
                  <a:cxn ang="0">
                    <a:pos x="394" y="55"/>
                  </a:cxn>
                  <a:cxn ang="0">
                    <a:pos x="396" y="61"/>
                  </a:cxn>
                </a:cxnLst>
                <a:rect l="0" t="0" r="r" b="b"/>
                <a:pathLst>
                  <a:path w="397" h="373">
                    <a:moveTo>
                      <a:pt x="396" y="61"/>
                    </a:moveTo>
                    <a:lnTo>
                      <a:pt x="396" y="310"/>
                    </a:lnTo>
                    <a:lnTo>
                      <a:pt x="396" y="316"/>
                    </a:lnTo>
                    <a:lnTo>
                      <a:pt x="393" y="323"/>
                    </a:lnTo>
                    <a:lnTo>
                      <a:pt x="388" y="329"/>
                    </a:lnTo>
                    <a:lnTo>
                      <a:pt x="380" y="334"/>
                    </a:lnTo>
                    <a:lnTo>
                      <a:pt x="372" y="340"/>
                    </a:lnTo>
                    <a:lnTo>
                      <a:pt x="361" y="345"/>
                    </a:lnTo>
                    <a:lnTo>
                      <a:pt x="337" y="355"/>
                    </a:lnTo>
                    <a:lnTo>
                      <a:pt x="306" y="361"/>
                    </a:lnTo>
                    <a:lnTo>
                      <a:pt x="273" y="367"/>
                    </a:lnTo>
                    <a:lnTo>
                      <a:pt x="237" y="370"/>
                    </a:lnTo>
                    <a:lnTo>
                      <a:pt x="199" y="372"/>
                    </a:lnTo>
                    <a:lnTo>
                      <a:pt x="160" y="370"/>
                    </a:lnTo>
                    <a:lnTo>
                      <a:pt x="125" y="367"/>
                    </a:lnTo>
                    <a:lnTo>
                      <a:pt x="92" y="361"/>
                    </a:lnTo>
                    <a:lnTo>
                      <a:pt x="61" y="353"/>
                    </a:lnTo>
                    <a:lnTo>
                      <a:pt x="37" y="345"/>
                    </a:lnTo>
                    <a:lnTo>
                      <a:pt x="26" y="338"/>
                    </a:lnTo>
                    <a:lnTo>
                      <a:pt x="18" y="334"/>
                    </a:lnTo>
                    <a:lnTo>
                      <a:pt x="9" y="329"/>
                    </a:lnTo>
                    <a:lnTo>
                      <a:pt x="5" y="323"/>
                    </a:lnTo>
                    <a:lnTo>
                      <a:pt x="2" y="316"/>
                    </a:lnTo>
                    <a:lnTo>
                      <a:pt x="0" y="310"/>
                    </a:lnTo>
                    <a:lnTo>
                      <a:pt x="0" y="69"/>
                    </a:lnTo>
                    <a:lnTo>
                      <a:pt x="2" y="63"/>
                    </a:lnTo>
                    <a:lnTo>
                      <a:pt x="4" y="58"/>
                    </a:lnTo>
                    <a:lnTo>
                      <a:pt x="8" y="50"/>
                    </a:lnTo>
                    <a:lnTo>
                      <a:pt x="16" y="42"/>
                    </a:lnTo>
                    <a:lnTo>
                      <a:pt x="28" y="35"/>
                    </a:lnTo>
                    <a:lnTo>
                      <a:pt x="42" y="28"/>
                    </a:lnTo>
                    <a:lnTo>
                      <a:pt x="56" y="22"/>
                    </a:lnTo>
                    <a:lnTo>
                      <a:pt x="90" y="14"/>
                    </a:lnTo>
                    <a:lnTo>
                      <a:pt x="123" y="7"/>
                    </a:lnTo>
                    <a:lnTo>
                      <a:pt x="157" y="3"/>
                    </a:lnTo>
                    <a:lnTo>
                      <a:pt x="183" y="0"/>
                    </a:lnTo>
                    <a:lnTo>
                      <a:pt x="201" y="0"/>
                    </a:lnTo>
                    <a:lnTo>
                      <a:pt x="225" y="1"/>
                    </a:lnTo>
                    <a:lnTo>
                      <a:pt x="255" y="5"/>
                    </a:lnTo>
                    <a:lnTo>
                      <a:pt x="287" y="9"/>
                    </a:lnTo>
                    <a:lnTo>
                      <a:pt x="319" y="16"/>
                    </a:lnTo>
                    <a:lnTo>
                      <a:pt x="350" y="25"/>
                    </a:lnTo>
                    <a:lnTo>
                      <a:pt x="363" y="30"/>
                    </a:lnTo>
                    <a:lnTo>
                      <a:pt x="374" y="37"/>
                    </a:lnTo>
                    <a:lnTo>
                      <a:pt x="383" y="41"/>
                    </a:lnTo>
                    <a:lnTo>
                      <a:pt x="391" y="48"/>
                    </a:lnTo>
                    <a:lnTo>
                      <a:pt x="394" y="55"/>
                    </a:lnTo>
                    <a:lnTo>
                      <a:pt x="396" y="61"/>
                    </a:lnTo>
                  </a:path>
                </a:pathLst>
              </a:custGeom>
              <a:solidFill>
                <a:srgbClr val="999999"/>
              </a:solidFill>
              <a:ln w="9525" cap="rnd">
                <a:noFill/>
                <a:round/>
                <a:headEnd/>
                <a:tailEnd/>
              </a:ln>
              <a:effectLst/>
            </p:spPr>
            <p:txBody>
              <a:bodyPr/>
              <a:lstStyle/>
              <a:p>
                <a:endParaRPr lang="en-US"/>
              </a:p>
            </p:txBody>
          </p:sp>
          <p:sp>
            <p:nvSpPr>
              <p:cNvPr id="66698" name="Freeform 138"/>
              <p:cNvSpPr>
                <a:spLocks/>
              </p:cNvSpPr>
              <p:nvPr/>
            </p:nvSpPr>
            <p:spPr bwMode="auto">
              <a:xfrm>
                <a:off x="1765" y="1281"/>
                <a:ext cx="397" cy="374"/>
              </a:xfrm>
              <a:custGeom>
                <a:avLst/>
                <a:gdLst/>
                <a:ahLst/>
                <a:cxnLst>
                  <a:cxn ang="0">
                    <a:pos x="396" y="62"/>
                  </a:cxn>
                  <a:cxn ang="0">
                    <a:pos x="396" y="312"/>
                  </a:cxn>
                  <a:cxn ang="0">
                    <a:pos x="394" y="318"/>
                  </a:cxn>
                  <a:cxn ang="0">
                    <a:pos x="390" y="324"/>
                  </a:cxn>
                  <a:cxn ang="0">
                    <a:pos x="386" y="330"/>
                  </a:cxn>
                  <a:cxn ang="0">
                    <a:pos x="379" y="335"/>
                  </a:cxn>
                  <a:cxn ang="0">
                    <a:pos x="370" y="342"/>
                  </a:cxn>
                  <a:cxn ang="0">
                    <a:pos x="360" y="346"/>
                  </a:cxn>
                  <a:cxn ang="0">
                    <a:pos x="335" y="356"/>
                  </a:cxn>
                  <a:cxn ang="0">
                    <a:pos x="306" y="362"/>
                  </a:cxn>
                  <a:cxn ang="0">
                    <a:pos x="272" y="368"/>
                  </a:cxn>
                  <a:cxn ang="0">
                    <a:pos x="235" y="371"/>
                  </a:cxn>
                  <a:cxn ang="0">
                    <a:pos x="198" y="373"/>
                  </a:cxn>
                  <a:cxn ang="0">
                    <a:pos x="160" y="371"/>
                  </a:cxn>
                  <a:cxn ang="0">
                    <a:pos x="123" y="368"/>
                  </a:cxn>
                  <a:cxn ang="0">
                    <a:pos x="90" y="362"/>
                  </a:cxn>
                  <a:cxn ang="0">
                    <a:pos x="60" y="354"/>
                  </a:cxn>
                  <a:cxn ang="0">
                    <a:pos x="35" y="346"/>
                  </a:cxn>
                  <a:cxn ang="0">
                    <a:pos x="25" y="342"/>
                  </a:cxn>
                  <a:cxn ang="0">
                    <a:pos x="16" y="335"/>
                  </a:cxn>
                  <a:cxn ang="0">
                    <a:pos x="9" y="330"/>
                  </a:cxn>
                  <a:cxn ang="0">
                    <a:pos x="5" y="324"/>
                  </a:cxn>
                  <a:cxn ang="0">
                    <a:pos x="1" y="318"/>
                  </a:cxn>
                  <a:cxn ang="0">
                    <a:pos x="0" y="312"/>
                  </a:cxn>
                  <a:cxn ang="0">
                    <a:pos x="0" y="70"/>
                  </a:cxn>
                  <a:cxn ang="0">
                    <a:pos x="0" y="65"/>
                  </a:cxn>
                  <a:cxn ang="0">
                    <a:pos x="1" y="59"/>
                  </a:cxn>
                  <a:cxn ang="0">
                    <a:pos x="7" y="51"/>
                  </a:cxn>
                  <a:cxn ang="0">
                    <a:pos x="16" y="43"/>
                  </a:cxn>
                  <a:cxn ang="0">
                    <a:pos x="27" y="35"/>
                  </a:cxn>
                  <a:cxn ang="0">
                    <a:pos x="40" y="28"/>
                  </a:cxn>
                  <a:cxn ang="0">
                    <a:pos x="55" y="24"/>
                  </a:cxn>
                  <a:cxn ang="0">
                    <a:pos x="88" y="15"/>
                  </a:cxn>
                  <a:cxn ang="0">
                    <a:pos x="123" y="8"/>
                  </a:cxn>
                  <a:cxn ang="0">
                    <a:pos x="155" y="4"/>
                  </a:cxn>
                  <a:cxn ang="0">
                    <a:pos x="182" y="2"/>
                  </a:cxn>
                  <a:cxn ang="0">
                    <a:pos x="200" y="0"/>
                  </a:cxn>
                  <a:cxn ang="0">
                    <a:pos x="224" y="2"/>
                  </a:cxn>
                  <a:cxn ang="0">
                    <a:pos x="253" y="5"/>
                  </a:cxn>
                  <a:cxn ang="0">
                    <a:pos x="287" y="9"/>
                  </a:cxn>
                  <a:cxn ang="0">
                    <a:pos x="318" y="16"/>
                  </a:cxn>
                  <a:cxn ang="0">
                    <a:pos x="348" y="26"/>
                  </a:cxn>
                  <a:cxn ang="0">
                    <a:pos x="362" y="30"/>
                  </a:cxn>
                  <a:cxn ang="0">
                    <a:pos x="373" y="37"/>
                  </a:cxn>
                  <a:cxn ang="0">
                    <a:pos x="383" y="43"/>
                  </a:cxn>
                  <a:cxn ang="0">
                    <a:pos x="390" y="49"/>
                  </a:cxn>
                  <a:cxn ang="0">
                    <a:pos x="394" y="56"/>
                  </a:cxn>
                  <a:cxn ang="0">
                    <a:pos x="396" y="62"/>
                  </a:cxn>
                </a:cxnLst>
                <a:rect l="0" t="0" r="r" b="b"/>
                <a:pathLst>
                  <a:path w="397" h="374">
                    <a:moveTo>
                      <a:pt x="396" y="62"/>
                    </a:moveTo>
                    <a:lnTo>
                      <a:pt x="396" y="312"/>
                    </a:lnTo>
                    <a:lnTo>
                      <a:pt x="394" y="318"/>
                    </a:lnTo>
                    <a:lnTo>
                      <a:pt x="390" y="324"/>
                    </a:lnTo>
                    <a:lnTo>
                      <a:pt x="386" y="330"/>
                    </a:lnTo>
                    <a:lnTo>
                      <a:pt x="379" y="335"/>
                    </a:lnTo>
                    <a:lnTo>
                      <a:pt x="370" y="342"/>
                    </a:lnTo>
                    <a:lnTo>
                      <a:pt x="360" y="346"/>
                    </a:lnTo>
                    <a:lnTo>
                      <a:pt x="335" y="356"/>
                    </a:lnTo>
                    <a:lnTo>
                      <a:pt x="306" y="362"/>
                    </a:lnTo>
                    <a:lnTo>
                      <a:pt x="272" y="368"/>
                    </a:lnTo>
                    <a:lnTo>
                      <a:pt x="235" y="371"/>
                    </a:lnTo>
                    <a:lnTo>
                      <a:pt x="198" y="373"/>
                    </a:lnTo>
                    <a:lnTo>
                      <a:pt x="160" y="371"/>
                    </a:lnTo>
                    <a:lnTo>
                      <a:pt x="123" y="368"/>
                    </a:lnTo>
                    <a:lnTo>
                      <a:pt x="90" y="362"/>
                    </a:lnTo>
                    <a:lnTo>
                      <a:pt x="60" y="354"/>
                    </a:lnTo>
                    <a:lnTo>
                      <a:pt x="35" y="346"/>
                    </a:lnTo>
                    <a:lnTo>
                      <a:pt x="25" y="342"/>
                    </a:lnTo>
                    <a:lnTo>
                      <a:pt x="16" y="335"/>
                    </a:lnTo>
                    <a:lnTo>
                      <a:pt x="9" y="330"/>
                    </a:lnTo>
                    <a:lnTo>
                      <a:pt x="5" y="324"/>
                    </a:lnTo>
                    <a:lnTo>
                      <a:pt x="1" y="318"/>
                    </a:lnTo>
                    <a:lnTo>
                      <a:pt x="0" y="312"/>
                    </a:lnTo>
                    <a:lnTo>
                      <a:pt x="0" y="70"/>
                    </a:lnTo>
                    <a:lnTo>
                      <a:pt x="0" y="65"/>
                    </a:lnTo>
                    <a:lnTo>
                      <a:pt x="1" y="59"/>
                    </a:lnTo>
                    <a:lnTo>
                      <a:pt x="7" y="51"/>
                    </a:lnTo>
                    <a:lnTo>
                      <a:pt x="16" y="43"/>
                    </a:lnTo>
                    <a:lnTo>
                      <a:pt x="27" y="35"/>
                    </a:lnTo>
                    <a:lnTo>
                      <a:pt x="40" y="28"/>
                    </a:lnTo>
                    <a:lnTo>
                      <a:pt x="55" y="24"/>
                    </a:lnTo>
                    <a:lnTo>
                      <a:pt x="88" y="15"/>
                    </a:lnTo>
                    <a:lnTo>
                      <a:pt x="123" y="8"/>
                    </a:lnTo>
                    <a:lnTo>
                      <a:pt x="155" y="4"/>
                    </a:lnTo>
                    <a:lnTo>
                      <a:pt x="182" y="2"/>
                    </a:lnTo>
                    <a:lnTo>
                      <a:pt x="200" y="0"/>
                    </a:lnTo>
                    <a:lnTo>
                      <a:pt x="224" y="2"/>
                    </a:lnTo>
                    <a:lnTo>
                      <a:pt x="253" y="5"/>
                    </a:lnTo>
                    <a:lnTo>
                      <a:pt x="287" y="9"/>
                    </a:lnTo>
                    <a:lnTo>
                      <a:pt x="318" y="16"/>
                    </a:lnTo>
                    <a:lnTo>
                      <a:pt x="348" y="26"/>
                    </a:lnTo>
                    <a:lnTo>
                      <a:pt x="362" y="30"/>
                    </a:lnTo>
                    <a:lnTo>
                      <a:pt x="373" y="37"/>
                    </a:lnTo>
                    <a:lnTo>
                      <a:pt x="383" y="43"/>
                    </a:lnTo>
                    <a:lnTo>
                      <a:pt x="390" y="49"/>
                    </a:lnTo>
                    <a:lnTo>
                      <a:pt x="394" y="56"/>
                    </a:lnTo>
                    <a:lnTo>
                      <a:pt x="396" y="62"/>
                    </a:lnTo>
                  </a:path>
                </a:pathLst>
              </a:custGeom>
              <a:solidFill>
                <a:srgbClr val="999999"/>
              </a:solidFill>
              <a:ln w="9525" cap="rnd">
                <a:noFill/>
                <a:round/>
                <a:headEnd/>
                <a:tailEnd/>
              </a:ln>
              <a:effectLst/>
            </p:spPr>
            <p:txBody>
              <a:bodyPr/>
              <a:lstStyle/>
              <a:p>
                <a:endParaRPr lang="en-US"/>
              </a:p>
            </p:txBody>
          </p:sp>
          <p:sp>
            <p:nvSpPr>
              <p:cNvPr id="66699" name="Freeform 139"/>
              <p:cNvSpPr>
                <a:spLocks/>
              </p:cNvSpPr>
              <p:nvPr/>
            </p:nvSpPr>
            <p:spPr bwMode="auto">
              <a:xfrm>
                <a:off x="1545" y="2807"/>
                <a:ext cx="486" cy="457"/>
              </a:xfrm>
              <a:custGeom>
                <a:avLst/>
                <a:gdLst/>
                <a:ahLst/>
                <a:cxnLst>
                  <a:cxn ang="0">
                    <a:pos x="485" y="77"/>
                  </a:cxn>
                  <a:cxn ang="0">
                    <a:pos x="485" y="380"/>
                  </a:cxn>
                  <a:cxn ang="0">
                    <a:pos x="483" y="388"/>
                  </a:cxn>
                  <a:cxn ang="0">
                    <a:pos x="479" y="397"/>
                  </a:cxn>
                  <a:cxn ang="0">
                    <a:pos x="473" y="402"/>
                  </a:cxn>
                  <a:cxn ang="0">
                    <a:pos x="466" y="410"/>
                  </a:cxn>
                  <a:cxn ang="0">
                    <a:pos x="454" y="417"/>
                  </a:cxn>
                  <a:cxn ang="0">
                    <a:pos x="441" y="423"/>
                  </a:cxn>
                  <a:cxn ang="0">
                    <a:pos x="427" y="428"/>
                  </a:cxn>
                  <a:cxn ang="0">
                    <a:pos x="411" y="434"/>
                  </a:cxn>
                  <a:cxn ang="0">
                    <a:pos x="374" y="443"/>
                  </a:cxn>
                  <a:cxn ang="0">
                    <a:pos x="334" y="450"/>
                  </a:cxn>
                  <a:cxn ang="0">
                    <a:pos x="289" y="455"/>
                  </a:cxn>
                  <a:cxn ang="0">
                    <a:pos x="242" y="456"/>
                  </a:cxn>
                  <a:cxn ang="0">
                    <a:pos x="196" y="455"/>
                  </a:cxn>
                  <a:cxn ang="0">
                    <a:pos x="151" y="450"/>
                  </a:cxn>
                  <a:cxn ang="0">
                    <a:pos x="111" y="442"/>
                  </a:cxn>
                  <a:cxn ang="0">
                    <a:pos x="74" y="434"/>
                  </a:cxn>
                  <a:cxn ang="0">
                    <a:pos x="58" y="428"/>
                  </a:cxn>
                  <a:cxn ang="0">
                    <a:pos x="44" y="423"/>
                  </a:cxn>
                  <a:cxn ang="0">
                    <a:pos x="31" y="417"/>
                  </a:cxn>
                  <a:cxn ang="0">
                    <a:pos x="19" y="410"/>
                  </a:cxn>
                  <a:cxn ang="0">
                    <a:pos x="11" y="402"/>
                  </a:cxn>
                  <a:cxn ang="0">
                    <a:pos x="5" y="397"/>
                  </a:cxn>
                  <a:cxn ang="0">
                    <a:pos x="2" y="388"/>
                  </a:cxn>
                  <a:cxn ang="0">
                    <a:pos x="0" y="380"/>
                  </a:cxn>
                  <a:cxn ang="0">
                    <a:pos x="0" y="84"/>
                  </a:cxn>
                  <a:cxn ang="0">
                    <a:pos x="0" y="78"/>
                  </a:cxn>
                  <a:cxn ang="0">
                    <a:pos x="2" y="73"/>
                  </a:cxn>
                  <a:cxn ang="0">
                    <a:pos x="5" y="67"/>
                  </a:cxn>
                  <a:cxn ang="0">
                    <a:pos x="8" y="62"/>
                  </a:cxn>
                  <a:cxn ang="0">
                    <a:pos x="19" y="51"/>
                  </a:cxn>
                  <a:cxn ang="0">
                    <a:pos x="32" y="43"/>
                  </a:cxn>
                  <a:cxn ang="0">
                    <a:pos x="48" y="36"/>
                  </a:cxn>
                  <a:cxn ang="0">
                    <a:pos x="68" y="29"/>
                  </a:cxn>
                  <a:cxn ang="0">
                    <a:pos x="87" y="23"/>
                  </a:cxn>
                  <a:cxn ang="0">
                    <a:pos x="107" y="17"/>
                  </a:cxn>
                  <a:cxn ang="0">
                    <a:pos x="151" y="8"/>
                  </a:cxn>
                  <a:cxn ang="0">
                    <a:pos x="191" y="4"/>
                  </a:cxn>
                  <a:cxn ang="0">
                    <a:pos x="223" y="0"/>
                  </a:cxn>
                  <a:cxn ang="0">
                    <a:pos x="245" y="0"/>
                  </a:cxn>
                  <a:cxn ang="0">
                    <a:pos x="275" y="2"/>
                  </a:cxn>
                  <a:cxn ang="0">
                    <a:pos x="311" y="5"/>
                  </a:cxn>
                  <a:cxn ang="0">
                    <a:pos x="350" y="12"/>
                  </a:cxn>
                  <a:cxn ang="0">
                    <a:pos x="390" y="21"/>
                  </a:cxn>
                  <a:cxn ang="0">
                    <a:pos x="427" y="30"/>
                  </a:cxn>
                  <a:cxn ang="0">
                    <a:pos x="442" y="37"/>
                  </a:cxn>
                  <a:cxn ang="0">
                    <a:pos x="457" y="45"/>
                  </a:cxn>
                  <a:cxn ang="0">
                    <a:pos x="468" y="51"/>
                  </a:cxn>
                  <a:cxn ang="0">
                    <a:pos x="479" y="59"/>
                  </a:cxn>
                  <a:cxn ang="0">
                    <a:pos x="483" y="67"/>
                  </a:cxn>
                  <a:cxn ang="0">
                    <a:pos x="485" y="71"/>
                  </a:cxn>
                  <a:cxn ang="0">
                    <a:pos x="485" y="77"/>
                  </a:cxn>
                </a:cxnLst>
                <a:rect l="0" t="0" r="r" b="b"/>
                <a:pathLst>
                  <a:path w="486" h="457">
                    <a:moveTo>
                      <a:pt x="485" y="77"/>
                    </a:moveTo>
                    <a:lnTo>
                      <a:pt x="485" y="380"/>
                    </a:lnTo>
                    <a:lnTo>
                      <a:pt x="483" y="388"/>
                    </a:lnTo>
                    <a:lnTo>
                      <a:pt x="479" y="397"/>
                    </a:lnTo>
                    <a:lnTo>
                      <a:pt x="473" y="402"/>
                    </a:lnTo>
                    <a:lnTo>
                      <a:pt x="466" y="410"/>
                    </a:lnTo>
                    <a:lnTo>
                      <a:pt x="454" y="417"/>
                    </a:lnTo>
                    <a:lnTo>
                      <a:pt x="441" y="423"/>
                    </a:lnTo>
                    <a:lnTo>
                      <a:pt x="427" y="428"/>
                    </a:lnTo>
                    <a:lnTo>
                      <a:pt x="411" y="434"/>
                    </a:lnTo>
                    <a:lnTo>
                      <a:pt x="374" y="443"/>
                    </a:lnTo>
                    <a:lnTo>
                      <a:pt x="334" y="450"/>
                    </a:lnTo>
                    <a:lnTo>
                      <a:pt x="289" y="455"/>
                    </a:lnTo>
                    <a:lnTo>
                      <a:pt x="242" y="456"/>
                    </a:lnTo>
                    <a:lnTo>
                      <a:pt x="196" y="455"/>
                    </a:lnTo>
                    <a:lnTo>
                      <a:pt x="151" y="450"/>
                    </a:lnTo>
                    <a:lnTo>
                      <a:pt x="111" y="442"/>
                    </a:lnTo>
                    <a:lnTo>
                      <a:pt x="74" y="434"/>
                    </a:lnTo>
                    <a:lnTo>
                      <a:pt x="58" y="428"/>
                    </a:lnTo>
                    <a:lnTo>
                      <a:pt x="44" y="423"/>
                    </a:lnTo>
                    <a:lnTo>
                      <a:pt x="31" y="417"/>
                    </a:lnTo>
                    <a:lnTo>
                      <a:pt x="19" y="410"/>
                    </a:lnTo>
                    <a:lnTo>
                      <a:pt x="11" y="402"/>
                    </a:lnTo>
                    <a:lnTo>
                      <a:pt x="5" y="397"/>
                    </a:lnTo>
                    <a:lnTo>
                      <a:pt x="2" y="388"/>
                    </a:lnTo>
                    <a:lnTo>
                      <a:pt x="0" y="380"/>
                    </a:lnTo>
                    <a:lnTo>
                      <a:pt x="0" y="84"/>
                    </a:lnTo>
                    <a:lnTo>
                      <a:pt x="0" y="78"/>
                    </a:lnTo>
                    <a:lnTo>
                      <a:pt x="2" y="73"/>
                    </a:lnTo>
                    <a:lnTo>
                      <a:pt x="5" y="67"/>
                    </a:lnTo>
                    <a:lnTo>
                      <a:pt x="8" y="62"/>
                    </a:lnTo>
                    <a:lnTo>
                      <a:pt x="19" y="51"/>
                    </a:lnTo>
                    <a:lnTo>
                      <a:pt x="32" y="43"/>
                    </a:lnTo>
                    <a:lnTo>
                      <a:pt x="48" y="36"/>
                    </a:lnTo>
                    <a:lnTo>
                      <a:pt x="68" y="29"/>
                    </a:lnTo>
                    <a:lnTo>
                      <a:pt x="87" y="23"/>
                    </a:lnTo>
                    <a:lnTo>
                      <a:pt x="107" y="17"/>
                    </a:lnTo>
                    <a:lnTo>
                      <a:pt x="151" y="8"/>
                    </a:lnTo>
                    <a:lnTo>
                      <a:pt x="191" y="4"/>
                    </a:lnTo>
                    <a:lnTo>
                      <a:pt x="223" y="0"/>
                    </a:lnTo>
                    <a:lnTo>
                      <a:pt x="245" y="0"/>
                    </a:lnTo>
                    <a:lnTo>
                      <a:pt x="275" y="2"/>
                    </a:lnTo>
                    <a:lnTo>
                      <a:pt x="311" y="5"/>
                    </a:lnTo>
                    <a:lnTo>
                      <a:pt x="350" y="12"/>
                    </a:lnTo>
                    <a:lnTo>
                      <a:pt x="390" y="21"/>
                    </a:lnTo>
                    <a:lnTo>
                      <a:pt x="427" y="30"/>
                    </a:lnTo>
                    <a:lnTo>
                      <a:pt x="442" y="37"/>
                    </a:lnTo>
                    <a:lnTo>
                      <a:pt x="457" y="45"/>
                    </a:lnTo>
                    <a:lnTo>
                      <a:pt x="468" y="51"/>
                    </a:lnTo>
                    <a:lnTo>
                      <a:pt x="479" y="59"/>
                    </a:lnTo>
                    <a:lnTo>
                      <a:pt x="483" y="67"/>
                    </a:lnTo>
                    <a:lnTo>
                      <a:pt x="485" y="71"/>
                    </a:lnTo>
                    <a:lnTo>
                      <a:pt x="485" y="77"/>
                    </a:lnTo>
                  </a:path>
                </a:pathLst>
              </a:custGeom>
              <a:solidFill>
                <a:srgbClr val="999999"/>
              </a:solidFill>
              <a:ln w="9525" cap="rnd">
                <a:noFill/>
                <a:round/>
                <a:headEnd/>
                <a:tailEnd/>
              </a:ln>
              <a:effectLst/>
            </p:spPr>
            <p:txBody>
              <a:bodyPr/>
              <a:lstStyle/>
              <a:p>
                <a:endParaRPr lang="en-US"/>
              </a:p>
            </p:txBody>
          </p:sp>
          <p:sp>
            <p:nvSpPr>
              <p:cNvPr id="66700" name="Freeform 140"/>
              <p:cNvSpPr>
                <a:spLocks/>
              </p:cNvSpPr>
              <p:nvPr/>
            </p:nvSpPr>
            <p:spPr bwMode="auto">
              <a:xfrm>
                <a:off x="2858" y="2416"/>
                <a:ext cx="488" cy="457"/>
              </a:xfrm>
              <a:custGeom>
                <a:avLst/>
                <a:gdLst/>
                <a:ahLst/>
                <a:cxnLst>
                  <a:cxn ang="0">
                    <a:pos x="487" y="76"/>
                  </a:cxn>
                  <a:cxn ang="0">
                    <a:pos x="487" y="380"/>
                  </a:cxn>
                  <a:cxn ang="0">
                    <a:pos x="485" y="388"/>
                  </a:cxn>
                  <a:cxn ang="0">
                    <a:pos x="482" y="396"/>
                  </a:cxn>
                  <a:cxn ang="0">
                    <a:pos x="476" y="403"/>
                  </a:cxn>
                  <a:cxn ang="0">
                    <a:pos x="467" y="410"/>
                  </a:cxn>
                  <a:cxn ang="0">
                    <a:pos x="456" y="417"/>
                  </a:cxn>
                  <a:cxn ang="0">
                    <a:pos x="443" y="423"/>
                  </a:cxn>
                  <a:cxn ang="0">
                    <a:pos x="429" y="428"/>
                  </a:cxn>
                  <a:cxn ang="0">
                    <a:pos x="413" y="434"/>
                  </a:cxn>
                  <a:cxn ang="0">
                    <a:pos x="377" y="444"/>
                  </a:cxn>
                  <a:cxn ang="0">
                    <a:pos x="336" y="451"/>
                  </a:cxn>
                  <a:cxn ang="0">
                    <a:pos x="291" y="455"/>
                  </a:cxn>
                  <a:cxn ang="0">
                    <a:pos x="245" y="456"/>
                  </a:cxn>
                  <a:cxn ang="0">
                    <a:pos x="198" y="455"/>
                  </a:cxn>
                  <a:cxn ang="0">
                    <a:pos x="153" y="451"/>
                  </a:cxn>
                  <a:cxn ang="0">
                    <a:pos x="111" y="444"/>
                  </a:cxn>
                  <a:cxn ang="0">
                    <a:pos x="76" y="434"/>
                  </a:cxn>
                  <a:cxn ang="0">
                    <a:pos x="59" y="428"/>
                  </a:cxn>
                  <a:cxn ang="0">
                    <a:pos x="45" y="423"/>
                  </a:cxn>
                  <a:cxn ang="0">
                    <a:pos x="32" y="417"/>
                  </a:cxn>
                  <a:cxn ang="0">
                    <a:pos x="21" y="410"/>
                  </a:cxn>
                  <a:cxn ang="0">
                    <a:pos x="13" y="403"/>
                  </a:cxn>
                  <a:cxn ang="0">
                    <a:pos x="6" y="396"/>
                  </a:cxn>
                  <a:cxn ang="0">
                    <a:pos x="2" y="388"/>
                  </a:cxn>
                  <a:cxn ang="0">
                    <a:pos x="0" y="380"/>
                  </a:cxn>
                  <a:cxn ang="0">
                    <a:pos x="0" y="83"/>
                  </a:cxn>
                  <a:cxn ang="0">
                    <a:pos x="2" y="77"/>
                  </a:cxn>
                  <a:cxn ang="0">
                    <a:pos x="4" y="72"/>
                  </a:cxn>
                  <a:cxn ang="0">
                    <a:pos x="6" y="66"/>
                  </a:cxn>
                  <a:cxn ang="0">
                    <a:pos x="10" y="61"/>
                  </a:cxn>
                  <a:cxn ang="0">
                    <a:pos x="19" y="52"/>
                  </a:cxn>
                  <a:cxn ang="0">
                    <a:pos x="34" y="42"/>
                  </a:cxn>
                  <a:cxn ang="0">
                    <a:pos x="50" y="35"/>
                  </a:cxn>
                  <a:cxn ang="0">
                    <a:pos x="70" y="28"/>
                  </a:cxn>
                  <a:cxn ang="0">
                    <a:pos x="89" y="22"/>
                  </a:cxn>
                  <a:cxn ang="0">
                    <a:pos x="109" y="17"/>
                  </a:cxn>
                  <a:cxn ang="0">
                    <a:pos x="153" y="9"/>
                  </a:cxn>
                  <a:cxn ang="0">
                    <a:pos x="193" y="3"/>
                  </a:cxn>
                  <a:cxn ang="0">
                    <a:pos x="225" y="0"/>
                  </a:cxn>
                  <a:cxn ang="0">
                    <a:pos x="246" y="0"/>
                  </a:cxn>
                  <a:cxn ang="0">
                    <a:pos x="276" y="1"/>
                  </a:cxn>
                  <a:cxn ang="0">
                    <a:pos x="314" y="5"/>
                  </a:cxn>
                  <a:cxn ang="0">
                    <a:pos x="352" y="11"/>
                  </a:cxn>
                  <a:cxn ang="0">
                    <a:pos x="392" y="20"/>
                  </a:cxn>
                  <a:cxn ang="0">
                    <a:pos x="429" y="29"/>
                  </a:cxn>
                  <a:cxn ang="0">
                    <a:pos x="445" y="36"/>
                  </a:cxn>
                  <a:cxn ang="0">
                    <a:pos x="460" y="44"/>
                  </a:cxn>
                  <a:cxn ang="0">
                    <a:pos x="471" y="50"/>
                  </a:cxn>
                  <a:cxn ang="0">
                    <a:pos x="480" y="59"/>
                  </a:cxn>
                  <a:cxn ang="0">
                    <a:pos x="485" y="68"/>
                  </a:cxn>
                  <a:cxn ang="0">
                    <a:pos x="487" y="71"/>
                  </a:cxn>
                  <a:cxn ang="0">
                    <a:pos x="487" y="76"/>
                  </a:cxn>
                </a:cxnLst>
                <a:rect l="0" t="0" r="r" b="b"/>
                <a:pathLst>
                  <a:path w="488" h="457">
                    <a:moveTo>
                      <a:pt x="487" y="76"/>
                    </a:moveTo>
                    <a:lnTo>
                      <a:pt x="487" y="380"/>
                    </a:lnTo>
                    <a:lnTo>
                      <a:pt x="485" y="388"/>
                    </a:lnTo>
                    <a:lnTo>
                      <a:pt x="482" y="396"/>
                    </a:lnTo>
                    <a:lnTo>
                      <a:pt x="476" y="403"/>
                    </a:lnTo>
                    <a:lnTo>
                      <a:pt x="467" y="410"/>
                    </a:lnTo>
                    <a:lnTo>
                      <a:pt x="456" y="417"/>
                    </a:lnTo>
                    <a:lnTo>
                      <a:pt x="443" y="423"/>
                    </a:lnTo>
                    <a:lnTo>
                      <a:pt x="429" y="428"/>
                    </a:lnTo>
                    <a:lnTo>
                      <a:pt x="413" y="434"/>
                    </a:lnTo>
                    <a:lnTo>
                      <a:pt x="377" y="444"/>
                    </a:lnTo>
                    <a:lnTo>
                      <a:pt x="336" y="451"/>
                    </a:lnTo>
                    <a:lnTo>
                      <a:pt x="291" y="455"/>
                    </a:lnTo>
                    <a:lnTo>
                      <a:pt x="245" y="456"/>
                    </a:lnTo>
                    <a:lnTo>
                      <a:pt x="198" y="455"/>
                    </a:lnTo>
                    <a:lnTo>
                      <a:pt x="153" y="451"/>
                    </a:lnTo>
                    <a:lnTo>
                      <a:pt x="111" y="444"/>
                    </a:lnTo>
                    <a:lnTo>
                      <a:pt x="76" y="434"/>
                    </a:lnTo>
                    <a:lnTo>
                      <a:pt x="59" y="428"/>
                    </a:lnTo>
                    <a:lnTo>
                      <a:pt x="45" y="423"/>
                    </a:lnTo>
                    <a:lnTo>
                      <a:pt x="32" y="417"/>
                    </a:lnTo>
                    <a:lnTo>
                      <a:pt x="21" y="410"/>
                    </a:lnTo>
                    <a:lnTo>
                      <a:pt x="13" y="403"/>
                    </a:lnTo>
                    <a:lnTo>
                      <a:pt x="6" y="396"/>
                    </a:lnTo>
                    <a:lnTo>
                      <a:pt x="2" y="388"/>
                    </a:lnTo>
                    <a:lnTo>
                      <a:pt x="0" y="380"/>
                    </a:lnTo>
                    <a:lnTo>
                      <a:pt x="0" y="83"/>
                    </a:lnTo>
                    <a:lnTo>
                      <a:pt x="2" y="77"/>
                    </a:lnTo>
                    <a:lnTo>
                      <a:pt x="4" y="72"/>
                    </a:lnTo>
                    <a:lnTo>
                      <a:pt x="6" y="66"/>
                    </a:lnTo>
                    <a:lnTo>
                      <a:pt x="10" y="61"/>
                    </a:lnTo>
                    <a:lnTo>
                      <a:pt x="19" y="52"/>
                    </a:lnTo>
                    <a:lnTo>
                      <a:pt x="34" y="42"/>
                    </a:lnTo>
                    <a:lnTo>
                      <a:pt x="50" y="35"/>
                    </a:lnTo>
                    <a:lnTo>
                      <a:pt x="70" y="28"/>
                    </a:lnTo>
                    <a:lnTo>
                      <a:pt x="89" y="22"/>
                    </a:lnTo>
                    <a:lnTo>
                      <a:pt x="109" y="17"/>
                    </a:lnTo>
                    <a:lnTo>
                      <a:pt x="153" y="9"/>
                    </a:lnTo>
                    <a:lnTo>
                      <a:pt x="193" y="3"/>
                    </a:lnTo>
                    <a:lnTo>
                      <a:pt x="225" y="0"/>
                    </a:lnTo>
                    <a:lnTo>
                      <a:pt x="246" y="0"/>
                    </a:lnTo>
                    <a:lnTo>
                      <a:pt x="276" y="1"/>
                    </a:lnTo>
                    <a:lnTo>
                      <a:pt x="314" y="5"/>
                    </a:lnTo>
                    <a:lnTo>
                      <a:pt x="352" y="11"/>
                    </a:lnTo>
                    <a:lnTo>
                      <a:pt x="392" y="20"/>
                    </a:lnTo>
                    <a:lnTo>
                      <a:pt x="429" y="29"/>
                    </a:lnTo>
                    <a:lnTo>
                      <a:pt x="445" y="36"/>
                    </a:lnTo>
                    <a:lnTo>
                      <a:pt x="460" y="44"/>
                    </a:lnTo>
                    <a:lnTo>
                      <a:pt x="471" y="50"/>
                    </a:lnTo>
                    <a:lnTo>
                      <a:pt x="480" y="59"/>
                    </a:lnTo>
                    <a:lnTo>
                      <a:pt x="485" y="68"/>
                    </a:lnTo>
                    <a:lnTo>
                      <a:pt x="487" y="71"/>
                    </a:lnTo>
                    <a:lnTo>
                      <a:pt x="487" y="76"/>
                    </a:lnTo>
                  </a:path>
                </a:pathLst>
              </a:custGeom>
              <a:solidFill>
                <a:srgbClr val="999999"/>
              </a:solidFill>
              <a:ln w="9525" cap="rnd">
                <a:noFill/>
                <a:round/>
                <a:headEnd/>
                <a:tailEnd/>
              </a:ln>
              <a:effectLst/>
            </p:spPr>
            <p:txBody>
              <a:bodyPr/>
              <a:lstStyle/>
              <a:p>
                <a:endParaRPr lang="en-US"/>
              </a:p>
            </p:txBody>
          </p:sp>
          <p:sp>
            <p:nvSpPr>
              <p:cNvPr id="66701" name="Freeform 141"/>
              <p:cNvSpPr>
                <a:spLocks/>
              </p:cNvSpPr>
              <p:nvPr/>
            </p:nvSpPr>
            <p:spPr bwMode="auto">
              <a:xfrm>
                <a:off x="3261" y="1546"/>
                <a:ext cx="486" cy="457"/>
              </a:xfrm>
              <a:custGeom>
                <a:avLst/>
                <a:gdLst/>
                <a:ahLst/>
                <a:cxnLst>
                  <a:cxn ang="0">
                    <a:pos x="485" y="77"/>
                  </a:cxn>
                  <a:cxn ang="0">
                    <a:pos x="485" y="380"/>
                  </a:cxn>
                  <a:cxn ang="0">
                    <a:pos x="485" y="388"/>
                  </a:cxn>
                  <a:cxn ang="0">
                    <a:pos x="480" y="397"/>
                  </a:cxn>
                  <a:cxn ang="0">
                    <a:pos x="474" y="404"/>
                  </a:cxn>
                  <a:cxn ang="0">
                    <a:pos x="466" y="410"/>
                  </a:cxn>
                  <a:cxn ang="0">
                    <a:pos x="454" y="417"/>
                  </a:cxn>
                  <a:cxn ang="0">
                    <a:pos x="442" y="423"/>
                  </a:cxn>
                  <a:cxn ang="0">
                    <a:pos x="428" y="429"/>
                  </a:cxn>
                  <a:cxn ang="0">
                    <a:pos x="412" y="434"/>
                  </a:cxn>
                  <a:cxn ang="0">
                    <a:pos x="376" y="443"/>
                  </a:cxn>
                  <a:cxn ang="0">
                    <a:pos x="334" y="450"/>
                  </a:cxn>
                  <a:cxn ang="0">
                    <a:pos x="289" y="455"/>
                  </a:cxn>
                  <a:cxn ang="0">
                    <a:pos x="243" y="456"/>
                  </a:cxn>
                  <a:cxn ang="0">
                    <a:pos x="196" y="455"/>
                  </a:cxn>
                  <a:cxn ang="0">
                    <a:pos x="151" y="450"/>
                  </a:cxn>
                  <a:cxn ang="0">
                    <a:pos x="111" y="443"/>
                  </a:cxn>
                  <a:cxn ang="0">
                    <a:pos x="74" y="434"/>
                  </a:cxn>
                  <a:cxn ang="0">
                    <a:pos x="57" y="429"/>
                  </a:cxn>
                  <a:cxn ang="0">
                    <a:pos x="44" y="423"/>
                  </a:cxn>
                  <a:cxn ang="0">
                    <a:pos x="31" y="417"/>
                  </a:cxn>
                  <a:cxn ang="0">
                    <a:pos x="19" y="410"/>
                  </a:cxn>
                  <a:cxn ang="0">
                    <a:pos x="11" y="402"/>
                  </a:cxn>
                  <a:cxn ang="0">
                    <a:pos x="5" y="397"/>
                  </a:cxn>
                  <a:cxn ang="0">
                    <a:pos x="2" y="388"/>
                  </a:cxn>
                  <a:cxn ang="0">
                    <a:pos x="0" y="380"/>
                  </a:cxn>
                  <a:cxn ang="0">
                    <a:pos x="0" y="86"/>
                  </a:cxn>
                  <a:cxn ang="0">
                    <a:pos x="0" y="80"/>
                  </a:cxn>
                  <a:cxn ang="0">
                    <a:pos x="2" y="73"/>
                  </a:cxn>
                  <a:cxn ang="0">
                    <a:pos x="5" y="67"/>
                  </a:cxn>
                  <a:cxn ang="0">
                    <a:pos x="8" y="62"/>
                  </a:cxn>
                  <a:cxn ang="0">
                    <a:pos x="19" y="53"/>
                  </a:cxn>
                  <a:cxn ang="0">
                    <a:pos x="32" y="43"/>
                  </a:cxn>
                  <a:cxn ang="0">
                    <a:pos x="50" y="36"/>
                  </a:cxn>
                  <a:cxn ang="0">
                    <a:pos x="68" y="29"/>
                  </a:cxn>
                  <a:cxn ang="0">
                    <a:pos x="87" y="23"/>
                  </a:cxn>
                  <a:cxn ang="0">
                    <a:pos x="108" y="17"/>
                  </a:cxn>
                  <a:cxn ang="0">
                    <a:pos x="151" y="10"/>
                  </a:cxn>
                  <a:cxn ang="0">
                    <a:pos x="191" y="5"/>
                  </a:cxn>
                  <a:cxn ang="0">
                    <a:pos x="223" y="2"/>
                  </a:cxn>
                  <a:cxn ang="0">
                    <a:pos x="246" y="0"/>
                  </a:cxn>
                  <a:cxn ang="0">
                    <a:pos x="274" y="2"/>
                  </a:cxn>
                  <a:cxn ang="0">
                    <a:pos x="312" y="5"/>
                  </a:cxn>
                  <a:cxn ang="0">
                    <a:pos x="352" y="12"/>
                  </a:cxn>
                  <a:cxn ang="0">
                    <a:pos x="390" y="21"/>
                  </a:cxn>
                  <a:cxn ang="0">
                    <a:pos x="428" y="32"/>
                  </a:cxn>
                  <a:cxn ang="0">
                    <a:pos x="443" y="38"/>
                  </a:cxn>
                  <a:cxn ang="0">
                    <a:pos x="458" y="45"/>
                  </a:cxn>
                  <a:cxn ang="0">
                    <a:pos x="469" y="53"/>
                  </a:cxn>
                  <a:cxn ang="0">
                    <a:pos x="479" y="60"/>
                  </a:cxn>
                  <a:cxn ang="0">
                    <a:pos x="484" y="69"/>
                  </a:cxn>
                  <a:cxn ang="0">
                    <a:pos x="485" y="73"/>
                  </a:cxn>
                  <a:cxn ang="0">
                    <a:pos x="485" y="77"/>
                  </a:cxn>
                </a:cxnLst>
                <a:rect l="0" t="0" r="r" b="b"/>
                <a:pathLst>
                  <a:path w="486" h="457">
                    <a:moveTo>
                      <a:pt x="485" y="77"/>
                    </a:moveTo>
                    <a:lnTo>
                      <a:pt x="485" y="380"/>
                    </a:lnTo>
                    <a:lnTo>
                      <a:pt x="485" y="388"/>
                    </a:lnTo>
                    <a:lnTo>
                      <a:pt x="480" y="397"/>
                    </a:lnTo>
                    <a:lnTo>
                      <a:pt x="474" y="404"/>
                    </a:lnTo>
                    <a:lnTo>
                      <a:pt x="466" y="410"/>
                    </a:lnTo>
                    <a:lnTo>
                      <a:pt x="454" y="417"/>
                    </a:lnTo>
                    <a:lnTo>
                      <a:pt x="442" y="423"/>
                    </a:lnTo>
                    <a:lnTo>
                      <a:pt x="428" y="429"/>
                    </a:lnTo>
                    <a:lnTo>
                      <a:pt x="412" y="434"/>
                    </a:lnTo>
                    <a:lnTo>
                      <a:pt x="376" y="443"/>
                    </a:lnTo>
                    <a:lnTo>
                      <a:pt x="334" y="450"/>
                    </a:lnTo>
                    <a:lnTo>
                      <a:pt x="289" y="455"/>
                    </a:lnTo>
                    <a:lnTo>
                      <a:pt x="243" y="456"/>
                    </a:lnTo>
                    <a:lnTo>
                      <a:pt x="196" y="455"/>
                    </a:lnTo>
                    <a:lnTo>
                      <a:pt x="151" y="450"/>
                    </a:lnTo>
                    <a:lnTo>
                      <a:pt x="111" y="443"/>
                    </a:lnTo>
                    <a:lnTo>
                      <a:pt x="74" y="434"/>
                    </a:lnTo>
                    <a:lnTo>
                      <a:pt x="57" y="429"/>
                    </a:lnTo>
                    <a:lnTo>
                      <a:pt x="44" y="423"/>
                    </a:lnTo>
                    <a:lnTo>
                      <a:pt x="31" y="417"/>
                    </a:lnTo>
                    <a:lnTo>
                      <a:pt x="19" y="410"/>
                    </a:lnTo>
                    <a:lnTo>
                      <a:pt x="11" y="402"/>
                    </a:lnTo>
                    <a:lnTo>
                      <a:pt x="5" y="397"/>
                    </a:lnTo>
                    <a:lnTo>
                      <a:pt x="2" y="388"/>
                    </a:lnTo>
                    <a:lnTo>
                      <a:pt x="0" y="380"/>
                    </a:lnTo>
                    <a:lnTo>
                      <a:pt x="0" y="86"/>
                    </a:lnTo>
                    <a:lnTo>
                      <a:pt x="0" y="80"/>
                    </a:lnTo>
                    <a:lnTo>
                      <a:pt x="2" y="73"/>
                    </a:lnTo>
                    <a:lnTo>
                      <a:pt x="5" y="67"/>
                    </a:lnTo>
                    <a:lnTo>
                      <a:pt x="8" y="62"/>
                    </a:lnTo>
                    <a:lnTo>
                      <a:pt x="19" y="53"/>
                    </a:lnTo>
                    <a:lnTo>
                      <a:pt x="32" y="43"/>
                    </a:lnTo>
                    <a:lnTo>
                      <a:pt x="50" y="36"/>
                    </a:lnTo>
                    <a:lnTo>
                      <a:pt x="68" y="29"/>
                    </a:lnTo>
                    <a:lnTo>
                      <a:pt x="87" y="23"/>
                    </a:lnTo>
                    <a:lnTo>
                      <a:pt x="108" y="17"/>
                    </a:lnTo>
                    <a:lnTo>
                      <a:pt x="151" y="10"/>
                    </a:lnTo>
                    <a:lnTo>
                      <a:pt x="191" y="5"/>
                    </a:lnTo>
                    <a:lnTo>
                      <a:pt x="223" y="2"/>
                    </a:lnTo>
                    <a:lnTo>
                      <a:pt x="246" y="0"/>
                    </a:lnTo>
                    <a:lnTo>
                      <a:pt x="274" y="2"/>
                    </a:lnTo>
                    <a:lnTo>
                      <a:pt x="312" y="5"/>
                    </a:lnTo>
                    <a:lnTo>
                      <a:pt x="352" y="12"/>
                    </a:lnTo>
                    <a:lnTo>
                      <a:pt x="390" y="21"/>
                    </a:lnTo>
                    <a:lnTo>
                      <a:pt x="428" y="32"/>
                    </a:lnTo>
                    <a:lnTo>
                      <a:pt x="443" y="38"/>
                    </a:lnTo>
                    <a:lnTo>
                      <a:pt x="458" y="45"/>
                    </a:lnTo>
                    <a:lnTo>
                      <a:pt x="469" y="53"/>
                    </a:lnTo>
                    <a:lnTo>
                      <a:pt x="479" y="60"/>
                    </a:lnTo>
                    <a:lnTo>
                      <a:pt x="484" y="69"/>
                    </a:lnTo>
                    <a:lnTo>
                      <a:pt x="485" y="73"/>
                    </a:lnTo>
                    <a:lnTo>
                      <a:pt x="485" y="77"/>
                    </a:lnTo>
                  </a:path>
                </a:pathLst>
              </a:custGeom>
              <a:solidFill>
                <a:srgbClr val="999999"/>
              </a:solidFill>
              <a:ln w="9525" cap="rnd">
                <a:noFill/>
                <a:round/>
                <a:headEnd/>
                <a:tailEnd/>
              </a:ln>
              <a:effectLst/>
            </p:spPr>
            <p:txBody>
              <a:bodyPr/>
              <a:lstStyle/>
              <a:p>
                <a:endParaRPr lang="en-US"/>
              </a:p>
            </p:txBody>
          </p:sp>
          <p:sp>
            <p:nvSpPr>
              <p:cNvPr id="66702" name="Freeform 142"/>
              <p:cNvSpPr>
                <a:spLocks/>
              </p:cNvSpPr>
              <p:nvPr/>
            </p:nvSpPr>
            <p:spPr bwMode="auto">
              <a:xfrm>
                <a:off x="2127" y="1611"/>
                <a:ext cx="487" cy="457"/>
              </a:xfrm>
              <a:custGeom>
                <a:avLst/>
                <a:gdLst/>
                <a:ahLst/>
                <a:cxnLst>
                  <a:cxn ang="0">
                    <a:pos x="486" y="78"/>
                  </a:cxn>
                  <a:cxn ang="0">
                    <a:pos x="486" y="382"/>
                  </a:cxn>
                  <a:cxn ang="0">
                    <a:pos x="484" y="388"/>
                  </a:cxn>
                  <a:cxn ang="0">
                    <a:pos x="481" y="397"/>
                  </a:cxn>
                  <a:cxn ang="0">
                    <a:pos x="475" y="404"/>
                  </a:cxn>
                  <a:cxn ang="0">
                    <a:pos x="466" y="410"/>
                  </a:cxn>
                  <a:cxn ang="0">
                    <a:pos x="455" y="417"/>
                  </a:cxn>
                  <a:cxn ang="0">
                    <a:pos x="442" y="423"/>
                  </a:cxn>
                  <a:cxn ang="0">
                    <a:pos x="429" y="429"/>
                  </a:cxn>
                  <a:cxn ang="0">
                    <a:pos x="412" y="434"/>
                  </a:cxn>
                  <a:cxn ang="0">
                    <a:pos x="376" y="444"/>
                  </a:cxn>
                  <a:cxn ang="0">
                    <a:pos x="334" y="450"/>
                  </a:cxn>
                  <a:cxn ang="0">
                    <a:pos x="291" y="455"/>
                  </a:cxn>
                  <a:cxn ang="0">
                    <a:pos x="244" y="456"/>
                  </a:cxn>
                  <a:cxn ang="0">
                    <a:pos x="197" y="455"/>
                  </a:cxn>
                  <a:cxn ang="0">
                    <a:pos x="153" y="450"/>
                  </a:cxn>
                  <a:cxn ang="0">
                    <a:pos x="111" y="444"/>
                  </a:cxn>
                  <a:cxn ang="0">
                    <a:pos x="76" y="434"/>
                  </a:cxn>
                  <a:cxn ang="0">
                    <a:pos x="58" y="429"/>
                  </a:cxn>
                  <a:cxn ang="0">
                    <a:pos x="44" y="423"/>
                  </a:cxn>
                  <a:cxn ang="0">
                    <a:pos x="32" y="417"/>
                  </a:cxn>
                  <a:cxn ang="0">
                    <a:pos x="21" y="410"/>
                  </a:cxn>
                  <a:cxn ang="0">
                    <a:pos x="11" y="404"/>
                  </a:cxn>
                  <a:cxn ang="0">
                    <a:pos x="6" y="397"/>
                  </a:cxn>
                  <a:cxn ang="0">
                    <a:pos x="2" y="388"/>
                  </a:cxn>
                  <a:cxn ang="0">
                    <a:pos x="0" y="380"/>
                  </a:cxn>
                  <a:cxn ang="0">
                    <a:pos x="0" y="86"/>
                  </a:cxn>
                  <a:cxn ang="0">
                    <a:pos x="2" y="80"/>
                  </a:cxn>
                  <a:cxn ang="0">
                    <a:pos x="4" y="73"/>
                  </a:cxn>
                  <a:cxn ang="0">
                    <a:pos x="5" y="69"/>
                  </a:cxn>
                  <a:cxn ang="0">
                    <a:pos x="10" y="62"/>
                  </a:cxn>
                  <a:cxn ang="0">
                    <a:pos x="19" y="53"/>
                  </a:cxn>
                  <a:cxn ang="0">
                    <a:pos x="34" y="43"/>
                  </a:cxn>
                  <a:cxn ang="0">
                    <a:pos x="50" y="36"/>
                  </a:cxn>
                  <a:cxn ang="0">
                    <a:pos x="68" y="29"/>
                  </a:cxn>
                  <a:cxn ang="0">
                    <a:pos x="88" y="23"/>
                  </a:cxn>
                  <a:cxn ang="0">
                    <a:pos x="109" y="17"/>
                  </a:cxn>
                  <a:cxn ang="0">
                    <a:pos x="151" y="10"/>
                  </a:cxn>
                  <a:cxn ang="0">
                    <a:pos x="191" y="5"/>
                  </a:cxn>
                  <a:cxn ang="0">
                    <a:pos x="225" y="2"/>
                  </a:cxn>
                  <a:cxn ang="0">
                    <a:pos x="245" y="0"/>
                  </a:cxn>
                  <a:cxn ang="0">
                    <a:pos x="276" y="2"/>
                  </a:cxn>
                  <a:cxn ang="0">
                    <a:pos x="311" y="6"/>
                  </a:cxn>
                  <a:cxn ang="0">
                    <a:pos x="352" y="13"/>
                  </a:cxn>
                  <a:cxn ang="0">
                    <a:pos x="392" y="21"/>
                  </a:cxn>
                  <a:cxn ang="0">
                    <a:pos x="429" y="32"/>
                  </a:cxn>
                  <a:cxn ang="0">
                    <a:pos x="444" y="38"/>
                  </a:cxn>
                  <a:cxn ang="0">
                    <a:pos x="457" y="45"/>
                  </a:cxn>
                  <a:cxn ang="0">
                    <a:pos x="470" y="53"/>
                  </a:cxn>
                  <a:cxn ang="0">
                    <a:pos x="478" y="60"/>
                  </a:cxn>
                  <a:cxn ang="0">
                    <a:pos x="484" y="69"/>
                  </a:cxn>
                  <a:cxn ang="0">
                    <a:pos x="486" y="73"/>
                  </a:cxn>
                  <a:cxn ang="0">
                    <a:pos x="486" y="78"/>
                  </a:cxn>
                </a:cxnLst>
                <a:rect l="0" t="0" r="r" b="b"/>
                <a:pathLst>
                  <a:path w="487" h="457">
                    <a:moveTo>
                      <a:pt x="486" y="78"/>
                    </a:moveTo>
                    <a:lnTo>
                      <a:pt x="486" y="382"/>
                    </a:lnTo>
                    <a:lnTo>
                      <a:pt x="484" y="388"/>
                    </a:lnTo>
                    <a:lnTo>
                      <a:pt x="481" y="397"/>
                    </a:lnTo>
                    <a:lnTo>
                      <a:pt x="475" y="404"/>
                    </a:lnTo>
                    <a:lnTo>
                      <a:pt x="466" y="410"/>
                    </a:lnTo>
                    <a:lnTo>
                      <a:pt x="455" y="417"/>
                    </a:lnTo>
                    <a:lnTo>
                      <a:pt x="442" y="423"/>
                    </a:lnTo>
                    <a:lnTo>
                      <a:pt x="429" y="429"/>
                    </a:lnTo>
                    <a:lnTo>
                      <a:pt x="412" y="434"/>
                    </a:lnTo>
                    <a:lnTo>
                      <a:pt x="376" y="444"/>
                    </a:lnTo>
                    <a:lnTo>
                      <a:pt x="334" y="450"/>
                    </a:lnTo>
                    <a:lnTo>
                      <a:pt x="291" y="455"/>
                    </a:lnTo>
                    <a:lnTo>
                      <a:pt x="244" y="456"/>
                    </a:lnTo>
                    <a:lnTo>
                      <a:pt x="197" y="455"/>
                    </a:lnTo>
                    <a:lnTo>
                      <a:pt x="153" y="450"/>
                    </a:lnTo>
                    <a:lnTo>
                      <a:pt x="111" y="444"/>
                    </a:lnTo>
                    <a:lnTo>
                      <a:pt x="76" y="434"/>
                    </a:lnTo>
                    <a:lnTo>
                      <a:pt x="58" y="429"/>
                    </a:lnTo>
                    <a:lnTo>
                      <a:pt x="44" y="423"/>
                    </a:lnTo>
                    <a:lnTo>
                      <a:pt x="32" y="417"/>
                    </a:lnTo>
                    <a:lnTo>
                      <a:pt x="21" y="410"/>
                    </a:lnTo>
                    <a:lnTo>
                      <a:pt x="11" y="404"/>
                    </a:lnTo>
                    <a:lnTo>
                      <a:pt x="6" y="397"/>
                    </a:lnTo>
                    <a:lnTo>
                      <a:pt x="2" y="388"/>
                    </a:lnTo>
                    <a:lnTo>
                      <a:pt x="0" y="380"/>
                    </a:lnTo>
                    <a:lnTo>
                      <a:pt x="0" y="86"/>
                    </a:lnTo>
                    <a:lnTo>
                      <a:pt x="2" y="80"/>
                    </a:lnTo>
                    <a:lnTo>
                      <a:pt x="4" y="73"/>
                    </a:lnTo>
                    <a:lnTo>
                      <a:pt x="5" y="69"/>
                    </a:lnTo>
                    <a:lnTo>
                      <a:pt x="10" y="62"/>
                    </a:lnTo>
                    <a:lnTo>
                      <a:pt x="19" y="53"/>
                    </a:lnTo>
                    <a:lnTo>
                      <a:pt x="34" y="43"/>
                    </a:lnTo>
                    <a:lnTo>
                      <a:pt x="50" y="36"/>
                    </a:lnTo>
                    <a:lnTo>
                      <a:pt x="68" y="29"/>
                    </a:lnTo>
                    <a:lnTo>
                      <a:pt x="88" y="23"/>
                    </a:lnTo>
                    <a:lnTo>
                      <a:pt x="109" y="17"/>
                    </a:lnTo>
                    <a:lnTo>
                      <a:pt x="151" y="10"/>
                    </a:lnTo>
                    <a:lnTo>
                      <a:pt x="191" y="5"/>
                    </a:lnTo>
                    <a:lnTo>
                      <a:pt x="225" y="2"/>
                    </a:lnTo>
                    <a:lnTo>
                      <a:pt x="245" y="0"/>
                    </a:lnTo>
                    <a:lnTo>
                      <a:pt x="276" y="2"/>
                    </a:lnTo>
                    <a:lnTo>
                      <a:pt x="311" y="6"/>
                    </a:lnTo>
                    <a:lnTo>
                      <a:pt x="352" y="13"/>
                    </a:lnTo>
                    <a:lnTo>
                      <a:pt x="392" y="21"/>
                    </a:lnTo>
                    <a:lnTo>
                      <a:pt x="429" y="32"/>
                    </a:lnTo>
                    <a:lnTo>
                      <a:pt x="444" y="38"/>
                    </a:lnTo>
                    <a:lnTo>
                      <a:pt x="457" y="45"/>
                    </a:lnTo>
                    <a:lnTo>
                      <a:pt x="470" y="53"/>
                    </a:lnTo>
                    <a:lnTo>
                      <a:pt x="478" y="60"/>
                    </a:lnTo>
                    <a:lnTo>
                      <a:pt x="484" y="69"/>
                    </a:lnTo>
                    <a:lnTo>
                      <a:pt x="486" y="73"/>
                    </a:lnTo>
                    <a:lnTo>
                      <a:pt x="486" y="78"/>
                    </a:lnTo>
                  </a:path>
                </a:pathLst>
              </a:custGeom>
              <a:solidFill>
                <a:srgbClr val="999999"/>
              </a:solidFill>
              <a:ln w="9525" cap="rnd">
                <a:noFill/>
                <a:round/>
                <a:headEnd/>
                <a:tailEnd/>
              </a:ln>
              <a:effectLst/>
            </p:spPr>
            <p:txBody>
              <a:bodyPr/>
              <a:lstStyle/>
              <a:p>
                <a:endParaRPr lang="en-US"/>
              </a:p>
            </p:txBody>
          </p:sp>
          <p:sp>
            <p:nvSpPr>
              <p:cNvPr id="66703" name="Freeform 143"/>
              <p:cNvSpPr>
                <a:spLocks/>
              </p:cNvSpPr>
              <p:nvPr/>
            </p:nvSpPr>
            <p:spPr bwMode="auto">
              <a:xfrm>
                <a:off x="3844" y="2639"/>
                <a:ext cx="397" cy="374"/>
              </a:xfrm>
              <a:custGeom>
                <a:avLst/>
                <a:gdLst/>
                <a:ahLst/>
                <a:cxnLst>
                  <a:cxn ang="0">
                    <a:pos x="396" y="63"/>
                  </a:cxn>
                  <a:cxn ang="0">
                    <a:pos x="396" y="313"/>
                  </a:cxn>
                  <a:cxn ang="0">
                    <a:pos x="396" y="319"/>
                  </a:cxn>
                  <a:cxn ang="0">
                    <a:pos x="392" y="324"/>
                  </a:cxn>
                  <a:cxn ang="0">
                    <a:pos x="387" y="330"/>
                  </a:cxn>
                  <a:cxn ang="0">
                    <a:pos x="380" y="336"/>
                  </a:cxn>
                  <a:cxn ang="0">
                    <a:pos x="372" y="341"/>
                  </a:cxn>
                  <a:cxn ang="0">
                    <a:pos x="361" y="346"/>
                  </a:cxn>
                  <a:cxn ang="0">
                    <a:pos x="337" y="356"/>
                  </a:cxn>
                  <a:cxn ang="0">
                    <a:pos x="306" y="363"/>
                  </a:cxn>
                  <a:cxn ang="0">
                    <a:pos x="273" y="368"/>
                  </a:cxn>
                  <a:cxn ang="0">
                    <a:pos x="237" y="373"/>
                  </a:cxn>
                  <a:cxn ang="0">
                    <a:pos x="199" y="373"/>
                  </a:cxn>
                  <a:cxn ang="0">
                    <a:pos x="160" y="373"/>
                  </a:cxn>
                  <a:cxn ang="0">
                    <a:pos x="125" y="368"/>
                  </a:cxn>
                  <a:cxn ang="0">
                    <a:pos x="92" y="363"/>
                  </a:cxn>
                  <a:cxn ang="0">
                    <a:pos x="61" y="356"/>
                  </a:cxn>
                  <a:cxn ang="0">
                    <a:pos x="37" y="346"/>
                  </a:cxn>
                  <a:cxn ang="0">
                    <a:pos x="26" y="341"/>
                  </a:cxn>
                  <a:cxn ang="0">
                    <a:pos x="18" y="336"/>
                  </a:cxn>
                  <a:cxn ang="0">
                    <a:pos x="9" y="330"/>
                  </a:cxn>
                  <a:cxn ang="0">
                    <a:pos x="5" y="324"/>
                  </a:cxn>
                  <a:cxn ang="0">
                    <a:pos x="2" y="317"/>
                  </a:cxn>
                  <a:cxn ang="0">
                    <a:pos x="0" y="311"/>
                  </a:cxn>
                  <a:cxn ang="0">
                    <a:pos x="0" y="70"/>
                  </a:cxn>
                  <a:cxn ang="0">
                    <a:pos x="2" y="65"/>
                  </a:cxn>
                  <a:cxn ang="0">
                    <a:pos x="3" y="60"/>
                  </a:cxn>
                  <a:cxn ang="0">
                    <a:pos x="8" y="50"/>
                  </a:cxn>
                  <a:cxn ang="0">
                    <a:pos x="16" y="43"/>
                  </a:cxn>
                  <a:cxn ang="0">
                    <a:pos x="27" y="37"/>
                  </a:cxn>
                  <a:cxn ang="0">
                    <a:pos x="40" y="28"/>
                  </a:cxn>
                  <a:cxn ang="0">
                    <a:pos x="56" y="24"/>
                  </a:cxn>
                  <a:cxn ang="0">
                    <a:pos x="90" y="14"/>
                  </a:cxn>
                  <a:cxn ang="0">
                    <a:pos x="123" y="7"/>
                  </a:cxn>
                  <a:cxn ang="0">
                    <a:pos x="157" y="3"/>
                  </a:cxn>
                  <a:cxn ang="0">
                    <a:pos x="183" y="2"/>
                  </a:cxn>
                  <a:cxn ang="0">
                    <a:pos x="201" y="0"/>
                  </a:cxn>
                  <a:cxn ang="0">
                    <a:pos x="225" y="2"/>
                  </a:cxn>
                  <a:cxn ang="0">
                    <a:pos x="254" y="5"/>
                  </a:cxn>
                  <a:cxn ang="0">
                    <a:pos x="287" y="9"/>
                  </a:cxn>
                  <a:cxn ang="0">
                    <a:pos x="319" y="17"/>
                  </a:cxn>
                  <a:cxn ang="0">
                    <a:pos x="350" y="25"/>
                  </a:cxn>
                  <a:cxn ang="0">
                    <a:pos x="363" y="31"/>
                  </a:cxn>
                  <a:cxn ang="0">
                    <a:pos x="374" y="37"/>
                  </a:cxn>
                  <a:cxn ang="0">
                    <a:pos x="383" y="43"/>
                  </a:cxn>
                  <a:cxn ang="0">
                    <a:pos x="391" y="49"/>
                  </a:cxn>
                  <a:cxn ang="0">
                    <a:pos x="394" y="55"/>
                  </a:cxn>
                  <a:cxn ang="0">
                    <a:pos x="396" y="63"/>
                  </a:cxn>
                </a:cxnLst>
                <a:rect l="0" t="0" r="r" b="b"/>
                <a:pathLst>
                  <a:path w="397" h="374">
                    <a:moveTo>
                      <a:pt x="396" y="63"/>
                    </a:moveTo>
                    <a:lnTo>
                      <a:pt x="396" y="313"/>
                    </a:lnTo>
                    <a:lnTo>
                      <a:pt x="396" y="319"/>
                    </a:lnTo>
                    <a:lnTo>
                      <a:pt x="392" y="324"/>
                    </a:lnTo>
                    <a:lnTo>
                      <a:pt x="387" y="330"/>
                    </a:lnTo>
                    <a:lnTo>
                      <a:pt x="380" y="336"/>
                    </a:lnTo>
                    <a:lnTo>
                      <a:pt x="372" y="341"/>
                    </a:lnTo>
                    <a:lnTo>
                      <a:pt x="361" y="346"/>
                    </a:lnTo>
                    <a:lnTo>
                      <a:pt x="337" y="356"/>
                    </a:lnTo>
                    <a:lnTo>
                      <a:pt x="306" y="363"/>
                    </a:lnTo>
                    <a:lnTo>
                      <a:pt x="273" y="368"/>
                    </a:lnTo>
                    <a:lnTo>
                      <a:pt x="237" y="373"/>
                    </a:lnTo>
                    <a:lnTo>
                      <a:pt x="199" y="373"/>
                    </a:lnTo>
                    <a:lnTo>
                      <a:pt x="160" y="373"/>
                    </a:lnTo>
                    <a:lnTo>
                      <a:pt x="125" y="368"/>
                    </a:lnTo>
                    <a:lnTo>
                      <a:pt x="92" y="363"/>
                    </a:lnTo>
                    <a:lnTo>
                      <a:pt x="61" y="356"/>
                    </a:lnTo>
                    <a:lnTo>
                      <a:pt x="37" y="346"/>
                    </a:lnTo>
                    <a:lnTo>
                      <a:pt x="26" y="341"/>
                    </a:lnTo>
                    <a:lnTo>
                      <a:pt x="18" y="336"/>
                    </a:lnTo>
                    <a:lnTo>
                      <a:pt x="9" y="330"/>
                    </a:lnTo>
                    <a:lnTo>
                      <a:pt x="5" y="324"/>
                    </a:lnTo>
                    <a:lnTo>
                      <a:pt x="2" y="317"/>
                    </a:lnTo>
                    <a:lnTo>
                      <a:pt x="0" y="311"/>
                    </a:lnTo>
                    <a:lnTo>
                      <a:pt x="0" y="70"/>
                    </a:lnTo>
                    <a:lnTo>
                      <a:pt x="2" y="65"/>
                    </a:lnTo>
                    <a:lnTo>
                      <a:pt x="3" y="60"/>
                    </a:lnTo>
                    <a:lnTo>
                      <a:pt x="8" y="50"/>
                    </a:lnTo>
                    <a:lnTo>
                      <a:pt x="16" y="43"/>
                    </a:lnTo>
                    <a:lnTo>
                      <a:pt x="27" y="37"/>
                    </a:lnTo>
                    <a:lnTo>
                      <a:pt x="40" y="28"/>
                    </a:lnTo>
                    <a:lnTo>
                      <a:pt x="56" y="24"/>
                    </a:lnTo>
                    <a:lnTo>
                      <a:pt x="90" y="14"/>
                    </a:lnTo>
                    <a:lnTo>
                      <a:pt x="123" y="7"/>
                    </a:lnTo>
                    <a:lnTo>
                      <a:pt x="157" y="3"/>
                    </a:lnTo>
                    <a:lnTo>
                      <a:pt x="183" y="2"/>
                    </a:lnTo>
                    <a:lnTo>
                      <a:pt x="201" y="0"/>
                    </a:lnTo>
                    <a:lnTo>
                      <a:pt x="225" y="2"/>
                    </a:lnTo>
                    <a:lnTo>
                      <a:pt x="254" y="5"/>
                    </a:lnTo>
                    <a:lnTo>
                      <a:pt x="287" y="9"/>
                    </a:lnTo>
                    <a:lnTo>
                      <a:pt x="319" y="17"/>
                    </a:lnTo>
                    <a:lnTo>
                      <a:pt x="350" y="25"/>
                    </a:lnTo>
                    <a:lnTo>
                      <a:pt x="363" y="31"/>
                    </a:lnTo>
                    <a:lnTo>
                      <a:pt x="374" y="37"/>
                    </a:lnTo>
                    <a:lnTo>
                      <a:pt x="383" y="43"/>
                    </a:lnTo>
                    <a:lnTo>
                      <a:pt x="391" y="49"/>
                    </a:lnTo>
                    <a:lnTo>
                      <a:pt x="394" y="55"/>
                    </a:lnTo>
                    <a:lnTo>
                      <a:pt x="396" y="63"/>
                    </a:lnTo>
                  </a:path>
                </a:pathLst>
              </a:custGeom>
              <a:solidFill>
                <a:srgbClr val="999999"/>
              </a:solidFill>
              <a:ln w="9525" cap="rnd">
                <a:noFill/>
                <a:round/>
                <a:headEnd/>
                <a:tailEnd/>
              </a:ln>
              <a:effectLst/>
            </p:spPr>
            <p:txBody>
              <a:bodyPr/>
              <a:lstStyle/>
              <a:p>
                <a:endParaRPr lang="en-US"/>
              </a:p>
            </p:txBody>
          </p:sp>
          <p:sp>
            <p:nvSpPr>
              <p:cNvPr id="66704" name="Freeform 144"/>
              <p:cNvSpPr>
                <a:spLocks/>
              </p:cNvSpPr>
              <p:nvPr/>
            </p:nvSpPr>
            <p:spPr bwMode="auto">
              <a:xfrm>
                <a:off x="2758" y="3384"/>
                <a:ext cx="487" cy="457"/>
              </a:xfrm>
              <a:custGeom>
                <a:avLst/>
                <a:gdLst/>
                <a:ahLst/>
                <a:cxnLst>
                  <a:cxn ang="0">
                    <a:pos x="393" y="456"/>
                  </a:cxn>
                  <a:cxn ang="0">
                    <a:pos x="93" y="456"/>
                  </a:cxn>
                  <a:cxn ang="0">
                    <a:pos x="0" y="175"/>
                  </a:cxn>
                  <a:cxn ang="0">
                    <a:pos x="243" y="0"/>
                  </a:cxn>
                  <a:cxn ang="0">
                    <a:pos x="486" y="175"/>
                  </a:cxn>
                  <a:cxn ang="0">
                    <a:pos x="393" y="456"/>
                  </a:cxn>
                </a:cxnLst>
                <a:rect l="0" t="0" r="r" b="b"/>
                <a:pathLst>
                  <a:path w="487" h="457">
                    <a:moveTo>
                      <a:pt x="393" y="456"/>
                    </a:moveTo>
                    <a:lnTo>
                      <a:pt x="93" y="456"/>
                    </a:lnTo>
                    <a:lnTo>
                      <a:pt x="0" y="175"/>
                    </a:lnTo>
                    <a:lnTo>
                      <a:pt x="243" y="0"/>
                    </a:lnTo>
                    <a:lnTo>
                      <a:pt x="486" y="175"/>
                    </a:lnTo>
                    <a:lnTo>
                      <a:pt x="393" y="4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05" name="Freeform 145"/>
              <p:cNvSpPr>
                <a:spLocks/>
              </p:cNvSpPr>
              <p:nvPr/>
            </p:nvSpPr>
            <p:spPr bwMode="auto">
              <a:xfrm>
                <a:off x="2934" y="3525"/>
                <a:ext cx="131" cy="91"/>
              </a:xfrm>
              <a:custGeom>
                <a:avLst/>
                <a:gdLst/>
                <a:ahLst/>
                <a:cxnLst>
                  <a:cxn ang="0">
                    <a:pos x="130" y="0"/>
                  </a:cxn>
                  <a:cxn ang="0">
                    <a:pos x="130" y="69"/>
                  </a:cxn>
                  <a:cxn ang="0">
                    <a:pos x="128" y="73"/>
                  </a:cxn>
                  <a:cxn ang="0">
                    <a:pos x="125" y="77"/>
                  </a:cxn>
                  <a:cxn ang="0">
                    <a:pos x="119" y="81"/>
                  </a:cxn>
                  <a:cxn ang="0">
                    <a:pos x="110" y="84"/>
                  </a:cxn>
                  <a:cxn ang="0">
                    <a:pos x="90" y="88"/>
                  </a:cxn>
                  <a:cxn ang="0">
                    <a:pos x="66" y="90"/>
                  </a:cxn>
                  <a:cxn ang="0">
                    <a:pos x="40" y="88"/>
                  </a:cxn>
                  <a:cxn ang="0">
                    <a:pos x="19" y="84"/>
                  </a:cxn>
                  <a:cxn ang="0">
                    <a:pos x="11" y="81"/>
                  </a:cxn>
                  <a:cxn ang="0">
                    <a:pos x="5" y="77"/>
                  </a:cxn>
                  <a:cxn ang="0">
                    <a:pos x="1" y="73"/>
                  </a:cxn>
                  <a:cxn ang="0">
                    <a:pos x="0" y="69"/>
                  </a:cxn>
                  <a:cxn ang="0">
                    <a:pos x="0" y="0"/>
                  </a:cxn>
                  <a:cxn ang="0">
                    <a:pos x="6" y="5"/>
                  </a:cxn>
                  <a:cxn ang="0">
                    <a:pos x="14" y="8"/>
                  </a:cxn>
                  <a:cxn ang="0">
                    <a:pos x="33" y="13"/>
                  </a:cxn>
                  <a:cxn ang="0">
                    <a:pos x="53" y="15"/>
                  </a:cxn>
                  <a:cxn ang="0">
                    <a:pos x="66" y="15"/>
                  </a:cxn>
                  <a:cxn ang="0">
                    <a:pos x="79" y="15"/>
                  </a:cxn>
                  <a:cxn ang="0">
                    <a:pos x="91" y="13"/>
                  </a:cxn>
                  <a:cxn ang="0">
                    <a:pos x="104" y="11"/>
                  </a:cxn>
                  <a:cxn ang="0">
                    <a:pos x="114" y="8"/>
                  </a:cxn>
                  <a:cxn ang="0">
                    <a:pos x="123" y="5"/>
                  </a:cxn>
                  <a:cxn ang="0">
                    <a:pos x="130" y="0"/>
                  </a:cxn>
                </a:cxnLst>
                <a:rect l="0" t="0" r="r" b="b"/>
                <a:pathLst>
                  <a:path w="131" h="91">
                    <a:moveTo>
                      <a:pt x="130" y="0"/>
                    </a:moveTo>
                    <a:lnTo>
                      <a:pt x="130" y="69"/>
                    </a:lnTo>
                    <a:lnTo>
                      <a:pt x="128" y="73"/>
                    </a:lnTo>
                    <a:lnTo>
                      <a:pt x="125" y="77"/>
                    </a:lnTo>
                    <a:lnTo>
                      <a:pt x="119" y="81"/>
                    </a:lnTo>
                    <a:lnTo>
                      <a:pt x="110" y="84"/>
                    </a:lnTo>
                    <a:lnTo>
                      <a:pt x="90" y="88"/>
                    </a:lnTo>
                    <a:lnTo>
                      <a:pt x="66" y="90"/>
                    </a:lnTo>
                    <a:lnTo>
                      <a:pt x="40" y="88"/>
                    </a:lnTo>
                    <a:lnTo>
                      <a:pt x="19" y="84"/>
                    </a:lnTo>
                    <a:lnTo>
                      <a:pt x="11" y="81"/>
                    </a:lnTo>
                    <a:lnTo>
                      <a:pt x="5" y="77"/>
                    </a:lnTo>
                    <a:lnTo>
                      <a:pt x="1" y="73"/>
                    </a:lnTo>
                    <a:lnTo>
                      <a:pt x="0" y="69"/>
                    </a:lnTo>
                    <a:lnTo>
                      <a:pt x="0" y="0"/>
                    </a:lnTo>
                    <a:lnTo>
                      <a:pt x="6" y="5"/>
                    </a:lnTo>
                    <a:lnTo>
                      <a:pt x="14" y="8"/>
                    </a:lnTo>
                    <a:lnTo>
                      <a:pt x="33" y="13"/>
                    </a:lnTo>
                    <a:lnTo>
                      <a:pt x="53" y="15"/>
                    </a:lnTo>
                    <a:lnTo>
                      <a:pt x="66" y="15"/>
                    </a:lnTo>
                    <a:lnTo>
                      <a:pt x="79" y="15"/>
                    </a:lnTo>
                    <a:lnTo>
                      <a:pt x="91" y="13"/>
                    </a:lnTo>
                    <a:lnTo>
                      <a:pt x="104" y="11"/>
                    </a:lnTo>
                    <a:lnTo>
                      <a:pt x="114" y="8"/>
                    </a:lnTo>
                    <a:lnTo>
                      <a:pt x="123" y="5"/>
                    </a:lnTo>
                    <a:lnTo>
                      <a:pt x="130" y="0"/>
                    </a:lnTo>
                  </a:path>
                </a:pathLst>
              </a:custGeom>
              <a:solidFill>
                <a:srgbClr val="666666"/>
              </a:solidFill>
              <a:ln w="9525" cap="rnd">
                <a:noFill/>
                <a:round/>
                <a:headEnd/>
                <a:tailEnd/>
              </a:ln>
              <a:effectLst/>
            </p:spPr>
            <p:txBody>
              <a:bodyPr/>
              <a:lstStyle/>
              <a:p>
                <a:endParaRPr lang="en-US"/>
              </a:p>
            </p:txBody>
          </p:sp>
          <p:sp>
            <p:nvSpPr>
              <p:cNvPr id="66706" name="Freeform 146"/>
              <p:cNvSpPr>
                <a:spLocks/>
              </p:cNvSpPr>
              <p:nvPr/>
            </p:nvSpPr>
            <p:spPr bwMode="auto">
              <a:xfrm>
                <a:off x="2934" y="3494"/>
                <a:ext cx="131" cy="38"/>
              </a:xfrm>
              <a:custGeom>
                <a:avLst/>
                <a:gdLst/>
                <a:ahLst/>
                <a:cxnLst>
                  <a:cxn ang="0">
                    <a:pos x="112" y="31"/>
                  </a:cxn>
                  <a:cxn ang="0">
                    <a:pos x="112" y="31"/>
                  </a:cxn>
                  <a:cxn ang="0">
                    <a:pos x="122" y="28"/>
                  </a:cxn>
                  <a:cxn ang="0">
                    <a:pos x="127" y="23"/>
                  </a:cxn>
                  <a:cxn ang="0">
                    <a:pos x="128" y="19"/>
                  </a:cxn>
                  <a:cxn ang="0">
                    <a:pos x="130" y="19"/>
                  </a:cxn>
                  <a:cxn ang="0">
                    <a:pos x="128" y="17"/>
                  </a:cxn>
                  <a:cxn ang="0">
                    <a:pos x="125" y="13"/>
                  </a:cxn>
                  <a:cxn ang="0">
                    <a:pos x="121" y="10"/>
                  </a:cxn>
                  <a:cxn ang="0">
                    <a:pos x="112" y="6"/>
                  </a:cxn>
                  <a:cxn ang="0">
                    <a:pos x="103" y="4"/>
                  </a:cxn>
                  <a:cxn ang="0">
                    <a:pos x="91" y="2"/>
                  </a:cxn>
                  <a:cxn ang="0">
                    <a:pos x="66" y="0"/>
                  </a:cxn>
                  <a:cxn ang="0">
                    <a:pos x="38" y="2"/>
                  </a:cxn>
                  <a:cxn ang="0">
                    <a:pos x="27" y="4"/>
                  </a:cxn>
                  <a:cxn ang="0">
                    <a:pos x="18" y="6"/>
                  </a:cxn>
                  <a:cxn ang="0">
                    <a:pos x="9" y="10"/>
                  </a:cxn>
                  <a:cxn ang="0">
                    <a:pos x="5" y="13"/>
                  </a:cxn>
                  <a:cxn ang="0">
                    <a:pos x="1" y="17"/>
                  </a:cxn>
                  <a:cxn ang="0">
                    <a:pos x="0" y="19"/>
                  </a:cxn>
                  <a:cxn ang="0">
                    <a:pos x="1" y="21"/>
                  </a:cxn>
                  <a:cxn ang="0">
                    <a:pos x="5" y="24"/>
                  </a:cxn>
                  <a:cxn ang="0">
                    <a:pos x="9" y="28"/>
                  </a:cxn>
                  <a:cxn ang="0">
                    <a:pos x="18" y="31"/>
                  </a:cxn>
                  <a:cxn ang="0">
                    <a:pos x="27" y="34"/>
                  </a:cxn>
                  <a:cxn ang="0">
                    <a:pos x="38" y="35"/>
                  </a:cxn>
                  <a:cxn ang="0">
                    <a:pos x="66" y="37"/>
                  </a:cxn>
                  <a:cxn ang="0">
                    <a:pos x="79" y="37"/>
                  </a:cxn>
                  <a:cxn ang="0">
                    <a:pos x="91" y="35"/>
                  </a:cxn>
                  <a:cxn ang="0">
                    <a:pos x="112" y="31"/>
                  </a:cxn>
                </a:cxnLst>
                <a:rect l="0" t="0" r="r" b="b"/>
                <a:pathLst>
                  <a:path w="131" h="38">
                    <a:moveTo>
                      <a:pt x="112" y="31"/>
                    </a:moveTo>
                    <a:lnTo>
                      <a:pt x="112" y="31"/>
                    </a:lnTo>
                    <a:lnTo>
                      <a:pt x="122" y="28"/>
                    </a:lnTo>
                    <a:lnTo>
                      <a:pt x="127" y="23"/>
                    </a:lnTo>
                    <a:lnTo>
                      <a:pt x="128" y="19"/>
                    </a:lnTo>
                    <a:lnTo>
                      <a:pt x="130" y="19"/>
                    </a:lnTo>
                    <a:lnTo>
                      <a:pt x="128" y="17"/>
                    </a:lnTo>
                    <a:lnTo>
                      <a:pt x="125" y="13"/>
                    </a:lnTo>
                    <a:lnTo>
                      <a:pt x="121" y="10"/>
                    </a:lnTo>
                    <a:lnTo>
                      <a:pt x="112" y="6"/>
                    </a:lnTo>
                    <a:lnTo>
                      <a:pt x="103" y="4"/>
                    </a:lnTo>
                    <a:lnTo>
                      <a:pt x="91" y="2"/>
                    </a:lnTo>
                    <a:lnTo>
                      <a:pt x="66" y="0"/>
                    </a:lnTo>
                    <a:lnTo>
                      <a:pt x="38" y="2"/>
                    </a:lnTo>
                    <a:lnTo>
                      <a:pt x="27" y="4"/>
                    </a:lnTo>
                    <a:lnTo>
                      <a:pt x="18" y="6"/>
                    </a:lnTo>
                    <a:lnTo>
                      <a:pt x="9" y="10"/>
                    </a:lnTo>
                    <a:lnTo>
                      <a:pt x="5" y="13"/>
                    </a:lnTo>
                    <a:lnTo>
                      <a:pt x="1" y="17"/>
                    </a:lnTo>
                    <a:lnTo>
                      <a:pt x="0" y="19"/>
                    </a:lnTo>
                    <a:lnTo>
                      <a:pt x="1" y="21"/>
                    </a:lnTo>
                    <a:lnTo>
                      <a:pt x="5" y="24"/>
                    </a:lnTo>
                    <a:lnTo>
                      <a:pt x="9" y="28"/>
                    </a:lnTo>
                    <a:lnTo>
                      <a:pt x="18" y="31"/>
                    </a:lnTo>
                    <a:lnTo>
                      <a:pt x="27" y="34"/>
                    </a:lnTo>
                    <a:lnTo>
                      <a:pt x="38" y="35"/>
                    </a:lnTo>
                    <a:lnTo>
                      <a:pt x="66" y="37"/>
                    </a:lnTo>
                    <a:lnTo>
                      <a:pt x="79" y="37"/>
                    </a:lnTo>
                    <a:lnTo>
                      <a:pt x="91" y="35"/>
                    </a:lnTo>
                    <a:lnTo>
                      <a:pt x="112" y="31"/>
                    </a:lnTo>
                  </a:path>
                </a:pathLst>
              </a:custGeom>
              <a:solidFill>
                <a:srgbClr val="666666"/>
              </a:solidFill>
              <a:ln w="9525" cap="rnd">
                <a:noFill/>
                <a:round/>
                <a:headEnd/>
                <a:tailEnd/>
              </a:ln>
              <a:effectLst/>
            </p:spPr>
            <p:txBody>
              <a:bodyPr/>
              <a:lstStyle/>
              <a:p>
                <a:endParaRPr lang="en-US"/>
              </a:p>
            </p:txBody>
          </p:sp>
          <p:sp>
            <p:nvSpPr>
              <p:cNvPr id="66707" name="Freeform 147"/>
              <p:cNvSpPr>
                <a:spLocks/>
              </p:cNvSpPr>
              <p:nvPr/>
            </p:nvSpPr>
            <p:spPr bwMode="auto">
              <a:xfrm>
                <a:off x="3134" y="3650"/>
                <a:ext cx="14" cy="16"/>
              </a:xfrm>
              <a:custGeom>
                <a:avLst/>
                <a:gdLst/>
                <a:ahLst/>
                <a:cxnLst>
                  <a:cxn ang="0">
                    <a:pos x="0" y="15"/>
                  </a:cxn>
                  <a:cxn ang="0">
                    <a:pos x="4" y="15"/>
                  </a:cxn>
                  <a:cxn ang="0">
                    <a:pos x="7" y="9"/>
                  </a:cxn>
                  <a:cxn ang="0">
                    <a:pos x="10" y="15"/>
                  </a:cxn>
                  <a:cxn ang="0">
                    <a:pos x="13" y="15"/>
                  </a:cxn>
                  <a:cxn ang="0">
                    <a:pos x="9" y="6"/>
                  </a:cxn>
                  <a:cxn ang="0">
                    <a:pos x="13" y="0"/>
                  </a:cxn>
                  <a:cxn ang="0">
                    <a:pos x="9" y="0"/>
                  </a:cxn>
                  <a:cxn ang="0">
                    <a:pos x="7" y="5"/>
                  </a:cxn>
                  <a:cxn ang="0">
                    <a:pos x="4" y="0"/>
                  </a:cxn>
                  <a:cxn ang="0">
                    <a:pos x="0" y="0"/>
                  </a:cxn>
                  <a:cxn ang="0">
                    <a:pos x="5" y="6"/>
                  </a:cxn>
                  <a:cxn ang="0">
                    <a:pos x="0" y="15"/>
                  </a:cxn>
                </a:cxnLst>
                <a:rect l="0" t="0" r="r" b="b"/>
                <a:pathLst>
                  <a:path w="14" h="16">
                    <a:moveTo>
                      <a:pt x="0" y="15"/>
                    </a:moveTo>
                    <a:lnTo>
                      <a:pt x="4" y="15"/>
                    </a:lnTo>
                    <a:lnTo>
                      <a:pt x="7" y="9"/>
                    </a:lnTo>
                    <a:lnTo>
                      <a:pt x="10" y="15"/>
                    </a:lnTo>
                    <a:lnTo>
                      <a:pt x="13" y="15"/>
                    </a:lnTo>
                    <a:lnTo>
                      <a:pt x="9" y="6"/>
                    </a:lnTo>
                    <a:lnTo>
                      <a:pt x="13" y="0"/>
                    </a:lnTo>
                    <a:lnTo>
                      <a:pt x="9" y="0"/>
                    </a:lnTo>
                    <a:lnTo>
                      <a:pt x="7" y="5"/>
                    </a:lnTo>
                    <a:lnTo>
                      <a:pt x="4" y="0"/>
                    </a:lnTo>
                    <a:lnTo>
                      <a:pt x="0" y="0"/>
                    </a:lnTo>
                    <a:lnTo>
                      <a:pt x="5" y="6"/>
                    </a:lnTo>
                    <a:lnTo>
                      <a:pt x="0" y="15"/>
                    </a:lnTo>
                  </a:path>
                </a:pathLst>
              </a:custGeom>
              <a:solidFill>
                <a:srgbClr val="666666"/>
              </a:solidFill>
              <a:ln w="9525" cap="rnd">
                <a:noFill/>
                <a:round/>
                <a:headEnd/>
                <a:tailEnd/>
              </a:ln>
              <a:effectLst/>
            </p:spPr>
            <p:txBody>
              <a:bodyPr/>
              <a:lstStyle/>
              <a:p>
                <a:endParaRPr lang="en-US"/>
              </a:p>
            </p:txBody>
          </p:sp>
          <p:sp>
            <p:nvSpPr>
              <p:cNvPr id="66708" name="Freeform 148"/>
              <p:cNvSpPr>
                <a:spLocks/>
              </p:cNvSpPr>
              <p:nvPr/>
            </p:nvSpPr>
            <p:spPr bwMode="auto">
              <a:xfrm>
                <a:off x="2950" y="3650"/>
                <a:ext cx="14" cy="15"/>
              </a:xfrm>
              <a:custGeom>
                <a:avLst/>
                <a:gdLst/>
                <a:ahLst/>
                <a:cxnLst>
                  <a:cxn ang="0">
                    <a:pos x="0" y="14"/>
                  </a:cxn>
                  <a:cxn ang="0">
                    <a:pos x="3" y="14"/>
                  </a:cxn>
                  <a:cxn ang="0">
                    <a:pos x="6" y="9"/>
                  </a:cxn>
                  <a:cxn ang="0">
                    <a:pos x="9" y="14"/>
                  </a:cxn>
                  <a:cxn ang="0">
                    <a:pos x="13" y="14"/>
                  </a:cxn>
                  <a:cxn ang="0">
                    <a:pos x="8" y="6"/>
                  </a:cxn>
                  <a:cxn ang="0">
                    <a:pos x="13" y="0"/>
                  </a:cxn>
                  <a:cxn ang="0">
                    <a:pos x="9" y="0"/>
                  </a:cxn>
                  <a:cxn ang="0">
                    <a:pos x="6" y="4"/>
                  </a:cxn>
                  <a:cxn ang="0">
                    <a:pos x="5" y="0"/>
                  </a:cxn>
                  <a:cxn ang="0">
                    <a:pos x="0" y="0"/>
                  </a:cxn>
                  <a:cxn ang="0">
                    <a:pos x="5" y="6"/>
                  </a:cxn>
                  <a:cxn ang="0">
                    <a:pos x="0" y="14"/>
                  </a:cxn>
                </a:cxnLst>
                <a:rect l="0" t="0" r="r" b="b"/>
                <a:pathLst>
                  <a:path w="14" h="15">
                    <a:moveTo>
                      <a:pt x="0" y="14"/>
                    </a:moveTo>
                    <a:lnTo>
                      <a:pt x="3" y="14"/>
                    </a:lnTo>
                    <a:lnTo>
                      <a:pt x="6" y="9"/>
                    </a:lnTo>
                    <a:lnTo>
                      <a:pt x="9" y="14"/>
                    </a:lnTo>
                    <a:lnTo>
                      <a:pt x="13" y="14"/>
                    </a:lnTo>
                    <a:lnTo>
                      <a:pt x="8" y="6"/>
                    </a:lnTo>
                    <a:lnTo>
                      <a:pt x="13" y="0"/>
                    </a:lnTo>
                    <a:lnTo>
                      <a:pt x="9" y="0"/>
                    </a:lnTo>
                    <a:lnTo>
                      <a:pt x="6" y="4"/>
                    </a:lnTo>
                    <a:lnTo>
                      <a:pt x="5" y="0"/>
                    </a:lnTo>
                    <a:lnTo>
                      <a:pt x="0" y="0"/>
                    </a:lnTo>
                    <a:lnTo>
                      <a:pt x="5" y="6"/>
                    </a:lnTo>
                    <a:lnTo>
                      <a:pt x="0" y="14"/>
                    </a:lnTo>
                  </a:path>
                </a:pathLst>
              </a:custGeom>
              <a:solidFill>
                <a:srgbClr val="666666"/>
              </a:solidFill>
              <a:ln w="9525" cap="rnd">
                <a:noFill/>
                <a:round/>
                <a:headEnd/>
                <a:tailEnd/>
              </a:ln>
              <a:effectLst/>
            </p:spPr>
            <p:txBody>
              <a:bodyPr/>
              <a:lstStyle/>
              <a:p>
                <a:endParaRPr lang="en-US"/>
              </a:p>
            </p:txBody>
          </p:sp>
          <p:sp>
            <p:nvSpPr>
              <p:cNvPr id="66709" name="Freeform 149"/>
              <p:cNvSpPr>
                <a:spLocks/>
              </p:cNvSpPr>
              <p:nvPr/>
            </p:nvSpPr>
            <p:spPr bwMode="auto">
              <a:xfrm>
                <a:off x="3818" y="3260"/>
                <a:ext cx="561" cy="522"/>
              </a:xfrm>
              <a:custGeom>
                <a:avLst/>
                <a:gdLst/>
                <a:ahLst/>
                <a:cxnLst>
                  <a:cxn ang="0">
                    <a:pos x="4" y="452"/>
                  </a:cxn>
                  <a:cxn ang="0">
                    <a:pos x="4" y="452"/>
                  </a:cxn>
                  <a:cxn ang="0">
                    <a:pos x="0" y="461"/>
                  </a:cxn>
                  <a:cxn ang="0">
                    <a:pos x="0" y="467"/>
                  </a:cxn>
                  <a:cxn ang="0">
                    <a:pos x="2" y="473"/>
                  </a:cxn>
                  <a:cxn ang="0">
                    <a:pos x="5" y="478"/>
                  </a:cxn>
                  <a:cxn ang="0">
                    <a:pos x="10" y="483"/>
                  </a:cxn>
                  <a:cxn ang="0">
                    <a:pos x="18" y="486"/>
                  </a:cxn>
                  <a:cxn ang="0">
                    <a:pos x="37" y="493"/>
                  </a:cxn>
                  <a:cxn ang="0">
                    <a:pos x="96" y="504"/>
                  </a:cxn>
                  <a:cxn ang="0">
                    <a:pos x="156" y="513"/>
                  </a:cxn>
                  <a:cxn ang="0">
                    <a:pos x="217" y="517"/>
                  </a:cxn>
                  <a:cxn ang="0">
                    <a:pos x="280" y="521"/>
                  </a:cxn>
                  <a:cxn ang="0">
                    <a:pos x="341" y="519"/>
                  </a:cxn>
                  <a:cxn ang="0">
                    <a:pos x="403" y="513"/>
                  </a:cxn>
                  <a:cxn ang="0">
                    <a:pos x="433" y="510"/>
                  </a:cxn>
                  <a:cxn ang="0">
                    <a:pos x="462" y="505"/>
                  </a:cxn>
                  <a:cxn ang="0">
                    <a:pos x="492" y="499"/>
                  </a:cxn>
                  <a:cxn ang="0">
                    <a:pos x="523" y="493"/>
                  </a:cxn>
                  <a:cxn ang="0">
                    <a:pos x="531" y="489"/>
                  </a:cxn>
                  <a:cxn ang="0">
                    <a:pos x="539" y="486"/>
                  </a:cxn>
                  <a:cxn ang="0">
                    <a:pos x="547" y="482"/>
                  </a:cxn>
                  <a:cxn ang="0">
                    <a:pos x="552" y="476"/>
                  </a:cxn>
                  <a:cxn ang="0">
                    <a:pos x="556" y="470"/>
                  </a:cxn>
                  <a:cxn ang="0">
                    <a:pos x="560" y="463"/>
                  </a:cxn>
                  <a:cxn ang="0">
                    <a:pos x="560" y="456"/>
                  </a:cxn>
                  <a:cxn ang="0">
                    <a:pos x="558" y="448"/>
                  </a:cxn>
                  <a:cxn ang="0">
                    <a:pos x="302" y="20"/>
                  </a:cxn>
                  <a:cxn ang="0">
                    <a:pos x="295" y="13"/>
                  </a:cxn>
                  <a:cxn ang="0">
                    <a:pos x="291" y="8"/>
                  </a:cxn>
                  <a:cxn ang="0">
                    <a:pos x="286" y="3"/>
                  </a:cxn>
                  <a:cxn ang="0">
                    <a:pos x="280" y="2"/>
                  </a:cxn>
                  <a:cxn ang="0">
                    <a:pos x="276" y="0"/>
                  </a:cxn>
                  <a:cxn ang="0">
                    <a:pos x="271" y="0"/>
                  </a:cxn>
                  <a:cxn ang="0">
                    <a:pos x="265" y="3"/>
                  </a:cxn>
                  <a:cxn ang="0">
                    <a:pos x="258" y="8"/>
                  </a:cxn>
                  <a:cxn ang="0">
                    <a:pos x="254" y="13"/>
                  </a:cxn>
                  <a:cxn ang="0">
                    <a:pos x="249" y="19"/>
                  </a:cxn>
                  <a:cxn ang="0">
                    <a:pos x="4" y="452"/>
                  </a:cxn>
                </a:cxnLst>
                <a:rect l="0" t="0" r="r" b="b"/>
                <a:pathLst>
                  <a:path w="561" h="522">
                    <a:moveTo>
                      <a:pt x="4" y="452"/>
                    </a:moveTo>
                    <a:lnTo>
                      <a:pt x="4" y="452"/>
                    </a:lnTo>
                    <a:lnTo>
                      <a:pt x="0" y="461"/>
                    </a:lnTo>
                    <a:lnTo>
                      <a:pt x="0" y="467"/>
                    </a:lnTo>
                    <a:lnTo>
                      <a:pt x="2" y="473"/>
                    </a:lnTo>
                    <a:lnTo>
                      <a:pt x="5" y="478"/>
                    </a:lnTo>
                    <a:lnTo>
                      <a:pt x="10" y="483"/>
                    </a:lnTo>
                    <a:lnTo>
                      <a:pt x="18" y="486"/>
                    </a:lnTo>
                    <a:lnTo>
                      <a:pt x="37" y="493"/>
                    </a:lnTo>
                    <a:lnTo>
                      <a:pt x="96" y="504"/>
                    </a:lnTo>
                    <a:lnTo>
                      <a:pt x="156" y="513"/>
                    </a:lnTo>
                    <a:lnTo>
                      <a:pt x="217" y="517"/>
                    </a:lnTo>
                    <a:lnTo>
                      <a:pt x="280" y="521"/>
                    </a:lnTo>
                    <a:lnTo>
                      <a:pt x="341" y="519"/>
                    </a:lnTo>
                    <a:lnTo>
                      <a:pt x="403" y="513"/>
                    </a:lnTo>
                    <a:lnTo>
                      <a:pt x="433" y="510"/>
                    </a:lnTo>
                    <a:lnTo>
                      <a:pt x="462" y="505"/>
                    </a:lnTo>
                    <a:lnTo>
                      <a:pt x="492" y="499"/>
                    </a:lnTo>
                    <a:lnTo>
                      <a:pt x="523" y="493"/>
                    </a:lnTo>
                    <a:lnTo>
                      <a:pt x="531" y="489"/>
                    </a:lnTo>
                    <a:lnTo>
                      <a:pt x="539" y="486"/>
                    </a:lnTo>
                    <a:lnTo>
                      <a:pt x="547" y="482"/>
                    </a:lnTo>
                    <a:lnTo>
                      <a:pt x="552" y="476"/>
                    </a:lnTo>
                    <a:lnTo>
                      <a:pt x="556" y="470"/>
                    </a:lnTo>
                    <a:lnTo>
                      <a:pt x="560" y="463"/>
                    </a:lnTo>
                    <a:lnTo>
                      <a:pt x="560" y="456"/>
                    </a:lnTo>
                    <a:lnTo>
                      <a:pt x="558" y="448"/>
                    </a:lnTo>
                    <a:lnTo>
                      <a:pt x="302" y="20"/>
                    </a:lnTo>
                    <a:lnTo>
                      <a:pt x="295" y="13"/>
                    </a:lnTo>
                    <a:lnTo>
                      <a:pt x="291" y="8"/>
                    </a:lnTo>
                    <a:lnTo>
                      <a:pt x="286" y="3"/>
                    </a:lnTo>
                    <a:lnTo>
                      <a:pt x="280" y="2"/>
                    </a:lnTo>
                    <a:lnTo>
                      <a:pt x="276" y="0"/>
                    </a:lnTo>
                    <a:lnTo>
                      <a:pt x="271" y="0"/>
                    </a:lnTo>
                    <a:lnTo>
                      <a:pt x="265" y="3"/>
                    </a:lnTo>
                    <a:lnTo>
                      <a:pt x="258" y="8"/>
                    </a:lnTo>
                    <a:lnTo>
                      <a:pt x="254" y="13"/>
                    </a:lnTo>
                    <a:lnTo>
                      <a:pt x="249" y="19"/>
                    </a:lnTo>
                    <a:lnTo>
                      <a:pt x="4" y="452"/>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10" name="Freeform 150"/>
              <p:cNvSpPr>
                <a:spLocks/>
              </p:cNvSpPr>
              <p:nvPr/>
            </p:nvSpPr>
            <p:spPr bwMode="auto">
              <a:xfrm>
                <a:off x="872" y="835"/>
                <a:ext cx="443" cy="936"/>
              </a:xfrm>
              <a:custGeom>
                <a:avLst/>
                <a:gdLst/>
                <a:ahLst/>
                <a:cxnLst>
                  <a:cxn ang="0">
                    <a:pos x="57" y="0"/>
                  </a:cxn>
                  <a:cxn ang="0">
                    <a:pos x="385" y="0"/>
                  </a:cxn>
                  <a:cxn ang="0">
                    <a:pos x="397" y="1"/>
                  </a:cxn>
                  <a:cxn ang="0">
                    <a:pos x="408" y="5"/>
                  </a:cxn>
                  <a:cxn ang="0">
                    <a:pos x="416" y="9"/>
                  </a:cxn>
                  <a:cxn ang="0">
                    <a:pos x="425" y="16"/>
                  </a:cxn>
                  <a:cxn ang="0">
                    <a:pos x="432" y="24"/>
                  </a:cxn>
                  <a:cxn ang="0">
                    <a:pos x="437" y="33"/>
                  </a:cxn>
                  <a:cxn ang="0">
                    <a:pos x="440" y="42"/>
                  </a:cxn>
                  <a:cxn ang="0">
                    <a:pos x="442" y="53"/>
                  </a:cxn>
                  <a:cxn ang="0">
                    <a:pos x="442" y="881"/>
                  </a:cxn>
                  <a:cxn ang="0">
                    <a:pos x="440" y="890"/>
                  </a:cxn>
                  <a:cxn ang="0">
                    <a:pos x="437" y="901"/>
                  </a:cxn>
                  <a:cxn ang="0">
                    <a:pos x="432" y="911"/>
                  </a:cxn>
                  <a:cxn ang="0">
                    <a:pos x="425" y="919"/>
                  </a:cxn>
                  <a:cxn ang="0">
                    <a:pos x="416" y="925"/>
                  </a:cxn>
                  <a:cxn ang="0">
                    <a:pos x="408" y="930"/>
                  </a:cxn>
                  <a:cxn ang="0">
                    <a:pos x="397" y="933"/>
                  </a:cxn>
                  <a:cxn ang="0">
                    <a:pos x="385" y="935"/>
                  </a:cxn>
                  <a:cxn ang="0">
                    <a:pos x="57" y="935"/>
                  </a:cxn>
                  <a:cxn ang="0">
                    <a:pos x="45" y="933"/>
                  </a:cxn>
                  <a:cxn ang="0">
                    <a:pos x="34" y="930"/>
                  </a:cxn>
                  <a:cxn ang="0">
                    <a:pos x="24" y="925"/>
                  </a:cxn>
                  <a:cxn ang="0">
                    <a:pos x="17" y="919"/>
                  </a:cxn>
                  <a:cxn ang="0">
                    <a:pos x="10" y="911"/>
                  </a:cxn>
                  <a:cxn ang="0">
                    <a:pos x="6" y="901"/>
                  </a:cxn>
                  <a:cxn ang="0">
                    <a:pos x="2" y="890"/>
                  </a:cxn>
                  <a:cxn ang="0">
                    <a:pos x="0" y="881"/>
                  </a:cxn>
                  <a:cxn ang="0">
                    <a:pos x="0" y="53"/>
                  </a:cxn>
                  <a:cxn ang="0">
                    <a:pos x="2" y="42"/>
                  </a:cxn>
                  <a:cxn ang="0">
                    <a:pos x="6" y="33"/>
                  </a:cxn>
                  <a:cxn ang="0">
                    <a:pos x="10" y="24"/>
                  </a:cxn>
                  <a:cxn ang="0">
                    <a:pos x="17" y="16"/>
                  </a:cxn>
                  <a:cxn ang="0">
                    <a:pos x="24" y="9"/>
                  </a:cxn>
                  <a:cxn ang="0">
                    <a:pos x="34" y="5"/>
                  </a:cxn>
                  <a:cxn ang="0">
                    <a:pos x="45" y="1"/>
                  </a:cxn>
                  <a:cxn ang="0">
                    <a:pos x="57" y="0"/>
                  </a:cxn>
                </a:cxnLst>
                <a:rect l="0" t="0" r="r" b="b"/>
                <a:pathLst>
                  <a:path w="443" h="936">
                    <a:moveTo>
                      <a:pt x="57" y="0"/>
                    </a:moveTo>
                    <a:lnTo>
                      <a:pt x="385" y="0"/>
                    </a:lnTo>
                    <a:lnTo>
                      <a:pt x="397" y="1"/>
                    </a:lnTo>
                    <a:lnTo>
                      <a:pt x="408" y="5"/>
                    </a:lnTo>
                    <a:lnTo>
                      <a:pt x="416" y="9"/>
                    </a:lnTo>
                    <a:lnTo>
                      <a:pt x="425" y="16"/>
                    </a:lnTo>
                    <a:lnTo>
                      <a:pt x="432" y="24"/>
                    </a:lnTo>
                    <a:lnTo>
                      <a:pt x="437" y="33"/>
                    </a:lnTo>
                    <a:lnTo>
                      <a:pt x="440" y="42"/>
                    </a:lnTo>
                    <a:lnTo>
                      <a:pt x="442" y="53"/>
                    </a:lnTo>
                    <a:lnTo>
                      <a:pt x="442" y="881"/>
                    </a:lnTo>
                    <a:lnTo>
                      <a:pt x="440" y="890"/>
                    </a:lnTo>
                    <a:lnTo>
                      <a:pt x="437" y="901"/>
                    </a:lnTo>
                    <a:lnTo>
                      <a:pt x="432" y="911"/>
                    </a:lnTo>
                    <a:lnTo>
                      <a:pt x="425" y="919"/>
                    </a:lnTo>
                    <a:lnTo>
                      <a:pt x="416" y="925"/>
                    </a:lnTo>
                    <a:lnTo>
                      <a:pt x="408" y="930"/>
                    </a:lnTo>
                    <a:lnTo>
                      <a:pt x="397" y="933"/>
                    </a:lnTo>
                    <a:lnTo>
                      <a:pt x="385" y="935"/>
                    </a:lnTo>
                    <a:lnTo>
                      <a:pt x="57" y="935"/>
                    </a:lnTo>
                    <a:lnTo>
                      <a:pt x="45" y="933"/>
                    </a:lnTo>
                    <a:lnTo>
                      <a:pt x="34" y="930"/>
                    </a:lnTo>
                    <a:lnTo>
                      <a:pt x="24" y="925"/>
                    </a:lnTo>
                    <a:lnTo>
                      <a:pt x="17" y="919"/>
                    </a:lnTo>
                    <a:lnTo>
                      <a:pt x="10" y="911"/>
                    </a:lnTo>
                    <a:lnTo>
                      <a:pt x="6" y="901"/>
                    </a:lnTo>
                    <a:lnTo>
                      <a:pt x="2" y="890"/>
                    </a:lnTo>
                    <a:lnTo>
                      <a:pt x="0" y="881"/>
                    </a:lnTo>
                    <a:lnTo>
                      <a:pt x="0" y="53"/>
                    </a:lnTo>
                    <a:lnTo>
                      <a:pt x="2" y="42"/>
                    </a:lnTo>
                    <a:lnTo>
                      <a:pt x="6" y="33"/>
                    </a:lnTo>
                    <a:lnTo>
                      <a:pt x="10" y="24"/>
                    </a:lnTo>
                    <a:lnTo>
                      <a:pt x="17" y="16"/>
                    </a:lnTo>
                    <a:lnTo>
                      <a:pt x="24" y="9"/>
                    </a:lnTo>
                    <a:lnTo>
                      <a:pt x="34" y="5"/>
                    </a:lnTo>
                    <a:lnTo>
                      <a:pt x="45" y="1"/>
                    </a:lnTo>
                    <a:lnTo>
                      <a:pt x="57" y="0"/>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11" name="Line 151"/>
              <p:cNvSpPr>
                <a:spLocks noChangeShapeType="1"/>
              </p:cNvSpPr>
              <p:nvPr/>
            </p:nvSpPr>
            <p:spPr bwMode="auto">
              <a:xfrm>
                <a:off x="1093" y="1302"/>
                <a:ext cx="1" cy="1"/>
              </a:xfrm>
              <a:prstGeom prst="line">
                <a:avLst/>
              </a:prstGeom>
              <a:noFill/>
              <a:ln w="9525">
                <a:noFill/>
                <a:round/>
                <a:headEnd type="none" w="sm" len="sm"/>
                <a:tailEnd type="none" w="sm" len="sm"/>
              </a:ln>
              <a:effectLst/>
            </p:spPr>
            <p:txBody>
              <a:bodyPr wrap="none" anchor="ctr"/>
              <a:lstStyle/>
              <a:p>
                <a:endParaRPr lang="en-US"/>
              </a:p>
            </p:txBody>
          </p:sp>
          <p:sp>
            <p:nvSpPr>
              <p:cNvPr id="66712" name="Line 152"/>
              <p:cNvSpPr>
                <a:spLocks noChangeShapeType="1"/>
              </p:cNvSpPr>
              <p:nvPr/>
            </p:nvSpPr>
            <p:spPr bwMode="auto">
              <a:xfrm>
                <a:off x="1093" y="1302"/>
                <a:ext cx="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713" name="Freeform 153"/>
              <p:cNvSpPr>
                <a:spLocks/>
              </p:cNvSpPr>
              <p:nvPr/>
            </p:nvSpPr>
            <p:spPr bwMode="auto">
              <a:xfrm>
                <a:off x="4046" y="3509"/>
                <a:ext cx="131" cy="92"/>
              </a:xfrm>
              <a:custGeom>
                <a:avLst/>
                <a:gdLst/>
                <a:ahLst/>
                <a:cxnLst>
                  <a:cxn ang="0">
                    <a:pos x="130" y="0"/>
                  </a:cxn>
                  <a:cxn ang="0">
                    <a:pos x="130" y="70"/>
                  </a:cxn>
                  <a:cxn ang="0">
                    <a:pos x="128" y="74"/>
                  </a:cxn>
                  <a:cxn ang="0">
                    <a:pos x="124" y="78"/>
                  </a:cxn>
                  <a:cxn ang="0">
                    <a:pos x="118" y="81"/>
                  </a:cxn>
                  <a:cxn ang="0">
                    <a:pos x="111" y="85"/>
                  </a:cxn>
                  <a:cxn ang="0">
                    <a:pos x="89" y="89"/>
                  </a:cxn>
                  <a:cxn ang="0">
                    <a:pos x="65" y="91"/>
                  </a:cxn>
                  <a:cxn ang="0">
                    <a:pos x="39" y="89"/>
                  </a:cxn>
                  <a:cxn ang="0">
                    <a:pos x="19" y="85"/>
                  </a:cxn>
                  <a:cxn ang="0">
                    <a:pos x="11" y="81"/>
                  </a:cxn>
                  <a:cxn ang="0">
                    <a:pos x="5" y="78"/>
                  </a:cxn>
                  <a:cxn ang="0">
                    <a:pos x="0" y="74"/>
                  </a:cxn>
                  <a:cxn ang="0">
                    <a:pos x="0" y="70"/>
                  </a:cxn>
                  <a:cxn ang="0">
                    <a:pos x="0" y="2"/>
                  </a:cxn>
                  <a:cxn ang="0">
                    <a:pos x="6" y="5"/>
                  </a:cxn>
                  <a:cxn ang="0">
                    <a:pos x="15" y="8"/>
                  </a:cxn>
                  <a:cxn ang="0">
                    <a:pos x="34" y="13"/>
                  </a:cxn>
                  <a:cxn ang="0">
                    <a:pos x="53" y="14"/>
                  </a:cxn>
                  <a:cxn ang="0">
                    <a:pos x="65" y="14"/>
                  </a:cxn>
                  <a:cxn ang="0">
                    <a:pos x="78" y="14"/>
                  </a:cxn>
                  <a:cxn ang="0">
                    <a:pos x="91" y="13"/>
                  </a:cxn>
                  <a:cxn ang="0">
                    <a:pos x="104" y="11"/>
                  </a:cxn>
                  <a:cxn ang="0">
                    <a:pos x="113" y="8"/>
                  </a:cxn>
                  <a:cxn ang="0">
                    <a:pos x="124" y="5"/>
                  </a:cxn>
                  <a:cxn ang="0">
                    <a:pos x="130" y="0"/>
                  </a:cxn>
                </a:cxnLst>
                <a:rect l="0" t="0" r="r" b="b"/>
                <a:pathLst>
                  <a:path w="131" h="92">
                    <a:moveTo>
                      <a:pt x="130" y="0"/>
                    </a:moveTo>
                    <a:lnTo>
                      <a:pt x="130" y="70"/>
                    </a:lnTo>
                    <a:lnTo>
                      <a:pt x="128" y="74"/>
                    </a:lnTo>
                    <a:lnTo>
                      <a:pt x="124" y="78"/>
                    </a:lnTo>
                    <a:lnTo>
                      <a:pt x="118" y="81"/>
                    </a:lnTo>
                    <a:lnTo>
                      <a:pt x="111" y="85"/>
                    </a:lnTo>
                    <a:lnTo>
                      <a:pt x="89" y="89"/>
                    </a:lnTo>
                    <a:lnTo>
                      <a:pt x="65" y="91"/>
                    </a:lnTo>
                    <a:lnTo>
                      <a:pt x="39" y="89"/>
                    </a:lnTo>
                    <a:lnTo>
                      <a:pt x="19" y="85"/>
                    </a:lnTo>
                    <a:lnTo>
                      <a:pt x="11" y="81"/>
                    </a:lnTo>
                    <a:lnTo>
                      <a:pt x="5" y="78"/>
                    </a:lnTo>
                    <a:lnTo>
                      <a:pt x="0" y="74"/>
                    </a:lnTo>
                    <a:lnTo>
                      <a:pt x="0" y="70"/>
                    </a:lnTo>
                    <a:lnTo>
                      <a:pt x="0" y="2"/>
                    </a:lnTo>
                    <a:lnTo>
                      <a:pt x="6" y="5"/>
                    </a:lnTo>
                    <a:lnTo>
                      <a:pt x="15" y="8"/>
                    </a:lnTo>
                    <a:lnTo>
                      <a:pt x="34" y="13"/>
                    </a:lnTo>
                    <a:lnTo>
                      <a:pt x="53" y="14"/>
                    </a:lnTo>
                    <a:lnTo>
                      <a:pt x="65" y="14"/>
                    </a:lnTo>
                    <a:lnTo>
                      <a:pt x="78" y="14"/>
                    </a:lnTo>
                    <a:lnTo>
                      <a:pt x="91" y="13"/>
                    </a:lnTo>
                    <a:lnTo>
                      <a:pt x="104" y="11"/>
                    </a:lnTo>
                    <a:lnTo>
                      <a:pt x="113" y="8"/>
                    </a:lnTo>
                    <a:lnTo>
                      <a:pt x="124" y="5"/>
                    </a:lnTo>
                    <a:lnTo>
                      <a:pt x="130" y="0"/>
                    </a:lnTo>
                  </a:path>
                </a:pathLst>
              </a:custGeom>
              <a:solidFill>
                <a:srgbClr val="666666"/>
              </a:solidFill>
              <a:ln w="9525" cap="rnd">
                <a:noFill/>
                <a:round/>
                <a:headEnd/>
                <a:tailEnd/>
              </a:ln>
              <a:effectLst/>
            </p:spPr>
            <p:txBody>
              <a:bodyPr/>
              <a:lstStyle/>
              <a:p>
                <a:endParaRPr lang="en-US"/>
              </a:p>
            </p:txBody>
          </p:sp>
          <p:sp>
            <p:nvSpPr>
              <p:cNvPr id="66714" name="Freeform 154"/>
              <p:cNvSpPr>
                <a:spLocks/>
              </p:cNvSpPr>
              <p:nvPr/>
            </p:nvSpPr>
            <p:spPr bwMode="auto">
              <a:xfrm>
                <a:off x="4046" y="3479"/>
                <a:ext cx="129" cy="37"/>
              </a:xfrm>
              <a:custGeom>
                <a:avLst/>
                <a:gdLst/>
                <a:ahLst/>
                <a:cxnLst>
                  <a:cxn ang="0">
                    <a:pos x="112" y="30"/>
                  </a:cxn>
                  <a:cxn ang="0">
                    <a:pos x="112" y="30"/>
                  </a:cxn>
                  <a:cxn ang="0">
                    <a:pos x="122" y="26"/>
                  </a:cxn>
                  <a:cxn ang="0">
                    <a:pos x="126" y="22"/>
                  </a:cxn>
                  <a:cxn ang="0">
                    <a:pos x="128" y="19"/>
                  </a:cxn>
                  <a:cxn ang="0">
                    <a:pos x="128" y="15"/>
                  </a:cxn>
                  <a:cxn ang="0">
                    <a:pos x="124" y="13"/>
                  </a:cxn>
                  <a:cxn ang="0">
                    <a:pos x="120" y="9"/>
                  </a:cxn>
                  <a:cxn ang="0">
                    <a:pos x="112" y="6"/>
                  </a:cxn>
                  <a:cxn ang="0">
                    <a:pos x="102" y="3"/>
                  </a:cxn>
                  <a:cxn ang="0">
                    <a:pos x="91" y="2"/>
                  </a:cxn>
                  <a:cxn ang="0">
                    <a:pos x="64" y="0"/>
                  </a:cxn>
                  <a:cxn ang="0">
                    <a:pos x="39" y="2"/>
                  </a:cxn>
                  <a:cxn ang="0">
                    <a:pos x="28" y="3"/>
                  </a:cxn>
                  <a:cxn ang="0">
                    <a:pos x="17" y="6"/>
                  </a:cxn>
                  <a:cxn ang="0">
                    <a:pos x="10" y="9"/>
                  </a:cxn>
                  <a:cxn ang="0">
                    <a:pos x="5" y="13"/>
                  </a:cxn>
                  <a:cxn ang="0">
                    <a:pos x="2" y="15"/>
                  </a:cxn>
                  <a:cxn ang="0">
                    <a:pos x="0" y="19"/>
                  </a:cxn>
                  <a:cxn ang="0">
                    <a:pos x="2" y="20"/>
                  </a:cxn>
                  <a:cxn ang="0">
                    <a:pos x="5" y="23"/>
                  </a:cxn>
                  <a:cxn ang="0">
                    <a:pos x="10" y="26"/>
                  </a:cxn>
                  <a:cxn ang="0">
                    <a:pos x="17" y="30"/>
                  </a:cxn>
                  <a:cxn ang="0">
                    <a:pos x="28" y="32"/>
                  </a:cxn>
                  <a:cxn ang="0">
                    <a:pos x="39" y="34"/>
                  </a:cxn>
                  <a:cxn ang="0">
                    <a:pos x="64" y="36"/>
                  </a:cxn>
                  <a:cxn ang="0">
                    <a:pos x="78" y="36"/>
                  </a:cxn>
                  <a:cxn ang="0">
                    <a:pos x="91" y="34"/>
                  </a:cxn>
                  <a:cxn ang="0">
                    <a:pos x="112" y="30"/>
                  </a:cxn>
                </a:cxnLst>
                <a:rect l="0" t="0" r="r" b="b"/>
                <a:pathLst>
                  <a:path w="129" h="37">
                    <a:moveTo>
                      <a:pt x="112" y="30"/>
                    </a:moveTo>
                    <a:lnTo>
                      <a:pt x="112" y="30"/>
                    </a:lnTo>
                    <a:lnTo>
                      <a:pt x="122" y="26"/>
                    </a:lnTo>
                    <a:lnTo>
                      <a:pt x="126" y="22"/>
                    </a:lnTo>
                    <a:lnTo>
                      <a:pt x="128" y="19"/>
                    </a:lnTo>
                    <a:lnTo>
                      <a:pt x="128" y="15"/>
                    </a:lnTo>
                    <a:lnTo>
                      <a:pt x="124" y="13"/>
                    </a:lnTo>
                    <a:lnTo>
                      <a:pt x="120" y="9"/>
                    </a:lnTo>
                    <a:lnTo>
                      <a:pt x="112" y="6"/>
                    </a:lnTo>
                    <a:lnTo>
                      <a:pt x="102" y="3"/>
                    </a:lnTo>
                    <a:lnTo>
                      <a:pt x="91" y="2"/>
                    </a:lnTo>
                    <a:lnTo>
                      <a:pt x="64" y="0"/>
                    </a:lnTo>
                    <a:lnTo>
                      <a:pt x="39" y="2"/>
                    </a:lnTo>
                    <a:lnTo>
                      <a:pt x="28" y="3"/>
                    </a:lnTo>
                    <a:lnTo>
                      <a:pt x="17" y="6"/>
                    </a:lnTo>
                    <a:lnTo>
                      <a:pt x="10" y="9"/>
                    </a:lnTo>
                    <a:lnTo>
                      <a:pt x="5" y="13"/>
                    </a:lnTo>
                    <a:lnTo>
                      <a:pt x="2" y="15"/>
                    </a:lnTo>
                    <a:lnTo>
                      <a:pt x="0" y="19"/>
                    </a:lnTo>
                    <a:lnTo>
                      <a:pt x="2" y="20"/>
                    </a:lnTo>
                    <a:lnTo>
                      <a:pt x="5" y="23"/>
                    </a:lnTo>
                    <a:lnTo>
                      <a:pt x="10" y="26"/>
                    </a:lnTo>
                    <a:lnTo>
                      <a:pt x="17" y="30"/>
                    </a:lnTo>
                    <a:lnTo>
                      <a:pt x="28" y="32"/>
                    </a:lnTo>
                    <a:lnTo>
                      <a:pt x="39" y="34"/>
                    </a:lnTo>
                    <a:lnTo>
                      <a:pt x="64" y="36"/>
                    </a:lnTo>
                    <a:lnTo>
                      <a:pt x="78" y="36"/>
                    </a:lnTo>
                    <a:lnTo>
                      <a:pt x="91" y="34"/>
                    </a:lnTo>
                    <a:lnTo>
                      <a:pt x="112" y="30"/>
                    </a:lnTo>
                  </a:path>
                </a:pathLst>
              </a:custGeom>
              <a:solidFill>
                <a:srgbClr val="666666"/>
              </a:solidFill>
              <a:ln w="9525" cap="rnd">
                <a:noFill/>
                <a:round/>
                <a:headEnd/>
                <a:tailEnd/>
              </a:ln>
              <a:effectLst/>
            </p:spPr>
            <p:txBody>
              <a:bodyPr/>
              <a:lstStyle/>
              <a:p>
                <a:endParaRPr lang="en-US"/>
              </a:p>
            </p:txBody>
          </p:sp>
          <p:sp>
            <p:nvSpPr>
              <p:cNvPr id="66715" name="Freeform 155"/>
              <p:cNvSpPr>
                <a:spLocks/>
              </p:cNvSpPr>
              <p:nvPr/>
            </p:nvSpPr>
            <p:spPr bwMode="auto">
              <a:xfrm>
                <a:off x="4246" y="3634"/>
                <a:ext cx="14" cy="15"/>
              </a:xfrm>
              <a:custGeom>
                <a:avLst/>
                <a:gdLst/>
                <a:ahLst/>
                <a:cxnLst>
                  <a:cxn ang="0">
                    <a:pos x="0" y="14"/>
                  </a:cxn>
                  <a:cxn ang="0">
                    <a:pos x="3" y="14"/>
                  </a:cxn>
                  <a:cxn ang="0">
                    <a:pos x="7" y="9"/>
                  </a:cxn>
                  <a:cxn ang="0">
                    <a:pos x="8" y="14"/>
                  </a:cxn>
                  <a:cxn ang="0">
                    <a:pos x="13" y="14"/>
                  </a:cxn>
                  <a:cxn ang="0">
                    <a:pos x="8" y="6"/>
                  </a:cxn>
                  <a:cxn ang="0">
                    <a:pos x="13" y="0"/>
                  </a:cxn>
                  <a:cxn ang="0">
                    <a:pos x="8" y="0"/>
                  </a:cxn>
                  <a:cxn ang="0">
                    <a:pos x="7" y="5"/>
                  </a:cxn>
                  <a:cxn ang="0">
                    <a:pos x="3" y="0"/>
                  </a:cxn>
                  <a:cxn ang="0">
                    <a:pos x="0" y="0"/>
                  </a:cxn>
                  <a:cxn ang="0">
                    <a:pos x="3" y="6"/>
                  </a:cxn>
                  <a:cxn ang="0">
                    <a:pos x="0" y="14"/>
                  </a:cxn>
                </a:cxnLst>
                <a:rect l="0" t="0" r="r" b="b"/>
                <a:pathLst>
                  <a:path w="14" h="15">
                    <a:moveTo>
                      <a:pt x="0" y="14"/>
                    </a:moveTo>
                    <a:lnTo>
                      <a:pt x="3" y="14"/>
                    </a:lnTo>
                    <a:lnTo>
                      <a:pt x="7" y="9"/>
                    </a:lnTo>
                    <a:lnTo>
                      <a:pt x="8" y="14"/>
                    </a:lnTo>
                    <a:lnTo>
                      <a:pt x="13" y="14"/>
                    </a:lnTo>
                    <a:lnTo>
                      <a:pt x="8" y="6"/>
                    </a:lnTo>
                    <a:lnTo>
                      <a:pt x="13" y="0"/>
                    </a:lnTo>
                    <a:lnTo>
                      <a:pt x="8" y="0"/>
                    </a:lnTo>
                    <a:lnTo>
                      <a:pt x="7" y="5"/>
                    </a:lnTo>
                    <a:lnTo>
                      <a:pt x="3" y="0"/>
                    </a:lnTo>
                    <a:lnTo>
                      <a:pt x="0" y="0"/>
                    </a:lnTo>
                    <a:lnTo>
                      <a:pt x="3" y="6"/>
                    </a:lnTo>
                    <a:lnTo>
                      <a:pt x="0" y="14"/>
                    </a:lnTo>
                  </a:path>
                </a:pathLst>
              </a:custGeom>
              <a:solidFill>
                <a:srgbClr val="666666"/>
              </a:solidFill>
              <a:ln w="9525" cap="rnd">
                <a:noFill/>
                <a:round/>
                <a:headEnd/>
                <a:tailEnd/>
              </a:ln>
              <a:effectLst/>
            </p:spPr>
            <p:txBody>
              <a:bodyPr/>
              <a:lstStyle/>
              <a:p>
                <a:endParaRPr lang="en-US"/>
              </a:p>
            </p:txBody>
          </p:sp>
          <p:sp>
            <p:nvSpPr>
              <p:cNvPr id="66716" name="Freeform 156"/>
              <p:cNvSpPr>
                <a:spLocks/>
              </p:cNvSpPr>
              <p:nvPr/>
            </p:nvSpPr>
            <p:spPr bwMode="auto">
              <a:xfrm>
                <a:off x="4062" y="3634"/>
                <a:ext cx="13" cy="15"/>
              </a:xfrm>
              <a:custGeom>
                <a:avLst/>
                <a:gdLst/>
                <a:ahLst/>
                <a:cxnLst>
                  <a:cxn ang="0">
                    <a:pos x="0" y="14"/>
                  </a:cxn>
                  <a:cxn ang="0">
                    <a:pos x="3" y="14"/>
                  </a:cxn>
                  <a:cxn ang="0">
                    <a:pos x="6" y="9"/>
                  </a:cxn>
                  <a:cxn ang="0">
                    <a:pos x="7" y="14"/>
                  </a:cxn>
                  <a:cxn ang="0">
                    <a:pos x="12" y="14"/>
                  </a:cxn>
                  <a:cxn ang="0">
                    <a:pos x="7" y="7"/>
                  </a:cxn>
                  <a:cxn ang="0">
                    <a:pos x="12" y="0"/>
                  </a:cxn>
                  <a:cxn ang="0">
                    <a:pos x="7" y="0"/>
                  </a:cxn>
                  <a:cxn ang="0">
                    <a:pos x="6" y="5"/>
                  </a:cxn>
                  <a:cxn ang="0">
                    <a:pos x="3" y="0"/>
                  </a:cxn>
                  <a:cxn ang="0">
                    <a:pos x="0" y="0"/>
                  </a:cxn>
                  <a:cxn ang="0">
                    <a:pos x="5" y="7"/>
                  </a:cxn>
                  <a:cxn ang="0">
                    <a:pos x="0" y="14"/>
                  </a:cxn>
                </a:cxnLst>
                <a:rect l="0" t="0" r="r" b="b"/>
                <a:pathLst>
                  <a:path w="13" h="15">
                    <a:moveTo>
                      <a:pt x="0" y="14"/>
                    </a:moveTo>
                    <a:lnTo>
                      <a:pt x="3" y="14"/>
                    </a:lnTo>
                    <a:lnTo>
                      <a:pt x="6" y="9"/>
                    </a:lnTo>
                    <a:lnTo>
                      <a:pt x="7" y="14"/>
                    </a:lnTo>
                    <a:lnTo>
                      <a:pt x="12" y="14"/>
                    </a:lnTo>
                    <a:lnTo>
                      <a:pt x="7" y="7"/>
                    </a:lnTo>
                    <a:lnTo>
                      <a:pt x="12" y="0"/>
                    </a:lnTo>
                    <a:lnTo>
                      <a:pt x="7" y="0"/>
                    </a:lnTo>
                    <a:lnTo>
                      <a:pt x="6" y="5"/>
                    </a:lnTo>
                    <a:lnTo>
                      <a:pt x="3" y="0"/>
                    </a:lnTo>
                    <a:lnTo>
                      <a:pt x="0" y="0"/>
                    </a:lnTo>
                    <a:lnTo>
                      <a:pt x="5" y="7"/>
                    </a:lnTo>
                    <a:lnTo>
                      <a:pt x="0" y="14"/>
                    </a:lnTo>
                  </a:path>
                </a:pathLst>
              </a:custGeom>
              <a:solidFill>
                <a:srgbClr val="666666"/>
              </a:solidFill>
              <a:ln w="9525" cap="rnd">
                <a:noFill/>
                <a:round/>
                <a:headEnd/>
                <a:tailEnd/>
              </a:ln>
              <a:effectLst/>
            </p:spPr>
            <p:txBody>
              <a:bodyPr/>
              <a:lstStyle/>
              <a:p>
                <a:endParaRPr lang="en-US"/>
              </a:p>
            </p:txBody>
          </p:sp>
          <p:sp>
            <p:nvSpPr>
              <p:cNvPr id="66717" name="Freeform 157"/>
              <p:cNvSpPr>
                <a:spLocks/>
              </p:cNvSpPr>
              <p:nvPr/>
            </p:nvSpPr>
            <p:spPr bwMode="auto">
              <a:xfrm>
                <a:off x="1021" y="1472"/>
                <a:ext cx="132" cy="91"/>
              </a:xfrm>
              <a:custGeom>
                <a:avLst/>
                <a:gdLst/>
                <a:ahLst/>
                <a:cxnLst>
                  <a:cxn ang="0">
                    <a:pos x="131" y="0"/>
                  </a:cxn>
                  <a:cxn ang="0">
                    <a:pos x="131" y="69"/>
                  </a:cxn>
                  <a:cxn ang="0">
                    <a:pos x="131" y="73"/>
                  </a:cxn>
                  <a:cxn ang="0">
                    <a:pos x="126" y="77"/>
                  </a:cxn>
                  <a:cxn ang="0">
                    <a:pos x="121" y="80"/>
                  </a:cxn>
                  <a:cxn ang="0">
                    <a:pos x="113" y="84"/>
                  </a:cxn>
                  <a:cxn ang="0">
                    <a:pos x="92" y="88"/>
                  </a:cxn>
                  <a:cxn ang="0">
                    <a:pos x="67" y="90"/>
                  </a:cxn>
                  <a:cxn ang="0">
                    <a:pos x="41" y="88"/>
                  </a:cxn>
                  <a:cxn ang="0">
                    <a:pos x="20" y="84"/>
                  </a:cxn>
                  <a:cxn ang="0">
                    <a:pos x="12" y="80"/>
                  </a:cxn>
                  <a:cxn ang="0">
                    <a:pos x="6" y="77"/>
                  </a:cxn>
                  <a:cxn ang="0">
                    <a:pos x="2" y="73"/>
                  </a:cxn>
                  <a:cxn ang="0">
                    <a:pos x="0" y="67"/>
                  </a:cxn>
                  <a:cxn ang="0">
                    <a:pos x="0" y="0"/>
                  </a:cxn>
                  <a:cxn ang="0">
                    <a:pos x="7" y="5"/>
                  </a:cxn>
                  <a:cxn ang="0">
                    <a:pos x="17" y="8"/>
                  </a:cxn>
                  <a:cxn ang="0">
                    <a:pos x="36" y="13"/>
                  </a:cxn>
                  <a:cxn ang="0">
                    <a:pos x="54" y="15"/>
                  </a:cxn>
                  <a:cxn ang="0">
                    <a:pos x="67" y="15"/>
                  </a:cxn>
                  <a:cxn ang="0">
                    <a:pos x="81" y="15"/>
                  </a:cxn>
                  <a:cxn ang="0">
                    <a:pos x="94" y="13"/>
                  </a:cxn>
                  <a:cxn ang="0">
                    <a:pos x="105" y="11"/>
                  </a:cxn>
                  <a:cxn ang="0">
                    <a:pos x="116" y="8"/>
                  </a:cxn>
                  <a:cxn ang="0">
                    <a:pos x="124" y="5"/>
                  </a:cxn>
                  <a:cxn ang="0">
                    <a:pos x="131" y="0"/>
                  </a:cxn>
                </a:cxnLst>
                <a:rect l="0" t="0" r="r" b="b"/>
                <a:pathLst>
                  <a:path w="132" h="91">
                    <a:moveTo>
                      <a:pt x="131" y="0"/>
                    </a:moveTo>
                    <a:lnTo>
                      <a:pt x="131" y="69"/>
                    </a:lnTo>
                    <a:lnTo>
                      <a:pt x="131" y="73"/>
                    </a:lnTo>
                    <a:lnTo>
                      <a:pt x="126" y="77"/>
                    </a:lnTo>
                    <a:lnTo>
                      <a:pt x="121" y="80"/>
                    </a:lnTo>
                    <a:lnTo>
                      <a:pt x="113" y="84"/>
                    </a:lnTo>
                    <a:lnTo>
                      <a:pt x="92" y="88"/>
                    </a:lnTo>
                    <a:lnTo>
                      <a:pt x="67" y="90"/>
                    </a:lnTo>
                    <a:lnTo>
                      <a:pt x="41" y="88"/>
                    </a:lnTo>
                    <a:lnTo>
                      <a:pt x="20" y="84"/>
                    </a:lnTo>
                    <a:lnTo>
                      <a:pt x="12" y="80"/>
                    </a:lnTo>
                    <a:lnTo>
                      <a:pt x="6" y="77"/>
                    </a:lnTo>
                    <a:lnTo>
                      <a:pt x="2" y="73"/>
                    </a:lnTo>
                    <a:lnTo>
                      <a:pt x="0" y="67"/>
                    </a:lnTo>
                    <a:lnTo>
                      <a:pt x="0" y="0"/>
                    </a:lnTo>
                    <a:lnTo>
                      <a:pt x="7" y="5"/>
                    </a:lnTo>
                    <a:lnTo>
                      <a:pt x="17" y="8"/>
                    </a:lnTo>
                    <a:lnTo>
                      <a:pt x="36" y="13"/>
                    </a:lnTo>
                    <a:lnTo>
                      <a:pt x="54" y="15"/>
                    </a:lnTo>
                    <a:lnTo>
                      <a:pt x="67" y="15"/>
                    </a:lnTo>
                    <a:lnTo>
                      <a:pt x="81" y="15"/>
                    </a:lnTo>
                    <a:lnTo>
                      <a:pt x="94" y="13"/>
                    </a:lnTo>
                    <a:lnTo>
                      <a:pt x="105" y="11"/>
                    </a:lnTo>
                    <a:lnTo>
                      <a:pt x="116" y="8"/>
                    </a:lnTo>
                    <a:lnTo>
                      <a:pt x="124" y="5"/>
                    </a:lnTo>
                    <a:lnTo>
                      <a:pt x="131" y="0"/>
                    </a:lnTo>
                  </a:path>
                </a:pathLst>
              </a:custGeom>
              <a:solidFill>
                <a:srgbClr val="666666"/>
              </a:solidFill>
              <a:ln w="9525" cap="rnd">
                <a:noFill/>
                <a:round/>
                <a:headEnd/>
                <a:tailEnd/>
              </a:ln>
              <a:effectLst/>
            </p:spPr>
            <p:txBody>
              <a:bodyPr/>
              <a:lstStyle/>
              <a:p>
                <a:endParaRPr lang="en-US"/>
              </a:p>
            </p:txBody>
          </p:sp>
          <p:sp>
            <p:nvSpPr>
              <p:cNvPr id="66718" name="Freeform 158"/>
              <p:cNvSpPr>
                <a:spLocks/>
              </p:cNvSpPr>
              <p:nvPr/>
            </p:nvSpPr>
            <p:spPr bwMode="auto">
              <a:xfrm>
                <a:off x="1023" y="1441"/>
                <a:ext cx="130" cy="38"/>
              </a:xfrm>
              <a:custGeom>
                <a:avLst/>
                <a:gdLst/>
                <a:ahLst/>
                <a:cxnLst>
                  <a:cxn ang="0">
                    <a:pos x="111" y="31"/>
                  </a:cxn>
                  <a:cxn ang="0">
                    <a:pos x="111" y="31"/>
                  </a:cxn>
                  <a:cxn ang="0">
                    <a:pos x="121" y="26"/>
                  </a:cxn>
                  <a:cxn ang="0">
                    <a:pos x="127" y="22"/>
                  </a:cxn>
                  <a:cxn ang="0">
                    <a:pos x="129" y="19"/>
                  </a:cxn>
                  <a:cxn ang="0">
                    <a:pos x="129" y="18"/>
                  </a:cxn>
                  <a:cxn ang="0">
                    <a:pos x="127" y="16"/>
                  </a:cxn>
                  <a:cxn ang="0">
                    <a:pos x="124" y="13"/>
                  </a:cxn>
                  <a:cxn ang="0">
                    <a:pos x="119" y="9"/>
                  </a:cxn>
                  <a:cxn ang="0">
                    <a:pos x="111" y="6"/>
                  </a:cxn>
                  <a:cxn ang="0">
                    <a:pos x="101" y="4"/>
                  </a:cxn>
                  <a:cxn ang="0">
                    <a:pos x="90" y="2"/>
                  </a:cxn>
                  <a:cxn ang="0">
                    <a:pos x="65" y="0"/>
                  </a:cxn>
                  <a:cxn ang="0">
                    <a:pos x="39" y="2"/>
                  </a:cxn>
                  <a:cxn ang="0">
                    <a:pos x="28" y="4"/>
                  </a:cxn>
                  <a:cxn ang="0">
                    <a:pos x="17" y="6"/>
                  </a:cxn>
                  <a:cxn ang="0">
                    <a:pos x="8" y="9"/>
                  </a:cxn>
                  <a:cxn ang="0">
                    <a:pos x="4" y="13"/>
                  </a:cxn>
                  <a:cxn ang="0">
                    <a:pos x="0" y="16"/>
                  </a:cxn>
                  <a:cxn ang="0">
                    <a:pos x="0" y="18"/>
                  </a:cxn>
                  <a:cxn ang="0">
                    <a:pos x="0" y="21"/>
                  </a:cxn>
                  <a:cxn ang="0">
                    <a:pos x="4" y="24"/>
                  </a:cxn>
                  <a:cxn ang="0">
                    <a:pos x="8" y="28"/>
                  </a:cxn>
                  <a:cxn ang="0">
                    <a:pos x="17" y="31"/>
                  </a:cxn>
                  <a:cxn ang="0">
                    <a:pos x="28" y="33"/>
                  </a:cxn>
                  <a:cxn ang="0">
                    <a:pos x="39" y="35"/>
                  </a:cxn>
                  <a:cxn ang="0">
                    <a:pos x="65" y="37"/>
                  </a:cxn>
                  <a:cxn ang="0">
                    <a:pos x="77" y="37"/>
                  </a:cxn>
                  <a:cxn ang="0">
                    <a:pos x="90" y="35"/>
                  </a:cxn>
                  <a:cxn ang="0">
                    <a:pos x="111" y="31"/>
                  </a:cxn>
                </a:cxnLst>
                <a:rect l="0" t="0" r="r" b="b"/>
                <a:pathLst>
                  <a:path w="130" h="38">
                    <a:moveTo>
                      <a:pt x="111" y="31"/>
                    </a:moveTo>
                    <a:lnTo>
                      <a:pt x="111" y="31"/>
                    </a:lnTo>
                    <a:lnTo>
                      <a:pt x="121" y="26"/>
                    </a:lnTo>
                    <a:lnTo>
                      <a:pt x="127" y="22"/>
                    </a:lnTo>
                    <a:lnTo>
                      <a:pt x="129" y="19"/>
                    </a:lnTo>
                    <a:lnTo>
                      <a:pt x="129" y="18"/>
                    </a:lnTo>
                    <a:lnTo>
                      <a:pt x="127" y="16"/>
                    </a:lnTo>
                    <a:lnTo>
                      <a:pt x="124" y="13"/>
                    </a:lnTo>
                    <a:lnTo>
                      <a:pt x="119" y="9"/>
                    </a:lnTo>
                    <a:lnTo>
                      <a:pt x="111" y="6"/>
                    </a:lnTo>
                    <a:lnTo>
                      <a:pt x="101" y="4"/>
                    </a:lnTo>
                    <a:lnTo>
                      <a:pt x="90" y="2"/>
                    </a:lnTo>
                    <a:lnTo>
                      <a:pt x="65" y="0"/>
                    </a:lnTo>
                    <a:lnTo>
                      <a:pt x="39" y="2"/>
                    </a:lnTo>
                    <a:lnTo>
                      <a:pt x="28" y="4"/>
                    </a:lnTo>
                    <a:lnTo>
                      <a:pt x="17" y="6"/>
                    </a:lnTo>
                    <a:lnTo>
                      <a:pt x="8" y="9"/>
                    </a:lnTo>
                    <a:lnTo>
                      <a:pt x="4" y="13"/>
                    </a:lnTo>
                    <a:lnTo>
                      <a:pt x="0" y="16"/>
                    </a:lnTo>
                    <a:lnTo>
                      <a:pt x="0" y="18"/>
                    </a:lnTo>
                    <a:lnTo>
                      <a:pt x="0" y="21"/>
                    </a:lnTo>
                    <a:lnTo>
                      <a:pt x="4" y="24"/>
                    </a:lnTo>
                    <a:lnTo>
                      <a:pt x="8" y="28"/>
                    </a:lnTo>
                    <a:lnTo>
                      <a:pt x="17" y="31"/>
                    </a:lnTo>
                    <a:lnTo>
                      <a:pt x="28" y="33"/>
                    </a:lnTo>
                    <a:lnTo>
                      <a:pt x="39" y="35"/>
                    </a:lnTo>
                    <a:lnTo>
                      <a:pt x="65" y="37"/>
                    </a:lnTo>
                    <a:lnTo>
                      <a:pt x="77"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66719" name="Freeform 159"/>
              <p:cNvSpPr>
                <a:spLocks/>
              </p:cNvSpPr>
              <p:nvPr/>
            </p:nvSpPr>
            <p:spPr bwMode="auto">
              <a:xfrm>
                <a:off x="1222" y="1597"/>
                <a:ext cx="16" cy="14"/>
              </a:xfrm>
              <a:custGeom>
                <a:avLst/>
                <a:gdLst/>
                <a:ahLst/>
                <a:cxnLst>
                  <a:cxn ang="0">
                    <a:pos x="0" y="13"/>
                  </a:cxn>
                  <a:cxn ang="0">
                    <a:pos x="5" y="13"/>
                  </a:cxn>
                  <a:cxn ang="0">
                    <a:pos x="7" y="9"/>
                  </a:cxn>
                  <a:cxn ang="0">
                    <a:pos x="10" y="13"/>
                  </a:cxn>
                  <a:cxn ang="0">
                    <a:pos x="15" y="13"/>
                  </a:cxn>
                  <a:cxn ang="0">
                    <a:pos x="9" y="6"/>
                  </a:cxn>
                  <a:cxn ang="0">
                    <a:pos x="13" y="0"/>
                  </a:cxn>
                  <a:cxn ang="0">
                    <a:pos x="10" y="0"/>
                  </a:cxn>
                  <a:cxn ang="0">
                    <a:pos x="7" y="3"/>
                  </a:cxn>
                  <a:cxn ang="0">
                    <a:pos x="5" y="0"/>
                  </a:cxn>
                  <a:cxn ang="0">
                    <a:pos x="0" y="0"/>
                  </a:cxn>
                  <a:cxn ang="0">
                    <a:pos x="5" y="6"/>
                  </a:cxn>
                  <a:cxn ang="0">
                    <a:pos x="0" y="13"/>
                  </a:cxn>
                </a:cxnLst>
                <a:rect l="0" t="0" r="r" b="b"/>
                <a:pathLst>
                  <a:path w="16" h="14">
                    <a:moveTo>
                      <a:pt x="0" y="13"/>
                    </a:moveTo>
                    <a:lnTo>
                      <a:pt x="5" y="13"/>
                    </a:lnTo>
                    <a:lnTo>
                      <a:pt x="7" y="9"/>
                    </a:lnTo>
                    <a:lnTo>
                      <a:pt x="10" y="13"/>
                    </a:lnTo>
                    <a:lnTo>
                      <a:pt x="15" y="13"/>
                    </a:lnTo>
                    <a:lnTo>
                      <a:pt x="9" y="6"/>
                    </a:lnTo>
                    <a:lnTo>
                      <a:pt x="13" y="0"/>
                    </a:lnTo>
                    <a:lnTo>
                      <a:pt x="10" y="0"/>
                    </a:lnTo>
                    <a:lnTo>
                      <a:pt x="7"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20" name="Freeform 160"/>
              <p:cNvSpPr>
                <a:spLocks/>
              </p:cNvSpPr>
              <p:nvPr/>
            </p:nvSpPr>
            <p:spPr bwMode="auto">
              <a:xfrm>
                <a:off x="1038" y="1597"/>
                <a:ext cx="15" cy="14"/>
              </a:xfrm>
              <a:custGeom>
                <a:avLst/>
                <a:gdLst/>
                <a:ahLst/>
                <a:cxnLst>
                  <a:cxn ang="0">
                    <a:pos x="0" y="13"/>
                  </a:cxn>
                  <a:cxn ang="0">
                    <a:pos x="5" y="13"/>
                  </a:cxn>
                  <a:cxn ang="0">
                    <a:pos x="6" y="9"/>
                  </a:cxn>
                  <a:cxn ang="0">
                    <a:pos x="9" y="13"/>
                  </a:cxn>
                  <a:cxn ang="0">
                    <a:pos x="14" y="13"/>
                  </a:cxn>
                  <a:cxn ang="0">
                    <a:pos x="9" y="6"/>
                  </a:cxn>
                  <a:cxn ang="0">
                    <a:pos x="13"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21" name="Freeform 161"/>
              <p:cNvSpPr>
                <a:spLocks/>
              </p:cNvSpPr>
              <p:nvPr/>
            </p:nvSpPr>
            <p:spPr bwMode="auto">
              <a:xfrm>
                <a:off x="1017" y="1201"/>
                <a:ext cx="131" cy="91"/>
              </a:xfrm>
              <a:custGeom>
                <a:avLst/>
                <a:gdLst/>
                <a:ahLst/>
                <a:cxnLst>
                  <a:cxn ang="0">
                    <a:pos x="130" y="0"/>
                  </a:cxn>
                  <a:cxn ang="0">
                    <a:pos x="130" y="70"/>
                  </a:cxn>
                  <a:cxn ang="0">
                    <a:pos x="128" y="73"/>
                  </a:cxn>
                  <a:cxn ang="0">
                    <a:pos x="124" y="78"/>
                  </a:cxn>
                  <a:cxn ang="0">
                    <a:pos x="118" y="81"/>
                  </a:cxn>
                  <a:cxn ang="0">
                    <a:pos x="111" y="84"/>
                  </a:cxn>
                  <a:cxn ang="0">
                    <a:pos x="89" y="89"/>
                  </a:cxn>
                  <a:cxn ang="0">
                    <a:pos x="65" y="90"/>
                  </a:cxn>
                  <a:cxn ang="0">
                    <a:pos x="41" y="89"/>
                  </a:cxn>
                  <a:cxn ang="0">
                    <a:pos x="19" y="84"/>
                  </a:cxn>
                  <a:cxn ang="0">
                    <a:pos x="11" y="81"/>
                  </a:cxn>
                  <a:cxn ang="0">
                    <a:pos x="5" y="78"/>
                  </a:cxn>
                  <a:cxn ang="0">
                    <a:pos x="2" y="73"/>
                  </a:cxn>
                  <a:cxn ang="0">
                    <a:pos x="0" y="68"/>
                  </a:cxn>
                  <a:cxn ang="0">
                    <a:pos x="0" y="0"/>
                  </a:cxn>
                  <a:cxn ang="0">
                    <a:pos x="6" y="5"/>
                  </a:cxn>
                  <a:cxn ang="0">
                    <a:pos x="17" y="7"/>
                  </a:cxn>
                  <a:cxn ang="0">
                    <a:pos x="35" y="13"/>
                  </a:cxn>
                  <a:cxn ang="0">
                    <a:pos x="53" y="14"/>
                  </a:cxn>
                  <a:cxn ang="0">
                    <a:pos x="65" y="14"/>
                  </a:cxn>
                  <a:cxn ang="0">
                    <a:pos x="78" y="14"/>
                  </a:cxn>
                  <a:cxn ang="0">
                    <a:pos x="93" y="13"/>
                  </a:cxn>
                  <a:cxn ang="0">
                    <a:pos x="104" y="11"/>
                  </a:cxn>
                  <a:cxn ang="0">
                    <a:pos x="115" y="7"/>
                  </a:cxn>
                  <a:cxn ang="0">
                    <a:pos x="124" y="5"/>
                  </a:cxn>
                  <a:cxn ang="0">
                    <a:pos x="130" y="0"/>
                  </a:cxn>
                </a:cxnLst>
                <a:rect l="0" t="0" r="r" b="b"/>
                <a:pathLst>
                  <a:path w="131" h="91">
                    <a:moveTo>
                      <a:pt x="130" y="0"/>
                    </a:moveTo>
                    <a:lnTo>
                      <a:pt x="130" y="70"/>
                    </a:lnTo>
                    <a:lnTo>
                      <a:pt x="128" y="73"/>
                    </a:lnTo>
                    <a:lnTo>
                      <a:pt x="124" y="78"/>
                    </a:lnTo>
                    <a:lnTo>
                      <a:pt x="118" y="81"/>
                    </a:lnTo>
                    <a:lnTo>
                      <a:pt x="111" y="84"/>
                    </a:lnTo>
                    <a:lnTo>
                      <a:pt x="89" y="89"/>
                    </a:lnTo>
                    <a:lnTo>
                      <a:pt x="65" y="90"/>
                    </a:lnTo>
                    <a:lnTo>
                      <a:pt x="41" y="89"/>
                    </a:lnTo>
                    <a:lnTo>
                      <a:pt x="19" y="84"/>
                    </a:lnTo>
                    <a:lnTo>
                      <a:pt x="11" y="81"/>
                    </a:lnTo>
                    <a:lnTo>
                      <a:pt x="5" y="78"/>
                    </a:lnTo>
                    <a:lnTo>
                      <a:pt x="2" y="73"/>
                    </a:lnTo>
                    <a:lnTo>
                      <a:pt x="0" y="68"/>
                    </a:lnTo>
                    <a:lnTo>
                      <a:pt x="0" y="0"/>
                    </a:lnTo>
                    <a:lnTo>
                      <a:pt x="6" y="5"/>
                    </a:lnTo>
                    <a:lnTo>
                      <a:pt x="17" y="7"/>
                    </a:lnTo>
                    <a:lnTo>
                      <a:pt x="35" y="13"/>
                    </a:lnTo>
                    <a:lnTo>
                      <a:pt x="53" y="14"/>
                    </a:lnTo>
                    <a:lnTo>
                      <a:pt x="65" y="14"/>
                    </a:lnTo>
                    <a:lnTo>
                      <a:pt x="78" y="14"/>
                    </a:lnTo>
                    <a:lnTo>
                      <a:pt x="93" y="13"/>
                    </a:lnTo>
                    <a:lnTo>
                      <a:pt x="104" y="11"/>
                    </a:lnTo>
                    <a:lnTo>
                      <a:pt x="115" y="7"/>
                    </a:lnTo>
                    <a:lnTo>
                      <a:pt x="124" y="5"/>
                    </a:lnTo>
                    <a:lnTo>
                      <a:pt x="130" y="0"/>
                    </a:lnTo>
                  </a:path>
                </a:pathLst>
              </a:custGeom>
              <a:solidFill>
                <a:srgbClr val="666666"/>
              </a:solidFill>
              <a:ln w="9525" cap="rnd">
                <a:noFill/>
                <a:round/>
                <a:headEnd/>
                <a:tailEnd/>
              </a:ln>
              <a:effectLst/>
            </p:spPr>
            <p:txBody>
              <a:bodyPr/>
              <a:lstStyle/>
              <a:p>
                <a:endParaRPr lang="en-US"/>
              </a:p>
            </p:txBody>
          </p:sp>
          <p:sp>
            <p:nvSpPr>
              <p:cNvPr id="66722" name="Freeform 162"/>
              <p:cNvSpPr>
                <a:spLocks/>
              </p:cNvSpPr>
              <p:nvPr/>
            </p:nvSpPr>
            <p:spPr bwMode="auto">
              <a:xfrm>
                <a:off x="1019" y="1171"/>
                <a:ext cx="129" cy="37"/>
              </a:xfrm>
              <a:custGeom>
                <a:avLst/>
                <a:gdLst/>
                <a:ahLst/>
                <a:cxnLst>
                  <a:cxn ang="0">
                    <a:pos x="111" y="30"/>
                  </a:cxn>
                  <a:cxn ang="0">
                    <a:pos x="111" y="30"/>
                  </a:cxn>
                  <a:cxn ang="0">
                    <a:pos x="120" y="25"/>
                  </a:cxn>
                  <a:cxn ang="0">
                    <a:pos x="124" y="22"/>
                  </a:cxn>
                  <a:cxn ang="0">
                    <a:pos x="128" y="19"/>
                  </a:cxn>
                  <a:cxn ang="0">
                    <a:pos x="128" y="17"/>
                  </a:cxn>
                  <a:cxn ang="0">
                    <a:pos x="126" y="15"/>
                  </a:cxn>
                  <a:cxn ang="0">
                    <a:pos x="122" y="13"/>
                  </a:cxn>
                  <a:cxn ang="0">
                    <a:pos x="118" y="9"/>
                  </a:cxn>
                  <a:cxn ang="0">
                    <a:pos x="111" y="6"/>
                  </a:cxn>
                  <a:cxn ang="0">
                    <a:pos x="100" y="3"/>
                  </a:cxn>
                  <a:cxn ang="0">
                    <a:pos x="89" y="2"/>
                  </a:cxn>
                  <a:cxn ang="0">
                    <a:pos x="64" y="0"/>
                  </a:cxn>
                  <a:cxn ang="0">
                    <a:pos x="37" y="2"/>
                  </a:cxn>
                  <a:cxn ang="0">
                    <a:pos x="26" y="3"/>
                  </a:cxn>
                  <a:cxn ang="0">
                    <a:pos x="16" y="6"/>
                  </a:cxn>
                  <a:cxn ang="0">
                    <a:pos x="8" y="9"/>
                  </a:cxn>
                  <a:cxn ang="0">
                    <a:pos x="3" y="13"/>
                  </a:cxn>
                  <a:cxn ang="0">
                    <a:pos x="0" y="15"/>
                  </a:cxn>
                  <a:cxn ang="0">
                    <a:pos x="0" y="17"/>
                  </a:cxn>
                  <a:cxn ang="0">
                    <a:pos x="0" y="20"/>
                  </a:cxn>
                  <a:cxn ang="0">
                    <a:pos x="3" y="23"/>
                  </a:cxn>
                  <a:cxn ang="0">
                    <a:pos x="8" y="26"/>
                  </a:cxn>
                  <a:cxn ang="0">
                    <a:pos x="16" y="30"/>
                  </a:cxn>
                  <a:cxn ang="0">
                    <a:pos x="26" y="32"/>
                  </a:cxn>
                  <a:cxn ang="0">
                    <a:pos x="37" y="34"/>
                  </a:cxn>
                  <a:cxn ang="0">
                    <a:pos x="64" y="36"/>
                  </a:cxn>
                  <a:cxn ang="0">
                    <a:pos x="76" y="36"/>
                  </a:cxn>
                  <a:cxn ang="0">
                    <a:pos x="89" y="34"/>
                  </a:cxn>
                  <a:cxn ang="0">
                    <a:pos x="111" y="30"/>
                  </a:cxn>
                </a:cxnLst>
                <a:rect l="0" t="0" r="r" b="b"/>
                <a:pathLst>
                  <a:path w="129" h="37">
                    <a:moveTo>
                      <a:pt x="111" y="30"/>
                    </a:moveTo>
                    <a:lnTo>
                      <a:pt x="111" y="30"/>
                    </a:lnTo>
                    <a:lnTo>
                      <a:pt x="120" y="25"/>
                    </a:lnTo>
                    <a:lnTo>
                      <a:pt x="124" y="22"/>
                    </a:lnTo>
                    <a:lnTo>
                      <a:pt x="128" y="19"/>
                    </a:lnTo>
                    <a:lnTo>
                      <a:pt x="128" y="17"/>
                    </a:lnTo>
                    <a:lnTo>
                      <a:pt x="126" y="15"/>
                    </a:lnTo>
                    <a:lnTo>
                      <a:pt x="122" y="13"/>
                    </a:lnTo>
                    <a:lnTo>
                      <a:pt x="118" y="9"/>
                    </a:lnTo>
                    <a:lnTo>
                      <a:pt x="111" y="6"/>
                    </a:lnTo>
                    <a:lnTo>
                      <a:pt x="100" y="3"/>
                    </a:lnTo>
                    <a:lnTo>
                      <a:pt x="89" y="2"/>
                    </a:lnTo>
                    <a:lnTo>
                      <a:pt x="64" y="0"/>
                    </a:lnTo>
                    <a:lnTo>
                      <a:pt x="37" y="2"/>
                    </a:lnTo>
                    <a:lnTo>
                      <a:pt x="26" y="3"/>
                    </a:lnTo>
                    <a:lnTo>
                      <a:pt x="16" y="6"/>
                    </a:lnTo>
                    <a:lnTo>
                      <a:pt x="8" y="9"/>
                    </a:lnTo>
                    <a:lnTo>
                      <a:pt x="3" y="13"/>
                    </a:lnTo>
                    <a:lnTo>
                      <a:pt x="0" y="15"/>
                    </a:lnTo>
                    <a:lnTo>
                      <a:pt x="0" y="17"/>
                    </a:lnTo>
                    <a:lnTo>
                      <a:pt x="0" y="20"/>
                    </a:lnTo>
                    <a:lnTo>
                      <a:pt x="3" y="23"/>
                    </a:lnTo>
                    <a:lnTo>
                      <a:pt x="8" y="26"/>
                    </a:lnTo>
                    <a:lnTo>
                      <a:pt x="16" y="30"/>
                    </a:lnTo>
                    <a:lnTo>
                      <a:pt x="26" y="32"/>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66723" name="Freeform 163"/>
              <p:cNvSpPr>
                <a:spLocks/>
              </p:cNvSpPr>
              <p:nvPr/>
            </p:nvSpPr>
            <p:spPr bwMode="auto">
              <a:xfrm>
                <a:off x="1217" y="1326"/>
                <a:ext cx="14" cy="13"/>
              </a:xfrm>
              <a:custGeom>
                <a:avLst/>
                <a:gdLst/>
                <a:ahLst/>
                <a:cxnLst>
                  <a:cxn ang="0">
                    <a:pos x="0" y="12"/>
                  </a:cxn>
                  <a:cxn ang="0">
                    <a:pos x="3" y="12"/>
                  </a:cxn>
                  <a:cxn ang="0">
                    <a:pos x="7" y="9"/>
                  </a:cxn>
                  <a:cxn ang="0">
                    <a:pos x="10" y="12"/>
                  </a:cxn>
                  <a:cxn ang="0">
                    <a:pos x="13" y="12"/>
                  </a:cxn>
                  <a:cxn ang="0">
                    <a:pos x="9" y="6"/>
                  </a:cxn>
                  <a:cxn ang="0">
                    <a:pos x="13" y="0"/>
                  </a:cxn>
                  <a:cxn ang="0">
                    <a:pos x="10" y="0"/>
                  </a:cxn>
                  <a:cxn ang="0">
                    <a:pos x="7" y="3"/>
                  </a:cxn>
                  <a:cxn ang="0">
                    <a:pos x="5" y="0"/>
                  </a:cxn>
                  <a:cxn ang="0">
                    <a:pos x="0" y="0"/>
                  </a:cxn>
                  <a:cxn ang="0">
                    <a:pos x="5" y="6"/>
                  </a:cxn>
                  <a:cxn ang="0">
                    <a:pos x="0" y="12"/>
                  </a:cxn>
                </a:cxnLst>
                <a:rect l="0" t="0" r="r" b="b"/>
                <a:pathLst>
                  <a:path w="14" h="13">
                    <a:moveTo>
                      <a:pt x="0" y="12"/>
                    </a:moveTo>
                    <a:lnTo>
                      <a:pt x="3" y="12"/>
                    </a:lnTo>
                    <a:lnTo>
                      <a:pt x="7" y="9"/>
                    </a:lnTo>
                    <a:lnTo>
                      <a:pt x="10" y="12"/>
                    </a:lnTo>
                    <a:lnTo>
                      <a:pt x="13" y="12"/>
                    </a:lnTo>
                    <a:lnTo>
                      <a:pt x="9" y="6"/>
                    </a:lnTo>
                    <a:lnTo>
                      <a:pt x="13" y="0"/>
                    </a:lnTo>
                    <a:lnTo>
                      <a:pt x="10" y="0"/>
                    </a:lnTo>
                    <a:lnTo>
                      <a:pt x="7" y="3"/>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66724" name="Freeform 164"/>
              <p:cNvSpPr>
                <a:spLocks/>
              </p:cNvSpPr>
              <p:nvPr/>
            </p:nvSpPr>
            <p:spPr bwMode="auto">
              <a:xfrm>
                <a:off x="1034" y="1326"/>
                <a:ext cx="13" cy="13"/>
              </a:xfrm>
              <a:custGeom>
                <a:avLst/>
                <a:gdLst/>
                <a:ahLst/>
                <a:cxnLst>
                  <a:cxn ang="0">
                    <a:pos x="0" y="12"/>
                  </a:cxn>
                  <a:cxn ang="0">
                    <a:pos x="2" y="12"/>
                  </a:cxn>
                  <a:cxn ang="0">
                    <a:pos x="6" y="9"/>
                  </a:cxn>
                  <a:cxn ang="0">
                    <a:pos x="9" y="12"/>
                  </a:cxn>
                  <a:cxn ang="0">
                    <a:pos x="12" y="12"/>
                  </a:cxn>
                  <a:cxn ang="0">
                    <a:pos x="7" y="7"/>
                  </a:cxn>
                  <a:cxn ang="0">
                    <a:pos x="12" y="0"/>
                  </a:cxn>
                  <a:cxn ang="0">
                    <a:pos x="9" y="0"/>
                  </a:cxn>
                  <a:cxn ang="0">
                    <a:pos x="6" y="3"/>
                  </a:cxn>
                  <a:cxn ang="0">
                    <a:pos x="4" y="0"/>
                  </a:cxn>
                  <a:cxn ang="0">
                    <a:pos x="0" y="0"/>
                  </a:cxn>
                  <a:cxn ang="0">
                    <a:pos x="4" y="7"/>
                  </a:cxn>
                  <a:cxn ang="0">
                    <a:pos x="0" y="12"/>
                  </a:cxn>
                </a:cxnLst>
                <a:rect l="0" t="0" r="r" b="b"/>
                <a:pathLst>
                  <a:path w="13" h="13">
                    <a:moveTo>
                      <a:pt x="0" y="12"/>
                    </a:moveTo>
                    <a:lnTo>
                      <a:pt x="2" y="12"/>
                    </a:lnTo>
                    <a:lnTo>
                      <a:pt x="6" y="9"/>
                    </a:lnTo>
                    <a:lnTo>
                      <a:pt x="9" y="12"/>
                    </a:lnTo>
                    <a:lnTo>
                      <a:pt x="12" y="12"/>
                    </a:lnTo>
                    <a:lnTo>
                      <a:pt x="7" y="7"/>
                    </a:lnTo>
                    <a:lnTo>
                      <a:pt x="12" y="0"/>
                    </a:lnTo>
                    <a:lnTo>
                      <a:pt x="9" y="0"/>
                    </a:lnTo>
                    <a:lnTo>
                      <a:pt x="6" y="3"/>
                    </a:lnTo>
                    <a:lnTo>
                      <a:pt x="4" y="0"/>
                    </a:lnTo>
                    <a:lnTo>
                      <a:pt x="0" y="0"/>
                    </a:lnTo>
                    <a:lnTo>
                      <a:pt x="4" y="7"/>
                    </a:lnTo>
                    <a:lnTo>
                      <a:pt x="0" y="12"/>
                    </a:lnTo>
                  </a:path>
                </a:pathLst>
              </a:custGeom>
              <a:solidFill>
                <a:srgbClr val="666666"/>
              </a:solidFill>
              <a:ln w="9525" cap="rnd">
                <a:noFill/>
                <a:round/>
                <a:headEnd/>
                <a:tailEnd/>
              </a:ln>
              <a:effectLst/>
            </p:spPr>
            <p:txBody>
              <a:bodyPr/>
              <a:lstStyle/>
              <a:p>
                <a:endParaRPr lang="en-US"/>
              </a:p>
            </p:txBody>
          </p:sp>
          <p:sp>
            <p:nvSpPr>
              <p:cNvPr id="66725" name="Freeform 165"/>
              <p:cNvSpPr>
                <a:spLocks/>
              </p:cNvSpPr>
              <p:nvPr/>
            </p:nvSpPr>
            <p:spPr bwMode="auto">
              <a:xfrm>
                <a:off x="1021" y="944"/>
                <a:ext cx="132" cy="92"/>
              </a:xfrm>
              <a:custGeom>
                <a:avLst/>
                <a:gdLst/>
                <a:ahLst/>
                <a:cxnLst>
                  <a:cxn ang="0">
                    <a:pos x="131" y="0"/>
                  </a:cxn>
                  <a:cxn ang="0">
                    <a:pos x="131" y="70"/>
                  </a:cxn>
                  <a:cxn ang="0">
                    <a:pos x="129" y="74"/>
                  </a:cxn>
                  <a:cxn ang="0">
                    <a:pos x="126" y="78"/>
                  </a:cxn>
                  <a:cxn ang="0">
                    <a:pos x="120" y="81"/>
                  </a:cxn>
                  <a:cxn ang="0">
                    <a:pos x="111" y="85"/>
                  </a:cxn>
                  <a:cxn ang="0">
                    <a:pos x="90" y="89"/>
                  </a:cxn>
                  <a:cxn ang="0">
                    <a:pos x="65" y="91"/>
                  </a:cxn>
                  <a:cxn ang="0">
                    <a:pos x="39" y="89"/>
                  </a:cxn>
                  <a:cxn ang="0">
                    <a:pos x="20" y="85"/>
                  </a:cxn>
                  <a:cxn ang="0">
                    <a:pos x="12" y="81"/>
                  </a:cxn>
                  <a:cxn ang="0">
                    <a:pos x="6" y="78"/>
                  </a:cxn>
                  <a:cxn ang="0">
                    <a:pos x="0" y="74"/>
                  </a:cxn>
                  <a:cxn ang="0">
                    <a:pos x="0" y="70"/>
                  </a:cxn>
                  <a:cxn ang="0">
                    <a:pos x="0" y="0"/>
                  </a:cxn>
                  <a:cxn ang="0">
                    <a:pos x="7" y="5"/>
                  </a:cxn>
                  <a:cxn ang="0">
                    <a:pos x="15" y="8"/>
                  </a:cxn>
                  <a:cxn ang="0">
                    <a:pos x="34" y="13"/>
                  </a:cxn>
                  <a:cxn ang="0">
                    <a:pos x="54" y="15"/>
                  </a:cxn>
                  <a:cxn ang="0">
                    <a:pos x="65" y="15"/>
                  </a:cxn>
                  <a:cxn ang="0">
                    <a:pos x="79" y="15"/>
                  </a:cxn>
                  <a:cxn ang="0">
                    <a:pos x="92" y="13"/>
                  </a:cxn>
                  <a:cxn ang="0">
                    <a:pos x="105" y="11"/>
                  </a:cxn>
                  <a:cxn ang="0">
                    <a:pos x="114" y="8"/>
                  </a:cxn>
                  <a:cxn ang="0">
                    <a:pos x="124" y="5"/>
                  </a:cxn>
                  <a:cxn ang="0">
                    <a:pos x="131" y="0"/>
                  </a:cxn>
                </a:cxnLst>
                <a:rect l="0" t="0" r="r" b="b"/>
                <a:pathLst>
                  <a:path w="132" h="92">
                    <a:moveTo>
                      <a:pt x="131" y="0"/>
                    </a:moveTo>
                    <a:lnTo>
                      <a:pt x="131" y="70"/>
                    </a:lnTo>
                    <a:lnTo>
                      <a:pt x="129" y="74"/>
                    </a:lnTo>
                    <a:lnTo>
                      <a:pt x="126" y="78"/>
                    </a:lnTo>
                    <a:lnTo>
                      <a:pt x="120" y="81"/>
                    </a:lnTo>
                    <a:lnTo>
                      <a:pt x="111" y="85"/>
                    </a:lnTo>
                    <a:lnTo>
                      <a:pt x="90" y="89"/>
                    </a:lnTo>
                    <a:lnTo>
                      <a:pt x="65" y="91"/>
                    </a:lnTo>
                    <a:lnTo>
                      <a:pt x="39" y="89"/>
                    </a:lnTo>
                    <a:lnTo>
                      <a:pt x="20" y="85"/>
                    </a:lnTo>
                    <a:lnTo>
                      <a:pt x="12" y="81"/>
                    </a:lnTo>
                    <a:lnTo>
                      <a:pt x="6" y="78"/>
                    </a:lnTo>
                    <a:lnTo>
                      <a:pt x="0" y="74"/>
                    </a:lnTo>
                    <a:lnTo>
                      <a:pt x="0" y="70"/>
                    </a:lnTo>
                    <a:lnTo>
                      <a:pt x="0" y="0"/>
                    </a:lnTo>
                    <a:lnTo>
                      <a:pt x="7" y="5"/>
                    </a:lnTo>
                    <a:lnTo>
                      <a:pt x="15" y="8"/>
                    </a:lnTo>
                    <a:lnTo>
                      <a:pt x="34" y="13"/>
                    </a:lnTo>
                    <a:lnTo>
                      <a:pt x="54" y="15"/>
                    </a:lnTo>
                    <a:lnTo>
                      <a:pt x="65" y="15"/>
                    </a:lnTo>
                    <a:lnTo>
                      <a:pt x="79" y="15"/>
                    </a:lnTo>
                    <a:lnTo>
                      <a:pt x="92" y="13"/>
                    </a:lnTo>
                    <a:lnTo>
                      <a:pt x="105" y="11"/>
                    </a:lnTo>
                    <a:lnTo>
                      <a:pt x="114" y="8"/>
                    </a:lnTo>
                    <a:lnTo>
                      <a:pt x="124" y="5"/>
                    </a:lnTo>
                    <a:lnTo>
                      <a:pt x="131" y="0"/>
                    </a:lnTo>
                  </a:path>
                </a:pathLst>
              </a:custGeom>
              <a:solidFill>
                <a:srgbClr val="666666"/>
              </a:solidFill>
              <a:ln w="9525" cap="rnd">
                <a:noFill/>
                <a:round/>
                <a:headEnd/>
                <a:tailEnd/>
              </a:ln>
              <a:effectLst/>
            </p:spPr>
            <p:txBody>
              <a:bodyPr/>
              <a:lstStyle/>
              <a:p>
                <a:endParaRPr lang="en-US"/>
              </a:p>
            </p:txBody>
          </p:sp>
          <p:sp>
            <p:nvSpPr>
              <p:cNvPr id="66726" name="Freeform 166"/>
              <p:cNvSpPr>
                <a:spLocks/>
              </p:cNvSpPr>
              <p:nvPr/>
            </p:nvSpPr>
            <p:spPr bwMode="auto">
              <a:xfrm>
                <a:off x="1021" y="914"/>
                <a:ext cx="130" cy="37"/>
              </a:xfrm>
              <a:custGeom>
                <a:avLst/>
                <a:gdLst/>
                <a:ahLst/>
                <a:cxnLst>
                  <a:cxn ang="0">
                    <a:pos x="113" y="30"/>
                  </a:cxn>
                  <a:cxn ang="0">
                    <a:pos x="113" y="30"/>
                  </a:cxn>
                  <a:cxn ang="0">
                    <a:pos x="123" y="27"/>
                  </a:cxn>
                  <a:cxn ang="0">
                    <a:pos x="127" y="22"/>
                  </a:cxn>
                  <a:cxn ang="0">
                    <a:pos x="129" y="19"/>
                  </a:cxn>
                  <a:cxn ang="0">
                    <a:pos x="129" y="17"/>
                  </a:cxn>
                  <a:cxn ang="0">
                    <a:pos x="129" y="15"/>
                  </a:cxn>
                  <a:cxn ang="0">
                    <a:pos x="126" y="13"/>
                  </a:cxn>
                  <a:cxn ang="0">
                    <a:pos x="121" y="10"/>
                  </a:cxn>
                  <a:cxn ang="0">
                    <a:pos x="113" y="6"/>
                  </a:cxn>
                  <a:cxn ang="0">
                    <a:pos x="103" y="4"/>
                  </a:cxn>
                  <a:cxn ang="0">
                    <a:pos x="92" y="2"/>
                  </a:cxn>
                  <a:cxn ang="0">
                    <a:pos x="65" y="0"/>
                  </a:cxn>
                  <a:cxn ang="0">
                    <a:pos x="39" y="2"/>
                  </a:cxn>
                  <a:cxn ang="0">
                    <a:pos x="28" y="4"/>
                  </a:cxn>
                  <a:cxn ang="0">
                    <a:pos x="19" y="6"/>
                  </a:cxn>
                  <a:cxn ang="0">
                    <a:pos x="10" y="10"/>
                  </a:cxn>
                  <a:cxn ang="0">
                    <a:pos x="6" y="13"/>
                  </a:cxn>
                  <a:cxn ang="0">
                    <a:pos x="2" y="15"/>
                  </a:cxn>
                  <a:cxn ang="0">
                    <a:pos x="0" y="17"/>
                  </a:cxn>
                  <a:cxn ang="0">
                    <a:pos x="2" y="21"/>
                  </a:cxn>
                  <a:cxn ang="0">
                    <a:pos x="6" y="23"/>
                  </a:cxn>
                  <a:cxn ang="0">
                    <a:pos x="10" y="27"/>
                  </a:cxn>
                  <a:cxn ang="0">
                    <a:pos x="19" y="30"/>
                  </a:cxn>
                  <a:cxn ang="0">
                    <a:pos x="28" y="33"/>
                  </a:cxn>
                  <a:cxn ang="0">
                    <a:pos x="39" y="34"/>
                  </a:cxn>
                  <a:cxn ang="0">
                    <a:pos x="65" y="36"/>
                  </a:cxn>
                  <a:cxn ang="0">
                    <a:pos x="79" y="36"/>
                  </a:cxn>
                  <a:cxn ang="0">
                    <a:pos x="92" y="34"/>
                  </a:cxn>
                  <a:cxn ang="0">
                    <a:pos x="113" y="30"/>
                  </a:cxn>
                </a:cxnLst>
                <a:rect l="0" t="0" r="r" b="b"/>
                <a:pathLst>
                  <a:path w="130" h="37">
                    <a:moveTo>
                      <a:pt x="113" y="30"/>
                    </a:moveTo>
                    <a:lnTo>
                      <a:pt x="113" y="30"/>
                    </a:lnTo>
                    <a:lnTo>
                      <a:pt x="123" y="27"/>
                    </a:lnTo>
                    <a:lnTo>
                      <a:pt x="127" y="22"/>
                    </a:lnTo>
                    <a:lnTo>
                      <a:pt x="129" y="19"/>
                    </a:lnTo>
                    <a:lnTo>
                      <a:pt x="129" y="17"/>
                    </a:lnTo>
                    <a:lnTo>
                      <a:pt x="129" y="15"/>
                    </a:lnTo>
                    <a:lnTo>
                      <a:pt x="126" y="13"/>
                    </a:lnTo>
                    <a:lnTo>
                      <a:pt x="121" y="10"/>
                    </a:lnTo>
                    <a:lnTo>
                      <a:pt x="113" y="6"/>
                    </a:lnTo>
                    <a:lnTo>
                      <a:pt x="103" y="4"/>
                    </a:lnTo>
                    <a:lnTo>
                      <a:pt x="92" y="2"/>
                    </a:lnTo>
                    <a:lnTo>
                      <a:pt x="65" y="0"/>
                    </a:lnTo>
                    <a:lnTo>
                      <a:pt x="39" y="2"/>
                    </a:lnTo>
                    <a:lnTo>
                      <a:pt x="28" y="4"/>
                    </a:lnTo>
                    <a:lnTo>
                      <a:pt x="19" y="6"/>
                    </a:lnTo>
                    <a:lnTo>
                      <a:pt x="10" y="10"/>
                    </a:lnTo>
                    <a:lnTo>
                      <a:pt x="6" y="13"/>
                    </a:lnTo>
                    <a:lnTo>
                      <a:pt x="2" y="15"/>
                    </a:lnTo>
                    <a:lnTo>
                      <a:pt x="0" y="17"/>
                    </a:lnTo>
                    <a:lnTo>
                      <a:pt x="2" y="21"/>
                    </a:lnTo>
                    <a:lnTo>
                      <a:pt x="6" y="23"/>
                    </a:lnTo>
                    <a:lnTo>
                      <a:pt x="10" y="27"/>
                    </a:lnTo>
                    <a:lnTo>
                      <a:pt x="19" y="30"/>
                    </a:lnTo>
                    <a:lnTo>
                      <a:pt x="28" y="33"/>
                    </a:lnTo>
                    <a:lnTo>
                      <a:pt x="39" y="34"/>
                    </a:lnTo>
                    <a:lnTo>
                      <a:pt x="65" y="36"/>
                    </a:lnTo>
                    <a:lnTo>
                      <a:pt x="79" y="36"/>
                    </a:lnTo>
                    <a:lnTo>
                      <a:pt x="92" y="34"/>
                    </a:lnTo>
                    <a:lnTo>
                      <a:pt x="113" y="30"/>
                    </a:lnTo>
                  </a:path>
                </a:pathLst>
              </a:custGeom>
              <a:solidFill>
                <a:srgbClr val="666666"/>
              </a:solidFill>
              <a:ln w="9525" cap="rnd">
                <a:noFill/>
                <a:round/>
                <a:headEnd/>
                <a:tailEnd/>
              </a:ln>
              <a:effectLst/>
            </p:spPr>
            <p:txBody>
              <a:bodyPr/>
              <a:lstStyle/>
              <a:p>
                <a:endParaRPr lang="en-US"/>
              </a:p>
            </p:txBody>
          </p:sp>
          <p:sp>
            <p:nvSpPr>
              <p:cNvPr id="66727" name="Freeform 167"/>
              <p:cNvSpPr>
                <a:spLocks/>
              </p:cNvSpPr>
              <p:nvPr/>
            </p:nvSpPr>
            <p:spPr bwMode="auto">
              <a:xfrm>
                <a:off x="1222" y="1069"/>
                <a:ext cx="14" cy="14"/>
              </a:xfrm>
              <a:custGeom>
                <a:avLst/>
                <a:gdLst/>
                <a:ahLst/>
                <a:cxnLst>
                  <a:cxn ang="0">
                    <a:pos x="0" y="13"/>
                  </a:cxn>
                  <a:cxn ang="0">
                    <a:pos x="4" y="13"/>
                  </a:cxn>
                  <a:cxn ang="0">
                    <a:pos x="7" y="9"/>
                  </a:cxn>
                  <a:cxn ang="0">
                    <a:pos x="8" y="13"/>
                  </a:cxn>
                  <a:cxn ang="0">
                    <a:pos x="13" y="13"/>
                  </a:cxn>
                  <a:cxn ang="0">
                    <a:pos x="8" y="6"/>
                  </a:cxn>
                  <a:cxn ang="0">
                    <a:pos x="13" y="0"/>
                  </a:cxn>
                  <a:cxn ang="0">
                    <a:pos x="8" y="0"/>
                  </a:cxn>
                  <a:cxn ang="0">
                    <a:pos x="7" y="3"/>
                  </a:cxn>
                  <a:cxn ang="0">
                    <a:pos x="4" y="0"/>
                  </a:cxn>
                  <a:cxn ang="0">
                    <a:pos x="0" y="0"/>
                  </a:cxn>
                  <a:cxn ang="0">
                    <a:pos x="4" y="6"/>
                  </a:cxn>
                  <a:cxn ang="0">
                    <a:pos x="0" y="13"/>
                  </a:cxn>
                </a:cxnLst>
                <a:rect l="0" t="0" r="r" b="b"/>
                <a:pathLst>
                  <a:path w="14" h="14">
                    <a:moveTo>
                      <a:pt x="0" y="13"/>
                    </a:moveTo>
                    <a:lnTo>
                      <a:pt x="4" y="13"/>
                    </a:lnTo>
                    <a:lnTo>
                      <a:pt x="7" y="9"/>
                    </a:lnTo>
                    <a:lnTo>
                      <a:pt x="8" y="13"/>
                    </a:lnTo>
                    <a:lnTo>
                      <a:pt x="13" y="13"/>
                    </a:lnTo>
                    <a:lnTo>
                      <a:pt x="8" y="6"/>
                    </a:lnTo>
                    <a:lnTo>
                      <a:pt x="13" y="0"/>
                    </a:lnTo>
                    <a:lnTo>
                      <a:pt x="8" y="0"/>
                    </a:lnTo>
                    <a:lnTo>
                      <a:pt x="7" y="3"/>
                    </a:lnTo>
                    <a:lnTo>
                      <a:pt x="4" y="0"/>
                    </a:lnTo>
                    <a:lnTo>
                      <a:pt x="0" y="0"/>
                    </a:lnTo>
                    <a:lnTo>
                      <a:pt x="4" y="6"/>
                    </a:lnTo>
                    <a:lnTo>
                      <a:pt x="0" y="13"/>
                    </a:lnTo>
                  </a:path>
                </a:pathLst>
              </a:custGeom>
              <a:solidFill>
                <a:srgbClr val="666666"/>
              </a:solidFill>
              <a:ln w="9525" cap="rnd">
                <a:noFill/>
                <a:round/>
                <a:headEnd/>
                <a:tailEnd/>
              </a:ln>
              <a:effectLst/>
            </p:spPr>
            <p:txBody>
              <a:bodyPr/>
              <a:lstStyle/>
              <a:p>
                <a:endParaRPr lang="en-US"/>
              </a:p>
            </p:txBody>
          </p:sp>
          <p:sp>
            <p:nvSpPr>
              <p:cNvPr id="66728" name="Freeform 168"/>
              <p:cNvSpPr>
                <a:spLocks/>
              </p:cNvSpPr>
              <p:nvPr/>
            </p:nvSpPr>
            <p:spPr bwMode="auto">
              <a:xfrm>
                <a:off x="1038" y="1069"/>
                <a:ext cx="14" cy="14"/>
              </a:xfrm>
              <a:custGeom>
                <a:avLst/>
                <a:gdLst/>
                <a:ahLst/>
                <a:cxnLst>
                  <a:cxn ang="0">
                    <a:pos x="0" y="13"/>
                  </a:cxn>
                  <a:cxn ang="0">
                    <a:pos x="3" y="13"/>
                  </a:cxn>
                  <a:cxn ang="0">
                    <a:pos x="6" y="9"/>
                  </a:cxn>
                  <a:cxn ang="0">
                    <a:pos x="7" y="13"/>
                  </a:cxn>
                  <a:cxn ang="0">
                    <a:pos x="13" y="13"/>
                  </a:cxn>
                  <a:cxn ang="0">
                    <a:pos x="7" y="7"/>
                  </a:cxn>
                  <a:cxn ang="0">
                    <a:pos x="13" y="0"/>
                  </a:cxn>
                  <a:cxn ang="0">
                    <a:pos x="7" y="0"/>
                  </a:cxn>
                  <a:cxn ang="0">
                    <a:pos x="6" y="3"/>
                  </a:cxn>
                  <a:cxn ang="0">
                    <a:pos x="3" y="0"/>
                  </a:cxn>
                  <a:cxn ang="0">
                    <a:pos x="0" y="0"/>
                  </a:cxn>
                  <a:cxn ang="0">
                    <a:pos x="5" y="7"/>
                  </a:cxn>
                  <a:cxn ang="0">
                    <a:pos x="0" y="13"/>
                  </a:cxn>
                </a:cxnLst>
                <a:rect l="0" t="0" r="r" b="b"/>
                <a:pathLst>
                  <a:path w="14" h="14">
                    <a:moveTo>
                      <a:pt x="0" y="13"/>
                    </a:moveTo>
                    <a:lnTo>
                      <a:pt x="3" y="13"/>
                    </a:lnTo>
                    <a:lnTo>
                      <a:pt x="6" y="9"/>
                    </a:lnTo>
                    <a:lnTo>
                      <a:pt x="7" y="13"/>
                    </a:lnTo>
                    <a:lnTo>
                      <a:pt x="13" y="13"/>
                    </a:lnTo>
                    <a:lnTo>
                      <a:pt x="7" y="7"/>
                    </a:lnTo>
                    <a:lnTo>
                      <a:pt x="13" y="0"/>
                    </a:lnTo>
                    <a:lnTo>
                      <a:pt x="7" y="0"/>
                    </a:lnTo>
                    <a:lnTo>
                      <a:pt x="6" y="3"/>
                    </a:lnTo>
                    <a:lnTo>
                      <a:pt x="3" y="0"/>
                    </a:lnTo>
                    <a:lnTo>
                      <a:pt x="0" y="0"/>
                    </a:lnTo>
                    <a:lnTo>
                      <a:pt x="5" y="7"/>
                    </a:lnTo>
                    <a:lnTo>
                      <a:pt x="0" y="13"/>
                    </a:lnTo>
                  </a:path>
                </a:pathLst>
              </a:custGeom>
              <a:solidFill>
                <a:srgbClr val="666666"/>
              </a:solidFill>
              <a:ln w="9525" cap="rnd">
                <a:noFill/>
                <a:round/>
                <a:headEnd/>
                <a:tailEnd/>
              </a:ln>
              <a:effectLst/>
            </p:spPr>
            <p:txBody>
              <a:bodyPr/>
              <a:lstStyle/>
              <a:p>
                <a:endParaRPr lang="en-US"/>
              </a:p>
            </p:txBody>
          </p:sp>
          <p:sp>
            <p:nvSpPr>
              <p:cNvPr id="66729" name="Freeform 169"/>
              <p:cNvSpPr>
                <a:spLocks/>
              </p:cNvSpPr>
              <p:nvPr/>
            </p:nvSpPr>
            <p:spPr bwMode="auto">
              <a:xfrm>
                <a:off x="1420" y="1045"/>
                <a:ext cx="379" cy="247"/>
              </a:xfrm>
              <a:custGeom>
                <a:avLst/>
                <a:gdLst/>
                <a:ahLst/>
                <a:cxnLst>
                  <a:cxn ang="0">
                    <a:pos x="334" y="246"/>
                  </a:cxn>
                  <a:cxn ang="0">
                    <a:pos x="334" y="246"/>
                  </a:cxn>
                  <a:cxn ang="0">
                    <a:pos x="343" y="245"/>
                  </a:cxn>
                  <a:cxn ang="0">
                    <a:pos x="351" y="243"/>
                  </a:cxn>
                  <a:cxn ang="0">
                    <a:pos x="359" y="239"/>
                  </a:cxn>
                  <a:cxn ang="0">
                    <a:pos x="365" y="234"/>
                  </a:cxn>
                  <a:cxn ang="0">
                    <a:pos x="370" y="228"/>
                  </a:cxn>
                  <a:cxn ang="0">
                    <a:pos x="375" y="219"/>
                  </a:cxn>
                  <a:cxn ang="0">
                    <a:pos x="376" y="211"/>
                  </a:cxn>
                  <a:cxn ang="0">
                    <a:pos x="378" y="204"/>
                  </a:cxn>
                  <a:cxn ang="0">
                    <a:pos x="378" y="43"/>
                  </a:cxn>
                  <a:cxn ang="0">
                    <a:pos x="376" y="35"/>
                  </a:cxn>
                  <a:cxn ang="0">
                    <a:pos x="375" y="27"/>
                  </a:cxn>
                  <a:cxn ang="0">
                    <a:pos x="370" y="19"/>
                  </a:cxn>
                  <a:cxn ang="0">
                    <a:pos x="365" y="13"/>
                  </a:cxn>
                  <a:cxn ang="0">
                    <a:pos x="359" y="8"/>
                  </a:cxn>
                  <a:cxn ang="0">
                    <a:pos x="351" y="3"/>
                  </a:cxn>
                  <a:cxn ang="0">
                    <a:pos x="343" y="0"/>
                  </a:cxn>
                  <a:cxn ang="0">
                    <a:pos x="334" y="0"/>
                  </a:cxn>
                  <a:cxn ang="0">
                    <a:pos x="43" y="0"/>
                  </a:cxn>
                  <a:cxn ang="0">
                    <a:pos x="35" y="0"/>
                  </a:cxn>
                  <a:cxn ang="0">
                    <a:pos x="26" y="3"/>
                  </a:cxn>
                  <a:cxn ang="0">
                    <a:pos x="19" y="8"/>
                  </a:cxn>
                  <a:cxn ang="0">
                    <a:pos x="13" y="13"/>
                  </a:cxn>
                  <a:cxn ang="0">
                    <a:pos x="6" y="19"/>
                  </a:cxn>
                  <a:cxn ang="0">
                    <a:pos x="4" y="27"/>
                  </a:cxn>
                  <a:cxn ang="0">
                    <a:pos x="0" y="35"/>
                  </a:cxn>
                  <a:cxn ang="0">
                    <a:pos x="0" y="43"/>
                  </a:cxn>
                  <a:cxn ang="0">
                    <a:pos x="0" y="204"/>
                  </a:cxn>
                  <a:cxn ang="0">
                    <a:pos x="0" y="211"/>
                  </a:cxn>
                  <a:cxn ang="0">
                    <a:pos x="4" y="219"/>
                  </a:cxn>
                  <a:cxn ang="0">
                    <a:pos x="6" y="228"/>
                  </a:cxn>
                  <a:cxn ang="0">
                    <a:pos x="13" y="234"/>
                  </a:cxn>
                  <a:cxn ang="0">
                    <a:pos x="19" y="239"/>
                  </a:cxn>
                  <a:cxn ang="0">
                    <a:pos x="26" y="243"/>
                  </a:cxn>
                  <a:cxn ang="0">
                    <a:pos x="35" y="245"/>
                  </a:cxn>
                  <a:cxn ang="0">
                    <a:pos x="43" y="246"/>
                  </a:cxn>
                  <a:cxn ang="0">
                    <a:pos x="334" y="246"/>
                  </a:cxn>
                </a:cxnLst>
                <a:rect l="0" t="0" r="r" b="b"/>
                <a:pathLst>
                  <a:path w="379" h="247">
                    <a:moveTo>
                      <a:pt x="334" y="246"/>
                    </a:moveTo>
                    <a:lnTo>
                      <a:pt x="334" y="246"/>
                    </a:lnTo>
                    <a:lnTo>
                      <a:pt x="343" y="245"/>
                    </a:lnTo>
                    <a:lnTo>
                      <a:pt x="351" y="243"/>
                    </a:lnTo>
                    <a:lnTo>
                      <a:pt x="359" y="239"/>
                    </a:lnTo>
                    <a:lnTo>
                      <a:pt x="365" y="234"/>
                    </a:lnTo>
                    <a:lnTo>
                      <a:pt x="370" y="228"/>
                    </a:lnTo>
                    <a:lnTo>
                      <a:pt x="375" y="219"/>
                    </a:lnTo>
                    <a:lnTo>
                      <a:pt x="376" y="211"/>
                    </a:lnTo>
                    <a:lnTo>
                      <a:pt x="378" y="204"/>
                    </a:lnTo>
                    <a:lnTo>
                      <a:pt x="378" y="43"/>
                    </a:lnTo>
                    <a:lnTo>
                      <a:pt x="376" y="35"/>
                    </a:lnTo>
                    <a:lnTo>
                      <a:pt x="375" y="27"/>
                    </a:lnTo>
                    <a:lnTo>
                      <a:pt x="370" y="19"/>
                    </a:lnTo>
                    <a:lnTo>
                      <a:pt x="365" y="13"/>
                    </a:lnTo>
                    <a:lnTo>
                      <a:pt x="359" y="8"/>
                    </a:lnTo>
                    <a:lnTo>
                      <a:pt x="351" y="3"/>
                    </a:lnTo>
                    <a:lnTo>
                      <a:pt x="343" y="0"/>
                    </a:lnTo>
                    <a:lnTo>
                      <a:pt x="334" y="0"/>
                    </a:lnTo>
                    <a:lnTo>
                      <a:pt x="43" y="0"/>
                    </a:lnTo>
                    <a:lnTo>
                      <a:pt x="35" y="0"/>
                    </a:lnTo>
                    <a:lnTo>
                      <a:pt x="26" y="3"/>
                    </a:lnTo>
                    <a:lnTo>
                      <a:pt x="19" y="8"/>
                    </a:lnTo>
                    <a:lnTo>
                      <a:pt x="13" y="13"/>
                    </a:lnTo>
                    <a:lnTo>
                      <a:pt x="6" y="19"/>
                    </a:lnTo>
                    <a:lnTo>
                      <a:pt x="4" y="27"/>
                    </a:lnTo>
                    <a:lnTo>
                      <a:pt x="0" y="35"/>
                    </a:lnTo>
                    <a:lnTo>
                      <a:pt x="0" y="43"/>
                    </a:lnTo>
                    <a:lnTo>
                      <a:pt x="0" y="204"/>
                    </a:lnTo>
                    <a:lnTo>
                      <a:pt x="0" y="211"/>
                    </a:lnTo>
                    <a:lnTo>
                      <a:pt x="4" y="219"/>
                    </a:lnTo>
                    <a:lnTo>
                      <a:pt x="6" y="228"/>
                    </a:lnTo>
                    <a:lnTo>
                      <a:pt x="13" y="234"/>
                    </a:lnTo>
                    <a:lnTo>
                      <a:pt x="19" y="239"/>
                    </a:lnTo>
                    <a:lnTo>
                      <a:pt x="26" y="243"/>
                    </a:lnTo>
                    <a:lnTo>
                      <a:pt x="35" y="245"/>
                    </a:lnTo>
                    <a:lnTo>
                      <a:pt x="43" y="246"/>
                    </a:lnTo>
                    <a:lnTo>
                      <a:pt x="334"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30" name="Freeform 170"/>
              <p:cNvSpPr>
                <a:spLocks/>
              </p:cNvSpPr>
              <p:nvPr/>
            </p:nvSpPr>
            <p:spPr bwMode="auto">
              <a:xfrm>
                <a:off x="1227" y="2069"/>
                <a:ext cx="399" cy="277"/>
              </a:xfrm>
              <a:custGeom>
                <a:avLst/>
                <a:gdLst/>
                <a:ahLst/>
                <a:cxnLst>
                  <a:cxn ang="0">
                    <a:pos x="398" y="0"/>
                  </a:cxn>
                  <a:cxn ang="0">
                    <a:pos x="398" y="211"/>
                  </a:cxn>
                  <a:cxn ang="0">
                    <a:pos x="396" y="217"/>
                  </a:cxn>
                  <a:cxn ang="0">
                    <a:pos x="393" y="223"/>
                  </a:cxn>
                  <a:cxn ang="0">
                    <a:pos x="389" y="229"/>
                  </a:cxn>
                  <a:cxn ang="0">
                    <a:pos x="382" y="236"/>
                  </a:cxn>
                  <a:cxn ang="0">
                    <a:pos x="374" y="242"/>
                  </a:cxn>
                  <a:cxn ang="0">
                    <a:pos x="365" y="247"/>
                  </a:cxn>
                  <a:cxn ang="0">
                    <a:pos x="341" y="257"/>
                  </a:cxn>
                  <a:cxn ang="0">
                    <a:pos x="310" y="264"/>
                  </a:cxn>
                  <a:cxn ang="0">
                    <a:pos x="276" y="271"/>
                  </a:cxn>
                  <a:cxn ang="0">
                    <a:pos x="239" y="274"/>
                  </a:cxn>
                  <a:cxn ang="0">
                    <a:pos x="199" y="276"/>
                  </a:cxn>
                  <a:cxn ang="0">
                    <a:pos x="159" y="274"/>
                  </a:cxn>
                  <a:cxn ang="0">
                    <a:pos x="122" y="271"/>
                  </a:cxn>
                  <a:cxn ang="0">
                    <a:pos x="89" y="264"/>
                  </a:cxn>
                  <a:cxn ang="0">
                    <a:pos x="58" y="257"/>
                  </a:cxn>
                  <a:cxn ang="0">
                    <a:pos x="34" y="247"/>
                  </a:cxn>
                  <a:cxn ang="0">
                    <a:pos x="24" y="242"/>
                  </a:cxn>
                  <a:cxn ang="0">
                    <a:pos x="17" y="236"/>
                  </a:cxn>
                  <a:cxn ang="0">
                    <a:pos x="8" y="229"/>
                  </a:cxn>
                  <a:cxn ang="0">
                    <a:pos x="4" y="223"/>
                  </a:cxn>
                  <a:cxn ang="0">
                    <a:pos x="0" y="217"/>
                  </a:cxn>
                  <a:cxn ang="0">
                    <a:pos x="0" y="211"/>
                  </a:cxn>
                  <a:cxn ang="0">
                    <a:pos x="0" y="2"/>
                  </a:cxn>
                  <a:cxn ang="0">
                    <a:pos x="10" y="8"/>
                  </a:cxn>
                  <a:cxn ang="0">
                    <a:pos x="21" y="15"/>
                  </a:cxn>
                  <a:cxn ang="0">
                    <a:pos x="46" y="24"/>
                  </a:cxn>
                  <a:cxn ang="0">
                    <a:pos x="76" y="32"/>
                  </a:cxn>
                  <a:cxn ang="0">
                    <a:pos x="106" y="37"/>
                  </a:cxn>
                  <a:cxn ang="0">
                    <a:pos x="135" y="41"/>
                  </a:cxn>
                  <a:cxn ang="0">
                    <a:pos x="160" y="43"/>
                  </a:cxn>
                  <a:cxn ang="0">
                    <a:pos x="199" y="45"/>
                  </a:cxn>
                  <a:cxn ang="0">
                    <a:pos x="243" y="43"/>
                  </a:cxn>
                  <a:cxn ang="0">
                    <a:pos x="282" y="39"/>
                  </a:cxn>
                  <a:cxn ang="0">
                    <a:pos x="317" y="33"/>
                  </a:cxn>
                  <a:cxn ang="0">
                    <a:pos x="350" y="24"/>
                  </a:cxn>
                  <a:cxn ang="0">
                    <a:pos x="376" y="15"/>
                  </a:cxn>
                  <a:cxn ang="0">
                    <a:pos x="387" y="8"/>
                  </a:cxn>
                  <a:cxn ang="0">
                    <a:pos x="398" y="0"/>
                  </a:cxn>
                </a:cxnLst>
                <a:rect l="0" t="0" r="r" b="b"/>
                <a:pathLst>
                  <a:path w="399" h="277">
                    <a:moveTo>
                      <a:pt x="398" y="0"/>
                    </a:moveTo>
                    <a:lnTo>
                      <a:pt x="398" y="211"/>
                    </a:lnTo>
                    <a:lnTo>
                      <a:pt x="396" y="217"/>
                    </a:lnTo>
                    <a:lnTo>
                      <a:pt x="393" y="223"/>
                    </a:lnTo>
                    <a:lnTo>
                      <a:pt x="389" y="229"/>
                    </a:lnTo>
                    <a:lnTo>
                      <a:pt x="382" y="236"/>
                    </a:lnTo>
                    <a:lnTo>
                      <a:pt x="374" y="242"/>
                    </a:lnTo>
                    <a:lnTo>
                      <a:pt x="365" y="247"/>
                    </a:lnTo>
                    <a:lnTo>
                      <a:pt x="341" y="257"/>
                    </a:lnTo>
                    <a:lnTo>
                      <a:pt x="310" y="264"/>
                    </a:lnTo>
                    <a:lnTo>
                      <a:pt x="276" y="271"/>
                    </a:lnTo>
                    <a:lnTo>
                      <a:pt x="239" y="274"/>
                    </a:lnTo>
                    <a:lnTo>
                      <a:pt x="199" y="276"/>
                    </a:lnTo>
                    <a:lnTo>
                      <a:pt x="159" y="274"/>
                    </a:lnTo>
                    <a:lnTo>
                      <a:pt x="122" y="271"/>
                    </a:lnTo>
                    <a:lnTo>
                      <a:pt x="89" y="264"/>
                    </a:lnTo>
                    <a:lnTo>
                      <a:pt x="58" y="257"/>
                    </a:lnTo>
                    <a:lnTo>
                      <a:pt x="34" y="247"/>
                    </a:lnTo>
                    <a:lnTo>
                      <a:pt x="24" y="242"/>
                    </a:lnTo>
                    <a:lnTo>
                      <a:pt x="17" y="236"/>
                    </a:lnTo>
                    <a:lnTo>
                      <a:pt x="8" y="229"/>
                    </a:lnTo>
                    <a:lnTo>
                      <a:pt x="4" y="223"/>
                    </a:lnTo>
                    <a:lnTo>
                      <a:pt x="0" y="217"/>
                    </a:lnTo>
                    <a:lnTo>
                      <a:pt x="0" y="211"/>
                    </a:lnTo>
                    <a:lnTo>
                      <a:pt x="0" y="2"/>
                    </a:lnTo>
                    <a:lnTo>
                      <a:pt x="10" y="8"/>
                    </a:lnTo>
                    <a:lnTo>
                      <a:pt x="21" y="15"/>
                    </a:lnTo>
                    <a:lnTo>
                      <a:pt x="46" y="24"/>
                    </a:lnTo>
                    <a:lnTo>
                      <a:pt x="76" y="32"/>
                    </a:lnTo>
                    <a:lnTo>
                      <a:pt x="106" y="37"/>
                    </a:lnTo>
                    <a:lnTo>
                      <a:pt x="135" y="41"/>
                    </a:lnTo>
                    <a:lnTo>
                      <a:pt x="160" y="43"/>
                    </a:lnTo>
                    <a:lnTo>
                      <a:pt x="199" y="45"/>
                    </a:lnTo>
                    <a:lnTo>
                      <a:pt x="243" y="43"/>
                    </a:lnTo>
                    <a:lnTo>
                      <a:pt x="282" y="39"/>
                    </a:lnTo>
                    <a:lnTo>
                      <a:pt x="317" y="33"/>
                    </a:lnTo>
                    <a:lnTo>
                      <a:pt x="350" y="24"/>
                    </a:lnTo>
                    <a:lnTo>
                      <a:pt x="376" y="15"/>
                    </a:lnTo>
                    <a:lnTo>
                      <a:pt x="387" y="8"/>
                    </a:lnTo>
                    <a:lnTo>
                      <a:pt x="398" y="0"/>
                    </a:lnTo>
                  </a:path>
                </a:pathLst>
              </a:custGeom>
              <a:solidFill>
                <a:srgbClr val="FFFFFF"/>
              </a:solidFill>
              <a:ln w="9525" cap="rnd">
                <a:noFill/>
                <a:round/>
                <a:headEnd/>
                <a:tailEnd/>
              </a:ln>
              <a:effectLst/>
            </p:spPr>
            <p:txBody>
              <a:bodyPr/>
              <a:lstStyle/>
              <a:p>
                <a:endParaRPr lang="en-US"/>
              </a:p>
            </p:txBody>
          </p:sp>
          <p:sp>
            <p:nvSpPr>
              <p:cNvPr id="66731" name="Freeform 171"/>
              <p:cNvSpPr>
                <a:spLocks/>
              </p:cNvSpPr>
              <p:nvPr/>
            </p:nvSpPr>
            <p:spPr bwMode="auto">
              <a:xfrm>
                <a:off x="1231" y="1975"/>
                <a:ext cx="391" cy="114"/>
              </a:xfrm>
              <a:custGeom>
                <a:avLst/>
                <a:gdLst/>
                <a:ahLst/>
                <a:cxnLst>
                  <a:cxn ang="0">
                    <a:pos x="337" y="94"/>
                  </a:cxn>
                  <a:cxn ang="0">
                    <a:pos x="337" y="94"/>
                  </a:cxn>
                  <a:cxn ang="0">
                    <a:pos x="355" y="87"/>
                  </a:cxn>
                  <a:cxn ang="0">
                    <a:pos x="368" y="81"/>
                  </a:cxn>
                  <a:cxn ang="0">
                    <a:pos x="378" y="76"/>
                  </a:cxn>
                  <a:cxn ang="0">
                    <a:pos x="384" y="70"/>
                  </a:cxn>
                  <a:cxn ang="0">
                    <a:pos x="387" y="65"/>
                  </a:cxn>
                  <a:cxn ang="0">
                    <a:pos x="389" y="61"/>
                  </a:cxn>
                  <a:cxn ang="0">
                    <a:pos x="390" y="57"/>
                  </a:cxn>
                  <a:cxn ang="0">
                    <a:pos x="390" y="54"/>
                  </a:cxn>
                  <a:cxn ang="0">
                    <a:pos x="387" y="50"/>
                  </a:cxn>
                  <a:cxn ang="0">
                    <a:pos x="384" y="44"/>
                  </a:cxn>
                  <a:cxn ang="0">
                    <a:pos x="379" y="40"/>
                  </a:cxn>
                  <a:cxn ang="0">
                    <a:pos x="372" y="35"/>
                  </a:cxn>
                  <a:cxn ang="0">
                    <a:pos x="363" y="30"/>
                  </a:cxn>
                  <a:cxn ang="0">
                    <a:pos x="352" y="26"/>
                  </a:cxn>
                  <a:cxn ang="0">
                    <a:pos x="337" y="20"/>
                  </a:cxn>
                  <a:cxn ang="0">
                    <a:pos x="309" y="13"/>
                  </a:cxn>
                  <a:cxn ang="0">
                    <a:pos x="274" y="6"/>
                  </a:cxn>
                  <a:cxn ang="0">
                    <a:pos x="237" y="2"/>
                  </a:cxn>
                  <a:cxn ang="0">
                    <a:pos x="195" y="0"/>
                  </a:cxn>
                  <a:cxn ang="0">
                    <a:pos x="153" y="2"/>
                  </a:cxn>
                  <a:cxn ang="0">
                    <a:pos x="115" y="6"/>
                  </a:cxn>
                  <a:cxn ang="0">
                    <a:pos x="81" y="13"/>
                  </a:cxn>
                  <a:cxn ang="0">
                    <a:pos x="51" y="20"/>
                  </a:cxn>
                  <a:cxn ang="0">
                    <a:pos x="38" y="26"/>
                  </a:cxn>
                  <a:cxn ang="0">
                    <a:pos x="27" y="30"/>
                  </a:cxn>
                  <a:cxn ang="0">
                    <a:pos x="18" y="35"/>
                  </a:cxn>
                  <a:cxn ang="0">
                    <a:pos x="11" y="40"/>
                  </a:cxn>
                  <a:cxn ang="0">
                    <a:pos x="6" y="44"/>
                  </a:cxn>
                  <a:cxn ang="0">
                    <a:pos x="1" y="50"/>
                  </a:cxn>
                  <a:cxn ang="0">
                    <a:pos x="0" y="54"/>
                  </a:cxn>
                  <a:cxn ang="0">
                    <a:pos x="0" y="57"/>
                  </a:cxn>
                  <a:cxn ang="0">
                    <a:pos x="0" y="61"/>
                  </a:cxn>
                  <a:cxn ang="0">
                    <a:pos x="1" y="65"/>
                  </a:cxn>
                  <a:cxn ang="0">
                    <a:pos x="6" y="70"/>
                  </a:cxn>
                  <a:cxn ang="0">
                    <a:pos x="11" y="74"/>
                  </a:cxn>
                  <a:cxn ang="0">
                    <a:pos x="18" y="80"/>
                  </a:cxn>
                  <a:cxn ang="0">
                    <a:pos x="27" y="85"/>
                  </a:cxn>
                  <a:cxn ang="0">
                    <a:pos x="38" y="89"/>
                  </a:cxn>
                  <a:cxn ang="0">
                    <a:pos x="51" y="94"/>
                  </a:cxn>
                  <a:cxn ang="0">
                    <a:pos x="81" y="102"/>
                  </a:cxn>
                  <a:cxn ang="0">
                    <a:pos x="115" y="108"/>
                  </a:cxn>
                  <a:cxn ang="0">
                    <a:pos x="153" y="113"/>
                  </a:cxn>
                  <a:cxn ang="0">
                    <a:pos x="195" y="113"/>
                  </a:cxn>
                  <a:cxn ang="0">
                    <a:pos x="235" y="111"/>
                  </a:cxn>
                  <a:cxn ang="0">
                    <a:pos x="274" y="108"/>
                  </a:cxn>
                  <a:cxn ang="0">
                    <a:pos x="309" y="102"/>
                  </a:cxn>
                  <a:cxn ang="0">
                    <a:pos x="337" y="94"/>
                  </a:cxn>
                </a:cxnLst>
                <a:rect l="0" t="0" r="r" b="b"/>
                <a:pathLst>
                  <a:path w="391" h="114">
                    <a:moveTo>
                      <a:pt x="337" y="94"/>
                    </a:moveTo>
                    <a:lnTo>
                      <a:pt x="337" y="94"/>
                    </a:lnTo>
                    <a:lnTo>
                      <a:pt x="355" y="87"/>
                    </a:lnTo>
                    <a:lnTo>
                      <a:pt x="368" y="81"/>
                    </a:lnTo>
                    <a:lnTo>
                      <a:pt x="378" y="76"/>
                    </a:lnTo>
                    <a:lnTo>
                      <a:pt x="384" y="70"/>
                    </a:lnTo>
                    <a:lnTo>
                      <a:pt x="387" y="65"/>
                    </a:lnTo>
                    <a:lnTo>
                      <a:pt x="389" y="61"/>
                    </a:lnTo>
                    <a:lnTo>
                      <a:pt x="390" y="57"/>
                    </a:lnTo>
                    <a:lnTo>
                      <a:pt x="390" y="54"/>
                    </a:lnTo>
                    <a:lnTo>
                      <a:pt x="387" y="50"/>
                    </a:lnTo>
                    <a:lnTo>
                      <a:pt x="384" y="44"/>
                    </a:lnTo>
                    <a:lnTo>
                      <a:pt x="379" y="40"/>
                    </a:lnTo>
                    <a:lnTo>
                      <a:pt x="372" y="35"/>
                    </a:lnTo>
                    <a:lnTo>
                      <a:pt x="363" y="30"/>
                    </a:lnTo>
                    <a:lnTo>
                      <a:pt x="352" y="26"/>
                    </a:lnTo>
                    <a:lnTo>
                      <a:pt x="337" y="20"/>
                    </a:lnTo>
                    <a:lnTo>
                      <a:pt x="309" y="13"/>
                    </a:lnTo>
                    <a:lnTo>
                      <a:pt x="274" y="6"/>
                    </a:lnTo>
                    <a:lnTo>
                      <a:pt x="237" y="2"/>
                    </a:lnTo>
                    <a:lnTo>
                      <a:pt x="195" y="0"/>
                    </a:lnTo>
                    <a:lnTo>
                      <a:pt x="153" y="2"/>
                    </a:lnTo>
                    <a:lnTo>
                      <a:pt x="115" y="6"/>
                    </a:lnTo>
                    <a:lnTo>
                      <a:pt x="81" y="13"/>
                    </a:lnTo>
                    <a:lnTo>
                      <a:pt x="51" y="20"/>
                    </a:lnTo>
                    <a:lnTo>
                      <a:pt x="38" y="26"/>
                    </a:lnTo>
                    <a:lnTo>
                      <a:pt x="27" y="30"/>
                    </a:lnTo>
                    <a:lnTo>
                      <a:pt x="18" y="35"/>
                    </a:lnTo>
                    <a:lnTo>
                      <a:pt x="11" y="40"/>
                    </a:lnTo>
                    <a:lnTo>
                      <a:pt x="6" y="44"/>
                    </a:lnTo>
                    <a:lnTo>
                      <a:pt x="1" y="50"/>
                    </a:lnTo>
                    <a:lnTo>
                      <a:pt x="0" y="54"/>
                    </a:lnTo>
                    <a:lnTo>
                      <a:pt x="0" y="57"/>
                    </a:lnTo>
                    <a:lnTo>
                      <a:pt x="0" y="61"/>
                    </a:lnTo>
                    <a:lnTo>
                      <a:pt x="1" y="65"/>
                    </a:lnTo>
                    <a:lnTo>
                      <a:pt x="6" y="70"/>
                    </a:lnTo>
                    <a:lnTo>
                      <a:pt x="11" y="74"/>
                    </a:lnTo>
                    <a:lnTo>
                      <a:pt x="18" y="80"/>
                    </a:lnTo>
                    <a:lnTo>
                      <a:pt x="27" y="85"/>
                    </a:lnTo>
                    <a:lnTo>
                      <a:pt x="38" y="89"/>
                    </a:lnTo>
                    <a:lnTo>
                      <a:pt x="51" y="94"/>
                    </a:lnTo>
                    <a:lnTo>
                      <a:pt x="81" y="102"/>
                    </a:lnTo>
                    <a:lnTo>
                      <a:pt x="115" y="108"/>
                    </a:lnTo>
                    <a:lnTo>
                      <a:pt x="153" y="113"/>
                    </a:lnTo>
                    <a:lnTo>
                      <a:pt x="195" y="113"/>
                    </a:lnTo>
                    <a:lnTo>
                      <a:pt x="235" y="111"/>
                    </a:lnTo>
                    <a:lnTo>
                      <a:pt x="274" y="108"/>
                    </a:lnTo>
                    <a:lnTo>
                      <a:pt x="309" y="102"/>
                    </a:lnTo>
                    <a:lnTo>
                      <a:pt x="337" y="94"/>
                    </a:lnTo>
                  </a:path>
                </a:pathLst>
              </a:custGeom>
              <a:solidFill>
                <a:srgbClr val="FFFFFF"/>
              </a:solidFill>
              <a:ln w="9525" cap="rnd">
                <a:noFill/>
                <a:round/>
                <a:headEnd/>
                <a:tailEnd/>
              </a:ln>
              <a:effectLst/>
            </p:spPr>
            <p:txBody>
              <a:bodyPr/>
              <a:lstStyle/>
              <a:p>
                <a:endParaRPr lang="en-US"/>
              </a:p>
            </p:txBody>
          </p:sp>
          <p:sp>
            <p:nvSpPr>
              <p:cNvPr id="66732" name="Freeform 172"/>
              <p:cNvSpPr>
                <a:spLocks/>
              </p:cNvSpPr>
              <p:nvPr/>
            </p:nvSpPr>
            <p:spPr bwMode="auto">
              <a:xfrm>
                <a:off x="3152" y="3195"/>
                <a:ext cx="399" cy="277"/>
              </a:xfrm>
              <a:custGeom>
                <a:avLst/>
                <a:gdLst/>
                <a:ahLst/>
                <a:cxnLst>
                  <a:cxn ang="0">
                    <a:pos x="398" y="0"/>
                  </a:cxn>
                  <a:cxn ang="0">
                    <a:pos x="398" y="210"/>
                  </a:cxn>
                  <a:cxn ang="0">
                    <a:pos x="396" y="217"/>
                  </a:cxn>
                  <a:cxn ang="0">
                    <a:pos x="393" y="224"/>
                  </a:cxn>
                  <a:cxn ang="0">
                    <a:pos x="389" y="230"/>
                  </a:cxn>
                  <a:cxn ang="0">
                    <a:pos x="382" y="235"/>
                  </a:cxn>
                  <a:cxn ang="0">
                    <a:pos x="374" y="241"/>
                  </a:cxn>
                  <a:cxn ang="0">
                    <a:pos x="363" y="246"/>
                  </a:cxn>
                  <a:cxn ang="0">
                    <a:pos x="339" y="258"/>
                  </a:cxn>
                  <a:cxn ang="0">
                    <a:pos x="310" y="265"/>
                  </a:cxn>
                  <a:cxn ang="0">
                    <a:pos x="276" y="270"/>
                  </a:cxn>
                  <a:cxn ang="0">
                    <a:pos x="239" y="275"/>
                  </a:cxn>
                  <a:cxn ang="0">
                    <a:pos x="199" y="276"/>
                  </a:cxn>
                  <a:cxn ang="0">
                    <a:pos x="159" y="275"/>
                  </a:cxn>
                  <a:cxn ang="0">
                    <a:pos x="120" y="270"/>
                  </a:cxn>
                  <a:cxn ang="0">
                    <a:pos x="87" y="265"/>
                  </a:cxn>
                  <a:cxn ang="0">
                    <a:pos x="58" y="258"/>
                  </a:cxn>
                  <a:cxn ang="0">
                    <a:pos x="34" y="246"/>
                  </a:cxn>
                  <a:cxn ang="0">
                    <a:pos x="24" y="241"/>
                  </a:cxn>
                  <a:cxn ang="0">
                    <a:pos x="15" y="235"/>
                  </a:cxn>
                  <a:cxn ang="0">
                    <a:pos x="8" y="230"/>
                  </a:cxn>
                  <a:cxn ang="0">
                    <a:pos x="4" y="224"/>
                  </a:cxn>
                  <a:cxn ang="0">
                    <a:pos x="0" y="215"/>
                  </a:cxn>
                  <a:cxn ang="0">
                    <a:pos x="0" y="210"/>
                  </a:cxn>
                  <a:cxn ang="0">
                    <a:pos x="0" y="0"/>
                  </a:cxn>
                  <a:cxn ang="0">
                    <a:pos x="10" y="8"/>
                  </a:cxn>
                  <a:cxn ang="0">
                    <a:pos x="21" y="13"/>
                  </a:cxn>
                  <a:cxn ang="0">
                    <a:pos x="47" y="22"/>
                  </a:cxn>
                  <a:cxn ang="0">
                    <a:pos x="76" y="30"/>
                  </a:cxn>
                  <a:cxn ang="0">
                    <a:pos x="105" y="37"/>
                  </a:cxn>
                  <a:cxn ang="0">
                    <a:pos x="133" y="39"/>
                  </a:cxn>
                  <a:cxn ang="0">
                    <a:pos x="161" y="43"/>
                  </a:cxn>
                  <a:cxn ang="0">
                    <a:pos x="199" y="44"/>
                  </a:cxn>
                  <a:cxn ang="0">
                    <a:pos x="241" y="43"/>
                  </a:cxn>
                  <a:cxn ang="0">
                    <a:pos x="280" y="38"/>
                  </a:cxn>
                  <a:cxn ang="0">
                    <a:pos x="317" y="31"/>
                  </a:cxn>
                  <a:cxn ang="0">
                    <a:pos x="350" y="22"/>
                  </a:cxn>
                  <a:cxn ang="0">
                    <a:pos x="376" y="13"/>
                  </a:cxn>
                  <a:cxn ang="0">
                    <a:pos x="387" y="6"/>
                  </a:cxn>
                  <a:cxn ang="0">
                    <a:pos x="398" y="0"/>
                  </a:cxn>
                </a:cxnLst>
                <a:rect l="0" t="0" r="r" b="b"/>
                <a:pathLst>
                  <a:path w="399" h="277">
                    <a:moveTo>
                      <a:pt x="398" y="0"/>
                    </a:moveTo>
                    <a:lnTo>
                      <a:pt x="398" y="210"/>
                    </a:lnTo>
                    <a:lnTo>
                      <a:pt x="396" y="217"/>
                    </a:lnTo>
                    <a:lnTo>
                      <a:pt x="393" y="224"/>
                    </a:lnTo>
                    <a:lnTo>
                      <a:pt x="389" y="230"/>
                    </a:lnTo>
                    <a:lnTo>
                      <a:pt x="382" y="235"/>
                    </a:lnTo>
                    <a:lnTo>
                      <a:pt x="374" y="241"/>
                    </a:lnTo>
                    <a:lnTo>
                      <a:pt x="363" y="246"/>
                    </a:lnTo>
                    <a:lnTo>
                      <a:pt x="339" y="258"/>
                    </a:lnTo>
                    <a:lnTo>
                      <a:pt x="310" y="265"/>
                    </a:lnTo>
                    <a:lnTo>
                      <a:pt x="276" y="270"/>
                    </a:lnTo>
                    <a:lnTo>
                      <a:pt x="239" y="275"/>
                    </a:lnTo>
                    <a:lnTo>
                      <a:pt x="199" y="276"/>
                    </a:lnTo>
                    <a:lnTo>
                      <a:pt x="159" y="275"/>
                    </a:lnTo>
                    <a:lnTo>
                      <a:pt x="120" y="270"/>
                    </a:lnTo>
                    <a:lnTo>
                      <a:pt x="87" y="265"/>
                    </a:lnTo>
                    <a:lnTo>
                      <a:pt x="58" y="258"/>
                    </a:lnTo>
                    <a:lnTo>
                      <a:pt x="34" y="246"/>
                    </a:lnTo>
                    <a:lnTo>
                      <a:pt x="24" y="241"/>
                    </a:lnTo>
                    <a:lnTo>
                      <a:pt x="15" y="235"/>
                    </a:lnTo>
                    <a:lnTo>
                      <a:pt x="8" y="230"/>
                    </a:lnTo>
                    <a:lnTo>
                      <a:pt x="4" y="224"/>
                    </a:lnTo>
                    <a:lnTo>
                      <a:pt x="0" y="215"/>
                    </a:lnTo>
                    <a:lnTo>
                      <a:pt x="0" y="210"/>
                    </a:lnTo>
                    <a:lnTo>
                      <a:pt x="0" y="0"/>
                    </a:lnTo>
                    <a:lnTo>
                      <a:pt x="10" y="8"/>
                    </a:lnTo>
                    <a:lnTo>
                      <a:pt x="21" y="13"/>
                    </a:lnTo>
                    <a:lnTo>
                      <a:pt x="47" y="22"/>
                    </a:lnTo>
                    <a:lnTo>
                      <a:pt x="76" y="30"/>
                    </a:lnTo>
                    <a:lnTo>
                      <a:pt x="105" y="37"/>
                    </a:lnTo>
                    <a:lnTo>
                      <a:pt x="133" y="39"/>
                    </a:lnTo>
                    <a:lnTo>
                      <a:pt x="161" y="43"/>
                    </a:lnTo>
                    <a:lnTo>
                      <a:pt x="199" y="44"/>
                    </a:lnTo>
                    <a:lnTo>
                      <a:pt x="241" y="43"/>
                    </a:lnTo>
                    <a:lnTo>
                      <a:pt x="280" y="38"/>
                    </a:lnTo>
                    <a:lnTo>
                      <a:pt x="317" y="31"/>
                    </a:lnTo>
                    <a:lnTo>
                      <a:pt x="350" y="22"/>
                    </a:lnTo>
                    <a:lnTo>
                      <a:pt x="376" y="13"/>
                    </a:lnTo>
                    <a:lnTo>
                      <a:pt x="387" y="6"/>
                    </a:lnTo>
                    <a:lnTo>
                      <a:pt x="398" y="0"/>
                    </a:lnTo>
                  </a:path>
                </a:pathLst>
              </a:custGeom>
              <a:solidFill>
                <a:srgbClr val="FFFFFF"/>
              </a:solidFill>
              <a:ln w="9525" cap="rnd">
                <a:noFill/>
                <a:round/>
                <a:headEnd/>
                <a:tailEnd/>
              </a:ln>
              <a:effectLst/>
            </p:spPr>
            <p:txBody>
              <a:bodyPr/>
              <a:lstStyle/>
              <a:p>
                <a:endParaRPr lang="en-US"/>
              </a:p>
            </p:txBody>
          </p:sp>
          <p:sp>
            <p:nvSpPr>
              <p:cNvPr id="66733" name="Freeform 173"/>
              <p:cNvSpPr>
                <a:spLocks/>
              </p:cNvSpPr>
              <p:nvPr/>
            </p:nvSpPr>
            <p:spPr bwMode="auto">
              <a:xfrm>
                <a:off x="3154" y="3102"/>
                <a:ext cx="393" cy="114"/>
              </a:xfrm>
              <a:custGeom>
                <a:avLst/>
                <a:gdLst/>
                <a:ahLst/>
                <a:cxnLst>
                  <a:cxn ang="0">
                    <a:pos x="339" y="94"/>
                  </a:cxn>
                  <a:cxn ang="0">
                    <a:pos x="339" y="94"/>
                  </a:cxn>
                  <a:cxn ang="0">
                    <a:pos x="357" y="87"/>
                  </a:cxn>
                  <a:cxn ang="0">
                    <a:pos x="370" y="81"/>
                  </a:cxn>
                  <a:cxn ang="0">
                    <a:pos x="380" y="74"/>
                  </a:cxn>
                  <a:cxn ang="0">
                    <a:pos x="386" y="68"/>
                  </a:cxn>
                  <a:cxn ang="0">
                    <a:pos x="389" y="63"/>
                  </a:cxn>
                  <a:cxn ang="0">
                    <a:pos x="391" y="60"/>
                  </a:cxn>
                  <a:cxn ang="0">
                    <a:pos x="392" y="55"/>
                  </a:cxn>
                  <a:cxn ang="0">
                    <a:pos x="391" y="52"/>
                  </a:cxn>
                  <a:cxn ang="0">
                    <a:pos x="389" y="48"/>
                  </a:cxn>
                  <a:cxn ang="0">
                    <a:pos x="386" y="44"/>
                  </a:cxn>
                  <a:cxn ang="0">
                    <a:pos x="380" y="40"/>
                  </a:cxn>
                  <a:cxn ang="0">
                    <a:pos x="374" y="35"/>
                  </a:cxn>
                  <a:cxn ang="0">
                    <a:pos x="363" y="28"/>
                  </a:cxn>
                  <a:cxn ang="0">
                    <a:pos x="352" y="24"/>
                  </a:cxn>
                  <a:cxn ang="0">
                    <a:pos x="339" y="18"/>
                  </a:cxn>
                  <a:cxn ang="0">
                    <a:pos x="309" y="11"/>
                  </a:cxn>
                  <a:cxn ang="0">
                    <a:pos x="276" y="5"/>
                  </a:cxn>
                  <a:cxn ang="0">
                    <a:pos x="237" y="1"/>
                  </a:cxn>
                  <a:cxn ang="0">
                    <a:pos x="197" y="0"/>
                  </a:cxn>
                  <a:cxn ang="0">
                    <a:pos x="155" y="1"/>
                  </a:cxn>
                  <a:cxn ang="0">
                    <a:pos x="116" y="5"/>
                  </a:cxn>
                  <a:cxn ang="0">
                    <a:pos x="83" y="11"/>
                  </a:cxn>
                  <a:cxn ang="0">
                    <a:pos x="53" y="18"/>
                  </a:cxn>
                  <a:cxn ang="0">
                    <a:pos x="40" y="24"/>
                  </a:cxn>
                  <a:cxn ang="0">
                    <a:pos x="29" y="28"/>
                  </a:cxn>
                  <a:cxn ang="0">
                    <a:pos x="19" y="35"/>
                  </a:cxn>
                  <a:cxn ang="0">
                    <a:pos x="13" y="40"/>
                  </a:cxn>
                  <a:cxn ang="0">
                    <a:pos x="6" y="44"/>
                  </a:cxn>
                  <a:cxn ang="0">
                    <a:pos x="3" y="48"/>
                  </a:cxn>
                  <a:cxn ang="0">
                    <a:pos x="2" y="52"/>
                  </a:cxn>
                  <a:cxn ang="0">
                    <a:pos x="0" y="55"/>
                  </a:cxn>
                  <a:cxn ang="0">
                    <a:pos x="2" y="60"/>
                  </a:cxn>
                  <a:cxn ang="0">
                    <a:pos x="3" y="63"/>
                  </a:cxn>
                  <a:cxn ang="0">
                    <a:pos x="6" y="68"/>
                  </a:cxn>
                  <a:cxn ang="0">
                    <a:pos x="13" y="73"/>
                  </a:cxn>
                  <a:cxn ang="0">
                    <a:pos x="19" y="78"/>
                  </a:cxn>
                  <a:cxn ang="0">
                    <a:pos x="29" y="83"/>
                  </a:cxn>
                  <a:cxn ang="0">
                    <a:pos x="40" y="87"/>
                  </a:cxn>
                  <a:cxn ang="0">
                    <a:pos x="53" y="94"/>
                  </a:cxn>
                  <a:cxn ang="0">
                    <a:pos x="83" y="102"/>
                  </a:cxn>
                  <a:cxn ang="0">
                    <a:pos x="116" y="107"/>
                  </a:cxn>
                  <a:cxn ang="0">
                    <a:pos x="155" y="111"/>
                  </a:cxn>
                  <a:cxn ang="0">
                    <a:pos x="197" y="113"/>
                  </a:cxn>
                  <a:cxn ang="0">
                    <a:pos x="237" y="111"/>
                  </a:cxn>
                  <a:cxn ang="0">
                    <a:pos x="276" y="107"/>
                  </a:cxn>
                  <a:cxn ang="0">
                    <a:pos x="309" y="100"/>
                  </a:cxn>
                  <a:cxn ang="0">
                    <a:pos x="339" y="94"/>
                  </a:cxn>
                </a:cxnLst>
                <a:rect l="0" t="0" r="r" b="b"/>
                <a:pathLst>
                  <a:path w="393" h="114">
                    <a:moveTo>
                      <a:pt x="339" y="94"/>
                    </a:moveTo>
                    <a:lnTo>
                      <a:pt x="339" y="94"/>
                    </a:lnTo>
                    <a:lnTo>
                      <a:pt x="357" y="87"/>
                    </a:lnTo>
                    <a:lnTo>
                      <a:pt x="370" y="81"/>
                    </a:lnTo>
                    <a:lnTo>
                      <a:pt x="380" y="74"/>
                    </a:lnTo>
                    <a:lnTo>
                      <a:pt x="386" y="68"/>
                    </a:lnTo>
                    <a:lnTo>
                      <a:pt x="389" y="63"/>
                    </a:lnTo>
                    <a:lnTo>
                      <a:pt x="391" y="60"/>
                    </a:lnTo>
                    <a:lnTo>
                      <a:pt x="392" y="55"/>
                    </a:lnTo>
                    <a:lnTo>
                      <a:pt x="391" y="52"/>
                    </a:lnTo>
                    <a:lnTo>
                      <a:pt x="389" y="48"/>
                    </a:lnTo>
                    <a:lnTo>
                      <a:pt x="386" y="44"/>
                    </a:lnTo>
                    <a:lnTo>
                      <a:pt x="380" y="40"/>
                    </a:lnTo>
                    <a:lnTo>
                      <a:pt x="374" y="35"/>
                    </a:lnTo>
                    <a:lnTo>
                      <a:pt x="363" y="28"/>
                    </a:lnTo>
                    <a:lnTo>
                      <a:pt x="352" y="24"/>
                    </a:lnTo>
                    <a:lnTo>
                      <a:pt x="339" y="18"/>
                    </a:lnTo>
                    <a:lnTo>
                      <a:pt x="309" y="11"/>
                    </a:lnTo>
                    <a:lnTo>
                      <a:pt x="276" y="5"/>
                    </a:lnTo>
                    <a:lnTo>
                      <a:pt x="237" y="1"/>
                    </a:lnTo>
                    <a:lnTo>
                      <a:pt x="197" y="0"/>
                    </a:lnTo>
                    <a:lnTo>
                      <a:pt x="155" y="1"/>
                    </a:lnTo>
                    <a:lnTo>
                      <a:pt x="116" y="5"/>
                    </a:lnTo>
                    <a:lnTo>
                      <a:pt x="83" y="11"/>
                    </a:lnTo>
                    <a:lnTo>
                      <a:pt x="53" y="18"/>
                    </a:lnTo>
                    <a:lnTo>
                      <a:pt x="40" y="24"/>
                    </a:lnTo>
                    <a:lnTo>
                      <a:pt x="29" y="28"/>
                    </a:lnTo>
                    <a:lnTo>
                      <a:pt x="19" y="35"/>
                    </a:lnTo>
                    <a:lnTo>
                      <a:pt x="13" y="40"/>
                    </a:lnTo>
                    <a:lnTo>
                      <a:pt x="6" y="44"/>
                    </a:lnTo>
                    <a:lnTo>
                      <a:pt x="3" y="48"/>
                    </a:lnTo>
                    <a:lnTo>
                      <a:pt x="2" y="52"/>
                    </a:lnTo>
                    <a:lnTo>
                      <a:pt x="0" y="55"/>
                    </a:lnTo>
                    <a:lnTo>
                      <a:pt x="2" y="60"/>
                    </a:lnTo>
                    <a:lnTo>
                      <a:pt x="3" y="63"/>
                    </a:lnTo>
                    <a:lnTo>
                      <a:pt x="6" y="68"/>
                    </a:lnTo>
                    <a:lnTo>
                      <a:pt x="13" y="73"/>
                    </a:lnTo>
                    <a:lnTo>
                      <a:pt x="19" y="78"/>
                    </a:lnTo>
                    <a:lnTo>
                      <a:pt x="29" y="83"/>
                    </a:lnTo>
                    <a:lnTo>
                      <a:pt x="40" y="87"/>
                    </a:lnTo>
                    <a:lnTo>
                      <a:pt x="53" y="94"/>
                    </a:lnTo>
                    <a:lnTo>
                      <a:pt x="83" y="102"/>
                    </a:lnTo>
                    <a:lnTo>
                      <a:pt x="116" y="107"/>
                    </a:lnTo>
                    <a:lnTo>
                      <a:pt x="155" y="111"/>
                    </a:lnTo>
                    <a:lnTo>
                      <a:pt x="197" y="113"/>
                    </a:lnTo>
                    <a:lnTo>
                      <a:pt x="237" y="111"/>
                    </a:lnTo>
                    <a:lnTo>
                      <a:pt x="276" y="107"/>
                    </a:lnTo>
                    <a:lnTo>
                      <a:pt x="309" y="100"/>
                    </a:lnTo>
                    <a:lnTo>
                      <a:pt x="339" y="94"/>
                    </a:lnTo>
                  </a:path>
                </a:pathLst>
              </a:custGeom>
              <a:solidFill>
                <a:srgbClr val="FFFFFF"/>
              </a:solidFill>
              <a:ln w="9525" cap="rnd">
                <a:noFill/>
                <a:round/>
                <a:headEnd/>
                <a:tailEnd/>
              </a:ln>
              <a:effectLst/>
            </p:spPr>
            <p:txBody>
              <a:bodyPr/>
              <a:lstStyle/>
              <a:p>
                <a:endParaRPr lang="en-US"/>
              </a:p>
            </p:txBody>
          </p:sp>
          <p:sp>
            <p:nvSpPr>
              <p:cNvPr id="66734" name="Freeform 174"/>
              <p:cNvSpPr>
                <a:spLocks/>
              </p:cNvSpPr>
              <p:nvPr/>
            </p:nvSpPr>
            <p:spPr bwMode="auto">
              <a:xfrm>
                <a:off x="2359" y="1309"/>
                <a:ext cx="400" cy="276"/>
              </a:xfrm>
              <a:custGeom>
                <a:avLst/>
                <a:gdLst/>
                <a:ahLst/>
                <a:cxnLst>
                  <a:cxn ang="0">
                    <a:pos x="399" y="0"/>
                  </a:cxn>
                  <a:cxn ang="0">
                    <a:pos x="399" y="210"/>
                  </a:cxn>
                  <a:cxn ang="0">
                    <a:pos x="399" y="217"/>
                  </a:cxn>
                  <a:cxn ang="0">
                    <a:pos x="396" y="223"/>
                  </a:cxn>
                  <a:cxn ang="0">
                    <a:pos x="391" y="229"/>
                  </a:cxn>
                  <a:cxn ang="0">
                    <a:pos x="384" y="236"/>
                  </a:cxn>
                  <a:cxn ang="0">
                    <a:pos x="375" y="240"/>
                  </a:cxn>
                  <a:cxn ang="0">
                    <a:pos x="366" y="247"/>
                  </a:cxn>
                  <a:cxn ang="0">
                    <a:pos x="341" y="256"/>
                  </a:cxn>
                  <a:cxn ang="0">
                    <a:pos x="313" y="264"/>
                  </a:cxn>
                  <a:cxn ang="0">
                    <a:pos x="278" y="270"/>
                  </a:cxn>
                  <a:cxn ang="0">
                    <a:pos x="240" y="273"/>
                  </a:cxn>
                  <a:cxn ang="0">
                    <a:pos x="199" y="275"/>
                  </a:cxn>
                  <a:cxn ang="0">
                    <a:pos x="160" y="273"/>
                  </a:cxn>
                  <a:cxn ang="0">
                    <a:pos x="122" y="270"/>
                  </a:cxn>
                  <a:cxn ang="0">
                    <a:pos x="89" y="264"/>
                  </a:cxn>
                  <a:cxn ang="0">
                    <a:pos x="60" y="256"/>
                  </a:cxn>
                  <a:cxn ang="0">
                    <a:pos x="36" y="247"/>
                  </a:cxn>
                  <a:cxn ang="0">
                    <a:pos x="24" y="240"/>
                  </a:cxn>
                  <a:cxn ang="0">
                    <a:pos x="17" y="236"/>
                  </a:cxn>
                  <a:cxn ang="0">
                    <a:pos x="10" y="229"/>
                  </a:cxn>
                  <a:cxn ang="0">
                    <a:pos x="6" y="223"/>
                  </a:cxn>
                  <a:cxn ang="0">
                    <a:pos x="2" y="217"/>
                  </a:cxn>
                  <a:cxn ang="0">
                    <a:pos x="0" y="210"/>
                  </a:cxn>
                  <a:cxn ang="0">
                    <a:pos x="0" y="1"/>
                  </a:cxn>
                  <a:cxn ang="0">
                    <a:pos x="12" y="7"/>
                  </a:cxn>
                  <a:cxn ang="0">
                    <a:pos x="23" y="14"/>
                  </a:cxn>
                  <a:cxn ang="0">
                    <a:pos x="48" y="24"/>
                  </a:cxn>
                  <a:cxn ang="0">
                    <a:pos x="78" y="31"/>
                  </a:cxn>
                  <a:cxn ang="0">
                    <a:pos x="107" y="36"/>
                  </a:cxn>
                  <a:cxn ang="0">
                    <a:pos x="135" y="39"/>
                  </a:cxn>
                  <a:cxn ang="0">
                    <a:pos x="162" y="42"/>
                  </a:cxn>
                  <a:cxn ang="0">
                    <a:pos x="199" y="44"/>
                  </a:cxn>
                  <a:cxn ang="0">
                    <a:pos x="243" y="42"/>
                  </a:cxn>
                  <a:cxn ang="0">
                    <a:pos x="283" y="39"/>
                  </a:cxn>
                  <a:cxn ang="0">
                    <a:pos x="320" y="31"/>
                  </a:cxn>
                  <a:cxn ang="0">
                    <a:pos x="353" y="24"/>
                  </a:cxn>
                  <a:cxn ang="0">
                    <a:pos x="379" y="14"/>
                  </a:cxn>
                  <a:cxn ang="0">
                    <a:pos x="390" y="7"/>
                  </a:cxn>
                  <a:cxn ang="0">
                    <a:pos x="399" y="0"/>
                  </a:cxn>
                </a:cxnLst>
                <a:rect l="0" t="0" r="r" b="b"/>
                <a:pathLst>
                  <a:path w="400" h="276">
                    <a:moveTo>
                      <a:pt x="399" y="0"/>
                    </a:moveTo>
                    <a:lnTo>
                      <a:pt x="399" y="210"/>
                    </a:lnTo>
                    <a:lnTo>
                      <a:pt x="399" y="217"/>
                    </a:lnTo>
                    <a:lnTo>
                      <a:pt x="396" y="223"/>
                    </a:lnTo>
                    <a:lnTo>
                      <a:pt x="391" y="229"/>
                    </a:lnTo>
                    <a:lnTo>
                      <a:pt x="384" y="236"/>
                    </a:lnTo>
                    <a:lnTo>
                      <a:pt x="375" y="240"/>
                    </a:lnTo>
                    <a:lnTo>
                      <a:pt x="366" y="247"/>
                    </a:lnTo>
                    <a:lnTo>
                      <a:pt x="341" y="256"/>
                    </a:lnTo>
                    <a:lnTo>
                      <a:pt x="313" y="264"/>
                    </a:lnTo>
                    <a:lnTo>
                      <a:pt x="278" y="270"/>
                    </a:lnTo>
                    <a:lnTo>
                      <a:pt x="240" y="273"/>
                    </a:lnTo>
                    <a:lnTo>
                      <a:pt x="199" y="275"/>
                    </a:lnTo>
                    <a:lnTo>
                      <a:pt x="160" y="273"/>
                    </a:lnTo>
                    <a:lnTo>
                      <a:pt x="122" y="270"/>
                    </a:lnTo>
                    <a:lnTo>
                      <a:pt x="89" y="264"/>
                    </a:lnTo>
                    <a:lnTo>
                      <a:pt x="60" y="256"/>
                    </a:lnTo>
                    <a:lnTo>
                      <a:pt x="36" y="247"/>
                    </a:lnTo>
                    <a:lnTo>
                      <a:pt x="24" y="240"/>
                    </a:lnTo>
                    <a:lnTo>
                      <a:pt x="17" y="236"/>
                    </a:lnTo>
                    <a:lnTo>
                      <a:pt x="10" y="229"/>
                    </a:lnTo>
                    <a:lnTo>
                      <a:pt x="6" y="223"/>
                    </a:lnTo>
                    <a:lnTo>
                      <a:pt x="2" y="217"/>
                    </a:lnTo>
                    <a:lnTo>
                      <a:pt x="0" y="210"/>
                    </a:lnTo>
                    <a:lnTo>
                      <a:pt x="0" y="1"/>
                    </a:lnTo>
                    <a:lnTo>
                      <a:pt x="12" y="7"/>
                    </a:lnTo>
                    <a:lnTo>
                      <a:pt x="23" y="14"/>
                    </a:lnTo>
                    <a:lnTo>
                      <a:pt x="48" y="24"/>
                    </a:lnTo>
                    <a:lnTo>
                      <a:pt x="78" y="31"/>
                    </a:lnTo>
                    <a:lnTo>
                      <a:pt x="107" y="36"/>
                    </a:lnTo>
                    <a:lnTo>
                      <a:pt x="135" y="39"/>
                    </a:lnTo>
                    <a:lnTo>
                      <a:pt x="162" y="42"/>
                    </a:lnTo>
                    <a:lnTo>
                      <a:pt x="199" y="44"/>
                    </a:lnTo>
                    <a:lnTo>
                      <a:pt x="243" y="42"/>
                    </a:lnTo>
                    <a:lnTo>
                      <a:pt x="283" y="39"/>
                    </a:lnTo>
                    <a:lnTo>
                      <a:pt x="320" y="31"/>
                    </a:lnTo>
                    <a:lnTo>
                      <a:pt x="353" y="24"/>
                    </a:lnTo>
                    <a:lnTo>
                      <a:pt x="379" y="14"/>
                    </a:lnTo>
                    <a:lnTo>
                      <a:pt x="390" y="7"/>
                    </a:lnTo>
                    <a:lnTo>
                      <a:pt x="399" y="0"/>
                    </a:lnTo>
                  </a:path>
                </a:pathLst>
              </a:custGeom>
              <a:solidFill>
                <a:srgbClr val="FFFFFF"/>
              </a:solidFill>
              <a:ln w="9525" cap="rnd">
                <a:noFill/>
                <a:round/>
                <a:headEnd/>
                <a:tailEnd/>
              </a:ln>
              <a:effectLst/>
            </p:spPr>
            <p:txBody>
              <a:bodyPr/>
              <a:lstStyle/>
              <a:p>
                <a:endParaRPr lang="en-US"/>
              </a:p>
            </p:txBody>
          </p:sp>
          <p:sp>
            <p:nvSpPr>
              <p:cNvPr id="66735" name="Freeform 175"/>
              <p:cNvSpPr>
                <a:spLocks/>
              </p:cNvSpPr>
              <p:nvPr/>
            </p:nvSpPr>
            <p:spPr bwMode="auto">
              <a:xfrm>
                <a:off x="2363" y="1215"/>
                <a:ext cx="393" cy="113"/>
              </a:xfrm>
              <a:custGeom>
                <a:avLst/>
                <a:gdLst/>
                <a:ahLst/>
                <a:cxnLst>
                  <a:cxn ang="0">
                    <a:pos x="340" y="94"/>
                  </a:cxn>
                  <a:cxn ang="0">
                    <a:pos x="340" y="94"/>
                  </a:cxn>
                  <a:cxn ang="0">
                    <a:pos x="358" y="87"/>
                  </a:cxn>
                  <a:cxn ang="0">
                    <a:pos x="371" y="81"/>
                  </a:cxn>
                  <a:cxn ang="0">
                    <a:pos x="379" y="75"/>
                  </a:cxn>
                  <a:cxn ang="0">
                    <a:pos x="386" y="70"/>
                  </a:cxn>
                  <a:cxn ang="0">
                    <a:pos x="390" y="65"/>
                  </a:cxn>
                  <a:cxn ang="0">
                    <a:pos x="392" y="60"/>
                  </a:cxn>
                  <a:cxn ang="0">
                    <a:pos x="392" y="57"/>
                  </a:cxn>
                  <a:cxn ang="0">
                    <a:pos x="392" y="53"/>
                  </a:cxn>
                  <a:cxn ang="0">
                    <a:pos x="390" y="49"/>
                  </a:cxn>
                  <a:cxn ang="0">
                    <a:pos x="386" y="45"/>
                  </a:cxn>
                  <a:cxn ang="0">
                    <a:pos x="380" y="40"/>
                  </a:cxn>
                  <a:cxn ang="0">
                    <a:pos x="374" y="35"/>
                  </a:cxn>
                  <a:cxn ang="0">
                    <a:pos x="364" y="30"/>
                  </a:cxn>
                  <a:cxn ang="0">
                    <a:pos x="353" y="25"/>
                  </a:cxn>
                  <a:cxn ang="0">
                    <a:pos x="340" y="21"/>
                  </a:cxn>
                  <a:cxn ang="0">
                    <a:pos x="310" y="13"/>
                  </a:cxn>
                  <a:cxn ang="0">
                    <a:pos x="276" y="6"/>
                  </a:cxn>
                  <a:cxn ang="0">
                    <a:pos x="237" y="2"/>
                  </a:cxn>
                  <a:cxn ang="0">
                    <a:pos x="196" y="0"/>
                  </a:cxn>
                  <a:cxn ang="0">
                    <a:pos x="156" y="2"/>
                  </a:cxn>
                  <a:cxn ang="0">
                    <a:pos x="117" y="6"/>
                  </a:cxn>
                  <a:cxn ang="0">
                    <a:pos x="82" y="13"/>
                  </a:cxn>
                  <a:cxn ang="0">
                    <a:pos x="53" y="21"/>
                  </a:cxn>
                  <a:cxn ang="0">
                    <a:pos x="40" y="25"/>
                  </a:cxn>
                  <a:cxn ang="0">
                    <a:pos x="29" y="30"/>
                  </a:cxn>
                  <a:cxn ang="0">
                    <a:pos x="19" y="35"/>
                  </a:cxn>
                  <a:cxn ang="0">
                    <a:pos x="11" y="40"/>
                  </a:cxn>
                  <a:cxn ang="0">
                    <a:pos x="6" y="45"/>
                  </a:cxn>
                  <a:cxn ang="0">
                    <a:pos x="3" y="49"/>
                  </a:cxn>
                  <a:cxn ang="0">
                    <a:pos x="2" y="53"/>
                  </a:cxn>
                  <a:cxn ang="0">
                    <a:pos x="0" y="57"/>
                  </a:cxn>
                  <a:cxn ang="0">
                    <a:pos x="2" y="60"/>
                  </a:cxn>
                  <a:cxn ang="0">
                    <a:pos x="3" y="65"/>
                  </a:cxn>
                  <a:cxn ang="0">
                    <a:pos x="6" y="68"/>
                  </a:cxn>
                  <a:cxn ang="0">
                    <a:pos x="11" y="73"/>
                  </a:cxn>
                  <a:cxn ang="0">
                    <a:pos x="19" y="79"/>
                  </a:cxn>
                  <a:cxn ang="0">
                    <a:pos x="29" y="84"/>
                  </a:cxn>
                  <a:cxn ang="0">
                    <a:pos x="40" y="88"/>
                  </a:cxn>
                  <a:cxn ang="0">
                    <a:pos x="53" y="94"/>
                  </a:cxn>
                  <a:cxn ang="0">
                    <a:pos x="82" y="101"/>
                  </a:cxn>
                  <a:cxn ang="0">
                    <a:pos x="117" y="107"/>
                  </a:cxn>
                  <a:cxn ang="0">
                    <a:pos x="156" y="111"/>
                  </a:cxn>
                  <a:cxn ang="0">
                    <a:pos x="196" y="112"/>
                  </a:cxn>
                  <a:cxn ang="0">
                    <a:pos x="237" y="111"/>
                  </a:cxn>
                  <a:cxn ang="0">
                    <a:pos x="276" y="107"/>
                  </a:cxn>
                  <a:cxn ang="0">
                    <a:pos x="310" y="101"/>
                  </a:cxn>
                  <a:cxn ang="0">
                    <a:pos x="340" y="94"/>
                  </a:cxn>
                </a:cxnLst>
                <a:rect l="0" t="0" r="r" b="b"/>
                <a:pathLst>
                  <a:path w="393" h="113">
                    <a:moveTo>
                      <a:pt x="340" y="94"/>
                    </a:moveTo>
                    <a:lnTo>
                      <a:pt x="340" y="94"/>
                    </a:lnTo>
                    <a:lnTo>
                      <a:pt x="358" y="87"/>
                    </a:lnTo>
                    <a:lnTo>
                      <a:pt x="371" y="81"/>
                    </a:lnTo>
                    <a:lnTo>
                      <a:pt x="379" y="75"/>
                    </a:lnTo>
                    <a:lnTo>
                      <a:pt x="386" y="70"/>
                    </a:lnTo>
                    <a:lnTo>
                      <a:pt x="390" y="65"/>
                    </a:lnTo>
                    <a:lnTo>
                      <a:pt x="392" y="60"/>
                    </a:lnTo>
                    <a:lnTo>
                      <a:pt x="392" y="57"/>
                    </a:lnTo>
                    <a:lnTo>
                      <a:pt x="392" y="53"/>
                    </a:lnTo>
                    <a:lnTo>
                      <a:pt x="390" y="49"/>
                    </a:lnTo>
                    <a:lnTo>
                      <a:pt x="386" y="45"/>
                    </a:lnTo>
                    <a:lnTo>
                      <a:pt x="380" y="40"/>
                    </a:lnTo>
                    <a:lnTo>
                      <a:pt x="374" y="35"/>
                    </a:lnTo>
                    <a:lnTo>
                      <a:pt x="364" y="30"/>
                    </a:lnTo>
                    <a:lnTo>
                      <a:pt x="353" y="25"/>
                    </a:lnTo>
                    <a:lnTo>
                      <a:pt x="340" y="21"/>
                    </a:lnTo>
                    <a:lnTo>
                      <a:pt x="310" y="13"/>
                    </a:lnTo>
                    <a:lnTo>
                      <a:pt x="276" y="6"/>
                    </a:lnTo>
                    <a:lnTo>
                      <a:pt x="237" y="2"/>
                    </a:lnTo>
                    <a:lnTo>
                      <a:pt x="196" y="0"/>
                    </a:lnTo>
                    <a:lnTo>
                      <a:pt x="156" y="2"/>
                    </a:lnTo>
                    <a:lnTo>
                      <a:pt x="117" y="6"/>
                    </a:lnTo>
                    <a:lnTo>
                      <a:pt x="82" y="13"/>
                    </a:lnTo>
                    <a:lnTo>
                      <a:pt x="53" y="21"/>
                    </a:lnTo>
                    <a:lnTo>
                      <a:pt x="40" y="25"/>
                    </a:lnTo>
                    <a:lnTo>
                      <a:pt x="29" y="30"/>
                    </a:lnTo>
                    <a:lnTo>
                      <a:pt x="19" y="35"/>
                    </a:lnTo>
                    <a:lnTo>
                      <a:pt x="11" y="40"/>
                    </a:lnTo>
                    <a:lnTo>
                      <a:pt x="6" y="45"/>
                    </a:lnTo>
                    <a:lnTo>
                      <a:pt x="3" y="49"/>
                    </a:lnTo>
                    <a:lnTo>
                      <a:pt x="2" y="53"/>
                    </a:lnTo>
                    <a:lnTo>
                      <a:pt x="0" y="57"/>
                    </a:lnTo>
                    <a:lnTo>
                      <a:pt x="2" y="60"/>
                    </a:lnTo>
                    <a:lnTo>
                      <a:pt x="3" y="65"/>
                    </a:lnTo>
                    <a:lnTo>
                      <a:pt x="6" y="68"/>
                    </a:lnTo>
                    <a:lnTo>
                      <a:pt x="11" y="73"/>
                    </a:lnTo>
                    <a:lnTo>
                      <a:pt x="19" y="79"/>
                    </a:lnTo>
                    <a:lnTo>
                      <a:pt x="29" y="84"/>
                    </a:lnTo>
                    <a:lnTo>
                      <a:pt x="40" y="88"/>
                    </a:lnTo>
                    <a:lnTo>
                      <a:pt x="53" y="94"/>
                    </a:lnTo>
                    <a:lnTo>
                      <a:pt x="82" y="101"/>
                    </a:lnTo>
                    <a:lnTo>
                      <a:pt x="117" y="107"/>
                    </a:lnTo>
                    <a:lnTo>
                      <a:pt x="156" y="111"/>
                    </a:lnTo>
                    <a:lnTo>
                      <a:pt x="196" y="112"/>
                    </a:lnTo>
                    <a:lnTo>
                      <a:pt x="237" y="111"/>
                    </a:lnTo>
                    <a:lnTo>
                      <a:pt x="276" y="107"/>
                    </a:lnTo>
                    <a:lnTo>
                      <a:pt x="310" y="101"/>
                    </a:lnTo>
                    <a:lnTo>
                      <a:pt x="340" y="94"/>
                    </a:lnTo>
                  </a:path>
                </a:pathLst>
              </a:custGeom>
              <a:solidFill>
                <a:srgbClr val="FFFFFF"/>
              </a:solidFill>
              <a:ln w="9525" cap="rnd">
                <a:noFill/>
                <a:round/>
                <a:headEnd/>
                <a:tailEnd/>
              </a:ln>
              <a:effectLst/>
            </p:spPr>
            <p:txBody>
              <a:bodyPr/>
              <a:lstStyle/>
              <a:p>
                <a:endParaRPr lang="en-US"/>
              </a:p>
            </p:txBody>
          </p:sp>
          <p:sp>
            <p:nvSpPr>
              <p:cNvPr id="66736" name="Freeform 176"/>
              <p:cNvSpPr>
                <a:spLocks/>
              </p:cNvSpPr>
              <p:nvPr/>
            </p:nvSpPr>
            <p:spPr bwMode="auto">
              <a:xfrm>
                <a:off x="847" y="2694"/>
                <a:ext cx="561" cy="522"/>
              </a:xfrm>
              <a:custGeom>
                <a:avLst/>
                <a:gdLst/>
                <a:ahLst/>
                <a:cxnLst>
                  <a:cxn ang="0">
                    <a:pos x="3" y="453"/>
                  </a:cxn>
                  <a:cxn ang="0">
                    <a:pos x="3" y="453"/>
                  </a:cxn>
                  <a:cxn ang="0">
                    <a:pos x="0" y="462"/>
                  </a:cxn>
                  <a:cxn ang="0">
                    <a:pos x="0" y="469"/>
                  </a:cxn>
                  <a:cxn ang="0">
                    <a:pos x="1" y="473"/>
                  </a:cxn>
                  <a:cxn ang="0">
                    <a:pos x="5" y="480"/>
                  </a:cxn>
                  <a:cxn ang="0">
                    <a:pos x="9" y="484"/>
                  </a:cxn>
                  <a:cxn ang="0">
                    <a:pos x="18" y="486"/>
                  </a:cxn>
                  <a:cxn ang="0">
                    <a:pos x="36" y="493"/>
                  </a:cxn>
                  <a:cxn ang="0">
                    <a:pos x="96" y="505"/>
                  </a:cxn>
                  <a:cxn ang="0">
                    <a:pos x="156" y="514"/>
                  </a:cxn>
                  <a:cxn ang="0">
                    <a:pos x="217" y="520"/>
                  </a:cxn>
                  <a:cxn ang="0">
                    <a:pos x="279" y="521"/>
                  </a:cxn>
                  <a:cxn ang="0">
                    <a:pos x="340" y="520"/>
                  </a:cxn>
                  <a:cxn ang="0">
                    <a:pos x="401" y="515"/>
                  </a:cxn>
                  <a:cxn ang="0">
                    <a:pos x="433" y="510"/>
                  </a:cxn>
                  <a:cxn ang="0">
                    <a:pos x="463" y="505"/>
                  </a:cxn>
                  <a:cxn ang="0">
                    <a:pos x="493" y="499"/>
                  </a:cxn>
                  <a:cxn ang="0">
                    <a:pos x="523" y="493"/>
                  </a:cxn>
                  <a:cxn ang="0">
                    <a:pos x="531" y="490"/>
                  </a:cxn>
                  <a:cxn ang="0">
                    <a:pos x="540" y="486"/>
                  </a:cxn>
                  <a:cxn ang="0">
                    <a:pos x="547" y="482"/>
                  </a:cxn>
                  <a:cxn ang="0">
                    <a:pos x="553" y="477"/>
                  </a:cxn>
                  <a:cxn ang="0">
                    <a:pos x="557" y="471"/>
                  </a:cxn>
                  <a:cxn ang="0">
                    <a:pos x="560" y="464"/>
                  </a:cxn>
                  <a:cxn ang="0">
                    <a:pos x="560" y="456"/>
                  </a:cxn>
                  <a:cxn ang="0">
                    <a:pos x="559" y="449"/>
                  </a:cxn>
                  <a:cxn ang="0">
                    <a:pos x="301" y="21"/>
                  </a:cxn>
                  <a:cxn ang="0">
                    <a:pos x="295" y="15"/>
                  </a:cxn>
                  <a:cxn ang="0">
                    <a:pos x="290" y="8"/>
                  </a:cxn>
                  <a:cxn ang="0">
                    <a:pos x="286" y="5"/>
                  </a:cxn>
                  <a:cxn ang="0">
                    <a:pos x="281" y="2"/>
                  </a:cxn>
                  <a:cxn ang="0">
                    <a:pos x="276" y="0"/>
                  </a:cxn>
                  <a:cxn ang="0">
                    <a:pos x="271" y="0"/>
                  </a:cxn>
                  <a:cxn ang="0">
                    <a:pos x="263" y="4"/>
                  </a:cxn>
                  <a:cxn ang="0">
                    <a:pos x="257" y="8"/>
                  </a:cxn>
                  <a:cxn ang="0">
                    <a:pos x="252" y="15"/>
                  </a:cxn>
                  <a:cxn ang="0">
                    <a:pos x="248" y="21"/>
                  </a:cxn>
                  <a:cxn ang="0">
                    <a:pos x="3" y="453"/>
                  </a:cxn>
                </a:cxnLst>
                <a:rect l="0" t="0" r="r" b="b"/>
                <a:pathLst>
                  <a:path w="561" h="522">
                    <a:moveTo>
                      <a:pt x="3" y="453"/>
                    </a:moveTo>
                    <a:lnTo>
                      <a:pt x="3" y="453"/>
                    </a:lnTo>
                    <a:lnTo>
                      <a:pt x="0" y="462"/>
                    </a:lnTo>
                    <a:lnTo>
                      <a:pt x="0" y="469"/>
                    </a:lnTo>
                    <a:lnTo>
                      <a:pt x="1" y="473"/>
                    </a:lnTo>
                    <a:lnTo>
                      <a:pt x="5" y="480"/>
                    </a:lnTo>
                    <a:lnTo>
                      <a:pt x="9" y="484"/>
                    </a:lnTo>
                    <a:lnTo>
                      <a:pt x="18" y="486"/>
                    </a:lnTo>
                    <a:lnTo>
                      <a:pt x="36" y="493"/>
                    </a:lnTo>
                    <a:lnTo>
                      <a:pt x="96" y="505"/>
                    </a:lnTo>
                    <a:lnTo>
                      <a:pt x="156" y="514"/>
                    </a:lnTo>
                    <a:lnTo>
                      <a:pt x="217" y="520"/>
                    </a:lnTo>
                    <a:lnTo>
                      <a:pt x="279" y="521"/>
                    </a:lnTo>
                    <a:lnTo>
                      <a:pt x="340" y="520"/>
                    </a:lnTo>
                    <a:lnTo>
                      <a:pt x="401" y="515"/>
                    </a:lnTo>
                    <a:lnTo>
                      <a:pt x="433" y="510"/>
                    </a:lnTo>
                    <a:lnTo>
                      <a:pt x="463" y="505"/>
                    </a:lnTo>
                    <a:lnTo>
                      <a:pt x="493" y="499"/>
                    </a:lnTo>
                    <a:lnTo>
                      <a:pt x="523" y="493"/>
                    </a:lnTo>
                    <a:lnTo>
                      <a:pt x="531" y="490"/>
                    </a:lnTo>
                    <a:lnTo>
                      <a:pt x="540" y="486"/>
                    </a:lnTo>
                    <a:lnTo>
                      <a:pt x="547" y="482"/>
                    </a:lnTo>
                    <a:lnTo>
                      <a:pt x="553" y="477"/>
                    </a:lnTo>
                    <a:lnTo>
                      <a:pt x="557" y="471"/>
                    </a:lnTo>
                    <a:lnTo>
                      <a:pt x="560" y="464"/>
                    </a:lnTo>
                    <a:lnTo>
                      <a:pt x="560" y="456"/>
                    </a:lnTo>
                    <a:lnTo>
                      <a:pt x="559" y="449"/>
                    </a:lnTo>
                    <a:lnTo>
                      <a:pt x="301" y="21"/>
                    </a:lnTo>
                    <a:lnTo>
                      <a:pt x="295" y="15"/>
                    </a:lnTo>
                    <a:lnTo>
                      <a:pt x="290" y="8"/>
                    </a:lnTo>
                    <a:lnTo>
                      <a:pt x="286" y="5"/>
                    </a:lnTo>
                    <a:lnTo>
                      <a:pt x="281" y="2"/>
                    </a:lnTo>
                    <a:lnTo>
                      <a:pt x="276" y="0"/>
                    </a:lnTo>
                    <a:lnTo>
                      <a:pt x="271" y="0"/>
                    </a:lnTo>
                    <a:lnTo>
                      <a:pt x="263" y="4"/>
                    </a:lnTo>
                    <a:lnTo>
                      <a:pt x="257" y="8"/>
                    </a:lnTo>
                    <a:lnTo>
                      <a:pt x="252" y="15"/>
                    </a:lnTo>
                    <a:lnTo>
                      <a:pt x="248" y="21"/>
                    </a:lnTo>
                    <a:lnTo>
                      <a:pt x="3" y="453"/>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37" name="Freeform 177"/>
              <p:cNvSpPr>
                <a:spLocks/>
              </p:cNvSpPr>
              <p:nvPr/>
            </p:nvSpPr>
            <p:spPr bwMode="auto">
              <a:xfrm>
                <a:off x="1060" y="2931"/>
                <a:ext cx="133" cy="91"/>
              </a:xfrm>
              <a:custGeom>
                <a:avLst/>
                <a:gdLst/>
                <a:ahLst/>
                <a:cxnLst>
                  <a:cxn ang="0">
                    <a:pos x="132" y="0"/>
                  </a:cxn>
                  <a:cxn ang="0">
                    <a:pos x="132" y="68"/>
                  </a:cxn>
                  <a:cxn ang="0">
                    <a:pos x="130" y="73"/>
                  </a:cxn>
                  <a:cxn ang="0">
                    <a:pos x="125" y="77"/>
                  </a:cxn>
                  <a:cxn ang="0">
                    <a:pos x="121" y="81"/>
                  </a:cxn>
                  <a:cxn ang="0">
                    <a:pos x="112" y="84"/>
                  </a:cxn>
                  <a:cxn ang="0">
                    <a:pos x="92" y="89"/>
                  </a:cxn>
                  <a:cxn ang="0">
                    <a:pos x="66" y="90"/>
                  </a:cxn>
                  <a:cxn ang="0">
                    <a:pos x="40" y="89"/>
                  </a:cxn>
                  <a:cxn ang="0">
                    <a:pos x="20" y="84"/>
                  </a:cxn>
                  <a:cxn ang="0">
                    <a:pos x="11" y="81"/>
                  </a:cxn>
                  <a:cxn ang="0">
                    <a:pos x="5" y="76"/>
                  </a:cxn>
                  <a:cxn ang="0">
                    <a:pos x="2" y="73"/>
                  </a:cxn>
                  <a:cxn ang="0">
                    <a:pos x="0" y="68"/>
                  </a:cxn>
                  <a:cxn ang="0">
                    <a:pos x="0" y="0"/>
                  </a:cxn>
                  <a:cxn ang="0">
                    <a:pos x="8" y="3"/>
                  </a:cxn>
                  <a:cxn ang="0">
                    <a:pos x="16" y="7"/>
                  </a:cxn>
                  <a:cxn ang="0">
                    <a:pos x="35" y="11"/>
                  </a:cxn>
                  <a:cxn ang="0">
                    <a:pos x="53" y="14"/>
                  </a:cxn>
                  <a:cxn ang="0">
                    <a:pos x="66" y="14"/>
                  </a:cxn>
                  <a:cxn ang="0">
                    <a:pos x="81" y="14"/>
                  </a:cxn>
                  <a:cxn ang="0">
                    <a:pos x="94" y="12"/>
                  </a:cxn>
                  <a:cxn ang="0">
                    <a:pos x="105" y="9"/>
                  </a:cxn>
                  <a:cxn ang="0">
                    <a:pos x="116" y="7"/>
                  </a:cxn>
                  <a:cxn ang="0">
                    <a:pos x="124" y="3"/>
                  </a:cxn>
                  <a:cxn ang="0">
                    <a:pos x="132" y="0"/>
                  </a:cxn>
                </a:cxnLst>
                <a:rect l="0" t="0" r="r" b="b"/>
                <a:pathLst>
                  <a:path w="133" h="91">
                    <a:moveTo>
                      <a:pt x="132" y="0"/>
                    </a:moveTo>
                    <a:lnTo>
                      <a:pt x="132" y="68"/>
                    </a:lnTo>
                    <a:lnTo>
                      <a:pt x="130" y="73"/>
                    </a:lnTo>
                    <a:lnTo>
                      <a:pt x="125" y="77"/>
                    </a:lnTo>
                    <a:lnTo>
                      <a:pt x="121" y="81"/>
                    </a:lnTo>
                    <a:lnTo>
                      <a:pt x="112" y="84"/>
                    </a:lnTo>
                    <a:lnTo>
                      <a:pt x="92" y="89"/>
                    </a:lnTo>
                    <a:lnTo>
                      <a:pt x="66" y="90"/>
                    </a:lnTo>
                    <a:lnTo>
                      <a:pt x="40" y="89"/>
                    </a:lnTo>
                    <a:lnTo>
                      <a:pt x="20" y="84"/>
                    </a:lnTo>
                    <a:lnTo>
                      <a:pt x="11" y="81"/>
                    </a:lnTo>
                    <a:lnTo>
                      <a:pt x="5" y="76"/>
                    </a:lnTo>
                    <a:lnTo>
                      <a:pt x="2" y="73"/>
                    </a:lnTo>
                    <a:lnTo>
                      <a:pt x="0" y="68"/>
                    </a:lnTo>
                    <a:lnTo>
                      <a:pt x="0" y="0"/>
                    </a:lnTo>
                    <a:lnTo>
                      <a:pt x="8" y="3"/>
                    </a:lnTo>
                    <a:lnTo>
                      <a:pt x="16" y="7"/>
                    </a:lnTo>
                    <a:lnTo>
                      <a:pt x="35" y="11"/>
                    </a:lnTo>
                    <a:lnTo>
                      <a:pt x="53" y="14"/>
                    </a:lnTo>
                    <a:lnTo>
                      <a:pt x="66" y="14"/>
                    </a:lnTo>
                    <a:lnTo>
                      <a:pt x="81" y="14"/>
                    </a:lnTo>
                    <a:lnTo>
                      <a:pt x="94" y="12"/>
                    </a:lnTo>
                    <a:lnTo>
                      <a:pt x="105" y="9"/>
                    </a:lnTo>
                    <a:lnTo>
                      <a:pt x="116" y="7"/>
                    </a:lnTo>
                    <a:lnTo>
                      <a:pt x="124" y="3"/>
                    </a:lnTo>
                    <a:lnTo>
                      <a:pt x="132" y="0"/>
                    </a:lnTo>
                  </a:path>
                </a:pathLst>
              </a:custGeom>
              <a:solidFill>
                <a:srgbClr val="666666"/>
              </a:solidFill>
              <a:ln w="9525" cap="rnd">
                <a:noFill/>
                <a:round/>
                <a:headEnd/>
                <a:tailEnd/>
              </a:ln>
              <a:effectLst/>
            </p:spPr>
            <p:txBody>
              <a:bodyPr/>
              <a:lstStyle/>
              <a:p>
                <a:endParaRPr lang="en-US"/>
              </a:p>
            </p:txBody>
          </p:sp>
          <p:sp>
            <p:nvSpPr>
              <p:cNvPr id="66738" name="Freeform 178"/>
              <p:cNvSpPr>
                <a:spLocks/>
              </p:cNvSpPr>
              <p:nvPr/>
            </p:nvSpPr>
            <p:spPr bwMode="auto">
              <a:xfrm>
                <a:off x="1062" y="2899"/>
                <a:ext cx="129" cy="39"/>
              </a:xfrm>
              <a:custGeom>
                <a:avLst/>
                <a:gdLst/>
                <a:ahLst/>
                <a:cxnLst>
                  <a:cxn ang="0">
                    <a:pos x="110" y="32"/>
                  </a:cxn>
                  <a:cxn ang="0">
                    <a:pos x="110" y="32"/>
                  </a:cxn>
                  <a:cxn ang="0">
                    <a:pos x="122" y="27"/>
                  </a:cxn>
                  <a:cxn ang="0">
                    <a:pos x="127" y="24"/>
                  </a:cxn>
                  <a:cxn ang="0">
                    <a:pos x="128" y="20"/>
                  </a:cxn>
                  <a:cxn ang="0">
                    <a:pos x="128" y="19"/>
                  </a:cxn>
                  <a:cxn ang="0">
                    <a:pos x="127" y="16"/>
                  </a:cxn>
                  <a:cxn ang="0">
                    <a:pos x="125" y="14"/>
                  </a:cxn>
                  <a:cxn ang="0">
                    <a:pos x="119" y="9"/>
                  </a:cxn>
                  <a:cxn ang="0">
                    <a:pos x="110" y="6"/>
                  </a:cxn>
                  <a:cxn ang="0">
                    <a:pos x="101" y="5"/>
                  </a:cxn>
                  <a:cxn ang="0">
                    <a:pos x="90" y="3"/>
                  </a:cxn>
                  <a:cxn ang="0">
                    <a:pos x="64" y="0"/>
                  </a:cxn>
                  <a:cxn ang="0">
                    <a:pos x="38" y="3"/>
                  </a:cxn>
                  <a:cxn ang="0">
                    <a:pos x="27" y="5"/>
                  </a:cxn>
                  <a:cxn ang="0">
                    <a:pos x="18" y="6"/>
                  </a:cxn>
                  <a:cxn ang="0">
                    <a:pos x="9" y="9"/>
                  </a:cxn>
                  <a:cxn ang="0">
                    <a:pos x="3" y="14"/>
                  </a:cxn>
                  <a:cxn ang="0">
                    <a:pos x="0" y="16"/>
                  </a:cxn>
                  <a:cxn ang="0">
                    <a:pos x="0" y="19"/>
                  </a:cxn>
                  <a:cxn ang="0">
                    <a:pos x="0" y="22"/>
                  </a:cxn>
                  <a:cxn ang="0">
                    <a:pos x="3" y="26"/>
                  </a:cxn>
                  <a:cxn ang="0">
                    <a:pos x="9" y="29"/>
                  </a:cxn>
                  <a:cxn ang="0">
                    <a:pos x="18" y="32"/>
                  </a:cxn>
                  <a:cxn ang="0">
                    <a:pos x="27" y="33"/>
                  </a:cxn>
                  <a:cxn ang="0">
                    <a:pos x="38" y="37"/>
                  </a:cxn>
                  <a:cxn ang="0">
                    <a:pos x="64" y="38"/>
                  </a:cxn>
                  <a:cxn ang="0">
                    <a:pos x="77" y="37"/>
                  </a:cxn>
                  <a:cxn ang="0">
                    <a:pos x="90" y="35"/>
                  </a:cxn>
                  <a:cxn ang="0">
                    <a:pos x="110" y="32"/>
                  </a:cxn>
                </a:cxnLst>
                <a:rect l="0" t="0" r="r" b="b"/>
                <a:pathLst>
                  <a:path w="129" h="39">
                    <a:moveTo>
                      <a:pt x="110" y="32"/>
                    </a:moveTo>
                    <a:lnTo>
                      <a:pt x="110" y="32"/>
                    </a:lnTo>
                    <a:lnTo>
                      <a:pt x="122" y="27"/>
                    </a:lnTo>
                    <a:lnTo>
                      <a:pt x="127" y="24"/>
                    </a:lnTo>
                    <a:lnTo>
                      <a:pt x="128" y="20"/>
                    </a:lnTo>
                    <a:lnTo>
                      <a:pt x="128" y="19"/>
                    </a:lnTo>
                    <a:lnTo>
                      <a:pt x="127" y="16"/>
                    </a:lnTo>
                    <a:lnTo>
                      <a:pt x="125" y="14"/>
                    </a:lnTo>
                    <a:lnTo>
                      <a:pt x="119" y="9"/>
                    </a:lnTo>
                    <a:lnTo>
                      <a:pt x="110" y="6"/>
                    </a:lnTo>
                    <a:lnTo>
                      <a:pt x="101" y="5"/>
                    </a:lnTo>
                    <a:lnTo>
                      <a:pt x="90" y="3"/>
                    </a:lnTo>
                    <a:lnTo>
                      <a:pt x="64" y="0"/>
                    </a:lnTo>
                    <a:lnTo>
                      <a:pt x="38" y="3"/>
                    </a:lnTo>
                    <a:lnTo>
                      <a:pt x="27" y="5"/>
                    </a:lnTo>
                    <a:lnTo>
                      <a:pt x="18" y="6"/>
                    </a:lnTo>
                    <a:lnTo>
                      <a:pt x="9" y="9"/>
                    </a:lnTo>
                    <a:lnTo>
                      <a:pt x="3" y="14"/>
                    </a:lnTo>
                    <a:lnTo>
                      <a:pt x="0" y="16"/>
                    </a:lnTo>
                    <a:lnTo>
                      <a:pt x="0" y="19"/>
                    </a:lnTo>
                    <a:lnTo>
                      <a:pt x="0" y="22"/>
                    </a:lnTo>
                    <a:lnTo>
                      <a:pt x="3" y="26"/>
                    </a:lnTo>
                    <a:lnTo>
                      <a:pt x="9" y="29"/>
                    </a:lnTo>
                    <a:lnTo>
                      <a:pt x="18" y="32"/>
                    </a:lnTo>
                    <a:lnTo>
                      <a:pt x="27" y="33"/>
                    </a:lnTo>
                    <a:lnTo>
                      <a:pt x="38" y="37"/>
                    </a:lnTo>
                    <a:lnTo>
                      <a:pt x="64" y="38"/>
                    </a:lnTo>
                    <a:lnTo>
                      <a:pt x="77" y="37"/>
                    </a:lnTo>
                    <a:lnTo>
                      <a:pt x="90" y="35"/>
                    </a:lnTo>
                    <a:lnTo>
                      <a:pt x="110" y="32"/>
                    </a:lnTo>
                  </a:path>
                </a:pathLst>
              </a:custGeom>
              <a:solidFill>
                <a:srgbClr val="666666"/>
              </a:solidFill>
              <a:ln w="9525" cap="rnd">
                <a:noFill/>
                <a:round/>
                <a:headEnd/>
                <a:tailEnd/>
              </a:ln>
              <a:effectLst/>
            </p:spPr>
            <p:txBody>
              <a:bodyPr/>
              <a:lstStyle/>
              <a:p>
                <a:endParaRPr lang="en-US"/>
              </a:p>
            </p:txBody>
          </p:sp>
          <p:sp>
            <p:nvSpPr>
              <p:cNvPr id="66739" name="Freeform 179"/>
              <p:cNvSpPr>
                <a:spLocks/>
              </p:cNvSpPr>
              <p:nvPr/>
            </p:nvSpPr>
            <p:spPr bwMode="auto">
              <a:xfrm>
                <a:off x="1261" y="3056"/>
                <a:ext cx="15" cy="13"/>
              </a:xfrm>
              <a:custGeom>
                <a:avLst/>
                <a:gdLst/>
                <a:ahLst/>
                <a:cxnLst>
                  <a:cxn ang="0">
                    <a:pos x="0" y="12"/>
                  </a:cxn>
                  <a:cxn ang="0">
                    <a:pos x="5" y="12"/>
                  </a:cxn>
                  <a:cxn ang="0">
                    <a:pos x="7" y="8"/>
                  </a:cxn>
                  <a:cxn ang="0">
                    <a:pos x="10" y="12"/>
                  </a:cxn>
                  <a:cxn ang="0">
                    <a:pos x="14" y="12"/>
                  </a:cxn>
                  <a:cxn ang="0">
                    <a:pos x="10" y="6"/>
                  </a:cxn>
                  <a:cxn ang="0">
                    <a:pos x="12" y="0"/>
                  </a:cxn>
                  <a:cxn ang="0">
                    <a:pos x="10" y="0"/>
                  </a:cxn>
                  <a:cxn ang="0">
                    <a:pos x="7" y="3"/>
                  </a:cxn>
                  <a:cxn ang="0">
                    <a:pos x="5" y="0"/>
                  </a:cxn>
                  <a:cxn ang="0">
                    <a:pos x="0" y="0"/>
                  </a:cxn>
                  <a:cxn ang="0">
                    <a:pos x="5" y="6"/>
                  </a:cxn>
                  <a:cxn ang="0">
                    <a:pos x="0" y="12"/>
                  </a:cxn>
                </a:cxnLst>
                <a:rect l="0" t="0" r="r" b="b"/>
                <a:pathLst>
                  <a:path w="15" h="13">
                    <a:moveTo>
                      <a:pt x="0" y="12"/>
                    </a:moveTo>
                    <a:lnTo>
                      <a:pt x="5" y="12"/>
                    </a:lnTo>
                    <a:lnTo>
                      <a:pt x="7" y="8"/>
                    </a:lnTo>
                    <a:lnTo>
                      <a:pt x="10" y="12"/>
                    </a:lnTo>
                    <a:lnTo>
                      <a:pt x="14" y="12"/>
                    </a:lnTo>
                    <a:lnTo>
                      <a:pt x="10" y="6"/>
                    </a:lnTo>
                    <a:lnTo>
                      <a:pt x="12" y="0"/>
                    </a:lnTo>
                    <a:lnTo>
                      <a:pt x="10" y="0"/>
                    </a:lnTo>
                    <a:lnTo>
                      <a:pt x="7" y="3"/>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66740" name="Freeform 180"/>
              <p:cNvSpPr>
                <a:spLocks/>
              </p:cNvSpPr>
              <p:nvPr/>
            </p:nvSpPr>
            <p:spPr bwMode="auto">
              <a:xfrm>
                <a:off x="1076" y="3056"/>
                <a:ext cx="16" cy="14"/>
              </a:xfrm>
              <a:custGeom>
                <a:avLst/>
                <a:gdLst/>
                <a:ahLst/>
                <a:cxnLst>
                  <a:cxn ang="0">
                    <a:pos x="0" y="13"/>
                  </a:cxn>
                  <a:cxn ang="0">
                    <a:pos x="6" y="13"/>
                  </a:cxn>
                  <a:cxn ang="0">
                    <a:pos x="6" y="8"/>
                  </a:cxn>
                  <a:cxn ang="0">
                    <a:pos x="10" y="13"/>
                  </a:cxn>
                  <a:cxn ang="0">
                    <a:pos x="15" y="13"/>
                  </a:cxn>
                  <a:cxn ang="0">
                    <a:pos x="10" y="6"/>
                  </a:cxn>
                  <a:cxn ang="0">
                    <a:pos x="15" y="0"/>
                  </a:cxn>
                  <a:cxn ang="0">
                    <a:pos x="10" y="0"/>
                  </a:cxn>
                  <a:cxn ang="0">
                    <a:pos x="6" y="3"/>
                  </a:cxn>
                  <a:cxn ang="0">
                    <a:pos x="6" y="0"/>
                  </a:cxn>
                  <a:cxn ang="0">
                    <a:pos x="0" y="0"/>
                  </a:cxn>
                  <a:cxn ang="0">
                    <a:pos x="6" y="6"/>
                  </a:cxn>
                  <a:cxn ang="0">
                    <a:pos x="0" y="13"/>
                  </a:cxn>
                </a:cxnLst>
                <a:rect l="0" t="0" r="r" b="b"/>
                <a:pathLst>
                  <a:path w="16" h="14">
                    <a:moveTo>
                      <a:pt x="0" y="13"/>
                    </a:moveTo>
                    <a:lnTo>
                      <a:pt x="6" y="13"/>
                    </a:lnTo>
                    <a:lnTo>
                      <a:pt x="6" y="8"/>
                    </a:lnTo>
                    <a:lnTo>
                      <a:pt x="10" y="13"/>
                    </a:lnTo>
                    <a:lnTo>
                      <a:pt x="15" y="13"/>
                    </a:lnTo>
                    <a:lnTo>
                      <a:pt x="10" y="6"/>
                    </a:lnTo>
                    <a:lnTo>
                      <a:pt x="15" y="0"/>
                    </a:lnTo>
                    <a:lnTo>
                      <a:pt x="10" y="0"/>
                    </a:lnTo>
                    <a:lnTo>
                      <a:pt x="6" y="3"/>
                    </a:lnTo>
                    <a:lnTo>
                      <a:pt x="6" y="0"/>
                    </a:lnTo>
                    <a:lnTo>
                      <a:pt x="0" y="0"/>
                    </a:lnTo>
                    <a:lnTo>
                      <a:pt x="6" y="6"/>
                    </a:lnTo>
                    <a:lnTo>
                      <a:pt x="0" y="13"/>
                    </a:lnTo>
                  </a:path>
                </a:pathLst>
              </a:custGeom>
              <a:solidFill>
                <a:srgbClr val="666666"/>
              </a:solidFill>
              <a:ln w="9525" cap="rnd">
                <a:noFill/>
                <a:round/>
                <a:headEnd/>
                <a:tailEnd/>
              </a:ln>
              <a:effectLst/>
            </p:spPr>
            <p:txBody>
              <a:bodyPr/>
              <a:lstStyle/>
              <a:p>
                <a:endParaRPr lang="en-US"/>
              </a:p>
            </p:txBody>
          </p:sp>
          <p:sp>
            <p:nvSpPr>
              <p:cNvPr id="66741" name="Freeform 181"/>
              <p:cNvSpPr>
                <a:spLocks/>
              </p:cNvSpPr>
              <p:nvPr/>
            </p:nvSpPr>
            <p:spPr bwMode="auto">
              <a:xfrm>
                <a:off x="2894" y="1160"/>
                <a:ext cx="463" cy="397"/>
              </a:xfrm>
              <a:custGeom>
                <a:avLst/>
                <a:gdLst/>
                <a:ahLst/>
                <a:cxnLst>
                  <a:cxn ang="0">
                    <a:pos x="347" y="396"/>
                  </a:cxn>
                  <a:cxn ang="0">
                    <a:pos x="116" y="396"/>
                  </a:cxn>
                  <a:cxn ang="0">
                    <a:pos x="0" y="198"/>
                  </a:cxn>
                  <a:cxn ang="0">
                    <a:pos x="116" y="0"/>
                  </a:cxn>
                  <a:cxn ang="0">
                    <a:pos x="347" y="0"/>
                  </a:cxn>
                  <a:cxn ang="0">
                    <a:pos x="462" y="198"/>
                  </a:cxn>
                  <a:cxn ang="0">
                    <a:pos x="347" y="396"/>
                  </a:cxn>
                </a:cxnLst>
                <a:rect l="0" t="0" r="r" b="b"/>
                <a:pathLst>
                  <a:path w="463" h="397">
                    <a:moveTo>
                      <a:pt x="347" y="396"/>
                    </a:moveTo>
                    <a:lnTo>
                      <a:pt x="116" y="396"/>
                    </a:lnTo>
                    <a:lnTo>
                      <a:pt x="0" y="198"/>
                    </a:lnTo>
                    <a:lnTo>
                      <a:pt x="116" y="0"/>
                    </a:lnTo>
                    <a:lnTo>
                      <a:pt x="347" y="0"/>
                    </a:lnTo>
                    <a:lnTo>
                      <a:pt x="462" y="198"/>
                    </a:lnTo>
                    <a:lnTo>
                      <a:pt x="347" y="39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42" name="Freeform 182"/>
              <p:cNvSpPr>
                <a:spLocks/>
              </p:cNvSpPr>
              <p:nvPr/>
            </p:nvSpPr>
            <p:spPr bwMode="auto">
              <a:xfrm>
                <a:off x="3056" y="1238"/>
                <a:ext cx="131" cy="90"/>
              </a:xfrm>
              <a:custGeom>
                <a:avLst/>
                <a:gdLst/>
                <a:ahLst/>
                <a:cxnLst>
                  <a:cxn ang="0">
                    <a:pos x="130" y="0"/>
                  </a:cxn>
                  <a:cxn ang="0">
                    <a:pos x="130" y="69"/>
                  </a:cxn>
                  <a:cxn ang="0">
                    <a:pos x="128" y="72"/>
                  </a:cxn>
                  <a:cxn ang="0">
                    <a:pos x="124" y="76"/>
                  </a:cxn>
                  <a:cxn ang="0">
                    <a:pos x="119" y="80"/>
                  </a:cxn>
                  <a:cxn ang="0">
                    <a:pos x="111" y="83"/>
                  </a:cxn>
                  <a:cxn ang="0">
                    <a:pos x="89" y="88"/>
                  </a:cxn>
                  <a:cxn ang="0">
                    <a:pos x="65" y="89"/>
                  </a:cxn>
                  <a:cxn ang="0">
                    <a:pos x="39" y="88"/>
                  </a:cxn>
                  <a:cxn ang="0">
                    <a:pos x="19" y="83"/>
                  </a:cxn>
                  <a:cxn ang="0">
                    <a:pos x="11" y="80"/>
                  </a:cxn>
                  <a:cxn ang="0">
                    <a:pos x="6" y="76"/>
                  </a:cxn>
                  <a:cxn ang="0">
                    <a:pos x="0" y="72"/>
                  </a:cxn>
                  <a:cxn ang="0">
                    <a:pos x="0" y="67"/>
                  </a:cxn>
                  <a:cxn ang="0">
                    <a:pos x="0" y="0"/>
                  </a:cxn>
                  <a:cxn ang="0">
                    <a:pos x="6" y="5"/>
                  </a:cxn>
                  <a:cxn ang="0">
                    <a:pos x="15" y="7"/>
                  </a:cxn>
                  <a:cxn ang="0">
                    <a:pos x="34" y="12"/>
                  </a:cxn>
                  <a:cxn ang="0">
                    <a:pos x="53" y="14"/>
                  </a:cxn>
                  <a:cxn ang="0">
                    <a:pos x="65" y="14"/>
                  </a:cxn>
                  <a:cxn ang="0">
                    <a:pos x="78" y="14"/>
                  </a:cxn>
                  <a:cxn ang="0">
                    <a:pos x="91" y="12"/>
                  </a:cxn>
                  <a:cxn ang="0">
                    <a:pos x="104" y="11"/>
                  </a:cxn>
                  <a:cxn ang="0">
                    <a:pos x="113" y="7"/>
                  </a:cxn>
                  <a:cxn ang="0">
                    <a:pos x="124" y="5"/>
                  </a:cxn>
                  <a:cxn ang="0">
                    <a:pos x="130" y="0"/>
                  </a:cxn>
                </a:cxnLst>
                <a:rect l="0" t="0" r="r" b="b"/>
                <a:pathLst>
                  <a:path w="131" h="90">
                    <a:moveTo>
                      <a:pt x="130" y="0"/>
                    </a:moveTo>
                    <a:lnTo>
                      <a:pt x="130" y="69"/>
                    </a:lnTo>
                    <a:lnTo>
                      <a:pt x="128" y="72"/>
                    </a:lnTo>
                    <a:lnTo>
                      <a:pt x="124" y="76"/>
                    </a:lnTo>
                    <a:lnTo>
                      <a:pt x="119" y="80"/>
                    </a:lnTo>
                    <a:lnTo>
                      <a:pt x="111" y="83"/>
                    </a:lnTo>
                    <a:lnTo>
                      <a:pt x="89" y="88"/>
                    </a:lnTo>
                    <a:lnTo>
                      <a:pt x="65" y="89"/>
                    </a:lnTo>
                    <a:lnTo>
                      <a:pt x="39" y="88"/>
                    </a:lnTo>
                    <a:lnTo>
                      <a:pt x="19" y="83"/>
                    </a:lnTo>
                    <a:lnTo>
                      <a:pt x="11" y="80"/>
                    </a:lnTo>
                    <a:lnTo>
                      <a:pt x="6" y="76"/>
                    </a:lnTo>
                    <a:lnTo>
                      <a:pt x="0" y="72"/>
                    </a:lnTo>
                    <a:lnTo>
                      <a:pt x="0" y="67"/>
                    </a:lnTo>
                    <a:lnTo>
                      <a:pt x="0" y="0"/>
                    </a:lnTo>
                    <a:lnTo>
                      <a:pt x="6" y="5"/>
                    </a:lnTo>
                    <a:lnTo>
                      <a:pt x="15" y="7"/>
                    </a:lnTo>
                    <a:lnTo>
                      <a:pt x="34" y="12"/>
                    </a:lnTo>
                    <a:lnTo>
                      <a:pt x="53" y="14"/>
                    </a:lnTo>
                    <a:lnTo>
                      <a:pt x="65" y="14"/>
                    </a:lnTo>
                    <a:lnTo>
                      <a:pt x="78" y="14"/>
                    </a:lnTo>
                    <a:lnTo>
                      <a:pt x="91" y="12"/>
                    </a:lnTo>
                    <a:lnTo>
                      <a:pt x="104" y="11"/>
                    </a:lnTo>
                    <a:lnTo>
                      <a:pt x="113" y="7"/>
                    </a:lnTo>
                    <a:lnTo>
                      <a:pt x="124" y="5"/>
                    </a:lnTo>
                    <a:lnTo>
                      <a:pt x="130" y="0"/>
                    </a:lnTo>
                  </a:path>
                </a:pathLst>
              </a:custGeom>
              <a:solidFill>
                <a:srgbClr val="666666"/>
              </a:solidFill>
              <a:ln w="9525" cap="rnd">
                <a:noFill/>
                <a:round/>
                <a:headEnd/>
                <a:tailEnd/>
              </a:ln>
              <a:effectLst/>
            </p:spPr>
            <p:txBody>
              <a:bodyPr/>
              <a:lstStyle/>
              <a:p>
                <a:endParaRPr lang="en-US"/>
              </a:p>
            </p:txBody>
          </p:sp>
          <p:sp>
            <p:nvSpPr>
              <p:cNvPr id="66743" name="Freeform 183"/>
              <p:cNvSpPr>
                <a:spLocks/>
              </p:cNvSpPr>
              <p:nvPr/>
            </p:nvSpPr>
            <p:spPr bwMode="auto">
              <a:xfrm>
                <a:off x="3056" y="1207"/>
                <a:ext cx="129" cy="38"/>
              </a:xfrm>
              <a:custGeom>
                <a:avLst/>
                <a:gdLst/>
                <a:ahLst/>
                <a:cxnLst>
                  <a:cxn ang="0">
                    <a:pos x="112" y="31"/>
                  </a:cxn>
                  <a:cxn ang="0">
                    <a:pos x="112" y="31"/>
                  </a:cxn>
                  <a:cxn ang="0">
                    <a:pos x="122" y="25"/>
                  </a:cxn>
                  <a:cxn ang="0">
                    <a:pos x="126" y="22"/>
                  </a:cxn>
                  <a:cxn ang="0">
                    <a:pos x="128" y="18"/>
                  </a:cxn>
                  <a:cxn ang="0">
                    <a:pos x="128" y="18"/>
                  </a:cxn>
                  <a:cxn ang="0">
                    <a:pos x="128" y="16"/>
                  </a:cxn>
                  <a:cxn ang="0">
                    <a:pos x="124" y="13"/>
                  </a:cxn>
                  <a:cxn ang="0">
                    <a:pos x="120" y="9"/>
                  </a:cxn>
                  <a:cxn ang="0">
                    <a:pos x="112" y="6"/>
                  </a:cxn>
                  <a:cxn ang="0">
                    <a:pos x="102" y="3"/>
                  </a:cxn>
                  <a:cxn ang="0">
                    <a:pos x="91" y="1"/>
                  </a:cxn>
                  <a:cxn ang="0">
                    <a:pos x="64" y="0"/>
                  </a:cxn>
                  <a:cxn ang="0">
                    <a:pos x="39" y="1"/>
                  </a:cxn>
                  <a:cxn ang="0">
                    <a:pos x="28" y="3"/>
                  </a:cxn>
                  <a:cxn ang="0">
                    <a:pos x="17" y="6"/>
                  </a:cxn>
                  <a:cxn ang="0">
                    <a:pos x="10" y="9"/>
                  </a:cxn>
                  <a:cxn ang="0">
                    <a:pos x="6" y="13"/>
                  </a:cxn>
                  <a:cxn ang="0">
                    <a:pos x="2" y="16"/>
                  </a:cxn>
                  <a:cxn ang="0">
                    <a:pos x="0" y="18"/>
                  </a:cxn>
                  <a:cxn ang="0">
                    <a:pos x="2" y="20"/>
                  </a:cxn>
                  <a:cxn ang="0">
                    <a:pos x="6" y="24"/>
                  </a:cxn>
                  <a:cxn ang="0">
                    <a:pos x="10" y="27"/>
                  </a:cxn>
                  <a:cxn ang="0">
                    <a:pos x="17" y="31"/>
                  </a:cxn>
                  <a:cxn ang="0">
                    <a:pos x="28" y="33"/>
                  </a:cxn>
                  <a:cxn ang="0">
                    <a:pos x="39" y="35"/>
                  </a:cxn>
                  <a:cxn ang="0">
                    <a:pos x="64" y="37"/>
                  </a:cxn>
                  <a:cxn ang="0">
                    <a:pos x="78" y="37"/>
                  </a:cxn>
                  <a:cxn ang="0">
                    <a:pos x="91" y="35"/>
                  </a:cxn>
                  <a:cxn ang="0">
                    <a:pos x="112" y="31"/>
                  </a:cxn>
                </a:cxnLst>
                <a:rect l="0" t="0" r="r" b="b"/>
                <a:pathLst>
                  <a:path w="129" h="38">
                    <a:moveTo>
                      <a:pt x="112" y="31"/>
                    </a:moveTo>
                    <a:lnTo>
                      <a:pt x="112" y="31"/>
                    </a:lnTo>
                    <a:lnTo>
                      <a:pt x="122" y="25"/>
                    </a:lnTo>
                    <a:lnTo>
                      <a:pt x="126" y="22"/>
                    </a:lnTo>
                    <a:lnTo>
                      <a:pt x="128" y="18"/>
                    </a:lnTo>
                    <a:lnTo>
                      <a:pt x="128" y="18"/>
                    </a:lnTo>
                    <a:lnTo>
                      <a:pt x="128" y="16"/>
                    </a:lnTo>
                    <a:lnTo>
                      <a:pt x="124" y="13"/>
                    </a:lnTo>
                    <a:lnTo>
                      <a:pt x="120" y="9"/>
                    </a:lnTo>
                    <a:lnTo>
                      <a:pt x="112" y="6"/>
                    </a:lnTo>
                    <a:lnTo>
                      <a:pt x="102" y="3"/>
                    </a:lnTo>
                    <a:lnTo>
                      <a:pt x="91" y="1"/>
                    </a:lnTo>
                    <a:lnTo>
                      <a:pt x="64" y="0"/>
                    </a:lnTo>
                    <a:lnTo>
                      <a:pt x="39" y="1"/>
                    </a:lnTo>
                    <a:lnTo>
                      <a:pt x="28" y="3"/>
                    </a:lnTo>
                    <a:lnTo>
                      <a:pt x="17" y="6"/>
                    </a:lnTo>
                    <a:lnTo>
                      <a:pt x="10" y="9"/>
                    </a:lnTo>
                    <a:lnTo>
                      <a:pt x="6" y="13"/>
                    </a:lnTo>
                    <a:lnTo>
                      <a:pt x="2" y="16"/>
                    </a:lnTo>
                    <a:lnTo>
                      <a:pt x="0" y="18"/>
                    </a:lnTo>
                    <a:lnTo>
                      <a:pt x="2" y="20"/>
                    </a:lnTo>
                    <a:lnTo>
                      <a:pt x="6" y="24"/>
                    </a:lnTo>
                    <a:lnTo>
                      <a:pt x="10" y="27"/>
                    </a:lnTo>
                    <a:lnTo>
                      <a:pt x="17" y="31"/>
                    </a:lnTo>
                    <a:lnTo>
                      <a:pt x="28" y="33"/>
                    </a:lnTo>
                    <a:lnTo>
                      <a:pt x="39" y="35"/>
                    </a:lnTo>
                    <a:lnTo>
                      <a:pt x="64" y="37"/>
                    </a:lnTo>
                    <a:lnTo>
                      <a:pt x="78" y="37"/>
                    </a:lnTo>
                    <a:lnTo>
                      <a:pt x="91" y="35"/>
                    </a:lnTo>
                    <a:lnTo>
                      <a:pt x="112" y="31"/>
                    </a:lnTo>
                  </a:path>
                </a:pathLst>
              </a:custGeom>
              <a:solidFill>
                <a:srgbClr val="666666"/>
              </a:solidFill>
              <a:ln w="9525" cap="rnd">
                <a:noFill/>
                <a:round/>
                <a:headEnd/>
                <a:tailEnd/>
              </a:ln>
              <a:effectLst/>
            </p:spPr>
            <p:txBody>
              <a:bodyPr/>
              <a:lstStyle/>
              <a:p>
                <a:endParaRPr lang="en-US"/>
              </a:p>
            </p:txBody>
          </p:sp>
          <p:sp>
            <p:nvSpPr>
              <p:cNvPr id="66744" name="Freeform 184"/>
              <p:cNvSpPr>
                <a:spLocks/>
              </p:cNvSpPr>
              <p:nvPr/>
            </p:nvSpPr>
            <p:spPr bwMode="auto">
              <a:xfrm>
                <a:off x="3256" y="1362"/>
                <a:ext cx="14" cy="14"/>
              </a:xfrm>
              <a:custGeom>
                <a:avLst/>
                <a:gdLst/>
                <a:ahLst/>
                <a:cxnLst>
                  <a:cxn ang="0">
                    <a:pos x="0" y="13"/>
                  </a:cxn>
                  <a:cxn ang="0">
                    <a:pos x="3" y="13"/>
                  </a:cxn>
                  <a:cxn ang="0">
                    <a:pos x="7" y="10"/>
                  </a:cxn>
                  <a:cxn ang="0">
                    <a:pos x="8" y="13"/>
                  </a:cxn>
                  <a:cxn ang="0">
                    <a:pos x="13" y="13"/>
                  </a:cxn>
                  <a:cxn ang="0">
                    <a:pos x="8" y="7"/>
                  </a:cxn>
                  <a:cxn ang="0">
                    <a:pos x="13" y="0"/>
                  </a:cxn>
                  <a:cxn ang="0">
                    <a:pos x="8" y="0"/>
                  </a:cxn>
                  <a:cxn ang="0">
                    <a:pos x="7" y="4"/>
                  </a:cxn>
                  <a:cxn ang="0">
                    <a:pos x="3" y="0"/>
                  </a:cxn>
                  <a:cxn ang="0">
                    <a:pos x="0" y="0"/>
                  </a:cxn>
                  <a:cxn ang="0">
                    <a:pos x="3" y="7"/>
                  </a:cxn>
                  <a:cxn ang="0">
                    <a:pos x="0" y="13"/>
                  </a:cxn>
                </a:cxnLst>
                <a:rect l="0" t="0" r="r" b="b"/>
                <a:pathLst>
                  <a:path w="14" h="14">
                    <a:moveTo>
                      <a:pt x="0" y="13"/>
                    </a:moveTo>
                    <a:lnTo>
                      <a:pt x="3" y="13"/>
                    </a:lnTo>
                    <a:lnTo>
                      <a:pt x="7" y="10"/>
                    </a:lnTo>
                    <a:lnTo>
                      <a:pt x="8" y="13"/>
                    </a:lnTo>
                    <a:lnTo>
                      <a:pt x="13" y="13"/>
                    </a:lnTo>
                    <a:lnTo>
                      <a:pt x="8" y="7"/>
                    </a:lnTo>
                    <a:lnTo>
                      <a:pt x="13" y="0"/>
                    </a:lnTo>
                    <a:lnTo>
                      <a:pt x="8" y="0"/>
                    </a:lnTo>
                    <a:lnTo>
                      <a:pt x="7" y="4"/>
                    </a:lnTo>
                    <a:lnTo>
                      <a:pt x="3" y="0"/>
                    </a:lnTo>
                    <a:lnTo>
                      <a:pt x="0" y="0"/>
                    </a:lnTo>
                    <a:lnTo>
                      <a:pt x="3" y="7"/>
                    </a:lnTo>
                    <a:lnTo>
                      <a:pt x="0" y="13"/>
                    </a:lnTo>
                  </a:path>
                </a:pathLst>
              </a:custGeom>
              <a:solidFill>
                <a:srgbClr val="666666"/>
              </a:solidFill>
              <a:ln w="9525" cap="rnd">
                <a:noFill/>
                <a:round/>
                <a:headEnd/>
                <a:tailEnd/>
              </a:ln>
              <a:effectLst/>
            </p:spPr>
            <p:txBody>
              <a:bodyPr/>
              <a:lstStyle/>
              <a:p>
                <a:endParaRPr lang="en-US"/>
              </a:p>
            </p:txBody>
          </p:sp>
          <p:sp>
            <p:nvSpPr>
              <p:cNvPr id="66745" name="Freeform 185"/>
              <p:cNvSpPr>
                <a:spLocks/>
              </p:cNvSpPr>
              <p:nvPr/>
            </p:nvSpPr>
            <p:spPr bwMode="auto">
              <a:xfrm>
                <a:off x="3072" y="1362"/>
                <a:ext cx="14" cy="14"/>
              </a:xfrm>
              <a:custGeom>
                <a:avLst/>
                <a:gdLst/>
                <a:ahLst/>
                <a:cxnLst>
                  <a:cxn ang="0">
                    <a:pos x="0" y="13"/>
                  </a:cxn>
                  <a:cxn ang="0">
                    <a:pos x="3" y="13"/>
                  </a:cxn>
                  <a:cxn ang="0">
                    <a:pos x="6" y="10"/>
                  </a:cxn>
                  <a:cxn ang="0">
                    <a:pos x="9" y="13"/>
                  </a:cxn>
                  <a:cxn ang="0">
                    <a:pos x="13" y="13"/>
                  </a:cxn>
                  <a:cxn ang="0">
                    <a:pos x="7" y="6"/>
                  </a:cxn>
                  <a:cxn ang="0">
                    <a:pos x="13" y="0"/>
                  </a:cxn>
                  <a:cxn ang="0">
                    <a:pos x="7" y="0"/>
                  </a:cxn>
                  <a:cxn ang="0">
                    <a:pos x="6" y="4"/>
                  </a:cxn>
                  <a:cxn ang="0">
                    <a:pos x="3" y="0"/>
                  </a:cxn>
                  <a:cxn ang="0">
                    <a:pos x="0" y="0"/>
                  </a:cxn>
                  <a:cxn ang="0">
                    <a:pos x="5" y="6"/>
                  </a:cxn>
                  <a:cxn ang="0">
                    <a:pos x="0" y="13"/>
                  </a:cxn>
                </a:cxnLst>
                <a:rect l="0" t="0" r="r" b="b"/>
                <a:pathLst>
                  <a:path w="14" h="14">
                    <a:moveTo>
                      <a:pt x="0" y="13"/>
                    </a:moveTo>
                    <a:lnTo>
                      <a:pt x="3" y="13"/>
                    </a:lnTo>
                    <a:lnTo>
                      <a:pt x="6" y="10"/>
                    </a:lnTo>
                    <a:lnTo>
                      <a:pt x="9" y="13"/>
                    </a:lnTo>
                    <a:lnTo>
                      <a:pt x="13" y="13"/>
                    </a:lnTo>
                    <a:lnTo>
                      <a:pt x="7" y="6"/>
                    </a:lnTo>
                    <a:lnTo>
                      <a:pt x="13" y="0"/>
                    </a:lnTo>
                    <a:lnTo>
                      <a:pt x="7" y="0"/>
                    </a:lnTo>
                    <a:lnTo>
                      <a:pt x="6" y="4"/>
                    </a:lnTo>
                    <a:lnTo>
                      <a:pt x="3"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46" name="Freeform 186"/>
              <p:cNvSpPr>
                <a:spLocks/>
              </p:cNvSpPr>
              <p:nvPr/>
            </p:nvSpPr>
            <p:spPr bwMode="auto">
              <a:xfrm>
                <a:off x="3241" y="961"/>
                <a:ext cx="464" cy="396"/>
              </a:xfrm>
              <a:custGeom>
                <a:avLst/>
                <a:gdLst/>
                <a:ahLst/>
                <a:cxnLst>
                  <a:cxn ang="0">
                    <a:pos x="346" y="395"/>
                  </a:cxn>
                  <a:cxn ang="0">
                    <a:pos x="115" y="395"/>
                  </a:cxn>
                  <a:cxn ang="0">
                    <a:pos x="0" y="198"/>
                  </a:cxn>
                  <a:cxn ang="0">
                    <a:pos x="115" y="0"/>
                  </a:cxn>
                  <a:cxn ang="0">
                    <a:pos x="346" y="0"/>
                  </a:cxn>
                  <a:cxn ang="0">
                    <a:pos x="463" y="198"/>
                  </a:cxn>
                  <a:cxn ang="0">
                    <a:pos x="346" y="395"/>
                  </a:cxn>
                </a:cxnLst>
                <a:rect l="0" t="0" r="r" b="b"/>
                <a:pathLst>
                  <a:path w="464" h="396">
                    <a:moveTo>
                      <a:pt x="346" y="395"/>
                    </a:moveTo>
                    <a:lnTo>
                      <a:pt x="115" y="395"/>
                    </a:lnTo>
                    <a:lnTo>
                      <a:pt x="0" y="198"/>
                    </a:lnTo>
                    <a:lnTo>
                      <a:pt x="115" y="0"/>
                    </a:lnTo>
                    <a:lnTo>
                      <a:pt x="346" y="0"/>
                    </a:lnTo>
                    <a:lnTo>
                      <a:pt x="463" y="198"/>
                    </a:lnTo>
                    <a:lnTo>
                      <a:pt x="346" y="395"/>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47" name="Freeform 187"/>
              <p:cNvSpPr>
                <a:spLocks/>
              </p:cNvSpPr>
              <p:nvPr/>
            </p:nvSpPr>
            <p:spPr bwMode="auto">
              <a:xfrm>
                <a:off x="3403" y="1039"/>
                <a:ext cx="131" cy="92"/>
              </a:xfrm>
              <a:custGeom>
                <a:avLst/>
                <a:gdLst/>
                <a:ahLst/>
                <a:cxnLst>
                  <a:cxn ang="0">
                    <a:pos x="130" y="0"/>
                  </a:cxn>
                  <a:cxn ang="0">
                    <a:pos x="130" y="69"/>
                  </a:cxn>
                  <a:cxn ang="0">
                    <a:pos x="128" y="74"/>
                  </a:cxn>
                  <a:cxn ang="0">
                    <a:pos x="125" y="76"/>
                  </a:cxn>
                  <a:cxn ang="0">
                    <a:pos x="119" y="81"/>
                  </a:cxn>
                  <a:cxn ang="0">
                    <a:pos x="110" y="85"/>
                  </a:cxn>
                  <a:cxn ang="0">
                    <a:pos x="90" y="89"/>
                  </a:cxn>
                  <a:cxn ang="0">
                    <a:pos x="66" y="91"/>
                  </a:cxn>
                  <a:cxn ang="0">
                    <a:pos x="40" y="89"/>
                  </a:cxn>
                  <a:cxn ang="0">
                    <a:pos x="19" y="85"/>
                  </a:cxn>
                  <a:cxn ang="0">
                    <a:pos x="11" y="81"/>
                  </a:cxn>
                  <a:cxn ang="0">
                    <a:pos x="5" y="76"/>
                  </a:cxn>
                  <a:cxn ang="0">
                    <a:pos x="1" y="74"/>
                  </a:cxn>
                  <a:cxn ang="0">
                    <a:pos x="0" y="69"/>
                  </a:cxn>
                  <a:cxn ang="0">
                    <a:pos x="0" y="0"/>
                  </a:cxn>
                  <a:cxn ang="0">
                    <a:pos x="6" y="3"/>
                  </a:cxn>
                  <a:cxn ang="0">
                    <a:pos x="16" y="6"/>
                  </a:cxn>
                  <a:cxn ang="0">
                    <a:pos x="33" y="11"/>
                  </a:cxn>
                  <a:cxn ang="0">
                    <a:pos x="53" y="13"/>
                  </a:cxn>
                  <a:cxn ang="0">
                    <a:pos x="66" y="15"/>
                  </a:cxn>
                  <a:cxn ang="0">
                    <a:pos x="78" y="13"/>
                  </a:cxn>
                  <a:cxn ang="0">
                    <a:pos x="91" y="13"/>
                  </a:cxn>
                  <a:cxn ang="0">
                    <a:pos x="104" y="9"/>
                  </a:cxn>
                  <a:cxn ang="0">
                    <a:pos x="115" y="6"/>
                  </a:cxn>
                  <a:cxn ang="0">
                    <a:pos x="123" y="3"/>
                  </a:cxn>
                  <a:cxn ang="0">
                    <a:pos x="130" y="0"/>
                  </a:cxn>
                </a:cxnLst>
                <a:rect l="0" t="0" r="r" b="b"/>
                <a:pathLst>
                  <a:path w="131" h="92">
                    <a:moveTo>
                      <a:pt x="130" y="0"/>
                    </a:moveTo>
                    <a:lnTo>
                      <a:pt x="130" y="69"/>
                    </a:lnTo>
                    <a:lnTo>
                      <a:pt x="128" y="74"/>
                    </a:lnTo>
                    <a:lnTo>
                      <a:pt x="125" y="76"/>
                    </a:lnTo>
                    <a:lnTo>
                      <a:pt x="119" y="81"/>
                    </a:lnTo>
                    <a:lnTo>
                      <a:pt x="110" y="85"/>
                    </a:lnTo>
                    <a:lnTo>
                      <a:pt x="90" y="89"/>
                    </a:lnTo>
                    <a:lnTo>
                      <a:pt x="66" y="91"/>
                    </a:lnTo>
                    <a:lnTo>
                      <a:pt x="40" y="89"/>
                    </a:lnTo>
                    <a:lnTo>
                      <a:pt x="19" y="85"/>
                    </a:lnTo>
                    <a:lnTo>
                      <a:pt x="11" y="81"/>
                    </a:lnTo>
                    <a:lnTo>
                      <a:pt x="5" y="76"/>
                    </a:lnTo>
                    <a:lnTo>
                      <a:pt x="1" y="74"/>
                    </a:lnTo>
                    <a:lnTo>
                      <a:pt x="0" y="69"/>
                    </a:lnTo>
                    <a:lnTo>
                      <a:pt x="0" y="0"/>
                    </a:lnTo>
                    <a:lnTo>
                      <a:pt x="6" y="3"/>
                    </a:lnTo>
                    <a:lnTo>
                      <a:pt x="16" y="6"/>
                    </a:lnTo>
                    <a:lnTo>
                      <a:pt x="33" y="11"/>
                    </a:lnTo>
                    <a:lnTo>
                      <a:pt x="53" y="13"/>
                    </a:lnTo>
                    <a:lnTo>
                      <a:pt x="66" y="15"/>
                    </a:lnTo>
                    <a:lnTo>
                      <a:pt x="78" y="13"/>
                    </a:lnTo>
                    <a:lnTo>
                      <a:pt x="91" y="13"/>
                    </a:lnTo>
                    <a:lnTo>
                      <a:pt x="104" y="9"/>
                    </a:lnTo>
                    <a:lnTo>
                      <a:pt x="115" y="6"/>
                    </a:lnTo>
                    <a:lnTo>
                      <a:pt x="123" y="3"/>
                    </a:lnTo>
                    <a:lnTo>
                      <a:pt x="130" y="0"/>
                    </a:lnTo>
                  </a:path>
                </a:pathLst>
              </a:custGeom>
              <a:solidFill>
                <a:srgbClr val="666666"/>
              </a:solidFill>
              <a:ln w="9525" cap="rnd">
                <a:noFill/>
                <a:round/>
                <a:headEnd/>
                <a:tailEnd/>
              </a:ln>
              <a:effectLst/>
            </p:spPr>
            <p:txBody>
              <a:bodyPr/>
              <a:lstStyle/>
              <a:p>
                <a:endParaRPr lang="en-US"/>
              </a:p>
            </p:txBody>
          </p:sp>
          <p:sp>
            <p:nvSpPr>
              <p:cNvPr id="66748" name="Freeform 188"/>
              <p:cNvSpPr>
                <a:spLocks/>
              </p:cNvSpPr>
              <p:nvPr/>
            </p:nvSpPr>
            <p:spPr bwMode="auto">
              <a:xfrm>
                <a:off x="3403" y="1007"/>
                <a:ext cx="131" cy="39"/>
              </a:xfrm>
              <a:custGeom>
                <a:avLst/>
                <a:gdLst/>
                <a:ahLst/>
                <a:cxnLst>
                  <a:cxn ang="0">
                    <a:pos x="112" y="32"/>
                  </a:cxn>
                  <a:cxn ang="0">
                    <a:pos x="112" y="32"/>
                  </a:cxn>
                  <a:cxn ang="0">
                    <a:pos x="122" y="27"/>
                  </a:cxn>
                  <a:cxn ang="0">
                    <a:pos x="126" y="24"/>
                  </a:cxn>
                  <a:cxn ang="0">
                    <a:pos x="128" y="21"/>
                  </a:cxn>
                  <a:cxn ang="0">
                    <a:pos x="130" y="19"/>
                  </a:cxn>
                  <a:cxn ang="0">
                    <a:pos x="128" y="16"/>
                  </a:cxn>
                  <a:cxn ang="0">
                    <a:pos x="125" y="13"/>
                  </a:cxn>
                  <a:cxn ang="0">
                    <a:pos x="120" y="10"/>
                  </a:cxn>
                  <a:cxn ang="0">
                    <a:pos x="112" y="6"/>
                  </a:cxn>
                  <a:cxn ang="0">
                    <a:pos x="102" y="5"/>
                  </a:cxn>
                  <a:cxn ang="0">
                    <a:pos x="91" y="2"/>
                  </a:cxn>
                  <a:cxn ang="0">
                    <a:pos x="66" y="0"/>
                  </a:cxn>
                  <a:cxn ang="0">
                    <a:pos x="38" y="2"/>
                  </a:cxn>
                  <a:cxn ang="0">
                    <a:pos x="27" y="5"/>
                  </a:cxn>
                  <a:cxn ang="0">
                    <a:pos x="18" y="6"/>
                  </a:cxn>
                  <a:cxn ang="0">
                    <a:pos x="9" y="10"/>
                  </a:cxn>
                  <a:cxn ang="0">
                    <a:pos x="5" y="13"/>
                  </a:cxn>
                  <a:cxn ang="0">
                    <a:pos x="1" y="16"/>
                  </a:cxn>
                  <a:cxn ang="0">
                    <a:pos x="0" y="19"/>
                  </a:cxn>
                  <a:cxn ang="0">
                    <a:pos x="1" y="23"/>
                  </a:cxn>
                  <a:cxn ang="0">
                    <a:pos x="5" y="24"/>
                  </a:cxn>
                  <a:cxn ang="0">
                    <a:pos x="9" y="27"/>
                  </a:cxn>
                  <a:cxn ang="0">
                    <a:pos x="18" y="32"/>
                  </a:cxn>
                  <a:cxn ang="0">
                    <a:pos x="27" y="33"/>
                  </a:cxn>
                  <a:cxn ang="0">
                    <a:pos x="38" y="34"/>
                  </a:cxn>
                  <a:cxn ang="0">
                    <a:pos x="66" y="38"/>
                  </a:cxn>
                  <a:cxn ang="0">
                    <a:pos x="78" y="36"/>
                  </a:cxn>
                  <a:cxn ang="0">
                    <a:pos x="91" y="34"/>
                  </a:cxn>
                  <a:cxn ang="0">
                    <a:pos x="112" y="32"/>
                  </a:cxn>
                </a:cxnLst>
                <a:rect l="0" t="0" r="r" b="b"/>
                <a:pathLst>
                  <a:path w="131" h="39">
                    <a:moveTo>
                      <a:pt x="112" y="32"/>
                    </a:moveTo>
                    <a:lnTo>
                      <a:pt x="112" y="32"/>
                    </a:lnTo>
                    <a:lnTo>
                      <a:pt x="122" y="27"/>
                    </a:lnTo>
                    <a:lnTo>
                      <a:pt x="126" y="24"/>
                    </a:lnTo>
                    <a:lnTo>
                      <a:pt x="128" y="21"/>
                    </a:lnTo>
                    <a:lnTo>
                      <a:pt x="130" y="19"/>
                    </a:lnTo>
                    <a:lnTo>
                      <a:pt x="128" y="16"/>
                    </a:lnTo>
                    <a:lnTo>
                      <a:pt x="125" y="13"/>
                    </a:lnTo>
                    <a:lnTo>
                      <a:pt x="120" y="10"/>
                    </a:lnTo>
                    <a:lnTo>
                      <a:pt x="112" y="6"/>
                    </a:lnTo>
                    <a:lnTo>
                      <a:pt x="102" y="5"/>
                    </a:lnTo>
                    <a:lnTo>
                      <a:pt x="91" y="2"/>
                    </a:lnTo>
                    <a:lnTo>
                      <a:pt x="66" y="0"/>
                    </a:lnTo>
                    <a:lnTo>
                      <a:pt x="38" y="2"/>
                    </a:lnTo>
                    <a:lnTo>
                      <a:pt x="27" y="5"/>
                    </a:lnTo>
                    <a:lnTo>
                      <a:pt x="18" y="6"/>
                    </a:lnTo>
                    <a:lnTo>
                      <a:pt x="9" y="10"/>
                    </a:lnTo>
                    <a:lnTo>
                      <a:pt x="5" y="13"/>
                    </a:lnTo>
                    <a:lnTo>
                      <a:pt x="1" y="16"/>
                    </a:lnTo>
                    <a:lnTo>
                      <a:pt x="0" y="19"/>
                    </a:lnTo>
                    <a:lnTo>
                      <a:pt x="1" y="23"/>
                    </a:lnTo>
                    <a:lnTo>
                      <a:pt x="5" y="24"/>
                    </a:lnTo>
                    <a:lnTo>
                      <a:pt x="9" y="27"/>
                    </a:lnTo>
                    <a:lnTo>
                      <a:pt x="18" y="32"/>
                    </a:lnTo>
                    <a:lnTo>
                      <a:pt x="27" y="33"/>
                    </a:lnTo>
                    <a:lnTo>
                      <a:pt x="38" y="34"/>
                    </a:lnTo>
                    <a:lnTo>
                      <a:pt x="66" y="38"/>
                    </a:lnTo>
                    <a:lnTo>
                      <a:pt x="78" y="36"/>
                    </a:lnTo>
                    <a:lnTo>
                      <a:pt x="91" y="34"/>
                    </a:lnTo>
                    <a:lnTo>
                      <a:pt x="112" y="32"/>
                    </a:lnTo>
                  </a:path>
                </a:pathLst>
              </a:custGeom>
              <a:solidFill>
                <a:srgbClr val="666666"/>
              </a:solidFill>
              <a:ln w="9525" cap="rnd">
                <a:noFill/>
                <a:round/>
                <a:headEnd/>
                <a:tailEnd/>
              </a:ln>
              <a:effectLst/>
            </p:spPr>
            <p:txBody>
              <a:bodyPr/>
              <a:lstStyle/>
              <a:p>
                <a:endParaRPr lang="en-US"/>
              </a:p>
            </p:txBody>
          </p:sp>
          <p:sp>
            <p:nvSpPr>
              <p:cNvPr id="66749" name="Freeform 189"/>
              <p:cNvSpPr>
                <a:spLocks/>
              </p:cNvSpPr>
              <p:nvPr/>
            </p:nvSpPr>
            <p:spPr bwMode="auto">
              <a:xfrm>
                <a:off x="3603" y="1164"/>
                <a:ext cx="14" cy="14"/>
              </a:xfrm>
              <a:custGeom>
                <a:avLst/>
                <a:gdLst/>
                <a:ahLst/>
                <a:cxnLst>
                  <a:cxn ang="0">
                    <a:pos x="0" y="13"/>
                  </a:cxn>
                  <a:cxn ang="0">
                    <a:pos x="4" y="13"/>
                  </a:cxn>
                  <a:cxn ang="0">
                    <a:pos x="7" y="8"/>
                  </a:cxn>
                  <a:cxn ang="0">
                    <a:pos x="10" y="13"/>
                  </a:cxn>
                  <a:cxn ang="0">
                    <a:pos x="13" y="13"/>
                  </a:cxn>
                  <a:cxn ang="0">
                    <a:pos x="9" y="6"/>
                  </a:cxn>
                  <a:cxn ang="0">
                    <a:pos x="13" y="0"/>
                  </a:cxn>
                  <a:cxn ang="0">
                    <a:pos x="9" y="0"/>
                  </a:cxn>
                  <a:cxn ang="0">
                    <a:pos x="7" y="3"/>
                  </a:cxn>
                  <a:cxn ang="0">
                    <a:pos x="4" y="0"/>
                  </a:cxn>
                  <a:cxn ang="0">
                    <a:pos x="0" y="0"/>
                  </a:cxn>
                  <a:cxn ang="0">
                    <a:pos x="5" y="6"/>
                  </a:cxn>
                  <a:cxn ang="0">
                    <a:pos x="0" y="13"/>
                  </a:cxn>
                </a:cxnLst>
                <a:rect l="0" t="0" r="r" b="b"/>
                <a:pathLst>
                  <a:path w="14" h="14">
                    <a:moveTo>
                      <a:pt x="0" y="13"/>
                    </a:moveTo>
                    <a:lnTo>
                      <a:pt x="4" y="13"/>
                    </a:lnTo>
                    <a:lnTo>
                      <a:pt x="7" y="8"/>
                    </a:lnTo>
                    <a:lnTo>
                      <a:pt x="10" y="13"/>
                    </a:lnTo>
                    <a:lnTo>
                      <a:pt x="13" y="13"/>
                    </a:lnTo>
                    <a:lnTo>
                      <a:pt x="9" y="6"/>
                    </a:lnTo>
                    <a:lnTo>
                      <a:pt x="13" y="0"/>
                    </a:lnTo>
                    <a:lnTo>
                      <a:pt x="9" y="0"/>
                    </a:lnTo>
                    <a:lnTo>
                      <a:pt x="7" y="3"/>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50" name="Freeform 190"/>
              <p:cNvSpPr>
                <a:spLocks/>
              </p:cNvSpPr>
              <p:nvPr/>
            </p:nvSpPr>
            <p:spPr bwMode="auto">
              <a:xfrm>
                <a:off x="3419" y="1164"/>
                <a:ext cx="14" cy="14"/>
              </a:xfrm>
              <a:custGeom>
                <a:avLst/>
                <a:gdLst/>
                <a:ahLst/>
                <a:cxnLst>
                  <a:cxn ang="0">
                    <a:pos x="0" y="13"/>
                  </a:cxn>
                  <a:cxn ang="0">
                    <a:pos x="3" y="13"/>
                  </a:cxn>
                  <a:cxn ang="0">
                    <a:pos x="6" y="8"/>
                  </a:cxn>
                  <a:cxn ang="0">
                    <a:pos x="9" y="13"/>
                  </a:cxn>
                  <a:cxn ang="0">
                    <a:pos x="13" y="13"/>
                  </a:cxn>
                  <a:cxn ang="0">
                    <a:pos x="8" y="6"/>
                  </a:cxn>
                  <a:cxn ang="0">
                    <a:pos x="13" y="0"/>
                  </a:cxn>
                  <a:cxn ang="0">
                    <a:pos x="9" y="0"/>
                  </a:cxn>
                  <a:cxn ang="0">
                    <a:pos x="6" y="3"/>
                  </a:cxn>
                  <a:cxn ang="0">
                    <a:pos x="5" y="0"/>
                  </a:cxn>
                  <a:cxn ang="0">
                    <a:pos x="0" y="0"/>
                  </a:cxn>
                  <a:cxn ang="0">
                    <a:pos x="5" y="6"/>
                  </a:cxn>
                  <a:cxn ang="0">
                    <a:pos x="0" y="13"/>
                  </a:cxn>
                </a:cxnLst>
                <a:rect l="0" t="0" r="r" b="b"/>
                <a:pathLst>
                  <a:path w="14" h="14">
                    <a:moveTo>
                      <a:pt x="0" y="13"/>
                    </a:moveTo>
                    <a:lnTo>
                      <a:pt x="3" y="13"/>
                    </a:lnTo>
                    <a:lnTo>
                      <a:pt x="6" y="8"/>
                    </a:lnTo>
                    <a:lnTo>
                      <a:pt x="9" y="13"/>
                    </a:lnTo>
                    <a:lnTo>
                      <a:pt x="13" y="13"/>
                    </a:lnTo>
                    <a:lnTo>
                      <a:pt x="8"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51" name="Freeform 191"/>
              <p:cNvSpPr>
                <a:spLocks/>
              </p:cNvSpPr>
              <p:nvPr/>
            </p:nvSpPr>
            <p:spPr bwMode="auto">
              <a:xfrm>
                <a:off x="2893" y="762"/>
                <a:ext cx="464" cy="397"/>
              </a:xfrm>
              <a:custGeom>
                <a:avLst/>
                <a:gdLst/>
                <a:ahLst/>
                <a:cxnLst>
                  <a:cxn ang="0">
                    <a:pos x="348" y="396"/>
                  </a:cxn>
                  <a:cxn ang="0">
                    <a:pos x="115" y="396"/>
                  </a:cxn>
                  <a:cxn ang="0">
                    <a:pos x="0" y="198"/>
                  </a:cxn>
                  <a:cxn ang="0">
                    <a:pos x="115" y="0"/>
                  </a:cxn>
                  <a:cxn ang="0">
                    <a:pos x="348" y="0"/>
                  </a:cxn>
                  <a:cxn ang="0">
                    <a:pos x="463" y="198"/>
                  </a:cxn>
                  <a:cxn ang="0">
                    <a:pos x="348" y="396"/>
                  </a:cxn>
                </a:cxnLst>
                <a:rect l="0" t="0" r="r" b="b"/>
                <a:pathLst>
                  <a:path w="464" h="397">
                    <a:moveTo>
                      <a:pt x="348" y="396"/>
                    </a:moveTo>
                    <a:lnTo>
                      <a:pt x="115" y="396"/>
                    </a:lnTo>
                    <a:lnTo>
                      <a:pt x="0" y="198"/>
                    </a:lnTo>
                    <a:lnTo>
                      <a:pt x="115" y="0"/>
                    </a:lnTo>
                    <a:lnTo>
                      <a:pt x="348" y="0"/>
                    </a:lnTo>
                    <a:lnTo>
                      <a:pt x="463" y="198"/>
                    </a:lnTo>
                    <a:lnTo>
                      <a:pt x="348" y="39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52" name="Freeform 192"/>
              <p:cNvSpPr>
                <a:spLocks/>
              </p:cNvSpPr>
              <p:nvPr/>
            </p:nvSpPr>
            <p:spPr bwMode="auto">
              <a:xfrm>
                <a:off x="3055" y="840"/>
                <a:ext cx="130" cy="90"/>
              </a:xfrm>
              <a:custGeom>
                <a:avLst/>
                <a:gdLst/>
                <a:ahLst/>
                <a:cxnLst>
                  <a:cxn ang="0">
                    <a:pos x="129" y="0"/>
                  </a:cxn>
                  <a:cxn ang="0">
                    <a:pos x="129" y="69"/>
                  </a:cxn>
                  <a:cxn ang="0">
                    <a:pos x="129" y="72"/>
                  </a:cxn>
                  <a:cxn ang="0">
                    <a:pos x="124" y="77"/>
                  </a:cxn>
                  <a:cxn ang="0">
                    <a:pos x="118" y="80"/>
                  </a:cxn>
                  <a:cxn ang="0">
                    <a:pos x="111" y="84"/>
                  </a:cxn>
                  <a:cxn ang="0">
                    <a:pos x="90" y="88"/>
                  </a:cxn>
                  <a:cxn ang="0">
                    <a:pos x="65" y="89"/>
                  </a:cxn>
                  <a:cxn ang="0">
                    <a:pos x="40" y="88"/>
                  </a:cxn>
                  <a:cxn ang="0">
                    <a:pos x="18" y="84"/>
                  </a:cxn>
                  <a:cxn ang="0">
                    <a:pos x="11" y="80"/>
                  </a:cxn>
                  <a:cxn ang="0">
                    <a:pos x="5" y="77"/>
                  </a:cxn>
                  <a:cxn ang="0">
                    <a:pos x="1" y="72"/>
                  </a:cxn>
                  <a:cxn ang="0">
                    <a:pos x="0" y="69"/>
                  </a:cxn>
                  <a:cxn ang="0">
                    <a:pos x="0" y="0"/>
                  </a:cxn>
                  <a:cxn ang="0">
                    <a:pos x="6" y="5"/>
                  </a:cxn>
                  <a:cxn ang="0">
                    <a:pos x="16" y="7"/>
                  </a:cxn>
                  <a:cxn ang="0">
                    <a:pos x="35" y="13"/>
                  </a:cxn>
                  <a:cxn ang="0">
                    <a:pos x="53" y="14"/>
                  </a:cxn>
                  <a:cxn ang="0">
                    <a:pos x="65" y="14"/>
                  </a:cxn>
                  <a:cxn ang="0">
                    <a:pos x="77" y="14"/>
                  </a:cxn>
                  <a:cxn ang="0">
                    <a:pos x="92" y="13"/>
                  </a:cxn>
                  <a:cxn ang="0">
                    <a:pos x="103" y="11"/>
                  </a:cxn>
                  <a:cxn ang="0">
                    <a:pos x="114" y="7"/>
                  </a:cxn>
                  <a:cxn ang="0">
                    <a:pos x="123" y="5"/>
                  </a:cxn>
                  <a:cxn ang="0">
                    <a:pos x="129" y="0"/>
                  </a:cxn>
                </a:cxnLst>
                <a:rect l="0" t="0" r="r" b="b"/>
                <a:pathLst>
                  <a:path w="130" h="90">
                    <a:moveTo>
                      <a:pt x="129" y="0"/>
                    </a:moveTo>
                    <a:lnTo>
                      <a:pt x="129" y="69"/>
                    </a:lnTo>
                    <a:lnTo>
                      <a:pt x="129" y="72"/>
                    </a:lnTo>
                    <a:lnTo>
                      <a:pt x="124" y="77"/>
                    </a:lnTo>
                    <a:lnTo>
                      <a:pt x="118" y="80"/>
                    </a:lnTo>
                    <a:lnTo>
                      <a:pt x="111" y="84"/>
                    </a:lnTo>
                    <a:lnTo>
                      <a:pt x="90" y="88"/>
                    </a:lnTo>
                    <a:lnTo>
                      <a:pt x="65" y="89"/>
                    </a:lnTo>
                    <a:lnTo>
                      <a:pt x="40" y="88"/>
                    </a:lnTo>
                    <a:lnTo>
                      <a:pt x="18" y="84"/>
                    </a:lnTo>
                    <a:lnTo>
                      <a:pt x="11" y="80"/>
                    </a:lnTo>
                    <a:lnTo>
                      <a:pt x="5" y="77"/>
                    </a:lnTo>
                    <a:lnTo>
                      <a:pt x="1" y="72"/>
                    </a:lnTo>
                    <a:lnTo>
                      <a:pt x="0" y="69"/>
                    </a:lnTo>
                    <a:lnTo>
                      <a:pt x="0" y="0"/>
                    </a:lnTo>
                    <a:lnTo>
                      <a:pt x="6" y="5"/>
                    </a:lnTo>
                    <a:lnTo>
                      <a:pt x="16" y="7"/>
                    </a:lnTo>
                    <a:lnTo>
                      <a:pt x="35" y="13"/>
                    </a:lnTo>
                    <a:lnTo>
                      <a:pt x="53" y="14"/>
                    </a:lnTo>
                    <a:lnTo>
                      <a:pt x="65" y="14"/>
                    </a:lnTo>
                    <a:lnTo>
                      <a:pt x="77" y="14"/>
                    </a:lnTo>
                    <a:lnTo>
                      <a:pt x="92" y="13"/>
                    </a:lnTo>
                    <a:lnTo>
                      <a:pt x="103" y="11"/>
                    </a:lnTo>
                    <a:lnTo>
                      <a:pt x="114" y="7"/>
                    </a:lnTo>
                    <a:lnTo>
                      <a:pt x="123" y="5"/>
                    </a:lnTo>
                    <a:lnTo>
                      <a:pt x="129" y="0"/>
                    </a:lnTo>
                  </a:path>
                </a:pathLst>
              </a:custGeom>
              <a:solidFill>
                <a:srgbClr val="666666"/>
              </a:solidFill>
              <a:ln w="9525" cap="rnd">
                <a:noFill/>
                <a:round/>
                <a:headEnd/>
                <a:tailEnd/>
              </a:ln>
              <a:effectLst/>
            </p:spPr>
            <p:txBody>
              <a:bodyPr/>
              <a:lstStyle/>
              <a:p>
                <a:endParaRPr lang="en-US"/>
              </a:p>
            </p:txBody>
          </p:sp>
          <p:sp>
            <p:nvSpPr>
              <p:cNvPr id="66753" name="Freeform 193"/>
              <p:cNvSpPr>
                <a:spLocks/>
              </p:cNvSpPr>
              <p:nvPr/>
            </p:nvSpPr>
            <p:spPr bwMode="auto">
              <a:xfrm>
                <a:off x="3056" y="810"/>
                <a:ext cx="129" cy="37"/>
              </a:xfrm>
              <a:custGeom>
                <a:avLst/>
                <a:gdLst/>
                <a:ahLst/>
                <a:cxnLst>
                  <a:cxn ang="0">
                    <a:pos x="111" y="30"/>
                  </a:cxn>
                  <a:cxn ang="0">
                    <a:pos x="111" y="30"/>
                  </a:cxn>
                  <a:cxn ang="0">
                    <a:pos x="120" y="26"/>
                  </a:cxn>
                  <a:cxn ang="0">
                    <a:pos x="124" y="22"/>
                  </a:cxn>
                  <a:cxn ang="0">
                    <a:pos x="128" y="19"/>
                  </a:cxn>
                  <a:cxn ang="0">
                    <a:pos x="126" y="15"/>
                  </a:cxn>
                  <a:cxn ang="0">
                    <a:pos x="123" y="13"/>
                  </a:cxn>
                  <a:cxn ang="0">
                    <a:pos x="119" y="9"/>
                  </a:cxn>
                  <a:cxn ang="0">
                    <a:pos x="111" y="6"/>
                  </a:cxn>
                  <a:cxn ang="0">
                    <a:pos x="100" y="3"/>
                  </a:cxn>
                  <a:cxn ang="0">
                    <a:pos x="89" y="2"/>
                  </a:cxn>
                  <a:cxn ang="0">
                    <a:pos x="64" y="0"/>
                  </a:cxn>
                  <a:cxn ang="0">
                    <a:pos x="37" y="2"/>
                  </a:cxn>
                  <a:cxn ang="0">
                    <a:pos x="26" y="3"/>
                  </a:cxn>
                  <a:cxn ang="0">
                    <a:pos x="17" y="6"/>
                  </a:cxn>
                  <a:cxn ang="0">
                    <a:pos x="8" y="9"/>
                  </a:cxn>
                  <a:cxn ang="0">
                    <a:pos x="4" y="13"/>
                  </a:cxn>
                  <a:cxn ang="0">
                    <a:pos x="0" y="15"/>
                  </a:cxn>
                  <a:cxn ang="0">
                    <a:pos x="0" y="19"/>
                  </a:cxn>
                  <a:cxn ang="0">
                    <a:pos x="0" y="20"/>
                  </a:cxn>
                  <a:cxn ang="0">
                    <a:pos x="4" y="23"/>
                  </a:cxn>
                  <a:cxn ang="0">
                    <a:pos x="8" y="26"/>
                  </a:cxn>
                  <a:cxn ang="0">
                    <a:pos x="17" y="30"/>
                  </a:cxn>
                  <a:cxn ang="0">
                    <a:pos x="26" y="32"/>
                  </a:cxn>
                  <a:cxn ang="0">
                    <a:pos x="37" y="34"/>
                  </a:cxn>
                  <a:cxn ang="0">
                    <a:pos x="64" y="36"/>
                  </a:cxn>
                  <a:cxn ang="0">
                    <a:pos x="76" y="36"/>
                  </a:cxn>
                  <a:cxn ang="0">
                    <a:pos x="89" y="34"/>
                  </a:cxn>
                  <a:cxn ang="0">
                    <a:pos x="111" y="30"/>
                  </a:cxn>
                </a:cxnLst>
                <a:rect l="0" t="0" r="r" b="b"/>
                <a:pathLst>
                  <a:path w="129" h="37">
                    <a:moveTo>
                      <a:pt x="111" y="30"/>
                    </a:moveTo>
                    <a:lnTo>
                      <a:pt x="111" y="30"/>
                    </a:lnTo>
                    <a:lnTo>
                      <a:pt x="120" y="26"/>
                    </a:lnTo>
                    <a:lnTo>
                      <a:pt x="124" y="22"/>
                    </a:lnTo>
                    <a:lnTo>
                      <a:pt x="128" y="19"/>
                    </a:lnTo>
                    <a:lnTo>
                      <a:pt x="126" y="15"/>
                    </a:lnTo>
                    <a:lnTo>
                      <a:pt x="123" y="13"/>
                    </a:lnTo>
                    <a:lnTo>
                      <a:pt x="119" y="9"/>
                    </a:lnTo>
                    <a:lnTo>
                      <a:pt x="111" y="6"/>
                    </a:lnTo>
                    <a:lnTo>
                      <a:pt x="100" y="3"/>
                    </a:lnTo>
                    <a:lnTo>
                      <a:pt x="89" y="2"/>
                    </a:lnTo>
                    <a:lnTo>
                      <a:pt x="64" y="0"/>
                    </a:lnTo>
                    <a:lnTo>
                      <a:pt x="37" y="2"/>
                    </a:lnTo>
                    <a:lnTo>
                      <a:pt x="26" y="3"/>
                    </a:lnTo>
                    <a:lnTo>
                      <a:pt x="17" y="6"/>
                    </a:lnTo>
                    <a:lnTo>
                      <a:pt x="8" y="9"/>
                    </a:lnTo>
                    <a:lnTo>
                      <a:pt x="4" y="13"/>
                    </a:lnTo>
                    <a:lnTo>
                      <a:pt x="0" y="15"/>
                    </a:lnTo>
                    <a:lnTo>
                      <a:pt x="0" y="19"/>
                    </a:lnTo>
                    <a:lnTo>
                      <a:pt x="0" y="20"/>
                    </a:lnTo>
                    <a:lnTo>
                      <a:pt x="4" y="23"/>
                    </a:lnTo>
                    <a:lnTo>
                      <a:pt x="8" y="26"/>
                    </a:lnTo>
                    <a:lnTo>
                      <a:pt x="17" y="30"/>
                    </a:lnTo>
                    <a:lnTo>
                      <a:pt x="26" y="32"/>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66754" name="Freeform 194"/>
              <p:cNvSpPr>
                <a:spLocks/>
              </p:cNvSpPr>
              <p:nvPr/>
            </p:nvSpPr>
            <p:spPr bwMode="auto">
              <a:xfrm>
                <a:off x="3254" y="965"/>
                <a:ext cx="14" cy="13"/>
              </a:xfrm>
              <a:custGeom>
                <a:avLst/>
                <a:gdLst/>
                <a:ahLst/>
                <a:cxnLst>
                  <a:cxn ang="0">
                    <a:pos x="0" y="12"/>
                  </a:cxn>
                  <a:cxn ang="0">
                    <a:pos x="4" y="12"/>
                  </a:cxn>
                  <a:cxn ang="0">
                    <a:pos x="7" y="9"/>
                  </a:cxn>
                  <a:cxn ang="0">
                    <a:pos x="11" y="12"/>
                  </a:cxn>
                  <a:cxn ang="0">
                    <a:pos x="13" y="12"/>
                  </a:cxn>
                  <a:cxn ang="0">
                    <a:pos x="9" y="6"/>
                  </a:cxn>
                  <a:cxn ang="0">
                    <a:pos x="13" y="0"/>
                  </a:cxn>
                  <a:cxn ang="0">
                    <a:pos x="11" y="0"/>
                  </a:cxn>
                  <a:cxn ang="0">
                    <a:pos x="7" y="5"/>
                  </a:cxn>
                  <a:cxn ang="0">
                    <a:pos x="5" y="0"/>
                  </a:cxn>
                  <a:cxn ang="0">
                    <a:pos x="0" y="0"/>
                  </a:cxn>
                  <a:cxn ang="0">
                    <a:pos x="5" y="6"/>
                  </a:cxn>
                  <a:cxn ang="0">
                    <a:pos x="0" y="12"/>
                  </a:cxn>
                </a:cxnLst>
                <a:rect l="0" t="0" r="r" b="b"/>
                <a:pathLst>
                  <a:path w="14" h="13">
                    <a:moveTo>
                      <a:pt x="0" y="12"/>
                    </a:moveTo>
                    <a:lnTo>
                      <a:pt x="4" y="12"/>
                    </a:lnTo>
                    <a:lnTo>
                      <a:pt x="7" y="9"/>
                    </a:lnTo>
                    <a:lnTo>
                      <a:pt x="11" y="12"/>
                    </a:lnTo>
                    <a:lnTo>
                      <a:pt x="13" y="12"/>
                    </a:lnTo>
                    <a:lnTo>
                      <a:pt x="9" y="6"/>
                    </a:lnTo>
                    <a:lnTo>
                      <a:pt x="13" y="0"/>
                    </a:lnTo>
                    <a:lnTo>
                      <a:pt x="11" y="0"/>
                    </a:lnTo>
                    <a:lnTo>
                      <a:pt x="7" y="5"/>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66755" name="Freeform 195"/>
              <p:cNvSpPr>
                <a:spLocks/>
              </p:cNvSpPr>
              <p:nvPr/>
            </p:nvSpPr>
            <p:spPr bwMode="auto">
              <a:xfrm>
                <a:off x="3071" y="965"/>
                <a:ext cx="15" cy="13"/>
              </a:xfrm>
              <a:custGeom>
                <a:avLst/>
                <a:gdLst/>
                <a:ahLst/>
                <a:cxnLst>
                  <a:cxn ang="0">
                    <a:pos x="0" y="12"/>
                  </a:cxn>
                  <a:cxn ang="0">
                    <a:pos x="4" y="12"/>
                  </a:cxn>
                  <a:cxn ang="0">
                    <a:pos x="6" y="9"/>
                  </a:cxn>
                  <a:cxn ang="0">
                    <a:pos x="9" y="12"/>
                  </a:cxn>
                  <a:cxn ang="0">
                    <a:pos x="14" y="12"/>
                  </a:cxn>
                  <a:cxn ang="0">
                    <a:pos x="9" y="7"/>
                  </a:cxn>
                  <a:cxn ang="0">
                    <a:pos x="13" y="0"/>
                  </a:cxn>
                  <a:cxn ang="0">
                    <a:pos x="9" y="0"/>
                  </a:cxn>
                  <a:cxn ang="0">
                    <a:pos x="6" y="5"/>
                  </a:cxn>
                  <a:cxn ang="0">
                    <a:pos x="4" y="0"/>
                  </a:cxn>
                  <a:cxn ang="0">
                    <a:pos x="0" y="0"/>
                  </a:cxn>
                  <a:cxn ang="0">
                    <a:pos x="4" y="7"/>
                  </a:cxn>
                  <a:cxn ang="0">
                    <a:pos x="0" y="12"/>
                  </a:cxn>
                </a:cxnLst>
                <a:rect l="0" t="0" r="r" b="b"/>
                <a:pathLst>
                  <a:path w="15" h="13">
                    <a:moveTo>
                      <a:pt x="0" y="12"/>
                    </a:moveTo>
                    <a:lnTo>
                      <a:pt x="4" y="12"/>
                    </a:lnTo>
                    <a:lnTo>
                      <a:pt x="6" y="9"/>
                    </a:lnTo>
                    <a:lnTo>
                      <a:pt x="9" y="12"/>
                    </a:lnTo>
                    <a:lnTo>
                      <a:pt x="14" y="12"/>
                    </a:lnTo>
                    <a:lnTo>
                      <a:pt x="9" y="7"/>
                    </a:lnTo>
                    <a:lnTo>
                      <a:pt x="13" y="0"/>
                    </a:lnTo>
                    <a:lnTo>
                      <a:pt x="9" y="0"/>
                    </a:lnTo>
                    <a:lnTo>
                      <a:pt x="6" y="5"/>
                    </a:lnTo>
                    <a:lnTo>
                      <a:pt x="4" y="0"/>
                    </a:lnTo>
                    <a:lnTo>
                      <a:pt x="0" y="0"/>
                    </a:lnTo>
                    <a:lnTo>
                      <a:pt x="4" y="7"/>
                    </a:lnTo>
                    <a:lnTo>
                      <a:pt x="0" y="12"/>
                    </a:lnTo>
                  </a:path>
                </a:pathLst>
              </a:custGeom>
              <a:solidFill>
                <a:srgbClr val="666666"/>
              </a:solidFill>
              <a:ln w="9525" cap="rnd">
                <a:noFill/>
                <a:round/>
                <a:headEnd/>
                <a:tailEnd/>
              </a:ln>
              <a:effectLst/>
            </p:spPr>
            <p:txBody>
              <a:bodyPr/>
              <a:lstStyle/>
              <a:p>
                <a:endParaRPr lang="en-US"/>
              </a:p>
            </p:txBody>
          </p:sp>
          <p:sp>
            <p:nvSpPr>
              <p:cNvPr id="66756" name="Freeform 196"/>
              <p:cNvSpPr>
                <a:spLocks/>
              </p:cNvSpPr>
              <p:nvPr/>
            </p:nvSpPr>
            <p:spPr bwMode="auto">
              <a:xfrm>
                <a:off x="3883" y="982"/>
                <a:ext cx="427" cy="421"/>
              </a:xfrm>
              <a:custGeom>
                <a:avLst/>
                <a:gdLst/>
                <a:ahLst/>
                <a:cxnLst>
                  <a:cxn ang="0">
                    <a:pos x="0" y="209"/>
                  </a:cxn>
                  <a:cxn ang="0">
                    <a:pos x="6" y="167"/>
                  </a:cxn>
                  <a:cxn ang="0">
                    <a:pos x="17" y="128"/>
                  </a:cxn>
                  <a:cxn ang="0">
                    <a:pos x="35" y="92"/>
                  </a:cxn>
                  <a:cxn ang="0">
                    <a:pos x="63" y="61"/>
                  </a:cxn>
                  <a:cxn ang="0">
                    <a:pos x="94" y="35"/>
                  </a:cxn>
                  <a:cxn ang="0">
                    <a:pos x="131" y="16"/>
                  </a:cxn>
                  <a:cxn ang="0">
                    <a:pos x="171" y="3"/>
                  </a:cxn>
                  <a:cxn ang="0">
                    <a:pos x="213" y="0"/>
                  </a:cxn>
                  <a:cxn ang="0">
                    <a:pos x="256" y="3"/>
                  </a:cxn>
                  <a:cxn ang="0">
                    <a:pos x="296" y="16"/>
                  </a:cxn>
                  <a:cxn ang="0">
                    <a:pos x="333" y="35"/>
                  </a:cxn>
                  <a:cxn ang="0">
                    <a:pos x="364" y="61"/>
                  </a:cxn>
                  <a:cxn ang="0">
                    <a:pos x="390" y="92"/>
                  </a:cxn>
                  <a:cxn ang="0">
                    <a:pos x="410" y="128"/>
                  </a:cxn>
                  <a:cxn ang="0">
                    <a:pos x="421" y="167"/>
                  </a:cxn>
                  <a:cxn ang="0">
                    <a:pos x="426" y="209"/>
                  </a:cxn>
                  <a:cxn ang="0">
                    <a:pos x="421" y="252"/>
                  </a:cxn>
                  <a:cxn ang="0">
                    <a:pos x="410" y="291"/>
                  </a:cxn>
                  <a:cxn ang="0">
                    <a:pos x="390" y="328"/>
                  </a:cxn>
                  <a:cxn ang="0">
                    <a:pos x="364" y="358"/>
                  </a:cxn>
                  <a:cxn ang="0">
                    <a:pos x="333" y="383"/>
                  </a:cxn>
                  <a:cxn ang="0">
                    <a:pos x="296" y="404"/>
                  </a:cxn>
                  <a:cxn ang="0">
                    <a:pos x="256" y="415"/>
                  </a:cxn>
                  <a:cxn ang="0">
                    <a:pos x="213" y="420"/>
                  </a:cxn>
                  <a:cxn ang="0">
                    <a:pos x="171" y="415"/>
                  </a:cxn>
                  <a:cxn ang="0">
                    <a:pos x="131" y="404"/>
                  </a:cxn>
                  <a:cxn ang="0">
                    <a:pos x="94" y="383"/>
                  </a:cxn>
                  <a:cxn ang="0">
                    <a:pos x="63" y="358"/>
                  </a:cxn>
                  <a:cxn ang="0">
                    <a:pos x="35" y="328"/>
                  </a:cxn>
                  <a:cxn ang="0">
                    <a:pos x="17" y="291"/>
                  </a:cxn>
                  <a:cxn ang="0">
                    <a:pos x="6" y="252"/>
                  </a:cxn>
                  <a:cxn ang="0">
                    <a:pos x="0" y="209"/>
                  </a:cxn>
                </a:cxnLst>
                <a:rect l="0" t="0" r="r" b="b"/>
                <a:pathLst>
                  <a:path w="427" h="421">
                    <a:moveTo>
                      <a:pt x="0" y="209"/>
                    </a:moveTo>
                    <a:lnTo>
                      <a:pt x="0" y="209"/>
                    </a:lnTo>
                    <a:lnTo>
                      <a:pt x="2" y="188"/>
                    </a:lnTo>
                    <a:lnTo>
                      <a:pt x="6" y="167"/>
                    </a:lnTo>
                    <a:lnTo>
                      <a:pt x="10" y="147"/>
                    </a:lnTo>
                    <a:lnTo>
                      <a:pt x="17" y="128"/>
                    </a:lnTo>
                    <a:lnTo>
                      <a:pt x="26" y="109"/>
                    </a:lnTo>
                    <a:lnTo>
                      <a:pt x="35" y="92"/>
                    </a:lnTo>
                    <a:lnTo>
                      <a:pt x="48" y="76"/>
                    </a:lnTo>
                    <a:lnTo>
                      <a:pt x="63" y="61"/>
                    </a:lnTo>
                    <a:lnTo>
                      <a:pt x="77" y="48"/>
                    </a:lnTo>
                    <a:lnTo>
                      <a:pt x="94" y="35"/>
                    </a:lnTo>
                    <a:lnTo>
                      <a:pt x="111" y="25"/>
                    </a:lnTo>
                    <a:lnTo>
                      <a:pt x="131" y="16"/>
                    </a:lnTo>
                    <a:lnTo>
                      <a:pt x="149" y="9"/>
                    </a:lnTo>
                    <a:lnTo>
                      <a:pt x="171" y="3"/>
                    </a:lnTo>
                    <a:lnTo>
                      <a:pt x="191" y="0"/>
                    </a:lnTo>
                    <a:lnTo>
                      <a:pt x="213" y="0"/>
                    </a:lnTo>
                    <a:lnTo>
                      <a:pt x="235" y="0"/>
                    </a:lnTo>
                    <a:lnTo>
                      <a:pt x="256" y="3"/>
                    </a:lnTo>
                    <a:lnTo>
                      <a:pt x="277" y="9"/>
                    </a:lnTo>
                    <a:lnTo>
                      <a:pt x="296" y="16"/>
                    </a:lnTo>
                    <a:lnTo>
                      <a:pt x="316" y="25"/>
                    </a:lnTo>
                    <a:lnTo>
                      <a:pt x="333" y="35"/>
                    </a:lnTo>
                    <a:lnTo>
                      <a:pt x="349" y="48"/>
                    </a:lnTo>
                    <a:lnTo>
                      <a:pt x="364" y="61"/>
                    </a:lnTo>
                    <a:lnTo>
                      <a:pt x="378" y="76"/>
                    </a:lnTo>
                    <a:lnTo>
                      <a:pt x="390" y="92"/>
                    </a:lnTo>
                    <a:lnTo>
                      <a:pt x="401" y="109"/>
                    </a:lnTo>
                    <a:lnTo>
                      <a:pt x="410" y="128"/>
                    </a:lnTo>
                    <a:lnTo>
                      <a:pt x="417" y="147"/>
                    </a:lnTo>
                    <a:lnTo>
                      <a:pt x="421" y="167"/>
                    </a:lnTo>
                    <a:lnTo>
                      <a:pt x="425" y="188"/>
                    </a:lnTo>
                    <a:lnTo>
                      <a:pt x="426" y="209"/>
                    </a:lnTo>
                    <a:lnTo>
                      <a:pt x="425" y="232"/>
                    </a:lnTo>
                    <a:lnTo>
                      <a:pt x="421" y="252"/>
                    </a:lnTo>
                    <a:lnTo>
                      <a:pt x="417" y="273"/>
                    </a:lnTo>
                    <a:lnTo>
                      <a:pt x="410" y="291"/>
                    </a:lnTo>
                    <a:lnTo>
                      <a:pt x="401" y="310"/>
                    </a:lnTo>
                    <a:lnTo>
                      <a:pt x="390" y="328"/>
                    </a:lnTo>
                    <a:lnTo>
                      <a:pt x="378" y="344"/>
                    </a:lnTo>
                    <a:lnTo>
                      <a:pt x="364" y="358"/>
                    </a:lnTo>
                    <a:lnTo>
                      <a:pt x="349" y="372"/>
                    </a:lnTo>
                    <a:lnTo>
                      <a:pt x="333" y="383"/>
                    </a:lnTo>
                    <a:lnTo>
                      <a:pt x="316" y="394"/>
                    </a:lnTo>
                    <a:lnTo>
                      <a:pt x="296" y="404"/>
                    </a:lnTo>
                    <a:lnTo>
                      <a:pt x="277" y="410"/>
                    </a:lnTo>
                    <a:lnTo>
                      <a:pt x="256" y="415"/>
                    </a:lnTo>
                    <a:lnTo>
                      <a:pt x="235" y="418"/>
                    </a:lnTo>
                    <a:lnTo>
                      <a:pt x="213" y="420"/>
                    </a:lnTo>
                    <a:lnTo>
                      <a:pt x="191" y="418"/>
                    </a:lnTo>
                    <a:lnTo>
                      <a:pt x="171" y="415"/>
                    </a:lnTo>
                    <a:lnTo>
                      <a:pt x="149" y="410"/>
                    </a:lnTo>
                    <a:lnTo>
                      <a:pt x="131" y="404"/>
                    </a:lnTo>
                    <a:lnTo>
                      <a:pt x="111" y="394"/>
                    </a:lnTo>
                    <a:lnTo>
                      <a:pt x="94" y="383"/>
                    </a:lnTo>
                    <a:lnTo>
                      <a:pt x="77" y="372"/>
                    </a:lnTo>
                    <a:lnTo>
                      <a:pt x="63" y="358"/>
                    </a:lnTo>
                    <a:lnTo>
                      <a:pt x="48" y="344"/>
                    </a:lnTo>
                    <a:lnTo>
                      <a:pt x="35" y="328"/>
                    </a:lnTo>
                    <a:lnTo>
                      <a:pt x="26" y="310"/>
                    </a:lnTo>
                    <a:lnTo>
                      <a:pt x="17" y="291"/>
                    </a:lnTo>
                    <a:lnTo>
                      <a:pt x="10" y="273"/>
                    </a:lnTo>
                    <a:lnTo>
                      <a:pt x="6" y="252"/>
                    </a:lnTo>
                    <a:lnTo>
                      <a:pt x="2" y="232"/>
                    </a:lnTo>
                    <a:lnTo>
                      <a:pt x="0" y="209"/>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57" name="Line 197"/>
              <p:cNvSpPr>
                <a:spLocks noChangeShapeType="1"/>
              </p:cNvSpPr>
              <p:nvPr/>
            </p:nvSpPr>
            <p:spPr bwMode="auto">
              <a:xfrm>
                <a:off x="4096" y="1191"/>
                <a:ext cx="0" cy="1"/>
              </a:xfrm>
              <a:prstGeom prst="line">
                <a:avLst/>
              </a:prstGeom>
              <a:noFill/>
              <a:ln w="9525">
                <a:noFill/>
                <a:round/>
                <a:headEnd type="none" w="sm" len="sm"/>
                <a:tailEnd type="none" w="sm" len="sm"/>
              </a:ln>
              <a:effectLst/>
            </p:spPr>
            <p:txBody>
              <a:bodyPr wrap="none" anchor="ctr"/>
              <a:lstStyle/>
              <a:p>
                <a:endParaRPr lang="en-US"/>
              </a:p>
            </p:txBody>
          </p:sp>
          <p:sp>
            <p:nvSpPr>
              <p:cNvPr id="66758" name="Line 198"/>
              <p:cNvSpPr>
                <a:spLocks noChangeShapeType="1"/>
              </p:cNvSpPr>
              <p:nvPr/>
            </p:nvSpPr>
            <p:spPr bwMode="auto">
              <a:xfrm>
                <a:off x="4096" y="1191"/>
                <a:ext cx="0"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759" name="Freeform 199"/>
              <p:cNvSpPr>
                <a:spLocks/>
              </p:cNvSpPr>
              <p:nvPr/>
            </p:nvSpPr>
            <p:spPr bwMode="auto">
              <a:xfrm>
                <a:off x="4033" y="1080"/>
                <a:ext cx="131" cy="92"/>
              </a:xfrm>
              <a:custGeom>
                <a:avLst/>
                <a:gdLst/>
                <a:ahLst/>
                <a:cxnLst>
                  <a:cxn ang="0">
                    <a:pos x="130" y="0"/>
                  </a:cxn>
                  <a:cxn ang="0">
                    <a:pos x="130" y="69"/>
                  </a:cxn>
                  <a:cxn ang="0">
                    <a:pos x="130" y="74"/>
                  </a:cxn>
                  <a:cxn ang="0">
                    <a:pos x="125" y="78"/>
                  </a:cxn>
                  <a:cxn ang="0">
                    <a:pos x="120" y="81"/>
                  </a:cxn>
                  <a:cxn ang="0">
                    <a:pos x="112" y="85"/>
                  </a:cxn>
                  <a:cxn ang="0">
                    <a:pos x="91" y="89"/>
                  </a:cxn>
                  <a:cxn ang="0">
                    <a:pos x="65" y="91"/>
                  </a:cxn>
                  <a:cxn ang="0">
                    <a:pos x="41" y="89"/>
                  </a:cxn>
                  <a:cxn ang="0">
                    <a:pos x="19" y="85"/>
                  </a:cxn>
                  <a:cxn ang="0">
                    <a:pos x="12" y="81"/>
                  </a:cxn>
                  <a:cxn ang="0">
                    <a:pos x="6" y="78"/>
                  </a:cxn>
                  <a:cxn ang="0">
                    <a:pos x="2" y="74"/>
                  </a:cxn>
                  <a:cxn ang="0">
                    <a:pos x="0" y="69"/>
                  </a:cxn>
                  <a:cxn ang="0">
                    <a:pos x="0" y="0"/>
                  </a:cxn>
                  <a:cxn ang="0">
                    <a:pos x="6" y="5"/>
                  </a:cxn>
                  <a:cxn ang="0">
                    <a:pos x="17" y="8"/>
                  </a:cxn>
                  <a:cxn ang="0">
                    <a:pos x="36" y="11"/>
                  </a:cxn>
                  <a:cxn ang="0">
                    <a:pos x="53" y="15"/>
                  </a:cxn>
                  <a:cxn ang="0">
                    <a:pos x="65" y="15"/>
                  </a:cxn>
                  <a:cxn ang="0">
                    <a:pos x="80" y="15"/>
                  </a:cxn>
                  <a:cxn ang="0">
                    <a:pos x="93" y="13"/>
                  </a:cxn>
                  <a:cxn ang="0">
                    <a:pos x="104" y="11"/>
                  </a:cxn>
                  <a:cxn ang="0">
                    <a:pos x="115" y="8"/>
                  </a:cxn>
                  <a:cxn ang="0">
                    <a:pos x="124" y="5"/>
                  </a:cxn>
                  <a:cxn ang="0">
                    <a:pos x="130" y="0"/>
                  </a:cxn>
                </a:cxnLst>
                <a:rect l="0" t="0" r="r" b="b"/>
                <a:pathLst>
                  <a:path w="131" h="92">
                    <a:moveTo>
                      <a:pt x="130" y="0"/>
                    </a:moveTo>
                    <a:lnTo>
                      <a:pt x="130" y="69"/>
                    </a:lnTo>
                    <a:lnTo>
                      <a:pt x="130" y="74"/>
                    </a:lnTo>
                    <a:lnTo>
                      <a:pt x="125" y="78"/>
                    </a:lnTo>
                    <a:lnTo>
                      <a:pt x="120" y="81"/>
                    </a:lnTo>
                    <a:lnTo>
                      <a:pt x="112" y="85"/>
                    </a:lnTo>
                    <a:lnTo>
                      <a:pt x="91" y="89"/>
                    </a:lnTo>
                    <a:lnTo>
                      <a:pt x="65" y="91"/>
                    </a:lnTo>
                    <a:lnTo>
                      <a:pt x="41" y="89"/>
                    </a:lnTo>
                    <a:lnTo>
                      <a:pt x="19" y="85"/>
                    </a:lnTo>
                    <a:lnTo>
                      <a:pt x="12" y="81"/>
                    </a:lnTo>
                    <a:lnTo>
                      <a:pt x="6" y="78"/>
                    </a:lnTo>
                    <a:lnTo>
                      <a:pt x="2" y="74"/>
                    </a:lnTo>
                    <a:lnTo>
                      <a:pt x="0" y="69"/>
                    </a:lnTo>
                    <a:lnTo>
                      <a:pt x="0" y="0"/>
                    </a:lnTo>
                    <a:lnTo>
                      <a:pt x="6" y="5"/>
                    </a:lnTo>
                    <a:lnTo>
                      <a:pt x="17" y="8"/>
                    </a:lnTo>
                    <a:lnTo>
                      <a:pt x="36" y="11"/>
                    </a:lnTo>
                    <a:lnTo>
                      <a:pt x="53" y="15"/>
                    </a:lnTo>
                    <a:lnTo>
                      <a:pt x="65" y="15"/>
                    </a:lnTo>
                    <a:lnTo>
                      <a:pt x="80" y="15"/>
                    </a:lnTo>
                    <a:lnTo>
                      <a:pt x="93" y="13"/>
                    </a:lnTo>
                    <a:lnTo>
                      <a:pt x="104" y="11"/>
                    </a:lnTo>
                    <a:lnTo>
                      <a:pt x="115" y="8"/>
                    </a:lnTo>
                    <a:lnTo>
                      <a:pt x="124" y="5"/>
                    </a:lnTo>
                    <a:lnTo>
                      <a:pt x="130" y="0"/>
                    </a:lnTo>
                  </a:path>
                </a:pathLst>
              </a:custGeom>
              <a:solidFill>
                <a:srgbClr val="666666"/>
              </a:solidFill>
              <a:ln w="9525" cap="rnd">
                <a:noFill/>
                <a:round/>
                <a:headEnd/>
                <a:tailEnd/>
              </a:ln>
              <a:effectLst/>
            </p:spPr>
            <p:txBody>
              <a:bodyPr/>
              <a:lstStyle/>
              <a:p>
                <a:endParaRPr lang="en-US"/>
              </a:p>
            </p:txBody>
          </p:sp>
          <p:sp>
            <p:nvSpPr>
              <p:cNvPr id="66760" name="Freeform 200"/>
              <p:cNvSpPr>
                <a:spLocks/>
              </p:cNvSpPr>
              <p:nvPr/>
            </p:nvSpPr>
            <p:spPr bwMode="auto">
              <a:xfrm>
                <a:off x="4034" y="1050"/>
                <a:ext cx="130" cy="38"/>
              </a:xfrm>
              <a:custGeom>
                <a:avLst/>
                <a:gdLst/>
                <a:ahLst/>
                <a:cxnLst>
                  <a:cxn ang="0">
                    <a:pos x="111" y="31"/>
                  </a:cxn>
                  <a:cxn ang="0">
                    <a:pos x="111" y="31"/>
                  </a:cxn>
                  <a:cxn ang="0">
                    <a:pos x="121" y="26"/>
                  </a:cxn>
                  <a:cxn ang="0">
                    <a:pos x="127" y="22"/>
                  </a:cxn>
                  <a:cxn ang="0">
                    <a:pos x="129" y="19"/>
                  </a:cxn>
                  <a:cxn ang="0">
                    <a:pos x="129" y="18"/>
                  </a:cxn>
                  <a:cxn ang="0">
                    <a:pos x="127" y="16"/>
                  </a:cxn>
                  <a:cxn ang="0">
                    <a:pos x="124" y="13"/>
                  </a:cxn>
                  <a:cxn ang="0">
                    <a:pos x="119" y="10"/>
                  </a:cxn>
                  <a:cxn ang="0">
                    <a:pos x="111" y="6"/>
                  </a:cxn>
                  <a:cxn ang="0">
                    <a:pos x="101" y="4"/>
                  </a:cxn>
                  <a:cxn ang="0">
                    <a:pos x="90" y="2"/>
                  </a:cxn>
                  <a:cxn ang="0">
                    <a:pos x="64" y="0"/>
                  </a:cxn>
                  <a:cxn ang="0">
                    <a:pos x="39" y="2"/>
                  </a:cxn>
                  <a:cxn ang="0">
                    <a:pos x="28" y="4"/>
                  </a:cxn>
                  <a:cxn ang="0">
                    <a:pos x="16" y="6"/>
                  </a:cxn>
                  <a:cxn ang="0">
                    <a:pos x="8" y="10"/>
                  </a:cxn>
                  <a:cxn ang="0">
                    <a:pos x="4" y="13"/>
                  </a:cxn>
                  <a:cxn ang="0">
                    <a:pos x="0" y="16"/>
                  </a:cxn>
                  <a:cxn ang="0">
                    <a:pos x="0" y="18"/>
                  </a:cxn>
                  <a:cxn ang="0">
                    <a:pos x="0" y="21"/>
                  </a:cxn>
                  <a:cxn ang="0">
                    <a:pos x="4" y="24"/>
                  </a:cxn>
                  <a:cxn ang="0">
                    <a:pos x="8" y="28"/>
                  </a:cxn>
                  <a:cxn ang="0">
                    <a:pos x="16" y="31"/>
                  </a:cxn>
                  <a:cxn ang="0">
                    <a:pos x="28" y="32"/>
                  </a:cxn>
                  <a:cxn ang="0">
                    <a:pos x="39" y="35"/>
                  </a:cxn>
                  <a:cxn ang="0">
                    <a:pos x="64" y="37"/>
                  </a:cxn>
                  <a:cxn ang="0">
                    <a:pos x="77" y="37"/>
                  </a:cxn>
                  <a:cxn ang="0">
                    <a:pos x="90" y="35"/>
                  </a:cxn>
                  <a:cxn ang="0">
                    <a:pos x="111" y="31"/>
                  </a:cxn>
                </a:cxnLst>
                <a:rect l="0" t="0" r="r" b="b"/>
                <a:pathLst>
                  <a:path w="130" h="38">
                    <a:moveTo>
                      <a:pt x="111" y="31"/>
                    </a:moveTo>
                    <a:lnTo>
                      <a:pt x="111" y="31"/>
                    </a:lnTo>
                    <a:lnTo>
                      <a:pt x="121" y="26"/>
                    </a:lnTo>
                    <a:lnTo>
                      <a:pt x="127" y="22"/>
                    </a:lnTo>
                    <a:lnTo>
                      <a:pt x="129" y="19"/>
                    </a:lnTo>
                    <a:lnTo>
                      <a:pt x="129" y="18"/>
                    </a:lnTo>
                    <a:lnTo>
                      <a:pt x="127" y="16"/>
                    </a:lnTo>
                    <a:lnTo>
                      <a:pt x="124" y="13"/>
                    </a:lnTo>
                    <a:lnTo>
                      <a:pt x="119" y="10"/>
                    </a:lnTo>
                    <a:lnTo>
                      <a:pt x="111" y="6"/>
                    </a:lnTo>
                    <a:lnTo>
                      <a:pt x="101" y="4"/>
                    </a:lnTo>
                    <a:lnTo>
                      <a:pt x="90" y="2"/>
                    </a:lnTo>
                    <a:lnTo>
                      <a:pt x="64" y="0"/>
                    </a:lnTo>
                    <a:lnTo>
                      <a:pt x="39" y="2"/>
                    </a:lnTo>
                    <a:lnTo>
                      <a:pt x="28" y="4"/>
                    </a:lnTo>
                    <a:lnTo>
                      <a:pt x="16" y="6"/>
                    </a:lnTo>
                    <a:lnTo>
                      <a:pt x="8" y="10"/>
                    </a:lnTo>
                    <a:lnTo>
                      <a:pt x="4" y="13"/>
                    </a:lnTo>
                    <a:lnTo>
                      <a:pt x="0" y="16"/>
                    </a:lnTo>
                    <a:lnTo>
                      <a:pt x="0" y="18"/>
                    </a:lnTo>
                    <a:lnTo>
                      <a:pt x="0" y="21"/>
                    </a:lnTo>
                    <a:lnTo>
                      <a:pt x="4" y="24"/>
                    </a:lnTo>
                    <a:lnTo>
                      <a:pt x="8" y="28"/>
                    </a:lnTo>
                    <a:lnTo>
                      <a:pt x="16" y="31"/>
                    </a:lnTo>
                    <a:lnTo>
                      <a:pt x="28" y="32"/>
                    </a:lnTo>
                    <a:lnTo>
                      <a:pt x="39" y="35"/>
                    </a:lnTo>
                    <a:lnTo>
                      <a:pt x="64" y="37"/>
                    </a:lnTo>
                    <a:lnTo>
                      <a:pt x="77"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66761" name="Freeform 201"/>
              <p:cNvSpPr>
                <a:spLocks/>
              </p:cNvSpPr>
              <p:nvPr/>
            </p:nvSpPr>
            <p:spPr bwMode="auto">
              <a:xfrm>
                <a:off x="4233" y="1206"/>
                <a:ext cx="14" cy="13"/>
              </a:xfrm>
              <a:custGeom>
                <a:avLst/>
                <a:gdLst/>
                <a:ahLst/>
                <a:cxnLst>
                  <a:cxn ang="0">
                    <a:pos x="0" y="12"/>
                  </a:cxn>
                  <a:cxn ang="0">
                    <a:pos x="5" y="12"/>
                  </a:cxn>
                  <a:cxn ang="0">
                    <a:pos x="7" y="9"/>
                  </a:cxn>
                  <a:cxn ang="0">
                    <a:pos x="10" y="12"/>
                  </a:cxn>
                  <a:cxn ang="0">
                    <a:pos x="13" y="12"/>
                  </a:cxn>
                  <a:cxn ang="0">
                    <a:pos x="9" y="6"/>
                  </a:cxn>
                  <a:cxn ang="0">
                    <a:pos x="13" y="0"/>
                  </a:cxn>
                  <a:cxn ang="0">
                    <a:pos x="10" y="0"/>
                  </a:cxn>
                  <a:cxn ang="0">
                    <a:pos x="7" y="2"/>
                  </a:cxn>
                  <a:cxn ang="0">
                    <a:pos x="5" y="0"/>
                  </a:cxn>
                  <a:cxn ang="0">
                    <a:pos x="0" y="0"/>
                  </a:cxn>
                  <a:cxn ang="0">
                    <a:pos x="5" y="6"/>
                  </a:cxn>
                  <a:cxn ang="0">
                    <a:pos x="0" y="12"/>
                  </a:cxn>
                </a:cxnLst>
                <a:rect l="0" t="0" r="r" b="b"/>
                <a:pathLst>
                  <a:path w="14" h="13">
                    <a:moveTo>
                      <a:pt x="0" y="12"/>
                    </a:moveTo>
                    <a:lnTo>
                      <a:pt x="5" y="12"/>
                    </a:lnTo>
                    <a:lnTo>
                      <a:pt x="7" y="9"/>
                    </a:lnTo>
                    <a:lnTo>
                      <a:pt x="10" y="12"/>
                    </a:lnTo>
                    <a:lnTo>
                      <a:pt x="13" y="12"/>
                    </a:lnTo>
                    <a:lnTo>
                      <a:pt x="9" y="6"/>
                    </a:lnTo>
                    <a:lnTo>
                      <a:pt x="13" y="0"/>
                    </a:lnTo>
                    <a:lnTo>
                      <a:pt x="10" y="0"/>
                    </a:lnTo>
                    <a:lnTo>
                      <a:pt x="7" y="2"/>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66762" name="Freeform 202"/>
              <p:cNvSpPr>
                <a:spLocks/>
              </p:cNvSpPr>
              <p:nvPr/>
            </p:nvSpPr>
            <p:spPr bwMode="auto">
              <a:xfrm>
                <a:off x="4049" y="1206"/>
                <a:ext cx="15" cy="14"/>
              </a:xfrm>
              <a:custGeom>
                <a:avLst/>
                <a:gdLst/>
                <a:ahLst/>
                <a:cxnLst>
                  <a:cxn ang="0">
                    <a:pos x="0" y="13"/>
                  </a:cxn>
                  <a:cxn ang="0">
                    <a:pos x="5" y="13"/>
                  </a:cxn>
                  <a:cxn ang="0">
                    <a:pos x="6" y="9"/>
                  </a:cxn>
                  <a:cxn ang="0">
                    <a:pos x="9" y="13"/>
                  </a:cxn>
                  <a:cxn ang="0">
                    <a:pos x="14" y="13"/>
                  </a:cxn>
                  <a:cxn ang="0">
                    <a:pos x="9" y="6"/>
                  </a:cxn>
                  <a:cxn ang="0">
                    <a:pos x="13"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63" name="Freeform 203"/>
              <p:cNvSpPr>
                <a:spLocks/>
              </p:cNvSpPr>
              <p:nvPr/>
            </p:nvSpPr>
            <p:spPr bwMode="auto">
              <a:xfrm>
                <a:off x="4255" y="1504"/>
                <a:ext cx="486" cy="457"/>
              </a:xfrm>
              <a:custGeom>
                <a:avLst/>
                <a:gdLst/>
                <a:ahLst/>
                <a:cxnLst>
                  <a:cxn ang="0">
                    <a:pos x="392" y="456"/>
                  </a:cxn>
                  <a:cxn ang="0">
                    <a:pos x="93" y="456"/>
                  </a:cxn>
                  <a:cxn ang="0">
                    <a:pos x="0" y="174"/>
                  </a:cxn>
                  <a:cxn ang="0">
                    <a:pos x="242" y="0"/>
                  </a:cxn>
                  <a:cxn ang="0">
                    <a:pos x="485" y="174"/>
                  </a:cxn>
                  <a:cxn ang="0">
                    <a:pos x="392" y="456"/>
                  </a:cxn>
                </a:cxnLst>
                <a:rect l="0" t="0" r="r" b="b"/>
                <a:pathLst>
                  <a:path w="486" h="457">
                    <a:moveTo>
                      <a:pt x="392" y="456"/>
                    </a:moveTo>
                    <a:lnTo>
                      <a:pt x="93" y="456"/>
                    </a:lnTo>
                    <a:lnTo>
                      <a:pt x="0" y="174"/>
                    </a:lnTo>
                    <a:lnTo>
                      <a:pt x="242" y="0"/>
                    </a:lnTo>
                    <a:lnTo>
                      <a:pt x="485" y="174"/>
                    </a:lnTo>
                    <a:lnTo>
                      <a:pt x="392" y="4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64" name="Freeform 204"/>
              <p:cNvSpPr>
                <a:spLocks/>
              </p:cNvSpPr>
              <p:nvPr/>
            </p:nvSpPr>
            <p:spPr bwMode="auto">
              <a:xfrm>
                <a:off x="4431" y="1646"/>
                <a:ext cx="130" cy="91"/>
              </a:xfrm>
              <a:custGeom>
                <a:avLst/>
                <a:gdLst/>
                <a:ahLst/>
                <a:cxnLst>
                  <a:cxn ang="0">
                    <a:pos x="129" y="0"/>
                  </a:cxn>
                  <a:cxn ang="0">
                    <a:pos x="129" y="68"/>
                  </a:cxn>
                  <a:cxn ang="0">
                    <a:pos x="128" y="73"/>
                  </a:cxn>
                  <a:cxn ang="0">
                    <a:pos x="124" y="76"/>
                  </a:cxn>
                  <a:cxn ang="0">
                    <a:pos x="118" y="81"/>
                  </a:cxn>
                  <a:cxn ang="0">
                    <a:pos x="111" y="84"/>
                  </a:cxn>
                  <a:cxn ang="0">
                    <a:pos x="89" y="89"/>
                  </a:cxn>
                  <a:cxn ang="0">
                    <a:pos x="64" y="90"/>
                  </a:cxn>
                  <a:cxn ang="0">
                    <a:pos x="40" y="89"/>
                  </a:cxn>
                  <a:cxn ang="0">
                    <a:pos x="19" y="84"/>
                  </a:cxn>
                  <a:cxn ang="0">
                    <a:pos x="11" y="81"/>
                  </a:cxn>
                  <a:cxn ang="0">
                    <a:pos x="5" y="76"/>
                  </a:cxn>
                  <a:cxn ang="0">
                    <a:pos x="2" y="73"/>
                  </a:cxn>
                  <a:cxn ang="0">
                    <a:pos x="0" y="68"/>
                  </a:cxn>
                  <a:cxn ang="0">
                    <a:pos x="0" y="0"/>
                  </a:cxn>
                  <a:cxn ang="0">
                    <a:pos x="6" y="3"/>
                  </a:cxn>
                  <a:cxn ang="0">
                    <a:pos x="15" y="6"/>
                  </a:cxn>
                  <a:cxn ang="0">
                    <a:pos x="33" y="11"/>
                  </a:cxn>
                  <a:cxn ang="0">
                    <a:pos x="53" y="12"/>
                  </a:cxn>
                  <a:cxn ang="0">
                    <a:pos x="64" y="14"/>
                  </a:cxn>
                  <a:cxn ang="0">
                    <a:pos x="78" y="12"/>
                  </a:cxn>
                  <a:cxn ang="0">
                    <a:pos x="91" y="12"/>
                  </a:cxn>
                  <a:cxn ang="0">
                    <a:pos x="104" y="9"/>
                  </a:cxn>
                  <a:cxn ang="0">
                    <a:pos x="113" y="6"/>
                  </a:cxn>
                  <a:cxn ang="0">
                    <a:pos x="123" y="3"/>
                  </a:cxn>
                  <a:cxn ang="0">
                    <a:pos x="129" y="0"/>
                  </a:cxn>
                </a:cxnLst>
                <a:rect l="0" t="0" r="r" b="b"/>
                <a:pathLst>
                  <a:path w="130" h="91">
                    <a:moveTo>
                      <a:pt x="129" y="0"/>
                    </a:moveTo>
                    <a:lnTo>
                      <a:pt x="129" y="68"/>
                    </a:lnTo>
                    <a:lnTo>
                      <a:pt x="128" y="73"/>
                    </a:lnTo>
                    <a:lnTo>
                      <a:pt x="124" y="76"/>
                    </a:lnTo>
                    <a:lnTo>
                      <a:pt x="118" y="81"/>
                    </a:lnTo>
                    <a:lnTo>
                      <a:pt x="111" y="84"/>
                    </a:lnTo>
                    <a:lnTo>
                      <a:pt x="89" y="89"/>
                    </a:lnTo>
                    <a:lnTo>
                      <a:pt x="64" y="90"/>
                    </a:lnTo>
                    <a:lnTo>
                      <a:pt x="40" y="89"/>
                    </a:lnTo>
                    <a:lnTo>
                      <a:pt x="19" y="84"/>
                    </a:lnTo>
                    <a:lnTo>
                      <a:pt x="11" y="81"/>
                    </a:lnTo>
                    <a:lnTo>
                      <a:pt x="5" y="76"/>
                    </a:lnTo>
                    <a:lnTo>
                      <a:pt x="2" y="73"/>
                    </a:lnTo>
                    <a:lnTo>
                      <a:pt x="0" y="68"/>
                    </a:lnTo>
                    <a:lnTo>
                      <a:pt x="0" y="0"/>
                    </a:lnTo>
                    <a:lnTo>
                      <a:pt x="6" y="3"/>
                    </a:lnTo>
                    <a:lnTo>
                      <a:pt x="15" y="6"/>
                    </a:lnTo>
                    <a:lnTo>
                      <a:pt x="33" y="11"/>
                    </a:lnTo>
                    <a:lnTo>
                      <a:pt x="53" y="12"/>
                    </a:lnTo>
                    <a:lnTo>
                      <a:pt x="64" y="14"/>
                    </a:lnTo>
                    <a:lnTo>
                      <a:pt x="78" y="12"/>
                    </a:lnTo>
                    <a:lnTo>
                      <a:pt x="91" y="12"/>
                    </a:lnTo>
                    <a:lnTo>
                      <a:pt x="104" y="9"/>
                    </a:lnTo>
                    <a:lnTo>
                      <a:pt x="113" y="6"/>
                    </a:lnTo>
                    <a:lnTo>
                      <a:pt x="123" y="3"/>
                    </a:lnTo>
                    <a:lnTo>
                      <a:pt x="129" y="0"/>
                    </a:lnTo>
                  </a:path>
                </a:pathLst>
              </a:custGeom>
              <a:solidFill>
                <a:srgbClr val="666666"/>
              </a:solidFill>
              <a:ln w="9525" cap="rnd">
                <a:noFill/>
                <a:round/>
                <a:headEnd/>
                <a:tailEnd/>
              </a:ln>
              <a:effectLst/>
            </p:spPr>
            <p:txBody>
              <a:bodyPr/>
              <a:lstStyle/>
              <a:p>
                <a:endParaRPr lang="en-US"/>
              </a:p>
            </p:txBody>
          </p:sp>
        </p:grpSp>
        <p:sp>
          <p:nvSpPr>
            <p:cNvPr id="66765" name="Freeform 205"/>
            <p:cNvSpPr>
              <a:spLocks/>
            </p:cNvSpPr>
            <p:nvPr/>
          </p:nvSpPr>
          <p:spPr bwMode="auto">
            <a:xfrm>
              <a:off x="5037" y="1687"/>
              <a:ext cx="162" cy="38"/>
            </a:xfrm>
            <a:custGeom>
              <a:avLst/>
              <a:gdLst/>
              <a:ahLst/>
              <a:cxnLst>
                <a:cxn ang="0">
                  <a:pos x="111" y="32"/>
                </a:cxn>
                <a:cxn ang="0">
                  <a:pos x="111" y="32"/>
                </a:cxn>
                <a:cxn ang="0">
                  <a:pos x="122" y="27"/>
                </a:cxn>
                <a:cxn ang="0">
                  <a:pos x="126" y="24"/>
                </a:cxn>
                <a:cxn ang="0">
                  <a:pos x="128" y="20"/>
                </a:cxn>
                <a:cxn ang="0">
                  <a:pos x="128" y="19"/>
                </a:cxn>
                <a:cxn ang="0">
                  <a:pos x="128" y="16"/>
                </a:cxn>
                <a:cxn ang="0">
                  <a:pos x="124" y="13"/>
                </a:cxn>
                <a:cxn ang="0">
                  <a:pos x="120" y="9"/>
                </a:cxn>
                <a:cxn ang="0">
                  <a:pos x="111" y="6"/>
                </a:cxn>
                <a:cxn ang="0">
                  <a:pos x="102" y="5"/>
                </a:cxn>
                <a:cxn ang="0">
                  <a:pos x="91" y="2"/>
                </a:cxn>
                <a:cxn ang="0">
                  <a:pos x="64" y="0"/>
                </a:cxn>
                <a:cxn ang="0">
                  <a:pos x="39" y="2"/>
                </a:cxn>
                <a:cxn ang="0">
                  <a:pos x="28" y="5"/>
                </a:cxn>
                <a:cxn ang="0">
                  <a:pos x="17" y="6"/>
                </a:cxn>
                <a:cxn ang="0">
                  <a:pos x="9" y="9"/>
                </a:cxn>
                <a:cxn ang="0">
                  <a:pos x="5" y="13"/>
                </a:cxn>
                <a:cxn ang="0">
                  <a:pos x="2" y="16"/>
                </a:cxn>
                <a:cxn ang="0">
                  <a:pos x="0" y="19"/>
                </a:cxn>
                <a:cxn ang="0">
                  <a:pos x="2" y="22"/>
                </a:cxn>
                <a:cxn ang="0">
                  <a:pos x="5" y="24"/>
                </a:cxn>
                <a:cxn ang="0">
                  <a:pos x="9" y="27"/>
                </a:cxn>
                <a:cxn ang="0">
                  <a:pos x="17" y="32"/>
                </a:cxn>
                <a:cxn ang="0">
                  <a:pos x="28" y="33"/>
                </a:cxn>
                <a:cxn ang="0">
                  <a:pos x="39" y="35"/>
                </a:cxn>
                <a:cxn ang="0">
                  <a:pos x="64" y="38"/>
                </a:cxn>
                <a:cxn ang="0">
                  <a:pos x="78" y="37"/>
                </a:cxn>
                <a:cxn ang="0">
                  <a:pos x="91" y="35"/>
                </a:cxn>
                <a:cxn ang="0">
                  <a:pos x="111" y="32"/>
                </a:cxn>
              </a:cxnLst>
              <a:rect l="0" t="0" r="r" b="b"/>
              <a:pathLst>
                <a:path w="129" h="39">
                  <a:moveTo>
                    <a:pt x="111" y="32"/>
                  </a:moveTo>
                  <a:lnTo>
                    <a:pt x="111" y="32"/>
                  </a:lnTo>
                  <a:lnTo>
                    <a:pt x="122" y="27"/>
                  </a:lnTo>
                  <a:lnTo>
                    <a:pt x="126" y="24"/>
                  </a:lnTo>
                  <a:lnTo>
                    <a:pt x="128" y="20"/>
                  </a:lnTo>
                  <a:lnTo>
                    <a:pt x="128" y="19"/>
                  </a:lnTo>
                  <a:lnTo>
                    <a:pt x="128" y="16"/>
                  </a:lnTo>
                  <a:lnTo>
                    <a:pt x="124" y="13"/>
                  </a:lnTo>
                  <a:lnTo>
                    <a:pt x="120" y="9"/>
                  </a:lnTo>
                  <a:lnTo>
                    <a:pt x="111" y="6"/>
                  </a:lnTo>
                  <a:lnTo>
                    <a:pt x="102" y="5"/>
                  </a:lnTo>
                  <a:lnTo>
                    <a:pt x="91" y="2"/>
                  </a:lnTo>
                  <a:lnTo>
                    <a:pt x="64" y="0"/>
                  </a:lnTo>
                  <a:lnTo>
                    <a:pt x="39" y="2"/>
                  </a:lnTo>
                  <a:lnTo>
                    <a:pt x="28" y="5"/>
                  </a:lnTo>
                  <a:lnTo>
                    <a:pt x="17" y="6"/>
                  </a:lnTo>
                  <a:lnTo>
                    <a:pt x="9" y="9"/>
                  </a:lnTo>
                  <a:lnTo>
                    <a:pt x="5" y="13"/>
                  </a:lnTo>
                  <a:lnTo>
                    <a:pt x="2" y="16"/>
                  </a:lnTo>
                  <a:lnTo>
                    <a:pt x="0" y="19"/>
                  </a:lnTo>
                  <a:lnTo>
                    <a:pt x="2" y="22"/>
                  </a:lnTo>
                  <a:lnTo>
                    <a:pt x="5" y="24"/>
                  </a:lnTo>
                  <a:lnTo>
                    <a:pt x="9" y="27"/>
                  </a:lnTo>
                  <a:lnTo>
                    <a:pt x="17" y="32"/>
                  </a:lnTo>
                  <a:lnTo>
                    <a:pt x="28" y="33"/>
                  </a:lnTo>
                  <a:lnTo>
                    <a:pt x="39" y="35"/>
                  </a:lnTo>
                  <a:lnTo>
                    <a:pt x="64" y="38"/>
                  </a:lnTo>
                  <a:lnTo>
                    <a:pt x="78" y="37"/>
                  </a:lnTo>
                  <a:lnTo>
                    <a:pt x="91" y="35"/>
                  </a:lnTo>
                  <a:lnTo>
                    <a:pt x="111" y="32"/>
                  </a:lnTo>
                </a:path>
              </a:pathLst>
            </a:custGeom>
            <a:solidFill>
              <a:srgbClr val="666666"/>
            </a:solidFill>
            <a:ln w="9525" cap="rnd">
              <a:noFill/>
              <a:round/>
              <a:headEnd/>
              <a:tailEnd/>
            </a:ln>
            <a:effectLst/>
          </p:spPr>
          <p:txBody>
            <a:bodyPr/>
            <a:lstStyle/>
            <a:p>
              <a:endParaRPr lang="en-US"/>
            </a:p>
          </p:txBody>
        </p:sp>
        <p:sp>
          <p:nvSpPr>
            <p:cNvPr id="66766" name="Freeform 206"/>
            <p:cNvSpPr>
              <a:spLocks/>
            </p:cNvSpPr>
            <p:nvPr/>
          </p:nvSpPr>
          <p:spPr bwMode="auto">
            <a:xfrm>
              <a:off x="5287" y="1839"/>
              <a:ext cx="18" cy="12"/>
            </a:xfrm>
            <a:custGeom>
              <a:avLst/>
              <a:gdLst/>
              <a:ahLst/>
              <a:cxnLst>
                <a:cxn ang="0">
                  <a:pos x="0" y="12"/>
                </a:cxn>
                <a:cxn ang="0">
                  <a:pos x="3" y="12"/>
                </a:cxn>
                <a:cxn ang="0">
                  <a:pos x="7" y="8"/>
                </a:cxn>
                <a:cxn ang="0">
                  <a:pos x="8" y="12"/>
                </a:cxn>
                <a:cxn ang="0">
                  <a:pos x="13" y="12"/>
                </a:cxn>
                <a:cxn ang="0">
                  <a:pos x="8" y="6"/>
                </a:cxn>
                <a:cxn ang="0">
                  <a:pos x="13" y="0"/>
                </a:cxn>
                <a:cxn ang="0">
                  <a:pos x="8" y="0"/>
                </a:cxn>
                <a:cxn ang="0">
                  <a:pos x="7" y="3"/>
                </a:cxn>
                <a:cxn ang="0">
                  <a:pos x="3" y="0"/>
                </a:cxn>
                <a:cxn ang="0">
                  <a:pos x="0" y="0"/>
                </a:cxn>
                <a:cxn ang="0">
                  <a:pos x="5" y="6"/>
                </a:cxn>
                <a:cxn ang="0">
                  <a:pos x="0" y="12"/>
                </a:cxn>
              </a:cxnLst>
              <a:rect l="0" t="0" r="r" b="b"/>
              <a:pathLst>
                <a:path w="14" h="13">
                  <a:moveTo>
                    <a:pt x="0" y="12"/>
                  </a:moveTo>
                  <a:lnTo>
                    <a:pt x="3" y="12"/>
                  </a:lnTo>
                  <a:lnTo>
                    <a:pt x="7" y="8"/>
                  </a:lnTo>
                  <a:lnTo>
                    <a:pt x="8" y="12"/>
                  </a:lnTo>
                  <a:lnTo>
                    <a:pt x="13" y="12"/>
                  </a:lnTo>
                  <a:lnTo>
                    <a:pt x="8" y="6"/>
                  </a:lnTo>
                  <a:lnTo>
                    <a:pt x="13" y="0"/>
                  </a:lnTo>
                  <a:lnTo>
                    <a:pt x="8" y="0"/>
                  </a:lnTo>
                  <a:lnTo>
                    <a:pt x="7" y="3"/>
                  </a:lnTo>
                  <a:lnTo>
                    <a:pt x="3"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66767" name="Freeform 207"/>
            <p:cNvSpPr>
              <a:spLocks/>
            </p:cNvSpPr>
            <p:nvPr/>
          </p:nvSpPr>
          <p:spPr bwMode="auto">
            <a:xfrm>
              <a:off x="5057" y="1839"/>
              <a:ext cx="16" cy="13"/>
            </a:xfrm>
            <a:custGeom>
              <a:avLst/>
              <a:gdLst/>
              <a:ahLst/>
              <a:cxnLst>
                <a:cxn ang="0">
                  <a:pos x="0" y="13"/>
                </a:cxn>
                <a:cxn ang="0">
                  <a:pos x="3" y="13"/>
                </a:cxn>
                <a:cxn ang="0">
                  <a:pos x="6" y="8"/>
                </a:cxn>
                <a:cxn ang="0">
                  <a:pos x="10" y="13"/>
                </a:cxn>
                <a:cxn ang="0">
                  <a:pos x="12" y="13"/>
                </a:cxn>
                <a:cxn ang="0">
                  <a:pos x="8" y="6"/>
                </a:cxn>
                <a:cxn ang="0">
                  <a:pos x="12" y="0"/>
                </a:cxn>
                <a:cxn ang="0">
                  <a:pos x="8" y="0"/>
                </a:cxn>
                <a:cxn ang="0">
                  <a:pos x="6" y="3"/>
                </a:cxn>
                <a:cxn ang="0">
                  <a:pos x="3" y="0"/>
                </a:cxn>
                <a:cxn ang="0">
                  <a:pos x="0" y="0"/>
                </a:cxn>
                <a:cxn ang="0">
                  <a:pos x="5" y="6"/>
                </a:cxn>
                <a:cxn ang="0">
                  <a:pos x="0" y="13"/>
                </a:cxn>
              </a:cxnLst>
              <a:rect l="0" t="0" r="r" b="b"/>
              <a:pathLst>
                <a:path w="13" h="14">
                  <a:moveTo>
                    <a:pt x="0" y="13"/>
                  </a:moveTo>
                  <a:lnTo>
                    <a:pt x="3" y="13"/>
                  </a:lnTo>
                  <a:lnTo>
                    <a:pt x="6" y="8"/>
                  </a:lnTo>
                  <a:lnTo>
                    <a:pt x="10" y="13"/>
                  </a:lnTo>
                  <a:lnTo>
                    <a:pt x="12" y="13"/>
                  </a:lnTo>
                  <a:lnTo>
                    <a:pt x="8" y="6"/>
                  </a:lnTo>
                  <a:lnTo>
                    <a:pt x="12" y="0"/>
                  </a:lnTo>
                  <a:lnTo>
                    <a:pt x="8" y="0"/>
                  </a:lnTo>
                  <a:lnTo>
                    <a:pt x="6" y="3"/>
                  </a:lnTo>
                  <a:lnTo>
                    <a:pt x="3"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68" name="Freeform 208"/>
            <p:cNvSpPr>
              <a:spLocks/>
            </p:cNvSpPr>
            <p:nvPr/>
          </p:nvSpPr>
          <p:spPr bwMode="auto">
            <a:xfrm>
              <a:off x="4868" y="2208"/>
              <a:ext cx="572" cy="406"/>
            </a:xfrm>
            <a:custGeom>
              <a:avLst/>
              <a:gdLst/>
              <a:ahLst/>
              <a:cxnLst>
                <a:cxn ang="0">
                  <a:pos x="456" y="54"/>
                </a:cxn>
                <a:cxn ang="0">
                  <a:pos x="456" y="363"/>
                </a:cxn>
                <a:cxn ang="0">
                  <a:pos x="456" y="374"/>
                </a:cxn>
                <a:cxn ang="0">
                  <a:pos x="452" y="385"/>
                </a:cxn>
                <a:cxn ang="0">
                  <a:pos x="448" y="393"/>
                </a:cxn>
                <a:cxn ang="0">
                  <a:pos x="439" y="401"/>
                </a:cxn>
                <a:cxn ang="0">
                  <a:pos x="432" y="409"/>
                </a:cxn>
                <a:cxn ang="0">
                  <a:pos x="422" y="413"/>
                </a:cxn>
                <a:cxn ang="0">
                  <a:pos x="412" y="417"/>
                </a:cxn>
                <a:cxn ang="0">
                  <a:pos x="401" y="418"/>
                </a:cxn>
                <a:cxn ang="0">
                  <a:pos x="54" y="418"/>
                </a:cxn>
                <a:cxn ang="0">
                  <a:pos x="43" y="417"/>
                </a:cxn>
                <a:cxn ang="0">
                  <a:pos x="33" y="413"/>
                </a:cxn>
                <a:cxn ang="0">
                  <a:pos x="24" y="409"/>
                </a:cxn>
                <a:cxn ang="0">
                  <a:pos x="16" y="401"/>
                </a:cxn>
                <a:cxn ang="0">
                  <a:pos x="9" y="393"/>
                </a:cxn>
                <a:cxn ang="0">
                  <a:pos x="5" y="385"/>
                </a:cxn>
                <a:cxn ang="0">
                  <a:pos x="1" y="374"/>
                </a:cxn>
                <a:cxn ang="0">
                  <a:pos x="0" y="363"/>
                </a:cxn>
                <a:cxn ang="0">
                  <a:pos x="0" y="54"/>
                </a:cxn>
                <a:cxn ang="0">
                  <a:pos x="1" y="43"/>
                </a:cxn>
                <a:cxn ang="0">
                  <a:pos x="5" y="33"/>
                </a:cxn>
                <a:cxn ang="0">
                  <a:pos x="9" y="24"/>
                </a:cxn>
                <a:cxn ang="0">
                  <a:pos x="16" y="16"/>
                </a:cxn>
                <a:cxn ang="0">
                  <a:pos x="24" y="9"/>
                </a:cxn>
                <a:cxn ang="0">
                  <a:pos x="33" y="3"/>
                </a:cxn>
                <a:cxn ang="0">
                  <a:pos x="43" y="0"/>
                </a:cxn>
                <a:cxn ang="0">
                  <a:pos x="54" y="0"/>
                </a:cxn>
                <a:cxn ang="0">
                  <a:pos x="401" y="0"/>
                </a:cxn>
                <a:cxn ang="0">
                  <a:pos x="412" y="0"/>
                </a:cxn>
                <a:cxn ang="0">
                  <a:pos x="422" y="3"/>
                </a:cxn>
                <a:cxn ang="0">
                  <a:pos x="432" y="9"/>
                </a:cxn>
                <a:cxn ang="0">
                  <a:pos x="439" y="16"/>
                </a:cxn>
                <a:cxn ang="0">
                  <a:pos x="448" y="24"/>
                </a:cxn>
                <a:cxn ang="0">
                  <a:pos x="452" y="33"/>
                </a:cxn>
                <a:cxn ang="0">
                  <a:pos x="456" y="43"/>
                </a:cxn>
                <a:cxn ang="0">
                  <a:pos x="456" y="54"/>
                </a:cxn>
              </a:cxnLst>
              <a:rect l="0" t="0" r="r" b="b"/>
              <a:pathLst>
                <a:path w="457" h="419">
                  <a:moveTo>
                    <a:pt x="456" y="54"/>
                  </a:moveTo>
                  <a:lnTo>
                    <a:pt x="456" y="363"/>
                  </a:lnTo>
                  <a:lnTo>
                    <a:pt x="456" y="374"/>
                  </a:lnTo>
                  <a:lnTo>
                    <a:pt x="452" y="385"/>
                  </a:lnTo>
                  <a:lnTo>
                    <a:pt x="448" y="393"/>
                  </a:lnTo>
                  <a:lnTo>
                    <a:pt x="439" y="401"/>
                  </a:lnTo>
                  <a:lnTo>
                    <a:pt x="432" y="409"/>
                  </a:lnTo>
                  <a:lnTo>
                    <a:pt x="422" y="413"/>
                  </a:lnTo>
                  <a:lnTo>
                    <a:pt x="412" y="417"/>
                  </a:lnTo>
                  <a:lnTo>
                    <a:pt x="401" y="418"/>
                  </a:lnTo>
                  <a:lnTo>
                    <a:pt x="54" y="418"/>
                  </a:lnTo>
                  <a:lnTo>
                    <a:pt x="43" y="417"/>
                  </a:lnTo>
                  <a:lnTo>
                    <a:pt x="33" y="413"/>
                  </a:lnTo>
                  <a:lnTo>
                    <a:pt x="24" y="409"/>
                  </a:lnTo>
                  <a:lnTo>
                    <a:pt x="16" y="401"/>
                  </a:lnTo>
                  <a:lnTo>
                    <a:pt x="9" y="393"/>
                  </a:lnTo>
                  <a:lnTo>
                    <a:pt x="5" y="385"/>
                  </a:lnTo>
                  <a:lnTo>
                    <a:pt x="1" y="374"/>
                  </a:lnTo>
                  <a:lnTo>
                    <a:pt x="0" y="363"/>
                  </a:lnTo>
                  <a:lnTo>
                    <a:pt x="0" y="54"/>
                  </a:lnTo>
                  <a:lnTo>
                    <a:pt x="1" y="43"/>
                  </a:lnTo>
                  <a:lnTo>
                    <a:pt x="5" y="33"/>
                  </a:lnTo>
                  <a:lnTo>
                    <a:pt x="9" y="24"/>
                  </a:lnTo>
                  <a:lnTo>
                    <a:pt x="16" y="16"/>
                  </a:lnTo>
                  <a:lnTo>
                    <a:pt x="24" y="9"/>
                  </a:lnTo>
                  <a:lnTo>
                    <a:pt x="33" y="3"/>
                  </a:lnTo>
                  <a:lnTo>
                    <a:pt x="43" y="0"/>
                  </a:lnTo>
                  <a:lnTo>
                    <a:pt x="54" y="0"/>
                  </a:lnTo>
                  <a:lnTo>
                    <a:pt x="401" y="0"/>
                  </a:lnTo>
                  <a:lnTo>
                    <a:pt x="412" y="0"/>
                  </a:lnTo>
                  <a:lnTo>
                    <a:pt x="422" y="3"/>
                  </a:lnTo>
                  <a:lnTo>
                    <a:pt x="432" y="9"/>
                  </a:lnTo>
                  <a:lnTo>
                    <a:pt x="439" y="16"/>
                  </a:lnTo>
                  <a:lnTo>
                    <a:pt x="448" y="24"/>
                  </a:lnTo>
                  <a:lnTo>
                    <a:pt x="452" y="33"/>
                  </a:lnTo>
                  <a:lnTo>
                    <a:pt x="456" y="43"/>
                  </a:lnTo>
                  <a:lnTo>
                    <a:pt x="456" y="54"/>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69" name="Freeform 209"/>
            <p:cNvSpPr>
              <a:spLocks/>
            </p:cNvSpPr>
            <p:nvPr/>
          </p:nvSpPr>
          <p:spPr bwMode="auto">
            <a:xfrm>
              <a:off x="5075" y="2331"/>
              <a:ext cx="164" cy="87"/>
            </a:xfrm>
            <a:custGeom>
              <a:avLst/>
              <a:gdLst/>
              <a:ahLst/>
              <a:cxnLst>
                <a:cxn ang="0">
                  <a:pos x="130" y="0"/>
                </a:cxn>
                <a:cxn ang="0">
                  <a:pos x="130" y="69"/>
                </a:cxn>
                <a:cxn ang="0">
                  <a:pos x="129" y="74"/>
                </a:cxn>
                <a:cxn ang="0">
                  <a:pos x="125" y="76"/>
                </a:cxn>
                <a:cxn ang="0">
                  <a:pos x="119" y="80"/>
                </a:cxn>
                <a:cxn ang="0">
                  <a:pos x="111" y="83"/>
                </a:cxn>
                <a:cxn ang="0">
                  <a:pos x="90" y="88"/>
                </a:cxn>
                <a:cxn ang="0">
                  <a:pos x="66" y="89"/>
                </a:cxn>
                <a:cxn ang="0">
                  <a:pos x="40" y="88"/>
                </a:cxn>
                <a:cxn ang="0">
                  <a:pos x="19" y="83"/>
                </a:cxn>
                <a:cxn ang="0">
                  <a:pos x="11" y="80"/>
                </a:cxn>
                <a:cxn ang="0">
                  <a:pos x="5" y="76"/>
                </a:cxn>
                <a:cxn ang="0">
                  <a:pos x="2" y="72"/>
                </a:cxn>
                <a:cxn ang="0">
                  <a:pos x="0" y="69"/>
                </a:cxn>
                <a:cxn ang="0">
                  <a:pos x="0" y="0"/>
                </a:cxn>
                <a:cxn ang="0">
                  <a:pos x="6" y="5"/>
                </a:cxn>
                <a:cxn ang="0">
                  <a:pos x="16" y="7"/>
                </a:cxn>
                <a:cxn ang="0">
                  <a:pos x="35" y="12"/>
                </a:cxn>
                <a:cxn ang="0">
                  <a:pos x="53" y="14"/>
                </a:cxn>
                <a:cxn ang="0">
                  <a:pos x="66" y="14"/>
                </a:cxn>
                <a:cxn ang="0">
                  <a:pos x="79" y="14"/>
                </a:cxn>
                <a:cxn ang="0">
                  <a:pos x="94" y="12"/>
                </a:cxn>
                <a:cxn ang="0">
                  <a:pos x="105" y="11"/>
                </a:cxn>
                <a:cxn ang="0">
                  <a:pos x="116" y="7"/>
                </a:cxn>
                <a:cxn ang="0">
                  <a:pos x="123" y="5"/>
                </a:cxn>
                <a:cxn ang="0">
                  <a:pos x="130" y="0"/>
                </a:cxn>
              </a:cxnLst>
              <a:rect l="0" t="0" r="r" b="b"/>
              <a:pathLst>
                <a:path w="131" h="90">
                  <a:moveTo>
                    <a:pt x="130" y="0"/>
                  </a:moveTo>
                  <a:lnTo>
                    <a:pt x="130" y="69"/>
                  </a:lnTo>
                  <a:lnTo>
                    <a:pt x="129" y="74"/>
                  </a:lnTo>
                  <a:lnTo>
                    <a:pt x="125" y="76"/>
                  </a:lnTo>
                  <a:lnTo>
                    <a:pt x="119" y="80"/>
                  </a:lnTo>
                  <a:lnTo>
                    <a:pt x="111" y="83"/>
                  </a:lnTo>
                  <a:lnTo>
                    <a:pt x="90" y="88"/>
                  </a:lnTo>
                  <a:lnTo>
                    <a:pt x="66" y="89"/>
                  </a:lnTo>
                  <a:lnTo>
                    <a:pt x="40" y="88"/>
                  </a:lnTo>
                  <a:lnTo>
                    <a:pt x="19" y="83"/>
                  </a:lnTo>
                  <a:lnTo>
                    <a:pt x="11" y="80"/>
                  </a:lnTo>
                  <a:lnTo>
                    <a:pt x="5" y="76"/>
                  </a:lnTo>
                  <a:lnTo>
                    <a:pt x="2" y="72"/>
                  </a:lnTo>
                  <a:lnTo>
                    <a:pt x="0" y="69"/>
                  </a:lnTo>
                  <a:lnTo>
                    <a:pt x="0" y="0"/>
                  </a:lnTo>
                  <a:lnTo>
                    <a:pt x="6" y="5"/>
                  </a:lnTo>
                  <a:lnTo>
                    <a:pt x="16" y="7"/>
                  </a:lnTo>
                  <a:lnTo>
                    <a:pt x="35" y="12"/>
                  </a:lnTo>
                  <a:lnTo>
                    <a:pt x="53" y="14"/>
                  </a:lnTo>
                  <a:lnTo>
                    <a:pt x="66" y="14"/>
                  </a:lnTo>
                  <a:lnTo>
                    <a:pt x="79" y="14"/>
                  </a:lnTo>
                  <a:lnTo>
                    <a:pt x="94" y="12"/>
                  </a:lnTo>
                  <a:lnTo>
                    <a:pt x="105" y="11"/>
                  </a:lnTo>
                  <a:lnTo>
                    <a:pt x="116" y="7"/>
                  </a:lnTo>
                  <a:lnTo>
                    <a:pt x="123" y="5"/>
                  </a:lnTo>
                  <a:lnTo>
                    <a:pt x="130" y="0"/>
                  </a:lnTo>
                </a:path>
              </a:pathLst>
            </a:custGeom>
            <a:solidFill>
              <a:srgbClr val="666666"/>
            </a:solidFill>
            <a:ln w="9525" cap="rnd">
              <a:noFill/>
              <a:round/>
              <a:headEnd/>
              <a:tailEnd/>
            </a:ln>
            <a:effectLst/>
          </p:spPr>
          <p:txBody>
            <a:bodyPr/>
            <a:lstStyle/>
            <a:p>
              <a:endParaRPr lang="en-US"/>
            </a:p>
          </p:txBody>
        </p:sp>
        <p:sp>
          <p:nvSpPr>
            <p:cNvPr id="66770" name="Freeform 210"/>
            <p:cNvSpPr>
              <a:spLocks/>
            </p:cNvSpPr>
            <p:nvPr/>
          </p:nvSpPr>
          <p:spPr bwMode="auto">
            <a:xfrm>
              <a:off x="5077" y="2302"/>
              <a:ext cx="162" cy="35"/>
            </a:xfrm>
            <a:custGeom>
              <a:avLst/>
              <a:gdLst/>
              <a:ahLst/>
              <a:cxnLst>
                <a:cxn ang="0">
                  <a:pos x="110" y="30"/>
                </a:cxn>
                <a:cxn ang="0">
                  <a:pos x="110" y="30"/>
                </a:cxn>
                <a:cxn ang="0">
                  <a:pos x="121" y="26"/>
                </a:cxn>
                <a:cxn ang="0">
                  <a:pos x="125" y="22"/>
                </a:cxn>
                <a:cxn ang="0">
                  <a:pos x="128" y="18"/>
                </a:cxn>
                <a:cxn ang="0">
                  <a:pos x="127" y="15"/>
                </a:cxn>
                <a:cxn ang="0">
                  <a:pos x="123" y="12"/>
                </a:cxn>
                <a:cxn ang="0">
                  <a:pos x="119" y="9"/>
                </a:cxn>
                <a:cxn ang="0">
                  <a:pos x="110" y="6"/>
                </a:cxn>
                <a:cxn ang="0">
                  <a:pos x="101" y="3"/>
                </a:cxn>
                <a:cxn ang="0">
                  <a:pos x="90" y="1"/>
                </a:cxn>
                <a:cxn ang="0">
                  <a:pos x="64" y="0"/>
                </a:cxn>
                <a:cxn ang="0">
                  <a:pos x="37" y="1"/>
                </a:cxn>
                <a:cxn ang="0">
                  <a:pos x="25" y="3"/>
                </a:cxn>
                <a:cxn ang="0">
                  <a:pos x="16" y="6"/>
                </a:cxn>
                <a:cxn ang="0">
                  <a:pos x="7" y="9"/>
                </a:cxn>
                <a:cxn ang="0">
                  <a:pos x="3" y="12"/>
                </a:cxn>
                <a:cxn ang="0">
                  <a:pos x="0" y="15"/>
                </a:cxn>
                <a:cxn ang="0">
                  <a:pos x="0" y="18"/>
                </a:cxn>
                <a:cxn ang="0">
                  <a:pos x="0" y="20"/>
                </a:cxn>
                <a:cxn ang="0">
                  <a:pos x="3" y="23"/>
                </a:cxn>
                <a:cxn ang="0">
                  <a:pos x="7" y="26"/>
                </a:cxn>
                <a:cxn ang="0">
                  <a:pos x="16" y="30"/>
                </a:cxn>
                <a:cxn ang="0">
                  <a:pos x="25" y="32"/>
                </a:cxn>
                <a:cxn ang="0">
                  <a:pos x="37" y="34"/>
                </a:cxn>
                <a:cxn ang="0">
                  <a:pos x="64" y="35"/>
                </a:cxn>
                <a:cxn ang="0">
                  <a:pos x="77" y="35"/>
                </a:cxn>
                <a:cxn ang="0">
                  <a:pos x="90" y="34"/>
                </a:cxn>
                <a:cxn ang="0">
                  <a:pos x="110" y="30"/>
                </a:cxn>
              </a:cxnLst>
              <a:rect l="0" t="0" r="r" b="b"/>
              <a:pathLst>
                <a:path w="129" h="36">
                  <a:moveTo>
                    <a:pt x="110" y="30"/>
                  </a:moveTo>
                  <a:lnTo>
                    <a:pt x="110" y="30"/>
                  </a:lnTo>
                  <a:lnTo>
                    <a:pt x="121" y="26"/>
                  </a:lnTo>
                  <a:lnTo>
                    <a:pt x="125" y="22"/>
                  </a:lnTo>
                  <a:lnTo>
                    <a:pt x="128" y="18"/>
                  </a:lnTo>
                  <a:lnTo>
                    <a:pt x="127" y="15"/>
                  </a:lnTo>
                  <a:lnTo>
                    <a:pt x="123" y="12"/>
                  </a:lnTo>
                  <a:lnTo>
                    <a:pt x="119" y="9"/>
                  </a:lnTo>
                  <a:lnTo>
                    <a:pt x="110" y="6"/>
                  </a:lnTo>
                  <a:lnTo>
                    <a:pt x="101" y="3"/>
                  </a:lnTo>
                  <a:lnTo>
                    <a:pt x="90" y="1"/>
                  </a:lnTo>
                  <a:lnTo>
                    <a:pt x="64" y="0"/>
                  </a:lnTo>
                  <a:lnTo>
                    <a:pt x="37" y="1"/>
                  </a:lnTo>
                  <a:lnTo>
                    <a:pt x="25" y="3"/>
                  </a:lnTo>
                  <a:lnTo>
                    <a:pt x="16" y="6"/>
                  </a:lnTo>
                  <a:lnTo>
                    <a:pt x="7" y="9"/>
                  </a:lnTo>
                  <a:lnTo>
                    <a:pt x="3" y="12"/>
                  </a:lnTo>
                  <a:lnTo>
                    <a:pt x="0" y="15"/>
                  </a:lnTo>
                  <a:lnTo>
                    <a:pt x="0" y="18"/>
                  </a:lnTo>
                  <a:lnTo>
                    <a:pt x="0" y="20"/>
                  </a:lnTo>
                  <a:lnTo>
                    <a:pt x="3" y="23"/>
                  </a:lnTo>
                  <a:lnTo>
                    <a:pt x="7" y="26"/>
                  </a:lnTo>
                  <a:lnTo>
                    <a:pt x="16" y="30"/>
                  </a:lnTo>
                  <a:lnTo>
                    <a:pt x="25" y="32"/>
                  </a:lnTo>
                  <a:lnTo>
                    <a:pt x="37" y="34"/>
                  </a:lnTo>
                  <a:lnTo>
                    <a:pt x="64" y="35"/>
                  </a:lnTo>
                  <a:lnTo>
                    <a:pt x="77" y="35"/>
                  </a:lnTo>
                  <a:lnTo>
                    <a:pt x="90" y="34"/>
                  </a:lnTo>
                  <a:lnTo>
                    <a:pt x="110" y="30"/>
                  </a:lnTo>
                </a:path>
              </a:pathLst>
            </a:custGeom>
            <a:solidFill>
              <a:srgbClr val="666666"/>
            </a:solidFill>
            <a:ln w="9525" cap="rnd">
              <a:noFill/>
              <a:round/>
              <a:headEnd/>
              <a:tailEnd/>
            </a:ln>
            <a:effectLst/>
          </p:spPr>
          <p:txBody>
            <a:bodyPr/>
            <a:lstStyle/>
            <a:p>
              <a:endParaRPr lang="en-US"/>
            </a:p>
          </p:txBody>
        </p:sp>
        <p:sp>
          <p:nvSpPr>
            <p:cNvPr id="66771" name="Freeform 211"/>
            <p:cNvSpPr>
              <a:spLocks/>
            </p:cNvSpPr>
            <p:nvPr/>
          </p:nvSpPr>
          <p:spPr bwMode="auto">
            <a:xfrm>
              <a:off x="5326" y="2451"/>
              <a:ext cx="16" cy="16"/>
            </a:xfrm>
            <a:custGeom>
              <a:avLst/>
              <a:gdLst/>
              <a:ahLst/>
              <a:cxnLst>
                <a:cxn ang="0">
                  <a:pos x="0" y="15"/>
                </a:cxn>
                <a:cxn ang="0">
                  <a:pos x="3" y="15"/>
                </a:cxn>
                <a:cxn ang="0">
                  <a:pos x="7" y="10"/>
                </a:cxn>
                <a:cxn ang="0">
                  <a:pos x="10" y="15"/>
                </a:cxn>
                <a:cxn ang="0">
                  <a:pos x="12" y="15"/>
                </a:cxn>
                <a:cxn ang="0">
                  <a:pos x="8" y="7"/>
                </a:cxn>
                <a:cxn ang="0">
                  <a:pos x="12" y="0"/>
                </a:cxn>
                <a:cxn ang="0">
                  <a:pos x="10" y="0"/>
                </a:cxn>
                <a:cxn ang="0">
                  <a:pos x="7" y="6"/>
                </a:cxn>
                <a:cxn ang="0">
                  <a:pos x="5" y="0"/>
                </a:cxn>
                <a:cxn ang="0">
                  <a:pos x="0" y="0"/>
                </a:cxn>
                <a:cxn ang="0">
                  <a:pos x="5" y="7"/>
                </a:cxn>
                <a:cxn ang="0">
                  <a:pos x="0" y="15"/>
                </a:cxn>
              </a:cxnLst>
              <a:rect l="0" t="0" r="r" b="b"/>
              <a:pathLst>
                <a:path w="13" h="16">
                  <a:moveTo>
                    <a:pt x="0" y="15"/>
                  </a:moveTo>
                  <a:lnTo>
                    <a:pt x="3" y="15"/>
                  </a:lnTo>
                  <a:lnTo>
                    <a:pt x="7" y="10"/>
                  </a:lnTo>
                  <a:lnTo>
                    <a:pt x="10" y="15"/>
                  </a:lnTo>
                  <a:lnTo>
                    <a:pt x="12" y="15"/>
                  </a:lnTo>
                  <a:lnTo>
                    <a:pt x="8" y="7"/>
                  </a:lnTo>
                  <a:lnTo>
                    <a:pt x="12" y="0"/>
                  </a:lnTo>
                  <a:lnTo>
                    <a:pt x="10" y="0"/>
                  </a:lnTo>
                  <a:lnTo>
                    <a:pt x="7" y="6"/>
                  </a:lnTo>
                  <a:lnTo>
                    <a:pt x="5" y="0"/>
                  </a:lnTo>
                  <a:lnTo>
                    <a:pt x="0" y="0"/>
                  </a:lnTo>
                  <a:lnTo>
                    <a:pt x="5" y="7"/>
                  </a:lnTo>
                  <a:lnTo>
                    <a:pt x="0" y="15"/>
                  </a:lnTo>
                </a:path>
              </a:pathLst>
            </a:custGeom>
            <a:solidFill>
              <a:srgbClr val="666666"/>
            </a:solidFill>
            <a:ln w="9525" cap="rnd">
              <a:noFill/>
              <a:round/>
              <a:headEnd/>
              <a:tailEnd/>
            </a:ln>
            <a:effectLst/>
          </p:spPr>
          <p:txBody>
            <a:bodyPr/>
            <a:lstStyle/>
            <a:p>
              <a:endParaRPr lang="en-US"/>
            </a:p>
          </p:txBody>
        </p:sp>
        <p:sp>
          <p:nvSpPr>
            <p:cNvPr id="66772" name="Freeform 212"/>
            <p:cNvSpPr>
              <a:spLocks/>
            </p:cNvSpPr>
            <p:nvPr/>
          </p:nvSpPr>
          <p:spPr bwMode="auto">
            <a:xfrm>
              <a:off x="5095" y="2451"/>
              <a:ext cx="17" cy="16"/>
            </a:xfrm>
            <a:custGeom>
              <a:avLst/>
              <a:gdLst/>
              <a:ahLst/>
              <a:cxnLst>
                <a:cxn ang="0">
                  <a:pos x="0" y="15"/>
                </a:cxn>
                <a:cxn ang="0">
                  <a:pos x="4" y="15"/>
                </a:cxn>
                <a:cxn ang="0">
                  <a:pos x="6" y="10"/>
                </a:cxn>
                <a:cxn ang="0">
                  <a:pos x="10" y="15"/>
                </a:cxn>
                <a:cxn ang="0">
                  <a:pos x="13" y="15"/>
                </a:cxn>
                <a:cxn ang="0">
                  <a:pos x="8" y="7"/>
                </a:cxn>
                <a:cxn ang="0">
                  <a:pos x="13" y="0"/>
                </a:cxn>
                <a:cxn ang="0">
                  <a:pos x="10" y="0"/>
                </a:cxn>
                <a:cxn ang="0">
                  <a:pos x="6" y="6"/>
                </a:cxn>
                <a:cxn ang="0">
                  <a:pos x="6" y="0"/>
                </a:cxn>
                <a:cxn ang="0">
                  <a:pos x="0" y="0"/>
                </a:cxn>
                <a:cxn ang="0">
                  <a:pos x="6" y="7"/>
                </a:cxn>
                <a:cxn ang="0">
                  <a:pos x="0" y="15"/>
                </a:cxn>
              </a:cxnLst>
              <a:rect l="0" t="0" r="r" b="b"/>
              <a:pathLst>
                <a:path w="14" h="16">
                  <a:moveTo>
                    <a:pt x="0" y="15"/>
                  </a:moveTo>
                  <a:lnTo>
                    <a:pt x="4" y="15"/>
                  </a:lnTo>
                  <a:lnTo>
                    <a:pt x="6" y="10"/>
                  </a:lnTo>
                  <a:lnTo>
                    <a:pt x="10" y="15"/>
                  </a:lnTo>
                  <a:lnTo>
                    <a:pt x="13" y="15"/>
                  </a:lnTo>
                  <a:lnTo>
                    <a:pt x="8" y="7"/>
                  </a:lnTo>
                  <a:lnTo>
                    <a:pt x="13" y="0"/>
                  </a:lnTo>
                  <a:lnTo>
                    <a:pt x="10" y="0"/>
                  </a:lnTo>
                  <a:lnTo>
                    <a:pt x="6" y="6"/>
                  </a:lnTo>
                  <a:lnTo>
                    <a:pt x="6" y="0"/>
                  </a:lnTo>
                  <a:lnTo>
                    <a:pt x="0" y="0"/>
                  </a:lnTo>
                  <a:lnTo>
                    <a:pt x="6" y="7"/>
                  </a:lnTo>
                  <a:lnTo>
                    <a:pt x="0" y="15"/>
                  </a:lnTo>
                </a:path>
              </a:pathLst>
            </a:custGeom>
            <a:solidFill>
              <a:srgbClr val="666666"/>
            </a:solidFill>
            <a:ln w="9525" cap="rnd">
              <a:noFill/>
              <a:round/>
              <a:headEnd/>
              <a:tailEnd/>
            </a:ln>
            <a:effectLst/>
          </p:spPr>
          <p:txBody>
            <a:bodyPr/>
            <a:lstStyle/>
            <a:p>
              <a:endParaRPr lang="en-US"/>
            </a:p>
          </p:txBody>
        </p:sp>
        <p:sp>
          <p:nvSpPr>
            <p:cNvPr id="66773" name="Freeform 213"/>
            <p:cNvSpPr>
              <a:spLocks/>
            </p:cNvSpPr>
            <p:nvPr/>
          </p:nvSpPr>
          <p:spPr bwMode="auto">
            <a:xfrm>
              <a:off x="4223" y="1535"/>
              <a:ext cx="474" cy="239"/>
            </a:xfrm>
            <a:custGeom>
              <a:avLst/>
              <a:gdLst/>
              <a:ahLst/>
              <a:cxnLst>
                <a:cxn ang="0">
                  <a:pos x="335" y="246"/>
                </a:cxn>
                <a:cxn ang="0">
                  <a:pos x="335" y="246"/>
                </a:cxn>
                <a:cxn ang="0">
                  <a:pos x="342" y="246"/>
                </a:cxn>
                <a:cxn ang="0">
                  <a:pos x="350" y="242"/>
                </a:cxn>
                <a:cxn ang="0">
                  <a:pos x="359" y="240"/>
                </a:cxn>
                <a:cxn ang="0">
                  <a:pos x="365" y="233"/>
                </a:cxn>
                <a:cxn ang="0">
                  <a:pos x="370" y="227"/>
                </a:cxn>
                <a:cxn ang="0">
                  <a:pos x="374" y="220"/>
                </a:cxn>
                <a:cxn ang="0">
                  <a:pos x="378" y="211"/>
                </a:cxn>
                <a:cxn ang="0">
                  <a:pos x="378" y="203"/>
                </a:cxn>
                <a:cxn ang="0">
                  <a:pos x="378" y="45"/>
                </a:cxn>
                <a:cxn ang="0">
                  <a:pos x="378" y="36"/>
                </a:cxn>
                <a:cxn ang="0">
                  <a:pos x="374" y="27"/>
                </a:cxn>
                <a:cxn ang="0">
                  <a:pos x="370" y="19"/>
                </a:cxn>
                <a:cxn ang="0">
                  <a:pos x="365" y="13"/>
                </a:cxn>
                <a:cxn ang="0">
                  <a:pos x="359" y="8"/>
                </a:cxn>
                <a:cxn ang="0">
                  <a:pos x="350" y="4"/>
                </a:cxn>
                <a:cxn ang="0">
                  <a:pos x="342" y="2"/>
                </a:cxn>
                <a:cxn ang="0">
                  <a:pos x="335" y="0"/>
                </a:cxn>
                <a:cxn ang="0">
                  <a:pos x="43" y="0"/>
                </a:cxn>
                <a:cxn ang="0">
                  <a:pos x="35" y="2"/>
                </a:cxn>
                <a:cxn ang="0">
                  <a:pos x="27" y="4"/>
                </a:cxn>
                <a:cxn ang="0">
                  <a:pos x="18" y="8"/>
                </a:cxn>
                <a:cxn ang="0">
                  <a:pos x="13" y="13"/>
                </a:cxn>
                <a:cxn ang="0">
                  <a:pos x="7" y="19"/>
                </a:cxn>
                <a:cxn ang="0">
                  <a:pos x="3" y="27"/>
                </a:cxn>
                <a:cxn ang="0">
                  <a:pos x="0" y="36"/>
                </a:cxn>
                <a:cxn ang="0">
                  <a:pos x="0" y="45"/>
                </a:cxn>
                <a:cxn ang="0">
                  <a:pos x="0" y="203"/>
                </a:cxn>
                <a:cxn ang="0">
                  <a:pos x="0" y="211"/>
                </a:cxn>
                <a:cxn ang="0">
                  <a:pos x="3" y="220"/>
                </a:cxn>
                <a:cxn ang="0">
                  <a:pos x="7" y="227"/>
                </a:cxn>
                <a:cxn ang="0">
                  <a:pos x="13" y="233"/>
                </a:cxn>
                <a:cxn ang="0">
                  <a:pos x="18" y="240"/>
                </a:cxn>
                <a:cxn ang="0">
                  <a:pos x="27" y="242"/>
                </a:cxn>
                <a:cxn ang="0">
                  <a:pos x="35" y="246"/>
                </a:cxn>
                <a:cxn ang="0">
                  <a:pos x="43" y="246"/>
                </a:cxn>
                <a:cxn ang="0">
                  <a:pos x="335" y="246"/>
                </a:cxn>
              </a:cxnLst>
              <a:rect l="0" t="0" r="r" b="b"/>
              <a:pathLst>
                <a:path w="379" h="247">
                  <a:moveTo>
                    <a:pt x="335" y="246"/>
                  </a:moveTo>
                  <a:lnTo>
                    <a:pt x="335" y="246"/>
                  </a:lnTo>
                  <a:lnTo>
                    <a:pt x="342" y="246"/>
                  </a:lnTo>
                  <a:lnTo>
                    <a:pt x="350" y="242"/>
                  </a:lnTo>
                  <a:lnTo>
                    <a:pt x="359" y="240"/>
                  </a:lnTo>
                  <a:lnTo>
                    <a:pt x="365" y="233"/>
                  </a:lnTo>
                  <a:lnTo>
                    <a:pt x="370" y="227"/>
                  </a:lnTo>
                  <a:lnTo>
                    <a:pt x="374" y="220"/>
                  </a:lnTo>
                  <a:lnTo>
                    <a:pt x="378" y="211"/>
                  </a:lnTo>
                  <a:lnTo>
                    <a:pt x="378" y="203"/>
                  </a:lnTo>
                  <a:lnTo>
                    <a:pt x="378" y="45"/>
                  </a:lnTo>
                  <a:lnTo>
                    <a:pt x="378" y="36"/>
                  </a:lnTo>
                  <a:lnTo>
                    <a:pt x="374" y="27"/>
                  </a:lnTo>
                  <a:lnTo>
                    <a:pt x="370" y="19"/>
                  </a:lnTo>
                  <a:lnTo>
                    <a:pt x="365" y="13"/>
                  </a:lnTo>
                  <a:lnTo>
                    <a:pt x="359" y="8"/>
                  </a:lnTo>
                  <a:lnTo>
                    <a:pt x="350" y="4"/>
                  </a:lnTo>
                  <a:lnTo>
                    <a:pt x="342" y="2"/>
                  </a:lnTo>
                  <a:lnTo>
                    <a:pt x="335" y="0"/>
                  </a:lnTo>
                  <a:lnTo>
                    <a:pt x="43" y="0"/>
                  </a:lnTo>
                  <a:lnTo>
                    <a:pt x="35" y="2"/>
                  </a:lnTo>
                  <a:lnTo>
                    <a:pt x="27" y="4"/>
                  </a:lnTo>
                  <a:lnTo>
                    <a:pt x="18" y="8"/>
                  </a:lnTo>
                  <a:lnTo>
                    <a:pt x="13" y="13"/>
                  </a:lnTo>
                  <a:lnTo>
                    <a:pt x="7" y="19"/>
                  </a:lnTo>
                  <a:lnTo>
                    <a:pt x="3" y="27"/>
                  </a:lnTo>
                  <a:lnTo>
                    <a:pt x="0" y="36"/>
                  </a:lnTo>
                  <a:lnTo>
                    <a:pt x="0" y="45"/>
                  </a:lnTo>
                  <a:lnTo>
                    <a:pt x="0" y="203"/>
                  </a:lnTo>
                  <a:lnTo>
                    <a:pt x="0" y="211"/>
                  </a:lnTo>
                  <a:lnTo>
                    <a:pt x="3" y="220"/>
                  </a:lnTo>
                  <a:lnTo>
                    <a:pt x="7" y="227"/>
                  </a:lnTo>
                  <a:lnTo>
                    <a:pt x="13" y="233"/>
                  </a:lnTo>
                  <a:lnTo>
                    <a:pt x="18" y="240"/>
                  </a:lnTo>
                  <a:lnTo>
                    <a:pt x="27" y="242"/>
                  </a:lnTo>
                  <a:lnTo>
                    <a:pt x="35" y="246"/>
                  </a:lnTo>
                  <a:lnTo>
                    <a:pt x="43" y="246"/>
                  </a:lnTo>
                  <a:lnTo>
                    <a:pt x="335"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74" name="Freeform 214"/>
            <p:cNvSpPr>
              <a:spLocks/>
            </p:cNvSpPr>
            <p:nvPr/>
          </p:nvSpPr>
          <p:spPr bwMode="auto">
            <a:xfrm>
              <a:off x="2996" y="1777"/>
              <a:ext cx="478" cy="239"/>
            </a:xfrm>
            <a:custGeom>
              <a:avLst/>
              <a:gdLst/>
              <a:ahLst/>
              <a:cxnLst>
                <a:cxn ang="0">
                  <a:pos x="336" y="246"/>
                </a:cxn>
                <a:cxn ang="0">
                  <a:pos x="336" y="246"/>
                </a:cxn>
                <a:cxn ang="0">
                  <a:pos x="346" y="246"/>
                </a:cxn>
                <a:cxn ang="0">
                  <a:pos x="353" y="242"/>
                </a:cxn>
                <a:cxn ang="0">
                  <a:pos x="360" y="240"/>
                </a:cxn>
                <a:cxn ang="0">
                  <a:pos x="368" y="233"/>
                </a:cxn>
                <a:cxn ang="0">
                  <a:pos x="373" y="227"/>
                </a:cxn>
                <a:cxn ang="0">
                  <a:pos x="376" y="220"/>
                </a:cxn>
                <a:cxn ang="0">
                  <a:pos x="379" y="212"/>
                </a:cxn>
                <a:cxn ang="0">
                  <a:pos x="381" y="203"/>
                </a:cxn>
                <a:cxn ang="0">
                  <a:pos x="381" y="45"/>
                </a:cxn>
                <a:cxn ang="0">
                  <a:pos x="379" y="35"/>
                </a:cxn>
                <a:cxn ang="0">
                  <a:pos x="376" y="27"/>
                </a:cxn>
                <a:cxn ang="0">
                  <a:pos x="373" y="19"/>
                </a:cxn>
                <a:cxn ang="0">
                  <a:pos x="368" y="13"/>
                </a:cxn>
                <a:cxn ang="0">
                  <a:pos x="360" y="8"/>
                </a:cxn>
                <a:cxn ang="0">
                  <a:pos x="353" y="4"/>
                </a:cxn>
                <a:cxn ang="0">
                  <a:pos x="346" y="2"/>
                </a:cxn>
                <a:cxn ang="0">
                  <a:pos x="336" y="0"/>
                </a:cxn>
                <a:cxn ang="0">
                  <a:pos x="45" y="0"/>
                </a:cxn>
                <a:cxn ang="0">
                  <a:pos x="35" y="2"/>
                </a:cxn>
                <a:cxn ang="0">
                  <a:pos x="28" y="4"/>
                </a:cxn>
                <a:cxn ang="0">
                  <a:pos x="21" y="8"/>
                </a:cxn>
                <a:cxn ang="0">
                  <a:pos x="13" y="13"/>
                </a:cxn>
                <a:cxn ang="0">
                  <a:pos x="8" y="19"/>
                </a:cxn>
                <a:cxn ang="0">
                  <a:pos x="5" y="27"/>
                </a:cxn>
                <a:cxn ang="0">
                  <a:pos x="2" y="35"/>
                </a:cxn>
                <a:cxn ang="0">
                  <a:pos x="0" y="45"/>
                </a:cxn>
                <a:cxn ang="0">
                  <a:pos x="0" y="203"/>
                </a:cxn>
                <a:cxn ang="0">
                  <a:pos x="2" y="212"/>
                </a:cxn>
                <a:cxn ang="0">
                  <a:pos x="5" y="220"/>
                </a:cxn>
                <a:cxn ang="0">
                  <a:pos x="8" y="227"/>
                </a:cxn>
                <a:cxn ang="0">
                  <a:pos x="13" y="233"/>
                </a:cxn>
                <a:cxn ang="0">
                  <a:pos x="21" y="240"/>
                </a:cxn>
                <a:cxn ang="0">
                  <a:pos x="28" y="242"/>
                </a:cxn>
                <a:cxn ang="0">
                  <a:pos x="35" y="246"/>
                </a:cxn>
                <a:cxn ang="0">
                  <a:pos x="45" y="246"/>
                </a:cxn>
                <a:cxn ang="0">
                  <a:pos x="336" y="246"/>
                </a:cxn>
              </a:cxnLst>
              <a:rect l="0" t="0" r="r" b="b"/>
              <a:pathLst>
                <a:path w="382" h="247">
                  <a:moveTo>
                    <a:pt x="336" y="246"/>
                  </a:moveTo>
                  <a:lnTo>
                    <a:pt x="336" y="246"/>
                  </a:lnTo>
                  <a:lnTo>
                    <a:pt x="346" y="246"/>
                  </a:lnTo>
                  <a:lnTo>
                    <a:pt x="353" y="242"/>
                  </a:lnTo>
                  <a:lnTo>
                    <a:pt x="360" y="240"/>
                  </a:lnTo>
                  <a:lnTo>
                    <a:pt x="368" y="233"/>
                  </a:lnTo>
                  <a:lnTo>
                    <a:pt x="373" y="227"/>
                  </a:lnTo>
                  <a:lnTo>
                    <a:pt x="376" y="220"/>
                  </a:lnTo>
                  <a:lnTo>
                    <a:pt x="379" y="212"/>
                  </a:lnTo>
                  <a:lnTo>
                    <a:pt x="381" y="203"/>
                  </a:lnTo>
                  <a:lnTo>
                    <a:pt x="381" y="45"/>
                  </a:lnTo>
                  <a:lnTo>
                    <a:pt x="379" y="35"/>
                  </a:lnTo>
                  <a:lnTo>
                    <a:pt x="376" y="27"/>
                  </a:lnTo>
                  <a:lnTo>
                    <a:pt x="373" y="19"/>
                  </a:lnTo>
                  <a:lnTo>
                    <a:pt x="368" y="13"/>
                  </a:lnTo>
                  <a:lnTo>
                    <a:pt x="360" y="8"/>
                  </a:lnTo>
                  <a:lnTo>
                    <a:pt x="353" y="4"/>
                  </a:lnTo>
                  <a:lnTo>
                    <a:pt x="346" y="2"/>
                  </a:lnTo>
                  <a:lnTo>
                    <a:pt x="336" y="0"/>
                  </a:lnTo>
                  <a:lnTo>
                    <a:pt x="45" y="0"/>
                  </a:lnTo>
                  <a:lnTo>
                    <a:pt x="35" y="2"/>
                  </a:lnTo>
                  <a:lnTo>
                    <a:pt x="28" y="4"/>
                  </a:lnTo>
                  <a:lnTo>
                    <a:pt x="21" y="8"/>
                  </a:lnTo>
                  <a:lnTo>
                    <a:pt x="13" y="13"/>
                  </a:lnTo>
                  <a:lnTo>
                    <a:pt x="8" y="19"/>
                  </a:lnTo>
                  <a:lnTo>
                    <a:pt x="5" y="27"/>
                  </a:lnTo>
                  <a:lnTo>
                    <a:pt x="2" y="35"/>
                  </a:lnTo>
                  <a:lnTo>
                    <a:pt x="0" y="45"/>
                  </a:lnTo>
                  <a:lnTo>
                    <a:pt x="0" y="203"/>
                  </a:lnTo>
                  <a:lnTo>
                    <a:pt x="2" y="212"/>
                  </a:lnTo>
                  <a:lnTo>
                    <a:pt x="5" y="220"/>
                  </a:lnTo>
                  <a:lnTo>
                    <a:pt x="8" y="227"/>
                  </a:lnTo>
                  <a:lnTo>
                    <a:pt x="13" y="233"/>
                  </a:lnTo>
                  <a:lnTo>
                    <a:pt x="21" y="240"/>
                  </a:lnTo>
                  <a:lnTo>
                    <a:pt x="28" y="242"/>
                  </a:lnTo>
                  <a:lnTo>
                    <a:pt x="35" y="246"/>
                  </a:lnTo>
                  <a:lnTo>
                    <a:pt x="45" y="246"/>
                  </a:lnTo>
                  <a:lnTo>
                    <a:pt x="336"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75" name="Freeform 215"/>
            <p:cNvSpPr>
              <a:spLocks/>
            </p:cNvSpPr>
            <p:nvPr/>
          </p:nvSpPr>
          <p:spPr bwMode="auto">
            <a:xfrm>
              <a:off x="3594" y="1741"/>
              <a:ext cx="570" cy="304"/>
            </a:xfrm>
            <a:custGeom>
              <a:avLst/>
              <a:gdLst/>
              <a:ahLst/>
              <a:cxnLst>
                <a:cxn ang="0">
                  <a:pos x="455" y="0"/>
                </a:cxn>
                <a:cxn ang="0">
                  <a:pos x="455" y="238"/>
                </a:cxn>
                <a:cxn ang="0">
                  <a:pos x="453" y="245"/>
                </a:cxn>
                <a:cxn ang="0">
                  <a:pos x="450" y="253"/>
                </a:cxn>
                <a:cxn ang="0">
                  <a:pos x="444" y="260"/>
                </a:cxn>
                <a:cxn ang="0">
                  <a:pos x="437" y="266"/>
                </a:cxn>
                <a:cxn ang="0">
                  <a:pos x="427" y="273"/>
                </a:cxn>
                <a:cxn ang="0">
                  <a:pos x="414" y="279"/>
                </a:cxn>
                <a:cxn ang="0">
                  <a:pos x="402" y="284"/>
                </a:cxn>
                <a:cxn ang="0">
                  <a:pos x="387" y="290"/>
                </a:cxn>
                <a:cxn ang="0">
                  <a:pos x="354" y="300"/>
                </a:cxn>
                <a:cxn ang="0">
                  <a:pos x="315" y="307"/>
                </a:cxn>
                <a:cxn ang="0">
                  <a:pos x="273" y="311"/>
                </a:cxn>
                <a:cxn ang="0">
                  <a:pos x="227" y="313"/>
                </a:cxn>
                <a:cxn ang="0">
                  <a:pos x="182" y="311"/>
                </a:cxn>
                <a:cxn ang="0">
                  <a:pos x="138" y="307"/>
                </a:cxn>
                <a:cxn ang="0">
                  <a:pos x="100" y="300"/>
                </a:cxn>
                <a:cxn ang="0">
                  <a:pos x="66" y="290"/>
                </a:cxn>
                <a:cxn ang="0">
                  <a:pos x="52" y="284"/>
                </a:cxn>
                <a:cxn ang="0">
                  <a:pos x="39" y="279"/>
                </a:cxn>
                <a:cxn ang="0">
                  <a:pos x="28" y="273"/>
                </a:cxn>
                <a:cxn ang="0">
                  <a:pos x="18" y="266"/>
                </a:cxn>
                <a:cxn ang="0">
                  <a:pos x="10" y="259"/>
                </a:cxn>
                <a:cxn ang="0">
                  <a:pos x="6" y="253"/>
                </a:cxn>
                <a:cxn ang="0">
                  <a:pos x="2" y="245"/>
                </a:cxn>
                <a:cxn ang="0">
                  <a:pos x="0" y="236"/>
                </a:cxn>
                <a:cxn ang="0">
                  <a:pos x="0" y="0"/>
                </a:cxn>
                <a:cxn ang="0">
                  <a:pos x="12" y="7"/>
                </a:cxn>
                <a:cxn ang="0">
                  <a:pos x="24" y="14"/>
                </a:cxn>
                <a:cxn ang="0">
                  <a:pos x="39" y="20"/>
                </a:cxn>
                <a:cxn ang="0">
                  <a:pos x="55" y="25"/>
                </a:cxn>
                <a:cxn ang="0">
                  <a:pos x="87" y="35"/>
                </a:cxn>
                <a:cxn ang="0">
                  <a:pos x="120" y="41"/>
                </a:cxn>
                <a:cxn ang="0">
                  <a:pos x="155" y="44"/>
                </a:cxn>
                <a:cxn ang="0">
                  <a:pos x="183" y="47"/>
                </a:cxn>
                <a:cxn ang="0">
                  <a:pos x="227" y="48"/>
                </a:cxn>
                <a:cxn ang="0">
                  <a:pos x="276" y="47"/>
                </a:cxn>
                <a:cxn ang="0">
                  <a:pos x="322" y="42"/>
                </a:cxn>
                <a:cxn ang="0">
                  <a:pos x="363" y="36"/>
                </a:cxn>
                <a:cxn ang="0">
                  <a:pos x="400" y="25"/>
                </a:cxn>
                <a:cxn ang="0">
                  <a:pos x="414" y="20"/>
                </a:cxn>
                <a:cxn ang="0">
                  <a:pos x="429" y="14"/>
                </a:cxn>
                <a:cxn ang="0">
                  <a:pos x="442" y="7"/>
                </a:cxn>
                <a:cxn ang="0">
                  <a:pos x="455" y="0"/>
                </a:cxn>
              </a:cxnLst>
              <a:rect l="0" t="0" r="r" b="b"/>
              <a:pathLst>
                <a:path w="456" h="314">
                  <a:moveTo>
                    <a:pt x="455" y="0"/>
                  </a:moveTo>
                  <a:lnTo>
                    <a:pt x="455" y="238"/>
                  </a:lnTo>
                  <a:lnTo>
                    <a:pt x="453" y="245"/>
                  </a:lnTo>
                  <a:lnTo>
                    <a:pt x="450" y="253"/>
                  </a:lnTo>
                  <a:lnTo>
                    <a:pt x="444" y="260"/>
                  </a:lnTo>
                  <a:lnTo>
                    <a:pt x="437" y="266"/>
                  </a:lnTo>
                  <a:lnTo>
                    <a:pt x="427" y="273"/>
                  </a:lnTo>
                  <a:lnTo>
                    <a:pt x="414" y="279"/>
                  </a:lnTo>
                  <a:lnTo>
                    <a:pt x="402" y="284"/>
                  </a:lnTo>
                  <a:lnTo>
                    <a:pt x="387" y="290"/>
                  </a:lnTo>
                  <a:lnTo>
                    <a:pt x="354" y="300"/>
                  </a:lnTo>
                  <a:lnTo>
                    <a:pt x="315" y="307"/>
                  </a:lnTo>
                  <a:lnTo>
                    <a:pt x="273" y="311"/>
                  </a:lnTo>
                  <a:lnTo>
                    <a:pt x="227" y="313"/>
                  </a:lnTo>
                  <a:lnTo>
                    <a:pt x="182" y="311"/>
                  </a:lnTo>
                  <a:lnTo>
                    <a:pt x="138" y="307"/>
                  </a:lnTo>
                  <a:lnTo>
                    <a:pt x="100" y="300"/>
                  </a:lnTo>
                  <a:lnTo>
                    <a:pt x="66" y="290"/>
                  </a:lnTo>
                  <a:lnTo>
                    <a:pt x="52" y="284"/>
                  </a:lnTo>
                  <a:lnTo>
                    <a:pt x="39" y="279"/>
                  </a:lnTo>
                  <a:lnTo>
                    <a:pt x="28" y="273"/>
                  </a:lnTo>
                  <a:lnTo>
                    <a:pt x="18" y="266"/>
                  </a:lnTo>
                  <a:lnTo>
                    <a:pt x="10" y="259"/>
                  </a:lnTo>
                  <a:lnTo>
                    <a:pt x="6" y="253"/>
                  </a:lnTo>
                  <a:lnTo>
                    <a:pt x="2" y="245"/>
                  </a:lnTo>
                  <a:lnTo>
                    <a:pt x="0" y="236"/>
                  </a:lnTo>
                  <a:lnTo>
                    <a:pt x="0" y="0"/>
                  </a:lnTo>
                  <a:lnTo>
                    <a:pt x="12" y="7"/>
                  </a:lnTo>
                  <a:lnTo>
                    <a:pt x="24" y="14"/>
                  </a:lnTo>
                  <a:lnTo>
                    <a:pt x="39" y="20"/>
                  </a:lnTo>
                  <a:lnTo>
                    <a:pt x="55" y="25"/>
                  </a:lnTo>
                  <a:lnTo>
                    <a:pt x="87" y="35"/>
                  </a:lnTo>
                  <a:lnTo>
                    <a:pt x="120" y="41"/>
                  </a:lnTo>
                  <a:lnTo>
                    <a:pt x="155" y="44"/>
                  </a:lnTo>
                  <a:lnTo>
                    <a:pt x="183" y="47"/>
                  </a:lnTo>
                  <a:lnTo>
                    <a:pt x="227" y="48"/>
                  </a:lnTo>
                  <a:lnTo>
                    <a:pt x="276" y="47"/>
                  </a:lnTo>
                  <a:lnTo>
                    <a:pt x="322" y="42"/>
                  </a:lnTo>
                  <a:lnTo>
                    <a:pt x="363" y="36"/>
                  </a:lnTo>
                  <a:lnTo>
                    <a:pt x="400" y="25"/>
                  </a:lnTo>
                  <a:lnTo>
                    <a:pt x="414" y="20"/>
                  </a:lnTo>
                  <a:lnTo>
                    <a:pt x="429" y="14"/>
                  </a:lnTo>
                  <a:lnTo>
                    <a:pt x="442" y="7"/>
                  </a:lnTo>
                  <a:lnTo>
                    <a:pt x="455" y="0"/>
                  </a:lnTo>
                </a:path>
              </a:pathLst>
            </a:custGeom>
            <a:solidFill>
              <a:srgbClr val="FFFFFF"/>
            </a:solidFill>
            <a:ln w="9525" cap="rnd">
              <a:noFill/>
              <a:round/>
              <a:headEnd/>
              <a:tailEnd/>
            </a:ln>
            <a:effectLst/>
          </p:spPr>
          <p:txBody>
            <a:bodyPr/>
            <a:lstStyle/>
            <a:p>
              <a:endParaRPr lang="en-US"/>
            </a:p>
          </p:txBody>
        </p:sp>
        <p:sp>
          <p:nvSpPr>
            <p:cNvPr id="66776" name="Freeform 216"/>
            <p:cNvSpPr>
              <a:spLocks/>
            </p:cNvSpPr>
            <p:nvPr/>
          </p:nvSpPr>
          <p:spPr bwMode="auto">
            <a:xfrm>
              <a:off x="3599" y="1637"/>
              <a:ext cx="559" cy="124"/>
            </a:xfrm>
            <a:custGeom>
              <a:avLst/>
              <a:gdLst/>
              <a:ahLst/>
              <a:cxnLst>
                <a:cxn ang="0">
                  <a:pos x="386" y="106"/>
                </a:cxn>
                <a:cxn ang="0">
                  <a:pos x="386" y="106"/>
                </a:cxn>
                <a:cxn ang="0">
                  <a:pos x="407" y="100"/>
                </a:cxn>
                <a:cxn ang="0">
                  <a:pos x="422" y="93"/>
                </a:cxn>
                <a:cxn ang="0">
                  <a:pos x="431" y="85"/>
                </a:cxn>
                <a:cxn ang="0">
                  <a:pos x="440" y="79"/>
                </a:cxn>
                <a:cxn ang="0">
                  <a:pos x="444" y="72"/>
                </a:cxn>
                <a:cxn ang="0">
                  <a:pos x="446" y="68"/>
                </a:cxn>
                <a:cxn ang="0">
                  <a:pos x="446" y="65"/>
                </a:cxn>
                <a:cxn ang="0">
                  <a:pos x="446" y="60"/>
                </a:cxn>
                <a:cxn ang="0">
                  <a:pos x="444" y="55"/>
                </a:cxn>
                <a:cxn ang="0">
                  <a:pos x="440" y="50"/>
                </a:cxn>
                <a:cxn ang="0">
                  <a:pos x="433" y="46"/>
                </a:cxn>
                <a:cxn ang="0">
                  <a:pos x="425" y="39"/>
                </a:cxn>
                <a:cxn ang="0">
                  <a:pos x="415" y="35"/>
                </a:cxn>
                <a:cxn ang="0">
                  <a:pos x="403" y="28"/>
                </a:cxn>
                <a:cxn ang="0">
                  <a:pos x="386" y="22"/>
                </a:cxn>
                <a:cxn ang="0">
                  <a:pos x="353" y="14"/>
                </a:cxn>
                <a:cxn ang="0">
                  <a:pos x="314" y="6"/>
                </a:cxn>
                <a:cxn ang="0">
                  <a:pos x="271" y="1"/>
                </a:cxn>
                <a:cxn ang="0">
                  <a:pos x="223" y="0"/>
                </a:cxn>
                <a:cxn ang="0">
                  <a:pos x="176" y="1"/>
                </a:cxn>
                <a:cxn ang="0">
                  <a:pos x="133" y="6"/>
                </a:cxn>
                <a:cxn ang="0">
                  <a:pos x="94" y="14"/>
                </a:cxn>
                <a:cxn ang="0">
                  <a:pos x="59" y="22"/>
                </a:cxn>
                <a:cxn ang="0">
                  <a:pos x="44" y="28"/>
                </a:cxn>
                <a:cxn ang="0">
                  <a:pos x="32" y="35"/>
                </a:cxn>
                <a:cxn ang="0">
                  <a:pos x="22" y="39"/>
                </a:cxn>
                <a:cxn ang="0">
                  <a:pos x="13" y="46"/>
                </a:cxn>
                <a:cxn ang="0">
                  <a:pos x="8" y="50"/>
                </a:cxn>
                <a:cxn ang="0">
                  <a:pos x="3" y="55"/>
                </a:cxn>
                <a:cxn ang="0">
                  <a:pos x="2" y="60"/>
                </a:cxn>
                <a:cxn ang="0">
                  <a:pos x="0" y="65"/>
                </a:cxn>
                <a:cxn ang="0">
                  <a:pos x="2" y="68"/>
                </a:cxn>
                <a:cxn ang="0">
                  <a:pos x="3" y="72"/>
                </a:cxn>
                <a:cxn ang="0">
                  <a:pos x="8" y="79"/>
                </a:cxn>
                <a:cxn ang="0">
                  <a:pos x="13" y="84"/>
                </a:cxn>
                <a:cxn ang="0">
                  <a:pos x="22" y="90"/>
                </a:cxn>
                <a:cxn ang="0">
                  <a:pos x="32" y="95"/>
                </a:cxn>
                <a:cxn ang="0">
                  <a:pos x="44" y="101"/>
                </a:cxn>
                <a:cxn ang="0">
                  <a:pos x="59" y="106"/>
                </a:cxn>
                <a:cxn ang="0">
                  <a:pos x="94" y="115"/>
                </a:cxn>
                <a:cxn ang="0">
                  <a:pos x="133" y="122"/>
                </a:cxn>
                <a:cxn ang="0">
                  <a:pos x="176" y="126"/>
                </a:cxn>
                <a:cxn ang="0">
                  <a:pos x="223" y="128"/>
                </a:cxn>
                <a:cxn ang="0">
                  <a:pos x="271" y="126"/>
                </a:cxn>
                <a:cxn ang="0">
                  <a:pos x="314" y="122"/>
                </a:cxn>
                <a:cxn ang="0">
                  <a:pos x="353" y="115"/>
                </a:cxn>
                <a:cxn ang="0">
                  <a:pos x="386" y="106"/>
                </a:cxn>
              </a:cxnLst>
              <a:rect l="0" t="0" r="r" b="b"/>
              <a:pathLst>
                <a:path w="447" h="129">
                  <a:moveTo>
                    <a:pt x="386" y="106"/>
                  </a:moveTo>
                  <a:lnTo>
                    <a:pt x="386" y="106"/>
                  </a:lnTo>
                  <a:lnTo>
                    <a:pt x="407" y="100"/>
                  </a:lnTo>
                  <a:lnTo>
                    <a:pt x="422" y="93"/>
                  </a:lnTo>
                  <a:lnTo>
                    <a:pt x="431" y="85"/>
                  </a:lnTo>
                  <a:lnTo>
                    <a:pt x="440" y="79"/>
                  </a:lnTo>
                  <a:lnTo>
                    <a:pt x="444" y="72"/>
                  </a:lnTo>
                  <a:lnTo>
                    <a:pt x="446" y="68"/>
                  </a:lnTo>
                  <a:lnTo>
                    <a:pt x="446" y="65"/>
                  </a:lnTo>
                  <a:lnTo>
                    <a:pt x="446" y="60"/>
                  </a:lnTo>
                  <a:lnTo>
                    <a:pt x="444" y="55"/>
                  </a:lnTo>
                  <a:lnTo>
                    <a:pt x="440" y="50"/>
                  </a:lnTo>
                  <a:lnTo>
                    <a:pt x="433" y="46"/>
                  </a:lnTo>
                  <a:lnTo>
                    <a:pt x="425" y="39"/>
                  </a:lnTo>
                  <a:lnTo>
                    <a:pt x="415" y="35"/>
                  </a:lnTo>
                  <a:lnTo>
                    <a:pt x="403" y="28"/>
                  </a:lnTo>
                  <a:lnTo>
                    <a:pt x="386" y="22"/>
                  </a:lnTo>
                  <a:lnTo>
                    <a:pt x="353" y="14"/>
                  </a:lnTo>
                  <a:lnTo>
                    <a:pt x="314" y="6"/>
                  </a:lnTo>
                  <a:lnTo>
                    <a:pt x="271" y="1"/>
                  </a:lnTo>
                  <a:lnTo>
                    <a:pt x="223" y="0"/>
                  </a:lnTo>
                  <a:lnTo>
                    <a:pt x="176" y="1"/>
                  </a:lnTo>
                  <a:lnTo>
                    <a:pt x="133" y="6"/>
                  </a:lnTo>
                  <a:lnTo>
                    <a:pt x="94" y="14"/>
                  </a:lnTo>
                  <a:lnTo>
                    <a:pt x="59" y="22"/>
                  </a:lnTo>
                  <a:lnTo>
                    <a:pt x="44" y="28"/>
                  </a:lnTo>
                  <a:lnTo>
                    <a:pt x="32" y="35"/>
                  </a:lnTo>
                  <a:lnTo>
                    <a:pt x="22" y="39"/>
                  </a:lnTo>
                  <a:lnTo>
                    <a:pt x="13" y="46"/>
                  </a:lnTo>
                  <a:lnTo>
                    <a:pt x="8" y="50"/>
                  </a:lnTo>
                  <a:lnTo>
                    <a:pt x="3" y="55"/>
                  </a:lnTo>
                  <a:lnTo>
                    <a:pt x="2" y="60"/>
                  </a:lnTo>
                  <a:lnTo>
                    <a:pt x="0" y="65"/>
                  </a:lnTo>
                  <a:lnTo>
                    <a:pt x="2" y="68"/>
                  </a:lnTo>
                  <a:lnTo>
                    <a:pt x="3" y="72"/>
                  </a:lnTo>
                  <a:lnTo>
                    <a:pt x="8" y="79"/>
                  </a:lnTo>
                  <a:lnTo>
                    <a:pt x="13" y="84"/>
                  </a:lnTo>
                  <a:lnTo>
                    <a:pt x="22" y="90"/>
                  </a:lnTo>
                  <a:lnTo>
                    <a:pt x="32" y="95"/>
                  </a:lnTo>
                  <a:lnTo>
                    <a:pt x="44" y="101"/>
                  </a:lnTo>
                  <a:lnTo>
                    <a:pt x="59" y="106"/>
                  </a:lnTo>
                  <a:lnTo>
                    <a:pt x="94" y="115"/>
                  </a:lnTo>
                  <a:lnTo>
                    <a:pt x="133" y="122"/>
                  </a:lnTo>
                  <a:lnTo>
                    <a:pt x="176" y="126"/>
                  </a:lnTo>
                  <a:lnTo>
                    <a:pt x="223" y="128"/>
                  </a:lnTo>
                  <a:lnTo>
                    <a:pt x="271" y="126"/>
                  </a:lnTo>
                  <a:lnTo>
                    <a:pt x="314" y="122"/>
                  </a:lnTo>
                  <a:lnTo>
                    <a:pt x="353" y="115"/>
                  </a:lnTo>
                  <a:lnTo>
                    <a:pt x="386" y="106"/>
                  </a:lnTo>
                </a:path>
              </a:pathLst>
            </a:custGeom>
            <a:solidFill>
              <a:srgbClr val="FFFFFF"/>
            </a:solidFill>
            <a:ln w="9525" cap="rnd">
              <a:noFill/>
              <a:round/>
              <a:headEnd/>
              <a:tailEnd/>
            </a:ln>
            <a:effectLst/>
          </p:spPr>
          <p:txBody>
            <a:bodyPr/>
            <a:lstStyle/>
            <a:p>
              <a:endParaRPr lang="en-US"/>
            </a:p>
          </p:txBody>
        </p:sp>
        <p:sp>
          <p:nvSpPr>
            <p:cNvPr id="66777" name="Freeform 217"/>
            <p:cNvSpPr>
              <a:spLocks/>
            </p:cNvSpPr>
            <p:nvPr/>
          </p:nvSpPr>
          <p:spPr bwMode="auto">
            <a:xfrm>
              <a:off x="2178" y="1804"/>
              <a:ext cx="566" cy="304"/>
            </a:xfrm>
            <a:custGeom>
              <a:avLst/>
              <a:gdLst/>
              <a:ahLst/>
              <a:cxnLst>
                <a:cxn ang="0">
                  <a:pos x="452" y="0"/>
                </a:cxn>
                <a:cxn ang="0">
                  <a:pos x="452" y="238"/>
                </a:cxn>
                <a:cxn ang="0">
                  <a:pos x="450" y="245"/>
                </a:cxn>
                <a:cxn ang="0">
                  <a:pos x="447" y="253"/>
                </a:cxn>
                <a:cxn ang="0">
                  <a:pos x="442" y="260"/>
                </a:cxn>
                <a:cxn ang="0">
                  <a:pos x="434" y="266"/>
                </a:cxn>
                <a:cxn ang="0">
                  <a:pos x="424" y="273"/>
                </a:cxn>
                <a:cxn ang="0">
                  <a:pos x="413" y="279"/>
                </a:cxn>
                <a:cxn ang="0">
                  <a:pos x="400" y="286"/>
                </a:cxn>
                <a:cxn ang="0">
                  <a:pos x="386" y="290"/>
                </a:cxn>
                <a:cxn ang="0">
                  <a:pos x="352" y="300"/>
                </a:cxn>
                <a:cxn ang="0">
                  <a:pos x="314" y="307"/>
                </a:cxn>
                <a:cxn ang="0">
                  <a:pos x="271" y="311"/>
                </a:cxn>
                <a:cxn ang="0">
                  <a:pos x="226" y="313"/>
                </a:cxn>
                <a:cxn ang="0">
                  <a:pos x="179" y="311"/>
                </a:cxn>
                <a:cxn ang="0">
                  <a:pos x="138" y="307"/>
                </a:cxn>
                <a:cxn ang="0">
                  <a:pos x="100" y="300"/>
                </a:cxn>
                <a:cxn ang="0">
                  <a:pos x="66" y="290"/>
                </a:cxn>
                <a:cxn ang="0">
                  <a:pos x="52" y="286"/>
                </a:cxn>
                <a:cxn ang="0">
                  <a:pos x="39" y="279"/>
                </a:cxn>
                <a:cxn ang="0">
                  <a:pos x="28" y="273"/>
                </a:cxn>
                <a:cxn ang="0">
                  <a:pos x="18" y="266"/>
                </a:cxn>
                <a:cxn ang="0">
                  <a:pos x="10" y="260"/>
                </a:cxn>
                <a:cxn ang="0">
                  <a:pos x="4" y="253"/>
                </a:cxn>
                <a:cxn ang="0">
                  <a:pos x="0" y="245"/>
                </a:cxn>
                <a:cxn ang="0">
                  <a:pos x="0" y="238"/>
                </a:cxn>
                <a:cxn ang="0">
                  <a:pos x="0" y="0"/>
                </a:cxn>
                <a:cxn ang="0">
                  <a:pos x="11" y="7"/>
                </a:cxn>
                <a:cxn ang="0">
                  <a:pos x="24" y="14"/>
                </a:cxn>
                <a:cxn ang="0">
                  <a:pos x="39" y="20"/>
                </a:cxn>
                <a:cxn ang="0">
                  <a:pos x="53" y="25"/>
                </a:cxn>
                <a:cxn ang="0">
                  <a:pos x="85" y="35"/>
                </a:cxn>
                <a:cxn ang="0">
                  <a:pos x="120" y="41"/>
                </a:cxn>
                <a:cxn ang="0">
                  <a:pos x="153" y="44"/>
                </a:cxn>
                <a:cxn ang="0">
                  <a:pos x="183" y="47"/>
                </a:cxn>
                <a:cxn ang="0">
                  <a:pos x="226" y="48"/>
                </a:cxn>
                <a:cxn ang="0">
                  <a:pos x="275" y="47"/>
                </a:cxn>
                <a:cxn ang="0">
                  <a:pos x="321" y="42"/>
                </a:cxn>
                <a:cxn ang="0">
                  <a:pos x="362" y="36"/>
                </a:cxn>
                <a:cxn ang="0">
                  <a:pos x="397" y="25"/>
                </a:cxn>
                <a:cxn ang="0">
                  <a:pos x="413" y="20"/>
                </a:cxn>
                <a:cxn ang="0">
                  <a:pos x="428" y="14"/>
                </a:cxn>
                <a:cxn ang="0">
                  <a:pos x="441" y="7"/>
                </a:cxn>
                <a:cxn ang="0">
                  <a:pos x="452" y="0"/>
                </a:cxn>
              </a:cxnLst>
              <a:rect l="0" t="0" r="r" b="b"/>
              <a:pathLst>
                <a:path w="453" h="314">
                  <a:moveTo>
                    <a:pt x="452" y="0"/>
                  </a:moveTo>
                  <a:lnTo>
                    <a:pt x="452" y="238"/>
                  </a:lnTo>
                  <a:lnTo>
                    <a:pt x="450" y="245"/>
                  </a:lnTo>
                  <a:lnTo>
                    <a:pt x="447" y="253"/>
                  </a:lnTo>
                  <a:lnTo>
                    <a:pt x="442" y="260"/>
                  </a:lnTo>
                  <a:lnTo>
                    <a:pt x="434" y="266"/>
                  </a:lnTo>
                  <a:lnTo>
                    <a:pt x="424" y="273"/>
                  </a:lnTo>
                  <a:lnTo>
                    <a:pt x="413" y="279"/>
                  </a:lnTo>
                  <a:lnTo>
                    <a:pt x="400" y="286"/>
                  </a:lnTo>
                  <a:lnTo>
                    <a:pt x="386" y="290"/>
                  </a:lnTo>
                  <a:lnTo>
                    <a:pt x="352" y="300"/>
                  </a:lnTo>
                  <a:lnTo>
                    <a:pt x="314" y="307"/>
                  </a:lnTo>
                  <a:lnTo>
                    <a:pt x="271" y="311"/>
                  </a:lnTo>
                  <a:lnTo>
                    <a:pt x="226" y="313"/>
                  </a:lnTo>
                  <a:lnTo>
                    <a:pt x="179" y="311"/>
                  </a:lnTo>
                  <a:lnTo>
                    <a:pt x="138" y="307"/>
                  </a:lnTo>
                  <a:lnTo>
                    <a:pt x="100" y="300"/>
                  </a:lnTo>
                  <a:lnTo>
                    <a:pt x="66" y="290"/>
                  </a:lnTo>
                  <a:lnTo>
                    <a:pt x="52" y="286"/>
                  </a:lnTo>
                  <a:lnTo>
                    <a:pt x="39" y="279"/>
                  </a:lnTo>
                  <a:lnTo>
                    <a:pt x="28" y="273"/>
                  </a:lnTo>
                  <a:lnTo>
                    <a:pt x="18" y="266"/>
                  </a:lnTo>
                  <a:lnTo>
                    <a:pt x="10" y="260"/>
                  </a:lnTo>
                  <a:lnTo>
                    <a:pt x="4" y="253"/>
                  </a:lnTo>
                  <a:lnTo>
                    <a:pt x="0" y="245"/>
                  </a:lnTo>
                  <a:lnTo>
                    <a:pt x="0" y="238"/>
                  </a:lnTo>
                  <a:lnTo>
                    <a:pt x="0" y="0"/>
                  </a:lnTo>
                  <a:lnTo>
                    <a:pt x="11" y="7"/>
                  </a:lnTo>
                  <a:lnTo>
                    <a:pt x="24" y="14"/>
                  </a:lnTo>
                  <a:lnTo>
                    <a:pt x="39" y="20"/>
                  </a:lnTo>
                  <a:lnTo>
                    <a:pt x="53" y="25"/>
                  </a:lnTo>
                  <a:lnTo>
                    <a:pt x="85" y="35"/>
                  </a:lnTo>
                  <a:lnTo>
                    <a:pt x="120" y="41"/>
                  </a:lnTo>
                  <a:lnTo>
                    <a:pt x="153" y="44"/>
                  </a:lnTo>
                  <a:lnTo>
                    <a:pt x="183" y="47"/>
                  </a:lnTo>
                  <a:lnTo>
                    <a:pt x="226" y="48"/>
                  </a:lnTo>
                  <a:lnTo>
                    <a:pt x="275" y="47"/>
                  </a:lnTo>
                  <a:lnTo>
                    <a:pt x="321" y="42"/>
                  </a:lnTo>
                  <a:lnTo>
                    <a:pt x="362" y="36"/>
                  </a:lnTo>
                  <a:lnTo>
                    <a:pt x="397" y="25"/>
                  </a:lnTo>
                  <a:lnTo>
                    <a:pt x="413" y="20"/>
                  </a:lnTo>
                  <a:lnTo>
                    <a:pt x="428" y="14"/>
                  </a:lnTo>
                  <a:lnTo>
                    <a:pt x="441" y="7"/>
                  </a:lnTo>
                  <a:lnTo>
                    <a:pt x="452" y="0"/>
                  </a:lnTo>
                </a:path>
              </a:pathLst>
            </a:custGeom>
            <a:solidFill>
              <a:srgbClr val="FFFFFF"/>
            </a:solidFill>
            <a:ln w="9525" cap="rnd">
              <a:noFill/>
              <a:round/>
              <a:headEnd/>
              <a:tailEnd/>
            </a:ln>
            <a:effectLst/>
          </p:spPr>
          <p:txBody>
            <a:bodyPr/>
            <a:lstStyle/>
            <a:p>
              <a:endParaRPr lang="en-US"/>
            </a:p>
          </p:txBody>
        </p:sp>
        <p:sp>
          <p:nvSpPr>
            <p:cNvPr id="66778" name="Freeform 218"/>
            <p:cNvSpPr>
              <a:spLocks/>
            </p:cNvSpPr>
            <p:nvPr/>
          </p:nvSpPr>
          <p:spPr bwMode="auto">
            <a:xfrm>
              <a:off x="2181" y="1700"/>
              <a:ext cx="559" cy="124"/>
            </a:xfrm>
            <a:custGeom>
              <a:avLst/>
              <a:gdLst/>
              <a:ahLst/>
              <a:cxnLst>
                <a:cxn ang="0">
                  <a:pos x="387" y="105"/>
                </a:cxn>
                <a:cxn ang="0">
                  <a:pos x="387" y="105"/>
                </a:cxn>
                <a:cxn ang="0">
                  <a:pos x="406" y="99"/>
                </a:cxn>
                <a:cxn ang="0">
                  <a:pos x="421" y="92"/>
                </a:cxn>
                <a:cxn ang="0">
                  <a:pos x="432" y="84"/>
                </a:cxn>
                <a:cxn ang="0">
                  <a:pos x="439" y="78"/>
                </a:cxn>
                <a:cxn ang="0">
                  <a:pos x="443" y="73"/>
                </a:cxn>
                <a:cxn ang="0">
                  <a:pos x="445" y="69"/>
                </a:cxn>
                <a:cxn ang="0">
                  <a:pos x="446" y="64"/>
                </a:cxn>
                <a:cxn ang="0">
                  <a:pos x="445" y="59"/>
                </a:cxn>
                <a:cxn ang="0">
                  <a:pos x="443" y="54"/>
                </a:cxn>
                <a:cxn ang="0">
                  <a:pos x="439" y="49"/>
                </a:cxn>
                <a:cxn ang="0">
                  <a:pos x="433" y="45"/>
                </a:cxn>
                <a:cxn ang="0">
                  <a:pos x="426" y="38"/>
                </a:cxn>
                <a:cxn ang="0">
                  <a:pos x="414" y="34"/>
                </a:cxn>
                <a:cxn ang="0">
                  <a:pos x="401" y="27"/>
                </a:cxn>
                <a:cxn ang="0">
                  <a:pos x="387" y="23"/>
                </a:cxn>
                <a:cxn ang="0">
                  <a:pos x="353" y="13"/>
                </a:cxn>
                <a:cxn ang="0">
                  <a:pos x="313" y="5"/>
                </a:cxn>
                <a:cxn ang="0">
                  <a:pos x="270" y="2"/>
                </a:cxn>
                <a:cxn ang="0">
                  <a:pos x="223" y="0"/>
                </a:cxn>
                <a:cxn ang="0">
                  <a:pos x="176" y="2"/>
                </a:cxn>
                <a:cxn ang="0">
                  <a:pos x="132" y="5"/>
                </a:cxn>
                <a:cxn ang="0">
                  <a:pos x="93" y="13"/>
                </a:cxn>
                <a:cxn ang="0">
                  <a:pos x="59" y="23"/>
                </a:cxn>
                <a:cxn ang="0">
                  <a:pos x="43" y="27"/>
                </a:cxn>
                <a:cxn ang="0">
                  <a:pos x="31" y="34"/>
                </a:cxn>
                <a:cxn ang="0">
                  <a:pos x="20" y="38"/>
                </a:cxn>
                <a:cxn ang="0">
                  <a:pos x="13" y="45"/>
                </a:cxn>
                <a:cxn ang="0">
                  <a:pos x="6" y="49"/>
                </a:cxn>
                <a:cxn ang="0">
                  <a:pos x="3" y="54"/>
                </a:cxn>
                <a:cxn ang="0">
                  <a:pos x="0" y="59"/>
                </a:cxn>
                <a:cxn ang="0">
                  <a:pos x="0" y="64"/>
                </a:cxn>
                <a:cxn ang="0">
                  <a:pos x="0" y="69"/>
                </a:cxn>
                <a:cxn ang="0">
                  <a:pos x="3" y="73"/>
                </a:cxn>
                <a:cxn ang="0">
                  <a:pos x="6" y="78"/>
                </a:cxn>
                <a:cxn ang="0">
                  <a:pos x="13" y="83"/>
                </a:cxn>
                <a:cxn ang="0">
                  <a:pos x="20" y="90"/>
                </a:cxn>
                <a:cxn ang="0">
                  <a:pos x="31" y="94"/>
                </a:cxn>
                <a:cxn ang="0">
                  <a:pos x="43" y="101"/>
                </a:cxn>
                <a:cxn ang="0">
                  <a:pos x="59" y="105"/>
                </a:cxn>
                <a:cxn ang="0">
                  <a:pos x="93" y="114"/>
                </a:cxn>
                <a:cxn ang="0">
                  <a:pos x="132" y="122"/>
                </a:cxn>
                <a:cxn ang="0">
                  <a:pos x="176" y="125"/>
                </a:cxn>
                <a:cxn ang="0">
                  <a:pos x="223" y="127"/>
                </a:cxn>
                <a:cxn ang="0">
                  <a:pos x="270" y="125"/>
                </a:cxn>
                <a:cxn ang="0">
                  <a:pos x="313" y="121"/>
                </a:cxn>
                <a:cxn ang="0">
                  <a:pos x="351" y="114"/>
                </a:cxn>
                <a:cxn ang="0">
                  <a:pos x="387" y="105"/>
                </a:cxn>
              </a:cxnLst>
              <a:rect l="0" t="0" r="r" b="b"/>
              <a:pathLst>
                <a:path w="447" h="128">
                  <a:moveTo>
                    <a:pt x="387" y="105"/>
                  </a:moveTo>
                  <a:lnTo>
                    <a:pt x="387" y="105"/>
                  </a:lnTo>
                  <a:lnTo>
                    <a:pt x="406" y="99"/>
                  </a:lnTo>
                  <a:lnTo>
                    <a:pt x="421" y="92"/>
                  </a:lnTo>
                  <a:lnTo>
                    <a:pt x="432" y="84"/>
                  </a:lnTo>
                  <a:lnTo>
                    <a:pt x="439" y="78"/>
                  </a:lnTo>
                  <a:lnTo>
                    <a:pt x="443" y="73"/>
                  </a:lnTo>
                  <a:lnTo>
                    <a:pt x="445" y="69"/>
                  </a:lnTo>
                  <a:lnTo>
                    <a:pt x="446" y="64"/>
                  </a:lnTo>
                  <a:lnTo>
                    <a:pt x="445" y="59"/>
                  </a:lnTo>
                  <a:lnTo>
                    <a:pt x="443" y="54"/>
                  </a:lnTo>
                  <a:lnTo>
                    <a:pt x="439" y="49"/>
                  </a:lnTo>
                  <a:lnTo>
                    <a:pt x="433" y="45"/>
                  </a:lnTo>
                  <a:lnTo>
                    <a:pt x="426" y="38"/>
                  </a:lnTo>
                  <a:lnTo>
                    <a:pt x="414" y="34"/>
                  </a:lnTo>
                  <a:lnTo>
                    <a:pt x="401" y="27"/>
                  </a:lnTo>
                  <a:lnTo>
                    <a:pt x="387" y="23"/>
                  </a:lnTo>
                  <a:lnTo>
                    <a:pt x="353" y="13"/>
                  </a:lnTo>
                  <a:lnTo>
                    <a:pt x="313" y="5"/>
                  </a:lnTo>
                  <a:lnTo>
                    <a:pt x="270" y="2"/>
                  </a:lnTo>
                  <a:lnTo>
                    <a:pt x="223" y="0"/>
                  </a:lnTo>
                  <a:lnTo>
                    <a:pt x="176" y="2"/>
                  </a:lnTo>
                  <a:lnTo>
                    <a:pt x="132" y="5"/>
                  </a:lnTo>
                  <a:lnTo>
                    <a:pt x="93" y="13"/>
                  </a:lnTo>
                  <a:lnTo>
                    <a:pt x="59" y="23"/>
                  </a:lnTo>
                  <a:lnTo>
                    <a:pt x="43" y="27"/>
                  </a:lnTo>
                  <a:lnTo>
                    <a:pt x="31" y="34"/>
                  </a:lnTo>
                  <a:lnTo>
                    <a:pt x="20" y="38"/>
                  </a:lnTo>
                  <a:lnTo>
                    <a:pt x="13" y="45"/>
                  </a:lnTo>
                  <a:lnTo>
                    <a:pt x="6" y="49"/>
                  </a:lnTo>
                  <a:lnTo>
                    <a:pt x="3" y="54"/>
                  </a:lnTo>
                  <a:lnTo>
                    <a:pt x="0" y="59"/>
                  </a:lnTo>
                  <a:lnTo>
                    <a:pt x="0" y="64"/>
                  </a:lnTo>
                  <a:lnTo>
                    <a:pt x="0" y="69"/>
                  </a:lnTo>
                  <a:lnTo>
                    <a:pt x="3" y="73"/>
                  </a:lnTo>
                  <a:lnTo>
                    <a:pt x="6" y="78"/>
                  </a:lnTo>
                  <a:lnTo>
                    <a:pt x="13" y="83"/>
                  </a:lnTo>
                  <a:lnTo>
                    <a:pt x="20" y="90"/>
                  </a:lnTo>
                  <a:lnTo>
                    <a:pt x="31" y="94"/>
                  </a:lnTo>
                  <a:lnTo>
                    <a:pt x="43" y="101"/>
                  </a:lnTo>
                  <a:lnTo>
                    <a:pt x="59" y="105"/>
                  </a:lnTo>
                  <a:lnTo>
                    <a:pt x="93" y="114"/>
                  </a:lnTo>
                  <a:lnTo>
                    <a:pt x="132" y="122"/>
                  </a:lnTo>
                  <a:lnTo>
                    <a:pt x="176" y="125"/>
                  </a:lnTo>
                  <a:lnTo>
                    <a:pt x="223" y="127"/>
                  </a:lnTo>
                  <a:lnTo>
                    <a:pt x="270" y="125"/>
                  </a:lnTo>
                  <a:lnTo>
                    <a:pt x="313" y="121"/>
                  </a:lnTo>
                  <a:lnTo>
                    <a:pt x="351" y="114"/>
                  </a:lnTo>
                  <a:lnTo>
                    <a:pt x="387" y="105"/>
                  </a:lnTo>
                </a:path>
              </a:pathLst>
            </a:custGeom>
            <a:solidFill>
              <a:srgbClr val="FFFFFF"/>
            </a:solidFill>
            <a:ln w="9525" cap="rnd">
              <a:noFill/>
              <a:round/>
              <a:headEnd/>
              <a:tailEnd/>
            </a:ln>
            <a:effectLst/>
          </p:spPr>
          <p:txBody>
            <a:bodyPr/>
            <a:lstStyle/>
            <a:p>
              <a:endParaRPr lang="en-US"/>
            </a:p>
          </p:txBody>
        </p:sp>
        <p:sp>
          <p:nvSpPr>
            <p:cNvPr id="66779" name="Freeform 219"/>
            <p:cNvSpPr>
              <a:spLocks/>
            </p:cNvSpPr>
            <p:nvPr/>
          </p:nvSpPr>
          <p:spPr bwMode="auto">
            <a:xfrm>
              <a:off x="1447" y="2959"/>
              <a:ext cx="569" cy="305"/>
            </a:xfrm>
            <a:custGeom>
              <a:avLst/>
              <a:gdLst/>
              <a:ahLst/>
              <a:cxnLst>
                <a:cxn ang="0">
                  <a:pos x="454" y="0"/>
                </a:cxn>
                <a:cxn ang="0">
                  <a:pos x="454" y="239"/>
                </a:cxn>
                <a:cxn ang="0">
                  <a:pos x="452" y="247"/>
                </a:cxn>
                <a:cxn ang="0">
                  <a:pos x="449" y="255"/>
                </a:cxn>
                <a:cxn ang="0">
                  <a:pos x="443" y="262"/>
                </a:cxn>
                <a:cxn ang="0">
                  <a:pos x="435" y="269"/>
                </a:cxn>
                <a:cxn ang="0">
                  <a:pos x="425" y="276"/>
                </a:cxn>
                <a:cxn ang="0">
                  <a:pos x="414" y="282"/>
                </a:cxn>
                <a:cxn ang="0">
                  <a:pos x="401" y="287"/>
                </a:cxn>
                <a:cxn ang="0">
                  <a:pos x="386" y="293"/>
                </a:cxn>
                <a:cxn ang="0">
                  <a:pos x="353" y="301"/>
                </a:cxn>
                <a:cxn ang="0">
                  <a:pos x="314" y="309"/>
                </a:cxn>
                <a:cxn ang="0">
                  <a:pos x="272" y="312"/>
                </a:cxn>
                <a:cxn ang="0">
                  <a:pos x="226" y="314"/>
                </a:cxn>
                <a:cxn ang="0">
                  <a:pos x="181" y="312"/>
                </a:cxn>
                <a:cxn ang="0">
                  <a:pos x="138" y="309"/>
                </a:cxn>
                <a:cxn ang="0">
                  <a:pos x="99" y="301"/>
                </a:cxn>
                <a:cxn ang="0">
                  <a:pos x="66" y="292"/>
                </a:cxn>
                <a:cxn ang="0">
                  <a:pos x="51" y="287"/>
                </a:cxn>
                <a:cxn ang="0">
                  <a:pos x="38" y="280"/>
                </a:cxn>
                <a:cxn ang="0">
                  <a:pos x="27" y="276"/>
                </a:cxn>
                <a:cxn ang="0">
                  <a:pos x="18" y="268"/>
                </a:cxn>
                <a:cxn ang="0">
                  <a:pos x="9" y="262"/>
                </a:cxn>
                <a:cxn ang="0">
                  <a:pos x="5" y="255"/>
                </a:cxn>
                <a:cxn ang="0">
                  <a:pos x="1" y="247"/>
                </a:cxn>
                <a:cxn ang="0">
                  <a:pos x="0" y="239"/>
                </a:cxn>
                <a:cxn ang="0">
                  <a:pos x="0" y="2"/>
                </a:cxn>
                <a:cxn ang="0">
                  <a:pos x="11" y="9"/>
                </a:cxn>
                <a:cxn ang="0">
                  <a:pos x="24" y="16"/>
                </a:cxn>
                <a:cxn ang="0">
                  <a:pos x="38" y="22"/>
                </a:cxn>
                <a:cxn ang="0">
                  <a:pos x="55" y="27"/>
                </a:cxn>
                <a:cxn ang="0">
                  <a:pos x="86" y="35"/>
                </a:cxn>
                <a:cxn ang="0">
                  <a:pos x="120" y="41"/>
                </a:cxn>
                <a:cxn ang="0">
                  <a:pos x="152" y="46"/>
                </a:cxn>
                <a:cxn ang="0">
                  <a:pos x="183" y="49"/>
                </a:cxn>
                <a:cxn ang="0">
                  <a:pos x="226" y="50"/>
                </a:cxn>
                <a:cxn ang="0">
                  <a:pos x="276" y="49"/>
                </a:cxn>
                <a:cxn ang="0">
                  <a:pos x="321" y="44"/>
                </a:cxn>
                <a:cxn ang="0">
                  <a:pos x="362" y="37"/>
                </a:cxn>
                <a:cxn ang="0">
                  <a:pos x="399" y="27"/>
                </a:cxn>
                <a:cxn ang="0">
                  <a:pos x="414" y="22"/>
                </a:cxn>
                <a:cxn ang="0">
                  <a:pos x="428" y="16"/>
                </a:cxn>
                <a:cxn ang="0">
                  <a:pos x="441" y="7"/>
                </a:cxn>
                <a:cxn ang="0">
                  <a:pos x="454" y="0"/>
                </a:cxn>
              </a:cxnLst>
              <a:rect l="0" t="0" r="r" b="b"/>
              <a:pathLst>
                <a:path w="455" h="315">
                  <a:moveTo>
                    <a:pt x="454" y="0"/>
                  </a:moveTo>
                  <a:lnTo>
                    <a:pt x="454" y="239"/>
                  </a:lnTo>
                  <a:lnTo>
                    <a:pt x="452" y="247"/>
                  </a:lnTo>
                  <a:lnTo>
                    <a:pt x="449" y="255"/>
                  </a:lnTo>
                  <a:lnTo>
                    <a:pt x="443" y="262"/>
                  </a:lnTo>
                  <a:lnTo>
                    <a:pt x="435" y="269"/>
                  </a:lnTo>
                  <a:lnTo>
                    <a:pt x="425" y="276"/>
                  </a:lnTo>
                  <a:lnTo>
                    <a:pt x="414" y="282"/>
                  </a:lnTo>
                  <a:lnTo>
                    <a:pt x="401" y="287"/>
                  </a:lnTo>
                  <a:lnTo>
                    <a:pt x="386" y="293"/>
                  </a:lnTo>
                  <a:lnTo>
                    <a:pt x="353" y="301"/>
                  </a:lnTo>
                  <a:lnTo>
                    <a:pt x="314" y="309"/>
                  </a:lnTo>
                  <a:lnTo>
                    <a:pt x="272" y="312"/>
                  </a:lnTo>
                  <a:lnTo>
                    <a:pt x="226" y="314"/>
                  </a:lnTo>
                  <a:lnTo>
                    <a:pt x="181" y="312"/>
                  </a:lnTo>
                  <a:lnTo>
                    <a:pt x="138" y="309"/>
                  </a:lnTo>
                  <a:lnTo>
                    <a:pt x="99" y="301"/>
                  </a:lnTo>
                  <a:lnTo>
                    <a:pt x="66" y="292"/>
                  </a:lnTo>
                  <a:lnTo>
                    <a:pt x="51" y="287"/>
                  </a:lnTo>
                  <a:lnTo>
                    <a:pt x="38" y="280"/>
                  </a:lnTo>
                  <a:lnTo>
                    <a:pt x="27" y="276"/>
                  </a:lnTo>
                  <a:lnTo>
                    <a:pt x="18" y="268"/>
                  </a:lnTo>
                  <a:lnTo>
                    <a:pt x="9" y="262"/>
                  </a:lnTo>
                  <a:lnTo>
                    <a:pt x="5" y="255"/>
                  </a:lnTo>
                  <a:lnTo>
                    <a:pt x="1" y="247"/>
                  </a:lnTo>
                  <a:lnTo>
                    <a:pt x="0" y="239"/>
                  </a:lnTo>
                  <a:lnTo>
                    <a:pt x="0" y="2"/>
                  </a:lnTo>
                  <a:lnTo>
                    <a:pt x="11" y="9"/>
                  </a:lnTo>
                  <a:lnTo>
                    <a:pt x="24" y="16"/>
                  </a:lnTo>
                  <a:lnTo>
                    <a:pt x="38" y="22"/>
                  </a:lnTo>
                  <a:lnTo>
                    <a:pt x="55" y="27"/>
                  </a:lnTo>
                  <a:lnTo>
                    <a:pt x="86" y="35"/>
                  </a:lnTo>
                  <a:lnTo>
                    <a:pt x="120" y="41"/>
                  </a:lnTo>
                  <a:lnTo>
                    <a:pt x="152" y="46"/>
                  </a:lnTo>
                  <a:lnTo>
                    <a:pt x="183" y="49"/>
                  </a:lnTo>
                  <a:lnTo>
                    <a:pt x="226" y="50"/>
                  </a:lnTo>
                  <a:lnTo>
                    <a:pt x="276" y="49"/>
                  </a:lnTo>
                  <a:lnTo>
                    <a:pt x="321" y="44"/>
                  </a:lnTo>
                  <a:lnTo>
                    <a:pt x="362" y="37"/>
                  </a:lnTo>
                  <a:lnTo>
                    <a:pt x="399" y="27"/>
                  </a:lnTo>
                  <a:lnTo>
                    <a:pt x="414" y="22"/>
                  </a:lnTo>
                  <a:lnTo>
                    <a:pt x="428" y="16"/>
                  </a:lnTo>
                  <a:lnTo>
                    <a:pt x="441" y="7"/>
                  </a:lnTo>
                  <a:lnTo>
                    <a:pt x="454" y="0"/>
                  </a:lnTo>
                </a:path>
              </a:pathLst>
            </a:custGeom>
            <a:solidFill>
              <a:srgbClr val="FFFFFF"/>
            </a:solidFill>
            <a:ln w="9525" cap="rnd">
              <a:noFill/>
              <a:round/>
              <a:headEnd/>
              <a:tailEnd/>
            </a:ln>
            <a:effectLst/>
          </p:spPr>
          <p:txBody>
            <a:bodyPr/>
            <a:lstStyle/>
            <a:p>
              <a:endParaRPr lang="en-US"/>
            </a:p>
          </p:txBody>
        </p:sp>
        <p:sp>
          <p:nvSpPr>
            <p:cNvPr id="66780" name="Freeform 220"/>
            <p:cNvSpPr>
              <a:spLocks/>
            </p:cNvSpPr>
            <p:nvPr/>
          </p:nvSpPr>
          <p:spPr bwMode="auto">
            <a:xfrm>
              <a:off x="1451" y="2856"/>
              <a:ext cx="559" cy="125"/>
            </a:xfrm>
            <a:custGeom>
              <a:avLst/>
              <a:gdLst/>
              <a:ahLst/>
              <a:cxnLst>
                <a:cxn ang="0">
                  <a:pos x="387" y="106"/>
                </a:cxn>
                <a:cxn ang="0">
                  <a:pos x="387" y="106"/>
                </a:cxn>
                <a:cxn ang="0">
                  <a:pos x="405" y="100"/>
                </a:cxn>
                <a:cxn ang="0">
                  <a:pos x="422" y="91"/>
                </a:cxn>
                <a:cxn ang="0">
                  <a:pos x="431" y="85"/>
                </a:cxn>
                <a:cxn ang="0">
                  <a:pos x="440" y="79"/>
                </a:cxn>
                <a:cxn ang="0">
                  <a:pos x="442" y="72"/>
                </a:cxn>
                <a:cxn ang="0">
                  <a:pos x="446" y="68"/>
                </a:cxn>
                <a:cxn ang="0">
                  <a:pos x="446" y="65"/>
                </a:cxn>
                <a:cxn ang="0">
                  <a:pos x="446" y="60"/>
                </a:cxn>
                <a:cxn ang="0">
                  <a:pos x="442" y="55"/>
                </a:cxn>
                <a:cxn ang="0">
                  <a:pos x="440" y="50"/>
                </a:cxn>
                <a:cxn ang="0">
                  <a:pos x="433" y="44"/>
                </a:cxn>
                <a:cxn ang="0">
                  <a:pos x="425" y="39"/>
                </a:cxn>
                <a:cxn ang="0">
                  <a:pos x="415" y="33"/>
                </a:cxn>
                <a:cxn ang="0">
                  <a:pos x="403" y="28"/>
                </a:cxn>
                <a:cxn ang="0">
                  <a:pos x="387" y="22"/>
                </a:cxn>
                <a:cxn ang="0">
                  <a:pos x="353" y="13"/>
                </a:cxn>
                <a:cxn ang="0">
                  <a:pos x="315" y="6"/>
                </a:cxn>
                <a:cxn ang="0">
                  <a:pos x="271" y="1"/>
                </a:cxn>
                <a:cxn ang="0">
                  <a:pos x="223" y="0"/>
                </a:cxn>
                <a:cxn ang="0">
                  <a:pos x="177" y="1"/>
                </a:cxn>
                <a:cxn ang="0">
                  <a:pos x="133" y="6"/>
                </a:cxn>
                <a:cxn ang="0">
                  <a:pos x="93" y="13"/>
                </a:cxn>
                <a:cxn ang="0">
                  <a:pos x="59" y="22"/>
                </a:cxn>
                <a:cxn ang="0">
                  <a:pos x="45" y="28"/>
                </a:cxn>
                <a:cxn ang="0">
                  <a:pos x="32" y="33"/>
                </a:cxn>
                <a:cxn ang="0">
                  <a:pos x="21" y="39"/>
                </a:cxn>
                <a:cxn ang="0">
                  <a:pos x="13" y="44"/>
                </a:cxn>
                <a:cxn ang="0">
                  <a:pos x="8" y="50"/>
                </a:cxn>
                <a:cxn ang="0">
                  <a:pos x="4" y="55"/>
                </a:cxn>
                <a:cxn ang="0">
                  <a:pos x="2" y="60"/>
                </a:cxn>
                <a:cxn ang="0">
                  <a:pos x="0" y="65"/>
                </a:cxn>
                <a:cxn ang="0">
                  <a:pos x="2" y="68"/>
                </a:cxn>
                <a:cxn ang="0">
                  <a:pos x="4" y="72"/>
                </a:cxn>
                <a:cxn ang="0">
                  <a:pos x="8" y="78"/>
                </a:cxn>
                <a:cxn ang="0">
                  <a:pos x="13" y="84"/>
                </a:cxn>
                <a:cxn ang="0">
                  <a:pos x="21" y="89"/>
                </a:cxn>
                <a:cxn ang="0">
                  <a:pos x="32" y="95"/>
                </a:cxn>
                <a:cxn ang="0">
                  <a:pos x="45" y="100"/>
                </a:cxn>
                <a:cxn ang="0">
                  <a:pos x="59" y="106"/>
                </a:cxn>
                <a:cxn ang="0">
                  <a:pos x="93" y="115"/>
                </a:cxn>
                <a:cxn ang="0">
                  <a:pos x="133" y="122"/>
                </a:cxn>
                <a:cxn ang="0">
                  <a:pos x="177" y="126"/>
                </a:cxn>
                <a:cxn ang="0">
                  <a:pos x="223" y="128"/>
                </a:cxn>
                <a:cxn ang="0">
                  <a:pos x="269" y="126"/>
                </a:cxn>
                <a:cxn ang="0">
                  <a:pos x="315" y="122"/>
                </a:cxn>
                <a:cxn ang="0">
                  <a:pos x="353" y="113"/>
                </a:cxn>
                <a:cxn ang="0">
                  <a:pos x="387" y="106"/>
                </a:cxn>
              </a:cxnLst>
              <a:rect l="0" t="0" r="r" b="b"/>
              <a:pathLst>
                <a:path w="447" h="129">
                  <a:moveTo>
                    <a:pt x="387" y="106"/>
                  </a:moveTo>
                  <a:lnTo>
                    <a:pt x="387" y="106"/>
                  </a:lnTo>
                  <a:lnTo>
                    <a:pt x="405" y="100"/>
                  </a:lnTo>
                  <a:lnTo>
                    <a:pt x="422" y="91"/>
                  </a:lnTo>
                  <a:lnTo>
                    <a:pt x="431" y="85"/>
                  </a:lnTo>
                  <a:lnTo>
                    <a:pt x="440" y="79"/>
                  </a:lnTo>
                  <a:lnTo>
                    <a:pt x="442" y="72"/>
                  </a:lnTo>
                  <a:lnTo>
                    <a:pt x="446" y="68"/>
                  </a:lnTo>
                  <a:lnTo>
                    <a:pt x="446" y="65"/>
                  </a:lnTo>
                  <a:lnTo>
                    <a:pt x="446" y="60"/>
                  </a:lnTo>
                  <a:lnTo>
                    <a:pt x="442" y="55"/>
                  </a:lnTo>
                  <a:lnTo>
                    <a:pt x="440" y="50"/>
                  </a:lnTo>
                  <a:lnTo>
                    <a:pt x="433" y="44"/>
                  </a:lnTo>
                  <a:lnTo>
                    <a:pt x="425" y="39"/>
                  </a:lnTo>
                  <a:lnTo>
                    <a:pt x="415" y="33"/>
                  </a:lnTo>
                  <a:lnTo>
                    <a:pt x="403" y="28"/>
                  </a:lnTo>
                  <a:lnTo>
                    <a:pt x="387" y="22"/>
                  </a:lnTo>
                  <a:lnTo>
                    <a:pt x="353" y="13"/>
                  </a:lnTo>
                  <a:lnTo>
                    <a:pt x="315" y="6"/>
                  </a:lnTo>
                  <a:lnTo>
                    <a:pt x="271" y="1"/>
                  </a:lnTo>
                  <a:lnTo>
                    <a:pt x="223" y="0"/>
                  </a:lnTo>
                  <a:lnTo>
                    <a:pt x="177" y="1"/>
                  </a:lnTo>
                  <a:lnTo>
                    <a:pt x="133" y="6"/>
                  </a:lnTo>
                  <a:lnTo>
                    <a:pt x="93" y="13"/>
                  </a:lnTo>
                  <a:lnTo>
                    <a:pt x="59" y="22"/>
                  </a:lnTo>
                  <a:lnTo>
                    <a:pt x="45" y="28"/>
                  </a:lnTo>
                  <a:lnTo>
                    <a:pt x="32" y="33"/>
                  </a:lnTo>
                  <a:lnTo>
                    <a:pt x="21" y="39"/>
                  </a:lnTo>
                  <a:lnTo>
                    <a:pt x="13" y="44"/>
                  </a:lnTo>
                  <a:lnTo>
                    <a:pt x="8" y="50"/>
                  </a:lnTo>
                  <a:lnTo>
                    <a:pt x="4" y="55"/>
                  </a:lnTo>
                  <a:lnTo>
                    <a:pt x="2" y="60"/>
                  </a:lnTo>
                  <a:lnTo>
                    <a:pt x="0" y="65"/>
                  </a:lnTo>
                  <a:lnTo>
                    <a:pt x="2" y="68"/>
                  </a:lnTo>
                  <a:lnTo>
                    <a:pt x="4" y="72"/>
                  </a:lnTo>
                  <a:lnTo>
                    <a:pt x="8" y="78"/>
                  </a:lnTo>
                  <a:lnTo>
                    <a:pt x="13" y="84"/>
                  </a:lnTo>
                  <a:lnTo>
                    <a:pt x="21" y="89"/>
                  </a:lnTo>
                  <a:lnTo>
                    <a:pt x="32" y="95"/>
                  </a:lnTo>
                  <a:lnTo>
                    <a:pt x="45" y="100"/>
                  </a:lnTo>
                  <a:lnTo>
                    <a:pt x="59" y="106"/>
                  </a:lnTo>
                  <a:lnTo>
                    <a:pt x="93" y="115"/>
                  </a:lnTo>
                  <a:lnTo>
                    <a:pt x="133" y="122"/>
                  </a:lnTo>
                  <a:lnTo>
                    <a:pt x="177" y="126"/>
                  </a:lnTo>
                  <a:lnTo>
                    <a:pt x="223" y="128"/>
                  </a:lnTo>
                  <a:lnTo>
                    <a:pt x="269" y="126"/>
                  </a:lnTo>
                  <a:lnTo>
                    <a:pt x="315" y="122"/>
                  </a:lnTo>
                  <a:lnTo>
                    <a:pt x="353" y="113"/>
                  </a:lnTo>
                  <a:lnTo>
                    <a:pt x="387" y="106"/>
                  </a:lnTo>
                </a:path>
              </a:pathLst>
            </a:custGeom>
            <a:solidFill>
              <a:srgbClr val="FFFFFF"/>
            </a:solidFill>
            <a:ln w="9525" cap="rnd">
              <a:noFill/>
              <a:round/>
              <a:headEnd/>
              <a:tailEnd/>
            </a:ln>
            <a:effectLst/>
          </p:spPr>
          <p:txBody>
            <a:bodyPr/>
            <a:lstStyle/>
            <a:p>
              <a:endParaRPr lang="en-US"/>
            </a:p>
          </p:txBody>
        </p:sp>
        <p:sp>
          <p:nvSpPr>
            <p:cNvPr id="66781" name="Freeform 221"/>
            <p:cNvSpPr>
              <a:spLocks/>
            </p:cNvSpPr>
            <p:nvPr/>
          </p:nvSpPr>
          <p:spPr bwMode="auto">
            <a:xfrm>
              <a:off x="3098" y="2581"/>
              <a:ext cx="569" cy="303"/>
            </a:xfrm>
            <a:custGeom>
              <a:avLst/>
              <a:gdLst/>
              <a:ahLst/>
              <a:cxnLst>
                <a:cxn ang="0">
                  <a:pos x="454" y="0"/>
                </a:cxn>
                <a:cxn ang="0">
                  <a:pos x="454" y="238"/>
                </a:cxn>
                <a:cxn ang="0">
                  <a:pos x="452" y="246"/>
                </a:cxn>
                <a:cxn ang="0">
                  <a:pos x="449" y="255"/>
                </a:cxn>
                <a:cxn ang="0">
                  <a:pos x="443" y="261"/>
                </a:cxn>
                <a:cxn ang="0">
                  <a:pos x="436" y="268"/>
                </a:cxn>
                <a:cxn ang="0">
                  <a:pos x="426" y="275"/>
                </a:cxn>
                <a:cxn ang="0">
                  <a:pos x="415" y="281"/>
                </a:cxn>
                <a:cxn ang="0">
                  <a:pos x="401" y="286"/>
                </a:cxn>
                <a:cxn ang="0">
                  <a:pos x="387" y="292"/>
                </a:cxn>
                <a:cxn ang="0">
                  <a:pos x="353" y="300"/>
                </a:cxn>
                <a:cxn ang="0">
                  <a:pos x="314" y="308"/>
                </a:cxn>
                <a:cxn ang="0">
                  <a:pos x="273" y="311"/>
                </a:cxn>
                <a:cxn ang="0">
                  <a:pos x="227" y="313"/>
                </a:cxn>
                <a:cxn ang="0">
                  <a:pos x="181" y="311"/>
                </a:cxn>
                <a:cxn ang="0">
                  <a:pos x="138" y="308"/>
                </a:cxn>
                <a:cxn ang="0">
                  <a:pos x="100" y="300"/>
                </a:cxn>
                <a:cxn ang="0">
                  <a:pos x="67" y="291"/>
                </a:cxn>
                <a:cxn ang="0">
                  <a:pos x="52" y="286"/>
                </a:cxn>
                <a:cxn ang="0">
                  <a:pos x="39" y="280"/>
                </a:cxn>
                <a:cxn ang="0">
                  <a:pos x="28" y="275"/>
                </a:cxn>
                <a:cxn ang="0">
                  <a:pos x="18" y="267"/>
                </a:cxn>
                <a:cxn ang="0">
                  <a:pos x="12" y="261"/>
                </a:cxn>
                <a:cxn ang="0">
                  <a:pos x="6" y="255"/>
                </a:cxn>
                <a:cxn ang="0">
                  <a:pos x="2" y="246"/>
                </a:cxn>
                <a:cxn ang="0">
                  <a:pos x="0" y="238"/>
                </a:cxn>
                <a:cxn ang="0">
                  <a:pos x="0" y="2"/>
                </a:cxn>
                <a:cxn ang="0">
                  <a:pos x="12" y="9"/>
                </a:cxn>
                <a:cxn ang="0">
                  <a:pos x="24" y="16"/>
                </a:cxn>
                <a:cxn ang="0">
                  <a:pos x="39" y="22"/>
                </a:cxn>
                <a:cxn ang="0">
                  <a:pos x="55" y="26"/>
                </a:cxn>
                <a:cxn ang="0">
                  <a:pos x="87" y="35"/>
                </a:cxn>
                <a:cxn ang="0">
                  <a:pos x="120" y="41"/>
                </a:cxn>
                <a:cxn ang="0">
                  <a:pos x="154" y="46"/>
                </a:cxn>
                <a:cxn ang="0">
                  <a:pos x="183" y="49"/>
                </a:cxn>
                <a:cxn ang="0">
                  <a:pos x="227" y="50"/>
                </a:cxn>
                <a:cxn ang="0">
                  <a:pos x="276" y="49"/>
                </a:cxn>
                <a:cxn ang="0">
                  <a:pos x="321" y="44"/>
                </a:cxn>
                <a:cxn ang="0">
                  <a:pos x="362" y="37"/>
                </a:cxn>
                <a:cxn ang="0">
                  <a:pos x="399" y="26"/>
                </a:cxn>
                <a:cxn ang="0">
                  <a:pos x="413" y="22"/>
                </a:cxn>
                <a:cxn ang="0">
                  <a:pos x="428" y="16"/>
                </a:cxn>
                <a:cxn ang="0">
                  <a:pos x="441" y="8"/>
                </a:cxn>
                <a:cxn ang="0">
                  <a:pos x="454" y="0"/>
                </a:cxn>
              </a:cxnLst>
              <a:rect l="0" t="0" r="r" b="b"/>
              <a:pathLst>
                <a:path w="455" h="314">
                  <a:moveTo>
                    <a:pt x="454" y="0"/>
                  </a:moveTo>
                  <a:lnTo>
                    <a:pt x="454" y="238"/>
                  </a:lnTo>
                  <a:lnTo>
                    <a:pt x="452" y="246"/>
                  </a:lnTo>
                  <a:lnTo>
                    <a:pt x="449" y="255"/>
                  </a:lnTo>
                  <a:lnTo>
                    <a:pt x="443" y="261"/>
                  </a:lnTo>
                  <a:lnTo>
                    <a:pt x="436" y="268"/>
                  </a:lnTo>
                  <a:lnTo>
                    <a:pt x="426" y="275"/>
                  </a:lnTo>
                  <a:lnTo>
                    <a:pt x="415" y="281"/>
                  </a:lnTo>
                  <a:lnTo>
                    <a:pt x="401" y="286"/>
                  </a:lnTo>
                  <a:lnTo>
                    <a:pt x="387" y="292"/>
                  </a:lnTo>
                  <a:lnTo>
                    <a:pt x="353" y="300"/>
                  </a:lnTo>
                  <a:lnTo>
                    <a:pt x="314" y="308"/>
                  </a:lnTo>
                  <a:lnTo>
                    <a:pt x="273" y="311"/>
                  </a:lnTo>
                  <a:lnTo>
                    <a:pt x="227" y="313"/>
                  </a:lnTo>
                  <a:lnTo>
                    <a:pt x="181" y="311"/>
                  </a:lnTo>
                  <a:lnTo>
                    <a:pt x="138" y="308"/>
                  </a:lnTo>
                  <a:lnTo>
                    <a:pt x="100" y="300"/>
                  </a:lnTo>
                  <a:lnTo>
                    <a:pt x="67" y="291"/>
                  </a:lnTo>
                  <a:lnTo>
                    <a:pt x="52" y="286"/>
                  </a:lnTo>
                  <a:lnTo>
                    <a:pt x="39" y="280"/>
                  </a:lnTo>
                  <a:lnTo>
                    <a:pt x="28" y="275"/>
                  </a:lnTo>
                  <a:lnTo>
                    <a:pt x="18" y="267"/>
                  </a:lnTo>
                  <a:lnTo>
                    <a:pt x="12" y="261"/>
                  </a:lnTo>
                  <a:lnTo>
                    <a:pt x="6" y="255"/>
                  </a:lnTo>
                  <a:lnTo>
                    <a:pt x="2" y="246"/>
                  </a:lnTo>
                  <a:lnTo>
                    <a:pt x="0" y="238"/>
                  </a:lnTo>
                  <a:lnTo>
                    <a:pt x="0" y="2"/>
                  </a:lnTo>
                  <a:lnTo>
                    <a:pt x="12" y="9"/>
                  </a:lnTo>
                  <a:lnTo>
                    <a:pt x="24" y="16"/>
                  </a:lnTo>
                  <a:lnTo>
                    <a:pt x="39" y="22"/>
                  </a:lnTo>
                  <a:lnTo>
                    <a:pt x="55" y="26"/>
                  </a:lnTo>
                  <a:lnTo>
                    <a:pt x="87" y="35"/>
                  </a:lnTo>
                  <a:lnTo>
                    <a:pt x="120" y="41"/>
                  </a:lnTo>
                  <a:lnTo>
                    <a:pt x="154" y="46"/>
                  </a:lnTo>
                  <a:lnTo>
                    <a:pt x="183" y="49"/>
                  </a:lnTo>
                  <a:lnTo>
                    <a:pt x="227" y="50"/>
                  </a:lnTo>
                  <a:lnTo>
                    <a:pt x="276" y="49"/>
                  </a:lnTo>
                  <a:lnTo>
                    <a:pt x="321" y="44"/>
                  </a:lnTo>
                  <a:lnTo>
                    <a:pt x="362" y="37"/>
                  </a:lnTo>
                  <a:lnTo>
                    <a:pt x="399" y="26"/>
                  </a:lnTo>
                  <a:lnTo>
                    <a:pt x="413" y="22"/>
                  </a:lnTo>
                  <a:lnTo>
                    <a:pt x="428" y="16"/>
                  </a:lnTo>
                  <a:lnTo>
                    <a:pt x="441" y="8"/>
                  </a:lnTo>
                  <a:lnTo>
                    <a:pt x="454" y="0"/>
                  </a:lnTo>
                </a:path>
              </a:pathLst>
            </a:custGeom>
            <a:solidFill>
              <a:srgbClr val="FFFFFF"/>
            </a:solidFill>
            <a:ln w="9525" cap="rnd">
              <a:noFill/>
              <a:round/>
              <a:headEnd/>
              <a:tailEnd/>
            </a:ln>
            <a:effectLst/>
          </p:spPr>
          <p:txBody>
            <a:bodyPr/>
            <a:lstStyle/>
            <a:p>
              <a:endParaRPr lang="en-US"/>
            </a:p>
          </p:txBody>
        </p:sp>
        <p:sp>
          <p:nvSpPr>
            <p:cNvPr id="66782" name="Freeform 222"/>
            <p:cNvSpPr>
              <a:spLocks/>
            </p:cNvSpPr>
            <p:nvPr/>
          </p:nvSpPr>
          <p:spPr bwMode="auto">
            <a:xfrm>
              <a:off x="3102" y="2478"/>
              <a:ext cx="562" cy="125"/>
            </a:xfrm>
            <a:custGeom>
              <a:avLst/>
              <a:gdLst/>
              <a:ahLst/>
              <a:cxnLst>
                <a:cxn ang="0">
                  <a:pos x="387" y="106"/>
                </a:cxn>
                <a:cxn ang="0">
                  <a:pos x="387" y="106"/>
                </a:cxn>
                <a:cxn ang="0">
                  <a:pos x="408" y="100"/>
                </a:cxn>
                <a:cxn ang="0">
                  <a:pos x="423" y="91"/>
                </a:cxn>
                <a:cxn ang="0">
                  <a:pos x="432" y="85"/>
                </a:cxn>
                <a:cxn ang="0">
                  <a:pos x="441" y="79"/>
                </a:cxn>
                <a:cxn ang="0">
                  <a:pos x="445" y="73"/>
                </a:cxn>
                <a:cxn ang="0">
                  <a:pos x="447" y="68"/>
                </a:cxn>
                <a:cxn ang="0">
                  <a:pos x="448" y="65"/>
                </a:cxn>
                <a:cxn ang="0">
                  <a:pos x="447" y="60"/>
                </a:cxn>
                <a:cxn ang="0">
                  <a:pos x="445" y="55"/>
                </a:cxn>
                <a:cxn ang="0">
                  <a:pos x="441" y="50"/>
                </a:cxn>
                <a:cxn ang="0">
                  <a:pos x="434" y="44"/>
                </a:cxn>
                <a:cxn ang="0">
                  <a:pos x="426" y="39"/>
                </a:cxn>
                <a:cxn ang="0">
                  <a:pos x="416" y="33"/>
                </a:cxn>
                <a:cxn ang="0">
                  <a:pos x="403" y="28"/>
                </a:cxn>
                <a:cxn ang="0">
                  <a:pos x="387" y="22"/>
                </a:cxn>
                <a:cxn ang="0">
                  <a:pos x="353" y="13"/>
                </a:cxn>
                <a:cxn ang="0">
                  <a:pos x="315" y="6"/>
                </a:cxn>
                <a:cxn ang="0">
                  <a:pos x="272" y="2"/>
                </a:cxn>
                <a:cxn ang="0">
                  <a:pos x="224" y="0"/>
                </a:cxn>
                <a:cxn ang="0">
                  <a:pos x="177" y="2"/>
                </a:cxn>
                <a:cxn ang="0">
                  <a:pos x="134" y="6"/>
                </a:cxn>
                <a:cxn ang="0">
                  <a:pos x="95" y="13"/>
                </a:cxn>
                <a:cxn ang="0">
                  <a:pos x="61" y="22"/>
                </a:cxn>
                <a:cxn ang="0">
                  <a:pos x="45" y="28"/>
                </a:cxn>
                <a:cxn ang="0">
                  <a:pos x="32" y="33"/>
                </a:cxn>
                <a:cxn ang="0">
                  <a:pos x="22" y="39"/>
                </a:cxn>
                <a:cxn ang="0">
                  <a:pos x="15" y="44"/>
                </a:cxn>
                <a:cxn ang="0">
                  <a:pos x="8" y="50"/>
                </a:cxn>
                <a:cxn ang="0">
                  <a:pos x="3" y="55"/>
                </a:cxn>
                <a:cxn ang="0">
                  <a:pos x="2" y="60"/>
                </a:cxn>
                <a:cxn ang="0">
                  <a:pos x="0" y="65"/>
                </a:cxn>
                <a:cxn ang="0">
                  <a:pos x="2" y="68"/>
                </a:cxn>
                <a:cxn ang="0">
                  <a:pos x="3" y="73"/>
                </a:cxn>
                <a:cxn ang="0">
                  <a:pos x="8" y="78"/>
                </a:cxn>
                <a:cxn ang="0">
                  <a:pos x="15" y="84"/>
                </a:cxn>
                <a:cxn ang="0">
                  <a:pos x="22" y="89"/>
                </a:cxn>
                <a:cxn ang="0">
                  <a:pos x="32" y="95"/>
                </a:cxn>
                <a:cxn ang="0">
                  <a:pos x="45" y="100"/>
                </a:cxn>
                <a:cxn ang="0">
                  <a:pos x="61" y="106"/>
                </a:cxn>
                <a:cxn ang="0">
                  <a:pos x="95" y="115"/>
                </a:cxn>
                <a:cxn ang="0">
                  <a:pos x="134" y="122"/>
                </a:cxn>
                <a:cxn ang="0">
                  <a:pos x="177" y="126"/>
                </a:cxn>
                <a:cxn ang="0">
                  <a:pos x="224" y="128"/>
                </a:cxn>
                <a:cxn ang="0">
                  <a:pos x="272" y="126"/>
                </a:cxn>
                <a:cxn ang="0">
                  <a:pos x="315" y="122"/>
                </a:cxn>
                <a:cxn ang="0">
                  <a:pos x="353" y="114"/>
                </a:cxn>
                <a:cxn ang="0">
                  <a:pos x="387" y="106"/>
                </a:cxn>
              </a:cxnLst>
              <a:rect l="0" t="0" r="r" b="b"/>
              <a:pathLst>
                <a:path w="449" h="129">
                  <a:moveTo>
                    <a:pt x="387" y="106"/>
                  </a:moveTo>
                  <a:lnTo>
                    <a:pt x="387" y="106"/>
                  </a:lnTo>
                  <a:lnTo>
                    <a:pt x="408" y="100"/>
                  </a:lnTo>
                  <a:lnTo>
                    <a:pt x="423" y="91"/>
                  </a:lnTo>
                  <a:lnTo>
                    <a:pt x="432" y="85"/>
                  </a:lnTo>
                  <a:lnTo>
                    <a:pt x="441" y="79"/>
                  </a:lnTo>
                  <a:lnTo>
                    <a:pt x="445" y="73"/>
                  </a:lnTo>
                  <a:lnTo>
                    <a:pt x="447" y="68"/>
                  </a:lnTo>
                  <a:lnTo>
                    <a:pt x="448" y="65"/>
                  </a:lnTo>
                  <a:lnTo>
                    <a:pt x="447" y="60"/>
                  </a:lnTo>
                  <a:lnTo>
                    <a:pt x="445" y="55"/>
                  </a:lnTo>
                  <a:lnTo>
                    <a:pt x="441" y="50"/>
                  </a:lnTo>
                  <a:lnTo>
                    <a:pt x="434" y="44"/>
                  </a:lnTo>
                  <a:lnTo>
                    <a:pt x="426" y="39"/>
                  </a:lnTo>
                  <a:lnTo>
                    <a:pt x="416" y="33"/>
                  </a:lnTo>
                  <a:lnTo>
                    <a:pt x="403" y="28"/>
                  </a:lnTo>
                  <a:lnTo>
                    <a:pt x="387" y="22"/>
                  </a:lnTo>
                  <a:lnTo>
                    <a:pt x="353" y="13"/>
                  </a:lnTo>
                  <a:lnTo>
                    <a:pt x="315" y="6"/>
                  </a:lnTo>
                  <a:lnTo>
                    <a:pt x="272" y="2"/>
                  </a:lnTo>
                  <a:lnTo>
                    <a:pt x="224" y="0"/>
                  </a:lnTo>
                  <a:lnTo>
                    <a:pt x="177" y="2"/>
                  </a:lnTo>
                  <a:lnTo>
                    <a:pt x="134" y="6"/>
                  </a:lnTo>
                  <a:lnTo>
                    <a:pt x="95" y="13"/>
                  </a:lnTo>
                  <a:lnTo>
                    <a:pt x="61" y="22"/>
                  </a:lnTo>
                  <a:lnTo>
                    <a:pt x="45" y="28"/>
                  </a:lnTo>
                  <a:lnTo>
                    <a:pt x="32" y="33"/>
                  </a:lnTo>
                  <a:lnTo>
                    <a:pt x="22" y="39"/>
                  </a:lnTo>
                  <a:lnTo>
                    <a:pt x="15" y="44"/>
                  </a:lnTo>
                  <a:lnTo>
                    <a:pt x="8" y="50"/>
                  </a:lnTo>
                  <a:lnTo>
                    <a:pt x="3" y="55"/>
                  </a:lnTo>
                  <a:lnTo>
                    <a:pt x="2" y="60"/>
                  </a:lnTo>
                  <a:lnTo>
                    <a:pt x="0" y="65"/>
                  </a:lnTo>
                  <a:lnTo>
                    <a:pt x="2" y="68"/>
                  </a:lnTo>
                  <a:lnTo>
                    <a:pt x="3" y="73"/>
                  </a:lnTo>
                  <a:lnTo>
                    <a:pt x="8" y="78"/>
                  </a:lnTo>
                  <a:lnTo>
                    <a:pt x="15" y="84"/>
                  </a:lnTo>
                  <a:lnTo>
                    <a:pt x="22" y="89"/>
                  </a:lnTo>
                  <a:lnTo>
                    <a:pt x="32" y="95"/>
                  </a:lnTo>
                  <a:lnTo>
                    <a:pt x="45" y="100"/>
                  </a:lnTo>
                  <a:lnTo>
                    <a:pt x="61" y="106"/>
                  </a:lnTo>
                  <a:lnTo>
                    <a:pt x="95" y="115"/>
                  </a:lnTo>
                  <a:lnTo>
                    <a:pt x="134" y="122"/>
                  </a:lnTo>
                  <a:lnTo>
                    <a:pt x="177" y="126"/>
                  </a:lnTo>
                  <a:lnTo>
                    <a:pt x="224" y="128"/>
                  </a:lnTo>
                  <a:lnTo>
                    <a:pt x="272" y="126"/>
                  </a:lnTo>
                  <a:lnTo>
                    <a:pt x="315" y="122"/>
                  </a:lnTo>
                  <a:lnTo>
                    <a:pt x="353" y="114"/>
                  </a:lnTo>
                  <a:lnTo>
                    <a:pt x="387" y="106"/>
                  </a:lnTo>
                </a:path>
              </a:pathLst>
            </a:custGeom>
            <a:solidFill>
              <a:srgbClr val="FFFFFF"/>
            </a:solidFill>
            <a:ln w="9525" cap="rnd">
              <a:noFill/>
              <a:round/>
              <a:headEnd/>
              <a:tailEnd/>
            </a:ln>
            <a:effectLst/>
          </p:spPr>
          <p:txBody>
            <a:bodyPr/>
            <a:lstStyle/>
            <a:p>
              <a:endParaRPr lang="en-US"/>
            </a:p>
          </p:txBody>
        </p:sp>
        <p:sp>
          <p:nvSpPr>
            <p:cNvPr id="66783" name="Freeform 223"/>
            <p:cNvSpPr>
              <a:spLocks/>
            </p:cNvSpPr>
            <p:nvPr/>
          </p:nvSpPr>
          <p:spPr bwMode="auto">
            <a:xfrm>
              <a:off x="706" y="2513"/>
              <a:ext cx="357" cy="157"/>
            </a:xfrm>
            <a:custGeom>
              <a:avLst/>
              <a:gdLst/>
              <a:ahLst/>
              <a:cxnLst>
                <a:cxn ang="0">
                  <a:pos x="241" y="161"/>
                </a:cxn>
                <a:cxn ang="0">
                  <a:pos x="241" y="161"/>
                </a:cxn>
                <a:cxn ang="0">
                  <a:pos x="249" y="160"/>
                </a:cxn>
                <a:cxn ang="0">
                  <a:pos x="257" y="156"/>
                </a:cxn>
                <a:cxn ang="0">
                  <a:pos x="265" y="154"/>
                </a:cxn>
                <a:cxn ang="0">
                  <a:pos x="271" y="149"/>
                </a:cxn>
                <a:cxn ang="0">
                  <a:pos x="276" y="141"/>
                </a:cxn>
                <a:cxn ang="0">
                  <a:pos x="280" y="134"/>
                </a:cxn>
                <a:cxn ang="0">
                  <a:pos x="282" y="126"/>
                </a:cxn>
                <a:cxn ang="0">
                  <a:pos x="284" y="117"/>
                </a:cxn>
                <a:cxn ang="0">
                  <a:pos x="284" y="44"/>
                </a:cxn>
                <a:cxn ang="0">
                  <a:pos x="282" y="35"/>
                </a:cxn>
                <a:cxn ang="0">
                  <a:pos x="280" y="27"/>
                </a:cxn>
                <a:cxn ang="0">
                  <a:pos x="276" y="20"/>
                </a:cxn>
                <a:cxn ang="0">
                  <a:pos x="271" y="14"/>
                </a:cxn>
                <a:cxn ang="0">
                  <a:pos x="265" y="7"/>
                </a:cxn>
                <a:cxn ang="0">
                  <a:pos x="257" y="5"/>
                </a:cxn>
                <a:cxn ang="0">
                  <a:pos x="249" y="1"/>
                </a:cxn>
                <a:cxn ang="0">
                  <a:pos x="241" y="0"/>
                </a:cxn>
                <a:cxn ang="0">
                  <a:pos x="43" y="0"/>
                </a:cxn>
                <a:cxn ang="0">
                  <a:pos x="34" y="1"/>
                </a:cxn>
                <a:cxn ang="0">
                  <a:pos x="26" y="5"/>
                </a:cxn>
                <a:cxn ang="0">
                  <a:pos x="19" y="7"/>
                </a:cxn>
                <a:cxn ang="0">
                  <a:pos x="13" y="14"/>
                </a:cxn>
                <a:cxn ang="0">
                  <a:pos x="6" y="20"/>
                </a:cxn>
                <a:cxn ang="0">
                  <a:pos x="4" y="27"/>
                </a:cxn>
                <a:cxn ang="0">
                  <a:pos x="0" y="35"/>
                </a:cxn>
                <a:cxn ang="0">
                  <a:pos x="0" y="44"/>
                </a:cxn>
                <a:cxn ang="0">
                  <a:pos x="0" y="117"/>
                </a:cxn>
                <a:cxn ang="0">
                  <a:pos x="0" y="126"/>
                </a:cxn>
                <a:cxn ang="0">
                  <a:pos x="4" y="134"/>
                </a:cxn>
                <a:cxn ang="0">
                  <a:pos x="6" y="141"/>
                </a:cxn>
                <a:cxn ang="0">
                  <a:pos x="13" y="149"/>
                </a:cxn>
                <a:cxn ang="0">
                  <a:pos x="19" y="154"/>
                </a:cxn>
                <a:cxn ang="0">
                  <a:pos x="26" y="156"/>
                </a:cxn>
                <a:cxn ang="0">
                  <a:pos x="34" y="160"/>
                </a:cxn>
                <a:cxn ang="0">
                  <a:pos x="43" y="161"/>
                </a:cxn>
                <a:cxn ang="0">
                  <a:pos x="241" y="161"/>
                </a:cxn>
              </a:cxnLst>
              <a:rect l="0" t="0" r="r" b="b"/>
              <a:pathLst>
                <a:path w="285" h="162">
                  <a:moveTo>
                    <a:pt x="241" y="161"/>
                  </a:moveTo>
                  <a:lnTo>
                    <a:pt x="241" y="161"/>
                  </a:lnTo>
                  <a:lnTo>
                    <a:pt x="249" y="160"/>
                  </a:lnTo>
                  <a:lnTo>
                    <a:pt x="257" y="156"/>
                  </a:lnTo>
                  <a:lnTo>
                    <a:pt x="265" y="154"/>
                  </a:lnTo>
                  <a:lnTo>
                    <a:pt x="271" y="149"/>
                  </a:lnTo>
                  <a:lnTo>
                    <a:pt x="276" y="141"/>
                  </a:lnTo>
                  <a:lnTo>
                    <a:pt x="280" y="134"/>
                  </a:lnTo>
                  <a:lnTo>
                    <a:pt x="282" y="126"/>
                  </a:lnTo>
                  <a:lnTo>
                    <a:pt x="284" y="117"/>
                  </a:lnTo>
                  <a:lnTo>
                    <a:pt x="284" y="44"/>
                  </a:lnTo>
                  <a:lnTo>
                    <a:pt x="282" y="35"/>
                  </a:lnTo>
                  <a:lnTo>
                    <a:pt x="280" y="27"/>
                  </a:lnTo>
                  <a:lnTo>
                    <a:pt x="276" y="20"/>
                  </a:lnTo>
                  <a:lnTo>
                    <a:pt x="271" y="14"/>
                  </a:lnTo>
                  <a:lnTo>
                    <a:pt x="265" y="7"/>
                  </a:lnTo>
                  <a:lnTo>
                    <a:pt x="257" y="5"/>
                  </a:lnTo>
                  <a:lnTo>
                    <a:pt x="249" y="1"/>
                  </a:lnTo>
                  <a:lnTo>
                    <a:pt x="241" y="0"/>
                  </a:lnTo>
                  <a:lnTo>
                    <a:pt x="43" y="0"/>
                  </a:lnTo>
                  <a:lnTo>
                    <a:pt x="34" y="1"/>
                  </a:lnTo>
                  <a:lnTo>
                    <a:pt x="26" y="5"/>
                  </a:lnTo>
                  <a:lnTo>
                    <a:pt x="19" y="7"/>
                  </a:lnTo>
                  <a:lnTo>
                    <a:pt x="13" y="14"/>
                  </a:lnTo>
                  <a:lnTo>
                    <a:pt x="6" y="20"/>
                  </a:lnTo>
                  <a:lnTo>
                    <a:pt x="4" y="27"/>
                  </a:lnTo>
                  <a:lnTo>
                    <a:pt x="0" y="35"/>
                  </a:lnTo>
                  <a:lnTo>
                    <a:pt x="0" y="44"/>
                  </a:lnTo>
                  <a:lnTo>
                    <a:pt x="0" y="117"/>
                  </a:lnTo>
                  <a:lnTo>
                    <a:pt x="0" y="126"/>
                  </a:lnTo>
                  <a:lnTo>
                    <a:pt x="4" y="134"/>
                  </a:lnTo>
                  <a:lnTo>
                    <a:pt x="6" y="141"/>
                  </a:lnTo>
                  <a:lnTo>
                    <a:pt x="13" y="149"/>
                  </a:lnTo>
                  <a:lnTo>
                    <a:pt x="19" y="154"/>
                  </a:lnTo>
                  <a:lnTo>
                    <a:pt x="26" y="156"/>
                  </a:lnTo>
                  <a:lnTo>
                    <a:pt x="34" y="160"/>
                  </a:lnTo>
                  <a:lnTo>
                    <a:pt x="43" y="161"/>
                  </a:lnTo>
                  <a:lnTo>
                    <a:pt x="241" y="161"/>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84" name="Freeform 224"/>
            <p:cNvSpPr>
              <a:spLocks/>
            </p:cNvSpPr>
            <p:nvPr/>
          </p:nvSpPr>
          <p:spPr bwMode="auto">
            <a:xfrm>
              <a:off x="4299" y="2219"/>
              <a:ext cx="355" cy="158"/>
            </a:xfrm>
            <a:custGeom>
              <a:avLst/>
              <a:gdLst/>
              <a:ahLst/>
              <a:cxnLst>
                <a:cxn ang="0">
                  <a:pos x="240" y="162"/>
                </a:cxn>
                <a:cxn ang="0">
                  <a:pos x="240" y="162"/>
                </a:cxn>
                <a:cxn ang="0">
                  <a:pos x="248" y="160"/>
                </a:cxn>
                <a:cxn ang="0">
                  <a:pos x="257" y="157"/>
                </a:cxn>
                <a:cxn ang="0">
                  <a:pos x="264" y="154"/>
                </a:cxn>
                <a:cxn ang="0">
                  <a:pos x="270" y="147"/>
                </a:cxn>
                <a:cxn ang="0">
                  <a:pos x="277" y="141"/>
                </a:cxn>
                <a:cxn ang="0">
                  <a:pos x="280" y="135"/>
                </a:cxn>
                <a:cxn ang="0">
                  <a:pos x="283" y="127"/>
                </a:cxn>
                <a:cxn ang="0">
                  <a:pos x="283" y="117"/>
                </a:cxn>
                <a:cxn ang="0">
                  <a:pos x="283" y="45"/>
                </a:cxn>
                <a:cxn ang="0">
                  <a:pos x="283" y="35"/>
                </a:cxn>
                <a:cxn ang="0">
                  <a:pos x="280" y="27"/>
                </a:cxn>
                <a:cxn ang="0">
                  <a:pos x="277" y="21"/>
                </a:cxn>
                <a:cxn ang="0">
                  <a:pos x="270" y="13"/>
                </a:cxn>
                <a:cxn ang="0">
                  <a:pos x="264" y="8"/>
                </a:cxn>
                <a:cxn ang="0">
                  <a:pos x="257" y="5"/>
                </a:cxn>
                <a:cxn ang="0">
                  <a:pos x="248" y="2"/>
                </a:cxn>
                <a:cxn ang="0">
                  <a:pos x="240" y="0"/>
                </a:cxn>
                <a:cxn ang="0">
                  <a:pos x="43" y="0"/>
                </a:cxn>
                <a:cxn ang="0">
                  <a:pos x="35" y="2"/>
                </a:cxn>
                <a:cxn ang="0">
                  <a:pos x="27" y="5"/>
                </a:cxn>
                <a:cxn ang="0">
                  <a:pos x="18" y="8"/>
                </a:cxn>
                <a:cxn ang="0">
                  <a:pos x="12" y="13"/>
                </a:cxn>
                <a:cxn ang="0">
                  <a:pos x="7" y="21"/>
                </a:cxn>
                <a:cxn ang="0">
                  <a:pos x="3" y="27"/>
                </a:cxn>
                <a:cxn ang="0">
                  <a:pos x="0" y="35"/>
                </a:cxn>
                <a:cxn ang="0">
                  <a:pos x="0" y="45"/>
                </a:cxn>
                <a:cxn ang="0">
                  <a:pos x="0" y="117"/>
                </a:cxn>
                <a:cxn ang="0">
                  <a:pos x="0" y="127"/>
                </a:cxn>
                <a:cxn ang="0">
                  <a:pos x="3" y="135"/>
                </a:cxn>
                <a:cxn ang="0">
                  <a:pos x="7" y="141"/>
                </a:cxn>
                <a:cxn ang="0">
                  <a:pos x="12" y="147"/>
                </a:cxn>
                <a:cxn ang="0">
                  <a:pos x="18" y="154"/>
                </a:cxn>
                <a:cxn ang="0">
                  <a:pos x="27" y="157"/>
                </a:cxn>
                <a:cxn ang="0">
                  <a:pos x="35" y="160"/>
                </a:cxn>
                <a:cxn ang="0">
                  <a:pos x="43" y="162"/>
                </a:cxn>
                <a:cxn ang="0">
                  <a:pos x="240" y="162"/>
                </a:cxn>
              </a:cxnLst>
              <a:rect l="0" t="0" r="r" b="b"/>
              <a:pathLst>
                <a:path w="284" h="163">
                  <a:moveTo>
                    <a:pt x="240" y="162"/>
                  </a:moveTo>
                  <a:lnTo>
                    <a:pt x="240" y="162"/>
                  </a:lnTo>
                  <a:lnTo>
                    <a:pt x="248" y="160"/>
                  </a:lnTo>
                  <a:lnTo>
                    <a:pt x="257" y="157"/>
                  </a:lnTo>
                  <a:lnTo>
                    <a:pt x="264" y="154"/>
                  </a:lnTo>
                  <a:lnTo>
                    <a:pt x="270" y="147"/>
                  </a:lnTo>
                  <a:lnTo>
                    <a:pt x="277" y="141"/>
                  </a:lnTo>
                  <a:lnTo>
                    <a:pt x="280" y="135"/>
                  </a:lnTo>
                  <a:lnTo>
                    <a:pt x="283" y="127"/>
                  </a:lnTo>
                  <a:lnTo>
                    <a:pt x="283" y="117"/>
                  </a:lnTo>
                  <a:lnTo>
                    <a:pt x="283" y="45"/>
                  </a:lnTo>
                  <a:lnTo>
                    <a:pt x="283" y="35"/>
                  </a:lnTo>
                  <a:lnTo>
                    <a:pt x="280" y="27"/>
                  </a:lnTo>
                  <a:lnTo>
                    <a:pt x="277" y="21"/>
                  </a:lnTo>
                  <a:lnTo>
                    <a:pt x="270" y="13"/>
                  </a:lnTo>
                  <a:lnTo>
                    <a:pt x="264" y="8"/>
                  </a:lnTo>
                  <a:lnTo>
                    <a:pt x="257" y="5"/>
                  </a:lnTo>
                  <a:lnTo>
                    <a:pt x="248" y="2"/>
                  </a:lnTo>
                  <a:lnTo>
                    <a:pt x="240" y="0"/>
                  </a:lnTo>
                  <a:lnTo>
                    <a:pt x="43" y="0"/>
                  </a:lnTo>
                  <a:lnTo>
                    <a:pt x="35" y="2"/>
                  </a:lnTo>
                  <a:lnTo>
                    <a:pt x="27" y="5"/>
                  </a:lnTo>
                  <a:lnTo>
                    <a:pt x="18" y="8"/>
                  </a:lnTo>
                  <a:lnTo>
                    <a:pt x="12" y="13"/>
                  </a:lnTo>
                  <a:lnTo>
                    <a:pt x="7" y="21"/>
                  </a:lnTo>
                  <a:lnTo>
                    <a:pt x="3" y="27"/>
                  </a:lnTo>
                  <a:lnTo>
                    <a:pt x="0" y="35"/>
                  </a:lnTo>
                  <a:lnTo>
                    <a:pt x="0" y="45"/>
                  </a:lnTo>
                  <a:lnTo>
                    <a:pt x="0" y="117"/>
                  </a:lnTo>
                  <a:lnTo>
                    <a:pt x="0" y="127"/>
                  </a:lnTo>
                  <a:lnTo>
                    <a:pt x="3" y="135"/>
                  </a:lnTo>
                  <a:lnTo>
                    <a:pt x="7" y="141"/>
                  </a:lnTo>
                  <a:lnTo>
                    <a:pt x="12" y="147"/>
                  </a:lnTo>
                  <a:lnTo>
                    <a:pt x="18" y="154"/>
                  </a:lnTo>
                  <a:lnTo>
                    <a:pt x="27" y="157"/>
                  </a:lnTo>
                  <a:lnTo>
                    <a:pt x="35" y="160"/>
                  </a:lnTo>
                  <a:lnTo>
                    <a:pt x="43" y="162"/>
                  </a:lnTo>
                  <a:lnTo>
                    <a:pt x="240" y="162"/>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85" name="Freeform 225"/>
            <p:cNvSpPr>
              <a:spLocks/>
            </p:cNvSpPr>
            <p:nvPr/>
          </p:nvSpPr>
          <p:spPr bwMode="auto">
            <a:xfrm>
              <a:off x="4821" y="3261"/>
              <a:ext cx="358" cy="155"/>
            </a:xfrm>
            <a:custGeom>
              <a:avLst/>
              <a:gdLst/>
              <a:ahLst/>
              <a:cxnLst>
                <a:cxn ang="0">
                  <a:pos x="242" y="160"/>
                </a:cxn>
                <a:cxn ang="0">
                  <a:pos x="242" y="160"/>
                </a:cxn>
                <a:cxn ang="0">
                  <a:pos x="250" y="158"/>
                </a:cxn>
                <a:cxn ang="0">
                  <a:pos x="258" y="155"/>
                </a:cxn>
                <a:cxn ang="0">
                  <a:pos x="266" y="152"/>
                </a:cxn>
                <a:cxn ang="0">
                  <a:pos x="273" y="147"/>
                </a:cxn>
                <a:cxn ang="0">
                  <a:pos x="278" y="141"/>
                </a:cxn>
                <a:cxn ang="0">
                  <a:pos x="282" y="133"/>
                </a:cxn>
                <a:cxn ang="0">
                  <a:pos x="284" y="125"/>
                </a:cxn>
                <a:cxn ang="0">
                  <a:pos x="285" y="116"/>
                </a:cxn>
                <a:cxn ang="0">
                  <a:pos x="285" y="43"/>
                </a:cxn>
                <a:cxn ang="0">
                  <a:pos x="284" y="33"/>
                </a:cxn>
                <a:cxn ang="0">
                  <a:pos x="282" y="26"/>
                </a:cxn>
                <a:cxn ang="0">
                  <a:pos x="278" y="19"/>
                </a:cxn>
                <a:cxn ang="0">
                  <a:pos x="273" y="13"/>
                </a:cxn>
                <a:cxn ang="0">
                  <a:pos x="266" y="6"/>
                </a:cxn>
                <a:cxn ang="0">
                  <a:pos x="258" y="4"/>
                </a:cxn>
                <a:cxn ang="0">
                  <a:pos x="250" y="0"/>
                </a:cxn>
                <a:cxn ang="0">
                  <a:pos x="242" y="0"/>
                </a:cxn>
                <a:cxn ang="0">
                  <a:pos x="44" y="0"/>
                </a:cxn>
                <a:cxn ang="0">
                  <a:pos x="35" y="0"/>
                </a:cxn>
                <a:cxn ang="0">
                  <a:pos x="27" y="4"/>
                </a:cxn>
                <a:cxn ang="0">
                  <a:pos x="21" y="6"/>
                </a:cxn>
                <a:cxn ang="0">
                  <a:pos x="15" y="13"/>
                </a:cxn>
                <a:cxn ang="0">
                  <a:pos x="8" y="19"/>
                </a:cxn>
                <a:cxn ang="0">
                  <a:pos x="5" y="26"/>
                </a:cxn>
                <a:cxn ang="0">
                  <a:pos x="2" y="33"/>
                </a:cxn>
                <a:cxn ang="0">
                  <a:pos x="0" y="43"/>
                </a:cxn>
                <a:cxn ang="0">
                  <a:pos x="0" y="116"/>
                </a:cxn>
                <a:cxn ang="0">
                  <a:pos x="2" y="125"/>
                </a:cxn>
                <a:cxn ang="0">
                  <a:pos x="5" y="133"/>
                </a:cxn>
                <a:cxn ang="0">
                  <a:pos x="8" y="141"/>
                </a:cxn>
                <a:cxn ang="0">
                  <a:pos x="15" y="147"/>
                </a:cxn>
                <a:cxn ang="0">
                  <a:pos x="21" y="152"/>
                </a:cxn>
                <a:cxn ang="0">
                  <a:pos x="27" y="155"/>
                </a:cxn>
                <a:cxn ang="0">
                  <a:pos x="35" y="158"/>
                </a:cxn>
                <a:cxn ang="0">
                  <a:pos x="44" y="160"/>
                </a:cxn>
                <a:cxn ang="0">
                  <a:pos x="242" y="160"/>
                </a:cxn>
              </a:cxnLst>
              <a:rect l="0" t="0" r="r" b="b"/>
              <a:pathLst>
                <a:path w="286" h="161">
                  <a:moveTo>
                    <a:pt x="242" y="160"/>
                  </a:moveTo>
                  <a:lnTo>
                    <a:pt x="242" y="160"/>
                  </a:lnTo>
                  <a:lnTo>
                    <a:pt x="250" y="158"/>
                  </a:lnTo>
                  <a:lnTo>
                    <a:pt x="258" y="155"/>
                  </a:lnTo>
                  <a:lnTo>
                    <a:pt x="266" y="152"/>
                  </a:lnTo>
                  <a:lnTo>
                    <a:pt x="273" y="147"/>
                  </a:lnTo>
                  <a:lnTo>
                    <a:pt x="278" y="141"/>
                  </a:lnTo>
                  <a:lnTo>
                    <a:pt x="282" y="133"/>
                  </a:lnTo>
                  <a:lnTo>
                    <a:pt x="284" y="125"/>
                  </a:lnTo>
                  <a:lnTo>
                    <a:pt x="285" y="116"/>
                  </a:lnTo>
                  <a:lnTo>
                    <a:pt x="285" y="43"/>
                  </a:lnTo>
                  <a:lnTo>
                    <a:pt x="284" y="33"/>
                  </a:lnTo>
                  <a:lnTo>
                    <a:pt x="282" y="26"/>
                  </a:lnTo>
                  <a:lnTo>
                    <a:pt x="278" y="19"/>
                  </a:lnTo>
                  <a:lnTo>
                    <a:pt x="273" y="13"/>
                  </a:lnTo>
                  <a:lnTo>
                    <a:pt x="266" y="6"/>
                  </a:lnTo>
                  <a:lnTo>
                    <a:pt x="258" y="4"/>
                  </a:lnTo>
                  <a:lnTo>
                    <a:pt x="250" y="0"/>
                  </a:lnTo>
                  <a:lnTo>
                    <a:pt x="242" y="0"/>
                  </a:lnTo>
                  <a:lnTo>
                    <a:pt x="44" y="0"/>
                  </a:lnTo>
                  <a:lnTo>
                    <a:pt x="35" y="0"/>
                  </a:lnTo>
                  <a:lnTo>
                    <a:pt x="27" y="4"/>
                  </a:lnTo>
                  <a:lnTo>
                    <a:pt x="21" y="6"/>
                  </a:lnTo>
                  <a:lnTo>
                    <a:pt x="15" y="13"/>
                  </a:lnTo>
                  <a:lnTo>
                    <a:pt x="8" y="19"/>
                  </a:lnTo>
                  <a:lnTo>
                    <a:pt x="5" y="26"/>
                  </a:lnTo>
                  <a:lnTo>
                    <a:pt x="2" y="33"/>
                  </a:lnTo>
                  <a:lnTo>
                    <a:pt x="0" y="43"/>
                  </a:lnTo>
                  <a:lnTo>
                    <a:pt x="0" y="116"/>
                  </a:lnTo>
                  <a:lnTo>
                    <a:pt x="2" y="125"/>
                  </a:lnTo>
                  <a:lnTo>
                    <a:pt x="5" y="133"/>
                  </a:lnTo>
                  <a:lnTo>
                    <a:pt x="8" y="141"/>
                  </a:lnTo>
                  <a:lnTo>
                    <a:pt x="15" y="147"/>
                  </a:lnTo>
                  <a:lnTo>
                    <a:pt x="21" y="152"/>
                  </a:lnTo>
                  <a:lnTo>
                    <a:pt x="27" y="155"/>
                  </a:lnTo>
                  <a:lnTo>
                    <a:pt x="35" y="158"/>
                  </a:lnTo>
                  <a:lnTo>
                    <a:pt x="44" y="160"/>
                  </a:lnTo>
                  <a:lnTo>
                    <a:pt x="24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86" name="Freeform 226"/>
            <p:cNvSpPr>
              <a:spLocks/>
            </p:cNvSpPr>
            <p:nvPr/>
          </p:nvSpPr>
          <p:spPr bwMode="auto">
            <a:xfrm>
              <a:off x="1876" y="859"/>
              <a:ext cx="679" cy="517"/>
            </a:xfrm>
            <a:custGeom>
              <a:avLst/>
              <a:gdLst/>
              <a:ahLst/>
              <a:cxnLst>
                <a:cxn ang="0">
                  <a:pos x="305" y="16"/>
                </a:cxn>
                <a:cxn ang="0">
                  <a:pos x="526" y="235"/>
                </a:cxn>
                <a:cxn ang="0">
                  <a:pos x="533" y="242"/>
                </a:cxn>
                <a:cxn ang="0">
                  <a:pos x="537" y="252"/>
                </a:cxn>
                <a:cxn ang="0">
                  <a:pos x="540" y="262"/>
                </a:cxn>
                <a:cxn ang="0">
                  <a:pos x="542" y="272"/>
                </a:cxn>
                <a:cxn ang="0">
                  <a:pos x="540" y="283"/>
                </a:cxn>
                <a:cxn ang="0">
                  <a:pos x="537" y="294"/>
                </a:cxn>
                <a:cxn ang="0">
                  <a:pos x="533" y="303"/>
                </a:cxn>
                <a:cxn ang="0">
                  <a:pos x="526" y="311"/>
                </a:cxn>
                <a:cxn ang="0">
                  <a:pos x="314" y="518"/>
                </a:cxn>
                <a:cxn ang="0">
                  <a:pos x="306" y="525"/>
                </a:cxn>
                <a:cxn ang="0">
                  <a:pos x="297" y="529"/>
                </a:cxn>
                <a:cxn ang="0">
                  <a:pos x="286" y="532"/>
                </a:cxn>
                <a:cxn ang="0">
                  <a:pos x="276" y="534"/>
                </a:cxn>
                <a:cxn ang="0">
                  <a:pos x="265" y="532"/>
                </a:cxn>
                <a:cxn ang="0">
                  <a:pos x="255" y="529"/>
                </a:cxn>
                <a:cxn ang="0">
                  <a:pos x="245" y="525"/>
                </a:cxn>
                <a:cxn ang="0">
                  <a:pos x="238" y="518"/>
                </a:cxn>
                <a:cxn ang="0">
                  <a:pos x="17" y="300"/>
                </a:cxn>
                <a:cxn ang="0">
                  <a:pos x="8" y="290"/>
                </a:cxn>
                <a:cxn ang="0">
                  <a:pos x="4" y="281"/>
                </a:cxn>
                <a:cxn ang="0">
                  <a:pos x="0" y="272"/>
                </a:cxn>
                <a:cxn ang="0">
                  <a:pos x="0" y="261"/>
                </a:cxn>
                <a:cxn ang="0">
                  <a:pos x="0" y="251"/>
                </a:cxn>
                <a:cxn ang="0">
                  <a:pos x="4" y="241"/>
                </a:cxn>
                <a:cxn ang="0">
                  <a:pos x="8" y="231"/>
                </a:cxn>
                <a:cxn ang="0">
                  <a:pos x="17" y="222"/>
                </a:cxn>
                <a:cxn ang="0">
                  <a:pos x="227" y="16"/>
                </a:cxn>
                <a:cxn ang="0">
                  <a:pos x="236" y="8"/>
                </a:cxn>
                <a:cxn ang="0">
                  <a:pos x="245" y="4"/>
                </a:cxn>
                <a:cxn ang="0">
                  <a:pos x="255" y="0"/>
                </a:cxn>
                <a:cxn ang="0">
                  <a:pos x="266" y="0"/>
                </a:cxn>
                <a:cxn ang="0">
                  <a:pos x="276" y="0"/>
                </a:cxn>
                <a:cxn ang="0">
                  <a:pos x="287" y="4"/>
                </a:cxn>
                <a:cxn ang="0">
                  <a:pos x="297" y="8"/>
                </a:cxn>
                <a:cxn ang="0">
                  <a:pos x="305" y="16"/>
                </a:cxn>
              </a:cxnLst>
              <a:rect l="0" t="0" r="r" b="b"/>
              <a:pathLst>
                <a:path w="543" h="535">
                  <a:moveTo>
                    <a:pt x="305" y="16"/>
                  </a:moveTo>
                  <a:lnTo>
                    <a:pt x="526" y="235"/>
                  </a:lnTo>
                  <a:lnTo>
                    <a:pt x="533" y="242"/>
                  </a:lnTo>
                  <a:lnTo>
                    <a:pt x="537" y="252"/>
                  </a:lnTo>
                  <a:lnTo>
                    <a:pt x="540" y="262"/>
                  </a:lnTo>
                  <a:lnTo>
                    <a:pt x="542" y="272"/>
                  </a:lnTo>
                  <a:lnTo>
                    <a:pt x="540" y="283"/>
                  </a:lnTo>
                  <a:lnTo>
                    <a:pt x="537" y="294"/>
                  </a:lnTo>
                  <a:lnTo>
                    <a:pt x="533" y="303"/>
                  </a:lnTo>
                  <a:lnTo>
                    <a:pt x="526" y="311"/>
                  </a:lnTo>
                  <a:lnTo>
                    <a:pt x="314" y="518"/>
                  </a:lnTo>
                  <a:lnTo>
                    <a:pt x="306" y="525"/>
                  </a:lnTo>
                  <a:lnTo>
                    <a:pt x="297" y="529"/>
                  </a:lnTo>
                  <a:lnTo>
                    <a:pt x="286" y="532"/>
                  </a:lnTo>
                  <a:lnTo>
                    <a:pt x="276" y="534"/>
                  </a:lnTo>
                  <a:lnTo>
                    <a:pt x="265" y="532"/>
                  </a:lnTo>
                  <a:lnTo>
                    <a:pt x="255" y="529"/>
                  </a:lnTo>
                  <a:lnTo>
                    <a:pt x="245" y="525"/>
                  </a:lnTo>
                  <a:lnTo>
                    <a:pt x="238" y="518"/>
                  </a:lnTo>
                  <a:lnTo>
                    <a:pt x="17" y="300"/>
                  </a:lnTo>
                  <a:lnTo>
                    <a:pt x="8" y="290"/>
                  </a:lnTo>
                  <a:lnTo>
                    <a:pt x="4" y="281"/>
                  </a:lnTo>
                  <a:lnTo>
                    <a:pt x="0" y="272"/>
                  </a:lnTo>
                  <a:lnTo>
                    <a:pt x="0" y="261"/>
                  </a:lnTo>
                  <a:lnTo>
                    <a:pt x="0" y="251"/>
                  </a:lnTo>
                  <a:lnTo>
                    <a:pt x="4" y="241"/>
                  </a:lnTo>
                  <a:lnTo>
                    <a:pt x="8" y="231"/>
                  </a:lnTo>
                  <a:lnTo>
                    <a:pt x="17" y="222"/>
                  </a:lnTo>
                  <a:lnTo>
                    <a:pt x="227" y="16"/>
                  </a:lnTo>
                  <a:lnTo>
                    <a:pt x="236" y="8"/>
                  </a:lnTo>
                  <a:lnTo>
                    <a:pt x="245" y="4"/>
                  </a:lnTo>
                  <a:lnTo>
                    <a:pt x="255" y="0"/>
                  </a:lnTo>
                  <a:lnTo>
                    <a:pt x="266" y="0"/>
                  </a:lnTo>
                  <a:lnTo>
                    <a:pt x="276" y="0"/>
                  </a:lnTo>
                  <a:lnTo>
                    <a:pt x="287" y="4"/>
                  </a:lnTo>
                  <a:lnTo>
                    <a:pt x="297" y="8"/>
                  </a:lnTo>
                  <a:lnTo>
                    <a:pt x="305" y="1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87" name="Freeform 227"/>
            <p:cNvSpPr>
              <a:spLocks/>
            </p:cNvSpPr>
            <p:nvPr/>
          </p:nvSpPr>
          <p:spPr bwMode="auto">
            <a:xfrm>
              <a:off x="2130" y="1002"/>
              <a:ext cx="163" cy="88"/>
            </a:xfrm>
            <a:custGeom>
              <a:avLst/>
              <a:gdLst/>
              <a:ahLst/>
              <a:cxnLst>
                <a:cxn ang="0">
                  <a:pos x="129" y="0"/>
                </a:cxn>
                <a:cxn ang="0">
                  <a:pos x="129" y="70"/>
                </a:cxn>
                <a:cxn ang="0">
                  <a:pos x="127" y="73"/>
                </a:cxn>
                <a:cxn ang="0">
                  <a:pos x="124" y="77"/>
                </a:cxn>
                <a:cxn ang="0">
                  <a:pos x="118" y="81"/>
                </a:cxn>
                <a:cxn ang="0">
                  <a:pos x="110" y="84"/>
                </a:cxn>
                <a:cxn ang="0">
                  <a:pos x="89" y="89"/>
                </a:cxn>
                <a:cxn ang="0">
                  <a:pos x="64" y="90"/>
                </a:cxn>
                <a:cxn ang="0">
                  <a:pos x="38" y="89"/>
                </a:cxn>
                <a:cxn ang="0">
                  <a:pos x="18" y="84"/>
                </a:cxn>
                <a:cxn ang="0">
                  <a:pos x="11" y="81"/>
                </a:cxn>
                <a:cxn ang="0">
                  <a:pos x="5" y="77"/>
                </a:cxn>
                <a:cxn ang="0">
                  <a:pos x="0" y="73"/>
                </a:cxn>
                <a:cxn ang="0">
                  <a:pos x="0" y="70"/>
                </a:cxn>
                <a:cxn ang="0">
                  <a:pos x="0" y="0"/>
                </a:cxn>
                <a:cxn ang="0">
                  <a:pos x="6" y="5"/>
                </a:cxn>
                <a:cxn ang="0">
                  <a:pos x="14" y="7"/>
                </a:cxn>
                <a:cxn ang="0">
                  <a:pos x="33" y="12"/>
                </a:cxn>
                <a:cxn ang="0">
                  <a:pos x="53" y="14"/>
                </a:cxn>
                <a:cxn ang="0">
                  <a:pos x="64" y="14"/>
                </a:cxn>
                <a:cxn ang="0">
                  <a:pos x="78" y="14"/>
                </a:cxn>
                <a:cxn ang="0">
                  <a:pos x="90" y="12"/>
                </a:cxn>
                <a:cxn ang="0">
                  <a:pos x="103" y="11"/>
                </a:cxn>
                <a:cxn ang="0">
                  <a:pos x="113" y="7"/>
                </a:cxn>
                <a:cxn ang="0">
                  <a:pos x="123" y="5"/>
                </a:cxn>
                <a:cxn ang="0">
                  <a:pos x="129" y="0"/>
                </a:cxn>
              </a:cxnLst>
              <a:rect l="0" t="0" r="r" b="b"/>
              <a:pathLst>
                <a:path w="130" h="91">
                  <a:moveTo>
                    <a:pt x="129" y="0"/>
                  </a:moveTo>
                  <a:lnTo>
                    <a:pt x="129" y="70"/>
                  </a:lnTo>
                  <a:lnTo>
                    <a:pt x="127" y="73"/>
                  </a:lnTo>
                  <a:lnTo>
                    <a:pt x="124" y="77"/>
                  </a:lnTo>
                  <a:lnTo>
                    <a:pt x="118" y="81"/>
                  </a:lnTo>
                  <a:lnTo>
                    <a:pt x="110" y="84"/>
                  </a:lnTo>
                  <a:lnTo>
                    <a:pt x="89" y="89"/>
                  </a:lnTo>
                  <a:lnTo>
                    <a:pt x="64" y="90"/>
                  </a:lnTo>
                  <a:lnTo>
                    <a:pt x="38" y="89"/>
                  </a:lnTo>
                  <a:lnTo>
                    <a:pt x="18" y="84"/>
                  </a:lnTo>
                  <a:lnTo>
                    <a:pt x="11" y="81"/>
                  </a:lnTo>
                  <a:lnTo>
                    <a:pt x="5" y="77"/>
                  </a:lnTo>
                  <a:lnTo>
                    <a:pt x="0" y="73"/>
                  </a:lnTo>
                  <a:lnTo>
                    <a:pt x="0" y="70"/>
                  </a:lnTo>
                  <a:lnTo>
                    <a:pt x="0" y="0"/>
                  </a:lnTo>
                  <a:lnTo>
                    <a:pt x="6" y="5"/>
                  </a:lnTo>
                  <a:lnTo>
                    <a:pt x="14" y="7"/>
                  </a:lnTo>
                  <a:lnTo>
                    <a:pt x="33" y="12"/>
                  </a:lnTo>
                  <a:lnTo>
                    <a:pt x="53" y="14"/>
                  </a:lnTo>
                  <a:lnTo>
                    <a:pt x="64" y="14"/>
                  </a:lnTo>
                  <a:lnTo>
                    <a:pt x="78" y="14"/>
                  </a:lnTo>
                  <a:lnTo>
                    <a:pt x="90" y="12"/>
                  </a:lnTo>
                  <a:lnTo>
                    <a:pt x="103" y="11"/>
                  </a:lnTo>
                  <a:lnTo>
                    <a:pt x="113" y="7"/>
                  </a:lnTo>
                  <a:lnTo>
                    <a:pt x="123" y="5"/>
                  </a:lnTo>
                  <a:lnTo>
                    <a:pt x="129" y="0"/>
                  </a:lnTo>
                </a:path>
              </a:pathLst>
            </a:custGeom>
            <a:solidFill>
              <a:srgbClr val="666666"/>
            </a:solidFill>
            <a:ln w="9525" cap="rnd">
              <a:noFill/>
              <a:round/>
              <a:headEnd/>
              <a:tailEnd/>
            </a:ln>
            <a:effectLst/>
          </p:spPr>
          <p:txBody>
            <a:bodyPr/>
            <a:lstStyle/>
            <a:p>
              <a:endParaRPr lang="en-US"/>
            </a:p>
          </p:txBody>
        </p:sp>
        <p:sp>
          <p:nvSpPr>
            <p:cNvPr id="66788" name="Freeform 228"/>
            <p:cNvSpPr>
              <a:spLocks/>
            </p:cNvSpPr>
            <p:nvPr/>
          </p:nvSpPr>
          <p:spPr bwMode="auto">
            <a:xfrm>
              <a:off x="2130" y="973"/>
              <a:ext cx="160" cy="36"/>
            </a:xfrm>
            <a:custGeom>
              <a:avLst/>
              <a:gdLst/>
              <a:ahLst/>
              <a:cxnLst>
                <a:cxn ang="0">
                  <a:pos x="111" y="30"/>
                </a:cxn>
                <a:cxn ang="0">
                  <a:pos x="111" y="30"/>
                </a:cxn>
                <a:cxn ang="0">
                  <a:pos x="121" y="27"/>
                </a:cxn>
                <a:cxn ang="0">
                  <a:pos x="126" y="22"/>
                </a:cxn>
                <a:cxn ang="0">
                  <a:pos x="127" y="18"/>
                </a:cxn>
                <a:cxn ang="0">
                  <a:pos x="127" y="18"/>
                </a:cxn>
                <a:cxn ang="0">
                  <a:pos x="127" y="16"/>
                </a:cxn>
                <a:cxn ang="0">
                  <a:pos x="124" y="12"/>
                </a:cxn>
                <a:cxn ang="0">
                  <a:pos x="120" y="9"/>
                </a:cxn>
                <a:cxn ang="0">
                  <a:pos x="111" y="6"/>
                </a:cxn>
                <a:cxn ang="0">
                  <a:pos x="102" y="3"/>
                </a:cxn>
                <a:cxn ang="0">
                  <a:pos x="90" y="1"/>
                </a:cxn>
                <a:cxn ang="0">
                  <a:pos x="63" y="0"/>
                </a:cxn>
                <a:cxn ang="0">
                  <a:pos x="38" y="1"/>
                </a:cxn>
                <a:cxn ang="0">
                  <a:pos x="27" y="3"/>
                </a:cxn>
                <a:cxn ang="0">
                  <a:pos x="17" y="6"/>
                </a:cxn>
                <a:cxn ang="0">
                  <a:pos x="9" y="9"/>
                </a:cxn>
                <a:cxn ang="0">
                  <a:pos x="5" y="12"/>
                </a:cxn>
                <a:cxn ang="0">
                  <a:pos x="1" y="16"/>
                </a:cxn>
                <a:cxn ang="0">
                  <a:pos x="0" y="18"/>
                </a:cxn>
                <a:cxn ang="0">
                  <a:pos x="1" y="20"/>
                </a:cxn>
                <a:cxn ang="0">
                  <a:pos x="5" y="24"/>
                </a:cxn>
                <a:cxn ang="0">
                  <a:pos x="9" y="27"/>
                </a:cxn>
                <a:cxn ang="0">
                  <a:pos x="17" y="30"/>
                </a:cxn>
                <a:cxn ang="0">
                  <a:pos x="27" y="33"/>
                </a:cxn>
                <a:cxn ang="0">
                  <a:pos x="38" y="35"/>
                </a:cxn>
                <a:cxn ang="0">
                  <a:pos x="63" y="36"/>
                </a:cxn>
                <a:cxn ang="0">
                  <a:pos x="78" y="36"/>
                </a:cxn>
                <a:cxn ang="0">
                  <a:pos x="90" y="35"/>
                </a:cxn>
                <a:cxn ang="0">
                  <a:pos x="111" y="30"/>
                </a:cxn>
              </a:cxnLst>
              <a:rect l="0" t="0" r="r" b="b"/>
              <a:pathLst>
                <a:path w="128" h="37">
                  <a:moveTo>
                    <a:pt x="111" y="30"/>
                  </a:moveTo>
                  <a:lnTo>
                    <a:pt x="111" y="30"/>
                  </a:lnTo>
                  <a:lnTo>
                    <a:pt x="121" y="27"/>
                  </a:lnTo>
                  <a:lnTo>
                    <a:pt x="126" y="22"/>
                  </a:lnTo>
                  <a:lnTo>
                    <a:pt x="127" y="18"/>
                  </a:lnTo>
                  <a:lnTo>
                    <a:pt x="127" y="18"/>
                  </a:lnTo>
                  <a:lnTo>
                    <a:pt x="127" y="16"/>
                  </a:lnTo>
                  <a:lnTo>
                    <a:pt x="124" y="12"/>
                  </a:lnTo>
                  <a:lnTo>
                    <a:pt x="120" y="9"/>
                  </a:lnTo>
                  <a:lnTo>
                    <a:pt x="111" y="6"/>
                  </a:lnTo>
                  <a:lnTo>
                    <a:pt x="102" y="3"/>
                  </a:lnTo>
                  <a:lnTo>
                    <a:pt x="90" y="1"/>
                  </a:lnTo>
                  <a:lnTo>
                    <a:pt x="63" y="0"/>
                  </a:lnTo>
                  <a:lnTo>
                    <a:pt x="38" y="1"/>
                  </a:lnTo>
                  <a:lnTo>
                    <a:pt x="27" y="3"/>
                  </a:lnTo>
                  <a:lnTo>
                    <a:pt x="17" y="6"/>
                  </a:lnTo>
                  <a:lnTo>
                    <a:pt x="9" y="9"/>
                  </a:lnTo>
                  <a:lnTo>
                    <a:pt x="5" y="12"/>
                  </a:lnTo>
                  <a:lnTo>
                    <a:pt x="1" y="16"/>
                  </a:lnTo>
                  <a:lnTo>
                    <a:pt x="0" y="18"/>
                  </a:lnTo>
                  <a:lnTo>
                    <a:pt x="1" y="20"/>
                  </a:lnTo>
                  <a:lnTo>
                    <a:pt x="5" y="24"/>
                  </a:lnTo>
                  <a:lnTo>
                    <a:pt x="9" y="27"/>
                  </a:lnTo>
                  <a:lnTo>
                    <a:pt x="17" y="30"/>
                  </a:lnTo>
                  <a:lnTo>
                    <a:pt x="27" y="33"/>
                  </a:lnTo>
                  <a:lnTo>
                    <a:pt x="38" y="35"/>
                  </a:lnTo>
                  <a:lnTo>
                    <a:pt x="63" y="36"/>
                  </a:lnTo>
                  <a:lnTo>
                    <a:pt x="78" y="36"/>
                  </a:lnTo>
                  <a:lnTo>
                    <a:pt x="90" y="35"/>
                  </a:lnTo>
                  <a:lnTo>
                    <a:pt x="111" y="30"/>
                  </a:lnTo>
                </a:path>
              </a:pathLst>
            </a:custGeom>
            <a:solidFill>
              <a:srgbClr val="666666"/>
            </a:solidFill>
            <a:ln w="9525" cap="rnd">
              <a:noFill/>
              <a:round/>
              <a:headEnd/>
              <a:tailEnd/>
            </a:ln>
            <a:effectLst/>
          </p:spPr>
          <p:txBody>
            <a:bodyPr/>
            <a:lstStyle/>
            <a:p>
              <a:endParaRPr lang="en-US"/>
            </a:p>
          </p:txBody>
        </p:sp>
        <p:sp>
          <p:nvSpPr>
            <p:cNvPr id="66789" name="Freeform 229"/>
            <p:cNvSpPr>
              <a:spLocks/>
            </p:cNvSpPr>
            <p:nvPr/>
          </p:nvSpPr>
          <p:spPr bwMode="auto">
            <a:xfrm>
              <a:off x="2379" y="1122"/>
              <a:ext cx="17" cy="14"/>
            </a:xfrm>
            <a:custGeom>
              <a:avLst/>
              <a:gdLst/>
              <a:ahLst/>
              <a:cxnLst>
                <a:cxn ang="0">
                  <a:pos x="0" y="13"/>
                </a:cxn>
                <a:cxn ang="0">
                  <a:pos x="4" y="13"/>
                </a:cxn>
                <a:cxn ang="0">
                  <a:pos x="7" y="10"/>
                </a:cxn>
                <a:cxn ang="0">
                  <a:pos x="9" y="13"/>
                </a:cxn>
                <a:cxn ang="0">
                  <a:pos x="13" y="13"/>
                </a:cxn>
                <a:cxn ang="0">
                  <a:pos x="9" y="7"/>
                </a:cxn>
                <a:cxn ang="0">
                  <a:pos x="13" y="0"/>
                </a:cxn>
                <a:cxn ang="0">
                  <a:pos x="9" y="0"/>
                </a:cxn>
                <a:cxn ang="0">
                  <a:pos x="7" y="6"/>
                </a:cxn>
                <a:cxn ang="0">
                  <a:pos x="4" y="0"/>
                </a:cxn>
                <a:cxn ang="0">
                  <a:pos x="0" y="0"/>
                </a:cxn>
                <a:cxn ang="0">
                  <a:pos x="4" y="7"/>
                </a:cxn>
                <a:cxn ang="0">
                  <a:pos x="0" y="13"/>
                </a:cxn>
              </a:cxnLst>
              <a:rect l="0" t="0" r="r" b="b"/>
              <a:pathLst>
                <a:path w="14" h="14">
                  <a:moveTo>
                    <a:pt x="0" y="13"/>
                  </a:moveTo>
                  <a:lnTo>
                    <a:pt x="4" y="13"/>
                  </a:lnTo>
                  <a:lnTo>
                    <a:pt x="7" y="10"/>
                  </a:lnTo>
                  <a:lnTo>
                    <a:pt x="9" y="13"/>
                  </a:lnTo>
                  <a:lnTo>
                    <a:pt x="13" y="13"/>
                  </a:lnTo>
                  <a:lnTo>
                    <a:pt x="9" y="7"/>
                  </a:lnTo>
                  <a:lnTo>
                    <a:pt x="13" y="0"/>
                  </a:lnTo>
                  <a:lnTo>
                    <a:pt x="9" y="0"/>
                  </a:lnTo>
                  <a:lnTo>
                    <a:pt x="7" y="6"/>
                  </a:lnTo>
                  <a:lnTo>
                    <a:pt x="4" y="0"/>
                  </a:lnTo>
                  <a:lnTo>
                    <a:pt x="0" y="0"/>
                  </a:lnTo>
                  <a:lnTo>
                    <a:pt x="4" y="7"/>
                  </a:lnTo>
                  <a:lnTo>
                    <a:pt x="0" y="13"/>
                  </a:lnTo>
                </a:path>
              </a:pathLst>
            </a:custGeom>
            <a:solidFill>
              <a:srgbClr val="666666"/>
            </a:solidFill>
            <a:ln w="9525" cap="rnd">
              <a:noFill/>
              <a:round/>
              <a:headEnd/>
              <a:tailEnd/>
            </a:ln>
            <a:effectLst/>
          </p:spPr>
          <p:txBody>
            <a:bodyPr/>
            <a:lstStyle/>
            <a:p>
              <a:endParaRPr lang="en-US"/>
            </a:p>
          </p:txBody>
        </p:sp>
        <p:sp>
          <p:nvSpPr>
            <p:cNvPr id="66790" name="Freeform 230"/>
            <p:cNvSpPr>
              <a:spLocks/>
            </p:cNvSpPr>
            <p:nvPr/>
          </p:nvSpPr>
          <p:spPr bwMode="auto">
            <a:xfrm>
              <a:off x="2149" y="1122"/>
              <a:ext cx="17" cy="14"/>
            </a:xfrm>
            <a:custGeom>
              <a:avLst/>
              <a:gdLst/>
              <a:ahLst/>
              <a:cxnLst>
                <a:cxn ang="0">
                  <a:pos x="0" y="13"/>
                </a:cxn>
                <a:cxn ang="0">
                  <a:pos x="3" y="13"/>
                </a:cxn>
                <a:cxn ang="0">
                  <a:pos x="6" y="10"/>
                </a:cxn>
                <a:cxn ang="0">
                  <a:pos x="8" y="13"/>
                </a:cxn>
                <a:cxn ang="0">
                  <a:pos x="13" y="13"/>
                </a:cxn>
                <a:cxn ang="0">
                  <a:pos x="8" y="7"/>
                </a:cxn>
                <a:cxn ang="0">
                  <a:pos x="13" y="0"/>
                </a:cxn>
                <a:cxn ang="0">
                  <a:pos x="8" y="0"/>
                </a:cxn>
                <a:cxn ang="0">
                  <a:pos x="6" y="6"/>
                </a:cxn>
                <a:cxn ang="0">
                  <a:pos x="3" y="0"/>
                </a:cxn>
                <a:cxn ang="0">
                  <a:pos x="0" y="0"/>
                </a:cxn>
                <a:cxn ang="0">
                  <a:pos x="5" y="7"/>
                </a:cxn>
                <a:cxn ang="0">
                  <a:pos x="0" y="13"/>
                </a:cxn>
              </a:cxnLst>
              <a:rect l="0" t="0" r="r" b="b"/>
              <a:pathLst>
                <a:path w="14" h="14">
                  <a:moveTo>
                    <a:pt x="0" y="13"/>
                  </a:moveTo>
                  <a:lnTo>
                    <a:pt x="3" y="13"/>
                  </a:lnTo>
                  <a:lnTo>
                    <a:pt x="6" y="10"/>
                  </a:lnTo>
                  <a:lnTo>
                    <a:pt x="8" y="13"/>
                  </a:lnTo>
                  <a:lnTo>
                    <a:pt x="13" y="13"/>
                  </a:lnTo>
                  <a:lnTo>
                    <a:pt x="8" y="7"/>
                  </a:lnTo>
                  <a:lnTo>
                    <a:pt x="13" y="0"/>
                  </a:lnTo>
                  <a:lnTo>
                    <a:pt x="8" y="0"/>
                  </a:lnTo>
                  <a:lnTo>
                    <a:pt x="6" y="6"/>
                  </a:lnTo>
                  <a:lnTo>
                    <a:pt x="3" y="0"/>
                  </a:lnTo>
                  <a:lnTo>
                    <a:pt x="0" y="0"/>
                  </a:lnTo>
                  <a:lnTo>
                    <a:pt x="5" y="7"/>
                  </a:lnTo>
                  <a:lnTo>
                    <a:pt x="0" y="13"/>
                  </a:lnTo>
                </a:path>
              </a:pathLst>
            </a:custGeom>
            <a:solidFill>
              <a:srgbClr val="666666"/>
            </a:solidFill>
            <a:ln w="9525" cap="rnd">
              <a:noFill/>
              <a:round/>
              <a:headEnd/>
              <a:tailEnd/>
            </a:ln>
            <a:effectLst/>
          </p:spPr>
          <p:txBody>
            <a:bodyPr/>
            <a:lstStyle/>
            <a:p>
              <a:endParaRPr lang="en-US"/>
            </a:p>
          </p:txBody>
        </p:sp>
        <p:sp>
          <p:nvSpPr>
            <p:cNvPr id="66791" name="Freeform 231"/>
            <p:cNvSpPr>
              <a:spLocks/>
            </p:cNvSpPr>
            <p:nvPr/>
          </p:nvSpPr>
          <p:spPr bwMode="auto">
            <a:xfrm>
              <a:off x="1393" y="1777"/>
              <a:ext cx="549" cy="156"/>
            </a:xfrm>
            <a:custGeom>
              <a:avLst/>
              <a:gdLst/>
              <a:ahLst/>
              <a:cxnLst>
                <a:cxn ang="0">
                  <a:pos x="393" y="160"/>
                </a:cxn>
                <a:cxn ang="0">
                  <a:pos x="393" y="160"/>
                </a:cxn>
                <a:cxn ang="0">
                  <a:pos x="403" y="160"/>
                </a:cxn>
                <a:cxn ang="0">
                  <a:pos x="410" y="157"/>
                </a:cxn>
                <a:cxn ang="0">
                  <a:pos x="419" y="154"/>
                </a:cxn>
                <a:cxn ang="0">
                  <a:pos x="425" y="147"/>
                </a:cxn>
                <a:cxn ang="0">
                  <a:pos x="430" y="141"/>
                </a:cxn>
                <a:cxn ang="0">
                  <a:pos x="434" y="134"/>
                </a:cxn>
                <a:cxn ang="0">
                  <a:pos x="436" y="127"/>
                </a:cxn>
                <a:cxn ang="0">
                  <a:pos x="438" y="117"/>
                </a:cxn>
                <a:cxn ang="0">
                  <a:pos x="438" y="45"/>
                </a:cxn>
                <a:cxn ang="0">
                  <a:pos x="436" y="35"/>
                </a:cxn>
                <a:cxn ang="0">
                  <a:pos x="434" y="27"/>
                </a:cxn>
                <a:cxn ang="0">
                  <a:pos x="430" y="19"/>
                </a:cxn>
                <a:cxn ang="0">
                  <a:pos x="425" y="13"/>
                </a:cxn>
                <a:cxn ang="0">
                  <a:pos x="419" y="8"/>
                </a:cxn>
                <a:cxn ang="0">
                  <a:pos x="410" y="4"/>
                </a:cxn>
                <a:cxn ang="0">
                  <a:pos x="403" y="2"/>
                </a:cxn>
                <a:cxn ang="0">
                  <a:pos x="393" y="0"/>
                </a:cxn>
                <a:cxn ang="0">
                  <a:pos x="44" y="0"/>
                </a:cxn>
                <a:cxn ang="0">
                  <a:pos x="35" y="2"/>
                </a:cxn>
                <a:cxn ang="0">
                  <a:pos x="27" y="4"/>
                </a:cxn>
                <a:cxn ang="0">
                  <a:pos x="20" y="8"/>
                </a:cxn>
                <a:cxn ang="0">
                  <a:pos x="14" y="13"/>
                </a:cxn>
                <a:cxn ang="0">
                  <a:pos x="7" y="19"/>
                </a:cxn>
                <a:cxn ang="0">
                  <a:pos x="5" y="27"/>
                </a:cxn>
                <a:cxn ang="0">
                  <a:pos x="2" y="35"/>
                </a:cxn>
                <a:cxn ang="0">
                  <a:pos x="0" y="45"/>
                </a:cxn>
                <a:cxn ang="0">
                  <a:pos x="0" y="117"/>
                </a:cxn>
                <a:cxn ang="0">
                  <a:pos x="2" y="127"/>
                </a:cxn>
                <a:cxn ang="0">
                  <a:pos x="5" y="134"/>
                </a:cxn>
                <a:cxn ang="0">
                  <a:pos x="7" y="141"/>
                </a:cxn>
                <a:cxn ang="0">
                  <a:pos x="14" y="147"/>
                </a:cxn>
                <a:cxn ang="0">
                  <a:pos x="20" y="154"/>
                </a:cxn>
                <a:cxn ang="0">
                  <a:pos x="27" y="157"/>
                </a:cxn>
                <a:cxn ang="0">
                  <a:pos x="35" y="160"/>
                </a:cxn>
                <a:cxn ang="0">
                  <a:pos x="44" y="160"/>
                </a:cxn>
                <a:cxn ang="0">
                  <a:pos x="393" y="160"/>
                </a:cxn>
              </a:cxnLst>
              <a:rect l="0" t="0" r="r" b="b"/>
              <a:pathLst>
                <a:path w="439" h="161">
                  <a:moveTo>
                    <a:pt x="393" y="160"/>
                  </a:moveTo>
                  <a:lnTo>
                    <a:pt x="393" y="160"/>
                  </a:lnTo>
                  <a:lnTo>
                    <a:pt x="403" y="160"/>
                  </a:lnTo>
                  <a:lnTo>
                    <a:pt x="410" y="157"/>
                  </a:lnTo>
                  <a:lnTo>
                    <a:pt x="419" y="154"/>
                  </a:lnTo>
                  <a:lnTo>
                    <a:pt x="425" y="147"/>
                  </a:lnTo>
                  <a:lnTo>
                    <a:pt x="430" y="141"/>
                  </a:lnTo>
                  <a:lnTo>
                    <a:pt x="434" y="134"/>
                  </a:lnTo>
                  <a:lnTo>
                    <a:pt x="436" y="127"/>
                  </a:lnTo>
                  <a:lnTo>
                    <a:pt x="438" y="117"/>
                  </a:lnTo>
                  <a:lnTo>
                    <a:pt x="438" y="45"/>
                  </a:lnTo>
                  <a:lnTo>
                    <a:pt x="436" y="35"/>
                  </a:lnTo>
                  <a:lnTo>
                    <a:pt x="434" y="27"/>
                  </a:lnTo>
                  <a:lnTo>
                    <a:pt x="430" y="19"/>
                  </a:lnTo>
                  <a:lnTo>
                    <a:pt x="425" y="13"/>
                  </a:lnTo>
                  <a:lnTo>
                    <a:pt x="419" y="8"/>
                  </a:lnTo>
                  <a:lnTo>
                    <a:pt x="410" y="4"/>
                  </a:lnTo>
                  <a:lnTo>
                    <a:pt x="403" y="2"/>
                  </a:lnTo>
                  <a:lnTo>
                    <a:pt x="393" y="0"/>
                  </a:lnTo>
                  <a:lnTo>
                    <a:pt x="44" y="0"/>
                  </a:lnTo>
                  <a:lnTo>
                    <a:pt x="35" y="2"/>
                  </a:lnTo>
                  <a:lnTo>
                    <a:pt x="27" y="4"/>
                  </a:lnTo>
                  <a:lnTo>
                    <a:pt x="20" y="8"/>
                  </a:lnTo>
                  <a:lnTo>
                    <a:pt x="14" y="13"/>
                  </a:lnTo>
                  <a:lnTo>
                    <a:pt x="7" y="19"/>
                  </a:lnTo>
                  <a:lnTo>
                    <a:pt x="5" y="27"/>
                  </a:lnTo>
                  <a:lnTo>
                    <a:pt x="2" y="35"/>
                  </a:lnTo>
                  <a:lnTo>
                    <a:pt x="0" y="45"/>
                  </a:lnTo>
                  <a:lnTo>
                    <a:pt x="0" y="117"/>
                  </a:lnTo>
                  <a:lnTo>
                    <a:pt x="2" y="127"/>
                  </a:lnTo>
                  <a:lnTo>
                    <a:pt x="5" y="134"/>
                  </a:lnTo>
                  <a:lnTo>
                    <a:pt x="7" y="141"/>
                  </a:lnTo>
                  <a:lnTo>
                    <a:pt x="14" y="147"/>
                  </a:lnTo>
                  <a:lnTo>
                    <a:pt x="20" y="154"/>
                  </a:lnTo>
                  <a:lnTo>
                    <a:pt x="27" y="157"/>
                  </a:lnTo>
                  <a:lnTo>
                    <a:pt x="35" y="160"/>
                  </a:lnTo>
                  <a:lnTo>
                    <a:pt x="44" y="160"/>
                  </a:lnTo>
                  <a:lnTo>
                    <a:pt x="393"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92" name="Freeform 232"/>
            <p:cNvSpPr>
              <a:spLocks/>
            </p:cNvSpPr>
            <p:nvPr/>
          </p:nvSpPr>
          <p:spPr bwMode="auto">
            <a:xfrm>
              <a:off x="1573" y="2133"/>
              <a:ext cx="882" cy="156"/>
            </a:xfrm>
            <a:custGeom>
              <a:avLst/>
              <a:gdLst/>
              <a:ahLst/>
              <a:cxnLst>
                <a:cxn ang="0">
                  <a:pos x="660" y="160"/>
                </a:cxn>
                <a:cxn ang="0">
                  <a:pos x="660" y="160"/>
                </a:cxn>
                <a:cxn ang="0">
                  <a:pos x="669" y="158"/>
                </a:cxn>
                <a:cxn ang="0">
                  <a:pos x="677" y="157"/>
                </a:cxn>
                <a:cxn ang="0">
                  <a:pos x="684" y="152"/>
                </a:cxn>
                <a:cxn ang="0">
                  <a:pos x="690" y="147"/>
                </a:cxn>
                <a:cxn ang="0">
                  <a:pos x="697" y="141"/>
                </a:cxn>
                <a:cxn ang="0">
                  <a:pos x="699" y="133"/>
                </a:cxn>
                <a:cxn ang="0">
                  <a:pos x="703" y="125"/>
                </a:cxn>
                <a:cxn ang="0">
                  <a:pos x="704" y="115"/>
                </a:cxn>
                <a:cxn ang="0">
                  <a:pos x="704" y="43"/>
                </a:cxn>
                <a:cxn ang="0">
                  <a:pos x="703" y="35"/>
                </a:cxn>
                <a:cxn ang="0">
                  <a:pos x="699" y="26"/>
                </a:cxn>
                <a:cxn ang="0">
                  <a:pos x="697" y="19"/>
                </a:cxn>
                <a:cxn ang="0">
                  <a:pos x="690" y="13"/>
                </a:cxn>
                <a:cxn ang="0">
                  <a:pos x="684" y="6"/>
                </a:cxn>
                <a:cxn ang="0">
                  <a:pos x="677" y="3"/>
                </a:cxn>
                <a:cxn ang="0">
                  <a:pos x="669" y="0"/>
                </a:cxn>
                <a:cxn ang="0">
                  <a:pos x="660" y="0"/>
                </a:cxn>
                <a:cxn ang="0">
                  <a:pos x="44" y="0"/>
                </a:cxn>
                <a:cxn ang="0">
                  <a:pos x="35" y="0"/>
                </a:cxn>
                <a:cxn ang="0">
                  <a:pos x="25" y="3"/>
                </a:cxn>
                <a:cxn ang="0">
                  <a:pos x="19" y="6"/>
                </a:cxn>
                <a:cxn ang="0">
                  <a:pos x="13" y="13"/>
                </a:cxn>
                <a:cxn ang="0">
                  <a:pos x="6" y="19"/>
                </a:cxn>
                <a:cxn ang="0">
                  <a:pos x="3" y="26"/>
                </a:cxn>
                <a:cxn ang="0">
                  <a:pos x="0" y="35"/>
                </a:cxn>
                <a:cxn ang="0">
                  <a:pos x="0" y="43"/>
                </a:cxn>
                <a:cxn ang="0">
                  <a:pos x="0" y="115"/>
                </a:cxn>
                <a:cxn ang="0">
                  <a:pos x="0" y="125"/>
                </a:cxn>
                <a:cxn ang="0">
                  <a:pos x="3" y="133"/>
                </a:cxn>
                <a:cxn ang="0">
                  <a:pos x="6" y="141"/>
                </a:cxn>
                <a:cxn ang="0">
                  <a:pos x="13" y="147"/>
                </a:cxn>
                <a:cxn ang="0">
                  <a:pos x="19" y="152"/>
                </a:cxn>
                <a:cxn ang="0">
                  <a:pos x="25" y="157"/>
                </a:cxn>
                <a:cxn ang="0">
                  <a:pos x="35" y="158"/>
                </a:cxn>
                <a:cxn ang="0">
                  <a:pos x="44" y="160"/>
                </a:cxn>
                <a:cxn ang="0">
                  <a:pos x="660" y="160"/>
                </a:cxn>
              </a:cxnLst>
              <a:rect l="0" t="0" r="r" b="b"/>
              <a:pathLst>
                <a:path w="705" h="161">
                  <a:moveTo>
                    <a:pt x="660" y="160"/>
                  </a:moveTo>
                  <a:lnTo>
                    <a:pt x="660" y="160"/>
                  </a:lnTo>
                  <a:lnTo>
                    <a:pt x="669" y="158"/>
                  </a:lnTo>
                  <a:lnTo>
                    <a:pt x="677" y="157"/>
                  </a:lnTo>
                  <a:lnTo>
                    <a:pt x="684" y="152"/>
                  </a:lnTo>
                  <a:lnTo>
                    <a:pt x="690" y="147"/>
                  </a:lnTo>
                  <a:lnTo>
                    <a:pt x="697" y="141"/>
                  </a:lnTo>
                  <a:lnTo>
                    <a:pt x="699" y="133"/>
                  </a:lnTo>
                  <a:lnTo>
                    <a:pt x="703" y="125"/>
                  </a:lnTo>
                  <a:lnTo>
                    <a:pt x="704" y="115"/>
                  </a:lnTo>
                  <a:lnTo>
                    <a:pt x="704" y="43"/>
                  </a:lnTo>
                  <a:lnTo>
                    <a:pt x="703" y="35"/>
                  </a:lnTo>
                  <a:lnTo>
                    <a:pt x="699" y="26"/>
                  </a:lnTo>
                  <a:lnTo>
                    <a:pt x="697" y="19"/>
                  </a:lnTo>
                  <a:lnTo>
                    <a:pt x="690" y="13"/>
                  </a:lnTo>
                  <a:lnTo>
                    <a:pt x="684" y="6"/>
                  </a:lnTo>
                  <a:lnTo>
                    <a:pt x="677" y="3"/>
                  </a:lnTo>
                  <a:lnTo>
                    <a:pt x="669" y="0"/>
                  </a:lnTo>
                  <a:lnTo>
                    <a:pt x="660" y="0"/>
                  </a:lnTo>
                  <a:lnTo>
                    <a:pt x="44" y="0"/>
                  </a:lnTo>
                  <a:lnTo>
                    <a:pt x="35" y="0"/>
                  </a:lnTo>
                  <a:lnTo>
                    <a:pt x="25" y="3"/>
                  </a:lnTo>
                  <a:lnTo>
                    <a:pt x="19" y="6"/>
                  </a:lnTo>
                  <a:lnTo>
                    <a:pt x="13" y="13"/>
                  </a:lnTo>
                  <a:lnTo>
                    <a:pt x="6" y="19"/>
                  </a:lnTo>
                  <a:lnTo>
                    <a:pt x="3" y="26"/>
                  </a:lnTo>
                  <a:lnTo>
                    <a:pt x="0" y="35"/>
                  </a:lnTo>
                  <a:lnTo>
                    <a:pt x="0" y="43"/>
                  </a:lnTo>
                  <a:lnTo>
                    <a:pt x="0" y="115"/>
                  </a:lnTo>
                  <a:lnTo>
                    <a:pt x="0" y="125"/>
                  </a:lnTo>
                  <a:lnTo>
                    <a:pt x="3" y="133"/>
                  </a:lnTo>
                  <a:lnTo>
                    <a:pt x="6" y="141"/>
                  </a:lnTo>
                  <a:lnTo>
                    <a:pt x="13" y="147"/>
                  </a:lnTo>
                  <a:lnTo>
                    <a:pt x="19" y="152"/>
                  </a:lnTo>
                  <a:lnTo>
                    <a:pt x="25" y="157"/>
                  </a:lnTo>
                  <a:lnTo>
                    <a:pt x="35" y="158"/>
                  </a:lnTo>
                  <a:lnTo>
                    <a:pt x="44" y="160"/>
                  </a:lnTo>
                  <a:lnTo>
                    <a:pt x="660"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793" name="Freeform 233"/>
            <p:cNvSpPr>
              <a:spLocks/>
            </p:cNvSpPr>
            <p:nvPr/>
          </p:nvSpPr>
          <p:spPr bwMode="auto">
            <a:xfrm>
              <a:off x="1379" y="3379"/>
              <a:ext cx="1032" cy="422"/>
            </a:xfrm>
            <a:custGeom>
              <a:avLst/>
              <a:gdLst/>
              <a:ahLst/>
              <a:cxnLst>
                <a:cxn ang="0">
                  <a:pos x="824" y="56"/>
                </a:cxn>
                <a:cxn ang="0">
                  <a:pos x="824" y="380"/>
                </a:cxn>
                <a:cxn ang="0">
                  <a:pos x="822" y="391"/>
                </a:cxn>
                <a:cxn ang="0">
                  <a:pos x="819" y="402"/>
                </a:cxn>
                <a:cxn ang="0">
                  <a:pos x="815" y="412"/>
                </a:cxn>
                <a:cxn ang="0">
                  <a:pos x="808" y="420"/>
                </a:cxn>
                <a:cxn ang="0">
                  <a:pos x="800" y="426"/>
                </a:cxn>
                <a:cxn ang="0">
                  <a:pos x="791" y="431"/>
                </a:cxn>
                <a:cxn ang="0">
                  <a:pos x="780" y="434"/>
                </a:cxn>
                <a:cxn ang="0">
                  <a:pos x="769" y="436"/>
                </a:cxn>
                <a:cxn ang="0">
                  <a:pos x="55" y="436"/>
                </a:cxn>
                <a:cxn ang="0">
                  <a:pos x="43" y="434"/>
                </a:cxn>
                <a:cxn ang="0">
                  <a:pos x="31" y="431"/>
                </a:cxn>
                <a:cxn ang="0">
                  <a:pos x="24" y="426"/>
                </a:cxn>
                <a:cxn ang="0">
                  <a:pos x="16" y="420"/>
                </a:cxn>
                <a:cxn ang="0">
                  <a:pos x="7" y="412"/>
                </a:cxn>
                <a:cxn ang="0">
                  <a:pos x="3" y="402"/>
                </a:cxn>
                <a:cxn ang="0">
                  <a:pos x="0" y="391"/>
                </a:cxn>
                <a:cxn ang="0">
                  <a:pos x="0" y="380"/>
                </a:cxn>
                <a:cxn ang="0">
                  <a:pos x="0" y="56"/>
                </a:cxn>
                <a:cxn ang="0">
                  <a:pos x="0" y="45"/>
                </a:cxn>
                <a:cxn ang="0">
                  <a:pos x="3" y="34"/>
                </a:cxn>
                <a:cxn ang="0">
                  <a:pos x="7" y="26"/>
                </a:cxn>
                <a:cxn ang="0">
                  <a:pos x="16" y="16"/>
                </a:cxn>
                <a:cxn ang="0">
                  <a:pos x="24" y="10"/>
                </a:cxn>
                <a:cxn ang="0">
                  <a:pos x="31" y="5"/>
                </a:cxn>
                <a:cxn ang="0">
                  <a:pos x="43" y="2"/>
                </a:cxn>
                <a:cxn ang="0">
                  <a:pos x="55" y="0"/>
                </a:cxn>
                <a:cxn ang="0">
                  <a:pos x="769" y="0"/>
                </a:cxn>
                <a:cxn ang="0">
                  <a:pos x="780" y="2"/>
                </a:cxn>
                <a:cxn ang="0">
                  <a:pos x="791" y="5"/>
                </a:cxn>
                <a:cxn ang="0">
                  <a:pos x="800" y="10"/>
                </a:cxn>
                <a:cxn ang="0">
                  <a:pos x="808" y="16"/>
                </a:cxn>
                <a:cxn ang="0">
                  <a:pos x="815" y="26"/>
                </a:cxn>
                <a:cxn ang="0">
                  <a:pos x="819" y="34"/>
                </a:cxn>
                <a:cxn ang="0">
                  <a:pos x="822" y="45"/>
                </a:cxn>
                <a:cxn ang="0">
                  <a:pos x="824" y="56"/>
                </a:cxn>
              </a:cxnLst>
              <a:rect l="0" t="0" r="r" b="b"/>
              <a:pathLst>
                <a:path w="825" h="437">
                  <a:moveTo>
                    <a:pt x="824" y="56"/>
                  </a:moveTo>
                  <a:lnTo>
                    <a:pt x="824" y="380"/>
                  </a:lnTo>
                  <a:lnTo>
                    <a:pt x="822" y="391"/>
                  </a:lnTo>
                  <a:lnTo>
                    <a:pt x="819" y="402"/>
                  </a:lnTo>
                  <a:lnTo>
                    <a:pt x="815" y="412"/>
                  </a:lnTo>
                  <a:lnTo>
                    <a:pt x="808" y="420"/>
                  </a:lnTo>
                  <a:lnTo>
                    <a:pt x="800" y="426"/>
                  </a:lnTo>
                  <a:lnTo>
                    <a:pt x="791" y="431"/>
                  </a:lnTo>
                  <a:lnTo>
                    <a:pt x="780" y="434"/>
                  </a:lnTo>
                  <a:lnTo>
                    <a:pt x="769" y="436"/>
                  </a:lnTo>
                  <a:lnTo>
                    <a:pt x="55" y="436"/>
                  </a:lnTo>
                  <a:lnTo>
                    <a:pt x="43" y="434"/>
                  </a:lnTo>
                  <a:lnTo>
                    <a:pt x="31" y="431"/>
                  </a:lnTo>
                  <a:lnTo>
                    <a:pt x="24" y="426"/>
                  </a:lnTo>
                  <a:lnTo>
                    <a:pt x="16" y="420"/>
                  </a:lnTo>
                  <a:lnTo>
                    <a:pt x="7" y="412"/>
                  </a:lnTo>
                  <a:lnTo>
                    <a:pt x="3" y="402"/>
                  </a:lnTo>
                  <a:lnTo>
                    <a:pt x="0" y="391"/>
                  </a:lnTo>
                  <a:lnTo>
                    <a:pt x="0" y="380"/>
                  </a:lnTo>
                  <a:lnTo>
                    <a:pt x="0" y="56"/>
                  </a:lnTo>
                  <a:lnTo>
                    <a:pt x="0" y="45"/>
                  </a:lnTo>
                  <a:lnTo>
                    <a:pt x="3" y="34"/>
                  </a:lnTo>
                  <a:lnTo>
                    <a:pt x="7" y="26"/>
                  </a:lnTo>
                  <a:lnTo>
                    <a:pt x="16" y="16"/>
                  </a:lnTo>
                  <a:lnTo>
                    <a:pt x="24" y="10"/>
                  </a:lnTo>
                  <a:lnTo>
                    <a:pt x="31" y="5"/>
                  </a:lnTo>
                  <a:lnTo>
                    <a:pt x="43" y="2"/>
                  </a:lnTo>
                  <a:lnTo>
                    <a:pt x="55" y="0"/>
                  </a:lnTo>
                  <a:lnTo>
                    <a:pt x="769" y="0"/>
                  </a:lnTo>
                  <a:lnTo>
                    <a:pt x="780" y="2"/>
                  </a:lnTo>
                  <a:lnTo>
                    <a:pt x="791" y="5"/>
                  </a:lnTo>
                  <a:lnTo>
                    <a:pt x="800" y="10"/>
                  </a:lnTo>
                  <a:lnTo>
                    <a:pt x="808" y="16"/>
                  </a:lnTo>
                  <a:lnTo>
                    <a:pt x="815" y="26"/>
                  </a:lnTo>
                  <a:lnTo>
                    <a:pt x="819" y="34"/>
                  </a:lnTo>
                  <a:lnTo>
                    <a:pt x="822" y="45"/>
                  </a:lnTo>
                  <a:lnTo>
                    <a:pt x="824" y="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794" name="Freeform 234"/>
            <p:cNvSpPr>
              <a:spLocks/>
            </p:cNvSpPr>
            <p:nvPr/>
          </p:nvSpPr>
          <p:spPr bwMode="auto">
            <a:xfrm>
              <a:off x="1568" y="3541"/>
              <a:ext cx="167" cy="88"/>
            </a:xfrm>
            <a:custGeom>
              <a:avLst/>
              <a:gdLst/>
              <a:ahLst/>
              <a:cxnLst>
                <a:cxn ang="0">
                  <a:pos x="132" y="0"/>
                </a:cxn>
                <a:cxn ang="0">
                  <a:pos x="132" y="69"/>
                </a:cxn>
                <a:cxn ang="0">
                  <a:pos x="131" y="73"/>
                </a:cxn>
                <a:cxn ang="0">
                  <a:pos x="125" y="77"/>
                </a:cxn>
                <a:cxn ang="0">
                  <a:pos x="121" y="80"/>
                </a:cxn>
                <a:cxn ang="0">
                  <a:pos x="113" y="84"/>
                </a:cxn>
                <a:cxn ang="0">
                  <a:pos x="92" y="88"/>
                </a:cxn>
                <a:cxn ang="0">
                  <a:pos x="66" y="90"/>
                </a:cxn>
                <a:cxn ang="0">
                  <a:pos x="41" y="88"/>
                </a:cxn>
                <a:cxn ang="0">
                  <a:pos x="20" y="84"/>
                </a:cxn>
                <a:cxn ang="0">
                  <a:pos x="11" y="80"/>
                </a:cxn>
                <a:cxn ang="0">
                  <a:pos x="5" y="77"/>
                </a:cxn>
                <a:cxn ang="0">
                  <a:pos x="2" y="73"/>
                </a:cxn>
                <a:cxn ang="0">
                  <a:pos x="0" y="68"/>
                </a:cxn>
                <a:cxn ang="0">
                  <a:pos x="0" y="0"/>
                </a:cxn>
                <a:cxn ang="0">
                  <a:pos x="8" y="5"/>
                </a:cxn>
                <a:cxn ang="0">
                  <a:pos x="17" y="8"/>
                </a:cxn>
                <a:cxn ang="0">
                  <a:pos x="35" y="13"/>
                </a:cxn>
                <a:cxn ang="0">
                  <a:pos x="53" y="15"/>
                </a:cxn>
                <a:cxn ang="0">
                  <a:pos x="66" y="15"/>
                </a:cxn>
                <a:cxn ang="0">
                  <a:pos x="81" y="15"/>
                </a:cxn>
                <a:cxn ang="0">
                  <a:pos x="94" y="13"/>
                </a:cxn>
                <a:cxn ang="0">
                  <a:pos x="105" y="11"/>
                </a:cxn>
                <a:cxn ang="0">
                  <a:pos x="116" y="8"/>
                </a:cxn>
                <a:cxn ang="0">
                  <a:pos x="125" y="5"/>
                </a:cxn>
                <a:cxn ang="0">
                  <a:pos x="132" y="0"/>
                </a:cxn>
              </a:cxnLst>
              <a:rect l="0" t="0" r="r" b="b"/>
              <a:pathLst>
                <a:path w="133" h="91">
                  <a:moveTo>
                    <a:pt x="132" y="0"/>
                  </a:moveTo>
                  <a:lnTo>
                    <a:pt x="132" y="69"/>
                  </a:lnTo>
                  <a:lnTo>
                    <a:pt x="131" y="73"/>
                  </a:lnTo>
                  <a:lnTo>
                    <a:pt x="125" y="77"/>
                  </a:lnTo>
                  <a:lnTo>
                    <a:pt x="121" y="80"/>
                  </a:lnTo>
                  <a:lnTo>
                    <a:pt x="113" y="84"/>
                  </a:lnTo>
                  <a:lnTo>
                    <a:pt x="92" y="88"/>
                  </a:lnTo>
                  <a:lnTo>
                    <a:pt x="66" y="90"/>
                  </a:lnTo>
                  <a:lnTo>
                    <a:pt x="41" y="88"/>
                  </a:lnTo>
                  <a:lnTo>
                    <a:pt x="20" y="84"/>
                  </a:lnTo>
                  <a:lnTo>
                    <a:pt x="11" y="80"/>
                  </a:lnTo>
                  <a:lnTo>
                    <a:pt x="5" y="77"/>
                  </a:lnTo>
                  <a:lnTo>
                    <a:pt x="2" y="73"/>
                  </a:lnTo>
                  <a:lnTo>
                    <a:pt x="0" y="68"/>
                  </a:lnTo>
                  <a:lnTo>
                    <a:pt x="0" y="0"/>
                  </a:lnTo>
                  <a:lnTo>
                    <a:pt x="8" y="5"/>
                  </a:lnTo>
                  <a:lnTo>
                    <a:pt x="17" y="8"/>
                  </a:lnTo>
                  <a:lnTo>
                    <a:pt x="35" y="13"/>
                  </a:lnTo>
                  <a:lnTo>
                    <a:pt x="53" y="15"/>
                  </a:lnTo>
                  <a:lnTo>
                    <a:pt x="66" y="15"/>
                  </a:lnTo>
                  <a:lnTo>
                    <a:pt x="81" y="15"/>
                  </a:lnTo>
                  <a:lnTo>
                    <a:pt x="94" y="13"/>
                  </a:lnTo>
                  <a:lnTo>
                    <a:pt x="105" y="11"/>
                  </a:lnTo>
                  <a:lnTo>
                    <a:pt x="116" y="8"/>
                  </a:lnTo>
                  <a:lnTo>
                    <a:pt x="125" y="5"/>
                  </a:lnTo>
                  <a:lnTo>
                    <a:pt x="132" y="0"/>
                  </a:lnTo>
                </a:path>
              </a:pathLst>
            </a:custGeom>
            <a:solidFill>
              <a:srgbClr val="666666"/>
            </a:solidFill>
            <a:ln w="9525" cap="rnd">
              <a:noFill/>
              <a:round/>
              <a:headEnd/>
              <a:tailEnd/>
            </a:ln>
            <a:effectLst/>
          </p:spPr>
          <p:txBody>
            <a:bodyPr/>
            <a:lstStyle/>
            <a:p>
              <a:endParaRPr lang="en-US"/>
            </a:p>
          </p:txBody>
        </p:sp>
        <p:sp>
          <p:nvSpPr>
            <p:cNvPr id="66795" name="Freeform 235"/>
            <p:cNvSpPr>
              <a:spLocks/>
            </p:cNvSpPr>
            <p:nvPr/>
          </p:nvSpPr>
          <p:spPr bwMode="auto">
            <a:xfrm>
              <a:off x="1571" y="3512"/>
              <a:ext cx="162" cy="36"/>
            </a:xfrm>
            <a:custGeom>
              <a:avLst/>
              <a:gdLst/>
              <a:ahLst/>
              <a:cxnLst>
                <a:cxn ang="0">
                  <a:pos x="111" y="30"/>
                </a:cxn>
                <a:cxn ang="0">
                  <a:pos x="111" y="30"/>
                </a:cxn>
                <a:cxn ang="0">
                  <a:pos x="123" y="25"/>
                </a:cxn>
                <a:cxn ang="0">
                  <a:pos x="127" y="22"/>
                </a:cxn>
                <a:cxn ang="0">
                  <a:pos x="129" y="19"/>
                </a:cxn>
                <a:cxn ang="0">
                  <a:pos x="129" y="17"/>
                </a:cxn>
                <a:cxn ang="0">
                  <a:pos x="127" y="16"/>
                </a:cxn>
                <a:cxn ang="0">
                  <a:pos x="125" y="13"/>
                </a:cxn>
                <a:cxn ang="0">
                  <a:pos x="119" y="10"/>
                </a:cxn>
                <a:cxn ang="0">
                  <a:pos x="111" y="6"/>
                </a:cxn>
                <a:cxn ang="0">
                  <a:pos x="101" y="4"/>
                </a:cxn>
                <a:cxn ang="0">
                  <a:pos x="90" y="2"/>
                </a:cxn>
                <a:cxn ang="0">
                  <a:pos x="64" y="0"/>
                </a:cxn>
                <a:cxn ang="0">
                  <a:pos x="39" y="2"/>
                </a:cxn>
                <a:cxn ang="0">
                  <a:pos x="27" y="4"/>
                </a:cxn>
                <a:cxn ang="0">
                  <a:pos x="18" y="6"/>
                </a:cxn>
                <a:cxn ang="0">
                  <a:pos x="9" y="10"/>
                </a:cxn>
                <a:cxn ang="0">
                  <a:pos x="3" y="13"/>
                </a:cxn>
                <a:cxn ang="0">
                  <a:pos x="0" y="16"/>
                </a:cxn>
                <a:cxn ang="0">
                  <a:pos x="0" y="17"/>
                </a:cxn>
                <a:cxn ang="0">
                  <a:pos x="0" y="21"/>
                </a:cxn>
                <a:cxn ang="0">
                  <a:pos x="3" y="23"/>
                </a:cxn>
                <a:cxn ang="0">
                  <a:pos x="9" y="27"/>
                </a:cxn>
                <a:cxn ang="0">
                  <a:pos x="18" y="30"/>
                </a:cxn>
                <a:cxn ang="0">
                  <a:pos x="27" y="33"/>
                </a:cxn>
                <a:cxn ang="0">
                  <a:pos x="39" y="34"/>
                </a:cxn>
                <a:cxn ang="0">
                  <a:pos x="64" y="36"/>
                </a:cxn>
                <a:cxn ang="0">
                  <a:pos x="77" y="36"/>
                </a:cxn>
                <a:cxn ang="0">
                  <a:pos x="90" y="34"/>
                </a:cxn>
                <a:cxn ang="0">
                  <a:pos x="111" y="30"/>
                </a:cxn>
              </a:cxnLst>
              <a:rect l="0" t="0" r="r" b="b"/>
              <a:pathLst>
                <a:path w="130" h="37">
                  <a:moveTo>
                    <a:pt x="111" y="30"/>
                  </a:moveTo>
                  <a:lnTo>
                    <a:pt x="111" y="30"/>
                  </a:lnTo>
                  <a:lnTo>
                    <a:pt x="123" y="25"/>
                  </a:lnTo>
                  <a:lnTo>
                    <a:pt x="127" y="22"/>
                  </a:lnTo>
                  <a:lnTo>
                    <a:pt x="129" y="19"/>
                  </a:lnTo>
                  <a:lnTo>
                    <a:pt x="129" y="17"/>
                  </a:lnTo>
                  <a:lnTo>
                    <a:pt x="127" y="16"/>
                  </a:lnTo>
                  <a:lnTo>
                    <a:pt x="125" y="13"/>
                  </a:lnTo>
                  <a:lnTo>
                    <a:pt x="119" y="10"/>
                  </a:lnTo>
                  <a:lnTo>
                    <a:pt x="111" y="6"/>
                  </a:lnTo>
                  <a:lnTo>
                    <a:pt x="101" y="4"/>
                  </a:lnTo>
                  <a:lnTo>
                    <a:pt x="90" y="2"/>
                  </a:lnTo>
                  <a:lnTo>
                    <a:pt x="64" y="0"/>
                  </a:lnTo>
                  <a:lnTo>
                    <a:pt x="39" y="2"/>
                  </a:lnTo>
                  <a:lnTo>
                    <a:pt x="27" y="4"/>
                  </a:lnTo>
                  <a:lnTo>
                    <a:pt x="18" y="6"/>
                  </a:lnTo>
                  <a:lnTo>
                    <a:pt x="9" y="10"/>
                  </a:lnTo>
                  <a:lnTo>
                    <a:pt x="3" y="13"/>
                  </a:lnTo>
                  <a:lnTo>
                    <a:pt x="0" y="16"/>
                  </a:lnTo>
                  <a:lnTo>
                    <a:pt x="0" y="17"/>
                  </a:lnTo>
                  <a:lnTo>
                    <a:pt x="0" y="21"/>
                  </a:lnTo>
                  <a:lnTo>
                    <a:pt x="3" y="23"/>
                  </a:lnTo>
                  <a:lnTo>
                    <a:pt x="9" y="27"/>
                  </a:lnTo>
                  <a:lnTo>
                    <a:pt x="18" y="30"/>
                  </a:lnTo>
                  <a:lnTo>
                    <a:pt x="27" y="33"/>
                  </a:lnTo>
                  <a:lnTo>
                    <a:pt x="39" y="34"/>
                  </a:lnTo>
                  <a:lnTo>
                    <a:pt x="64" y="36"/>
                  </a:lnTo>
                  <a:lnTo>
                    <a:pt x="77" y="36"/>
                  </a:lnTo>
                  <a:lnTo>
                    <a:pt x="90" y="34"/>
                  </a:lnTo>
                  <a:lnTo>
                    <a:pt x="111" y="30"/>
                  </a:lnTo>
                </a:path>
              </a:pathLst>
            </a:custGeom>
            <a:solidFill>
              <a:srgbClr val="666666"/>
            </a:solidFill>
            <a:ln w="9525" cap="rnd">
              <a:noFill/>
              <a:round/>
              <a:headEnd/>
              <a:tailEnd/>
            </a:ln>
            <a:effectLst/>
          </p:spPr>
          <p:txBody>
            <a:bodyPr/>
            <a:lstStyle/>
            <a:p>
              <a:endParaRPr lang="en-US"/>
            </a:p>
          </p:txBody>
        </p:sp>
        <p:sp>
          <p:nvSpPr>
            <p:cNvPr id="66796" name="Freeform 236"/>
            <p:cNvSpPr>
              <a:spLocks/>
            </p:cNvSpPr>
            <p:nvPr/>
          </p:nvSpPr>
          <p:spPr bwMode="auto">
            <a:xfrm>
              <a:off x="1820" y="3662"/>
              <a:ext cx="19" cy="14"/>
            </a:xfrm>
            <a:custGeom>
              <a:avLst/>
              <a:gdLst/>
              <a:ahLst/>
              <a:cxnLst>
                <a:cxn ang="0">
                  <a:pos x="0" y="13"/>
                </a:cxn>
                <a:cxn ang="0">
                  <a:pos x="5" y="13"/>
                </a:cxn>
                <a:cxn ang="0">
                  <a:pos x="7" y="9"/>
                </a:cxn>
                <a:cxn ang="0">
                  <a:pos x="10" y="13"/>
                </a:cxn>
                <a:cxn ang="0">
                  <a:pos x="14" y="13"/>
                </a:cxn>
                <a:cxn ang="0">
                  <a:pos x="10" y="6"/>
                </a:cxn>
                <a:cxn ang="0">
                  <a:pos x="13" y="0"/>
                </a:cxn>
                <a:cxn ang="0">
                  <a:pos x="10" y="0"/>
                </a:cxn>
                <a:cxn ang="0">
                  <a:pos x="7" y="3"/>
                </a:cxn>
                <a:cxn ang="0">
                  <a:pos x="5" y="0"/>
                </a:cxn>
                <a:cxn ang="0">
                  <a:pos x="0" y="0"/>
                </a:cxn>
                <a:cxn ang="0">
                  <a:pos x="5" y="6"/>
                </a:cxn>
                <a:cxn ang="0">
                  <a:pos x="0" y="13"/>
                </a:cxn>
              </a:cxnLst>
              <a:rect l="0" t="0" r="r" b="b"/>
              <a:pathLst>
                <a:path w="15" h="14">
                  <a:moveTo>
                    <a:pt x="0" y="13"/>
                  </a:moveTo>
                  <a:lnTo>
                    <a:pt x="5" y="13"/>
                  </a:lnTo>
                  <a:lnTo>
                    <a:pt x="7" y="9"/>
                  </a:lnTo>
                  <a:lnTo>
                    <a:pt x="10" y="13"/>
                  </a:lnTo>
                  <a:lnTo>
                    <a:pt x="14" y="13"/>
                  </a:lnTo>
                  <a:lnTo>
                    <a:pt x="10" y="6"/>
                  </a:lnTo>
                  <a:lnTo>
                    <a:pt x="13" y="0"/>
                  </a:lnTo>
                  <a:lnTo>
                    <a:pt x="10" y="0"/>
                  </a:lnTo>
                  <a:lnTo>
                    <a:pt x="7"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97" name="Freeform 237"/>
            <p:cNvSpPr>
              <a:spLocks/>
            </p:cNvSpPr>
            <p:nvPr/>
          </p:nvSpPr>
          <p:spPr bwMode="auto">
            <a:xfrm>
              <a:off x="1590" y="3615"/>
              <a:ext cx="18" cy="13"/>
            </a:xfrm>
            <a:custGeom>
              <a:avLst/>
              <a:gdLst/>
              <a:ahLst/>
              <a:cxnLst>
                <a:cxn ang="0">
                  <a:pos x="0" y="13"/>
                </a:cxn>
                <a:cxn ang="0">
                  <a:pos x="5" y="13"/>
                </a:cxn>
                <a:cxn ang="0">
                  <a:pos x="6" y="9"/>
                </a:cxn>
                <a:cxn ang="0">
                  <a:pos x="9" y="13"/>
                </a:cxn>
                <a:cxn ang="0">
                  <a:pos x="14" y="13"/>
                </a:cxn>
                <a:cxn ang="0">
                  <a:pos x="9" y="6"/>
                </a:cxn>
                <a:cxn ang="0">
                  <a:pos x="14"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4"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798" name="Freeform 238"/>
            <p:cNvSpPr>
              <a:spLocks/>
            </p:cNvSpPr>
            <p:nvPr/>
          </p:nvSpPr>
          <p:spPr bwMode="auto">
            <a:xfrm>
              <a:off x="2034" y="3541"/>
              <a:ext cx="162" cy="88"/>
            </a:xfrm>
            <a:custGeom>
              <a:avLst/>
              <a:gdLst/>
              <a:ahLst/>
              <a:cxnLst>
                <a:cxn ang="0">
                  <a:pos x="129" y="0"/>
                </a:cxn>
                <a:cxn ang="0">
                  <a:pos x="129" y="69"/>
                </a:cxn>
                <a:cxn ang="0">
                  <a:pos x="129" y="73"/>
                </a:cxn>
                <a:cxn ang="0">
                  <a:pos x="124" y="77"/>
                </a:cxn>
                <a:cxn ang="0">
                  <a:pos x="118" y="80"/>
                </a:cxn>
                <a:cxn ang="0">
                  <a:pos x="110" y="84"/>
                </a:cxn>
                <a:cxn ang="0">
                  <a:pos x="90" y="88"/>
                </a:cxn>
                <a:cxn ang="0">
                  <a:pos x="65" y="90"/>
                </a:cxn>
                <a:cxn ang="0">
                  <a:pos x="40" y="88"/>
                </a:cxn>
                <a:cxn ang="0">
                  <a:pos x="18" y="84"/>
                </a:cxn>
                <a:cxn ang="0">
                  <a:pos x="11" y="80"/>
                </a:cxn>
                <a:cxn ang="0">
                  <a:pos x="5" y="77"/>
                </a:cxn>
                <a:cxn ang="0">
                  <a:pos x="1" y="73"/>
                </a:cxn>
                <a:cxn ang="0">
                  <a:pos x="0" y="69"/>
                </a:cxn>
                <a:cxn ang="0">
                  <a:pos x="0" y="0"/>
                </a:cxn>
                <a:cxn ang="0">
                  <a:pos x="6" y="5"/>
                </a:cxn>
                <a:cxn ang="0">
                  <a:pos x="16" y="8"/>
                </a:cxn>
                <a:cxn ang="0">
                  <a:pos x="35" y="13"/>
                </a:cxn>
                <a:cxn ang="0">
                  <a:pos x="53" y="15"/>
                </a:cxn>
                <a:cxn ang="0">
                  <a:pos x="65" y="15"/>
                </a:cxn>
                <a:cxn ang="0">
                  <a:pos x="77" y="15"/>
                </a:cxn>
                <a:cxn ang="0">
                  <a:pos x="92" y="13"/>
                </a:cxn>
                <a:cxn ang="0">
                  <a:pos x="103" y="11"/>
                </a:cxn>
                <a:cxn ang="0">
                  <a:pos x="114" y="8"/>
                </a:cxn>
                <a:cxn ang="0">
                  <a:pos x="123" y="5"/>
                </a:cxn>
                <a:cxn ang="0">
                  <a:pos x="129" y="0"/>
                </a:cxn>
              </a:cxnLst>
              <a:rect l="0" t="0" r="r" b="b"/>
              <a:pathLst>
                <a:path w="130" h="91">
                  <a:moveTo>
                    <a:pt x="129" y="0"/>
                  </a:moveTo>
                  <a:lnTo>
                    <a:pt x="129" y="69"/>
                  </a:lnTo>
                  <a:lnTo>
                    <a:pt x="129" y="73"/>
                  </a:lnTo>
                  <a:lnTo>
                    <a:pt x="124" y="77"/>
                  </a:lnTo>
                  <a:lnTo>
                    <a:pt x="118" y="80"/>
                  </a:lnTo>
                  <a:lnTo>
                    <a:pt x="110" y="84"/>
                  </a:lnTo>
                  <a:lnTo>
                    <a:pt x="90" y="88"/>
                  </a:lnTo>
                  <a:lnTo>
                    <a:pt x="65" y="90"/>
                  </a:lnTo>
                  <a:lnTo>
                    <a:pt x="40" y="88"/>
                  </a:lnTo>
                  <a:lnTo>
                    <a:pt x="18" y="84"/>
                  </a:lnTo>
                  <a:lnTo>
                    <a:pt x="11" y="80"/>
                  </a:lnTo>
                  <a:lnTo>
                    <a:pt x="5" y="77"/>
                  </a:lnTo>
                  <a:lnTo>
                    <a:pt x="1" y="73"/>
                  </a:lnTo>
                  <a:lnTo>
                    <a:pt x="0" y="69"/>
                  </a:lnTo>
                  <a:lnTo>
                    <a:pt x="0" y="0"/>
                  </a:lnTo>
                  <a:lnTo>
                    <a:pt x="6" y="5"/>
                  </a:lnTo>
                  <a:lnTo>
                    <a:pt x="16" y="8"/>
                  </a:lnTo>
                  <a:lnTo>
                    <a:pt x="35" y="13"/>
                  </a:lnTo>
                  <a:lnTo>
                    <a:pt x="53" y="15"/>
                  </a:lnTo>
                  <a:lnTo>
                    <a:pt x="65" y="15"/>
                  </a:lnTo>
                  <a:lnTo>
                    <a:pt x="77" y="15"/>
                  </a:lnTo>
                  <a:lnTo>
                    <a:pt x="92" y="13"/>
                  </a:lnTo>
                  <a:lnTo>
                    <a:pt x="103" y="11"/>
                  </a:lnTo>
                  <a:lnTo>
                    <a:pt x="114" y="8"/>
                  </a:lnTo>
                  <a:lnTo>
                    <a:pt x="123" y="5"/>
                  </a:lnTo>
                  <a:lnTo>
                    <a:pt x="129" y="0"/>
                  </a:lnTo>
                </a:path>
              </a:pathLst>
            </a:custGeom>
            <a:solidFill>
              <a:srgbClr val="666666"/>
            </a:solidFill>
            <a:ln w="9525" cap="rnd">
              <a:noFill/>
              <a:round/>
              <a:headEnd/>
              <a:tailEnd/>
            </a:ln>
            <a:effectLst/>
          </p:spPr>
          <p:txBody>
            <a:bodyPr/>
            <a:lstStyle/>
            <a:p>
              <a:endParaRPr lang="en-US"/>
            </a:p>
          </p:txBody>
        </p:sp>
        <p:sp>
          <p:nvSpPr>
            <p:cNvPr id="66799" name="Freeform 239"/>
            <p:cNvSpPr>
              <a:spLocks/>
            </p:cNvSpPr>
            <p:nvPr/>
          </p:nvSpPr>
          <p:spPr bwMode="auto">
            <a:xfrm>
              <a:off x="2035" y="3512"/>
              <a:ext cx="161" cy="36"/>
            </a:xfrm>
            <a:custGeom>
              <a:avLst/>
              <a:gdLst/>
              <a:ahLst/>
              <a:cxnLst>
                <a:cxn ang="0">
                  <a:pos x="111" y="30"/>
                </a:cxn>
                <a:cxn ang="0">
                  <a:pos x="111" y="30"/>
                </a:cxn>
                <a:cxn ang="0">
                  <a:pos x="120" y="27"/>
                </a:cxn>
                <a:cxn ang="0">
                  <a:pos x="124" y="22"/>
                </a:cxn>
                <a:cxn ang="0">
                  <a:pos x="128" y="19"/>
                </a:cxn>
                <a:cxn ang="0">
                  <a:pos x="128" y="17"/>
                </a:cxn>
                <a:cxn ang="0">
                  <a:pos x="126" y="16"/>
                </a:cxn>
                <a:cxn ang="0">
                  <a:pos x="123" y="13"/>
                </a:cxn>
                <a:cxn ang="0">
                  <a:pos x="118" y="10"/>
                </a:cxn>
                <a:cxn ang="0">
                  <a:pos x="111" y="6"/>
                </a:cxn>
                <a:cxn ang="0">
                  <a:pos x="100" y="4"/>
                </a:cxn>
                <a:cxn ang="0">
                  <a:pos x="89" y="2"/>
                </a:cxn>
                <a:cxn ang="0">
                  <a:pos x="64" y="0"/>
                </a:cxn>
                <a:cxn ang="0">
                  <a:pos x="37" y="2"/>
                </a:cxn>
                <a:cxn ang="0">
                  <a:pos x="26" y="4"/>
                </a:cxn>
                <a:cxn ang="0">
                  <a:pos x="17" y="6"/>
                </a:cxn>
                <a:cxn ang="0">
                  <a:pos x="8" y="10"/>
                </a:cxn>
                <a:cxn ang="0">
                  <a:pos x="4" y="13"/>
                </a:cxn>
                <a:cxn ang="0">
                  <a:pos x="0" y="16"/>
                </a:cxn>
                <a:cxn ang="0">
                  <a:pos x="0" y="17"/>
                </a:cxn>
                <a:cxn ang="0">
                  <a:pos x="0" y="21"/>
                </a:cxn>
                <a:cxn ang="0">
                  <a:pos x="4" y="23"/>
                </a:cxn>
                <a:cxn ang="0">
                  <a:pos x="8" y="27"/>
                </a:cxn>
                <a:cxn ang="0">
                  <a:pos x="17" y="30"/>
                </a:cxn>
                <a:cxn ang="0">
                  <a:pos x="26" y="33"/>
                </a:cxn>
                <a:cxn ang="0">
                  <a:pos x="37" y="34"/>
                </a:cxn>
                <a:cxn ang="0">
                  <a:pos x="64" y="36"/>
                </a:cxn>
                <a:cxn ang="0">
                  <a:pos x="76" y="36"/>
                </a:cxn>
                <a:cxn ang="0">
                  <a:pos x="89" y="34"/>
                </a:cxn>
                <a:cxn ang="0">
                  <a:pos x="111" y="30"/>
                </a:cxn>
              </a:cxnLst>
              <a:rect l="0" t="0" r="r" b="b"/>
              <a:pathLst>
                <a:path w="129" h="37">
                  <a:moveTo>
                    <a:pt x="111" y="30"/>
                  </a:moveTo>
                  <a:lnTo>
                    <a:pt x="111" y="30"/>
                  </a:lnTo>
                  <a:lnTo>
                    <a:pt x="120" y="27"/>
                  </a:lnTo>
                  <a:lnTo>
                    <a:pt x="124" y="22"/>
                  </a:lnTo>
                  <a:lnTo>
                    <a:pt x="128" y="19"/>
                  </a:lnTo>
                  <a:lnTo>
                    <a:pt x="128" y="17"/>
                  </a:lnTo>
                  <a:lnTo>
                    <a:pt x="126" y="16"/>
                  </a:lnTo>
                  <a:lnTo>
                    <a:pt x="123" y="13"/>
                  </a:lnTo>
                  <a:lnTo>
                    <a:pt x="118" y="10"/>
                  </a:lnTo>
                  <a:lnTo>
                    <a:pt x="111" y="6"/>
                  </a:lnTo>
                  <a:lnTo>
                    <a:pt x="100" y="4"/>
                  </a:lnTo>
                  <a:lnTo>
                    <a:pt x="89" y="2"/>
                  </a:lnTo>
                  <a:lnTo>
                    <a:pt x="64" y="0"/>
                  </a:lnTo>
                  <a:lnTo>
                    <a:pt x="37" y="2"/>
                  </a:lnTo>
                  <a:lnTo>
                    <a:pt x="26" y="4"/>
                  </a:lnTo>
                  <a:lnTo>
                    <a:pt x="17" y="6"/>
                  </a:lnTo>
                  <a:lnTo>
                    <a:pt x="8" y="10"/>
                  </a:lnTo>
                  <a:lnTo>
                    <a:pt x="4" y="13"/>
                  </a:lnTo>
                  <a:lnTo>
                    <a:pt x="0" y="16"/>
                  </a:lnTo>
                  <a:lnTo>
                    <a:pt x="0" y="17"/>
                  </a:lnTo>
                  <a:lnTo>
                    <a:pt x="0" y="21"/>
                  </a:lnTo>
                  <a:lnTo>
                    <a:pt x="4" y="23"/>
                  </a:lnTo>
                  <a:lnTo>
                    <a:pt x="8" y="27"/>
                  </a:lnTo>
                  <a:lnTo>
                    <a:pt x="17" y="30"/>
                  </a:lnTo>
                  <a:lnTo>
                    <a:pt x="26" y="33"/>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66800" name="Freeform 240"/>
            <p:cNvSpPr>
              <a:spLocks/>
            </p:cNvSpPr>
            <p:nvPr/>
          </p:nvSpPr>
          <p:spPr bwMode="auto">
            <a:xfrm>
              <a:off x="2283" y="3662"/>
              <a:ext cx="17" cy="14"/>
            </a:xfrm>
            <a:custGeom>
              <a:avLst/>
              <a:gdLst/>
              <a:ahLst/>
              <a:cxnLst>
                <a:cxn ang="0">
                  <a:pos x="0" y="13"/>
                </a:cxn>
                <a:cxn ang="0">
                  <a:pos x="4" y="13"/>
                </a:cxn>
                <a:cxn ang="0">
                  <a:pos x="7" y="9"/>
                </a:cxn>
                <a:cxn ang="0">
                  <a:pos x="10" y="13"/>
                </a:cxn>
                <a:cxn ang="0">
                  <a:pos x="13" y="13"/>
                </a:cxn>
                <a:cxn ang="0">
                  <a:pos x="9" y="6"/>
                </a:cxn>
                <a:cxn ang="0">
                  <a:pos x="13" y="0"/>
                </a:cxn>
                <a:cxn ang="0">
                  <a:pos x="10" y="0"/>
                </a:cxn>
                <a:cxn ang="0">
                  <a:pos x="7" y="5"/>
                </a:cxn>
                <a:cxn ang="0">
                  <a:pos x="5" y="0"/>
                </a:cxn>
                <a:cxn ang="0">
                  <a:pos x="0" y="0"/>
                </a:cxn>
                <a:cxn ang="0">
                  <a:pos x="5" y="6"/>
                </a:cxn>
                <a:cxn ang="0">
                  <a:pos x="0" y="13"/>
                </a:cxn>
              </a:cxnLst>
              <a:rect l="0" t="0" r="r" b="b"/>
              <a:pathLst>
                <a:path w="14" h="14">
                  <a:moveTo>
                    <a:pt x="0" y="13"/>
                  </a:moveTo>
                  <a:lnTo>
                    <a:pt x="4" y="13"/>
                  </a:lnTo>
                  <a:lnTo>
                    <a:pt x="7" y="9"/>
                  </a:lnTo>
                  <a:lnTo>
                    <a:pt x="10" y="13"/>
                  </a:lnTo>
                  <a:lnTo>
                    <a:pt x="13" y="13"/>
                  </a:lnTo>
                  <a:lnTo>
                    <a:pt x="9" y="6"/>
                  </a:lnTo>
                  <a:lnTo>
                    <a:pt x="13" y="0"/>
                  </a:lnTo>
                  <a:lnTo>
                    <a:pt x="10" y="0"/>
                  </a:lnTo>
                  <a:lnTo>
                    <a:pt x="7" y="5"/>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801" name="Freeform 241"/>
            <p:cNvSpPr>
              <a:spLocks/>
            </p:cNvSpPr>
            <p:nvPr/>
          </p:nvSpPr>
          <p:spPr bwMode="auto">
            <a:xfrm>
              <a:off x="2054" y="3615"/>
              <a:ext cx="17" cy="13"/>
            </a:xfrm>
            <a:custGeom>
              <a:avLst/>
              <a:gdLst/>
              <a:ahLst/>
              <a:cxnLst>
                <a:cxn ang="0">
                  <a:pos x="0" y="13"/>
                </a:cxn>
                <a:cxn ang="0">
                  <a:pos x="4" y="13"/>
                </a:cxn>
                <a:cxn ang="0">
                  <a:pos x="6" y="9"/>
                </a:cxn>
                <a:cxn ang="0">
                  <a:pos x="9" y="13"/>
                </a:cxn>
                <a:cxn ang="0">
                  <a:pos x="13" y="13"/>
                </a:cxn>
                <a:cxn ang="0">
                  <a:pos x="7" y="6"/>
                </a:cxn>
                <a:cxn ang="0">
                  <a:pos x="13" y="0"/>
                </a:cxn>
                <a:cxn ang="0">
                  <a:pos x="9" y="0"/>
                </a:cxn>
                <a:cxn ang="0">
                  <a:pos x="6" y="4"/>
                </a:cxn>
                <a:cxn ang="0">
                  <a:pos x="4" y="0"/>
                </a:cxn>
                <a:cxn ang="0">
                  <a:pos x="0" y="0"/>
                </a:cxn>
                <a:cxn ang="0">
                  <a:pos x="4" y="6"/>
                </a:cxn>
                <a:cxn ang="0">
                  <a:pos x="0" y="13"/>
                </a:cxn>
              </a:cxnLst>
              <a:rect l="0" t="0" r="r" b="b"/>
              <a:pathLst>
                <a:path w="14" h="14">
                  <a:moveTo>
                    <a:pt x="0" y="13"/>
                  </a:moveTo>
                  <a:lnTo>
                    <a:pt x="4" y="13"/>
                  </a:lnTo>
                  <a:lnTo>
                    <a:pt x="6" y="9"/>
                  </a:lnTo>
                  <a:lnTo>
                    <a:pt x="9" y="13"/>
                  </a:lnTo>
                  <a:lnTo>
                    <a:pt x="13" y="13"/>
                  </a:lnTo>
                  <a:lnTo>
                    <a:pt x="7" y="6"/>
                  </a:lnTo>
                  <a:lnTo>
                    <a:pt x="13" y="0"/>
                  </a:lnTo>
                  <a:lnTo>
                    <a:pt x="9" y="0"/>
                  </a:lnTo>
                  <a:lnTo>
                    <a:pt x="6" y="4"/>
                  </a:lnTo>
                  <a:lnTo>
                    <a:pt x="4" y="0"/>
                  </a:lnTo>
                  <a:lnTo>
                    <a:pt x="0" y="0"/>
                  </a:lnTo>
                  <a:lnTo>
                    <a:pt x="4" y="6"/>
                  </a:lnTo>
                  <a:lnTo>
                    <a:pt x="0" y="13"/>
                  </a:lnTo>
                </a:path>
              </a:pathLst>
            </a:custGeom>
            <a:solidFill>
              <a:srgbClr val="666666"/>
            </a:solidFill>
            <a:ln w="9525" cap="rnd">
              <a:noFill/>
              <a:round/>
              <a:headEnd/>
              <a:tailEnd/>
            </a:ln>
            <a:effectLst/>
          </p:spPr>
          <p:txBody>
            <a:bodyPr/>
            <a:lstStyle/>
            <a:p>
              <a:endParaRPr lang="en-US"/>
            </a:p>
          </p:txBody>
        </p:sp>
        <p:sp>
          <p:nvSpPr>
            <p:cNvPr id="66802" name="Freeform 242"/>
            <p:cNvSpPr>
              <a:spLocks/>
            </p:cNvSpPr>
            <p:nvPr/>
          </p:nvSpPr>
          <p:spPr bwMode="auto">
            <a:xfrm>
              <a:off x="1379" y="2447"/>
              <a:ext cx="612" cy="157"/>
            </a:xfrm>
            <a:custGeom>
              <a:avLst/>
              <a:gdLst/>
              <a:ahLst/>
              <a:cxnLst>
                <a:cxn ang="0">
                  <a:pos x="444" y="161"/>
                </a:cxn>
                <a:cxn ang="0">
                  <a:pos x="444" y="161"/>
                </a:cxn>
                <a:cxn ang="0">
                  <a:pos x="453" y="159"/>
                </a:cxn>
                <a:cxn ang="0">
                  <a:pos x="461" y="156"/>
                </a:cxn>
                <a:cxn ang="0">
                  <a:pos x="469" y="153"/>
                </a:cxn>
                <a:cxn ang="0">
                  <a:pos x="475" y="148"/>
                </a:cxn>
                <a:cxn ang="0">
                  <a:pos x="480" y="140"/>
                </a:cxn>
                <a:cxn ang="0">
                  <a:pos x="485" y="134"/>
                </a:cxn>
                <a:cxn ang="0">
                  <a:pos x="486" y="126"/>
                </a:cxn>
                <a:cxn ang="0">
                  <a:pos x="488" y="116"/>
                </a:cxn>
                <a:cxn ang="0">
                  <a:pos x="488" y="45"/>
                </a:cxn>
                <a:cxn ang="0">
                  <a:pos x="486" y="35"/>
                </a:cxn>
                <a:cxn ang="0">
                  <a:pos x="485" y="27"/>
                </a:cxn>
                <a:cxn ang="0">
                  <a:pos x="480" y="21"/>
                </a:cxn>
                <a:cxn ang="0">
                  <a:pos x="475" y="13"/>
                </a:cxn>
                <a:cxn ang="0">
                  <a:pos x="469" y="8"/>
                </a:cxn>
                <a:cxn ang="0">
                  <a:pos x="461" y="5"/>
                </a:cxn>
                <a:cxn ang="0">
                  <a:pos x="453" y="2"/>
                </a:cxn>
                <a:cxn ang="0">
                  <a:pos x="444" y="0"/>
                </a:cxn>
                <a:cxn ang="0">
                  <a:pos x="44" y="0"/>
                </a:cxn>
                <a:cxn ang="0">
                  <a:pos x="36" y="2"/>
                </a:cxn>
                <a:cxn ang="0">
                  <a:pos x="26" y="5"/>
                </a:cxn>
                <a:cxn ang="0">
                  <a:pos x="19" y="8"/>
                </a:cxn>
                <a:cxn ang="0">
                  <a:pos x="13" y="13"/>
                </a:cxn>
                <a:cxn ang="0">
                  <a:pos x="6" y="21"/>
                </a:cxn>
                <a:cxn ang="0">
                  <a:pos x="4" y="27"/>
                </a:cxn>
                <a:cxn ang="0">
                  <a:pos x="0" y="35"/>
                </a:cxn>
                <a:cxn ang="0">
                  <a:pos x="0" y="45"/>
                </a:cxn>
                <a:cxn ang="0">
                  <a:pos x="0" y="116"/>
                </a:cxn>
                <a:cxn ang="0">
                  <a:pos x="0" y="126"/>
                </a:cxn>
                <a:cxn ang="0">
                  <a:pos x="4" y="134"/>
                </a:cxn>
                <a:cxn ang="0">
                  <a:pos x="6" y="140"/>
                </a:cxn>
                <a:cxn ang="0">
                  <a:pos x="13" y="148"/>
                </a:cxn>
                <a:cxn ang="0">
                  <a:pos x="19" y="153"/>
                </a:cxn>
                <a:cxn ang="0">
                  <a:pos x="26" y="156"/>
                </a:cxn>
                <a:cxn ang="0">
                  <a:pos x="36" y="159"/>
                </a:cxn>
                <a:cxn ang="0">
                  <a:pos x="44" y="161"/>
                </a:cxn>
                <a:cxn ang="0">
                  <a:pos x="444" y="161"/>
                </a:cxn>
              </a:cxnLst>
              <a:rect l="0" t="0" r="r" b="b"/>
              <a:pathLst>
                <a:path w="489" h="162">
                  <a:moveTo>
                    <a:pt x="444" y="161"/>
                  </a:moveTo>
                  <a:lnTo>
                    <a:pt x="444" y="161"/>
                  </a:lnTo>
                  <a:lnTo>
                    <a:pt x="453" y="159"/>
                  </a:lnTo>
                  <a:lnTo>
                    <a:pt x="461" y="156"/>
                  </a:lnTo>
                  <a:lnTo>
                    <a:pt x="469" y="153"/>
                  </a:lnTo>
                  <a:lnTo>
                    <a:pt x="475" y="148"/>
                  </a:lnTo>
                  <a:lnTo>
                    <a:pt x="480" y="140"/>
                  </a:lnTo>
                  <a:lnTo>
                    <a:pt x="485" y="134"/>
                  </a:lnTo>
                  <a:lnTo>
                    <a:pt x="486" y="126"/>
                  </a:lnTo>
                  <a:lnTo>
                    <a:pt x="488" y="116"/>
                  </a:lnTo>
                  <a:lnTo>
                    <a:pt x="488" y="45"/>
                  </a:lnTo>
                  <a:lnTo>
                    <a:pt x="486" y="35"/>
                  </a:lnTo>
                  <a:lnTo>
                    <a:pt x="485" y="27"/>
                  </a:lnTo>
                  <a:lnTo>
                    <a:pt x="480" y="21"/>
                  </a:lnTo>
                  <a:lnTo>
                    <a:pt x="475" y="13"/>
                  </a:lnTo>
                  <a:lnTo>
                    <a:pt x="469" y="8"/>
                  </a:lnTo>
                  <a:lnTo>
                    <a:pt x="461" y="5"/>
                  </a:lnTo>
                  <a:lnTo>
                    <a:pt x="453" y="2"/>
                  </a:lnTo>
                  <a:lnTo>
                    <a:pt x="444" y="0"/>
                  </a:lnTo>
                  <a:lnTo>
                    <a:pt x="44" y="0"/>
                  </a:lnTo>
                  <a:lnTo>
                    <a:pt x="36" y="2"/>
                  </a:lnTo>
                  <a:lnTo>
                    <a:pt x="26" y="5"/>
                  </a:lnTo>
                  <a:lnTo>
                    <a:pt x="19" y="8"/>
                  </a:lnTo>
                  <a:lnTo>
                    <a:pt x="13" y="13"/>
                  </a:lnTo>
                  <a:lnTo>
                    <a:pt x="6" y="21"/>
                  </a:lnTo>
                  <a:lnTo>
                    <a:pt x="4" y="27"/>
                  </a:lnTo>
                  <a:lnTo>
                    <a:pt x="0" y="35"/>
                  </a:lnTo>
                  <a:lnTo>
                    <a:pt x="0" y="45"/>
                  </a:lnTo>
                  <a:lnTo>
                    <a:pt x="0" y="116"/>
                  </a:lnTo>
                  <a:lnTo>
                    <a:pt x="0" y="126"/>
                  </a:lnTo>
                  <a:lnTo>
                    <a:pt x="4" y="134"/>
                  </a:lnTo>
                  <a:lnTo>
                    <a:pt x="6" y="140"/>
                  </a:lnTo>
                  <a:lnTo>
                    <a:pt x="13" y="148"/>
                  </a:lnTo>
                  <a:lnTo>
                    <a:pt x="19" y="153"/>
                  </a:lnTo>
                  <a:lnTo>
                    <a:pt x="26" y="156"/>
                  </a:lnTo>
                  <a:lnTo>
                    <a:pt x="36" y="159"/>
                  </a:lnTo>
                  <a:lnTo>
                    <a:pt x="44" y="161"/>
                  </a:lnTo>
                  <a:lnTo>
                    <a:pt x="444" y="161"/>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03" name="Freeform 243"/>
            <p:cNvSpPr>
              <a:spLocks/>
            </p:cNvSpPr>
            <p:nvPr/>
          </p:nvSpPr>
          <p:spPr bwMode="auto">
            <a:xfrm>
              <a:off x="3706" y="2167"/>
              <a:ext cx="357" cy="155"/>
            </a:xfrm>
            <a:custGeom>
              <a:avLst/>
              <a:gdLst/>
              <a:ahLst/>
              <a:cxnLst>
                <a:cxn ang="0">
                  <a:pos x="241" y="160"/>
                </a:cxn>
                <a:cxn ang="0">
                  <a:pos x="241" y="160"/>
                </a:cxn>
                <a:cxn ang="0">
                  <a:pos x="249" y="160"/>
                </a:cxn>
                <a:cxn ang="0">
                  <a:pos x="258" y="157"/>
                </a:cxn>
                <a:cxn ang="0">
                  <a:pos x="265" y="154"/>
                </a:cxn>
                <a:cxn ang="0">
                  <a:pos x="271" y="147"/>
                </a:cxn>
                <a:cxn ang="0">
                  <a:pos x="278" y="141"/>
                </a:cxn>
                <a:cxn ang="0">
                  <a:pos x="281" y="133"/>
                </a:cxn>
                <a:cxn ang="0">
                  <a:pos x="284" y="125"/>
                </a:cxn>
                <a:cxn ang="0">
                  <a:pos x="284" y="117"/>
                </a:cxn>
                <a:cxn ang="0">
                  <a:pos x="284" y="45"/>
                </a:cxn>
                <a:cxn ang="0">
                  <a:pos x="284" y="35"/>
                </a:cxn>
                <a:cxn ang="0">
                  <a:pos x="281" y="27"/>
                </a:cxn>
                <a:cxn ang="0">
                  <a:pos x="278" y="19"/>
                </a:cxn>
                <a:cxn ang="0">
                  <a:pos x="271" y="13"/>
                </a:cxn>
                <a:cxn ang="0">
                  <a:pos x="265" y="8"/>
                </a:cxn>
                <a:cxn ang="0">
                  <a:pos x="258" y="4"/>
                </a:cxn>
                <a:cxn ang="0">
                  <a:pos x="249" y="2"/>
                </a:cxn>
                <a:cxn ang="0">
                  <a:pos x="241" y="0"/>
                </a:cxn>
                <a:cxn ang="0">
                  <a:pos x="43" y="0"/>
                </a:cxn>
                <a:cxn ang="0">
                  <a:pos x="36" y="2"/>
                </a:cxn>
                <a:cxn ang="0">
                  <a:pos x="28" y="4"/>
                </a:cxn>
                <a:cxn ang="0">
                  <a:pos x="19" y="8"/>
                </a:cxn>
                <a:cxn ang="0">
                  <a:pos x="13" y="13"/>
                </a:cxn>
                <a:cxn ang="0">
                  <a:pos x="8" y="19"/>
                </a:cxn>
                <a:cxn ang="0">
                  <a:pos x="4" y="27"/>
                </a:cxn>
                <a:cxn ang="0">
                  <a:pos x="0" y="35"/>
                </a:cxn>
                <a:cxn ang="0">
                  <a:pos x="0" y="45"/>
                </a:cxn>
                <a:cxn ang="0">
                  <a:pos x="0" y="117"/>
                </a:cxn>
                <a:cxn ang="0">
                  <a:pos x="0" y="125"/>
                </a:cxn>
                <a:cxn ang="0">
                  <a:pos x="4" y="133"/>
                </a:cxn>
                <a:cxn ang="0">
                  <a:pos x="8" y="141"/>
                </a:cxn>
                <a:cxn ang="0">
                  <a:pos x="13" y="147"/>
                </a:cxn>
                <a:cxn ang="0">
                  <a:pos x="19" y="154"/>
                </a:cxn>
                <a:cxn ang="0">
                  <a:pos x="28" y="157"/>
                </a:cxn>
                <a:cxn ang="0">
                  <a:pos x="36" y="160"/>
                </a:cxn>
                <a:cxn ang="0">
                  <a:pos x="43" y="160"/>
                </a:cxn>
                <a:cxn ang="0">
                  <a:pos x="241" y="160"/>
                </a:cxn>
              </a:cxnLst>
              <a:rect l="0" t="0" r="r" b="b"/>
              <a:pathLst>
                <a:path w="285" h="161">
                  <a:moveTo>
                    <a:pt x="241" y="160"/>
                  </a:moveTo>
                  <a:lnTo>
                    <a:pt x="241" y="160"/>
                  </a:lnTo>
                  <a:lnTo>
                    <a:pt x="249" y="160"/>
                  </a:lnTo>
                  <a:lnTo>
                    <a:pt x="258" y="157"/>
                  </a:lnTo>
                  <a:lnTo>
                    <a:pt x="265" y="154"/>
                  </a:lnTo>
                  <a:lnTo>
                    <a:pt x="271" y="147"/>
                  </a:lnTo>
                  <a:lnTo>
                    <a:pt x="278" y="141"/>
                  </a:lnTo>
                  <a:lnTo>
                    <a:pt x="281" y="133"/>
                  </a:lnTo>
                  <a:lnTo>
                    <a:pt x="284" y="125"/>
                  </a:lnTo>
                  <a:lnTo>
                    <a:pt x="284" y="117"/>
                  </a:lnTo>
                  <a:lnTo>
                    <a:pt x="284" y="45"/>
                  </a:lnTo>
                  <a:lnTo>
                    <a:pt x="284" y="35"/>
                  </a:lnTo>
                  <a:lnTo>
                    <a:pt x="281" y="27"/>
                  </a:lnTo>
                  <a:lnTo>
                    <a:pt x="278" y="19"/>
                  </a:lnTo>
                  <a:lnTo>
                    <a:pt x="271" y="13"/>
                  </a:lnTo>
                  <a:lnTo>
                    <a:pt x="265" y="8"/>
                  </a:lnTo>
                  <a:lnTo>
                    <a:pt x="258" y="4"/>
                  </a:lnTo>
                  <a:lnTo>
                    <a:pt x="249" y="2"/>
                  </a:lnTo>
                  <a:lnTo>
                    <a:pt x="241" y="0"/>
                  </a:lnTo>
                  <a:lnTo>
                    <a:pt x="43" y="0"/>
                  </a:lnTo>
                  <a:lnTo>
                    <a:pt x="36" y="2"/>
                  </a:lnTo>
                  <a:lnTo>
                    <a:pt x="28" y="4"/>
                  </a:lnTo>
                  <a:lnTo>
                    <a:pt x="19" y="8"/>
                  </a:lnTo>
                  <a:lnTo>
                    <a:pt x="13" y="13"/>
                  </a:lnTo>
                  <a:lnTo>
                    <a:pt x="8" y="19"/>
                  </a:lnTo>
                  <a:lnTo>
                    <a:pt x="4" y="27"/>
                  </a:lnTo>
                  <a:lnTo>
                    <a:pt x="0" y="35"/>
                  </a:lnTo>
                  <a:lnTo>
                    <a:pt x="0" y="45"/>
                  </a:lnTo>
                  <a:lnTo>
                    <a:pt x="0" y="117"/>
                  </a:lnTo>
                  <a:lnTo>
                    <a:pt x="0" y="125"/>
                  </a:lnTo>
                  <a:lnTo>
                    <a:pt x="4" y="133"/>
                  </a:lnTo>
                  <a:lnTo>
                    <a:pt x="8" y="141"/>
                  </a:lnTo>
                  <a:lnTo>
                    <a:pt x="13" y="147"/>
                  </a:lnTo>
                  <a:lnTo>
                    <a:pt x="19" y="154"/>
                  </a:lnTo>
                  <a:lnTo>
                    <a:pt x="28" y="157"/>
                  </a:lnTo>
                  <a:lnTo>
                    <a:pt x="36" y="160"/>
                  </a:lnTo>
                  <a:lnTo>
                    <a:pt x="43" y="160"/>
                  </a:lnTo>
                  <a:lnTo>
                    <a:pt x="241"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04" name="Freeform 244"/>
            <p:cNvSpPr>
              <a:spLocks/>
            </p:cNvSpPr>
            <p:nvPr/>
          </p:nvSpPr>
          <p:spPr bwMode="auto">
            <a:xfrm>
              <a:off x="2743" y="2072"/>
              <a:ext cx="547" cy="156"/>
            </a:xfrm>
            <a:custGeom>
              <a:avLst/>
              <a:gdLst/>
              <a:ahLst/>
              <a:cxnLst>
                <a:cxn ang="0">
                  <a:pos x="392" y="160"/>
                </a:cxn>
                <a:cxn ang="0">
                  <a:pos x="392" y="160"/>
                </a:cxn>
                <a:cxn ang="0">
                  <a:pos x="401" y="160"/>
                </a:cxn>
                <a:cxn ang="0">
                  <a:pos x="409" y="156"/>
                </a:cxn>
                <a:cxn ang="0">
                  <a:pos x="417" y="154"/>
                </a:cxn>
                <a:cxn ang="0">
                  <a:pos x="423" y="147"/>
                </a:cxn>
                <a:cxn ang="0">
                  <a:pos x="428" y="141"/>
                </a:cxn>
                <a:cxn ang="0">
                  <a:pos x="433" y="134"/>
                </a:cxn>
                <a:cxn ang="0">
                  <a:pos x="434" y="126"/>
                </a:cxn>
                <a:cxn ang="0">
                  <a:pos x="436" y="117"/>
                </a:cxn>
                <a:cxn ang="0">
                  <a:pos x="436" y="44"/>
                </a:cxn>
                <a:cxn ang="0">
                  <a:pos x="434" y="35"/>
                </a:cxn>
                <a:cxn ang="0">
                  <a:pos x="433" y="27"/>
                </a:cxn>
                <a:cxn ang="0">
                  <a:pos x="428" y="19"/>
                </a:cxn>
                <a:cxn ang="0">
                  <a:pos x="423" y="13"/>
                </a:cxn>
                <a:cxn ang="0">
                  <a:pos x="417" y="7"/>
                </a:cxn>
                <a:cxn ang="0">
                  <a:pos x="409" y="5"/>
                </a:cxn>
                <a:cxn ang="0">
                  <a:pos x="401" y="1"/>
                </a:cxn>
                <a:cxn ang="0">
                  <a:pos x="392" y="0"/>
                </a:cxn>
                <a:cxn ang="0">
                  <a:pos x="44" y="0"/>
                </a:cxn>
                <a:cxn ang="0">
                  <a:pos x="35" y="1"/>
                </a:cxn>
                <a:cxn ang="0">
                  <a:pos x="26" y="5"/>
                </a:cxn>
                <a:cxn ang="0">
                  <a:pos x="19" y="7"/>
                </a:cxn>
                <a:cxn ang="0">
                  <a:pos x="13" y="13"/>
                </a:cxn>
                <a:cxn ang="0">
                  <a:pos x="6" y="19"/>
                </a:cxn>
                <a:cxn ang="0">
                  <a:pos x="3" y="27"/>
                </a:cxn>
                <a:cxn ang="0">
                  <a:pos x="0" y="35"/>
                </a:cxn>
                <a:cxn ang="0">
                  <a:pos x="0" y="44"/>
                </a:cxn>
                <a:cxn ang="0">
                  <a:pos x="0" y="117"/>
                </a:cxn>
                <a:cxn ang="0">
                  <a:pos x="0" y="126"/>
                </a:cxn>
                <a:cxn ang="0">
                  <a:pos x="3" y="134"/>
                </a:cxn>
                <a:cxn ang="0">
                  <a:pos x="6" y="141"/>
                </a:cxn>
                <a:cxn ang="0">
                  <a:pos x="13" y="147"/>
                </a:cxn>
                <a:cxn ang="0">
                  <a:pos x="19" y="154"/>
                </a:cxn>
                <a:cxn ang="0">
                  <a:pos x="26" y="156"/>
                </a:cxn>
                <a:cxn ang="0">
                  <a:pos x="35" y="160"/>
                </a:cxn>
                <a:cxn ang="0">
                  <a:pos x="44" y="160"/>
                </a:cxn>
                <a:cxn ang="0">
                  <a:pos x="392" y="160"/>
                </a:cxn>
              </a:cxnLst>
              <a:rect l="0" t="0" r="r" b="b"/>
              <a:pathLst>
                <a:path w="437" h="161">
                  <a:moveTo>
                    <a:pt x="392" y="160"/>
                  </a:moveTo>
                  <a:lnTo>
                    <a:pt x="392" y="160"/>
                  </a:lnTo>
                  <a:lnTo>
                    <a:pt x="401" y="160"/>
                  </a:lnTo>
                  <a:lnTo>
                    <a:pt x="409" y="156"/>
                  </a:lnTo>
                  <a:lnTo>
                    <a:pt x="417" y="154"/>
                  </a:lnTo>
                  <a:lnTo>
                    <a:pt x="423" y="147"/>
                  </a:lnTo>
                  <a:lnTo>
                    <a:pt x="428" y="141"/>
                  </a:lnTo>
                  <a:lnTo>
                    <a:pt x="433" y="134"/>
                  </a:lnTo>
                  <a:lnTo>
                    <a:pt x="434" y="126"/>
                  </a:lnTo>
                  <a:lnTo>
                    <a:pt x="436" y="117"/>
                  </a:lnTo>
                  <a:lnTo>
                    <a:pt x="436" y="44"/>
                  </a:lnTo>
                  <a:lnTo>
                    <a:pt x="434" y="35"/>
                  </a:lnTo>
                  <a:lnTo>
                    <a:pt x="433" y="27"/>
                  </a:lnTo>
                  <a:lnTo>
                    <a:pt x="428" y="19"/>
                  </a:lnTo>
                  <a:lnTo>
                    <a:pt x="423" y="13"/>
                  </a:lnTo>
                  <a:lnTo>
                    <a:pt x="417" y="7"/>
                  </a:lnTo>
                  <a:lnTo>
                    <a:pt x="409" y="5"/>
                  </a:lnTo>
                  <a:lnTo>
                    <a:pt x="401" y="1"/>
                  </a:lnTo>
                  <a:lnTo>
                    <a:pt x="392" y="0"/>
                  </a:lnTo>
                  <a:lnTo>
                    <a:pt x="44" y="0"/>
                  </a:lnTo>
                  <a:lnTo>
                    <a:pt x="35" y="1"/>
                  </a:lnTo>
                  <a:lnTo>
                    <a:pt x="26" y="5"/>
                  </a:lnTo>
                  <a:lnTo>
                    <a:pt x="19" y="7"/>
                  </a:lnTo>
                  <a:lnTo>
                    <a:pt x="13" y="13"/>
                  </a:lnTo>
                  <a:lnTo>
                    <a:pt x="6" y="19"/>
                  </a:lnTo>
                  <a:lnTo>
                    <a:pt x="3" y="27"/>
                  </a:lnTo>
                  <a:lnTo>
                    <a:pt x="0" y="35"/>
                  </a:lnTo>
                  <a:lnTo>
                    <a:pt x="0" y="44"/>
                  </a:lnTo>
                  <a:lnTo>
                    <a:pt x="0" y="117"/>
                  </a:lnTo>
                  <a:lnTo>
                    <a:pt x="0" y="126"/>
                  </a:lnTo>
                  <a:lnTo>
                    <a:pt x="3" y="134"/>
                  </a:lnTo>
                  <a:lnTo>
                    <a:pt x="6" y="141"/>
                  </a:lnTo>
                  <a:lnTo>
                    <a:pt x="13" y="147"/>
                  </a:lnTo>
                  <a:lnTo>
                    <a:pt x="19" y="154"/>
                  </a:lnTo>
                  <a:lnTo>
                    <a:pt x="26" y="156"/>
                  </a:lnTo>
                  <a:lnTo>
                    <a:pt x="35" y="160"/>
                  </a:lnTo>
                  <a:lnTo>
                    <a:pt x="44" y="160"/>
                  </a:lnTo>
                  <a:lnTo>
                    <a:pt x="39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05" name="Freeform 245"/>
            <p:cNvSpPr>
              <a:spLocks/>
            </p:cNvSpPr>
            <p:nvPr/>
          </p:nvSpPr>
          <p:spPr bwMode="auto">
            <a:xfrm>
              <a:off x="3143" y="2269"/>
              <a:ext cx="446" cy="156"/>
            </a:xfrm>
            <a:custGeom>
              <a:avLst/>
              <a:gdLst/>
              <a:ahLst/>
              <a:cxnLst>
                <a:cxn ang="0">
                  <a:pos x="311" y="160"/>
                </a:cxn>
                <a:cxn ang="0">
                  <a:pos x="311" y="160"/>
                </a:cxn>
                <a:cxn ang="0">
                  <a:pos x="320" y="158"/>
                </a:cxn>
                <a:cxn ang="0">
                  <a:pos x="328" y="157"/>
                </a:cxn>
                <a:cxn ang="0">
                  <a:pos x="335" y="153"/>
                </a:cxn>
                <a:cxn ang="0">
                  <a:pos x="342" y="147"/>
                </a:cxn>
                <a:cxn ang="0">
                  <a:pos x="348" y="141"/>
                </a:cxn>
                <a:cxn ang="0">
                  <a:pos x="350" y="133"/>
                </a:cxn>
                <a:cxn ang="0">
                  <a:pos x="353" y="125"/>
                </a:cxn>
                <a:cxn ang="0">
                  <a:pos x="355" y="116"/>
                </a:cxn>
                <a:cxn ang="0">
                  <a:pos x="355" y="43"/>
                </a:cxn>
                <a:cxn ang="0">
                  <a:pos x="353" y="35"/>
                </a:cxn>
                <a:cxn ang="0">
                  <a:pos x="350" y="27"/>
                </a:cxn>
                <a:cxn ang="0">
                  <a:pos x="348" y="19"/>
                </a:cxn>
                <a:cxn ang="0">
                  <a:pos x="342" y="13"/>
                </a:cxn>
                <a:cxn ang="0">
                  <a:pos x="335" y="8"/>
                </a:cxn>
                <a:cxn ang="0">
                  <a:pos x="328" y="4"/>
                </a:cxn>
                <a:cxn ang="0">
                  <a:pos x="320" y="0"/>
                </a:cxn>
                <a:cxn ang="0">
                  <a:pos x="311" y="0"/>
                </a:cxn>
                <a:cxn ang="0">
                  <a:pos x="43" y="0"/>
                </a:cxn>
                <a:cxn ang="0">
                  <a:pos x="35" y="0"/>
                </a:cxn>
                <a:cxn ang="0">
                  <a:pos x="25" y="4"/>
                </a:cxn>
                <a:cxn ang="0">
                  <a:pos x="18" y="8"/>
                </a:cxn>
                <a:cxn ang="0">
                  <a:pos x="12" y="13"/>
                </a:cxn>
                <a:cxn ang="0">
                  <a:pos x="6" y="19"/>
                </a:cxn>
                <a:cxn ang="0">
                  <a:pos x="3" y="27"/>
                </a:cxn>
                <a:cxn ang="0">
                  <a:pos x="0" y="35"/>
                </a:cxn>
                <a:cxn ang="0">
                  <a:pos x="0" y="43"/>
                </a:cxn>
                <a:cxn ang="0">
                  <a:pos x="0" y="116"/>
                </a:cxn>
                <a:cxn ang="0">
                  <a:pos x="0" y="125"/>
                </a:cxn>
                <a:cxn ang="0">
                  <a:pos x="3" y="133"/>
                </a:cxn>
                <a:cxn ang="0">
                  <a:pos x="6" y="141"/>
                </a:cxn>
                <a:cxn ang="0">
                  <a:pos x="12" y="147"/>
                </a:cxn>
                <a:cxn ang="0">
                  <a:pos x="18" y="153"/>
                </a:cxn>
                <a:cxn ang="0">
                  <a:pos x="25" y="157"/>
                </a:cxn>
                <a:cxn ang="0">
                  <a:pos x="35" y="158"/>
                </a:cxn>
                <a:cxn ang="0">
                  <a:pos x="43" y="160"/>
                </a:cxn>
                <a:cxn ang="0">
                  <a:pos x="311" y="160"/>
                </a:cxn>
              </a:cxnLst>
              <a:rect l="0" t="0" r="r" b="b"/>
              <a:pathLst>
                <a:path w="356" h="161">
                  <a:moveTo>
                    <a:pt x="311" y="160"/>
                  </a:moveTo>
                  <a:lnTo>
                    <a:pt x="311" y="160"/>
                  </a:lnTo>
                  <a:lnTo>
                    <a:pt x="320" y="158"/>
                  </a:lnTo>
                  <a:lnTo>
                    <a:pt x="328" y="157"/>
                  </a:lnTo>
                  <a:lnTo>
                    <a:pt x="335" y="153"/>
                  </a:lnTo>
                  <a:lnTo>
                    <a:pt x="342" y="147"/>
                  </a:lnTo>
                  <a:lnTo>
                    <a:pt x="348" y="141"/>
                  </a:lnTo>
                  <a:lnTo>
                    <a:pt x="350" y="133"/>
                  </a:lnTo>
                  <a:lnTo>
                    <a:pt x="353" y="125"/>
                  </a:lnTo>
                  <a:lnTo>
                    <a:pt x="355" y="116"/>
                  </a:lnTo>
                  <a:lnTo>
                    <a:pt x="355" y="43"/>
                  </a:lnTo>
                  <a:lnTo>
                    <a:pt x="353" y="35"/>
                  </a:lnTo>
                  <a:lnTo>
                    <a:pt x="350" y="27"/>
                  </a:lnTo>
                  <a:lnTo>
                    <a:pt x="348" y="19"/>
                  </a:lnTo>
                  <a:lnTo>
                    <a:pt x="342" y="13"/>
                  </a:lnTo>
                  <a:lnTo>
                    <a:pt x="335" y="8"/>
                  </a:lnTo>
                  <a:lnTo>
                    <a:pt x="328" y="4"/>
                  </a:lnTo>
                  <a:lnTo>
                    <a:pt x="320" y="0"/>
                  </a:lnTo>
                  <a:lnTo>
                    <a:pt x="311" y="0"/>
                  </a:lnTo>
                  <a:lnTo>
                    <a:pt x="43" y="0"/>
                  </a:lnTo>
                  <a:lnTo>
                    <a:pt x="35" y="0"/>
                  </a:lnTo>
                  <a:lnTo>
                    <a:pt x="25" y="4"/>
                  </a:lnTo>
                  <a:lnTo>
                    <a:pt x="18" y="8"/>
                  </a:lnTo>
                  <a:lnTo>
                    <a:pt x="12" y="13"/>
                  </a:lnTo>
                  <a:lnTo>
                    <a:pt x="6" y="19"/>
                  </a:lnTo>
                  <a:lnTo>
                    <a:pt x="3" y="27"/>
                  </a:lnTo>
                  <a:lnTo>
                    <a:pt x="0" y="35"/>
                  </a:lnTo>
                  <a:lnTo>
                    <a:pt x="0" y="43"/>
                  </a:lnTo>
                  <a:lnTo>
                    <a:pt x="0" y="116"/>
                  </a:lnTo>
                  <a:lnTo>
                    <a:pt x="0" y="125"/>
                  </a:lnTo>
                  <a:lnTo>
                    <a:pt x="3" y="133"/>
                  </a:lnTo>
                  <a:lnTo>
                    <a:pt x="6" y="141"/>
                  </a:lnTo>
                  <a:lnTo>
                    <a:pt x="12" y="147"/>
                  </a:lnTo>
                  <a:lnTo>
                    <a:pt x="18" y="153"/>
                  </a:lnTo>
                  <a:lnTo>
                    <a:pt x="25" y="157"/>
                  </a:lnTo>
                  <a:lnTo>
                    <a:pt x="35" y="158"/>
                  </a:lnTo>
                  <a:lnTo>
                    <a:pt x="43" y="160"/>
                  </a:lnTo>
                  <a:lnTo>
                    <a:pt x="311"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06" name="Freeform 246"/>
            <p:cNvSpPr>
              <a:spLocks/>
            </p:cNvSpPr>
            <p:nvPr/>
          </p:nvSpPr>
          <p:spPr bwMode="auto">
            <a:xfrm>
              <a:off x="2160" y="2589"/>
              <a:ext cx="464" cy="248"/>
            </a:xfrm>
            <a:custGeom>
              <a:avLst/>
              <a:gdLst/>
              <a:ahLst/>
              <a:cxnLst>
                <a:cxn ang="0">
                  <a:pos x="370" y="0"/>
                </a:cxn>
                <a:cxn ang="0">
                  <a:pos x="370" y="195"/>
                </a:cxn>
                <a:cxn ang="0">
                  <a:pos x="368" y="201"/>
                </a:cxn>
                <a:cxn ang="0">
                  <a:pos x="366" y="207"/>
                </a:cxn>
                <a:cxn ang="0">
                  <a:pos x="362" y="212"/>
                </a:cxn>
                <a:cxn ang="0">
                  <a:pos x="355" y="218"/>
                </a:cxn>
                <a:cxn ang="0">
                  <a:pos x="348" y="224"/>
                </a:cxn>
                <a:cxn ang="0">
                  <a:pos x="338" y="228"/>
                </a:cxn>
                <a:cxn ang="0">
                  <a:pos x="315" y="238"/>
                </a:cxn>
                <a:cxn ang="0">
                  <a:pos x="289" y="246"/>
                </a:cxn>
                <a:cxn ang="0">
                  <a:pos x="256" y="250"/>
                </a:cxn>
                <a:cxn ang="0">
                  <a:pos x="222" y="253"/>
                </a:cxn>
                <a:cxn ang="0">
                  <a:pos x="186" y="255"/>
                </a:cxn>
                <a:cxn ang="0">
                  <a:pos x="147" y="253"/>
                </a:cxn>
                <a:cxn ang="0">
                  <a:pos x="114" y="250"/>
                </a:cxn>
                <a:cxn ang="0">
                  <a:pos x="81" y="246"/>
                </a:cxn>
                <a:cxn ang="0">
                  <a:pos x="55" y="238"/>
                </a:cxn>
                <a:cxn ang="0">
                  <a:pos x="31" y="228"/>
                </a:cxn>
                <a:cxn ang="0">
                  <a:pos x="22" y="224"/>
                </a:cxn>
                <a:cxn ang="0">
                  <a:pos x="14" y="218"/>
                </a:cxn>
                <a:cxn ang="0">
                  <a:pos x="7" y="212"/>
                </a:cxn>
                <a:cxn ang="0">
                  <a:pos x="3" y="207"/>
                </a:cxn>
                <a:cxn ang="0">
                  <a:pos x="1" y="201"/>
                </a:cxn>
                <a:cxn ang="0">
                  <a:pos x="0" y="195"/>
                </a:cxn>
                <a:cxn ang="0">
                  <a:pos x="0" y="0"/>
                </a:cxn>
                <a:cxn ang="0">
                  <a:pos x="9" y="6"/>
                </a:cxn>
                <a:cxn ang="0">
                  <a:pos x="18" y="11"/>
                </a:cxn>
                <a:cxn ang="0">
                  <a:pos x="43" y="21"/>
                </a:cxn>
                <a:cxn ang="0">
                  <a:pos x="70" y="27"/>
                </a:cxn>
                <a:cxn ang="0">
                  <a:pos x="97" y="34"/>
                </a:cxn>
                <a:cxn ang="0">
                  <a:pos x="125" y="37"/>
                </a:cxn>
                <a:cxn ang="0">
                  <a:pos x="149" y="38"/>
                </a:cxn>
                <a:cxn ang="0">
                  <a:pos x="186" y="40"/>
                </a:cxn>
                <a:cxn ang="0">
                  <a:pos x="224" y="38"/>
                </a:cxn>
                <a:cxn ang="0">
                  <a:pos x="263" y="35"/>
                </a:cxn>
                <a:cxn ang="0">
                  <a:pos x="296" y="28"/>
                </a:cxn>
                <a:cxn ang="0">
                  <a:pos x="325" y="21"/>
                </a:cxn>
                <a:cxn ang="0">
                  <a:pos x="349" y="11"/>
                </a:cxn>
                <a:cxn ang="0">
                  <a:pos x="360" y="6"/>
                </a:cxn>
                <a:cxn ang="0">
                  <a:pos x="370" y="0"/>
                </a:cxn>
              </a:cxnLst>
              <a:rect l="0" t="0" r="r" b="b"/>
              <a:pathLst>
                <a:path w="371" h="256">
                  <a:moveTo>
                    <a:pt x="370" y="0"/>
                  </a:moveTo>
                  <a:lnTo>
                    <a:pt x="370" y="195"/>
                  </a:lnTo>
                  <a:lnTo>
                    <a:pt x="368" y="201"/>
                  </a:lnTo>
                  <a:lnTo>
                    <a:pt x="366" y="207"/>
                  </a:lnTo>
                  <a:lnTo>
                    <a:pt x="362" y="212"/>
                  </a:lnTo>
                  <a:lnTo>
                    <a:pt x="355" y="218"/>
                  </a:lnTo>
                  <a:lnTo>
                    <a:pt x="348" y="224"/>
                  </a:lnTo>
                  <a:lnTo>
                    <a:pt x="338" y="228"/>
                  </a:lnTo>
                  <a:lnTo>
                    <a:pt x="315" y="238"/>
                  </a:lnTo>
                  <a:lnTo>
                    <a:pt x="289" y="246"/>
                  </a:lnTo>
                  <a:lnTo>
                    <a:pt x="256" y="250"/>
                  </a:lnTo>
                  <a:lnTo>
                    <a:pt x="222" y="253"/>
                  </a:lnTo>
                  <a:lnTo>
                    <a:pt x="186" y="255"/>
                  </a:lnTo>
                  <a:lnTo>
                    <a:pt x="147" y="253"/>
                  </a:lnTo>
                  <a:lnTo>
                    <a:pt x="114" y="250"/>
                  </a:lnTo>
                  <a:lnTo>
                    <a:pt x="81" y="246"/>
                  </a:lnTo>
                  <a:lnTo>
                    <a:pt x="55" y="238"/>
                  </a:lnTo>
                  <a:lnTo>
                    <a:pt x="31" y="228"/>
                  </a:lnTo>
                  <a:lnTo>
                    <a:pt x="22" y="224"/>
                  </a:lnTo>
                  <a:lnTo>
                    <a:pt x="14" y="218"/>
                  </a:lnTo>
                  <a:lnTo>
                    <a:pt x="7" y="212"/>
                  </a:lnTo>
                  <a:lnTo>
                    <a:pt x="3" y="207"/>
                  </a:lnTo>
                  <a:lnTo>
                    <a:pt x="1" y="201"/>
                  </a:lnTo>
                  <a:lnTo>
                    <a:pt x="0" y="195"/>
                  </a:lnTo>
                  <a:lnTo>
                    <a:pt x="0" y="0"/>
                  </a:lnTo>
                  <a:lnTo>
                    <a:pt x="9" y="6"/>
                  </a:lnTo>
                  <a:lnTo>
                    <a:pt x="18" y="11"/>
                  </a:lnTo>
                  <a:lnTo>
                    <a:pt x="43" y="21"/>
                  </a:lnTo>
                  <a:lnTo>
                    <a:pt x="70" y="27"/>
                  </a:lnTo>
                  <a:lnTo>
                    <a:pt x="97" y="34"/>
                  </a:lnTo>
                  <a:lnTo>
                    <a:pt x="125" y="37"/>
                  </a:lnTo>
                  <a:lnTo>
                    <a:pt x="149" y="38"/>
                  </a:lnTo>
                  <a:lnTo>
                    <a:pt x="186" y="40"/>
                  </a:lnTo>
                  <a:lnTo>
                    <a:pt x="224" y="38"/>
                  </a:lnTo>
                  <a:lnTo>
                    <a:pt x="263" y="35"/>
                  </a:lnTo>
                  <a:lnTo>
                    <a:pt x="296" y="28"/>
                  </a:lnTo>
                  <a:lnTo>
                    <a:pt x="325" y="21"/>
                  </a:lnTo>
                  <a:lnTo>
                    <a:pt x="349" y="11"/>
                  </a:lnTo>
                  <a:lnTo>
                    <a:pt x="360" y="6"/>
                  </a:lnTo>
                  <a:lnTo>
                    <a:pt x="370" y="0"/>
                  </a:lnTo>
                </a:path>
              </a:pathLst>
            </a:custGeom>
            <a:solidFill>
              <a:srgbClr val="FFFFFF"/>
            </a:solidFill>
            <a:ln w="9525" cap="rnd">
              <a:noFill/>
              <a:round/>
              <a:headEnd/>
              <a:tailEnd/>
            </a:ln>
            <a:effectLst/>
          </p:spPr>
          <p:txBody>
            <a:bodyPr/>
            <a:lstStyle/>
            <a:p>
              <a:endParaRPr lang="en-US"/>
            </a:p>
          </p:txBody>
        </p:sp>
        <p:sp>
          <p:nvSpPr>
            <p:cNvPr id="66807" name="Freeform 247"/>
            <p:cNvSpPr>
              <a:spLocks/>
            </p:cNvSpPr>
            <p:nvPr/>
          </p:nvSpPr>
          <p:spPr bwMode="auto">
            <a:xfrm>
              <a:off x="2163" y="2505"/>
              <a:ext cx="456" cy="102"/>
            </a:xfrm>
            <a:custGeom>
              <a:avLst/>
              <a:gdLst/>
              <a:ahLst/>
              <a:cxnLst>
                <a:cxn ang="0">
                  <a:pos x="316" y="86"/>
                </a:cxn>
                <a:cxn ang="0">
                  <a:pos x="316" y="86"/>
                </a:cxn>
                <a:cxn ang="0">
                  <a:pos x="333" y="80"/>
                </a:cxn>
                <a:cxn ang="0">
                  <a:pos x="344" y="74"/>
                </a:cxn>
                <a:cxn ang="0">
                  <a:pos x="353" y="68"/>
                </a:cxn>
                <a:cxn ang="0">
                  <a:pos x="358" y="63"/>
                </a:cxn>
                <a:cxn ang="0">
                  <a:pos x="363" y="58"/>
                </a:cxn>
                <a:cxn ang="0">
                  <a:pos x="364" y="56"/>
                </a:cxn>
                <a:cxn ang="0">
                  <a:pos x="364" y="52"/>
                </a:cxn>
                <a:cxn ang="0">
                  <a:pos x="364" y="47"/>
                </a:cxn>
                <a:cxn ang="0">
                  <a:pos x="363" y="45"/>
                </a:cxn>
                <a:cxn ang="0">
                  <a:pos x="359" y="39"/>
                </a:cxn>
                <a:cxn ang="0">
                  <a:pos x="353" y="36"/>
                </a:cxn>
                <a:cxn ang="0">
                  <a:pos x="339" y="26"/>
                </a:cxn>
                <a:cxn ang="0">
                  <a:pos x="316" y="17"/>
                </a:cxn>
                <a:cxn ang="0">
                  <a:pos x="289" y="9"/>
                </a:cxn>
                <a:cxn ang="0">
                  <a:pos x="257" y="5"/>
                </a:cxn>
                <a:cxn ang="0">
                  <a:pos x="220" y="0"/>
                </a:cxn>
                <a:cxn ang="0">
                  <a:pos x="183" y="0"/>
                </a:cxn>
                <a:cxn ang="0">
                  <a:pos x="144" y="0"/>
                </a:cxn>
                <a:cxn ang="0">
                  <a:pos x="107" y="5"/>
                </a:cxn>
                <a:cxn ang="0">
                  <a:pos x="77" y="9"/>
                </a:cxn>
                <a:cxn ang="0">
                  <a:pos x="48" y="17"/>
                </a:cxn>
                <a:cxn ang="0">
                  <a:pos x="26" y="26"/>
                </a:cxn>
                <a:cxn ang="0">
                  <a:pos x="11" y="36"/>
                </a:cxn>
                <a:cxn ang="0">
                  <a:pos x="6" y="39"/>
                </a:cxn>
                <a:cxn ang="0">
                  <a:pos x="2" y="45"/>
                </a:cxn>
                <a:cxn ang="0">
                  <a:pos x="0" y="47"/>
                </a:cxn>
                <a:cxn ang="0">
                  <a:pos x="0" y="52"/>
                </a:cxn>
                <a:cxn ang="0">
                  <a:pos x="0" y="56"/>
                </a:cxn>
                <a:cxn ang="0">
                  <a:pos x="2" y="58"/>
                </a:cxn>
                <a:cxn ang="0">
                  <a:pos x="6" y="63"/>
                </a:cxn>
                <a:cxn ang="0">
                  <a:pos x="11" y="68"/>
                </a:cxn>
                <a:cxn ang="0">
                  <a:pos x="26" y="76"/>
                </a:cxn>
                <a:cxn ang="0">
                  <a:pos x="48" y="86"/>
                </a:cxn>
                <a:cxn ang="0">
                  <a:pos x="77" y="93"/>
                </a:cxn>
                <a:cxn ang="0">
                  <a:pos x="107" y="98"/>
                </a:cxn>
                <a:cxn ang="0">
                  <a:pos x="144" y="103"/>
                </a:cxn>
                <a:cxn ang="0">
                  <a:pos x="183" y="104"/>
                </a:cxn>
                <a:cxn ang="0">
                  <a:pos x="220" y="103"/>
                </a:cxn>
                <a:cxn ang="0">
                  <a:pos x="256" y="98"/>
                </a:cxn>
                <a:cxn ang="0">
                  <a:pos x="287" y="93"/>
                </a:cxn>
                <a:cxn ang="0">
                  <a:pos x="316" y="86"/>
                </a:cxn>
              </a:cxnLst>
              <a:rect l="0" t="0" r="r" b="b"/>
              <a:pathLst>
                <a:path w="365" h="105">
                  <a:moveTo>
                    <a:pt x="316" y="86"/>
                  </a:moveTo>
                  <a:lnTo>
                    <a:pt x="316" y="86"/>
                  </a:lnTo>
                  <a:lnTo>
                    <a:pt x="333" y="80"/>
                  </a:lnTo>
                  <a:lnTo>
                    <a:pt x="344" y="74"/>
                  </a:lnTo>
                  <a:lnTo>
                    <a:pt x="353" y="68"/>
                  </a:lnTo>
                  <a:lnTo>
                    <a:pt x="358" y="63"/>
                  </a:lnTo>
                  <a:lnTo>
                    <a:pt x="363" y="58"/>
                  </a:lnTo>
                  <a:lnTo>
                    <a:pt x="364" y="56"/>
                  </a:lnTo>
                  <a:lnTo>
                    <a:pt x="364" y="52"/>
                  </a:lnTo>
                  <a:lnTo>
                    <a:pt x="364" y="47"/>
                  </a:lnTo>
                  <a:lnTo>
                    <a:pt x="363" y="45"/>
                  </a:lnTo>
                  <a:lnTo>
                    <a:pt x="359" y="39"/>
                  </a:lnTo>
                  <a:lnTo>
                    <a:pt x="353" y="36"/>
                  </a:lnTo>
                  <a:lnTo>
                    <a:pt x="339" y="26"/>
                  </a:lnTo>
                  <a:lnTo>
                    <a:pt x="316" y="17"/>
                  </a:lnTo>
                  <a:lnTo>
                    <a:pt x="289" y="9"/>
                  </a:lnTo>
                  <a:lnTo>
                    <a:pt x="257" y="5"/>
                  </a:lnTo>
                  <a:lnTo>
                    <a:pt x="220" y="0"/>
                  </a:lnTo>
                  <a:lnTo>
                    <a:pt x="183" y="0"/>
                  </a:lnTo>
                  <a:lnTo>
                    <a:pt x="144" y="0"/>
                  </a:lnTo>
                  <a:lnTo>
                    <a:pt x="107" y="5"/>
                  </a:lnTo>
                  <a:lnTo>
                    <a:pt x="77" y="9"/>
                  </a:lnTo>
                  <a:lnTo>
                    <a:pt x="48" y="17"/>
                  </a:lnTo>
                  <a:lnTo>
                    <a:pt x="26" y="26"/>
                  </a:lnTo>
                  <a:lnTo>
                    <a:pt x="11" y="36"/>
                  </a:lnTo>
                  <a:lnTo>
                    <a:pt x="6" y="39"/>
                  </a:lnTo>
                  <a:lnTo>
                    <a:pt x="2" y="45"/>
                  </a:lnTo>
                  <a:lnTo>
                    <a:pt x="0" y="47"/>
                  </a:lnTo>
                  <a:lnTo>
                    <a:pt x="0" y="52"/>
                  </a:lnTo>
                  <a:lnTo>
                    <a:pt x="0" y="56"/>
                  </a:lnTo>
                  <a:lnTo>
                    <a:pt x="2" y="58"/>
                  </a:lnTo>
                  <a:lnTo>
                    <a:pt x="6" y="63"/>
                  </a:lnTo>
                  <a:lnTo>
                    <a:pt x="11" y="68"/>
                  </a:lnTo>
                  <a:lnTo>
                    <a:pt x="26" y="76"/>
                  </a:lnTo>
                  <a:lnTo>
                    <a:pt x="48" y="86"/>
                  </a:lnTo>
                  <a:lnTo>
                    <a:pt x="77" y="93"/>
                  </a:lnTo>
                  <a:lnTo>
                    <a:pt x="107" y="98"/>
                  </a:lnTo>
                  <a:lnTo>
                    <a:pt x="144" y="103"/>
                  </a:lnTo>
                  <a:lnTo>
                    <a:pt x="183" y="104"/>
                  </a:lnTo>
                  <a:lnTo>
                    <a:pt x="220" y="103"/>
                  </a:lnTo>
                  <a:lnTo>
                    <a:pt x="256" y="98"/>
                  </a:lnTo>
                  <a:lnTo>
                    <a:pt x="287" y="93"/>
                  </a:lnTo>
                  <a:lnTo>
                    <a:pt x="316" y="86"/>
                  </a:lnTo>
                </a:path>
              </a:pathLst>
            </a:custGeom>
            <a:solidFill>
              <a:srgbClr val="FFFFFF"/>
            </a:solidFill>
            <a:ln w="9525" cap="rnd">
              <a:noFill/>
              <a:round/>
              <a:headEnd/>
              <a:tailEnd/>
            </a:ln>
            <a:effectLst/>
          </p:spPr>
          <p:txBody>
            <a:bodyPr/>
            <a:lstStyle/>
            <a:p>
              <a:endParaRPr lang="en-US"/>
            </a:p>
          </p:txBody>
        </p:sp>
        <p:sp>
          <p:nvSpPr>
            <p:cNvPr id="66808" name="Freeform 248"/>
            <p:cNvSpPr>
              <a:spLocks/>
            </p:cNvSpPr>
            <p:nvPr/>
          </p:nvSpPr>
          <p:spPr bwMode="auto">
            <a:xfrm>
              <a:off x="4320" y="2778"/>
              <a:ext cx="466" cy="250"/>
            </a:xfrm>
            <a:custGeom>
              <a:avLst/>
              <a:gdLst/>
              <a:ahLst/>
              <a:cxnLst>
                <a:cxn ang="0">
                  <a:pos x="371" y="0"/>
                </a:cxn>
                <a:cxn ang="0">
                  <a:pos x="371" y="195"/>
                </a:cxn>
                <a:cxn ang="0">
                  <a:pos x="369" y="201"/>
                </a:cxn>
                <a:cxn ang="0">
                  <a:pos x="367" y="208"/>
                </a:cxn>
                <a:cxn ang="0">
                  <a:pos x="363" y="214"/>
                </a:cxn>
                <a:cxn ang="0">
                  <a:pos x="356" y="219"/>
                </a:cxn>
                <a:cxn ang="0">
                  <a:pos x="349" y="225"/>
                </a:cxn>
                <a:cxn ang="0">
                  <a:pos x="339" y="230"/>
                </a:cxn>
                <a:cxn ang="0">
                  <a:pos x="316" y="238"/>
                </a:cxn>
                <a:cxn ang="0">
                  <a:pos x="288" y="246"/>
                </a:cxn>
                <a:cxn ang="0">
                  <a:pos x="257" y="252"/>
                </a:cxn>
                <a:cxn ang="0">
                  <a:pos x="223" y="255"/>
                </a:cxn>
                <a:cxn ang="0">
                  <a:pos x="185" y="257"/>
                </a:cxn>
                <a:cxn ang="0">
                  <a:pos x="147" y="255"/>
                </a:cxn>
                <a:cxn ang="0">
                  <a:pos x="114" y="252"/>
                </a:cxn>
                <a:cxn ang="0">
                  <a:pos x="82" y="246"/>
                </a:cxn>
                <a:cxn ang="0">
                  <a:pos x="54" y="238"/>
                </a:cxn>
                <a:cxn ang="0">
                  <a:pos x="32" y="230"/>
                </a:cxn>
                <a:cxn ang="0">
                  <a:pos x="22" y="224"/>
                </a:cxn>
                <a:cxn ang="0">
                  <a:pos x="14" y="219"/>
                </a:cxn>
                <a:cxn ang="0">
                  <a:pos x="7" y="214"/>
                </a:cxn>
                <a:cxn ang="0">
                  <a:pos x="3" y="208"/>
                </a:cxn>
                <a:cxn ang="0">
                  <a:pos x="1" y="201"/>
                </a:cxn>
                <a:cxn ang="0">
                  <a:pos x="0" y="195"/>
                </a:cxn>
                <a:cxn ang="0">
                  <a:pos x="0" y="0"/>
                </a:cxn>
                <a:cxn ang="0">
                  <a:pos x="9" y="6"/>
                </a:cxn>
                <a:cxn ang="0">
                  <a:pos x="19" y="13"/>
                </a:cxn>
                <a:cxn ang="0">
                  <a:pos x="43" y="21"/>
                </a:cxn>
                <a:cxn ang="0">
                  <a:pos x="70" y="29"/>
                </a:cxn>
                <a:cxn ang="0">
                  <a:pos x="97" y="34"/>
                </a:cxn>
                <a:cxn ang="0">
                  <a:pos x="125" y="37"/>
                </a:cxn>
                <a:cxn ang="0">
                  <a:pos x="149" y="40"/>
                </a:cxn>
                <a:cxn ang="0">
                  <a:pos x="185" y="41"/>
                </a:cxn>
                <a:cxn ang="0">
                  <a:pos x="224" y="40"/>
                </a:cxn>
                <a:cxn ang="0">
                  <a:pos x="263" y="35"/>
                </a:cxn>
                <a:cxn ang="0">
                  <a:pos x="297" y="30"/>
                </a:cxn>
                <a:cxn ang="0">
                  <a:pos x="326" y="23"/>
                </a:cxn>
                <a:cxn ang="0">
                  <a:pos x="350" y="13"/>
                </a:cxn>
                <a:cxn ang="0">
                  <a:pos x="361" y="6"/>
                </a:cxn>
                <a:cxn ang="0">
                  <a:pos x="371" y="0"/>
                </a:cxn>
              </a:cxnLst>
              <a:rect l="0" t="0" r="r" b="b"/>
              <a:pathLst>
                <a:path w="372" h="258">
                  <a:moveTo>
                    <a:pt x="371" y="0"/>
                  </a:moveTo>
                  <a:lnTo>
                    <a:pt x="371" y="195"/>
                  </a:lnTo>
                  <a:lnTo>
                    <a:pt x="369" y="201"/>
                  </a:lnTo>
                  <a:lnTo>
                    <a:pt x="367" y="208"/>
                  </a:lnTo>
                  <a:lnTo>
                    <a:pt x="363" y="214"/>
                  </a:lnTo>
                  <a:lnTo>
                    <a:pt x="356" y="219"/>
                  </a:lnTo>
                  <a:lnTo>
                    <a:pt x="349" y="225"/>
                  </a:lnTo>
                  <a:lnTo>
                    <a:pt x="339" y="230"/>
                  </a:lnTo>
                  <a:lnTo>
                    <a:pt x="316" y="238"/>
                  </a:lnTo>
                  <a:lnTo>
                    <a:pt x="288" y="246"/>
                  </a:lnTo>
                  <a:lnTo>
                    <a:pt x="257" y="252"/>
                  </a:lnTo>
                  <a:lnTo>
                    <a:pt x="223" y="255"/>
                  </a:lnTo>
                  <a:lnTo>
                    <a:pt x="185" y="257"/>
                  </a:lnTo>
                  <a:lnTo>
                    <a:pt x="147" y="255"/>
                  </a:lnTo>
                  <a:lnTo>
                    <a:pt x="114" y="252"/>
                  </a:lnTo>
                  <a:lnTo>
                    <a:pt x="82" y="246"/>
                  </a:lnTo>
                  <a:lnTo>
                    <a:pt x="54" y="238"/>
                  </a:lnTo>
                  <a:lnTo>
                    <a:pt x="32" y="230"/>
                  </a:lnTo>
                  <a:lnTo>
                    <a:pt x="22" y="224"/>
                  </a:lnTo>
                  <a:lnTo>
                    <a:pt x="14" y="219"/>
                  </a:lnTo>
                  <a:lnTo>
                    <a:pt x="7" y="214"/>
                  </a:lnTo>
                  <a:lnTo>
                    <a:pt x="3" y="208"/>
                  </a:lnTo>
                  <a:lnTo>
                    <a:pt x="1" y="201"/>
                  </a:lnTo>
                  <a:lnTo>
                    <a:pt x="0" y="195"/>
                  </a:lnTo>
                  <a:lnTo>
                    <a:pt x="0" y="0"/>
                  </a:lnTo>
                  <a:lnTo>
                    <a:pt x="9" y="6"/>
                  </a:lnTo>
                  <a:lnTo>
                    <a:pt x="19" y="13"/>
                  </a:lnTo>
                  <a:lnTo>
                    <a:pt x="43" y="21"/>
                  </a:lnTo>
                  <a:lnTo>
                    <a:pt x="70" y="29"/>
                  </a:lnTo>
                  <a:lnTo>
                    <a:pt x="97" y="34"/>
                  </a:lnTo>
                  <a:lnTo>
                    <a:pt x="125" y="37"/>
                  </a:lnTo>
                  <a:lnTo>
                    <a:pt x="149" y="40"/>
                  </a:lnTo>
                  <a:lnTo>
                    <a:pt x="185" y="41"/>
                  </a:lnTo>
                  <a:lnTo>
                    <a:pt x="224" y="40"/>
                  </a:lnTo>
                  <a:lnTo>
                    <a:pt x="263" y="35"/>
                  </a:lnTo>
                  <a:lnTo>
                    <a:pt x="297" y="30"/>
                  </a:lnTo>
                  <a:lnTo>
                    <a:pt x="326" y="23"/>
                  </a:lnTo>
                  <a:lnTo>
                    <a:pt x="350" y="13"/>
                  </a:lnTo>
                  <a:lnTo>
                    <a:pt x="361" y="6"/>
                  </a:lnTo>
                  <a:lnTo>
                    <a:pt x="371" y="0"/>
                  </a:lnTo>
                </a:path>
              </a:pathLst>
            </a:custGeom>
            <a:solidFill>
              <a:srgbClr val="FFFFFF"/>
            </a:solidFill>
            <a:ln w="9525" cap="rnd">
              <a:noFill/>
              <a:round/>
              <a:headEnd/>
              <a:tailEnd/>
            </a:ln>
            <a:effectLst/>
          </p:spPr>
          <p:txBody>
            <a:bodyPr/>
            <a:lstStyle/>
            <a:p>
              <a:endParaRPr lang="en-US"/>
            </a:p>
          </p:txBody>
        </p:sp>
        <p:sp>
          <p:nvSpPr>
            <p:cNvPr id="66809" name="Freeform 249"/>
            <p:cNvSpPr>
              <a:spLocks/>
            </p:cNvSpPr>
            <p:nvPr/>
          </p:nvSpPr>
          <p:spPr bwMode="auto">
            <a:xfrm>
              <a:off x="4324" y="2694"/>
              <a:ext cx="457" cy="101"/>
            </a:xfrm>
            <a:custGeom>
              <a:avLst/>
              <a:gdLst/>
              <a:ahLst/>
              <a:cxnLst>
                <a:cxn ang="0">
                  <a:pos x="316" y="87"/>
                </a:cxn>
                <a:cxn ang="0">
                  <a:pos x="316" y="87"/>
                </a:cxn>
                <a:cxn ang="0">
                  <a:pos x="333" y="80"/>
                </a:cxn>
                <a:cxn ang="0">
                  <a:pos x="344" y="76"/>
                </a:cxn>
                <a:cxn ang="0">
                  <a:pos x="353" y="69"/>
                </a:cxn>
                <a:cxn ang="0">
                  <a:pos x="358" y="65"/>
                </a:cxn>
                <a:cxn ang="0">
                  <a:pos x="363" y="60"/>
                </a:cxn>
                <a:cxn ang="0">
                  <a:pos x="364" y="56"/>
                </a:cxn>
                <a:cxn ang="0">
                  <a:pos x="364" y="52"/>
                </a:cxn>
                <a:cxn ang="0">
                  <a:pos x="364" y="49"/>
                </a:cxn>
                <a:cxn ang="0">
                  <a:pos x="363" y="46"/>
                </a:cxn>
                <a:cxn ang="0">
                  <a:pos x="358" y="41"/>
                </a:cxn>
                <a:cxn ang="0">
                  <a:pos x="353" y="36"/>
                </a:cxn>
                <a:cxn ang="0">
                  <a:pos x="339" y="27"/>
                </a:cxn>
                <a:cxn ang="0">
                  <a:pos x="316" y="19"/>
                </a:cxn>
                <a:cxn ang="0">
                  <a:pos x="287" y="11"/>
                </a:cxn>
                <a:cxn ang="0">
                  <a:pos x="257" y="5"/>
                </a:cxn>
                <a:cxn ang="0">
                  <a:pos x="220" y="2"/>
                </a:cxn>
                <a:cxn ang="0">
                  <a:pos x="182" y="0"/>
                </a:cxn>
                <a:cxn ang="0">
                  <a:pos x="144" y="2"/>
                </a:cxn>
                <a:cxn ang="0">
                  <a:pos x="107" y="5"/>
                </a:cxn>
                <a:cxn ang="0">
                  <a:pos x="75" y="11"/>
                </a:cxn>
                <a:cxn ang="0">
                  <a:pos x="48" y="19"/>
                </a:cxn>
                <a:cxn ang="0">
                  <a:pos x="26" y="27"/>
                </a:cxn>
                <a:cxn ang="0">
                  <a:pos x="11" y="36"/>
                </a:cxn>
                <a:cxn ang="0">
                  <a:pos x="5" y="41"/>
                </a:cxn>
                <a:cxn ang="0">
                  <a:pos x="2" y="46"/>
                </a:cxn>
                <a:cxn ang="0">
                  <a:pos x="0" y="49"/>
                </a:cxn>
                <a:cxn ang="0">
                  <a:pos x="0" y="52"/>
                </a:cxn>
                <a:cxn ang="0">
                  <a:pos x="0" y="56"/>
                </a:cxn>
                <a:cxn ang="0">
                  <a:pos x="2" y="60"/>
                </a:cxn>
                <a:cxn ang="0">
                  <a:pos x="5" y="63"/>
                </a:cxn>
                <a:cxn ang="0">
                  <a:pos x="11" y="68"/>
                </a:cxn>
                <a:cxn ang="0">
                  <a:pos x="26" y="78"/>
                </a:cxn>
                <a:cxn ang="0">
                  <a:pos x="48" y="87"/>
                </a:cxn>
                <a:cxn ang="0">
                  <a:pos x="75" y="93"/>
                </a:cxn>
                <a:cxn ang="0">
                  <a:pos x="107" y="99"/>
                </a:cxn>
                <a:cxn ang="0">
                  <a:pos x="144" y="103"/>
                </a:cxn>
                <a:cxn ang="0">
                  <a:pos x="182" y="104"/>
                </a:cxn>
                <a:cxn ang="0">
                  <a:pos x="220" y="103"/>
                </a:cxn>
                <a:cxn ang="0">
                  <a:pos x="256" y="99"/>
                </a:cxn>
                <a:cxn ang="0">
                  <a:pos x="287" y="93"/>
                </a:cxn>
                <a:cxn ang="0">
                  <a:pos x="316" y="87"/>
                </a:cxn>
              </a:cxnLst>
              <a:rect l="0" t="0" r="r" b="b"/>
              <a:pathLst>
                <a:path w="365" h="105">
                  <a:moveTo>
                    <a:pt x="316" y="87"/>
                  </a:moveTo>
                  <a:lnTo>
                    <a:pt x="316" y="87"/>
                  </a:lnTo>
                  <a:lnTo>
                    <a:pt x="333" y="80"/>
                  </a:lnTo>
                  <a:lnTo>
                    <a:pt x="344" y="76"/>
                  </a:lnTo>
                  <a:lnTo>
                    <a:pt x="353" y="69"/>
                  </a:lnTo>
                  <a:lnTo>
                    <a:pt x="358" y="65"/>
                  </a:lnTo>
                  <a:lnTo>
                    <a:pt x="363" y="60"/>
                  </a:lnTo>
                  <a:lnTo>
                    <a:pt x="364" y="56"/>
                  </a:lnTo>
                  <a:lnTo>
                    <a:pt x="364" y="52"/>
                  </a:lnTo>
                  <a:lnTo>
                    <a:pt x="364" y="49"/>
                  </a:lnTo>
                  <a:lnTo>
                    <a:pt x="363" y="46"/>
                  </a:lnTo>
                  <a:lnTo>
                    <a:pt x="358" y="41"/>
                  </a:lnTo>
                  <a:lnTo>
                    <a:pt x="353" y="36"/>
                  </a:lnTo>
                  <a:lnTo>
                    <a:pt x="339" y="27"/>
                  </a:lnTo>
                  <a:lnTo>
                    <a:pt x="316" y="19"/>
                  </a:lnTo>
                  <a:lnTo>
                    <a:pt x="287" y="11"/>
                  </a:lnTo>
                  <a:lnTo>
                    <a:pt x="257" y="5"/>
                  </a:lnTo>
                  <a:lnTo>
                    <a:pt x="220" y="2"/>
                  </a:lnTo>
                  <a:lnTo>
                    <a:pt x="182" y="0"/>
                  </a:lnTo>
                  <a:lnTo>
                    <a:pt x="144" y="2"/>
                  </a:lnTo>
                  <a:lnTo>
                    <a:pt x="107" y="5"/>
                  </a:lnTo>
                  <a:lnTo>
                    <a:pt x="75" y="11"/>
                  </a:lnTo>
                  <a:lnTo>
                    <a:pt x="48" y="19"/>
                  </a:lnTo>
                  <a:lnTo>
                    <a:pt x="26" y="27"/>
                  </a:lnTo>
                  <a:lnTo>
                    <a:pt x="11" y="36"/>
                  </a:lnTo>
                  <a:lnTo>
                    <a:pt x="5" y="41"/>
                  </a:lnTo>
                  <a:lnTo>
                    <a:pt x="2" y="46"/>
                  </a:lnTo>
                  <a:lnTo>
                    <a:pt x="0" y="49"/>
                  </a:lnTo>
                  <a:lnTo>
                    <a:pt x="0" y="52"/>
                  </a:lnTo>
                  <a:lnTo>
                    <a:pt x="0" y="56"/>
                  </a:lnTo>
                  <a:lnTo>
                    <a:pt x="2" y="60"/>
                  </a:lnTo>
                  <a:lnTo>
                    <a:pt x="5" y="63"/>
                  </a:lnTo>
                  <a:lnTo>
                    <a:pt x="11" y="68"/>
                  </a:lnTo>
                  <a:lnTo>
                    <a:pt x="26" y="78"/>
                  </a:lnTo>
                  <a:lnTo>
                    <a:pt x="48" y="87"/>
                  </a:lnTo>
                  <a:lnTo>
                    <a:pt x="75" y="93"/>
                  </a:lnTo>
                  <a:lnTo>
                    <a:pt x="107" y="99"/>
                  </a:lnTo>
                  <a:lnTo>
                    <a:pt x="144" y="103"/>
                  </a:lnTo>
                  <a:lnTo>
                    <a:pt x="182" y="104"/>
                  </a:lnTo>
                  <a:lnTo>
                    <a:pt x="220" y="103"/>
                  </a:lnTo>
                  <a:lnTo>
                    <a:pt x="256" y="99"/>
                  </a:lnTo>
                  <a:lnTo>
                    <a:pt x="287" y="93"/>
                  </a:lnTo>
                  <a:lnTo>
                    <a:pt x="316" y="87"/>
                  </a:lnTo>
                </a:path>
              </a:pathLst>
            </a:custGeom>
            <a:solidFill>
              <a:srgbClr val="FFFFFF"/>
            </a:solidFill>
            <a:ln w="9525" cap="rnd">
              <a:noFill/>
              <a:round/>
              <a:headEnd/>
              <a:tailEnd/>
            </a:ln>
            <a:effectLst/>
          </p:spPr>
          <p:txBody>
            <a:bodyPr/>
            <a:lstStyle/>
            <a:p>
              <a:endParaRPr lang="en-US"/>
            </a:p>
          </p:txBody>
        </p:sp>
        <p:sp>
          <p:nvSpPr>
            <p:cNvPr id="66810" name="Freeform 250"/>
            <p:cNvSpPr>
              <a:spLocks/>
            </p:cNvSpPr>
            <p:nvPr/>
          </p:nvSpPr>
          <p:spPr bwMode="auto">
            <a:xfrm>
              <a:off x="4862" y="2800"/>
              <a:ext cx="533" cy="406"/>
            </a:xfrm>
            <a:custGeom>
              <a:avLst/>
              <a:gdLst/>
              <a:ahLst/>
              <a:cxnLst>
                <a:cxn ang="0">
                  <a:pos x="0" y="208"/>
                </a:cxn>
                <a:cxn ang="0">
                  <a:pos x="4" y="167"/>
                </a:cxn>
                <a:cxn ang="0">
                  <a:pos x="17" y="128"/>
                </a:cxn>
                <a:cxn ang="0">
                  <a:pos x="35" y="91"/>
                </a:cxn>
                <a:cxn ang="0">
                  <a:pos x="61" y="59"/>
                </a:cxn>
                <a:cxn ang="0">
                  <a:pos x="94" y="35"/>
                </a:cxn>
                <a:cxn ang="0">
                  <a:pos x="131" y="16"/>
                </a:cxn>
                <a:cxn ang="0">
                  <a:pos x="170" y="3"/>
                </a:cxn>
                <a:cxn ang="0">
                  <a:pos x="212" y="0"/>
                </a:cxn>
                <a:cxn ang="0">
                  <a:pos x="256" y="3"/>
                </a:cxn>
                <a:cxn ang="0">
                  <a:pos x="295" y="16"/>
                </a:cxn>
                <a:cxn ang="0">
                  <a:pos x="331" y="35"/>
                </a:cxn>
                <a:cxn ang="0">
                  <a:pos x="363" y="59"/>
                </a:cxn>
                <a:cxn ang="0">
                  <a:pos x="389" y="91"/>
                </a:cxn>
                <a:cxn ang="0">
                  <a:pos x="409" y="128"/>
                </a:cxn>
                <a:cxn ang="0">
                  <a:pos x="420" y="167"/>
                </a:cxn>
                <a:cxn ang="0">
                  <a:pos x="425" y="208"/>
                </a:cxn>
                <a:cxn ang="0">
                  <a:pos x="420" y="251"/>
                </a:cxn>
                <a:cxn ang="0">
                  <a:pos x="409" y="290"/>
                </a:cxn>
                <a:cxn ang="0">
                  <a:pos x="389" y="326"/>
                </a:cxn>
                <a:cxn ang="0">
                  <a:pos x="363" y="357"/>
                </a:cxn>
                <a:cxn ang="0">
                  <a:pos x="331" y="382"/>
                </a:cxn>
                <a:cxn ang="0">
                  <a:pos x="295" y="403"/>
                </a:cxn>
                <a:cxn ang="0">
                  <a:pos x="256" y="414"/>
                </a:cxn>
                <a:cxn ang="0">
                  <a:pos x="212" y="419"/>
                </a:cxn>
                <a:cxn ang="0">
                  <a:pos x="170" y="414"/>
                </a:cxn>
                <a:cxn ang="0">
                  <a:pos x="131" y="403"/>
                </a:cxn>
                <a:cxn ang="0">
                  <a:pos x="94" y="382"/>
                </a:cxn>
                <a:cxn ang="0">
                  <a:pos x="61" y="357"/>
                </a:cxn>
                <a:cxn ang="0">
                  <a:pos x="35" y="326"/>
                </a:cxn>
                <a:cxn ang="0">
                  <a:pos x="17" y="290"/>
                </a:cxn>
                <a:cxn ang="0">
                  <a:pos x="4" y="251"/>
                </a:cxn>
                <a:cxn ang="0">
                  <a:pos x="0" y="208"/>
                </a:cxn>
              </a:cxnLst>
              <a:rect l="0" t="0" r="r" b="b"/>
              <a:pathLst>
                <a:path w="426" h="420">
                  <a:moveTo>
                    <a:pt x="0" y="208"/>
                  </a:moveTo>
                  <a:lnTo>
                    <a:pt x="0" y="208"/>
                  </a:lnTo>
                  <a:lnTo>
                    <a:pt x="0" y="188"/>
                  </a:lnTo>
                  <a:lnTo>
                    <a:pt x="4" y="167"/>
                  </a:lnTo>
                  <a:lnTo>
                    <a:pt x="10" y="147"/>
                  </a:lnTo>
                  <a:lnTo>
                    <a:pt x="17" y="128"/>
                  </a:lnTo>
                  <a:lnTo>
                    <a:pt x="26" y="109"/>
                  </a:lnTo>
                  <a:lnTo>
                    <a:pt x="35" y="91"/>
                  </a:lnTo>
                  <a:lnTo>
                    <a:pt x="48" y="76"/>
                  </a:lnTo>
                  <a:lnTo>
                    <a:pt x="61" y="59"/>
                  </a:lnTo>
                  <a:lnTo>
                    <a:pt x="78" y="47"/>
                  </a:lnTo>
                  <a:lnTo>
                    <a:pt x="94" y="35"/>
                  </a:lnTo>
                  <a:lnTo>
                    <a:pt x="111" y="25"/>
                  </a:lnTo>
                  <a:lnTo>
                    <a:pt x="131" y="16"/>
                  </a:lnTo>
                  <a:lnTo>
                    <a:pt x="149" y="9"/>
                  </a:lnTo>
                  <a:lnTo>
                    <a:pt x="170" y="3"/>
                  </a:lnTo>
                  <a:lnTo>
                    <a:pt x="192" y="0"/>
                  </a:lnTo>
                  <a:lnTo>
                    <a:pt x="212" y="0"/>
                  </a:lnTo>
                  <a:lnTo>
                    <a:pt x="234" y="0"/>
                  </a:lnTo>
                  <a:lnTo>
                    <a:pt x="256" y="3"/>
                  </a:lnTo>
                  <a:lnTo>
                    <a:pt x="276" y="9"/>
                  </a:lnTo>
                  <a:lnTo>
                    <a:pt x="295" y="16"/>
                  </a:lnTo>
                  <a:lnTo>
                    <a:pt x="315" y="25"/>
                  </a:lnTo>
                  <a:lnTo>
                    <a:pt x="331" y="35"/>
                  </a:lnTo>
                  <a:lnTo>
                    <a:pt x="348" y="47"/>
                  </a:lnTo>
                  <a:lnTo>
                    <a:pt x="363" y="59"/>
                  </a:lnTo>
                  <a:lnTo>
                    <a:pt x="378" y="76"/>
                  </a:lnTo>
                  <a:lnTo>
                    <a:pt x="389" y="91"/>
                  </a:lnTo>
                  <a:lnTo>
                    <a:pt x="400" y="109"/>
                  </a:lnTo>
                  <a:lnTo>
                    <a:pt x="409" y="128"/>
                  </a:lnTo>
                  <a:lnTo>
                    <a:pt x="416" y="147"/>
                  </a:lnTo>
                  <a:lnTo>
                    <a:pt x="420" y="167"/>
                  </a:lnTo>
                  <a:lnTo>
                    <a:pt x="424" y="188"/>
                  </a:lnTo>
                  <a:lnTo>
                    <a:pt x="425" y="208"/>
                  </a:lnTo>
                  <a:lnTo>
                    <a:pt x="424" y="231"/>
                  </a:lnTo>
                  <a:lnTo>
                    <a:pt x="420" y="251"/>
                  </a:lnTo>
                  <a:lnTo>
                    <a:pt x="416" y="272"/>
                  </a:lnTo>
                  <a:lnTo>
                    <a:pt x="409" y="290"/>
                  </a:lnTo>
                  <a:lnTo>
                    <a:pt x="400" y="309"/>
                  </a:lnTo>
                  <a:lnTo>
                    <a:pt x="389" y="326"/>
                  </a:lnTo>
                  <a:lnTo>
                    <a:pt x="378" y="343"/>
                  </a:lnTo>
                  <a:lnTo>
                    <a:pt x="363" y="357"/>
                  </a:lnTo>
                  <a:lnTo>
                    <a:pt x="348" y="372"/>
                  </a:lnTo>
                  <a:lnTo>
                    <a:pt x="331" y="382"/>
                  </a:lnTo>
                  <a:lnTo>
                    <a:pt x="315" y="393"/>
                  </a:lnTo>
                  <a:lnTo>
                    <a:pt x="295" y="403"/>
                  </a:lnTo>
                  <a:lnTo>
                    <a:pt x="276" y="409"/>
                  </a:lnTo>
                  <a:lnTo>
                    <a:pt x="256" y="414"/>
                  </a:lnTo>
                  <a:lnTo>
                    <a:pt x="234" y="417"/>
                  </a:lnTo>
                  <a:lnTo>
                    <a:pt x="212" y="419"/>
                  </a:lnTo>
                  <a:lnTo>
                    <a:pt x="192" y="417"/>
                  </a:lnTo>
                  <a:lnTo>
                    <a:pt x="170" y="414"/>
                  </a:lnTo>
                  <a:lnTo>
                    <a:pt x="149" y="409"/>
                  </a:lnTo>
                  <a:lnTo>
                    <a:pt x="131" y="403"/>
                  </a:lnTo>
                  <a:lnTo>
                    <a:pt x="111" y="393"/>
                  </a:lnTo>
                  <a:lnTo>
                    <a:pt x="94" y="382"/>
                  </a:lnTo>
                  <a:lnTo>
                    <a:pt x="78" y="372"/>
                  </a:lnTo>
                  <a:lnTo>
                    <a:pt x="61" y="357"/>
                  </a:lnTo>
                  <a:lnTo>
                    <a:pt x="48" y="343"/>
                  </a:lnTo>
                  <a:lnTo>
                    <a:pt x="35" y="326"/>
                  </a:lnTo>
                  <a:lnTo>
                    <a:pt x="26" y="309"/>
                  </a:lnTo>
                  <a:lnTo>
                    <a:pt x="17" y="290"/>
                  </a:lnTo>
                  <a:lnTo>
                    <a:pt x="10" y="272"/>
                  </a:lnTo>
                  <a:lnTo>
                    <a:pt x="4" y="251"/>
                  </a:lnTo>
                  <a:lnTo>
                    <a:pt x="0" y="231"/>
                  </a:lnTo>
                  <a:lnTo>
                    <a:pt x="0" y="208"/>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6811" name="Line 251"/>
            <p:cNvSpPr>
              <a:spLocks noChangeShapeType="1"/>
            </p:cNvSpPr>
            <p:nvPr/>
          </p:nvSpPr>
          <p:spPr bwMode="auto">
            <a:xfrm>
              <a:off x="5127" y="3001"/>
              <a:ext cx="2"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66812" name="Freeform 252"/>
            <p:cNvSpPr>
              <a:spLocks/>
            </p:cNvSpPr>
            <p:nvPr/>
          </p:nvSpPr>
          <p:spPr bwMode="auto">
            <a:xfrm>
              <a:off x="5047" y="2904"/>
              <a:ext cx="164" cy="88"/>
            </a:xfrm>
            <a:custGeom>
              <a:avLst/>
              <a:gdLst/>
              <a:ahLst/>
              <a:cxnLst>
                <a:cxn ang="0">
                  <a:pos x="130" y="0"/>
                </a:cxn>
                <a:cxn ang="0">
                  <a:pos x="130" y="68"/>
                </a:cxn>
                <a:cxn ang="0">
                  <a:pos x="128" y="73"/>
                </a:cxn>
                <a:cxn ang="0">
                  <a:pos x="125" y="76"/>
                </a:cxn>
                <a:cxn ang="0">
                  <a:pos x="119" y="81"/>
                </a:cxn>
                <a:cxn ang="0">
                  <a:pos x="110" y="84"/>
                </a:cxn>
                <a:cxn ang="0">
                  <a:pos x="90" y="88"/>
                </a:cxn>
                <a:cxn ang="0">
                  <a:pos x="66" y="90"/>
                </a:cxn>
                <a:cxn ang="0">
                  <a:pos x="40" y="88"/>
                </a:cxn>
                <a:cxn ang="0">
                  <a:pos x="19" y="84"/>
                </a:cxn>
                <a:cxn ang="0">
                  <a:pos x="11" y="81"/>
                </a:cxn>
                <a:cxn ang="0">
                  <a:pos x="5" y="76"/>
                </a:cxn>
                <a:cxn ang="0">
                  <a:pos x="1" y="73"/>
                </a:cxn>
                <a:cxn ang="0">
                  <a:pos x="0" y="68"/>
                </a:cxn>
                <a:cxn ang="0">
                  <a:pos x="0" y="0"/>
                </a:cxn>
                <a:cxn ang="0">
                  <a:pos x="6" y="4"/>
                </a:cxn>
                <a:cxn ang="0">
                  <a:pos x="14" y="6"/>
                </a:cxn>
                <a:cxn ang="0">
                  <a:pos x="33" y="12"/>
                </a:cxn>
                <a:cxn ang="0">
                  <a:pos x="53" y="13"/>
                </a:cxn>
                <a:cxn ang="0">
                  <a:pos x="66" y="15"/>
                </a:cxn>
                <a:cxn ang="0">
                  <a:pos x="79" y="13"/>
                </a:cxn>
                <a:cxn ang="0">
                  <a:pos x="92" y="13"/>
                </a:cxn>
                <a:cxn ang="0">
                  <a:pos x="104" y="10"/>
                </a:cxn>
                <a:cxn ang="0">
                  <a:pos x="116" y="6"/>
                </a:cxn>
                <a:cxn ang="0">
                  <a:pos x="123" y="4"/>
                </a:cxn>
                <a:cxn ang="0">
                  <a:pos x="130" y="0"/>
                </a:cxn>
              </a:cxnLst>
              <a:rect l="0" t="0" r="r" b="b"/>
              <a:pathLst>
                <a:path w="131" h="91">
                  <a:moveTo>
                    <a:pt x="130" y="0"/>
                  </a:moveTo>
                  <a:lnTo>
                    <a:pt x="130" y="68"/>
                  </a:lnTo>
                  <a:lnTo>
                    <a:pt x="128" y="73"/>
                  </a:lnTo>
                  <a:lnTo>
                    <a:pt x="125" y="76"/>
                  </a:lnTo>
                  <a:lnTo>
                    <a:pt x="119" y="81"/>
                  </a:lnTo>
                  <a:lnTo>
                    <a:pt x="110" y="84"/>
                  </a:lnTo>
                  <a:lnTo>
                    <a:pt x="90" y="88"/>
                  </a:lnTo>
                  <a:lnTo>
                    <a:pt x="66" y="90"/>
                  </a:lnTo>
                  <a:lnTo>
                    <a:pt x="40" y="88"/>
                  </a:lnTo>
                  <a:lnTo>
                    <a:pt x="19" y="84"/>
                  </a:lnTo>
                  <a:lnTo>
                    <a:pt x="11" y="81"/>
                  </a:lnTo>
                  <a:lnTo>
                    <a:pt x="5" y="76"/>
                  </a:lnTo>
                  <a:lnTo>
                    <a:pt x="1" y="73"/>
                  </a:lnTo>
                  <a:lnTo>
                    <a:pt x="0" y="68"/>
                  </a:lnTo>
                  <a:lnTo>
                    <a:pt x="0" y="0"/>
                  </a:lnTo>
                  <a:lnTo>
                    <a:pt x="6" y="4"/>
                  </a:lnTo>
                  <a:lnTo>
                    <a:pt x="14" y="6"/>
                  </a:lnTo>
                  <a:lnTo>
                    <a:pt x="33" y="12"/>
                  </a:lnTo>
                  <a:lnTo>
                    <a:pt x="53" y="13"/>
                  </a:lnTo>
                  <a:lnTo>
                    <a:pt x="66" y="15"/>
                  </a:lnTo>
                  <a:lnTo>
                    <a:pt x="79" y="13"/>
                  </a:lnTo>
                  <a:lnTo>
                    <a:pt x="92" y="13"/>
                  </a:lnTo>
                  <a:lnTo>
                    <a:pt x="104" y="10"/>
                  </a:lnTo>
                  <a:lnTo>
                    <a:pt x="116" y="6"/>
                  </a:lnTo>
                  <a:lnTo>
                    <a:pt x="123" y="4"/>
                  </a:lnTo>
                  <a:lnTo>
                    <a:pt x="130" y="0"/>
                  </a:lnTo>
                </a:path>
              </a:pathLst>
            </a:custGeom>
            <a:solidFill>
              <a:srgbClr val="666666"/>
            </a:solidFill>
            <a:ln w="9525" cap="rnd">
              <a:noFill/>
              <a:round/>
              <a:headEnd/>
              <a:tailEnd/>
            </a:ln>
            <a:effectLst/>
          </p:spPr>
          <p:txBody>
            <a:bodyPr/>
            <a:lstStyle/>
            <a:p>
              <a:endParaRPr lang="en-US"/>
            </a:p>
          </p:txBody>
        </p:sp>
        <p:sp>
          <p:nvSpPr>
            <p:cNvPr id="66813" name="Freeform 253"/>
            <p:cNvSpPr>
              <a:spLocks/>
            </p:cNvSpPr>
            <p:nvPr/>
          </p:nvSpPr>
          <p:spPr bwMode="auto">
            <a:xfrm>
              <a:off x="5047" y="2873"/>
              <a:ext cx="164" cy="38"/>
            </a:xfrm>
            <a:custGeom>
              <a:avLst/>
              <a:gdLst/>
              <a:ahLst/>
              <a:cxnLst>
                <a:cxn ang="0">
                  <a:pos x="112" y="32"/>
                </a:cxn>
                <a:cxn ang="0">
                  <a:pos x="112" y="32"/>
                </a:cxn>
                <a:cxn ang="0">
                  <a:pos x="122" y="27"/>
                </a:cxn>
                <a:cxn ang="0">
                  <a:pos x="127" y="24"/>
                </a:cxn>
                <a:cxn ang="0">
                  <a:pos x="128" y="20"/>
                </a:cxn>
                <a:cxn ang="0">
                  <a:pos x="130" y="19"/>
                </a:cxn>
                <a:cxn ang="0">
                  <a:pos x="128" y="16"/>
                </a:cxn>
                <a:cxn ang="0">
                  <a:pos x="125" y="13"/>
                </a:cxn>
                <a:cxn ang="0">
                  <a:pos x="121" y="9"/>
                </a:cxn>
                <a:cxn ang="0">
                  <a:pos x="112" y="6"/>
                </a:cxn>
                <a:cxn ang="0">
                  <a:pos x="103" y="5"/>
                </a:cxn>
                <a:cxn ang="0">
                  <a:pos x="92" y="2"/>
                </a:cxn>
                <a:cxn ang="0">
                  <a:pos x="66" y="0"/>
                </a:cxn>
                <a:cxn ang="0">
                  <a:pos x="38" y="2"/>
                </a:cxn>
                <a:cxn ang="0">
                  <a:pos x="27" y="5"/>
                </a:cxn>
                <a:cxn ang="0">
                  <a:pos x="18" y="6"/>
                </a:cxn>
                <a:cxn ang="0">
                  <a:pos x="9" y="9"/>
                </a:cxn>
                <a:cxn ang="0">
                  <a:pos x="5" y="13"/>
                </a:cxn>
                <a:cxn ang="0">
                  <a:pos x="1" y="16"/>
                </a:cxn>
                <a:cxn ang="0">
                  <a:pos x="0" y="19"/>
                </a:cxn>
                <a:cxn ang="0">
                  <a:pos x="1" y="22"/>
                </a:cxn>
                <a:cxn ang="0">
                  <a:pos x="5" y="24"/>
                </a:cxn>
                <a:cxn ang="0">
                  <a:pos x="9" y="29"/>
                </a:cxn>
                <a:cxn ang="0">
                  <a:pos x="18" y="32"/>
                </a:cxn>
                <a:cxn ang="0">
                  <a:pos x="27" y="33"/>
                </a:cxn>
                <a:cxn ang="0">
                  <a:pos x="38" y="37"/>
                </a:cxn>
                <a:cxn ang="0">
                  <a:pos x="66" y="38"/>
                </a:cxn>
                <a:cxn ang="0">
                  <a:pos x="79" y="37"/>
                </a:cxn>
                <a:cxn ang="0">
                  <a:pos x="92" y="35"/>
                </a:cxn>
                <a:cxn ang="0">
                  <a:pos x="112" y="32"/>
                </a:cxn>
              </a:cxnLst>
              <a:rect l="0" t="0" r="r" b="b"/>
              <a:pathLst>
                <a:path w="131" h="39">
                  <a:moveTo>
                    <a:pt x="112" y="32"/>
                  </a:moveTo>
                  <a:lnTo>
                    <a:pt x="112" y="32"/>
                  </a:lnTo>
                  <a:lnTo>
                    <a:pt x="122" y="27"/>
                  </a:lnTo>
                  <a:lnTo>
                    <a:pt x="127" y="24"/>
                  </a:lnTo>
                  <a:lnTo>
                    <a:pt x="128" y="20"/>
                  </a:lnTo>
                  <a:lnTo>
                    <a:pt x="130" y="19"/>
                  </a:lnTo>
                  <a:lnTo>
                    <a:pt x="128" y="16"/>
                  </a:lnTo>
                  <a:lnTo>
                    <a:pt x="125" y="13"/>
                  </a:lnTo>
                  <a:lnTo>
                    <a:pt x="121" y="9"/>
                  </a:lnTo>
                  <a:lnTo>
                    <a:pt x="112" y="6"/>
                  </a:lnTo>
                  <a:lnTo>
                    <a:pt x="103" y="5"/>
                  </a:lnTo>
                  <a:lnTo>
                    <a:pt x="92" y="2"/>
                  </a:lnTo>
                  <a:lnTo>
                    <a:pt x="66" y="0"/>
                  </a:lnTo>
                  <a:lnTo>
                    <a:pt x="38" y="2"/>
                  </a:lnTo>
                  <a:lnTo>
                    <a:pt x="27" y="5"/>
                  </a:lnTo>
                  <a:lnTo>
                    <a:pt x="18" y="6"/>
                  </a:lnTo>
                  <a:lnTo>
                    <a:pt x="9" y="9"/>
                  </a:lnTo>
                  <a:lnTo>
                    <a:pt x="5" y="13"/>
                  </a:lnTo>
                  <a:lnTo>
                    <a:pt x="1" y="16"/>
                  </a:lnTo>
                  <a:lnTo>
                    <a:pt x="0" y="19"/>
                  </a:lnTo>
                  <a:lnTo>
                    <a:pt x="1" y="22"/>
                  </a:lnTo>
                  <a:lnTo>
                    <a:pt x="5" y="24"/>
                  </a:lnTo>
                  <a:lnTo>
                    <a:pt x="9" y="29"/>
                  </a:lnTo>
                  <a:lnTo>
                    <a:pt x="18" y="32"/>
                  </a:lnTo>
                  <a:lnTo>
                    <a:pt x="27" y="33"/>
                  </a:lnTo>
                  <a:lnTo>
                    <a:pt x="38" y="37"/>
                  </a:lnTo>
                  <a:lnTo>
                    <a:pt x="66" y="38"/>
                  </a:lnTo>
                  <a:lnTo>
                    <a:pt x="79" y="37"/>
                  </a:lnTo>
                  <a:lnTo>
                    <a:pt x="92" y="35"/>
                  </a:lnTo>
                  <a:lnTo>
                    <a:pt x="112" y="32"/>
                  </a:lnTo>
                </a:path>
              </a:pathLst>
            </a:custGeom>
            <a:solidFill>
              <a:srgbClr val="666666"/>
            </a:solidFill>
            <a:ln w="9525" cap="rnd">
              <a:noFill/>
              <a:round/>
              <a:headEnd/>
              <a:tailEnd/>
            </a:ln>
            <a:effectLst/>
          </p:spPr>
          <p:txBody>
            <a:bodyPr/>
            <a:lstStyle/>
            <a:p>
              <a:endParaRPr lang="en-US"/>
            </a:p>
          </p:txBody>
        </p:sp>
        <p:sp>
          <p:nvSpPr>
            <p:cNvPr id="66814" name="Freeform 254"/>
            <p:cNvSpPr>
              <a:spLocks/>
            </p:cNvSpPr>
            <p:nvPr/>
          </p:nvSpPr>
          <p:spPr bwMode="auto">
            <a:xfrm>
              <a:off x="5297" y="3025"/>
              <a:ext cx="18" cy="13"/>
            </a:xfrm>
            <a:custGeom>
              <a:avLst/>
              <a:gdLst/>
              <a:ahLst/>
              <a:cxnLst>
                <a:cxn ang="0">
                  <a:pos x="0" y="13"/>
                </a:cxn>
                <a:cxn ang="0">
                  <a:pos x="4" y="13"/>
                </a:cxn>
                <a:cxn ang="0">
                  <a:pos x="7" y="8"/>
                </a:cxn>
                <a:cxn ang="0">
                  <a:pos x="11" y="13"/>
                </a:cxn>
                <a:cxn ang="0">
                  <a:pos x="13" y="13"/>
                </a:cxn>
                <a:cxn ang="0">
                  <a:pos x="9" y="6"/>
                </a:cxn>
                <a:cxn ang="0">
                  <a:pos x="13" y="0"/>
                </a:cxn>
                <a:cxn ang="0">
                  <a:pos x="9" y="0"/>
                </a:cxn>
                <a:cxn ang="0">
                  <a:pos x="7" y="4"/>
                </a:cxn>
                <a:cxn ang="0">
                  <a:pos x="4" y="0"/>
                </a:cxn>
                <a:cxn ang="0">
                  <a:pos x="0" y="0"/>
                </a:cxn>
                <a:cxn ang="0">
                  <a:pos x="6" y="6"/>
                </a:cxn>
                <a:cxn ang="0">
                  <a:pos x="0" y="13"/>
                </a:cxn>
              </a:cxnLst>
              <a:rect l="0" t="0" r="r" b="b"/>
              <a:pathLst>
                <a:path w="14" h="14">
                  <a:moveTo>
                    <a:pt x="0" y="13"/>
                  </a:moveTo>
                  <a:lnTo>
                    <a:pt x="4" y="13"/>
                  </a:lnTo>
                  <a:lnTo>
                    <a:pt x="7" y="8"/>
                  </a:lnTo>
                  <a:lnTo>
                    <a:pt x="11" y="13"/>
                  </a:lnTo>
                  <a:lnTo>
                    <a:pt x="13" y="13"/>
                  </a:lnTo>
                  <a:lnTo>
                    <a:pt x="9" y="6"/>
                  </a:lnTo>
                  <a:lnTo>
                    <a:pt x="13" y="0"/>
                  </a:lnTo>
                  <a:lnTo>
                    <a:pt x="9" y="0"/>
                  </a:lnTo>
                  <a:lnTo>
                    <a:pt x="7" y="4"/>
                  </a:lnTo>
                  <a:lnTo>
                    <a:pt x="4" y="0"/>
                  </a:lnTo>
                  <a:lnTo>
                    <a:pt x="0" y="0"/>
                  </a:lnTo>
                  <a:lnTo>
                    <a:pt x="6" y="6"/>
                  </a:lnTo>
                  <a:lnTo>
                    <a:pt x="0" y="13"/>
                  </a:lnTo>
                </a:path>
              </a:pathLst>
            </a:custGeom>
            <a:solidFill>
              <a:srgbClr val="666666"/>
            </a:solidFill>
            <a:ln w="9525" cap="rnd">
              <a:noFill/>
              <a:round/>
              <a:headEnd/>
              <a:tailEnd/>
            </a:ln>
            <a:effectLst/>
          </p:spPr>
          <p:txBody>
            <a:bodyPr/>
            <a:lstStyle/>
            <a:p>
              <a:endParaRPr lang="en-US"/>
            </a:p>
          </p:txBody>
        </p:sp>
        <p:sp>
          <p:nvSpPr>
            <p:cNvPr id="66815" name="Freeform 255"/>
            <p:cNvSpPr>
              <a:spLocks/>
            </p:cNvSpPr>
            <p:nvPr/>
          </p:nvSpPr>
          <p:spPr bwMode="auto">
            <a:xfrm>
              <a:off x="5067" y="3025"/>
              <a:ext cx="18" cy="13"/>
            </a:xfrm>
            <a:custGeom>
              <a:avLst/>
              <a:gdLst/>
              <a:ahLst/>
              <a:cxnLst>
                <a:cxn ang="0">
                  <a:pos x="0" y="13"/>
                </a:cxn>
                <a:cxn ang="0">
                  <a:pos x="4" y="13"/>
                </a:cxn>
                <a:cxn ang="0">
                  <a:pos x="6" y="8"/>
                </a:cxn>
                <a:cxn ang="0">
                  <a:pos x="9" y="13"/>
                </a:cxn>
                <a:cxn ang="0">
                  <a:pos x="13" y="13"/>
                </a:cxn>
                <a:cxn ang="0">
                  <a:pos x="8" y="6"/>
                </a:cxn>
                <a:cxn ang="0">
                  <a:pos x="13" y="0"/>
                </a:cxn>
                <a:cxn ang="0">
                  <a:pos x="9" y="0"/>
                </a:cxn>
                <a:cxn ang="0">
                  <a:pos x="6" y="3"/>
                </a:cxn>
                <a:cxn ang="0">
                  <a:pos x="5" y="0"/>
                </a:cxn>
                <a:cxn ang="0">
                  <a:pos x="0" y="0"/>
                </a:cxn>
                <a:cxn ang="0">
                  <a:pos x="5" y="6"/>
                </a:cxn>
                <a:cxn ang="0">
                  <a:pos x="0" y="13"/>
                </a:cxn>
              </a:cxnLst>
              <a:rect l="0" t="0" r="r" b="b"/>
              <a:pathLst>
                <a:path w="14" h="14">
                  <a:moveTo>
                    <a:pt x="0" y="13"/>
                  </a:moveTo>
                  <a:lnTo>
                    <a:pt x="4" y="13"/>
                  </a:lnTo>
                  <a:lnTo>
                    <a:pt x="6" y="8"/>
                  </a:lnTo>
                  <a:lnTo>
                    <a:pt x="9" y="13"/>
                  </a:lnTo>
                  <a:lnTo>
                    <a:pt x="13" y="13"/>
                  </a:lnTo>
                  <a:lnTo>
                    <a:pt x="8"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66816" name="Freeform 256"/>
            <p:cNvSpPr>
              <a:spLocks/>
            </p:cNvSpPr>
            <p:nvPr/>
          </p:nvSpPr>
          <p:spPr bwMode="auto">
            <a:xfrm>
              <a:off x="2122" y="2986"/>
              <a:ext cx="476" cy="239"/>
            </a:xfrm>
            <a:custGeom>
              <a:avLst/>
              <a:gdLst/>
              <a:ahLst/>
              <a:cxnLst>
                <a:cxn ang="0">
                  <a:pos x="336" y="246"/>
                </a:cxn>
                <a:cxn ang="0">
                  <a:pos x="336" y="246"/>
                </a:cxn>
                <a:cxn ang="0">
                  <a:pos x="344" y="246"/>
                </a:cxn>
                <a:cxn ang="0">
                  <a:pos x="352" y="242"/>
                </a:cxn>
                <a:cxn ang="0">
                  <a:pos x="360" y="240"/>
                </a:cxn>
                <a:cxn ang="0">
                  <a:pos x="366" y="233"/>
                </a:cxn>
                <a:cxn ang="0">
                  <a:pos x="372" y="227"/>
                </a:cxn>
                <a:cxn ang="0">
                  <a:pos x="376" y="220"/>
                </a:cxn>
                <a:cxn ang="0">
                  <a:pos x="379" y="210"/>
                </a:cxn>
                <a:cxn ang="0">
                  <a:pos x="379" y="203"/>
                </a:cxn>
                <a:cxn ang="0">
                  <a:pos x="379" y="44"/>
                </a:cxn>
                <a:cxn ang="0">
                  <a:pos x="379" y="35"/>
                </a:cxn>
                <a:cxn ang="0">
                  <a:pos x="376" y="27"/>
                </a:cxn>
                <a:cxn ang="0">
                  <a:pos x="372" y="19"/>
                </a:cxn>
                <a:cxn ang="0">
                  <a:pos x="366" y="13"/>
                </a:cxn>
                <a:cxn ang="0">
                  <a:pos x="360" y="8"/>
                </a:cxn>
                <a:cxn ang="0">
                  <a:pos x="352" y="3"/>
                </a:cxn>
                <a:cxn ang="0">
                  <a:pos x="344" y="2"/>
                </a:cxn>
                <a:cxn ang="0">
                  <a:pos x="336" y="0"/>
                </a:cxn>
                <a:cxn ang="0">
                  <a:pos x="44" y="0"/>
                </a:cxn>
                <a:cxn ang="0">
                  <a:pos x="36" y="2"/>
                </a:cxn>
                <a:cxn ang="0">
                  <a:pos x="28" y="3"/>
                </a:cxn>
                <a:cxn ang="0">
                  <a:pos x="19" y="8"/>
                </a:cxn>
                <a:cxn ang="0">
                  <a:pos x="13" y="13"/>
                </a:cxn>
                <a:cxn ang="0">
                  <a:pos x="8" y="19"/>
                </a:cxn>
                <a:cxn ang="0">
                  <a:pos x="4" y="27"/>
                </a:cxn>
                <a:cxn ang="0">
                  <a:pos x="2" y="35"/>
                </a:cxn>
                <a:cxn ang="0">
                  <a:pos x="0" y="44"/>
                </a:cxn>
                <a:cxn ang="0">
                  <a:pos x="0" y="203"/>
                </a:cxn>
                <a:cxn ang="0">
                  <a:pos x="2" y="210"/>
                </a:cxn>
                <a:cxn ang="0">
                  <a:pos x="4" y="220"/>
                </a:cxn>
                <a:cxn ang="0">
                  <a:pos x="8" y="227"/>
                </a:cxn>
                <a:cxn ang="0">
                  <a:pos x="13" y="233"/>
                </a:cxn>
                <a:cxn ang="0">
                  <a:pos x="19" y="240"/>
                </a:cxn>
                <a:cxn ang="0">
                  <a:pos x="28" y="242"/>
                </a:cxn>
                <a:cxn ang="0">
                  <a:pos x="36" y="246"/>
                </a:cxn>
                <a:cxn ang="0">
                  <a:pos x="44" y="246"/>
                </a:cxn>
                <a:cxn ang="0">
                  <a:pos x="336" y="246"/>
                </a:cxn>
              </a:cxnLst>
              <a:rect l="0" t="0" r="r" b="b"/>
              <a:pathLst>
                <a:path w="380" h="247">
                  <a:moveTo>
                    <a:pt x="336" y="246"/>
                  </a:moveTo>
                  <a:lnTo>
                    <a:pt x="336" y="246"/>
                  </a:lnTo>
                  <a:lnTo>
                    <a:pt x="344" y="246"/>
                  </a:lnTo>
                  <a:lnTo>
                    <a:pt x="352" y="242"/>
                  </a:lnTo>
                  <a:lnTo>
                    <a:pt x="360" y="240"/>
                  </a:lnTo>
                  <a:lnTo>
                    <a:pt x="366" y="233"/>
                  </a:lnTo>
                  <a:lnTo>
                    <a:pt x="372" y="227"/>
                  </a:lnTo>
                  <a:lnTo>
                    <a:pt x="376" y="220"/>
                  </a:lnTo>
                  <a:lnTo>
                    <a:pt x="379" y="210"/>
                  </a:lnTo>
                  <a:lnTo>
                    <a:pt x="379" y="203"/>
                  </a:lnTo>
                  <a:lnTo>
                    <a:pt x="379" y="44"/>
                  </a:lnTo>
                  <a:lnTo>
                    <a:pt x="379" y="35"/>
                  </a:lnTo>
                  <a:lnTo>
                    <a:pt x="376" y="27"/>
                  </a:lnTo>
                  <a:lnTo>
                    <a:pt x="372" y="19"/>
                  </a:lnTo>
                  <a:lnTo>
                    <a:pt x="366" y="13"/>
                  </a:lnTo>
                  <a:lnTo>
                    <a:pt x="360" y="8"/>
                  </a:lnTo>
                  <a:lnTo>
                    <a:pt x="352" y="3"/>
                  </a:lnTo>
                  <a:lnTo>
                    <a:pt x="344" y="2"/>
                  </a:lnTo>
                  <a:lnTo>
                    <a:pt x="336" y="0"/>
                  </a:lnTo>
                  <a:lnTo>
                    <a:pt x="44" y="0"/>
                  </a:lnTo>
                  <a:lnTo>
                    <a:pt x="36" y="2"/>
                  </a:lnTo>
                  <a:lnTo>
                    <a:pt x="28" y="3"/>
                  </a:lnTo>
                  <a:lnTo>
                    <a:pt x="19" y="8"/>
                  </a:lnTo>
                  <a:lnTo>
                    <a:pt x="13" y="13"/>
                  </a:lnTo>
                  <a:lnTo>
                    <a:pt x="8" y="19"/>
                  </a:lnTo>
                  <a:lnTo>
                    <a:pt x="4" y="27"/>
                  </a:lnTo>
                  <a:lnTo>
                    <a:pt x="2" y="35"/>
                  </a:lnTo>
                  <a:lnTo>
                    <a:pt x="0" y="44"/>
                  </a:lnTo>
                  <a:lnTo>
                    <a:pt x="0" y="203"/>
                  </a:lnTo>
                  <a:lnTo>
                    <a:pt x="2" y="210"/>
                  </a:lnTo>
                  <a:lnTo>
                    <a:pt x="4" y="220"/>
                  </a:lnTo>
                  <a:lnTo>
                    <a:pt x="8" y="227"/>
                  </a:lnTo>
                  <a:lnTo>
                    <a:pt x="13" y="233"/>
                  </a:lnTo>
                  <a:lnTo>
                    <a:pt x="19" y="240"/>
                  </a:lnTo>
                  <a:lnTo>
                    <a:pt x="28" y="242"/>
                  </a:lnTo>
                  <a:lnTo>
                    <a:pt x="36" y="246"/>
                  </a:lnTo>
                  <a:lnTo>
                    <a:pt x="44" y="246"/>
                  </a:lnTo>
                  <a:lnTo>
                    <a:pt x="336"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17" name="Freeform 257"/>
            <p:cNvSpPr>
              <a:spLocks/>
            </p:cNvSpPr>
            <p:nvPr/>
          </p:nvSpPr>
          <p:spPr bwMode="auto">
            <a:xfrm>
              <a:off x="2494" y="3266"/>
              <a:ext cx="613" cy="158"/>
            </a:xfrm>
            <a:custGeom>
              <a:avLst/>
              <a:gdLst/>
              <a:ahLst/>
              <a:cxnLst>
                <a:cxn ang="0">
                  <a:pos x="445" y="162"/>
                </a:cxn>
                <a:cxn ang="0">
                  <a:pos x="445" y="162"/>
                </a:cxn>
                <a:cxn ang="0">
                  <a:pos x="454" y="160"/>
                </a:cxn>
                <a:cxn ang="0">
                  <a:pos x="462" y="157"/>
                </a:cxn>
                <a:cxn ang="0">
                  <a:pos x="469" y="154"/>
                </a:cxn>
                <a:cxn ang="0">
                  <a:pos x="475" y="149"/>
                </a:cxn>
                <a:cxn ang="0">
                  <a:pos x="482" y="141"/>
                </a:cxn>
                <a:cxn ang="0">
                  <a:pos x="484" y="135"/>
                </a:cxn>
                <a:cxn ang="0">
                  <a:pos x="488" y="127"/>
                </a:cxn>
                <a:cxn ang="0">
                  <a:pos x="489" y="117"/>
                </a:cxn>
                <a:cxn ang="0">
                  <a:pos x="489" y="45"/>
                </a:cxn>
                <a:cxn ang="0">
                  <a:pos x="488" y="35"/>
                </a:cxn>
                <a:cxn ang="0">
                  <a:pos x="484" y="27"/>
                </a:cxn>
                <a:cxn ang="0">
                  <a:pos x="482" y="21"/>
                </a:cxn>
                <a:cxn ang="0">
                  <a:pos x="475" y="15"/>
                </a:cxn>
                <a:cxn ang="0">
                  <a:pos x="469" y="8"/>
                </a:cxn>
                <a:cxn ang="0">
                  <a:pos x="462" y="5"/>
                </a:cxn>
                <a:cxn ang="0">
                  <a:pos x="454" y="2"/>
                </a:cxn>
                <a:cxn ang="0">
                  <a:pos x="445" y="0"/>
                </a:cxn>
                <a:cxn ang="0">
                  <a:pos x="44" y="0"/>
                </a:cxn>
                <a:cxn ang="0">
                  <a:pos x="35" y="2"/>
                </a:cxn>
                <a:cxn ang="0">
                  <a:pos x="27" y="5"/>
                </a:cxn>
                <a:cxn ang="0">
                  <a:pos x="19" y="8"/>
                </a:cxn>
                <a:cxn ang="0">
                  <a:pos x="13" y="15"/>
                </a:cxn>
                <a:cxn ang="0">
                  <a:pos x="8" y="21"/>
                </a:cxn>
                <a:cxn ang="0">
                  <a:pos x="3" y="27"/>
                </a:cxn>
                <a:cxn ang="0">
                  <a:pos x="2" y="35"/>
                </a:cxn>
                <a:cxn ang="0">
                  <a:pos x="0" y="45"/>
                </a:cxn>
                <a:cxn ang="0">
                  <a:pos x="0" y="117"/>
                </a:cxn>
                <a:cxn ang="0">
                  <a:pos x="2" y="127"/>
                </a:cxn>
                <a:cxn ang="0">
                  <a:pos x="3" y="135"/>
                </a:cxn>
                <a:cxn ang="0">
                  <a:pos x="8" y="141"/>
                </a:cxn>
                <a:cxn ang="0">
                  <a:pos x="13" y="149"/>
                </a:cxn>
                <a:cxn ang="0">
                  <a:pos x="19" y="154"/>
                </a:cxn>
                <a:cxn ang="0">
                  <a:pos x="27" y="157"/>
                </a:cxn>
                <a:cxn ang="0">
                  <a:pos x="35" y="160"/>
                </a:cxn>
                <a:cxn ang="0">
                  <a:pos x="44" y="162"/>
                </a:cxn>
                <a:cxn ang="0">
                  <a:pos x="445" y="162"/>
                </a:cxn>
              </a:cxnLst>
              <a:rect l="0" t="0" r="r" b="b"/>
              <a:pathLst>
                <a:path w="490" h="163">
                  <a:moveTo>
                    <a:pt x="445" y="162"/>
                  </a:moveTo>
                  <a:lnTo>
                    <a:pt x="445" y="162"/>
                  </a:lnTo>
                  <a:lnTo>
                    <a:pt x="454" y="160"/>
                  </a:lnTo>
                  <a:lnTo>
                    <a:pt x="462" y="157"/>
                  </a:lnTo>
                  <a:lnTo>
                    <a:pt x="469" y="154"/>
                  </a:lnTo>
                  <a:lnTo>
                    <a:pt x="475" y="149"/>
                  </a:lnTo>
                  <a:lnTo>
                    <a:pt x="482" y="141"/>
                  </a:lnTo>
                  <a:lnTo>
                    <a:pt x="484" y="135"/>
                  </a:lnTo>
                  <a:lnTo>
                    <a:pt x="488" y="127"/>
                  </a:lnTo>
                  <a:lnTo>
                    <a:pt x="489" y="117"/>
                  </a:lnTo>
                  <a:lnTo>
                    <a:pt x="489" y="45"/>
                  </a:lnTo>
                  <a:lnTo>
                    <a:pt x="488" y="35"/>
                  </a:lnTo>
                  <a:lnTo>
                    <a:pt x="484" y="27"/>
                  </a:lnTo>
                  <a:lnTo>
                    <a:pt x="482" y="21"/>
                  </a:lnTo>
                  <a:lnTo>
                    <a:pt x="475" y="15"/>
                  </a:lnTo>
                  <a:lnTo>
                    <a:pt x="469" y="8"/>
                  </a:lnTo>
                  <a:lnTo>
                    <a:pt x="462" y="5"/>
                  </a:lnTo>
                  <a:lnTo>
                    <a:pt x="454" y="2"/>
                  </a:lnTo>
                  <a:lnTo>
                    <a:pt x="445" y="0"/>
                  </a:lnTo>
                  <a:lnTo>
                    <a:pt x="44" y="0"/>
                  </a:lnTo>
                  <a:lnTo>
                    <a:pt x="35" y="2"/>
                  </a:lnTo>
                  <a:lnTo>
                    <a:pt x="27" y="5"/>
                  </a:lnTo>
                  <a:lnTo>
                    <a:pt x="19" y="8"/>
                  </a:lnTo>
                  <a:lnTo>
                    <a:pt x="13" y="15"/>
                  </a:lnTo>
                  <a:lnTo>
                    <a:pt x="8" y="21"/>
                  </a:lnTo>
                  <a:lnTo>
                    <a:pt x="3" y="27"/>
                  </a:lnTo>
                  <a:lnTo>
                    <a:pt x="2" y="35"/>
                  </a:lnTo>
                  <a:lnTo>
                    <a:pt x="0" y="45"/>
                  </a:lnTo>
                  <a:lnTo>
                    <a:pt x="0" y="117"/>
                  </a:lnTo>
                  <a:lnTo>
                    <a:pt x="2" y="127"/>
                  </a:lnTo>
                  <a:lnTo>
                    <a:pt x="3" y="135"/>
                  </a:lnTo>
                  <a:lnTo>
                    <a:pt x="8" y="141"/>
                  </a:lnTo>
                  <a:lnTo>
                    <a:pt x="13" y="149"/>
                  </a:lnTo>
                  <a:lnTo>
                    <a:pt x="19" y="154"/>
                  </a:lnTo>
                  <a:lnTo>
                    <a:pt x="27" y="157"/>
                  </a:lnTo>
                  <a:lnTo>
                    <a:pt x="35" y="160"/>
                  </a:lnTo>
                  <a:lnTo>
                    <a:pt x="44" y="162"/>
                  </a:lnTo>
                  <a:lnTo>
                    <a:pt x="445" y="162"/>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18" name="Freeform 258"/>
            <p:cNvSpPr>
              <a:spLocks/>
            </p:cNvSpPr>
            <p:nvPr/>
          </p:nvSpPr>
          <p:spPr bwMode="auto">
            <a:xfrm>
              <a:off x="4023" y="3183"/>
              <a:ext cx="448" cy="156"/>
            </a:xfrm>
            <a:custGeom>
              <a:avLst/>
              <a:gdLst/>
              <a:ahLst/>
              <a:cxnLst>
                <a:cxn ang="0">
                  <a:pos x="312" y="160"/>
                </a:cxn>
                <a:cxn ang="0">
                  <a:pos x="312" y="160"/>
                </a:cxn>
                <a:cxn ang="0">
                  <a:pos x="322" y="159"/>
                </a:cxn>
                <a:cxn ang="0">
                  <a:pos x="329" y="157"/>
                </a:cxn>
                <a:cxn ang="0">
                  <a:pos x="336" y="153"/>
                </a:cxn>
                <a:cxn ang="0">
                  <a:pos x="344" y="148"/>
                </a:cxn>
                <a:cxn ang="0">
                  <a:pos x="349" y="142"/>
                </a:cxn>
                <a:cxn ang="0">
                  <a:pos x="352" y="133"/>
                </a:cxn>
                <a:cxn ang="0">
                  <a:pos x="355" y="125"/>
                </a:cxn>
                <a:cxn ang="0">
                  <a:pos x="357" y="116"/>
                </a:cxn>
                <a:cxn ang="0">
                  <a:pos x="357" y="43"/>
                </a:cxn>
                <a:cxn ang="0">
                  <a:pos x="355" y="36"/>
                </a:cxn>
                <a:cxn ang="0">
                  <a:pos x="352" y="26"/>
                </a:cxn>
                <a:cxn ang="0">
                  <a:pos x="349" y="19"/>
                </a:cxn>
                <a:cxn ang="0">
                  <a:pos x="344" y="13"/>
                </a:cxn>
                <a:cxn ang="0">
                  <a:pos x="336" y="6"/>
                </a:cxn>
                <a:cxn ang="0">
                  <a:pos x="329" y="4"/>
                </a:cxn>
                <a:cxn ang="0">
                  <a:pos x="322" y="0"/>
                </a:cxn>
                <a:cxn ang="0">
                  <a:pos x="312" y="0"/>
                </a:cxn>
                <a:cxn ang="0">
                  <a:pos x="44" y="0"/>
                </a:cxn>
                <a:cxn ang="0">
                  <a:pos x="35" y="0"/>
                </a:cxn>
                <a:cxn ang="0">
                  <a:pos x="26" y="4"/>
                </a:cxn>
                <a:cxn ang="0">
                  <a:pos x="19" y="6"/>
                </a:cxn>
                <a:cxn ang="0">
                  <a:pos x="13" y="13"/>
                </a:cxn>
                <a:cxn ang="0">
                  <a:pos x="6" y="19"/>
                </a:cxn>
                <a:cxn ang="0">
                  <a:pos x="4" y="26"/>
                </a:cxn>
                <a:cxn ang="0">
                  <a:pos x="0" y="36"/>
                </a:cxn>
                <a:cxn ang="0">
                  <a:pos x="0" y="43"/>
                </a:cxn>
                <a:cxn ang="0">
                  <a:pos x="0" y="116"/>
                </a:cxn>
                <a:cxn ang="0">
                  <a:pos x="0" y="125"/>
                </a:cxn>
                <a:cxn ang="0">
                  <a:pos x="4" y="133"/>
                </a:cxn>
                <a:cxn ang="0">
                  <a:pos x="6" y="142"/>
                </a:cxn>
                <a:cxn ang="0">
                  <a:pos x="13" y="148"/>
                </a:cxn>
                <a:cxn ang="0">
                  <a:pos x="19" y="153"/>
                </a:cxn>
                <a:cxn ang="0">
                  <a:pos x="26" y="157"/>
                </a:cxn>
                <a:cxn ang="0">
                  <a:pos x="35" y="159"/>
                </a:cxn>
                <a:cxn ang="0">
                  <a:pos x="44" y="160"/>
                </a:cxn>
                <a:cxn ang="0">
                  <a:pos x="312" y="160"/>
                </a:cxn>
              </a:cxnLst>
              <a:rect l="0" t="0" r="r" b="b"/>
              <a:pathLst>
                <a:path w="358" h="161">
                  <a:moveTo>
                    <a:pt x="312" y="160"/>
                  </a:moveTo>
                  <a:lnTo>
                    <a:pt x="312" y="160"/>
                  </a:lnTo>
                  <a:lnTo>
                    <a:pt x="322" y="159"/>
                  </a:lnTo>
                  <a:lnTo>
                    <a:pt x="329" y="157"/>
                  </a:lnTo>
                  <a:lnTo>
                    <a:pt x="336" y="153"/>
                  </a:lnTo>
                  <a:lnTo>
                    <a:pt x="344" y="148"/>
                  </a:lnTo>
                  <a:lnTo>
                    <a:pt x="349" y="142"/>
                  </a:lnTo>
                  <a:lnTo>
                    <a:pt x="352" y="133"/>
                  </a:lnTo>
                  <a:lnTo>
                    <a:pt x="355" y="125"/>
                  </a:lnTo>
                  <a:lnTo>
                    <a:pt x="357" y="116"/>
                  </a:lnTo>
                  <a:lnTo>
                    <a:pt x="357" y="43"/>
                  </a:lnTo>
                  <a:lnTo>
                    <a:pt x="355" y="36"/>
                  </a:lnTo>
                  <a:lnTo>
                    <a:pt x="352" y="26"/>
                  </a:lnTo>
                  <a:lnTo>
                    <a:pt x="349" y="19"/>
                  </a:lnTo>
                  <a:lnTo>
                    <a:pt x="344" y="13"/>
                  </a:lnTo>
                  <a:lnTo>
                    <a:pt x="336" y="6"/>
                  </a:lnTo>
                  <a:lnTo>
                    <a:pt x="329" y="4"/>
                  </a:lnTo>
                  <a:lnTo>
                    <a:pt x="322" y="0"/>
                  </a:lnTo>
                  <a:lnTo>
                    <a:pt x="312" y="0"/>
                  </a:lnTo>
                  <a:lnTo>
                    <a:pt x="44" y="0"/>
                  </a:lnTo>
                  <a:lnTo>
                    <a:pt x="35" y="0"/>
                  </a:lnTo>
                  <a:lnTo>
                    <a:pt x="26" y="4"/>
                  </a:lnTo>
                  <a:lnTo>
                    <a:pt x="19" y="6"/>
                  </a:lnTo>
                  <a:lnTo>
                    <a:pt x="13" y="13"/>
                  </a:lnTo>
                  <a:lnTo>
                    <a:pt x="6" y="19"/>
                  </a:lnTo>
                  <a:lnTo>
                    <a:pt x="4" y="26"/>
                  </a:lnTo>
                  <a:lnTo>
                    <a:pt x="0" y="36"/>
                  </a:lnTo>
                  <a:lnTo>
                    <a:pt x="0" y="43"/>
                  </a:lnTo>
                  <a:lnTo>
                    <a:pt x="0" y="116"/>
                  </a:lnTo>
                  <a:lnTo>
                    <a:pt x="0" y="125"/>
                  </a:lnTo>
                  <a:lnTo>
                    <a:pt x="4" y="133"/>
                  </a:lnTo>
                  <a:lnTo>
                    <a:pt x="6" y="142"/>
                  </a:lnTo>
                  <a:lnTo>
                    <a:pt x="13" y="148"/>
                  </a:lnTo>
                  <a:lnTo>
                    <a:pt x="19" y="153"/>
                  </a:lnTo>
                  <a:lnTo>
                    <a:pt x="26" y="157"/>
                  </a:lnTo>
                  <a:lnTo>
                    <a:pt x="35" y="159"/>
                  </a:lnTo>
                  <a:lnTo>
                    <a:pt x="44" y="160"/>
                  </a:lnTo>
                  <a:lnTo>
                    <a:pt x="31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19" name="Freeform 259"/>
            <p:cNvSpPr>
              <a:spLocks/>
            </p:cNvSpPr>
            <p:nvPr/>
          </p:nvSpPr>
          <p:spPr bwMode="auto">
            <a:xfrm>
              <a:off x="1720" y="1464"/>
              <a:ext cx="463" cy="249"/>
            </a:xfrm>
            <a:custGeom>
              <a:avLst/>
              <a:gdLst/>
              <a:ahLst/>
              <a:cxnLst>
                <a:cxn ang="0">
                  <a:pos x="369" y="0"/>
                </a:cxn>
                <a:cxn ang="0">
                  <a:pos x="369" y="195"/>
                </a:cxn>
                <a:cxn ang="0">
                  <a:pos x="369" y="202"/>
                </a:cxn>
                <a:cxn ang="0">
                  <a:pos x="365" y="208"/>
                </a:cxn>
                <a:cxn ang="0">
                  <a:pos x="361" y="213"/>
                </a:cxn>
                <a:cxn ang="0">
                  <a:pos x="354" y="219"/>
                </a:cxn>
                <a:cxn ang="0">
                  <a:pos x="348" y="224"/>
                </a:cxn>
                <a:cxn ang="0">
                  <a:pos x="338" y="228"/>
                </a:cxn>
                <a:cxn ang="0">
                  <a:pos x="316" y="239"/>
                </a:cxn>
                <a:cxn ang="0">
                  <a:pos x="289" y="246"/>
                </a:cxn>
                <a:cxn ang="0">
                  <a:pos x="256" y="250"/>
                </a:cxn>
                <a:cxn ang="0">
                  <a:pos x="221" y="256"/>
                </a:cxn>
                <a:cxn ang="0">
                  <a:pos x="184" y="256"/>
                </a:cxn>
                <a:cxn ang="0">
                  <a:pos x="148" y="256"/>
                </a:cxn>
                <a:cxn ang="0">
                  <a:pos x="113" y="250"/>
                </a:cxn>
                <a:cxn ang="0">
                  <a:pos x="82" y="246"/>
                </a:cxn>
                <a:cxn ang="0">
                  <a:pos x="53" y="239"/>
                </a:cxn>
                <a:cxn ang="0">
                  <a:pos x="31" y="228"/>
                </a:cxn>
                <a:cxn ang="0">
                  <a:pos x="22" y="224"/>
                </a:cxn>
                <a:cxn ang="0">
                  <a:pos x="15" y="219"/>
                </a:cxn>
                <a:cxn ang="0">
                  <a:pos x="8" y="213"/>
                </a:cxn>
                <a:cxn ang="0">
                  <a:pos x="4" y="206"/>
                </a:cxn>
                <a:cxn ang="0">
                  <a:pos x="0" y="202"/>
                </a:cxn>
                <a:cxn ang="0">
                  <a:pos x="0" y="195"/>
                </a:cxn>
                <a:cxn ang="0">
                  <a:pos x="0" y="0"/>
                </a:cxn>
                <a:cxn ang="0">
                  <a:pos x="8" y="6"/>
                </a:cxn>
                <a:cxn ang="0">
                  <a:pos x="19" y="11"/>
                </a:cxn>
                <a:cxn ang="0">
                  <a:pos x="43" y="20"/>
                </a:cxn>
                <a:cxn ang="0">
                  <a:pos x="70" y="27"/>
                </a:cxn>
                <a:cxn ang="0">
                  <a:pos x="98" y="33"/>
                </a:cxn>
                <a:cxn ang="0">
                  <a:pos x="125" y="37"/>
                </a:cxn>
                <a:cxn ang="0">
                  <a:pos x="149" y="38"/>
                </a:cxn>
                <a:cxn ang="0">
                  <a:pos x="184" y="39"/>
                </a:cxn>
                <a:cxn ang="0">
                  <a:pos x="225" y="38"/>
                </a:cxn>
                <a:cxn ang="0">
                  <a:pos x="262" y="35"/>
                </a:cxn>
                <a:cxn ang="0">
                  <a:pos x="295" y="28"/>
                </a:cxn>
                <a:cxn ang="0">
                  <a:pos x="326" y="20"/>
                </a:cxn>
                <a:cxn ang="0">
                  <a:pos x="350" y="11"/>
                </a:cxn>
                <a:cxn ang="0">
                  <a:pos x="359" y="6"/>
                </a:cxn>
                <a:cxn ang="0">
                  <a:pos x="369" y="0"/>
                </a:cxn>
              </a:cxnLst>
              <a:rect l="0" t="0" r="r" b="b"/>
              <a:pathLst>
                <a:path w="370" h="257">
                  <a:moveTo>
                    <a:pt x="369" y="0"/>
                  </a:moveTo>
                  <a:lnTo>
                    <a:pt x="369" y="195"/>
                  </a:lnTo>
                  <a:lnTo>
                    <a:pt x="369" y="202"/>
                  </a:lnTo>
                  <a:lnTo>
                    <a:pt x="365" y="208"/>
                  </a:lnTo>
                  <a:lnTo>
                    <a:pt x="361" y="213"/>
                  </a:lnTo>
                  <a:lnTo>
                    <a:pt x="354" y="219"/>
                  </a:lnTo>
                  <a:lnTo>
                    <a:pt x="348" y="224"/>
                  </a:lnTo>
                  <a:lnTo>
                    <a:pt x="338" y="228"/>
                  </a:lnTo>
                  <a:lnTo>
                    <a:pt x="316" y="239"/>
                  </a:lnTo>
                  <a:lnTo>
                    <a:pt x="289" y="246"/>
                  </a:lnTo>
                  <a:lnTo>
                    <a:pt x="256" y="250"/>
                  </a:lnTo>
                  <a:lnTo>
                    <a:pt x="221" y="256"/>
                  </a:lnTo>
                  <a:lnTo>
                    <a:pt x="184" y="256"/>
                  </a:lnTo>
                  <a:lnTo>
                    <a:pt x="148" y="256"/>
                  </a:lnTo>
                  <a:lnTo>
                    <a:pt x="113" y="250"/>
                  </a:lnTo>
                  <a:lnTo>
                    <a:pt x="82" y="246"/>
                  </a:lnTo>
                  <a:lnTo>
                    <a:pt x="53" y="239"/>
                  </a:lnTo>
                  <a:lnTo>
                    <a:pt x="31" y="228"/>
                  </a:lnTo>
                  <a:lnTo>
                    <a:pt x="22" y="224"/>
                  </a:lnTo>
                  <a:lnTo>
                    <a:pt x="15" y="219"/>
                  </a:lnTo>
                  <a:lnTo>
                    <a:pt x="8" y="213"/>
                  </a:lnTo>
                  <a:lnTo>
                    <a:pt x="4" y="206"/>
                  </a:lnTo>
                  <a:lnTo>
                    <a:pt x="0" y="202"/>
                  </a:lnTo>
                  <a:lnTo>
                    <a:pt x="0" y="195"/>
                  </a:lnTo>
                  <a:lnTo>
                    <a:pt x="0" y="0"/>
                  </a:lnTo>
                  <a:lnTo>
                    <a:pt x="8" y="6"/>
                  </a:lnTo>
                  <a:lnTo>
                    <a:pt x="19" y="11"/>
                  </a:lnTo>
                  <a:lnTo>
                    <a:pt x="43" y="20"/>
                  </a:lnTo>
                  <a:lnTo>
                    <a:pt x="70" y="27"/>
                  </a:lnTo>
                  <a:lnTo>
                    <a:pt x="98" y="33"/>
                  </a:lnTo>
                  <a:lnTo>
                    <a:pt x="125" y="37"/>
                  </a:lnTo>
                  <a:lnTo>
                    <a:pt x="149" y="38"/>
                  </a:lnTo>
                  <a:lnTo>
                    <a:pt x="184" y="39"/>
                  </a:lnTo>
                  <a:lnTo>
                    <a:pt x="225" y="38"/>
                  </a:lnTo>
                  <a:lnTo>
                    <a:pt x="262" y="35"/>
                  </a:lnTo>
                  <a:lnTo>
                    <a:pt x="295" y="28"/>
                  </a:lnTo>
                  <a:lnTo>
                    <a:pt x="326" y="20"/>
                  </a:lnTo>
                  <a:lnTo>
                    <a:pt x="350" y="11"/>
                  </a:lnTo>
                  <a:lnTo>
                    <a:pt x="359" y="6"/>
                  </a:lnTo>
                  <a:lnTo>
                    <a:pt x="369" y="0"/>
                  </a:lnTo>
                </a:path>
              </a:pathLst>
            </a:custGeom>
            <a:solidFill>
              <a:srgbClr val="FFFFFF"/>
            </a:solidFill>
            <a:ln w="9525" cap="rnd">
              <a:noFill/>
              <a:round/>
              <a:headEnd/>
              <a:tailEnd/>
            </a:ln>
            <a:effectLst/>
          </p:spPr>
          <p:txBody>
            <a:bodyPr/>
            <a:lstStyle/>
            <a:p>
              <a:endParaRPr lang="en-US"/>
            </a:p>
          </p:txBody>
        </p:sp>
        <p:sp>
          <p:nvSpPr>
            <p:cNvPr id="66820" name="Freeform 260"/>
            <p:cNvSpPr>
              <a:spLocks/>
            </p:cNvSpPr>
            <p:nvPr/>
          </p:nvSpPr>
          <p:spPr bwMode="auto">
            <a:xfrm>
              <a:off x="1722" y="1380"/>
              <a:ext cx="458" cy="103"/>
            </a:xfrm>
            <a:custGeom>
              <a:avLst/>
              <a:gdLst/>
              <a:ahLst/>
              <a:cxnLst>
                <a:cxn ang="0">
                  <a:pos x="315" y="86"/>
                </a:cxn>
                <a:cxn ang="0">
                  <a:pos x="315" y="86"/>
                </a:cxn>
                <a:cxn ang="0">
                  <a:pos x="332" y="81"/>
                </a:cxn>
                <a:cxn ang="0">
                  <a:pos x="344" y="75"/>
                </a:cxn>
                <a:cxn ang="0">
                  <a:pos x="352" y="70"/>
                </a:cxn>
                <a:cxn ang="0">
                  <a:pos x="359" y="64"/>
                </a:cxn>
                <a:cxn ang="0">
                  <a:pos x="362" y="59"/>
                </a:cxn>
                <a:cxn ang="0">
                  <a:pos x="363" y="56"/>
                </a:cxn>
                <a:cxn ang="0">
                  <a:pos x="365" y="53"/>
                </a:cxn>
                <a:cxn ang="0">
                  <a:pos x="363" y="49"/>
                </a:cxn>
                <a:cxn ang="0">
                  <a:pos x="362" y="45"/>
                </a:cxn>
                <a:cxn ang="0">
                  <a:pos x="359" y="40"/>
                </a:cxn>
                <a:cxn ang="0">
                  <a:pos x="354" y="37"/>
                </a:cxn>
                <a:cxn ang="0">
                  <a:pos x="339" y="27"/>
                </a:cxn>
                <a:cxn ang="0">
                  <a:pos x="315" y="17"/>
                </a:cxn>
                <a:cxn ang="0">
                  <a:pos x="288" y="10"/>
                </a:cxn>
                <a:cxn ang="0">
                  <a:pos x="256" y="5"/>
                </a:cxn>
                <a:cxn ang="0">
                  <a:pos x="221" y="0"/>
                </a:cxn>
                <a:cxn ang="0">
                  <a:pos x="182" y="0"/>
                </a:cxn>
                <a:cxn ang="0">
                  <a:pos x="144" y="0"/>
                </a:cxn>
                <a:cxn ang="0">
                  <a:pos x="109" y="5"/>
                </a:cxn>
                <a:cxn ang="0">
                  <a:pos x="77" y="10"/>
                </a:cxn>
                <a:cxn ang="0">
                  <a:pos x="50" y="17"/>
                </a:cxn>
                <a:cxn ang="0">
                  <a:pos x="26" y="27"/>
                </a:cxn>
                <a:cxn ang="0">
                  <a:pos x="11" y="37"/>
                </a:cxn>
                <a:cxn ang="0">
                  <a:pos x="6" y="40"/>
                </a:cxn>
                <a:cxn ang="0">
                  <a:pos x="3" y="45"/>
                </a:cxn>
                <a:cxn ang="0">
                  <a:pos x="2" y="49"/>
                </a:cxn>
                <a:cxn ang="0">
                  <a:pos x="0" y="53"/>
                </a:cxn>
                <a:cxn ang="0">
                  <a:pos x="2" y="56"/>
                </a:cxn>
                <a:cxn ang="0">
                  <a:pos x="3" y="59"/>
                </a:cxn>
                <a:cxn ang="0">
                  <a:pos x="6" y="64"/>
                </a:cxn>
                <a:cxn ang="0">
                  <a:pos x="11" y="68"/>
                </a:cxn>
                <a:cxn ang="0">
                  <a:pos x="26" y="77"/>
                </a:cxn>
                <a:cxn ang="0">
                  <a:pos x="50" y="86"/>
                </a:cxn>
                <a:cxn ang="0">
                  <a:pos x="77" y="94"/>
                </a:cxn>
                <a:cxn ang="0">
                  <a:pos x="109" y="100"/>
                </a:cxn>
                <a:cxn ang="0">
                  <a:pos x="144" y="103"/>
                </a:cxn>
                <a:cxn ang="0">
                  <a:pos x="182" y="105"/>
                </a:cxn>
                <a:cxn ang="0">
                  <a:pos x="221" y="103"/>
                </a:cxn>
                <a:cxn ang="0">
                  <a:pos x="256" y="99"/>
                </a:cxn>
                <a:cxn ang="0">
                  <a:pos x="288" y="94"/>
                </a:cxn>
                <a:cxn ang="0">
                  <a:pos x="315" y="86"/>
                </a:cxn>
              </a:cxnLst>
              <a:rect l="0" t="0" r="r" b="b"/>
              <a:pathLst>
                <a:path w="366" h="106">
                  <a:moveTo>
                    <a:pt x="315" y="86"/>
                  </a:moveTo>
                  <a:lnTo>
                    <a:pt x="315" y="86"/>
                  </a:lnTo>
                  <a:lnTo>
                    <a:pt x="332" y="81"/>
                  </a:lnTo>
                  <a:lnTo>
                    <a:pt x="344" y="75"/>
                  </a:lnTo>
                  <a:lnTo>
                    <a:pt x="352" y="70"/>
                  </a:lnTo>
                  <a:lnTo>
                    <a:pt x="359" y="64"/>
                  </a:lnTo>
                  <a:lnTo>
                    <a:pt x="362" y="59"/>
                  </a:lnTo>
                  <a:lnTo>
                    <a:pt x="363" y="56"/>
                  </a:lnTo>
                  <a:lnTo>
                    <a:pt x="365" y="53"/>
                  </a:lnTo>
                  <a:lnTo>
                    <a:pt x="363" y="49"/>
                  </a:lnTo>
                  <a:lnTo>
                    <a:pt x="362" y="45"/>
                  </a:lnTo>
                  <a:lnTo>
                    <a:pt x="359" y="40"/>
                  </a:lnTo>
                  <a:lnTo>
                    <a:pt x="354" y="37"/>
                  </a:lnTo>
                  <a:lnTo>
                    <a:pt x="339" y="27"/>
                  </a:lnTo>
                  <a:lnTo>
                    <a:pt x="315" y="17"/>
                  </a:lnTo>
                  <a:lnTo>
                    <a:pt x="288" y="10"/>
                  </a:lnTo>
                  <a:lnTo>
                    <a:pt x="256" y="5"/>
                  </a:lnTo>
                  <a:lnTo>
                    <a:pt x="221" y="0"/>
                  </a:lnTo>
                  <a:lnTo>
                    <a:pt x="182" y="0"/>
                  </a:lnTo>
                  <a:lnTo>
                    <a:pt x="144" y="0"/>
                  </a:lnTo>
                  <a:lnTo>
                    <a:pt x="109" y="5"/>
                  </a:lnTo>
                  <a:lnTo>
                    <a:pt x="77" y="10"/>
                  </a:lnTo>
                  <a:lnTo>
                    <a:pt x="50" y="17"/>
                  </a:lnTo>
                  <a:lnTo>
                    <a:pt x="26" y="27"/>
                  </a:lnTo>
                  <a:lnTo>
                    <a:pt x="11" y="37"/>
                  </a:lnTo>
                  <a:lnTo>
                    <a:pt x="6" y="40"/>
                  </a:lnTo>
                  <a:lnTo>
                    <a:pt x="3" y="45"/>
                  </a:lnTo>
                  <a:lnTo>
                    <a:pt x="2" y="49"/>
                  </a:lnTo>
                  <a:lnTo>
                    <a:pt x="0" y="53"/>
                  </a:lnTo>
                  <a:lnTo>
                    <a:pt x="2" y="56"/>
                  </a:lnTo>
                  <a:lnTo>
                    <a:pt x="3" y="59"/>
                  </a:lnTo>
                  <a:lnTo>
                    <a:pt x="6" y="64"/>
                  </a:lnTo>
                  <a:lnTo>
                    <a:pt x="11" y="68"/>
                  </a:lnTo>
                  <a:lnTo>
                    <a:pt x="26" y="77"/>
                  </a:lnTo>
                  <a:lnTo>
                    <a:pt x="50" y="86"/>
                  </a:lnTo>
                  <a:lnTo>
                    <a:pt x="77" y="94"/>
                  </a:lnTo>
                  <a:lnTo>
                    <a:pt x="109" y="100"/>
                  </a:lnTo>
                  <a:lnTo>
                    <a:pt x="144" y="103"/>
                  </a:lnTo>
                  <a:lnTo>
                    <a:pt x="182" y="105"/>
                  </a:lnTo>
                  <a:lnTo>
                    <a:pt x="221" y="103"/>
                  </a:lnTo>
                  <a:lnTo>
                    <a:pt x="256" y="99"/>
                  </a:lnTo>
                  <a:lnTo>
                    <a:pt x="288" y="94"/>
                  </a:lnTo>
                  <a:lnTo>
                    <a:pt x="315" y="86"/>
                  </a:lnTo>
                </a:path>
              </a:pathLst>
            </a:custGeom>
            <a:solidFill>
              <a:srgbClr val="FFFFFF"/>
            </a:solidFill>
            <a:ln w="9525" cap="rnd">
              <a:noFill/>
              <a:round/>
              <a:headEnd/>
              <a:tailEnd/>
            </a:ln>
            <a:effectLst/>
          </p:spPr>
          <p:txBody>
            <a:bodyPr/>
            <a:lstStyle/>
            <a:p>
              <a:endParaRPr lang="en-US"/>
            </a:p>
          </p:txBody>
        </p:sp>
        <p:sp>
          <p:nvSpPr>
            <p:cNvPr id="66821" name="Freeform 261"/>
            <p:cNvSpPr>
              <a:spLocks/>
            </p:cNvSpPr>
            <p:nvPr/>
          </p:nvSpPr>
          <p:spPr bwMode="auto">
            <a:xfrm>
              <a:off x="2826" y="2942"/>
              <a:ext cx="881" cy="156"/>
            </a:xfrm>
            <a:custGeom>
              <a:avLst/>
              <a:gdLst/>
              <a:ahLst/>
              <a:cxnLst>
                <a:cxn ang="0">
                  <a:pos x="660" y="160"/>
                </a:cxn>
                <a:cxn ang="0">
                  <a:pos x="660" y="160"/>
                </a:cxn>
                <a:cxn ang="0">
                  <a:pos x="669" y="158"/>
                </a:cxn>
                <a:cxn ang="0">
                  <a:pos x="677" y="156"/>
                </a:cxn>
                <a:cxn ang="0">
                  <a:pos x="685" y="152"/>
                </a:cxn>
                <a:cxn ang="0">
                  <a:pos x="692" y="147"/>
                </a:cxn>
                <a:cxn ang="0">
                  <a:pos x="697" y="141"/>
                </a:cxn>
                <a:cxn ang="0">
                  <a:pos x="701" y="133"/>
                </a:cxn>
                <a:cxn ang="0">
                  <a:pos x="703" y="125"/>
                </a:cxn>
                <a:cxn ang="0">
                  <a:pos x="704" y="115"/>
                </a:cxn>
                <a:cxn ang="0">
                  <a:pos x="704" y="43"/>
                </a:cxn>
                <a:cxn ang="0">
                  <a:pos x="703" y="35"/>
                </a:cxn>
                <a:cxn ang="0">
                  <a:pos x="701" y="27"/>
                </a:cxn>
                <a:cxn ang="0">
                  <a:pos x="697" y="19"/>
                </a:cxn>
                <a:cxn ang="0">
                  <a:pos x="692" y="13"/>
                </a:cxn>
                <a:cxn ang="0">
                  <a:pos x="685" y="7"/>
                </a:cxn>
                <a:cxn ang="0">
                  <a:pos x="677" y="3"/>
                </a:cxn>
                <a:cxn ang="0">
                  <a:pos x="669" y="0"/>
                </a:cxn>
                <a:cxn ang="0">
                  <a:pos x="660" y="0"/>
                </a:cxn>
                <a:cxn ang="0">
                  <a:pos x="44" y="0"/>
                </a:cxn>
                <a:cxn ang="0">
                  <a:pos x="35" y="0"/>
                </a:cxn>
                <a:cxn ang="0">
                  <a:pos x="27" y="3"/>
                </a:cxn>
                <a:cxn ang="0">
                  <a:pos x="19" y="7"/>
                </a:cxn>
                <a:cxn ang="0">
                  <a:pos x="13" y="13"/>
                </a:cxn>
                <a:cxn ang="0">
                  <a:pos x="8" y="19"/>
                </a:cxn>
                <a:cxn ang="0">
                  <a:pos x="3" y="27"/>
                </a:cxn>
                <a:cxn ang="0">
                  <a:pos x="0" y="35"/>
                </a:cxn>
                <a:cxn ang="0">
                  <a:pos x="0" y="43"/>
                </a:cxn>
                <a:cxn ang="0">
                  <a:pos x="0" y="115"/>
                </a:cxn>
                <a:cxn ang="0">
                  <a:pos x="0" y="125"/>
                </a:cxn>
                <a:cxn ang="0">
                  <a:pos x="3" y="133"/>
                </a:cxn>
                <a:cxn ang="0">
                  <a:pos x="8" y="141"/>
                </a:cxn>
                <a:cxn ang="0">
                  <a:pos x="13" y="147"/>
                </a:cxn>
                <a:cxn ang="0">
                  <a:pos x="19" y="152"/>
                </a:cxn>
                <a:cxn ang="0">
                  <a:pos x="27" y="156"/>
                </a:cxn>
                <a:cxn ang="0">
                  <a:pos x="35" y="158"/>
                </a:cxn>
                <a:cxn ang="0">
                  <a:pos x="44" y="160"/>
                </a:cxn>
                <a:cxn ang="0">
                  <a:pos x="660" y="160"/>
                </a:cxn>
              </a:cxnLst>
              <a:rect l="0" t="0" r="r" b="b"/>
              <a:pathLst>
                <a:path w="705" h="161">
                  <a:moveTo>
                    <a:pt x="660" y="160"/>
                  </a:moveTo>
                  <a:lnTo>
                    <a:pt x="660" y="160"/>
                  </a:lnTo>
                  <a:lnTo>
                    <a:pt x="669" y="158"/>
                  </a:lnTo>
                  <a:lnTo>
                    <a:pt x="677" y="156"/>
                  </a:lnTo>
                  <a:lnTo>
                    <a:pt x="685" y="152"/>
                  </a:lnTo>
                  <a:lnTo>
                    <a:pt x="692" y="147"/>
                  </a:lnTo>
                  <a:lnTo>
                    <a:pt x="697" y="141"/>
                  </a:lnTo>
                  <a:lnTo>
                    <a:pt x="701" y="133"/>
                  </a:lnTo>
                  <a:lnTo>
                    <a:pt x="703" y="125"/>
                  </a:lnTo>
                  <a:lnTo>
                    <a:pt x="704" y="115"/>
                  </a:lnTo>
                  <a:lnTo>
                    <a:pt x="704" y="43"/>
                  </a:lnTo>
                  <a:lnTo>
                    <a:pt x="703" y="35"/>
                  </a:lnTo>
                  <a:lnTo>
                    <a:pt x="701" y="27"/>
                  </a:lnTo>
                  <a:lnTo>
                    <a:pt x="697" y="19"/>
                  </a:lnTo>
                  <a:lnTo>
                    <a:pt x="692" y="13"/>
                  </a:lnTo>
                  <a:lnTo>
                    <a:pt x="685" y="7"/>
                  </a:lnTo>
                  <a:lnTo>
                    <a:pt x="677" y="3"/>
                  </a:lnTo>
                  <a:lnTo>
                    <a:pt x="669" y="0"/>
                  </a:lnTo>
                  <a:lnTo>
                    <a:pt x="660" y="0"/>
                  </a:lnTo>
                  <a:lnTo>
                    <a:pt x="44" y="0"/>
                  </a:lnTo>
                  <a:lnTo>
                    <a:pt x="35" y="0"/>
                  </a:lnTo>
                  <a:lnTo>
                    <a:pt x="27" y="3"/>
                  </a:lnTo>
                  <a:lnTo>
                    <a:pt x="19" y="7"/>
                  </a:lnTo>
                  <a:lnTo>
                    <a:pt x="13" y="13"/>
                  </a:lnTo>
                  <a:lnTo>
                    <a:pt x="8" y="19"/>
                  </a:lnTo>
                  <a:lnTo>
                    <a:pt x="3" y="27"/>
                  </a:lnTo>
                  <a:lnTo>
                    <a:pt x="0" y="35"/>
                  </a:lnTo>
                  <a:lnTo>
                    <a:pt x="0" y="43"/>
                  </a:lnTo>
                  <a:lnTo>
                    <a:pt x="0" y="115"/>
                  </a:lnTo>
                  <a:lnTo>
                    <a:pt x="0" y="125"/>
                  </a:lnTo>
                  <a:lnTo>
                    <a:pt x="3" y="133"/>
                  </a:lnTo>
                  <a:lnTo>
                    <a:pt x="8" y="141"/>
                  </a:lnTo>
                  <a:lnTo>
                    <a:pt x="13" y="147"/>
                  </a:lnTo>
                  <a:lnTo>
                    <a:pt x="19" y="152"/>
                  </a:lnTo>
                  <a:lnTo>
                    <a:pt x="27" y="156"/>
                  </a:lnTo>
                  <a:lnTo>
                    <a:pt x="35" y="158"/>
                  </a:lnTo>
                  <a:lnTo>
                    <a:pt x="44" y="160"/>
                  </a:lnTo>
                  <a:lnTo>
                    <a:pt x="660"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22" name="Rectangle 262"/>
            <p:cNvSpPr>
              <a:spLocks noChangeArrowheads="1"/>
            </p:cNvSpPr>
            <p:nvPr/>
          </p:nvSpPr>
          <p:spPr bwMode="auto">
            <a:xfrm>
              <a:off x="1314" y="1170"/>
              <a:ext cx="284"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Screen</a:t>
              </a:r>
            </a:p>
          </p:txBody>
        </p:sp>
        <p:sp>
          <p:nvSpPr>
            <p:cNvPr id="66823" name="Rectangle 263"/>
            <p:cNvSpPr>
              <a:spLocks noChangeArrowheads="1"/>
            </p:cNvSpPr>
            <p:nvPr/>
          </p:nvSpPr>
          <p:spPr bwMode="auto">
            <a:xfrm>
              <a:off x="1314" y="1250"/>
              <a:ext cx="283"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Scrape</a:t>
              </a:r>
            </a:p>
          </p:txBody>
        </p:sp>
        <p:sp>
          <p:nvSpPr>
            <p:cNvPr id="66824" name="Rectangle 264"/>
            <p:cNvSpPr>
              <a:spLocks noChangeArrowheads="1"/>
            </p:cNvSpPr>
            <p:nvPr/>
          </p:nvSpPr>
          <p:spPr bwMode="auto">
            <a:xfrm>
              <a:off x="3048" y="1820"/>
              <a:ext cx="284"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Screen</a:t>
              </a:r>
            </a:p>
          </p:txBody>
        </p:sp>
        <p:sp>
          <p:nvSpPr>
            <p:cNvPr id="66825" name="Rectangle 265"/>
            <p:cNvSpPr>
              <a:spLocks noChangeArrowheads="1"/>
            </p:cNvSpPr>
            <p:nvPr/>
          </p:nvSpPr>
          <p:spPr bwMode="auto">
            <a:xfrm>
              <a:off x="3048" y="1900"/>
              <a:ext cx="283"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Scrape</a:t>
              </a:r>
            </a:p>
          </p:txBody>
        </p:sp>
        <p:sp>
          <p:nvSpPr>
            <p:cNvPr id="66826" name="Rectangle 266"/>
            <p:cNvSpPr>
              <a:spLocks noChangeArrowheads="1"/>
            </p:cNvSpPr>
            <p:nvPr/>
          </p:nvSpPr>
          <p:spPr bwMode="auto">
            <a:xfrm>
              <a:off x="2182" y="3022"/>
              <a:ext cx="284"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Screen</a:t>
              </a:r>
            </a:p>
          </p:txBody>
        </p:sp>
        <p:sp>
          <p:nvSpPr>
            <p:cNvPr id="66827" name="Rectangle 267"/>
            <p:cNvSpPr>
              <a:spLocks noChangeArrowheads="1"/>
            </p:cNvSpPr>
            <p:nvPr/>
          </p:nvSpPr>
          <p:spPr bwMode="auto">
            <a:xfrm>
              <a:off x="2182" y="3101"/>
              <a:ext cx="283"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Scrape</a:t>
              </a:r>
            </a:p>
          </p:txBody>
        </p:sp>
        <p:sp>
          <p:nvSpPr>
            <p:cNvPr id="66828" name="Rectangle 268"/>
            <p:cNvSpPr>
              <a:spLocks noChangeArrowheads="1"/>
            </p:cNvSpPr>
            <p:nvPr/>
          </p:nvSpPr>
          <p:spPr bwMode="auto">
            <a:xfrm>
              <a:off x="4275" y="1576"/>
              <a:ext cx="284"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Screen</a:t>
              </a:r>
            </a:p>
          </p:txBody>
        </p:sp>
        <p:sp>
          <p:nvSpPr>
            <p:cNvPr id="66829" name="Rectangle 269"/>
            <p:cNvSpPr>
              <a:spLocks noChangeArrowheads="1"/>
            </p:cNvSpPr>
            <p:nvPr/>
          </p:nvSpPr>
          <p:spPr bwMode="auto">
            <a:xfrm>
              <a:off x="4275" y="1655"/>
              <a:ext cx="283"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Scrape</a:t>
              </a:r>
            </a:p>
          </p:txBody>
        </p:sp>
        <p:sp>
          <p:nvSpPr>
            <p:cNvPr id="66830" name="Rectangle 270"/>
            <p:cNvSpPr>
              <a:spLocks noChangeArrowheads="1"/>
            </p:cNvSpPr>
            <p:nvPr/>
          </p:nvSpPr>
          <p:spPr bwMode="auto">
            <a:xfrm>
              <a:off x="1727" y="1514"/>
              <a:ext cx="358"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Message</a:t>
              </a:r>
            </a:p>
          </p:txBody>
        </p:sp>
        <p:sp>
          <p:nvSpPr>
            <p:cNvPr id="66831" name="Rectangle 271"/>
            <p:cNvSpPr>
              <a:spLocks noChangeArrowheads="1"/>
            </p:cNvSpPr>
            <p:nvPr/>
          </p:nvSpPr>
          <p:spPr bwMode="auto">
            <a:xfrm>
              <a:off x="1782" y="1593"/>
              <a:ext cx="267"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Queue</a:t>
              </a:r>
            </a:p>
          </p:txBody>
        </p:sp>
        <p:sp>
          <p:nvSpPr>
            <p:cNvPr id="66832" name="Rectangle 272"/>
            <p:cNvSpPr>
              <a:spLocks noChangeArrowheads="1"/>
            </p:cNvSpPr>
            <p:nvPr/>
          </p:nvSpPr>
          <p:spPr bwMode="auto">
            <a:xfrm>
              <a:off x="2178" y="2635"/>
              <a:ext cx="35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Message</a:t>
              </a:r>
            </a:p>
          </p:txBody>
        </p:sp>
        <p:sp>
          <p:nvSpPr>
            <p:cNvPr id="66833" name="Rectangle 273"/>
            <p:cNvSpPr>
              <a:spLocks noChangeArrowheads="1"/>
            </p:cNvSpPr>
            <p:nvPr/>
          </p:nvSpPr>
          <p:spPr bwMode="auto">
            <a:xfrm>
              <a:off x="2230" y="2716"/>
              <a:ext cx="266"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Queue</a:t>
              </a:r>
            </a:p>
          </p:txBody>
        </p:sp>
        <p:sp>
          <p:nvSpPr>
            <p:cNvPr id="66834" name="Rectangle 274"/>
            <p:cNvSpPr>
              <a:spLocks noChangeArrowheads="1"/>
            </p:cNvSpPr>
            <p:nvPr/>
          </p:nvSpPr>
          <p:spPr bwMode="auto">
            <a:xfrm>
              <a:off x="4344" y="2821"/>
              <a:ext cx="358"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Message</a:t>
              </a:r>
            </a:p>
          </p:txBody>
        </p:sp>
        <p:sp>
          <p:nvSpPr>
            <p:cNvPr id="66835" name="Rectangle 275"/>
            <p:cNvSpPr>
              <a:spLocks noChangeArrowheads="1"/>
            </p:cNvSpPr>
            <p:nvPr/>
          </p:nvSpPr>
          <p:spPr bwMode="auto">
            <a:xfrm>
              <a:off x="4399" y="2898"/>
              <a:ext cx="26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Queue</a:t>
              </a:r>
            </a:p>
          </p:txBody>
        </p:sp>
        <p:sp>
          <p:nvSpPr>
            <p:cNvPr id="66836" name="Rectangle 276"/>
            <p:cNvSpPr>
              <a:spLocks noChangeArrowheads="1"/>
            </p:cNvSpPr>
            <p:nvPr/>
          </p:nvSpPr>
          <p:spPr bwMode="auto">
            <a:xfrm>
              <a:off x="1034" y="2189"/>
              <a:ext cx="414"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Download</a:t>
              </a:r>
            </a:p>
          </p:txBody>
        </p:sp>
        <p:sp>
          <p:nvSpPr>
            <p:cNvPr id="66837" name="Rectangle 277"/>
            <p:cNvSpPr>
              <a:spLocks noChangeArrowheads="1"/>
            </p:cNvSpPr>
            <p:nvPr/>
          </p:nvSpPr>
          <p:spPr bwMode="auto">
            <a:xfrm>
              <a:off x="1192" y="2268"/>
              <a:ext cx="149"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38" name="Rectangle 278"/>
            <p:cNvSpPr>
              <a:spLocks noChangeArrowheads="1"/>
            </p:cNvSpPr>
            <p:nvPr/>
          </p:nvSpPr>
          <p:spPr bwMode="auto">
            <a:xfrm>
              <a:off x="2454" y="1460"/>
              <a:ext cx="414"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Download</a:t>
              </a:r>
            </a:p>
          </p:txBody>
        </p:sp>
        <p:sp>
          <p:nvSpPr>
            <p:cNvPr id="66839" name="Rectangle 279"/>
            <p:cNvSpPr>
              <a:spLocks noChangeArrowheads="1"/>
            </p:cNvSpPr>
            <p:nvPr/>
          </p:nvSpPr>
          <p:spPr bwMode="auto">
            <a:xfrm>
              <a:off x="2612" y="1538"/>
              <a:ext cx="149"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40" name="Rectangle 280"/>
            <p:cNvSpPr>
              <a:spLocks noChangeArrowheads="1"/>
            </p:cNvSpPr>
            <p:nvPr/>
          </p:nvSpPr>
          <p:spPr bwMode="auto">
            <a:xfrm>
              <a:off x="3442" y="3280"/>
              <a:ext cx="414"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Download</a:t>
              </a:r>
            </a:p>
          </p:txBody>
        </p:sp>
        <p:sp>
          <p:nvSpPr>
            <p:cNvPr id="66841" name="Rectangle 281"/>
            <p:cNvSpPr>
              <a:spLocks noChangeArrowheads="1"/>
            </p:cNvSpPr>
            <p:nvPr/>
          </p:nvSpPr>
          <p:spPr bwMode="auto">
            <a:xfrm>
              <a:off x="3601" y="3358"/>
              <a:ext cx="149"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42" name="Rectangle 282"/>
            <p:cNvSpPr>
              <a:spLocks noChangeArrowheads="1"/>
            </p:cNvSpPr>
            <p:nvPr/>
          </p:nvSpPr>
          <p:spPr bwMode="auto">
            <a:xfrm>
              <a:off x="1493" y="3035"/>
              <a:ext cx="489"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Transaction</a:t>
              </a:r>
            </a:p>
          </p:txBody>
        </p:sp>
        <p:sp>
          <p:nvSpPr>
            <p:cNvPr id="66843" name="Rectangle 283"/>
            <p:cNvSpPr>
              <a:spLocks noChangeArrowheads="1"/>
            </p:cNvSpPr>
            <p:nvPr/>
          </p:nvSpPr>
          <p:spPr bwMode="auto">
            <a:xfrm>
              <a:off x="1642" y="3114"/>
              <a:ext cx="150"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44" name="Rectangle 284"/>
            <p:cNvSpPr>
              <a:spLocks noChangeArrowheads="1"/>
            </p:cNvSpPr>
            <p:nvPr/>
          </p:nvSpPr>
          <p:spPr bwMode="auto">
            <a:xfrm>
              <a:off x="3095" y="2659"/>
              <a:ext cx="489"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Transaction</a:t>
              </a:r>
            </a:p>
          </p:txBody>
        </p:sp>
        <p:sp>
          <p:nvSpPr>
            <p:cNvPr id="66845" name="Rectangle 285"/>
            <p:cNvSpPr>
              <a:spLocks noChangeArrowheads="1"/>
            </p:cNvSpPr>
            <p:nvPr/>
          </p:nvSpPr>
          <p:spPr bwMode="auto">
            <a:xfrm>
              <a:off x="3295" y="2739"/>
              <a:ext cx="149"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46" name="Rectangle 286"/>
            <p:cNvSpPr>
              <a:spLocks noChangeArrowheads="1"/>
            </p:cNvSpPr>
            <p:nvPr/>
          </p:nvSpPr>
          <p:spPr bwMode="auto">
            <a:xfrm>
              <a:off x="3607" y="1814"/>
              <a:ext cx="48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Transaction</a:t>
              </a:r>
            </a:p>
          </p:txBody>
        </p:sp>
        <p:sp>
          <p:nvSpPr>
            <p:cNvPr id="66847" name="Rectangle 287"/>
            <p:cNvSpPr>
              <a:spLocks noChangeArrowheads="1"/>
            </p:cNvSpPr>
            <p:nvPr/>
          </p:nvSpPr>
          <p:spPr bwMode="auto">
            <a:xfrm>
              <a:off x="3793" y="1894"/>
              <a:ext cx="149"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48" name="Rectangle 288"/>
            <p:cNvSpPr>
              <a:spLocks noChangeArrowheads="1"/>
            </p:cNvSpPr>
            <p:nvPr/>
          </p:nvSpPr>
          <p:spPr bwMode="auto">
            <a:xfrm>
              <a:off x="4383" y="2259"/>
              <a:ext cx="17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ORB</a:t>
              </a:r>
            </a:p>
          </p:txBody>
        </p:sp>
        <p:sp>
          <p:nvSpPr>
            <p:cNvPr id="66849" name="Rectangle 289"/>
            <p:cNvSpPr>
              <a:spLocks noChangeArrowheads="1"/>
            </p:cNvSpPr>
            <p:nvPr/>
          </p:nvSpPr>
          <p:spPr bwMode="auto">
            <a:xfrm>
              <a:off x="769" y="2552"/>
              <a:ext cx="17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ORB</a:t>
              </a:r>
            </a:p>
          </p:txBody>
        </p:sp>
        <p:sp>
          <p:nvSpPr>
            <p:cNvPr id="66850" name="Rectangle 290"/>
            <p:cNvSpPr>
              <a:spLocks noChangeArrowheads="1"/>
            </p:cNvSpPr>
            <p:nvPr/>
          </p:nvSpPr>
          <p:spPr bwMode="auto">
            <a:xfrm>
              <a:off x="1671" y="2171"/>
              <a:ext cx="58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CICS Gateway</a:t>
              </a:r>
            </a:p>
          </p:txBody>
        </p:sp>
        <p:sp>
          <p:nvSpPr>
            <p:cNvPr id="66851" name="Rectangle 291"/>
            <p:cNvSpPr>
              <a:spLocks noChangeArrowheads="1"/>
            </p:cNvSpPr>
            <p:nvPr/>
          </p:nvSpPr>
          <p:spPr bwMode="auto">
            <a:xfrm>
              <a:off x="2925" y="2978"/>
              <a:ext cx="58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CICS Gateway</a:t>
              </a:r>
            </a:p>
          </p:txBody>
        </p:sp>
        <p:sp>
          <p:nvSpPr>
            <p:cNvPr id="66852" name="Rectangle 292"/>
            <p:cNvSpPr>
              <a:spLocks noChangeArrowheads="1"/>
            </p:cNvSpPr>
            <p:nvPr/>
          </p:nvSpPr>
          <p:spPr bwMode="auto">
            <a:xfrm>
              <a:off x="3237" y="2311"/>
              <a:ext cx="220"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APPC</a:t>
              </a:r>
            </a:p>
          </p:txBody>
        </p:sp>
        <p:sp>
          <p:nvSpPr>
            <p:cNvPr id="66853" name="Rectangle 293"/>
            <p:cNvSpPr>
              <a:spLocks noChangeArrowheads="1"/>
            </p:cNvSpPr>
            <p:nvPr/>
          </p:nvSpPr>
          <p:spPr bwMode="auto">
            <a:xfrm>
              <a:off x="4133" y="3214"/>
              <a:ext cx="220"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APPC</a:t>
              </a:r>
            </a:p>
          </p:txBody>
        </p:sp>
        <p:sp>
          <p:nvSpPr>
            <p:cNvPr id="66854" name="Rectangle 294"/>
            <p:cNvSpPr>
              <a:spLocks noChangeArrowheads="1"/>
            </p:cNvSpPr>
            <p:nvPr/>
          </p:nvSpPr>
          <p:spPr bwMode="auto">
            <a:xfrm>
              <a:off x="4902" y="3299"/>
              <a:ext cx="166"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RPC</a:t>
              </a:r>
            </a:p>
          </p:txBody>
        </p:sp>
        <p:sp>
          <p:nvSpPr>
            <p:cNvPr id="66855" name="Rectangle 295"/>
            <p:cNvSpPr>
              <a:spLocks noChangeArrowheads="1"/>
            </p:cNvSpPr>
            <p:nvPr/>
          </p:nvSpPr>
          <p:spPr bwMode="auto">
            <a:xfrm>
              <a:off x="3794" y="2202"/>
              <a:ext cx="165"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RPC</a:t>
              </a:r>
            </a:p>
          </p:txBody>
        </p:sp>
        <p:sp>
          <p:nvSpPr>
            <p:cNvPr id="66856" name="Rectangle 296"/>
            <p:cNvSpPr>
              <a:spLocks noChangeArrowheads="1"/>
            </p:cNvSpPr>
            <p:nvPr/>
          </p:nvSpPr>
          <p:spPr bwMode="auto">
            <a:xfrm>
              <a:off x="2244" y="1881"/>
              <a:ext cx="488"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Transaction</a:t>
              </a:r>
            </a:p>
          </p:txBody>
        </p:sp>
        <p:sp>
          <p:nvSpPr>
            <p:cNvPr id="66857" name="Rectangle 297"/>
            <p:cNvSpPr>
              <a:spLocks noChangeArrowheads="1"/>
            </p:cNvSpPr>
            <p:nvPr/>
          </p:nvSpPr>
          <p:spPr bwMode="auto">
            <a:xfrm>
              <a:off x="2372" y="1962"/>
              <a:ext cx="149"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File</a:t>
              </a:r>
            </a:p>
          </p:txBody>
        </p:sp>
        <p:sp>
          <p:nvSpPr>
            <p:cNvPr id="66858" name="Rectangle 298"/>
            <p:cNvSpPr>
              <a:spLocks noChangeArrowheads="1"/>
            </p:cNvSpPr>
            <p:nvPr/>
          </p:nvSpPr>
          <p:spPr bwMode="auto">
            <a:xfrm>
              <a:off x="1465" y="1814"/>
              <a:ext cx="322"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Sockets</a:t>
              </a:r>
            </a:p>
          </p:txBody>
        </p:sp>
        <p:sp>
          <p:nvSpPr>
            <p:cNvPr id="66859" name="Rectangle 299"/>
            <p:cNvSpPr>
              <a:spLocks noChangeArrowheads="1"/>
            </p:cNvSpPr>
            <p:nvPr/>
          </p:nvSpPr>
          <p:spPr bwMode="auto">
            <a:xfrm>
              <a:off x="2829" y="2110"/>
              <a:ext cx="323"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Sockets</a:t>
              </a:r>
            </a:p>
          </p:txBody>
        </p:sp>
        <p:sp>
          <p:nvSpPr>
            <p:cNvPr id="66860" name="Rectangle 300"/>
            <p:cNvSpPr>
              <a:spLocks noChangeArrowheads="1"/>
            </p:cNvSpPr>
            <p:nvPr/>
          </p:nvSpPr>
          <p:spPr bwMode="auto">
            <a:xfrm>
              <a:off x="1449" y="2486"/>
              <a:ext cx="35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Message</a:t>
              </a:r>
            </a:p>
          </p:txBody>
        </p:sp>
        <p:sp>
          <p:nvSpPr>
            <p:cNvPr id="66861" name="Rectangle 301"/>
            <p:cNvSpPr>
              <a:spLocks noChangeArrowheads="1"/>
            </p:cNvSpPr>
            <p:nvPr/>
          </p:nvSpPr>
          <p:spPr bwMode="auto">
            <a:xfrm>
              <a:off x="2572" y="3295"/>
              <a:ext cx="358"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Message</a:t>
              </a:r>
            </a:p>
          </p:txBody>
        </p:sp>
        <p:sp>
          <p:nvSpPr>
            <p:cNvPr id="66862" name="Freeform 302"/>
            <p:cNvSpPr>
              <a:spLocks/>
            </p:cNvSpPr>
            <p:nvPr/>
          </p:nvSpPr>
          <p:spPr bwMode="auto">
            <a:xfrm>
              <a:off x="1078" y="2531"/>
              <a:ext cx="555" cy="282"/>
            </a:xfrm>
            <a:custGeom>
              <a:avLst/>
              <a:gdLst/>
              <a:ahLst/>
              <a:cxnLst>
                <a:cxn ang="0">
                  <a:pos x="403" y="290"/>
                </a:cxn>
                <a:cxn ang="0">
                  <a:pos x="403" y="290"/>
                </a:cxn>
                <a:cxn ang="0">
                  <a:pos x="411" y="287"/>
                </a:cxn>
                <a:cxn ang="0">
                  <a:pos x="419" y="282"/>
                </a:cxn>
                <a:cxn ang="0">
                  <a:pos x="425" y="275"/>
                </a:cxn>
                <a:cxn ang="0">
                  <a:pos x="431" y="267"/>
                </a:cxn>
                <a:cxn ang="0">
                  <a:pos x="435" y="252"/>
                </a:cxn>
                <a:cxn ang="0">
                  <a:pos x="440" y="241"/>
                </a:cxn>
                <a:cxn ang="0">
                  <a:pos x="441" y="228"/>
                </a:cxn>
                <a:cxn ang="0">
                  <a:pos x="443" y="210"/>
                </a:cxn>
                <a:cxn ang="0">
                  <a:pos x="443" y="80"/>
                </a:cxn>
                <a:cxn ang="0">
                  <a:pos x="441" y="62"/>
                </a:cxn>
                <a:cxn ang="0">
                  <a:pos x="440" y="49"/>
                </a:cxn>
                <a:cxn ang="0">
                  <a:pos x="435" y="38"/>
                </a:cxn>
                <a:cxn ang="0">
                  <a:pos x="431" y="23"/>
                </a:cxn>
                <a:cxn ang="0">
                  <a:pos x="425" y="15"/>
                </a:cxn>
                <a:cxn ang="0">
                  <a:pos x="419" y="8"/>
                </a:cxn>
                <a:cxn ang="0">
                  <a:pos x="411" y="3"/>
                </a:cxn>
                <a:cxn ang="0">
                  <a:pos x="403"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3" y="290"/>
                </a:cxn>
              </a:cxnLst>
              <a:rect l="0" t="0" r="r" b="b"/>
              <a:pathLst>
                <a:path w="444" h="291">
                  <a:moveTo>
                    <a:pt x="403" y="290"/>
                  </a:moveTo>
                  <a:lnTo>
                    <a:pt x="403" y="290"/>
                  </a:lnTo>
                  <a:lnTo>
                    <a:pt x="411" y="287"/>
                  </a:lnTo>
                  <a:lnTo>
                    <a:pt x="419" y="282"/>
                  </a:lnTo>
                  <a:lnTo>
                    <a:pt x="425" y="275"/>
                  </a:lnTo>
                  <a:lnTo>
                    <a:pt x="431" y="267"/>
                  </a:lnTo>
                  <a:lnTo>
                    <a:pt x="435" y="252"/>
                  </a:lnTo>
                  <a:lnTo>
                    <a:pt x="440" y="241"/>
                  </a:lnTo>
                  <a:lnTo>
                    <a:pt x="441" y="228"/>
                  </a:lnTo>
                  <a:lnTo>
                    <a:pt x="443" y="210"/>
                  </a:lnTo>
                  <a:lnTo>
                    <a:pt x="443" y="80"/>
                  </a:lnTo>
                  <a:lnTo>
                    <a:pt x="441" y="62"/>
                  </a:lnTo>
                  <a:lnTo>
                    <a:pt x="440" y="49"/>
                  </a:lnTo>
                  <a:lnTo>
                    <a:pt x="435" y="38"/>
                  </a:lnTo>
                  <a:lnTo>
                    <a:pt x="431" y="23"/>
                  </a:lnTo>
                  <a:lnTo>
                    <a:pt x="425" y="15"/>
                  </a:lnTo>
                  <a:lnTo>
                    <a:pt x="419" y="8"/>
                  </a:lnTo>
                  <a:lnTo>
                    <a:pt x="411" y="3"/>
                  </a:lnTo>
                  <a:lnTo>
                    <a:pt x="403"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3"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63" name="Rectangle 303"/>
            <p:cNvSpPr>
              <a:spLocks noChangeArrowheads="1"/>
            </p:cNvSpPr>
            <p:nvPr/>
          </p:nvSpPr>
          <p:spPr bwMode="auto">
            <a:xfrm>
              <a:off x="1101" y="2643"/>
              <a:ext cx="466"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64" name="Freeform 304"/>
            <p:cNvSpPr>
              <a:spLocks/>
            </p:cNvSpPr>
            <p:nvPr/>
          </p:nvSpPr>
          <p:spPr bwMode="auto">
            <a:xfrm>
              <a:off x="2523" y="2261"/>
              <a:ext cx="556"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65" name="Rectangle 305"/>
            <p:cNvSpPr>
              <a:spLocks noChangeArrowheads="1"/>
            </p:cNvSpPr>
            <p:nvPr/>
          </p:nvSpPr>
          <p:spPr bwMode="auto">
            <a:xfrm>
              <a:off x="2547" y="2371"/>
              <a:ext cx="46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66" name="Freeform 306"/>
            <p:cNvSpPr>
              <a:spLocks/>
            </p:cNvSpPr>
            <p:nvPr/>
          </p:nvSpPr>
          <p:spPr bwMode="auto">
            <a:xfrm>
              <a:off x="2745" y="1513"/>
              <a:ext cx="557"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67" name="Rectangle 307"/>
            <p:cNvSpPr>
              <a:spLocks noChangeArrowheads="1"/>
            </p:cNvSpPr>
            <p:nvPr/>
          </p:nvSpPr>
          <p:spPr bwMode="auto">
            <a:xfrm>
              <a:off x="2779" y="1623"/>
              <a:ext cx="46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68" name="Freeform 308"/>
            <p:cNvSpPr>
              <a:spLocks/>
            </p:cNvSpPr>
            <p:nvPr/>
          </p:nvSpPr>
          <p:spPr bwMode="auto">
            <a:xfrm>
              <a:off x="2522" y="918"/>
              <a:ext cx="557"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69" name="Rectangle 309"/>
            <p:cNvSpPr>
              <a:spLocks noChangeArrowheads="1"/>
            </p:cNvSpPr>
            <p:nvPr/>
          </p:nvSpPr>
          <p:spPr bwMode="auto">
            <a:xfrm>
              <a:off x="2556" y="1029"/>
              <a:ext cx="466"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70" name="Freeform 310"/>
            <p:cNvSpPr>
              <a:spLocks/>
            </p:cNvSpPr>
            <p:nvPr/>
          </p:nvSpPr>
          <p:spPr bwMode="auto">
            <a:xfrm>
              <a:off x="1133" y="3194"/>
              <a:ext cx="557"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71" name="Rectangle 311"/>
            <p:cNvSpPr>
              <a:spLocks noChangeArrowheads="1"/>
            </p:cNvSpPr>
            <p:nvPr/>
          </p:nvSpPr>
          <p:spPr bwMode="auto">
            <a:xfrm>
              <a:off x="1167" y="3306"/>
              <a:ext cx="467"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72" name="Freeform 312"/>
            <p:cNvSpPr>
              <a:spLocks/>
            </p:cNvSpPr>
            <p:nvPr/>
          </p:nvSpPr>
          <p:spPr bwMode="auto">
            <a:xfrm>
              <a:off x="1077" y="1454"/>
              <a:ext cx="556" cy="280"/>
            </a:xfrm>
            <a:custGeom>
              <a:avLst/>
              <a:gdLst/>
              <a:ahLst/>
              <a:cxnLst>
                <a:cxn ang="0">
                  <a:pos x="404" y="289"/>
                </a:cxn>
                <a:cxn ang="0">
                  <a:pos x="404" y="289"/>
                </a:cxn>
                <a:cxn ang="0">
                  <a:pos x="412" y="286"/>
                </a:cxn>
                <a:cxn ang="0">
                  <a:pos x="420" y="281"/>
                </a:cxn>
                <a:cxn ang="0">
                  <a:pos x="426" y="274"/>
                </a:cxn>
                <a:cxn ang="0">
                  <a:pos x="432" y="266"/>
                </a:cxn>
                <a:cxn ang="0">
                  <a:pos x="436" y="251"/>
                </a:cxn>
                <a:cxn ang="0">
                  <a:pos x="441" y="240"/>
                </a:cxn>
                <a:cxn ang="0">
                  <a:pos x="442" y="227"/>
                </a:cxn>
                <a:cxn ang="0">
                  <a:pos x="444" y="209"/>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09"/>
                </a:cxn>
                <a:cxn ang="0">
                  <a:pos x="0" y="227"/>
                </a:cxn>
                <a:cxn ang="0">
                  <a:pos x="3" y="240"/>
                </a:cxn>
                <a:cxn ang="0">
                  <a:pos x="6" y="251"/>
                </a:cxn>
                <a:cxn ang="0">
                  <a:pos x="12" y="266"/>
                </a:cxn>
                <a:cxn ang="0">
                  <a:pos x="18" y="274"/>
                </a:cxn>
                <a:cxn ang="0">
                  <a:pos x="24" y="281"/>
                </a:cxn>
                <a:cxn ang="0">
                  <a:pos x="33" y="286"/>
                </a:cxn>
                <a:cxn ang="0">
                  <a:pos x="40" y="289"/>
                </a:cxn>
                <a:cxn ang="0">
                  <a:pos x="404" y="289"/>
                </a:cxn>
              </a:cxnLst>
              <a:rect l="0" t="0" r="r" b="b"/>
              <a:pathLst>
                <a:path w="445" h="290">
                  <a:moveTo>
                    <a:pt x="404" y="289"/>
                  </a:moveTo>
                  <a:lnTo>
                    <a:pt x="404" y="289"/>
                  </a:lnTo>
                  <a:lnTo>
                    <a:pt x="412" y="286"/>
                  </a:lnTo>
                  <a:lnTo>
                    <a:pt x="420" y="281"/>
                  </a:lnTo>
                  <a:lnTo>
                    <a:pt x="426" y="274"/>
                  </a:lnTo>
                  <a:lnTo>
                    <a:pt x="432" y="266"/>
                  </a:lnTo>
                  <a:lnTo>
                    <a:pt x="436" y="251"/>
                  </a:lnTo>
                  <a:lnTo>
                    <a:pt x="441" y="240"/>
                  </a:lnTo>
                  <a:lnTo>
                    <a:pt x="442" y="227"/>
                  </a:lnTo>
                  <a:lnTo>
                    <a:pt x="444" y="209"/>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09"/>
                  </a:lnTo>
                  <a:lnTo>
                    <a:pt x="0" y="227"/>
                  </a:lnTo>
                  <a:lnTo>
                    <a:pt x="3" y="240"/>
                  </a:lnTo>
                  <a:lnTo>
                    <a:pt x="6" y="251"/>
                  </a:lnTo>
                  <a:lnTo>
                    <a:pt x="12" y="266"/>
                  </a:lnTo>
                  <a:lnTo>
                    <a:pt x="18" y="274"/>
                  </a:lnTo>
                  <a:lnTo>
                    <a:pt x="24" y="281"/>
                  </a:lnTo>
                  <a:lnTo>
                    <a:pt x="33" y="286"/>
                  </a:lnTo>
                  <a:lnTo>
                    <a:pt x="40" y="289"/>
                  </a:lnTo>
                  <a:lnTo>
                    <a:pt x="404" y="289"/>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73" name="Rectangle 313"/>
            <p:cNvSpPr>
              <a:spLocks noChangeArrowheads="1"/>
            </p:cNvSpPr>
            <p:nvPr/>
          </p:nvSpPr>
          <p:spPr bwMode="auto">
            <a:xfrm>
              <a:off x="1101" y="1564"/>
              <a:ext cx="466"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74" name="Freeform 314"/>
            <p:cNvSpPr>
              <a:spLocks/>
            </p:cNvSpPr>
            <p:nvPr/>
          </p:nvSpPr>
          <p:spPr bwMode="auto">
            <a:xfrm>
              <a:off x="2468" y="2659"/>
              <a:ext cx="555" cy="281"/>
            </a:xfrm>
            <a:custGeom>
              <a:avLst/>
              <a:gdLst/>
              <a:ahLst/>
              <a:cxnLst>
                <a:cxn ang="0">
                  <a:pos x="403" y="290"/>
                </a:cxn>
                <a:cxn ang="0">
                  <a:pos x="403" y="290"/>
                </a:cxn>
                <a:cxn ang="0">
                  <a:pos x="411" y="287"/>
                </a:cxn>
                <a:cxn ang="0">
                  <a:pos x="419" y="282"/>
                </a:cxn>
                <a:cxn ang="0">
                  <a:pos x="425" y="275"/>
                </a:cxn>
                <a:cxn ang="0">
                  <a:pos x="431" y="267"/>
                </a:cxn>
                <a:cxn ang="0">
                  <a:pos x="435" y="252"/>
                </a:cxn>
                <a:cxn ang="0">
                  <a:pos x="440" y="241"/>
                </a:cxn>
                <a:cxn ang="0">
                  <a:pos x="441" y="228"/>
                </a:cxn>
                <a:cxn ang="0">
                  <a:pos x="443" y="210"/>
                </a:cxn>
                <a:cxn ang="0">
                  <a:pos x="443" y="80"/>
                </a:cxn>
                <a:cxn ang="0">
                  <a:pos x="441" y="62"/>
                </a:cxn>
                <a:cxn ang="0">
                  <a:pos x="440" y="49"/>
                </a:cxn>
                <a:cxn ang="0">
                  <a:pos x="435" y="38"/>
                </a:cxn>
                <a:cxn ang="0">
                  <a:pos x="431" y="23"/>
                </a:cxn>
                <a:cxn ang="0">
                  <a:pos x="425" y="15"/>
                </a:cxn>
                <a:cxn ang="0">
                  <a:pos x="419" y="8"/>
                </a:cxn>
                <a:cxn ang="0">
                  <a:pos x="411" y="3"/>
                </a:cxn>
                <a:cxn ang="0">
                  <a:pos x="403"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3" y="290"/>
                </a:cxn>
              </a:cxnLst>
              <a:rect l="0" t="0" r="r" b="b"/>
              <a:pathLst>
                <a:path w="444" h="291">
                  <a:moveTo>
                    <a:pt x="403" y="290"/>
                  </a:moveTo>
                  <a:lnTo>
                    <a:pt x="403" y="290"/>
                  </a:lnTo>
                  <a:lnTo>
                    <a:pt x="411" y="287"/>
                  </a:lnTo>
                  <a:lnTo>
                    <a:pt x="419" y="282"/>
                  </a:lnTo>
                  <a:lnTo>
                    <a:pt x="425" y="275"/>
                  </a:lnTo>
                  <a:lnTo>
                    <a:pt x="431" y="267"/>
                  </a:lnTo>
                  <a:lnTo>
                    <a:pt x="435" y="252"/>
                  </a:lnTo>
                  <a:lnTo>
                    <a:pt x="440" y="241"/>
                  </a:lnTo>
                  <a:lnTo>
                    <a:pt x="441" y="228"/>
                  </a:lnTo>
                  <a:lnTo>
                    <a:pt x="443" y="210"/>
                  </a:lnTo>
                  <a:lnTo>
                    <a:pt x="443" y="80"/>
                  </a:lnTo>
                  <a:lnTo>
                    <a:pt x="441" y="62"/>
                  </a:lnTo>
                  <a:lnTo>
                    <a:pt x="440" y="49"/>
                  </a:lnTo>
                  <a:lnTo>
                    <a:pt x="435" y="38"/>
                  </a:lnTo>
                  <a:lnTo>
                    <a:pt x="431" y="23"/>
                  </a:lnTo>
                  <a:lnTo>
                    <a:pt x="425" y="15"/>
                  </a:lnTo>
                  <a:lnTo>
                    <a:pt x="419" y="8"/>
                  </a:lnTo>
                  <a:lnTo>
                    <a:pt x="411" y="3"/>
                  </a:lnTo>
                  <a:lnTo>
                    <a:pt x="403"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3"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75" name="Rectangle 315"/>
            <p:cNvSpPr>
              <a:spLocks noChangeArrowheads="1"/>
            </p:cNvSpPr>
            <p:nvPr/>
          </p:nvSpPr>
          <p:spPr bwMode="auto">
            <a:xfrm>
              <a:off x="2502" y="2769"/>
              <a:ext cx="467"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76" name="Freeform 316"/>
            <p:cNvSpPr>
              <a:spLocks/>
            </p:cNvSpPr>
            <p:nvPr/>
          </p:nvSpPr>
          <p:spPr bwMode="auto">
            <a:xfrm>
              <a:off x="3745" y="2430"/>
              <a:ext cx="558"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77" name="Rectangle 317"/>
            <p:cNvSpPr>
              <a:spLocks noChangeArrowheads="1"/>
            </p:cNvSpPr>
            <p:nvPr/>
          </p:nvSpPr>
          <p:spPr bwMode="auto">
            <a:xfrm>
              <a:off x="3781" y="2541"/>
              <a:ext cx="46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78" name="Freeform 318"/>
            <p:cNvSpPr>
              <a:spLocks/>
            </p:cNvSpPr>
            <p:nvPr/>
          </p:nvSpPr>
          <p:spPr bwMode="auto">
            <a:xfrm>
              <a:off x="4245" y="1895"/>
              <a:ext cx="558"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79" name="Rectangle 319"/>
            <p:cNvSpPr>
              <a:spLocks noChangeArrowheads="1"/>
            </p:cNvSpPr>
            <p:nvPr/>
          </p:nvSpPr>
          <p:spPr bwMode="auto">
            <a:xfrm>
              <a:off x="4270" y="2005"/>
              <a:ext cx="467" cy="80"/>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sp>
          <p:nvSpPr>
            <p:cNvPr id="66880" name="Freeform 320"/>
            <p:cNvSpPr>
              <a:spLocks/>
            </p:cNvSpPr>
            <p:nvPr/>
          </p:nvSpPr>
          <p:spPr bwMode="auto">
            <a:xfrm>
              <a:off x="3745" y="1385"/>
              <a:ext cx="558" cy="282"/>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881" name="Rectangle 321"/>
            <p:cNvSpPr>
              <a:spLocks noChangeArrowheads="1"/>
            </p:cNvSpPr>
            <p:nvPr/>
          </p:nvSpPr>
          <p:spPr bwMode="auto">
            <a:xfrm>
              <a:off x="3781" y="1495"/>
              <a:ext cx="467" cy="79"/>
            </a:xfrm>
            <a:prstGeom prst="rect">
              <a:avLst/>
            </a:prstGeom>
            <a:noFill/>
            <a:ln w="9525">
              <a:noFill/>
              <a:miter lim="800000"/>
              <a:headEnd/>
              <a:tailEnd/>
            </a:ln>
            <a:effectLst/>
          </p:spPr>
          <p:txBody>
            <a:bodyPr wrap="none" lIns="0" tIns="0" rIns="0" bIns="0">
              <a:spAutoFit/>
            </a:bodyPr>
            <a:lstStyle/>
            <a:p>
              <a:pPr algn="l">
                <a:lnSpc>
                  <a:spcPct val="100000"/>
                </a:lnSpc>
              </a:pPr>
              <a:r>
                <a:rPr lang="en-US" sz="900">
                  <a:solidFill>
                    <a:srgbClr val="666666"/>
                  </a:solidFill>
                  <a:cs typeface="Times New Roman" pitchFamily="18" charset="0"/>
                </a:rPr>
                <a:t>Application</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6"/>
          <p:cNvSpPr>
            <a:spLocks noGrp="1" noChangeArrowheads="1"/>
          </p:cNvSpPr>
          <p:nvPr>
            <p:ph type="title"/>
          </p:nvPr>
        </p:nvSpPr>
        <p:spPr/>
        <p:txBody>
          <a:bodyPr>
            <a:noAutofit/>
          </a:bodyPr>
          <a:lstStyle/>
          <a:p>
            <a:r>
              <a:rPr lang="en-US" sz="2800" dirty="0" smtClean="0"/>
              <a:t>Addressing These Challenges: Improving Engagement (Effectiveness) and Efficiency</a:t>
            </a:r>
            <a:endParaRPr lang="en-US" sz="2800" dirty="0"/>
          </a:p>
        </p:txBody>
      </p:sp>
      <p:sp>
        <p:nvSpPr>
          <p:cNvPr id="68610" name="Rectangle 2"/>
          <p:cNvSpPr>
            <a:spLocks noChangeArrowheads="1"/>
          </p:cNvSpPr>
          <p:nvPr/>
        </p:nvSpPr>
        <p:spPr bwMode="invGray">
          <a:xfrm>
            <a:off x="828675" y="2889250"/>
            <a:ext cx="3719513" cy="2617788"/>
          </a:xfrm>
          <a:prstGeom prst="rect">
            <a:avLst/>
          </a:prstGeom>
          <a:gradFill rotWithShape="1">
            <a:gsLst>
              <a:gs pos="0">
                <a:srgbClr val="0084C9"/>
              </a:gs>
              <a:gs pos="100000">
                <a:srgbClr val="0084C9">
                  <a:gamma/>
                  <a:tint val="63922"/>
                  <a:invGamma/>
                </a:srgbClr>
              </a:gs>
            </a:gsLst>
            <a:lin ang="5400000" scaled="1"/>
          </a:gradFill>
          <a:ln w="9525" algn="ctr">
            <a:noFill/>
            <a:miter lim="800000"/>
            <a:headEnd/>
            <a:tailEnd/>
          </a:ln>
          <a:effectLst/>
        </p:spPr>
        <p:txBody>
          <a:bodyPr wrap="none" anchor="ctr"/>
          <a:lstStyle/>
          <a:p>
            <a:endParaRPr lang="en-US"/>
          </a:p>
        </p:txBody>
      </p:sp>
      <p:sp>
        <p:nvSpPr>
          <p:cNvPr id="68611" name="Rectangle 3"/>
          <p:cNvSpPr>
            <a:spLocks noChangeArrowheads="1"/>
          </p:cNvSpPr>
          <p:nvPr/>
        </p:nvSpPr>
        <p:spPr bwMode="invGray">
          <a:xfrm>
            <a:off x="4595813" y="2889250"/>
            <a:ext cx="3719512" cy="2617788"/>
          </a:xfrm>
          <a:prstGeom prst="rect">
            <a:avLst/>
          </a:prstGeom>
          <a:gradFill rotWithShape="1">
            <a:gsLst>
              <a:gs pos="0">
                <a:srgbClr val="339E35"/>
              </a:gs>
              <a:gs pos="100000">
                <a:srgbClr val="339E35">
                  <a:gamma/>
                  <a:tint val="63922"/>
                  <a:invGamma/>
                </a:srgbClr>
              </a:gs>
            </a:gsLst>
            <a:lin ang="5400000" scaled="1"/>
          </a:gradFill>
          <a:ln w="9525" algn="ctr">
            <a:noFill/>
            <a:miter lim="800000"/>
            <a:headEnd/>
            <a:tailEnd/>
          </a:ln>
          <a:effectLst/>
        </p:spPr>
        <p:txBody>
          <a:bodyPr wrap="none" anchor="ctr"/>
          <a:lstStyle/>
          <a:p>
            <a:endParaRPr lang="en-US"/>
          </a:p>
        </p:txBody>
      </p:sp>
      <p:sp>
        <p:nvSpPr>
          <p:cNvPr id="68612" name="Rectangle 4"/>
          <p:cNvSpPr>
            <a:spLocks noChangeArrowheads="1"/>
          </p:cNvSpPr>
          <p:nvPr/>
        </p:nvSpPr>
        <p:spPr bwMode="invGray">
          <a:xfrm>
            <a:off x="828675" y="1843088"/>
            <a:ext cx="3719513" cy="1068387"/>
          </a:xfrm>
          <a:prstGeom prst="rect">
            <a:avLst/>
          </a:prstGeom>
          <a:gradFill rotWithShape="1">
            <a:gsLst>
              <a:gs pos="0">
                <a:srgbClr val="0084C9"/>
              </a:gs>
              <a:gs pos="100000">
                <a:srgbClr val="0084C9">
                  <a:gamma/>
                  <a:shade val="76078"/>
                  <a:invGamma/>
                </a:srgbClr>
              </a:gs>
            </a:gsLst>
            <a:lin ang="5400000" scaled="1"/>
          </a:gradFill>
          <a:ln w="9525" algn="ctr">
            <a:noFill/>
            <a:miter lim="800000"/>
            <a:headEnd/>
            <a:tailEnd/>
          </a:ln>
          <a:effectLst/>
        </p:spPr>
        <p:txBody>
          <a:bodyPr wrap="none" anchor="ctr"/>
          <a:lstStyle/>
          <a:p>
            <a:endParaRPr lang="en-US"/>
          </a:p>
        </p:txBody>
      </p:sp>
      <p:sp>
        <p:nvSpPr>
          <p:cNvPr id="68613" name="Rectangle 5"/>
          <p:cNvSpPr>
            <a:spLocks noChangeArrowheads="1"/>
          </p:cNvSpPr>
          <p:nvPr/>
        </p:nvSpPr>
        <p:spPr bwMode="invGray">
          <a:xfrm>
            <a:off x="4595813" y="1843088"/>
            <a:ext cx="3719512" cy="1068387"/>
          </a:xfrm>
          <a:prstGeom prst="rect">
            <a:avLst/>
          </a:prstGeom>
          <a:gradFill rotWithShape="1">
            <a:gsLst>
              <a:gs pos="0">
                <a:srgbClr val="339E35"/>
              </a:gs>
              <a:gs pos="100000">
                <a:srgbClr val="339E35">
                  <a:gamma/>
                  <a:shade val="76078"/>
                  <a:invGamma/>
                </a:srgbClr>
              </a:gs>
            </a:gsLst>
            <a:lin ang="5400000" scaled="1"/>
          </a:gradFill>
          <a:ln w="9525" algn="ctr">
            <a:noFill/>
            <a:miter lim="800000"/>
            <a:headEnd/>
            <a:tailEnd/>
          </a:ln>
          <a:effectLst/>
        </p:spPr>
        <p:txBody>
          <a:bodyPr wrap="none" anchor="ctr"/>
          <a:lstStyle/>
          <a:p>
            <a:endParaRPr lang="en-US"/>
          </a:p>
        </p:txBody>
      </p:sp>
      <p:sp>
        <p:nvSpPr>
          <p:cNvPr id="68615" name="Rectangle 7"/>
          <p:cNvSpPr>
            <a:spLocks noChangeArrowheads="1"/>
          </p:cNvSpPr>
          <p:nvPr/>
        </p:nvSpPr>
        <p:spPr bwMode="invGray">
          <a:xfrm>
            <a:off x="1185863" y="2070100"/>
            <a:ext cx="3006725" cy="633413"/>
          </a:xfrm>
          <a:prstGeom prst="rect">
            <a:avLst/>
          </a:prstGeom>
          <a:noFill/>
          <a:ln w="9525" algn="ctr">
            <a:noFill/>
            <a:miter lim="800000"/>
            <a:headEnd/>
            <a:tailEnd/>
          </a:ln>
          <a:effectLst/>
        </p:spPr>
        <p:txBody>
          <a:bodyPr lIns="0" tIns="0" rIns="0" bIns="0"/>
          <a:lstStyle/>
          <a:p>
            <a:pPr marL="119063" indent="-119063" algn="ctr" eaLnBrk="1" hangingPunct="1">
              <a:lnSpc>
                <a:spcPct val="110000"/>
              </a:lnSpc>
              <a:spcBef>
                <a:spcPct val="60000"/>
              </a:spcBef>
              <a:buClr>
                <a:schemeClr val="bg1"/>
              </a:buClr>
            </a:pPr>
            <a:r>
              <a:rPr lang="en-US" sz="1700" dirty="0">
                <a:solidFill>
                  <a:schemeClr val="bg1"/>
                </a:solidFill>
              </a:rPr>
              <a:t>WHAT IS ENGAGEMENT?</a:t>
            </a:r>
          </a:p>
          <a:p>
            <a:pPr marL="119063" indent="-119063" algn="ctr">
              <a:lnSpc>
                <a:spcPct val="110000"/>
              </a:lnSpc>
              <a:spcBef>
                <a:spcPct val="60000"/>
              </a:spcBef>
            </a:pPr>
            <a:r>
              <a:rPr lang="en-US" sz="1500" dirty="0">
                <a:solidFill>
                  <a:schemeClr val="bg1"/>
                </a:solidFill>
              </a:rPr>
              <a:t>Doing the Right Things</a:t>
            </a:r>
          </a:p>
        </p:txBody>
      </p:sp>
      <p:sp>
        <p:nvSpPr>
          <p:cNvPr id="68616" name="Rectangle 8"/>
          <p:cNvSpPr>
            <a:spLocks noChangeArrowheads="1"/>
          </p:cNvSpPr>
          <p:nvPr/>
        </p:nvSpPr>
        <p:spPr bwMode="invGray">
          <a:xfrm>
            <a:off x="1185863" y="3660775"/>
            <a:ext cx="3006725" cy="1238250"/>
          </a:xfrm>
          <a:prstGeom prst="rect">
            <a:avLst/>
          </a:prstGeom>
          <a:noFill/>
          <a:ln w="9525" algn="ctr">
            <a:noFill/>
            <a:miter lim="800000"/>
            <a:headEnd/>
            <a:tailEnd/>
          </a:ln>
          <a:effectLst/>
        </p:spPr>
        <p:txBody>
          <a:bodyPr lIns="0" tIns="0" rIns="0" bIns="0"/>
          <a:lstStyle/>
          <a:p>
            <a:pPr algn="l">
              <a:lnSpc>
                <a:spcPct val="120000"/>
              </a:lnSpc>
            </a:pPr>
            <a:r>
              <a:rPr lang="en-US" sz="1500" b="0" dirty="0">
                <a:solidFill>
                  <a:schemeClr val="bg1"/>
                </a:solidFill>
              </a:rPr>
              <a:t>IT’s ability to partner with the business to maintain alignment and </a:t>
            </a:r>
            <a:r>
              <a:rPr lang="en-US" sz="1500" dirty="0">
                <a:solidFill>
                  <a:schemeClr val="bg1"/>
                </a:solidFill>
              </a:rPr>
              <a:t>maximize</a:t>
            </a:r>
            <a:r>
              <a:rPr lang="en-US" sz="1500" b="0" dirty="0">
                <a:solidFill>
                  <a:schemeClr val="bg1"/>
                </a:solidFill>
              </a:rPr>
              <a:t> </a:t>
            </a:r>
            <a:r>
              <a:rPr lang="en-US" sz="1500" dirty="0">
                <a:solidFill>
                  <a:schemeClr val="bg1"/>
                </a:solidFill>
              </a:rPr>
              <a:t>return</a:t>
            </a:r>
            <a:r>
              <a:rPr lang="en-US" sz="1500" b="0" dirty="0">
                <a:solidFill>
                  <a:schemeClr val="bg1"/>
                </a:solidFill>
              </a:rPr>
              <a:t> from IT investments</a:t>
            </a:r>
          </a:p>
        </p:txBody>
      </p:sp>
      <p:sp>
        <p:nvSpPr>
          <p:cNvPr id="68617" name="Rectangle 9"/>
          <p:cNvSpPr>
            <a:spLocks noChangeArrowheads="1"/>
          </p:cNvSpPr>
          <p:nvPr/>
        </p:nvSpPr>
        <p:spPr bwMode="invGray">
          <a:xfrm>
            <a:off x="4940300" y="2070100"/>
            <a:ext cx="3217863" cy="706438"/>
          </a:xfrm>
          <a:prstGeom prst="rect">
            <a:avLst/>
          </a:prstGeom>
          <a:noFill/>
          <a:ln w="9525" algn="ctr">
            <a:noFill/>
            <a:miter lim="800000"/>
            <a:headEnd/>
            <a:tailEnd/>
          </a:ln>
          <a:effectLst/>
        </p:spPr>
        <p:txBody>
          <a:bodyPr lIns="0" tIns="0" rIns="0" bIns="0"/>
          <a:lstStyle/>
          <a:p>
            <a:pPr algn="ctr" eaLnBrk="1" hangingPunct="1">
              <a:lnSpc>
                <a:spcPct val="105000"/>
              </a:lnSpc>
              <a:spcBef>
                <a:spcPct val="60000"/>
              </a:spcBef>
              <a:buClr>
                <a:schemeClr val="bg1"/>
              </a:buClr>
            </a:pPr>
            <a:r>
              <a:rPr lang="en-US" sz="1700" dirty="0">
                <a:solidFill>
                  <a:schemeClr val="bg1"/>
                </a:solidFill>
              </a:rPr>
              <a:t>WHAT IS EFFICIENCY?</a:t>
            </a:r>
          </a:p>
          <a:p>
            <a:pPr algn="ctr">
              <a:lnSpc>
                <a:spcPct val="110000"/>
              </a:lnSpc>
              <a:spcBef>
                <a:spcPct val="60000"/>
              </a:spcBef>
            </a:pPr>
            <a:r>
              <a:rPr lang="en-US" sz="1500" dirty="0">
                <a:solidFill>
                  <a:schemeClr val="bg1"/>
                </a:solidFill>
              </a:rPr>
              <a:t>Doing Things Right</a:t>
            </a:r>
          </a:p>
        </p:txBody>
      </p:sp>
      <p:sp>
        <p:nvSpPr>
          <p:cNvPr id="68618" name="Rectangle 10"/>
          <p:cNvSpPr>
            <a:spLocks noChangeArrowheads="1"/>
          </p:cNvSpPr>
          <p:nvPr/>
        </p:nvSpPr>
        <p:spPr bwMode="invGray">
          <a:xfrm>
            <a:off x="4940300" y="3660775"/>
            <a:ext cx="3217863" cy="998538"/>
          </a:xfrm>
          <a:prstGeom prst="rect">
            <a:avLst/>
          </a:prstGeom>
          <a:noFill/>
          <a:ln w="9525" algn="ctr">
            <a:noFill/>
            <a:miter lim="800000"/>
            <a:headEnd/>
            <a:tailEnd/>
          </a:ln>
          <a:effectLst/>
        </p:spPr>
        <p:txBody>
          <a:bodyPr lIns="0" tIns="0" rIns="0" bIns="0"/>
          <a:lstStyle/>
          <a:p>
            <a:pPr algn="l">
              <a:lnSpc>
                <a:spcPct val="120000"/>
              </a:lnSpc>
              <a:buClr>
                <a:schemeClr val="bg1"/>
              </a:buClr>
            </a:pPr>
            <a:r>
              <a:rPr lang="en-US" sz="1500" b="0" dirty="0">
                <a:solidFill>
                  <a:schemeClr val="bg1"/>
                </a:solidFill>
              </a:rPr>
              <a:t>IT’s ability to make the best use of its </a:t>
            </a:r>
            <a:r>
              <a:rPr lang="en-US" sz="1500" dirty="0">
                <a:solidFill>
                  <a:schemeClr val="bg1"/>
                </a:solidFill>
              </a:rPr>
              <a:t>people, budgets </a:t>
            </a:r>
            <a:r>
              <a:rPr lang="en-US" sz="1500" b="0" dirty="0">
                <a:solidFill>
                  <a:schemeClr val="bg1"/>
                </a:solidFill>
              </a:rPr>
              <a:t>and</a:t>
            </a:r>
            <a:r>
              <a:rPr lang="en-US" sz="1500" dirty="0">
                <a:solidFill>
                  <a:schemeClr val="bg1"/>
                </a:solidFill>
              </a:rPr>
              <a:t> assets</a:t>
            </a:r>
            <a:endParaRPr lang="en-US" sz="1500" b="0" dirty="0">
              <a:solidFill>
                <a:schemeClr val="bg1"/>
              </a:solidFill>
            </a:endParaRPr>
          </a:p>
        </p:txBody>
      </p:sp>
      <p:sp>
        <p:nvSpPr>
          <p:cNvPr id="68619" name="Rectangle 11"/>
          <p:cNvSpPr>
            <a:spLocks noChangeArrowheads="1"/>
          </p:cNvSpPr>
          <p:nvPr/>
        </p:nvSpPr>
        <p:spPr bwMode="auto">
          <a:xfrm>
            <a:off x="730250" y="1760538"/>
            <a:ext cx="7670800" cy="3821112"/>
          </a:xfrm>
          <a:prstGeom prst="rect">
            <a:avLst/>
          </a:prstGeom>
          <a:noFill/>
          <a:ln w="9525">
            <a:solidFill>
              <a:srgbClr val="B2B2B2"/>
            </a:solidFill>
            <a:prstDash val="dash"/>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98" name="Rectangle 42"/>
          <p:cNvSpPr>
            <a:spLocks noGrp="1" noChangeArrowheads="1"/>
          </p:cNvSpPr>
          <p:nvPr>
            <p:ph type="title"/>
          </p:nvPr>
        </p:nvSpPr>
        <p:spPr>
          <a:xfrm>
            <a:off x="914400" y="274638"/>
            <a:ext cx="7772400" cy="411162"/>
          </a:xfrm>
        </p:spPr>
        <p:txBody>
          <a:bodyPr>
            <a:normAutofit fontScale="90000"/>
          </a:bodyPr>
          <a:lstStyle/>
          <a:p>
            <a:r>
              <a:rPr lang="en-US" sz="3200" dirty="0" smtClean="0"/>
              <a:t>Obstacles Prevent Effective(</a:t>
            </a:r>
            <a:r>
              <a:rPr lang="en-US" sz="3200" dirty="0" err="1" smtClean="0"/>
              <a:t>ness</a:t>
            </a:r>
            <a:r>
              <a:rPr lang="en-US" sz="3200" dirty="0" smtClean="0"/>
              <a:t>)  Engagement</a:t>
            </a:r>
            <a:endParaRPr lang="en-US" sz="3200" dirty="0"/>
          </a:p>
        </p:txBody>
      </p:sp>
      <p:sp>
        <p:nvSpPr>
          <p:cNvPr id="70658" name="Line 2"/>
          <p:cNvSpPr>
            <a:spLocks noChangeShapeType="1"/>
          </p:cNvSpPr>
          <p:nvPr/>
        </p:nvSpPr>
        <p:spPr bwMode="auto">
          <a:xfrm flipH="1" flipV="1">
            <a:off x="228600" y="3886200"/>
            <a:ext cx="166688" cy="1528763"/>
          </a:xfrm>
          <a:prstGeom prst="line">
            <a:avLst/>
          </a:prstGeom>
          <a:noFill/>
          <a:ln w="12700">
            <a:solidFill>
              <a:schemeClr val="bg2"/>
            </a:solidFill>
            <a:round/>
            <a:headEnd/>
            <a:tailEnd/>
          </a:ln>
          <a:effectLst/>
        </p:spPr>
        <p:txBody>
          <a:bodyPr/>
          <a:lstStyle/>
          <a:p>
            <a:endParaRPr lang="en-US"/>
          </a:p>
        </p:txBody>
      </p:sp>
      <p:pic>
        <p:nvPicPr>
          <p:cNvPr id="70659" name="Picture 3" descr="IT-Island"/>
          <p:cNvPicPr>
            <a:picLocks noChangeAspect="1" noChangeArrowheads="1"/>
          </p:cNvPicPr>
          <p:nvPr/>
        </p:nvPicPr>
        <p:blipFill>
          <a:blip r:embed="rId3" cstate="print"/>
          <a:srcRect l="43004" t="23334" b="15324"/>
          <a:stretch>
            <a:fillRect/>
          </a:stretch>
        </p:blipFill>
        <p:spPr bwMode="auto">
          <a:xfrm>
            <a:off x="3876675" y="2206625"/>
            <a:ext cx="5211763" cy="4206875"/>
          </a:xfrm>
          <a:prstGeom prst="rect">
            <a:avLst/>
          </a:prstGeom>
          <a:noFill/>
        </p:spPr>
      </p:pic>
      <p:pic>
        <p:nvPicPr>
          <p:cNvPr id="70660" name="Picture 4" descr="Business-Island"/>
          <p:cNvPicPr>
            <a:picLocks noChangeAspect="1" noChangeArrowheads="1"/>
          </p:cNvPicPr>
          <p:nvPr/>
        </p:nvPicPr>
        <p:blipFill>
          <a:blip r:embed="rId4" cstate="print"/>
          <a:srcRect l="851" t="10672" r="63992" b="48009"/>
          <a:stretch>
            <a:fillRect/>
          </a:stretch>
        </p:blipFill>
        <p:spPr bwMode="auto">
          <a:xfrm>
            <a:off x="22225" y="1335088"/>
            <a:ext cx="3214688" cy="2833687"/>
          </a:xfrm>
          <a:prstGeom prst="rect">
            <a:avLst/>
          </a:prstGeom>
          <a:noFill/>
        </p:spPr>
      </p:pic>
      <p:grpSp>
        <p:nvGrpSpPr>
          <p:cNvPr id="2" name="Group 5"/>
          <p:cNvGrpSpPr>
            <a:grpSpLocks/>
          </p:cNvGrpSpPr>
          <p:nvPr/>
        </p:nvGrpSpPr>
        <p:grpSpPr bwMode="auto">
          <a:xfrm>
            <a:off x="57150" y="612775"/>
            <a:ext cx="9029700" cy="5724525"/>
            <a:chOff x="36" y="86"/>
            <a:chExt cx="5688" cy="3606"/>
          </a:xfrm>
        </p:grpSpPr>
        <p:pic>
          <p:nvPicPr>
            <p:cNvPr id="70662" name="Picture 6" descr="Before_Diagram_BlueWafers"/>
            <p:cNvPicPr>
              <a:picLocks noChangeAspect="1" noChangeArrowheads="1"/>
            </p:cNvPicPr>
            <p:nvPr/>
          </p:nvPicPr>
          <p:blipFill>
            <a:blip r:embed="rId5" cstate="print"/>
            <a:srcRect r="28130" b="50859"/>
            <a:stretch>
              <a:fillRect/>
            </a:stretch>
          </p:blipFill>
          <p:spPr bwMode="auto">
            <a:xfrm>
              <a:off x="36" y="86"/>
              <a:ext cx="4088" cy="1772"/>
            </a:xfrm>
            <a:prstGeom prst="rect">
              <a:avLst/>
            </a:prstGeom>
            <a:noFill/>
          </p:spPr>
        </p:pic>
        <p:pic>
          <p:nvPicPr>
            <p:cNvPr id="70663" name="Picture 7" descr="Before_Diagram_BlueWafers"/>
            <p:cNvPicPr>
              <a:picLocks noChangeAspect="1" noChangeArrowheads="1"/>
            </p:cNvPicPr>
            <p:nvPr/>
          </p:nvPicPr>
          <p:blipFill>
            <a:blip r:embed="rId5" cstate="print"/>
            <a:srcRect t="62312" r="34810"/>
            <a:stretch>
              <a:fillRect/>
            </a:stretch>
          </p:blipFill>
          <p:spPr bwMode="auto">
            <a:xfrm>
              <a:off x="36" y="2333"/>
              <a:ext cx="3708" cy="1359"/>
            </a:xfrm>
            <a:prstGeom prst="rect">
              <a:avLst/>
            </a:prstGeom>
            <a:noFill/>
          </p:spPr>
        </p:pic>
        <p:pic>
          <p:nvPicPr>
            <p:cNvPr id="70664" name="Picture 8" descr="Before_Diagram_BlueWafers"/>
            <p:cNvPicPr>
              <a:picLocks noChangeAspect="1" noChangeArrowheads="1"/>
            </p:cNvPicPr>
            <p:nvPr/>
          </p:nvPicPr>
          <p:blipFill>
            <a:blip r:embed="rId5" cstate="print"/>
            <a:srcRect l="77338" b="44093"/>
            <a:stretch>
              <a:fillRect/>
            </a:stretch>
          </p:blipFill>
          <p:spPr bwMode="auto">
            <a:xfrm>
              <a:off x="4435" y="86"/>
              <a:ext cx="1289" cy="2016"/>
            </a:xfrm>
            <a:prstGeom prst="rect">
              <a:avLst/>
            </a:prstGeom>
            <a:noFill/>
          </p:spPr>
        </p:pic>
        <p:pic>
          <p:nvPicPr>
            <p:cNvPr id="70665" name="Picture 9" descr="Before_Diagram_BlueWafers"/>
            <p:cNvPicPr>
              <a:picLocks noChangeAspect="1" noChangeArrowheads="1"/>
            </p:cNvPicPr>
            <p:nvPr/>
          </p:nvPicPr>
          <p:blipFill>
            <a:blip r:embed="rId5" cstate="print"/>
            <a:srcRect l="79359" t="67110"/>
            <a:stretch>
              <a:fillRect/>
            </a:stretch>
          </p:blipFill>
          <p:spPr bwMode="auto">
            <a:xfrm>
              <a:off x="4550" y="2506"/>
              <a:ext cx="1174" cy="1186"/>
            </a:xfrm>
            <a:prstGeom prst="rect">
              <a:avLst/>
            </a:prstGeom>
            <a:noFill/>
          </p:spPr>
        </p:pic>
        <p:pic>
          <p:nvPicPr>
            <p:cNvPr id="70666" name="Picture 10" descr="Before_Diagram_Wafers-Icons"/>
            <p:cNvPicPr>
              <a:picLocks noChangeAspect="1" noChangeArrowheads="1"/>
            </p:cNvPicPr>
            <p:nvPr/>
          </p:nvPicPr>
          <p:blipFill>
            <a:blip r:embed="rId6" cstate="print"/>
            <a:srcRect l="58157" t="29701" r="29747" b="55823"/>
            <a:stretch>
              <a:fillRect/>
            </a:stretch>
          </p:blipFill>
          <p:spPr bwMode="auto">
            <a:xfrm>
              <a:off x="3344" y="1157"/>
              <a:ext cx="688" cy="522"/>
            </a:xfrm>
            <a:prstGeom prst="rect">
              <a:avLst/>
            </a:prstGeom>
            <a:noFill/>
          </p:spPr>
        </p:pic>
        <p:pic>
          <p:nvPicPr>
            <p:cNvPr id="70667" name="Picture 11" descr="Before_Diagram_Wafers-Icons"/>
            <p:cNvPicPr>
              <a:picLocks noChangeAspect="1" noChangeArrowheads="1"/>
            </p:cNvPicPr>
            <p:nvPr/>
          </p:nvPicPr>
          <p:blipFill>
            <a:blip r:embed="rId6" cstate="print"/>
            <a:srcRect l="81067" t="35303" r="6662" b="46146"/>
            <a:stretch>
              <a:fillRect/>
            </a:stretch>
          </p:blipFill>
          <p:spPr bwMode="auto">
            <a:xfrm>
              <a:off x="4647" y="1359"/>
              <a:ext cx="698" cy="669"/>
            </a:xfrm>
            <a:prstGeom prst="rect">
              <a:avLst/>
            </a:prstGeom>
            <a:noFill/>
          </p:spPr>
        </p:pic>
        <p:pic>
          <p:nvPicPr>
            <p:cNvPr id="70668" name="Picture 12" descr="Before_Diagram_Wafers-Icons"/>
            <p:cNvPicPr>
              <a:picLocks noChangeAspect="1" noChangeArrowheads="1"/>
            </p:cNvPicPr>
            <p:nvPr/>
          </p:nvPicPr>
          <p:blipFill>
            <a:blip r:embed="rId6" cstate="print"/>
            <a:srcRect l="80380" t="66278" r="4588" b="15446"/>
            <a:stretch>
              <a:fillRect/>
            </a:stretch>
          </p:blipFill>
          <p:spPr bwMode="auto">
            <a:xfrm>
              <a:off x="4608" y="2476"/>
              <a:ext cx="855" cy="659"/>
            </a:xfrm>
            <a:prstGeom prst="rect">
              <a:avLst/>
            </a:prstGeom>
            <a:noFill/>
          </p:spPr>
        </p:pic>
        <p:pic>
          <p:nvPicPr>
            <p:cNvPr id="70669" name="Picture 13" descr="Before_Diagram_DudesICONS"/>
            <p:cNvPicPr>
              <a:picLocks noChangeAspect="1" noChangeArrowheads="1"/>
            </p:cNvPicPr>
            <p:nvPr/>
          </p:nvPicPr>
          <p:blipFill>
            <a:blip r:embed="rId7" cstate="print"/>
            <a:srcRect l="51160" t="58652" r="32191" b="20355"/>
            <a:stretch>
              <a:fillRect/>
            </a:stretch>
          </p:blipFill>
          <p:spPr bwMode="auto">
            <a:xfrm>
              <a:off x="2946" y="2201"/>
              <a:ext cx="947" cy="757"/>
            </a:xfrm>
            <a:prstGeom prst="rect">
              <a:avLst/>
            </a:prstGeom>
            <a:noFill/>
          </p:spPr>
        </p:pic>
      </p:grpSp>
      <p:pic>
        <p:nvPicPr>
          <p:cNvPr id="70670" name="Picture 14" descr="Business-Island-Bldngs"/>
          <p:cNvPicPr>
            <a:picLocks noChangeAspect="1" noChangeArrowheads="1"/>
          </p:cNvPicPr>
          <p:nvPr/>
        </p:nvPicPr>
        <p:blipFill>
          <a:blip r:embed="rId8" cstate="print"/>
          <a:srcRect l="1979" t="3334" r="58994" b="50000"/>
          <a:stretch>
            <a:fillRect/>
          </a:stretch>
        </p:blipFill>
        <p:spPr bwMode="auto">
          <a:xfrm>
            <a:off x="120650" y="830263"/>
            <a:ext cx="3568700" cy="3200400"/>
          </a:xfrm>
          <a:prstGeom prst="rect">
            <a:avLst/>
          </a:prstGeom>
          <a:noFill/>
        </p:spPr>
      </p:pic>
      <p:pic>
        <p:nvPicPr>
          <p:cNvPr id="70671" name="Picture 15" descr="Before_Diagram_BlueArrow-1"/>
          <p:cNvPicPr>
            <a:picLocks noChangeAspect="1" noChangeArrowheads="1"/>
          </p:cNvPicPr>
          <p:nvPr/>
        </p:nvPicPr>
        <p:blipFill>
          <a:blip r:embed="rId9" cstate="print"/>
          <a:srcRect/>
          <a:stretch>
            <a:fillRect/>
          </a:stretch>
        </p:blipFill>
        <p:spPr bwMode="auto">
          <a:xfrm>
            <a:off x="57150" y="612775"/>
            <a:ext cx="9029700" cy="5724525"/>
          </a:xfrm>
          <a:prstGeom prst="rect">
            <a:avLst/>
          </a:prstGeom>
          <a:noFill/>
        </p:spPr>
      </p:pic>
      <p:pic>
        <p:nvPicPr>
          <p:cNvPr id="70672" name="Picture 16" descr="Before_Diagram_BlueArrow-6"/>
          <p:cNvPicPr>
            <a:picLocks noChangeAspect="1" noChangeArrowheads="1"/>
          </p:cNvPicPr>
          <p:nvPr/>
        </p:nvPicPr>
        <p:blipFill>
          <a:blip r:embed="rId10" cstate="print"/>
          <a:srcRect/>
          <a:stretch>
            <a:fillRect/>
          </a:stretch>
        </p:blipFill>
        <p:spPr bwMode="auto">
          <a:xfrm>
            <a:off x="57150" y="612775"/>
            <a:ext cx="9029700" cy="5724525"/>
          </a:xfrm>
          <a:prstGeom prst="rect">
            <a:avLst/>
          </a:prstGeom>
          <a:noFill/>
        </p:spPr>
      </p:pic>
      <p:pic>
        <p:nvPicPr>
          <p:cNvPr id="70673" name="Picture 17" descr="Before_Diagram_BlueArrow-5"/>
          <p:cNvPicPr>
            <a:picLocks noChangeAspect="1" noChangeArrowheads="1"/>
          </p:cNvPicPr>
          <p:nvPr/>
        </p:nvPicPr>
        <p:blipFill>
          <a:blip r:embed="rId11" cstate="print"/>
          <a:srcRect/>
          <a:stretch>
            <a:fillRect/>
          </a:stretch>
        </p:blipFill>
        <p:spPr bwMode="auto">
          <a:xfrm>
            <a:off x="57150" y="612775"/>
            <a:ext cx="9029700" cy="5724525"/>
          </a:xfrm>
          <a:prstGeom prst="rect">
            <a:avLst/>
          </a:prstGeom>
          <a:noFill/>
        </p:spPr>
      </p:pic>
      <p:pic>
        <p:nvPicPr>
          <p:cNvPr id="70674" name="Picture 18" descr="Before_Diagram_BlueArrow-3"/>
          <p:cNvPicPr>
            <a:picLocks noChangeAspect="1" noChangeArrowheads="1"/>
          </p:cNvPicPr>
          <p:nvPr/>
        </p:nvPicPr>
        <p:blipFill>
          <a:blip r:embed="rId12" cstate="print"/>
          <a:srcRect/>
          <a:stretch>
            <a:fillRect/>
          </a:stretch>
        </p:blipFill>
        <p:spPr bwMode="auto">
          <a:xfrm>
            <a:off x="57150" y="612775"/>
            <a:ext cx="9029700" cy="5724525"/>
          </a:xfrm>
          <a:prstGeom prst="rect">
            <a:avLst/>
          </a:prstGeom>
          <a:noFill/>
        </p:spPr>
      </p:pic>
      <p:pic>
        <p:nvPicPr>
          <p:cNvPr id="70675" name="Picture 19" descr="Before_Diagram_BlueArrow-2"/>
          <p:cNvPicPr>
            <a:picLocks noChangeAspect="1" noChangeArrowheads="1"/>
          </p:cNvPicPr>
          <p:nvPr/>
        </p:nvPicPr>
        <p:blipFill>
          <a:blip r:embed="rId13" cstate="print"/>
          <a:srcRect/>
          <a:stretch>
            <a:fillRect/>
          </a:stretch>
        </p:blipFill>
        <p:spPr bwMode="auto">
          <a:xfrm>
            <a:off x="57150" y="612775"/>
            <a:ext cx="9029700" cy="5724525"/>
          </a:xfrm>
          <a:prstGeom prst="rect">
            <a:avLst/>
          </a:prstGeom>
          <a:noFill/>
        </p:spPr>
      </p:pic>
      <p:pic>
        <p:nvPicPr>
          <p:cNvPr id="70676" name="Picture 20" descr="Before_Diagram_BlueArrow-4"/>
          <p:cNvPicPr>
            <a:picLocks noChangeAspect="1" noChangeArrowheads="1"/>
          </p:cNvPicPr>
          <p:nvPr/>
        </p:nvPicPr>
        <p:blipFill>
          <a:blip r:embed="rId14" cstate="print"/>
          <a:srcRect/>
          <a:stretch>
            <a:fillRect/>
          </a:stretch>
        </p:blipFill>
        <p:spPr bwMode="auto">
          <a:xfrm>
            <a:off x="57150" y="612775"/>
            <a:ext cx="9029700" cy="5724525"/>
          </a:xfrm>
          <a:prstGeom prst="rect">
            <a:avLst/>
          </a:prstGeom>
          <a:noFill/>
        </p:spPr>
      </p:pic>
      <p:pic>
        <p:nvPicPr>
          <p:cNvPr id="70678" name="Picture 22" descr="Before_Diagram_GrnArrow-2"/>
          <p:cNvPicPr>
            <a:picLocks noChangeAspect="1" noChangeArrowheads="1"/>
          </p:cNvPicPr>
          <p:nvPr/>
        </p:nvPicPr>
        <p:blipFill>
          <a:blip r:embed="rId15" cstate="print"/>
          <a:srcRect/>
          <a:stretch>
            <a:fillRect/>
          </a:stretch>
        </p:blipFill>
        <p:spPr bwMode="auto">
          <a:xfrm>
            <a:off x="57150" y="612775"/>
            <a:ext cx="9029700" cy="5724525"/>
          </a:xfrm>
          <a:prstGeom prst="rect">
            <a:avLst/>
          </a:prstGeom>
          <a:noFill/>
        </p:spPr>
      </p:pic>
      <p:pic>
        <p:nvPicPr>
          <p:cNvPr id="70679" name="Picture 23" descr="Before_Diagram_GrnArrow-3"/>
          <p:cNvPicPr>
            <a:picLocks noChangeAspect="1" noChangeArrowheads="1"/>
          </p:cNvPicPr>
          <p:nvPr/>
        </p:nvPicPr>
        <p:blipFill>
          <a:blip r:embed="rId16" cstate="print"/>
          <a:srcRect/>
          <a:stretch>
            <a:fillRect/>
          </a:stretch>
        </p:blipFill>
        <p:spPr bwMode="auto">
          <a:xfrm>
            <a:off x="57150" y="612775"/>
            <a:ext cx="9029700" cy="5724525"/>
          </a:xfrm>
          <a:prstGeom prst="rect">
            <a:avLst/>
          </a:prstGeom>
          <a:noFill/>
        </p:spPr>
      </p:pic>
      <p:pic>
        <p:nvPicPr>
          <p:cNvPr id="70680" name="Picture 24" descr="Before_Diagram_GrnArrow-4"/>
          <p:cNvPicPr>
            <a:picLocks noChangeAspect="1" noChangeArrowheads="1"/>
          </p:cNvPicPr>
          <p:nvPr/>
        </p:nvPicPr>
        <p:blipFill>
          <a:blip r:embed="rId17" cstate="print"/>
          <a:srcRect/>
          <a:stretch>
            <a:fillRect/>
          </a:stretch>
        </p:blipFill>
        <p:spPr bwMode="auto">
          <a:xfrm>
            <a:off x="57150" y="590550"/>
            <a:ext cx="9029700" cy="5724525"/>
          </a:xfrm>
          <a:prstGeom prst="rect">
            <a:avLst/>
          </a:prstGeom>
          <a:noFill/>
        </p:spPr>
      </p:pic>
      <p:pic>
        <p:nvPicPr>
          <p:cNvPr id="70681" name="Picture 25" descr="Before_Diagram_CenterIcons"/>
          <p:cNvPicPr>
            <a:picLocks noChangeAspect="1" noChangeArrowheads="1"/>
          </p:cNvPicPr>
          <p:nvPr/>
        </p:nvPicPr>
        <p:blipFill>
          <a:blip r:embed="rId18" cstate="print"/>
          <a:srcRect l="59106" t="39934" r="12535" b="28119"/>
          <a:stretch>
            <a:fillRect/>
          </a:stretch>
        </p:blipFill>
        <p:spPr bwMode="auto">
          <a:xfrm>
            <a:off x="5394325" y="2898775"/>
            <a:ext cx="2560638" cy="1828800"/>
          </a:xfrm>
          <a:prstGeom prst="rect">
            <a:avLst/>
          </a:prstGeom>
          <a:noFill/>
        </p:spPr>
      </p:pic>
      <p:pic>
        <p:nvPicPr>
          <p:cNvPr id="70682" name="Picture 26" descr="Before_Diagram_BlackBox"/>
          <p:cNvPicPr>
            <a:picLocks noChangeAspect="1" noChangeArrowheads="1"/>
          </p:cNvPicPr>
          <p:nvPr/>
        </p:nvPicPr>
        <p:blipFill>
          <a:blip r:embed="rId19" cstate="print"/>
          <a:srcRect/>
          <a:stretch>
            <a:fillRect/>
          </a:stretch>
        </p:blipFill>
        <p:spPr bwMode="auto">
          <a:xfrm>
            <a:off x="0" y="-5495925"/>
            <a:ext cx="9029700" cy="5724525"/>
          </a:xfrm>
          <a:prstGeom prst="rect">
            <a:avLst/>
          </a:prstGeom>
          <a:noFill/>
        </p:spPr>
      </p:pic>
      <p:grpSp>
        <p:nvGrpSpPr>
          <p:cNvPr id="3" name="Group 27"/>
          <p:cNvGrpSpPr>
            <a:grpSpLocks/>
          </p:cNvGrpSpPr>
          <p:nvPr/>
        </p:nvGrpSpPr>
        <p:grpSpPr bwMode="auto">
          <a:xfrm>
            <a:off x="3055938" y="5353050"/>
            <a:ext cx="3662362" cy="1085850"/>
            <a:chOff x="1925" y="3372"/>
            <a:chExt cx="2307" cy="684"/>
          </a:xfrm>
        </p:grpSpPr>
        <p:sp>
          <p:nvSpPr>
            <p:cNvPr id="70684" name="Line 28"/>
            <p:cNvSpPr>
              <a:spLocks noChangeShapeType="1"/>
            </p:cNvSpPr>
            <p:nvPr/>
          </p:nvSpPr>
          <p:spPr bwMode="auto">
            <a:xfrm flipV="1">
              <a:off x="3327" y="3372"/>
              <a:ext cx="905" cy="448"/>
            </a:xfrm>
            <a:prstGeom prst="line">
              <a:avLst/>
            </a:prstGeom>
            <a:noFill/>
            <a:ln w="12700">
              <a:solidFill>
                <a:srgbClr val="6E6E6E"/>
              </a:solidFill>
              <a:round/>
              <a:headEnd/>
              <a:tailEnd/>
            </a:ln>
            <a:effectLst/>
          </p:spPr>
          <p:txBody>
            <a:bodyPr wrap="none" anchor="ctr"/>
            <a:lstStyle/>
            <a:p>
              <a:endParaRPr lang="en-US"/>
            </a:p>
          </p:txBody>
        </p:sp>
        <p:sp>
          <p:nvSpPr>
            <p:cNvPr id="70685" name="AutoShape 29"/>
            <p:cNvSpPr>
              <a:spLocks noChangeArrowheads="1"/>
            </p:cNvSpPr>
            <p:nvPr/>
          </p:nvSpPr>
          <p:spPr bwMode="auto">
            <a:xfrm>
              <a:off x="1925" y="3595"/>
              <a:ext cx="1407" cy="461"/>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0686" name="Rectangle 30"/>
            <p:cNvSpPr>
              <a:spLocks noChangeArrowheads="1"/>
            </p:cNvSpPr>
            <p:nvPr/>
          </p:nvSpPr>
          <p:spPr bwMode="auto">
            <a:xfrm>
              <a:off x="1933" y="3594"/>
              <a:ext cx="1392" cy="461"/>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sz="1400">
                  <a:solidFill>
                    <a:srgbClr val="0064AF"/>
                  </a:solidFill>
                  <a:latin typeface="Arial" charset="0"/>
                  <a:cs typeface="Arial" charset="0"/>
                </a:rPr>
                <a:t>IT Seen as Black Box:</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Business lacks visibility</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Poor customer satisfaction</a:t>
              </a:r>
            </a:p>
          </p:txBody>
        </p:sp>
      </p:grpSp>
      <p:grpSp>
        <p:nvGrpSpPr>
          <p:cNvPr id="4" name="Group 31"/>
          <p:cNvGrpSpPr>
            <a:grpSpLocks/>
          </p:cNvGrpSpPr>
          <p:nvPr/>
        </p:nvGrpSpPr>
        <p:grpSpPr bwMode="auto">
          <a:xfrm>
            <a:off x="541338" y="3460750"/>
            <a:ext cx="3298825" cy="1704975"/>
            <a:chOff x="341" y="2180"/>
            <a:chExt cx="2078" cy="1074"/>
          </a:xfrm>
        </p:grpSpPr>
        <p:sp>
          <p:nvSpPr>
            <p:cNvPr id="70688" name="AutoShape 32"/>
            <p:cNvSpPr>
              <a:spLocks noChangeArrowheads="1"/>
            </p:cNvSpPr>
            <p:nvPr/>
          </p:nvSpPr>
          <p:spPr bwMode="auto">
            <a:xfrm>
              <a:off x="341" y="2569"/>
              <a:ext cx="2078" cy="685"/>
            </a:xfrm>
            <a:prstGeom prst="roundRect">
              <a:avLst>
                <a:gd name="adj" fmla="val 8218"/>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0689" name="Rectangle 33"/>
            <p:cNvSpPr>
              <a:spLocks noChangeArrowheads="1"/>
            </p:cNvSpPr>
            <p:nvPr/>
          </p:nvSpPr>
          <p:spPr bwMode="auto">
            <a:xfrm>
              <a:off x="360" y="2566"/>
              <a:ext cx="2041" cy="682"/>
            </a:xfrm>
            <a:prstGeom prst="rect">
              <a:avLst/>
            </a:prstGeom>
            <a:noFill/>
            <a:ln w="9525" algn="ctr">
              <a:noFill/>
              <a:miter lim="800000"/>
              <a:headEnd/>
              <a:tailEnd/>
            </a:ln>
            <a:effectLst/>
          </p:spPr>
          <p:txBody>
            <a:bodyPr anchor="ctr"/>
            <a:lstStyle/>
            <a:p>
              <a:pPr marL="114300" indent="-114300" algn="l" eaLnBrk="1" hangingPunct="1">
                <a:lnSpc>
                  <a:spcPct val="100000"/>
                </a:lnSpc>
              </a:pPr>
              <a:r>
                <a:rPr lang="en-US" sz="1400">
                  <a:solidFill>
                    <a:srgbClr val="0064AF"/>
                  </a:solidFill>
                </a:rPr>
                <a:t>Overwhelming Demand:</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Unstructured capture of requests and ideas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No formal process for prioritization and trade-offs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Reactive vs. proactive</a:t>
              </a:r>
            </a:p>
          </p:txBody>
        </p:sp>
        <p:sp>
          <p:nvSpPr>
            <p:cNvPr id="70690" name="Line 34"/>
            <p:cNvSpPr>
              <a:spLocks noChangeShapeType="1"/>
            </p:cNvSpPr>
            <p:nvPr/>
          </p:nvSpPr>
          <p:spPr bwMode="auto">
            <a:xfrm flipV="1">
              <a:off x="1343" y="2180"/>
              <a:ext cx="846" cy="387"/>
            </a:xfrm>
            <a:prstGeom prst="line">
              <a:avLst/>
            </a:prstGeom>
            <a:noFill/>
            <a:ln w="12700">
              <a:solidFill>
                <a:srgbClr val="6E6E6E"/>
              </a:solidFill>
              <a:round/>
              <a:headEnd/>
              <a:tailEnd/>
            </a:ln>
            <a:effectLst/>
          </p:spPr>
          <p:txBody>
            <a:bodyPr wrap="none" anchor="ctr"/>
            <a:lstStyle/>
            <a:p>
              <a:endParaRPr lang="en-US"/>
            </a:p>
          </p:txBody>
        </p:sp>
      </p:grpSp>
      <p:grpSp>
        <p:nvGrpSpPr>
          <p:cNvPr id="5" name="Group 35"/>
          <p:cNvGrpSpPr>
            <a:grpSpLocks/>
          </p:cNvGrpSpPr>
          <p:nvPr/>
        </p:nvGrpSpPr>
        <p:grpSpPr bwMode="auto">
          <a:xfrm>
            <a:off x="228600" y="4953000"/>
            <a:ext cx="4016375" cy="1371600"/>
            <a:chOff x="144" y="3120"/>
            <a:chExt cx="2530" cy="864"/>
          </a:xfrm>
        </p:grpSpPr>
        <p:sp>
          <p:nvSpPr>
            <p:cNvPr id="70692" name="Line 36"/>
            <p:cNvSpPr>
              <a:spLocks noChangeShapeType="1"/>
            </p:cNvSpPr>
            <p:nvPr/>
          </p:nvSpPr>
          <p:spPr bwMode="auto">
            <a:xfrm flipV="1">
              <a:off x="1682" y="3120"/>
              <a:ext cx="992" cy="566"/>
            </a:xfrm>
            <a:prstGeom prst="line">
              <a:avLst/>
            </a:prstGeom>
            <a:noFill/>
            <a:ln w="12700">
              <a:solidFill>
                <a:srgbClr val="2E3A1F"/>
              </a:solidFill>
              <a:round/>
              <a:headEnd/>
              <a:tailEnd/>
            </a:ln>
            <a:effectLst/>
          </p:spPr>
          <p:txBody>
            <a:bodyPr wrap="none" anchor="ctr"/>
            <a:lstStyle/>
            <a:p>
              <a:endParaRPr lang="en-US"/>
            </a:p>
          </p:txBody>
        </p:sp>
        <p:sp>
          <p:nvSpPr>
            <p:cNvPr id="70693" name="AutoShape 37"/>
            <p:cNvSpPr>
              <a:spLocks noChangeArrowheads="1"/>
            </p:cNvSpPr>
            <p:nvPr/>
          </p:nvSpPr>
          <p:spPr bwMode="auto">
            <a:xfrm>
              <a:off x="144" y="3402"/>
              <a:ext cx="1543" cy="582"/>
            </a:xfrm>
            <a:prstGeom prst="roundRect">
              <a:avLst>
                <a:gd name="adj" fmla="val 9111"/>
              </a:avLst>
            </a:prstGeom>
            <a:solidFill>
              <a:srgbClr val="FFFFFF">
                <a:alpha val="89999"/>
              </a:srgbClr>
            </a:solidFill>
            <a:ln w="25400" algn="ctr">
              <a:solidFill>
                <a:srgbClr val="6E6E6E"/>
              </a:solidFill>
              <a:round/>
              <a:headEnd/>
              <a:tailEnd/>
            </a:ln>
            <a:effectLst/>
          </p:spPr>
          <p:txBody>
            <a:bodyPr wrap="none" anchor="ctr"/>
            <a:lstStyle/>
            <a:p>
              <a:endParaRPr lang="en-US"/>
            </a:p>
          </p:txBody>
        </p:sp>
        <p:sp>
          <p:nvSpPr>
            <p:cNvPr id="70694" name="Rectangle 38"/>
            <p:cNvSpPr>
              <a:spLocks noChangeArrowheads="1"/>
            </p:cNvSpPr>
            <p:nvPr/>
          </p:nvSpPr>
          <p:spPr bwMode="auto">
            <a:xfrm>
              <a:off x="152" y="3400"/>
              <a:ext cx="1527" cy="583"/>
            </a:xfrm>
            <a:prstGeom prst="rect">
              <a:avLst/>
            </a:prstGeom>
            <a:noFill/>
            <a:ln w="9525" algn="ctr">
              <a:noFill/>
              <a:miter lim="800000"/>
              <a:headEnd/>
              <a:tailEnd/>
            </a:ln>
            <a:effectLst/>
          </p:spPr>
          <p:txBody>
            <a:bodyPr anchor="ctr"/>
            <a:lstStyle/>
            <a:p>
              <a:pPr marL="114300" indent="-114300" algn="l" eaLnBrk="1" hangingPunct="1">
                <a:lnSpc>
                  <a:spcPct val="85000"/>
                </a:lnSpc>
                <a:spcBef>
                  <a:spcPct val="25000"/>
                </a:spcBef>
                <a:buSzPct val="60000"/>
              </a:pPr>
              <a:r>
                <a:rPr lang="en-US" sz="1400">
                  <a:solidFill>
                    <a:srgbClr val="0064AF"/>
                  </a:solidFill>
                  <a:cs typeface="Arial" charset="0"/>
                </a:rPr>
                <a:t>IT and Biz Divide</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Business thinks in IT services – IT delivers in technology terms</a:t>
              </a:r>
            </a:p>
            <a:p>
              <a:pPr marL="114300" indent="-114300" algn="l" eaLnBrk="1" hangingPunct="1">
                <a:lnSpc>
                  <a:spcPct val="115000"/>
                </a:lnSpc>
                <a:spcBef>
                  <a:spcPct val="20000"/>
                </a:spcBef>
                <a:buClr>
                  <a:srgbClr val="939598"/>
                </a:buClr>
                <a:buFont typeface="Verdana" pitchFamily="34" charset="0"/>
                <a:buChar char="-"/>
              </a:pPr>
              <a:r>
                <a:rPr lang="en-US" sz="1000" b="0">
                  <a:solidFill>
                    <a:schemeClr val="tx1"/>
                  </a:solidFill>
                  <a:cs typeface="Arial" charset="0"/>
                </a:rPr>
                <a:t>Costs disassociated with services</a:t>
              </a:r>
            </a:p>
          </p:txBody>
        </p:sp>
      </p:grpSp>
      <p:sp>
        <p:nvSpPr>
          <p:cNvPr id="70695" name="Text Box 39"/>
          <p:cNvSpPr txBox="1">
            <a:spLocks noChangeArrowheads="1"/>
          </p:cNvSpPr>
          <p:nvPr/>
        </p:nvSpPr>
        <p:spPr bwMode="auto">
          <a:xfrm>
            <a:off x="1203325" y="388938"/>
            <a:ext cx="442913" cy="579437"/>
          </a:xfrm>
          <a:prstGeom prst="rect">
            <a:avLst/>
          </a:prstGeom>
          <a:noFill/>
          <a:ln w="19050" algn="ctr">
            <a:noFill/>
            <a:miter lim="800000"/>
            <a:headEnd/>
            <a:tailEnd/>
          </a:ln>
          <a:effectLst/>
        </p:spPr>
        <p:txBody>
          <a:bodyPr wrap="none">
            <a:spAutoFit/>
          </a:bodyPr>
          <a:lstStyle/>
          <a:p>
            <a:pPr algn="l" eaLnBrk="1" hangingPunct="1">
              <a:lnSpc>
                <a:spcPct val="100000"/>
              </a:lnSpc>
            </a:pPr>
            <a:r>
              <a:rPr lang="en-US" sz="3200" b="0">
                <a:solidFill>
                  <a:schemeClr val="accent1"/>
                </a:solidFill>
              </a:rPr>
              <a:t>$</a:t>
            </a:r>
          </a:p>
        </p:txBody>
      </p:sp>
      <p:sp>
        <p:nvSpPr>
          <p:cNvPr id="70696" name="Text Box 40"/>
          <p:cNvSpPr txBox="1">
            <a:spLocks noChangeArrowheads="1"/>
          </p:cNvSpPr>
          <p:nvPr/>
        </p:nvSpPr>
        <p:spPr bwMode="auto">
          <a:xfrm>
            <a:off x="0" y="3276600"/>
            <a:ext cx="442913" cy="579438"/>
          </a:xfrm>
          <a:prstGeom prst="rect">
            <a:avLst/>
          </a:prstGeom>
          <a:noFill/>
          <a:ln w="19050" algn="ctr">
            <a:noFill/>
            <a:miter lim="800000"/>
            <a:headEnd/>
            <a:tailEnd/>
          </a:ln>
          <a:effectLst/>
        </p:spPr>
        <p:txBody>
          <a:bodyPr wrap="none">
            <a:spAutoFit/>
          </a:bodyPr>
          <a:lstStyle/>
          <a:p>
            <a:pPr algn="l" eaLnBrk="1" hangingPunct="1">
              <a:lnSpc>
                <a:spcPct val="100000"/>
              </a:lnSpc>
            </a:pPr>
            <a:r>
              <a:rPr lang="en-US" sz="3200" b="0">
                <a:solidFill>
                  <a:schemeClr val="accent1"/>
                </a:solidFill>
              </a:rPr>
              <a:t>$</a:t>
            </a:r>
          </a:p>
        </p:txBody>
      </p:sp>
      <p:sp>
        <p:nvSpPr>
          <p:cNvPr id="70697" name="Text Box 41"/>
          <p:cNvSpPr txBox="1">
            <a:spLocks noChangeArrowheads="1"/>
          </p:cNvSpPr>
          <p:nvPr/>
        </p:nvSpPr>
        <p:spPr bwMode="auto">
          <a:xfrm>
            <a:off x="2057400" y="3124200"/>
            <a:ext cx="442913" cy="579438"/>
          </a:xfrm>
          <a:prstGeom prst="rect">
            <a:avLst/>
          </a:prstGeom>
          <a:noFill/>
          <a:ln w="19050" algn="ctr">
            <a:noFill/>
            <a:miter lim="800000"/>
            <a:headEnd/>
            <a:tailEnd/>
          </a:ln>
          <a:effectLst/>
        </p:spPr>
        <p:txBody>
          <a:bodyPr wrap="none">
            <a:spAutoFit/>
          </a:bodyPr>
          <a:lstStyle/>
          <a:p>
            <a:pPr algn="l" eaLnBrk="1" hangingPunct="1">
              <a:lnSpc>
                <a:spcPct val="100000"/>
              </a:lnSpc>
            </a:pPr>
            <a:r>
              <a:rPr lang="en-US" sz="3200" b="0">
                <a:solidFill>
                  <a:schemeClr val="accent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0672"/>
                                        </p:tgtEl>
                                        <p:attrNameLst>
                                          <p:attrName>style.visibility</p:attrName>
                                        </p:attrNameLst>
                                      </p:cBhvr>
                                      <p:to>
                                        <p:strVal val="visible"/>
                                      </p:to>
                                    </p:set>
                                    <p:animEffect transition="in" filter="wipe(left)">
                                      <p:cBhvr>
                                        <p:cTn id="7" dur="500"/>
                                        <p:tgtEl>
                                          <p:spTgt spid="70672"/>
                                        </p:tgtEl>
                                      </p:cBhvr>
                                    </p:animEffect>
                                  </p:childTnLst>
                                </p:cTn>
                              </p:par>
                              <p:par>
                                <p:cTn id="8" presetID="22" presetClass="entr" presetSubtype="8" fill="hold" nodeType="withEffect">
                                  <p:stCondLst>
                                    <p:cond delay="0"/>
                                  </p:stCondLst>
                                  <p:childTnLst>
                                    <p:set>
                                      <p:cBhvr>
                                        <p:cTn id="9" dur="1" fill="hold">
                                          <p:stCondLst>
                                            <p:cond delay="0"/>
                                          </p:stCondLst>
                                        </p:cTn>
                                        <p:tgtEl>
                                          <p:spTgt spid="70671"/>
                                        </p:tgtEl>
                                        <p:attrNameLst>
                                          <p:attrName>style.visibility</p:attrName>
                                        </p:attrNameLst>
                                      </p:cBhvr>
                                      <p:to>
                                        <p:strVal val="visible"/>
                                      </p:to>
                                    </p:set>
                                    <p:animEffect transition="in" filter="wipe(left)">
                                      <p:cBhvr>
                                        <p:cTn id="10" dur="500"/>
                                        <p:tgtEl>
                                          <p:spTgt spid="70671"/>
                                        </p:tgtEl>
                                      </p:cBhvr>
                                    </p:animEffect>
                                  </p:childTnLst>
                                </p:cTn>
                              </p:par>
                              <p:par>
                                <p:cTn id="11" presetID="22" presetClass="entr" presetSubtype="8" fill="hold" nodeType="withEffect">
                                  <p:stCondLst>
                                    <p:cond delay="0"/>
                                  </p:stCondLst>
                                  <p:childTnLst>
                                    <p:set>
                                      <p:cBhvr>
                                        <p:cTn id="12" dur="1" fill="hold">
                                          <p:stCondLst>
                                            <p:cond delay="0"/>
                                          </p:stCondLst>
                                        </p:cTn>
                                        <p:tgtEl>
                                          <p:spTgt spid="70673"/>
                                        </p:tgtEl>
                                        <p:attrNameLst>
                                          <p:attrName>style.visibility</p:attrName>
                                        </p:attrNameLst>
                                      </p:cBhvr>
                                      <p:to>
                                        <p:strVal val="visible"/>
                                      </p:to>
                                    </p:set>
                                    <p:animEffect transition="in" filter="wipe(left)">
                                      <p:cBhvr>
                                        <p:cTn id="13" dur="500"/>
                                        <p:tgtEl>
                                          <p:spTgt spid="70673"/>
                                        </p:tgtEl>
                                      </p:cBhvr>
                                    </p:animEffect>
                                  </p:childTnLst>
                                </p:cTn>
                              </p:par>
                              <p:par>
                                <p:cTn id="14" presetID="22" presetClass="entr" presetSubtype="8" fill="hold" nodeType="withEffect">
                                  <p:stCondLst>
                                    <p:cond delay="0"/>
                                  </p:stCondLst>
                                  <p:childTnLst>
                                    <p:set>
                                      <p:cBhvr>
                                        <p:cTn id="15" dur="1" fill="hold">
                                          <p:stCondLst>
                                            <p:cond delay="0"/>
                                          </p:stCondLst>
                                        </p:cTn>
                                        <p:tgtEl>
                                          <p:spTgt spid="70674"/>
                                        </p:tgtEl>
                                        <p:attrNameLst>
                                          <p:attrName>style.visibility</p:attrName>
                                        </p:attrNameLst>
                                      </p:cBhvr>
                                      <p:to>
                                        <p:strVal val="visible"/>
                                      </p:to>
                                    </p:set>
                                    <p:animEffect transition="in" filter="wipe(left)">
                                      <p:cBhvr>
                                        <p:cTn id="16" dur="500"/>
                                        <p:tgtEl>
                                          <p:spTgt spid="70674"/>
                                        </p:tgtEl>
                                      </p:cBhvr>
                                    </p:animEffect>
                                  </p:childTnLst>
                                </p:cTn>
                              </p:par>
                              <p:par>
                                <p:cTn id="17" presetID="22" presetClass="entr" presetSubtype="8" fill="hold" nodeType="withEffect">
                                  <p:stCondLst>
                                    <p:cond delay="500"/>
                                  </p:stCondLst>
                                  <p:childTnLst>
                                    <p:set>
                                      <p:cBhvr>
                                        <p:cTn id="18" dur="1" fill="hold">
                                          <p:stCondLst>
                                            <p:cond delay="0"/>
                                          </p:stCondLst>
                                        </p:cTn>
                                        <p:tgtEl>
                                          <p:spTgt spid="70675"/>
                                        </p:tgtEl>
                                        <p:attrNameLst>
                                          <p:attrName>style.visibility</p:attrName>
                                        </p:attrNameLst>
                                      </p:cBhvr>
                                      <p:to>
                                        <p:strVal val="visible"/>
                                      </p:to>
                                    </p:set>
                                    <p:animEffect transition="in" filter="wipe(left)">
                                      <p:cBhvr>
                                        <p:cTn id="19" dur="500"/>
                                        <p:tgtEl>
                                          <p:spTgt spid="70675"/>
                                        </p:tgtEl>
                                      </p:cBhvr>
                                    </p:animEffect>
                                  </p:childTnLst>
                                </p:cTn>
                              </p:par>
                              <p:par>
                                <p:cTn id="20" presetID="22" presetClass="entr" presetSubtype="8" fill="hold" nodeType="withEffect">
                                  <p:stCondLst>
                                    <p:cond delay="500"/>
                                  </p:stCondLst>
                                  <p:childTnLst>
                                    <p:set>
                                      <p:cBhvr>
                                        <p:cTn id="21" dur="1" fill="hold">
                                          <p:stCondLst>
                                            <p:cond delay="0"/>
                                          </p:stCondLst>
                                        </p:cTn>
                                        <p:tgtEl>
                                          <p:spTgt spid="70676"/>
                                        </p:tgtEl>
                                        <p:attrNameLst>
                                          <p:attrName>style.visibility</p:attrName>
                                        </p:attrNameLst>
                                      </p:cBhvr>
                                      <p:to>
                                        <p:strVal val="visible"/>
                                      </p:to>
                                    </p:set>
                                    <p:animEffect transition="in" filter="wipe(left)">
                                      <p:cBhvr>
                                        <p:cTn id="22" dur="500"/>
                                        <p:tgtEl>
                                          <p:spTgt spid="70676"/>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par>
                                <p:cTn id="27" presetID="22" presetClass="entr" presetSubtype="2" fill="hold" nodeType="withEffect">
                                  <p:stCondLst>
                                    <p:cond delay="0"/>
                                  </p:stCondLst>
                                  <p:childTnLst>
                                    <p:set>
                                      <p:cBhvr>
                                        <p:cTn id="28" dur="1" fill="hold">
                                          <p:stCondLst>
                                            <p:cond delay="0"/>
                                          </p:stCondLst>
                                        </p:cTn>
                                        <p:tgtEl>
                                          <p:spTgt spid="70680"/>
                                        </p:tgtEl>
                                        <p:attrNameLst>
                                          <p:attrName>style.visibility</p:attrName>
                                        </p:attrNameLst>
                                      </p:cBhvr>
                                      <p:to>
                                        <p:strVal val="visible"/>
                                      </p:to>
                                    </p:set>
                                    <p:animEffect transition="in" filter="wipe(right)">
                                      <p:cBhvr>
                                        <p:cTn id="29" dur="500"/>
                                        <p:tgtEl>
                                          <p:spTgt spid="70680"/>
                                        </p:tgtEl>
                                      </p:cBhvr>
                                    </p:animEffect>
                                  </p:childTnLst>
                                </p:cTn>
                              </p:par>
                            </p:childTnLst>
                          </p:cTn>
                        </p:par>
                        <p:par>
                          <p:cTn id="30" fill="hold">
                            <p:stCondLst>
                              <p:cond delay="1500"/>
                            </p:stCondLst>
                            <p:childTnLst>
                              <p:par>
                                <p:cTn id="31" presetID="22" presetClass="entr" presetSubtype="2" fill="hold" nodeType="afterEffect">
                                  <p:stCondLst>
                                    <p:cond delay="0"/>
                                  </p:stCondLst>
                                  <p:childTnLst>
                                    <p:set>
                                      <p:cBhvr>
                                        <p:cTn id="32" dur="1" fill="hold">
                                          <p:stCondLst>
                                            <p:cond delay="0"/>
                                          </p:stCondLst>
                                        </p:cTn>
                                        <p:tgtEl>
                                          <p:spTgt spid="70678"/>
                                        </p:tgtEl>
                                        <p:attrNameLst>
                                          <p:attrName>style.visibility</p:attrName>
                                        </p:attrNameLst>
                                      </p:cBhvr>
                                      <p:to>
                                        <p:strVal val="visible"/>
                                      </p:to>
                                    </p:set>
                                    <p:animEffect transition="in" filter="wipe(right)">
                                      <p:cBhvr>
                                        <p:cTn id="33" dur="500"/>
                                        <p:tgtEl>
                                          <p:spTgt spid="70678"/>
                                        </p:tgtEl>
                                      </p:cBhvr>
                                    </p:animEffect>
                                  </p:childTnLst>
                                </p:cTn>
                              </p:par>
                              <p:par>
                                <p:cTn id="34" presetID="22" presetClass="entr" presetSubtype="2" fill="hold" nodeType="withEffect">
                                  <p:stCondLst>
                                    <p:cond delay="0"/>
                                  </p:stCondLst>
                                  <p:childTnLst>
                                    <p:set>
                                      <p:cBhvr>
                                        <p:cTn id="35" dur="1" fill="hold">
                                          <p:stCondLst>
                                            <p:cond delay="0"/>
                                          </p:stCondLst>
                                        </p:cTn>
                                        <p:tgtEl>
                                          <p:spTgt spid="70679"/>
                                        </p:tgtEl>
                                        <p:attrNameLst>
                                          <p:attrName>style.visibility</p:attrName>
                                        </p:attrNameLst>
                                      </p:cBhvr>
                                      <p:to>
                                        <p:strVal val="visible"/>
                                      </p:to>
                                    </p:set>
                                    <p:animEffect transition="in" filter="wipe(right)">
                                      <p:cBhvr>
                                        <p:cTn id="36" dur="500"/>
                                        <p:tgtEl>
                                          <p:spTgt spid="70679"/>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70682"/>
                                        </p:tgtEl>
                                        <p:attrNameLst>
                                          <p:attrName>style.visibility</p:attrName>
                                        </p:attrNameLst>
                                      </p:cBhvr>
                                      <p:to>
                                        <p:strVal val="visible"/>
                                      </p:to>
                                    </p:set>
                                    <p:animEffect transition="in" filter="fade">
                                      <p:cBhvr>
                                        <p:cTn id="40" dur="500"/>
                                        <p:tgtEl>
                                          <p:spTgt spid="70682"/>
                                        </p:tgtEl>
                                      </p:cBhvr>
                                    </p:animEffect>
                                  </p:childTnLst>
                                </p:cTn>
                              </p:par>
                            </p:childTnLst>
                          </p:cTn>
                        </p:par>
                        <p:par>
                          <p:cTn id="41" fill="hold">
                            <p:stCondLst>
                              <p:cond delay="2500"/>
                            </p:stCondLst>
                            <p:childTnLst>
                              <p:par>
                                <p:cTn id="42" presetID="0" presetClass="path" presetSubtype="0" accel="50000" decel="50000" fill="hold" nodeType="afterEffect">
                                  <p:stCondLst>
                                    <p:cond delay="0"/>
                                  </p:stCondLst>
                                  <p:childTnLst>
                                    <p:animMotion origin="layout" path="M 0.00087 0.11991 L 0 0.79444 L 0.00087 0.75949 L 0 0.79606 L 0 0.79444 " pathEditMode="relative" rAng="0" ptsTypes="AAAAA">
                                      <p:cBhvr>
                                        <p:cTn id="43" dur="2000" fill="hold"/>
                                        <p:tgtEl>
                                          <p:spTgt spid="70682"/>
                                        </p:tgtEl>
                                        <p:attrNameLst>
                                          <p:attrName>ppt_x</p:attrName>
                                          <p:attrName>ppt_y</p:attrName>
                                        </p:attrNameLst>
                                      </p:cBhvr>
                                      <p:rCtr x="-1" y="338"/>
                                    </p:animMotion>
                                  </p:childTnLst>
                                </p:cTn>
                              </p:par>
                            </p:childTnLst>
                          </p:cTn>
                        </p:par>
                        <p:par>
                          <p:cTn id="44" fill="hold">
                            <p:stCondLst>
                              <p:cond delay="4500"/>
                            </p:stCondLst>
                            <p:childTnLst>
                              <p:par>
                                <p:cTn id="45" presetID="22" presetClass="entr" presetSubtype="2"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right)">
                                      <p:cBhvr>
                                        <p:cTn id="51" dur="500"/>
                                        <p:tgtEl>
                                          <p:spTgt spid="5"/>
                                        </p:tgtEl>
                                      </p:cBhvr>
                                    </p:animEffect>
                                  </p:childTnLst>
                                </p:cTn>
                              </p:par>
                            </p:childTnLst>
                          </p:cTn>
                        </p:par>
                        <p:par>
                          <p:cTn id="52" fill="hold">
                            <p:stCondLst>
                              <p:cond delay="5500"/>
                            </p:stCondLst>
                            <p:childTnLst>
                              <p:par>
                                <p:cTn id="53" presetID="22" presetClass="entr" presetSubtype="4" fill="hold" grpId="0" nodeType="afterEffect">
                                  <p:stCondLst>
                                    <p:cond delay="0"/>
                                  </p:stCondLst>
                                  <p:childTnLst>
                                    <p:set>
                                      <p:cBhvr>
                                        <p:cTn id="54" dur="1" fill="hold">
                                          <p:stCondLst>
                                            <p:cond delay="0"/>
                                          </p:stCondLst>
                                        </p:cTn>
                                        <p:tgtEl>
                                          <p:spTgt spid="70658"/>
                                        </p:tgtEl>
                                        <p:attrNameLst>
                                          <p:attrName>style.visibility</p:attrName>
                                        </p:attrNameLst>
                                      </p:cBhvr>
                                      <p:to>
                                        <p:strVal val="visible"/>
                                      </p:to>
                                    </p:set>
                                    <p:animEffect transition="in" filter="wipe(down)">
                                      <p:cBhvr>
                                        <p:cTn id="55"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221</TotalTime>
  <Words>4423</Words>
  <Application>Microsoft Office PowerPoint</Application>
  <PresentationFormat>On-screen Show (4:3)</PresentationFormat>
  <Paragraphs>493</Paragraphs>
  <Slides>32</Slides>
  <Notes>22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IT Governance</vt:lpstr>
      <vt:lpstr>A video</vt:lpstr>
      <vt:lpstr>What is Governance?</vt:lpstr>
      <vt:lpstr>Ok…Now what is IT Governance?</vt:lpstr>
      <vt:lpstr>Managing Ever-Increasing Complexity</vt:lpstr>
      <vt:lpstr>The Business World View</vt:lpstr>
      <vt:lpstr>The Cruel Reality</vt:lpstr>
      <vt:lpstr>Addressing These Challenges: Improving Engagement (Effectiveness) and Efficiency</vt:lpstr>
      <vt:lpstr>Obstacles Prevent Effective(ness)  Engagement</vt:lpstr>
      <vt:lpstr>Slide 10</vt:lpstr>
      <vt:lpstr>So, where does IT Governance come in?</vt:lpstr>
      <vt:lpstr>IT Governance</vt:lpstr>
      <vt:lpstr>Slide 13</vt:lpstr>
      <vt:lpstr>How to Improve Engagement? Structured IT Governance Process</vt:lpstr>
      <vt:lpstr>How to Improve Efficiency? Comprehensive Management</vt:lpstr>
      <vt:lpstr>Effective IT Governance: Key Issues</vt:lpstr>
      <vt:lpstr>IT governance has 3 major components</vt:lpstr>
      <vt:lpstr>A: What decisions need to be made?   . . Clarify five major IT decision domains</vt:lpstr>
      <vt:lpstr>B. Who has decision rights and inputs? . . Rights exercised in six governance styles</vt:lpstr>
      <vt:lpstr>Another Perspective as to who has the decision  rights…. </vt:lpstr>
      <vt:lpstr>Different Leadership Styles resulting in the second perspective..</vt:lpstr>
      <vt:lpstr>C. How are the decisions formed, enacted?  . . Many mechanisms make governance work</vt:lpstr>
      <vt:lpstr>A video</vt:lpstr>
      <vt:lpstr>How to represent IT governance arrangements? </vt:lpstr>
      <vt:lpstr>Drive enterprise-wide growth &amp; change – a Bank</vt:lpstr>
      <vt:lpstr>High governance performers have sharper strategies, focus and commitment</vt:lpstr>
      <vt:lpstr>Map IT governance to enterprise goals  . . . Harmonize ‘what’ and harmonize ‘how’</vt:lpstr>
      <vt:lpstr>Harmonized goals, styles and metrics  . . . Regional Bank</vt:lpstr>
      <vt:lpstr>Recommendations which shape effective IT governance</vt:lpstr>
      <vt:lpstr>Recommendations which shape effective IT governance</vt:lpstr>
      <vt:lpstr>Best Practices</vt:lpstr>
      <vt:lpstr>A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dc:title>
  <dc:creator>Bong</dc:creator>
  <cp:lastModifiedBy>Bong</cp:lastModifiedBy>
  <cp:revision>6</cp:revision>
  <dcterms:created xsi:type="dcterms:W3CDTF">2013-01-28T16:22:55Z</dcterms:created>
  <dcterms:modified xsi:type="dcterms:W3CDTF">2014-01-21T03:13:57Z</dcterms:modified>
</cp:coreProperties>
</file>