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58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2473" autoAdjust="0"/>
  </p:normalViewPr>
  <p:slideViewPr>
    <p:cSldViewPr>
      <p:cViewPr>
        <p:scale>
          <a:sx n="70" d="100"/>
          <a:sy n="70" d="100"/>
        </p:scale>
        <p:origin x="-130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1882-E28B-4793-80A7-D5FAF520DF11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3243-4EB0-46F9-A64B-95B2D8200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ph/url?sa=i&amp;rct=j&amp;q=Mesh+Topology&amp;source=images&amp;cd=&amp;docid=XTMdsGEQgF-gzM&amp;tbnid=1kODqxLQ3WebXM:&amp;ved=0CAUQjRw&amp;url=http://www.webclasses.net/3comu/intro/units/unit02/sec02d.html&amp;ei=ynmLUb6wBqOXigf7hYD4AQ&amp;bvm=bv.46226182,d.aGc&amp;psig=AFQjCNEPKNmsLwXs6iQeAwng0OU8j6QjbQ&amp;ust=136818149214151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ohub Group M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69" y="901700"/>
            <a:ext cx="5511063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2967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300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IT GROUP</a:t>
            </a:r>
            <a:endParaRPr lang="en-US" sz="6600" b="1" spc="-300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1054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Trainee: Jeffrey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Cagampang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Learning Coach: Sir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Arnel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Endaya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953000"/>
            <a:ext cx="9144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47" y="1143000"/>
            <a:ext cx="388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NETWORK MONITORING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1806714"/>
            <a:ext cx="7477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9925" indent="-1939925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Network admin – Specialized in monitoring and analyzing data from security/firewall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747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Web Monitoring – What sites? Duration of access? User?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Security Monitoring – Hackers and viruses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Web Filtering – What can an account/user access?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Network Utilization – Capacity of usage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Live Monitoring – Real time monitoring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960203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MONITORING TO ADDRESS/AVOID THREATS – VIRUSES AND HACKERS, as well as NETWORK and SYSTEM FAILURE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2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47" y="1143000"/>
            <a:ext cx="464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IT SUPPORT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57200" y="1828800"/>
            <a:ext cx="8153400" cy="2133600"/>
            <a:chOff x="457200" y="1828800"/>
            <a:chExt cx="8153400" cy="2133600"/>
          </a:xfrm>
        </p:grpSpPr>
        <p:sp>
          <p:nvSpPr>
            <p:cNvPr id="9" name="Rectangle 8"/>
            <p:cNvSpPr/>
            <p:nvPr/>
          </p:nvSpPr>
          <p:spPr>
            <a:xfrm>
              <a:off x="1524000" y="1828800"/>
              <a:ext cx="1371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Requestor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000" y="1828800"/>
              <a:ext cx="1371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Helpdesk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1828800"/>
              <a:ext cx="1371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Department Admin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9000" y="1828800"/>
              <a:ext cx="1371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Ticket Handler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000" y="3429000"/>
              <a:ext cx="1371600" cy="533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Requestor Update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4000" y="3429000"/>
              <a:ext cx="1371600" cy="533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Ticket Closing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9000" y="3429000"/>
              <a:ext cx="1371600" cy="533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Ticket Processing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2895600" y="20955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1" idx="1"/>
            </p:cNvCxnSpPr>
            <p:nvPr/>
          </p:nvCxnSpPr>
          <p:spPr>
            <a:xfrm>
              <a:off x="4800600" y="20955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  <a:endCxn id="12" idx="1"/>
            </p:cNvCxnSpPr>
            <p:nvPr/>
          </p:nvCxnSpPr>
          <p:spPr>
            <a:xfrm>
              <a:off x="6705600" y="20955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2"/>
              <a:endCxn id="15" idx="0"/>
            </p:cNvCxnSpPr>
            <p:nvPr/>
          </p:nvCxnSpPr>
          <p:spPr>
            <a:xfrm rot="5400000">
              <a:off x="7391400" y="2895600"/>
              <a:ext cx="1066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1"/>
              <a:endCxn id="14" idx="3"/>
            </p:cNvCxnSpPr>
            <p:nvPr/>
          </p:nvCxnSpPr>
          <p:spPr>
            <a:xfrm rot="10800000">
              <a:off x="6705600" y="36957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1"/>
              <a:endCxn id="13" idx="3"/>
            </p:cNvCxnSpPr>
            <p:nvPr/>
          </p:nvCxnSpPr>
          <p:spPr>
            <a:xfrm rot="10800000">
              <a:off x="4800600" y="36957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57200" y="1831848"/>
              <a:ext cx="530352" cy="5303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3" idx="6"/>
              <a:endCxn id="9" idx="1"/>
            </p:cNvCxnSpPr>
            <p:nvPr/>
          </p:nvCxnSpPr>
          <p:spPr>
            <a:xfrm flipV="1">
              <a:off x="987552" y="2095500"/>
              <a:ext cx="536448" cy="15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365248" y="3429000"/>
              <a:ext cx="530352" cy="5303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13" idx="1"/>
              <a:endCxn id="38" idx="6"/>
            </p:cNvCxnSpPr>
            <p:nvPr/>
          </p:nvCxnSpPr>
          <p:spPr>
            <a:xfrm rot="10800000">
              <a:off x="2895600" y="3694176"/>
              <a:ext cx="533400" cy="15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62000" y="44196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9925" indent="-1939925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Since the helpdesk is not running yet, the process are as follows</a:t>
            </a:r>
          </a:p>
          <a:p>
            <a:pPr marL="177800" indent="-177800">
              <a:spcBef>
                <a:spcPts val="600"/>
              </a:spcBef>
              <a:buFont typeface="Wingdings" pitchFamily="2" charset="2"/>
              <a:buChar char="§"/>
              <a:tabLst>
                <a:tab pos="177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Requestor</a:t>
            </a:r>
          </a:p>
          <a:p>
            <a:pPr marL="177800" indent="-177800">
              <a:spcBef>
                <a:spcPts val="600"/>
              </a:spcBef>
              <a:buFont typeface="Wingdings" pitchFamily="2" charset="2"/>
              <a:buChar char="§"/>
              <a:tabLst>
                <a:tab pos="177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support</a:t>
            </a:r>
          </a:p>
          <a:p>
            <a:pPr marL="177800" indent="-177800">
              <a:spcBef>
                <a:spcPts val="600"/>
              </a:spcBef>
              <a:buFont typeface="Wingdings" pitchFamily="2" charset="2"/>
              <a:buChar char="§"/>
              <a:tabLst>
                <a:tab pos="177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Processing the problem</a:t>
            </a:r>
          </a:p>
          <a:p>
            <a:pPr marL="177800" indent="-177800">
              <a:spcBef>
                <a:spcPts val="600"/>
              </a:spcBef>
              <a:buFont typeface="Wingdings" pitchFamily="2" charset="2"/>
              <a:buChar char="§"/>
              <a:tabLst>
                <a:tab pos="177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Manual logging in of the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47" y="1143000"/>
            <a:ext cx="685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COMMENTS AND RECOMMENDATIONS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7477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9925" indent="-1939925">
              <a:spcBef>
                <a:spcPts val="600"/>
              </a:spcBef>
            </a:pPr>
            <a:r>
              <a:rPr lang="en-US" sz="2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Monitoring Specialist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2183249"/>
            <a:ext cx="74771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At least one (1) personnel dedicated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monitoring (server, storage, networks etc.)</a:t>
            </a:r>
          </a:p>
          <a:p>
            <a:pPr marL="284163" indent="-284163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 in OPEX</a:t>
            </a:r>
          </a:p>
          <a:p>
            <a:pPr marL="284163" indent="-284163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Maintain old system</a:t>
            </a:r>
          </a:p>
          <a:p>
            <a:pPr marL="284163" indent="-284163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Salary of additional employee is lesser than the expense when the system fails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47" y="1143000"/>
            <a:ext cx="685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COMMENTS AND RECOMMENDATIONS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1828800"/>
            <a:ext cx="7477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9925" indent="-1939925">
              <a:spcBef>
                <a:spcPts val="600"/>
              </a:spcBef>
            </a:pPr>
            <a:r>
              <a:rPr lang="en-US" sz="2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Center Facility Upgrade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4771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solutions/professionals</a:t>
            </a:r>
          </a:p>
          <a:p>
            <a:pPr marL="284163" indent="-284163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 CAPEX; reduce OPEX (long run)</a:t>
            </a:r>
          </a:p>
          <a:p>
            <a:pPr marL="284163" indent="-284163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Expansion – Users/software and hardware specifications</a:t>
            </a:r>
          </a:p>
          <a:p>
            <a:pPr marL="284163" indent="-284163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Provide proper data center and infrastructure management; automatic back up; disaster and recovery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ohub Group M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69" y="901700"/>
            <a:ext cx="5511063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2967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300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IT GROUP</a:t>
            </a:r>
            <a:endParaRPr lang="en-US" sz="6600" b="1" spc="-300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1054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Trainee: Jeffrey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Cagampang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Learning Coach: Sir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Arnel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Endaya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61038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GOALS AND OBJECTIVES</a:t>
            </a:r>
            <a:endParaRPr lang="en-US" sz="2800" b="1" dirty="0">
              <a:solidFill>
                <a:srgbClr val="0066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2161907"/>
            <a:ext cx="88392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6075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Provide IT Support and Services</a:t>
            </a:r>
          </a:p>
          <a:p>
            <a:pPr indent="346075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Technology Modernization</a:t>
            </a:r>
          </a:p>
          <a:p>
            <a:pPr indent="346075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Computerization and Automation</a:t>
            </a:r>
          </a:p>
          <a:p>
            <a:pPr indent="346075">
              <a:spcBef>
                <a:spcPts val="600"/>
              </a:spcBef>
              <a:buClr>
                <a:srgbClr val="006600"/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Reduce IT OPEX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6" grpId="0"/>
      <p:bldP spid="24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1229380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COMPONENTS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1691074"/>
            <a:ext cx="87630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607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Technical Support</a:t>
            </a:r>
          </a:p>
          <a:p>
            <a:pPr lvl="1" indent="22542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Arial" pitchFamily="34" charset="0"/>
              <a:buChar char="•"/>
              <a:tabLst>
                <a:tab pos="682625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First level of support</a:t>
            </a:r>
          </a:p>
          <a:p>
            <a:pPr lvl="1" indent="22542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Arial" pitchFamily="34" charset="0"/>
              <a:buChar char="•"/>
              <a:tabLst>
                <a:tab pos="682625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Day to day concerns of users whether systems, network, and/or 	server</a:t>
            </a:r>
          </a:p>
          <a:p>
            <a:pPr lvl="1" indent="22542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Arial" pitchFamily="34" charset="0"/>
              <a:buChar char="•"/>
              <a:tabLst>
                <a:tab pos="682625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Requires basic knowledge in IT</a:t>
            </a:r>
          </a:p>
          <a:p>
            <a:pPr indent="34607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Systems and Application Support</a:t>
            </a:r>
          </a:p>
          <a:p>
            <a:pPr lvl="1" indent="22542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specific knowledge (INCADIA, DMIS, DMS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indent="34607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Network Support</a:t>
            </a:r>
          </a:p>
          <a:p>
            <a:pPr lvl="1" indent="22542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Security of network issues, equipments, transaction</a:t>
            </a:r>
          </a:p>
          <a:p>
            <a:pPr indent="34607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Server Administration and Support</a:t>
            </a:r>
          </a:p>
          <a:p>
            <a:pPr marL="463550" lvl="1" indent="219075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90000"/>
              <a:buFont typeface="Arial" pitchFamily="34" charset="0"/>
              <a:buChar char="•"/>
              <a:tabLst>
                <a:tab pos="682625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Both system and hardware regardless the server (ex. web server, file 	server, database server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61038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ROLES AND FUNCTIONS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2161907"/>
            <a:ext cx="86106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6075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Provide Technical Support</a:t>
            </a:r>
          </a:p>
          <a:p>
            <a:pPr indent="346075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Maintain and Administer IT Services</a:t>
            </a:r>
          </a:p>
          <a:p>
            <a:pPr indent="346075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Network and Security Administration</a:t>
            </a:r>
          </a:p>
          <a:p>
            <a:pPr indent="346075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Technology Update and Modernization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47" y="1062335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PLANNING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1447800"/>
          <a:ext cx="73152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181600"/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0066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Network</a:t>
                      </a:r>
                      <a:r>
                        <a:rPr lang="en-US" sz="1800" b="1" baseline="0" dirty="0" smtClean="0">
                          <a:solidFill>
                            <a:srgbClr val="0066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Design</a:t>
                      </a:r>
                      <a:endParaRPr lang="en-US" sz="1800" b="1" dirty="0">
                        <a:solidFill>
                          <a:srgbClr val="0066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Topology</a:t>
                      </a:r>
                    </a:p>
                    <a:p>
                      <a:pPr algn="l"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Point to Point</a:t>
                      </a:r>
                    </a:p>
                    <a:p>
                      <a:pPr algn="l"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Point to Multipoint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rgbClr val="0066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What type of processes?</a:t>
                      </a:r>
                    </a:p>
                    <a:p>
                      <a:pPr algn="l">
                        <a:buFontTx/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How many current users?</a:t>
                      </a:r>
                    </a:p>
                    <a:p>
                      <a:pPr algn="l">
                        <a:buFontTx/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How many projected users?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0066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Server</a:t>
                      </a:r>
                      <a:endParaRPr lang="en-US" sz="1800" b="1" dirty="0">
                        <a:solidFill>
                          <a:srgbClr val="0066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Software and hardware specifications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0066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Storage</a:t>
                      </a:r>
                      <a:endParaRPr lang="en-US" sz="1800" b="1" dirty="0">
                        <a:solidFill>
                          <a:srgbClr val="0066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Cloud / SAN and specifications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0066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en-US" sz="1800" b="1" baseline="0" dirty="0" smtClean="0">
                          <a:solidFill>
                            <a:srgbClr val="0066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Security</a:t>
                      </a:r>
                      <a:endParaRPr lang="en-US" sz="1800" b="1" dirty="0">
                        <a:solidFill>
                          <a:srgbClr val="0066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Types</a:t>
                      </a:r>
                      <a:r>
                        <a:rPr lang="en-US" sz="1800" b="0" baseline="0" dirty="0" smtClean="0">
                          <a:latin typeface="Arial" pitchFamily="34" charset="0"/>
                          <a:cs typeface="Arial" pitchFamily="34" charset="0"/>
                        </a:rPr>
                        <a:t> of services to secure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0066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Support</a:t>
                      </a:r>
                      <a:endParaRPr lang="en-US" sz="1800" b="1" dirty="0">
                        <a:solidFill>
                          <a:srgbClr val="0066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r>
                        <a:rPr lang="en-US" sz="1800" b="0" baseline="0" dirty="0" smtClean="0">
                          <a:latin typeface="Arial" pitchFamily="34" charset="0"/>
                          <a:cs typeface="Arial" pitchFamily="34" charset="0"/>
                        </a:rPr>
                        <a:t> of manpower for support</a:t>
                      </a:r>
                    </a:p>
                    <a:p>
                      <a:pPr algn="l">
                        <a:tabLst>
                          <a:tab pos="457200" algn="l"/>
                        </a:tabLst>
                      </a:pP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	Including</a:t>
                      </a:r>
                      <a:r>
                        <a:rPr lang="en-US" sz="1800" b="0" baseline="0" dirty="0" smtClean="0">
                          <a:latin typeface="Arial" pitchFamily="34" charset="0"/>
                          <a:cs typeface="Arial" pitchFamily="34" charset="0"/>
                        </a:rPr>
                        <a:t> salary costing</a:t>
                      </a:r>
                    </a:p>
                    <a:p>
                      <a:pPr algn="l"/>
                      <a:r>
                        <a:rPr lang="en-US" sz="1800" b="0" baseline="0" dirty="0" smtClean="0">
                          <a:latin typeface="Arial" pitchFamily="34" charset="0"/>
                          <a:cs typeface="Arial" pitchFamily="34" charset="0"/>
                        </a:rPr>
                        <a:t>	Specialized employee?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0066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Budget</a:t>
                      </a:r>
                      <a:endParaRPr lang="en-US" sz="1800" b="1" dirty="0">
                        <a:solidFill>
                          <a:srgbClr val="0066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Over-all</a:t>
                      </a:r>
                      <a:r>
                        <a:rPr lang="en-US" sz="1800" b="0" baseline="0" dirty="0" smtClean="0">
                          <a:latin typeface="Arial" pitchFamily="34" charset="0"/>
                          <a:cs typeface="Arial" pitchFamily="34" charset="0"/>
                        </a:rPr>
                        <a:t> cost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289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MESH TOPOLOGY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4831080"/>
          <a:ext cx="731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Advantage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Disadvantage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0" indent="117475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High availability</a:t>
                      </a:r>
                    </a:p>
                    <a:p>
                      <a:pPr marL="914400" indent="117475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Network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link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6925" indent="117475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Wide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broadcast</a:t>
                      </a:r>
                    </a:p>
                    <a:p>
                      <a:pPr marL="796925" indent="117475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Slow network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14"/>
          <p:cNvGrpSpPr/>
          <p:nvPr/>
        </p:nvGrpSpPr>
        <p:grpSpPr>
          <a:xfrm>
            <a:off x="533400" y="1600200"/>
            <a:ext cx="6019800" cy="2743200"/>
            <a:chOff x="533400" y="1600200"/>
            <a:chExt cx="6019800" cy="2743200"/>
          </a:xfrm>
        </p:grpSpPr>
        <p:pic>
          <p:nvPicPr>
            <p:cNvPr id="1026" name="Picture 2" descr="http://www.webclasses.net/3comu/intro/units/media/figures/unit02/MeshTopology.gif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990600" y="1600200"/>
              <a:ext cx="5127477" cy="274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200400" y="1600200"/>
              <a:ext cx="990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entury Gothic" pitchFamily="34" charset="0"/>
                </a:rPr>
                <a:t>HOST</a:t>
              </a:r>
              <a:endParaRPr lang="en-US" sz="1600" dirty="0">
                <a:latin typeface="Century Gothic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2600" y="2590800"/>
              <a:ext cx="990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entury Gothic" pitchFamily="34" charset="0"/>
                </a:rPr>
                <a:t>REMOTE</a:t>
              </a:r>
              <a:endParaRPr lang="en-US" sz="1600" dirty="0">
                <a:latin typeface="Century Gothic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3962400"/>
              <a:ext cx="990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entury Gothic" pitchFamily="34" charset="0"/>
                </a:rPr>
                <a:t>REMOTE</a:t>
              </a:r>
              <a:endParaRPr lang="en-US" sz="1600" dirty="0">
                <a:latin typeface="Century Gothi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3886200"/>
              <a:ext cx="990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entury Gothic" pitchFamily="34" charset="0"/>
                </a:rPr>
                <a:t>REMOTE</a:t>
              </a:r>
              <a:endParaRPr lang="en-US" sz="1600" dirty="0">
                <a:latin typeface="Century Gothic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" y="2590800"/>
              <a:ext cx="990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entury Gothic" pitchFamily="34" charset="0"/>
                </a:rPr>
                <a:t>REMOTE</a:t>
              </a:r>
              <a:endParaRPr lang="en-US" sz="1600" dirty="0">
                <a:latin typeface="Century Gothic" pitchFamily="34" charset="0"/>
              </a:endParaRPr>
            </a:p>
          </p:txBody>
        </p:sp>
      </p:grpSp>
      <p:sp>
        <p:nvSpPr>
          <p:cNvPr id="8" name="Rectangular Callout 7"/>
          <p:cNvSpPr/>
          <p:nvPr/>
        </p:nvSpPr>
        <p:spPr>
          <a:xfrm>
            <a:off x="6172200" y="1828800"/>
            <a:ext cx="2362200" cy="2590800"/>
          </a:xfrm>
          <a:prstGeom prst="wedgeRectCallout">
            <a:avLst>
              <a:gd name="adj1" fmla="val -163859"/>
              <a:gd name="adj2" fmla="val -68288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Internet – Site connectivity and browsing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Lease lines – Data connectivity</a:t>
            </a:r>
          </a:p>
          <a:p>
            <a:pPr marL="117475" indent="-117475">
              <a:buFont typeface="Arial" pitchFamily="34" charset="0"/>
              <a:buChar char="•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17475" indent="-117475"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Point to multipoint accessibility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47" y="1143000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NETWORK SET UP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1752600"/>
            <a:ext cx="6866175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DSL</a:t>
            </a:r>
          </a:p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IGATE</a:t>
            </a:r>
          </a:p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VP ROUTER – Connection of host site and remote site</a:t>
            </a:r>
          </a:p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FIREWALL – Security</a:t>
            </a:r>
          </a:p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CORE SWITCH</a:t>
            </a:r>
          </a:p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DISTRIBUTION SWITCH</a:t>
            </a:r>
          </a:p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SERVER</a:t>
            </a:r>
          </a:p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HARDWARE</a:t>
            </a:r>
          </a:p>
          <a:p>
            <a:pPr marL="457200" indent="-346075">
              <a:spcBef>
                <a:spcPts val="600"/>
              </a:spcBef>
              <a:buFont typeface="Symbol" pitchFamily="18" charset="2"/>
              <a:buChar char="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POWER BACK UPS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172200" y="1447800"/>
            <a:ext cx="2362200" cy="914400"/>
          </a:xfrm>
          <a:prstGeom prst="wedgeRectCallout">
            <a:avLst>
              <a:gd name="adj1" fmla="val -152304"/>
              <a:gd name="adj2" fmla="val -60612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Within the site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(Host or remote)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46" y="1143000"/>
            <a:ext cx="738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SERVER ADMINISTRATION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(Services)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1828800"/>
            <a:ext cx="747719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60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Domain Controller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Manages accounts/users.  The access granted to the account</a:t>
            </a:r>
          </a:p>
          <a:p>
            <a:pPr marL="457200" indent="-3460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File Server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Manages storage per department.  Communicates with domain controller on what files it should manage</a:t>
            </a:r>
          </a:p>
          <a:p>
            <a:pPr marL="457200" indent="-3460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Mail Server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Monitoring of emails.  Processed and rejected</a:t>
            </a:r>
          </a:p>
          <a:p>
            <a:pPr marL="457200" indent="-3460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Database Server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Database monitoring and administration</a:t>
            </a:r>
          </a:p>
          <a:p>
            <a:pPr marL="457200" indent="-3460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Does not run without the database.  Ex. HRIS Helpdesk, website hosting</a:t>
            </a:r>
          </a:p>
          <a:p>
            <a:pPr marL="457200" indent="-3460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Back Up System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Manual backup performed daily</a:t>
            </a:r>
          </a:p>
          <a:p>
            <a:pPr marL="457200" indent="-3460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Disaster Recovery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Forces of nature </a:t>
            </a:r>
          </a:p>
          <a:p>
            <a:pPr marL="457200" indent="-3460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Telephone System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Local area landlines.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781800" y="5486400"/>
            <a:ext cx="1905000" cy="914400"/>
          </a:xfrm>
          <a:prstGeom prst="wedgeRectCallout">
            <a:avLst>
              <a:gd name="adj1" fmla="val -205132"/>
              <a:gd name="adj2" fmla="val -44194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Not employed 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Autohub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uiExpand="1" build="allAtOnce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5105400"/>
            <a:ext cx="1828800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STORAGE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Autohub Group MTP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837022" cy="7620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5400000">
            <a:off x="3124200" y="-5334000"/>
            <a:ext cx="2895600" cy="10668000"/>
          </a:xfrm>
          <a:prstGeom prst="moon">
            <a:avLst>
              <a:gd name="adj" fmla="val 69057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0070C0"/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rgbClr val="002060"/>
            </a:solidFill>
          </a:ln>
          <a:effectLst>
            <a:outerShdw blurRad="63500" dist="25400" dir="5100000" sx="99000" sy="99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76200"/>
            <a:ext cx="9144000" cy="861774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IT GROUP</a:t>
            </a:r>
          </a:p>
          <a:p>
            <a:pPr algn="r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47" y="1143000"/>
            <a:ext cx="170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STORAGE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1752600"/>
            <a:ext cx="7477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9925" indent="-1939925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Virtual Storage – Application which enable to expand the storage virtually while utilizing less physical storage 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3124200"/>
            <a:ext cx="10668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VM1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0" y="3124200"/>
            <a:ext cx="10668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VM2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9" idx="5"/>
          </p:cNvCxnSpPr>
          <p:nvPr/>
        </p:nvCxnSpPr>
        <p:spPr>
          <a:xfrm rot="16200000" flipH="1">
            <a:off x="1030451" y="4307049"/>
            <a:ext cx="1135670" cy="461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rot="5400000">
            <a:off x="2405880" y="4307051"/>
            <a:ext cx="1135670" cy="4610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4167426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SQL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Web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File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200" y="4104382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Set as back up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Up when VM1 fails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56388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Single hardware</a:t>
            </a:r>
            <a:endParaRPr lang="en-US" sz="1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3200" y="3322320"/>
            <a:ext cx="155448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6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STORAGE 1</a:t>
            </a:r>
          </a:p>
          <a:p>
            <a:pPr algn="ctr"/>
            <a:r>
              <a:rPr lang="en-US" sz="1600" b="1" dirty="0" smtClean="0">
                <a:solidFill>
                  <a:srgbClr val="0066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For SQL</a:t>
            </a:r>
            <a:endParaRPr lang="en-US" sz="1600" b="1" dirty="0">
              <a:solidFill>
                <a:srgbClr val="0066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3200" y="4191000"/>
            <a:ext cx="155448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6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STORAGE 2</a:t>
            </a:r>
          </a:p>
          <a:p>
            <a:pPr algn="ctr"/>
            <a:r>
              <a:rPr lang="en-US" sz="1600" b="1" dirty="0" smtClean="0">
                <a:solidFill>
                  <a:srgbClr val="0066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For Web</a:t>
            </a:r>
            <a:endParaRPr lang="en-US" sz="1600" b="1" dirty="0">
              <a:solidFill>
                <a:srgbClr val="0066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53200" y="5074920"/>
            <a:ext cx="155448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6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STORAGE 3</a:t>
            </a:r>
          </a:p>
          <a:p>
            <a:pPr algn="ctr"/>
            <a:r>
              <a:rPr lang="en-US" sz="1600" b="1" dirty="0" smtClean="0">
                <a:solidFill>
                  <a:srgbClr val="0066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For File</a:t>
            </a:r>
            <a:endParaRPr lang="en-US" sz="1600" b="1" dirty="0">
              <a:solidFill>
                <a:srgbClr val="0066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53000" y="3505200"/>
            <a:ext cx="7906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-300" dirty="0" smtClean="0">
                <a:ln w="11430"/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VS</a:t>
            </a:r>
            <a:endParaRPr lang="en-US" sz="4000" b="1" cap="none" spc="-300" dirty="0">
              <a:ln w="11430"/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24" grpId="0"/>
      <p:bldP spid="9" grpId="0" animBg="1"/>
      <p:bldP spid="10" grpId="0" animBg="1"/>
      <p:bldP spid="17" grpId="0"/>
      <p:bldP spid="18" grpId="0"/>
      <p:bldP spid="19" grpId="0"/>
      <p:bldP spid="22" grpId="0" animBg="1"/>
      <p:bldP spid="23" grpId="0" animBg="1"/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548</Words>
  <Application>Microsoft Office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Cagampang</dc:creator>
  <cp:lastModifiedBy>Jeffrey Cagampang</cp:lastModifiedBy>
  <cp:revision>64</cp:revision>
  <dcterms:created xsi:type="dcterms:W3CDTF">2013-05-09T09:47:49Z</dcterms:created>
  <dcterms:modified xsi:type="dcterms:W3CDTF">2013-05-11T01:10:15Z</dcterms:modified>
</cp:coreProperties>
</file>