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56" r:id="rId2"/>
    <p:sldId id="262" r:id="rId3"/>
    <p:sldId id="269" r:id="rId4"/>
    <p:sldId id="257" r:id="rId5"/>
    <p:sldId id="258" r:id="rId6"/>
    <p:sldId id="259" r:id="rId7"/>
    <p:sldId id="260" r:id="rId8"/>
    <p:sldId id="273" r:id="rId9"/>
    <p:sldId id="261" r:id="rId10"/>
    <p:sldId id="274" r:id="rId11"/>
    <p:sldId id="264" r:id="rId12"/>
    <p:sldId id="265" r:id="rId13"/>
    <p:sldId id="270" r:id="rId14"/>
    <p:sldId id="275" r:id="rId15"/>
    <p:sldId id="266" r:id="rId16"/>
    <p:sldId id="276" r:id="rId17"/>
    <p:sldId id="277" r:id="rId18"/>
    <p:sldId id="280" r:id="rId19"/>
    <p:sldId id="281" r:id="rId20"/>
    <p:sldId id="282" r:id="rId21"/>
    <p:sldId id="283" r:id="rId22"/>
    <p:sldId id="284" r:id="rId23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F7B3338F-7C71-4A89-919E-5B39F4FFE577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B514AB6D-9EC9-41E2-9DC0-99E362F200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4DF8-ADF0-4BB2-8A4A-58318BF6FC53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D3FA-0B71-4ED9-A782-08E2B0B98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4DF8-ADF0-4BB2-8A4A-58318BF6FC53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D3FA-0B71-4ED9-A782-08E2B0B98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4DF8-ADF0-4BB2-8A4A-58318BF6FC53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D3FA-0B71-4ED9-A782-08E2B0B98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4DF8-ADF0-4BB2-8A4A-58318BF6FC53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D3FA-0B71-4ED9-A782-08E2B0B98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4DF8-ADF0-4BB2-8A4A-58318BF6FC53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D3FA-0B71-4ED9-A782-08E2B0B98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4DF8-ADF0-4BB2-8A4A-58318BF6FC53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D3FA-0B71-4ED9-A782-08E2B0B98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4DF8-ADF0-4BB2-8A4A-58318BF6FC53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D3FA-0B71-4ED9-A782-08E2B0B98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4DF8-ADF0-4BB2-8A4A-58318BF6FC53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D3FA-0B71-4ED9-A782-08E2B0B98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4DF8-ADF0-4BB2-8A4A-58318BF6FC53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D3FA-0B71-4ED9-A782-08E2B0B98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4DF8-ADF0-4BB2-8A4A-58318BF6FC53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D3FA-0B71-4ED9-A782-08E2B0B98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4DF8-ADF0-4BB2-8A4A-58318BF6FC53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9D3FA-0B71-4ED9-A782-08E2B0B98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44DF8-ADF0-4BB2-8A4A-58318BF6FC53}" type="datetimeFigureOut">
              <a:rPr lang="en-US" smtClean="0"/>
              <a:pPr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9D3FA-0B71-4ED9-A782-08E2B0B98F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6158" tIns="914112" rIns="822066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0" descr="Management Trainee Program Cov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664200" cy="6858000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</a:b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8800" y="2971800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DFKai-SB" pitchFamily="65" charset="-120"/>
                <a:ea typeface="DFKai-SB" pitchFamily="65" charset="-120"/>
              </a:rPr>
              <a:t>IT DEPARTMENT</a:t>
            </a:r>
            <a:endParaRPr lang="en-US" sz="4000" b="1" dirty="0">
              <a:latin typeface="DFKai-SB" pitchFamily="65" charset="-120"/>
              <a:ea typeface="DFKai-SB" pitchFamily="65" charset="-12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1200" y="4028182"/>
            <a:ext cx="32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DFKai-SB" pitchFamily="65" charset="-120"/>
                <a:ea typeface="DFKai-SB" pitchFamily="65" charset="-120"/>
              </a:rPr>
              <a:t>Arnel Endaya</a:t>
            </a:r>
          </a:p>
          <a:p>
            <a:pPr algn="ctr"/>
            <a:r>
              <a:rPr lang="en-US" sz="2800" dirty="0" smtClean="0">
                <a:latin typeface="DFKai-SB" pitchFamily="65" charset="-120"/>
                <a:ea typeface="DFKai-SB" pitchFamily="65" charset="-120"/>
              </a:rPr>
              <a:t>IT Supervisor</a:t>
            </a:r>
            <a:endParaRPr lang="en-US" sz="2800" dirty="0">
              <a:latin typeface="DFKai-SB" pitchFamily="65" charset="-120"/>
              <a:ea typeface="DFKai-SB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6158" tIns="914112" rIns="822066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</a:b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533400"/>
            <a:ext cx="6477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Day 2</a:t>
            </a:r>
          </a:p>
          <a:p>
            <a:pPr algn="ctr"/>
            <a:endParaRPr lang="en-US" sz="4000" b="1" dirty="0" smtClean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To gain knowledge on how </a:t>
            </a:r>
            <a:r>
              <a:rPr lang="en-US" sz="2400" b="1" dirty="0" err="1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Autohub</a:t>
            </a:r>
            <a:r>
              <a:rPr lang="en-US" sz="24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 Group work as one big network</a:t>
            </a:r>
            <a:endParaRPr lang="en-US" sz="3600" b="1" dirty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6158" tIns="914112" rIns="822066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</a:b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130314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IT INFRA SERTUP:</a:t>
            </a:r>
            <a:endParaRPr lang="en-US" sz="4000" b="1" dirty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8915400" cy="532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6158" tIns="914112" rIns="822066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</a:b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130314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IT INFRA SERTUP:</a:t>
            </a:r>
            <a:endParaRPr lang="en-US" sz="4000" b="1" dirty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l="6034" t="5618"/>
          <a:stretch>
            <a:fillRect/>
          </a:stretch>
        </p:blipFill>
        <p:spPr bwMode="auto">
          <a:xfrm>
            <a:off x="76200" y="228600"/>
            <a:ext cx="8991600" cy="655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6158" tIns="914112" rIns="822066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</a:b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06680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600" dirty="0" smtClean="0">
                <a:latin typeface="+mj-lt"/>
                <a:ea typeface="DFKai-SB" pitchFamily="65" charset="-120"/>
              </a:rPr>
              <a:t>ROUTERS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PH" sz="3600" dirty="0" smtClean="0">
                <a:latin typeface="+mj-lt"/>
                <a:ea typeface="DFKai-SB" pitchFamily="65" charset="-120"/>
              </a:rPr>
              <a:t>DSL CONNECTION (</a:t>
            </a:r>
            <a:r>
              <a:rPr lang="en-PH" sz="3600" b="1" u="sng" dirty="0" smtClean="0">
                <a:latin typeface="+mj-lt"/>
                <a:ea typeface="DFKai-SB" pitchFamily="65" charset="-120"/>
              </a:rPr>
              <a:t>PLDT, </a:t>
            </a:r>
            <a:r>
              <a:rPr lang="en-PH" sz="3600" dirty="0" smtClean="0">
                <a:latin typeface="+mj-lt"/>
                <a:ea typeface="DFKai-SB" pitchFamily="65" charset="-120"/>
              </a:rPr>
              <a:t>Globe, </a:t>
            </a:r>
            <a:r>
              <a:rPr lang="en-PH" sz="3600" dirty="0" err="1" smtClean="0">
                <a:latin typeface="+mj-lt"/>
                <a:ea typeface="DFKai-SB" pitchFamily="65" charset="-120"/>
              </a:rPr>
              <a:t>BTel</a:t>
            </a:r>
            <a:r>
              <a:rPr lang="en-PH" sz="3600" dirty="0" smtClean="0">
                <a:latin typeface="+mj-lt"/>
                <a:ea typeface="DFKai-SB" pitchFamily="65" charset="-120"/>
              </a:rPr>
              <a:t>)</a:t>
            </a:r>
            <a:endParaRPr lang="en-US" sz="3600" dirty="0" smtClean="0">
              <a:latin typeface="+mj-lt"/>
              <a:ea typeface="DFKai-SB" pitchFamily="65" charset="-12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600" dirty="0" smtClean="0">
                <a:latin typeface="+mj-lt"/>
                <a:ea typeface="DFKai-SB" pitchFamily="65" charset="-120"/>
              </a:rPr>
              <a:t>FIREWALL</a:t>
            </a:r>
          </a:p>
          <a:p>
            <a:pPr>
              <a:lnSpc>
                <a:spcPct val="150000"/>
              </a:lnSpc>
            </a:pPr>
            <a:endParaRPr lang="en-US" sz="3600" dirty="0" smtClean="0">
              <a:latin typeface="+mj-lt"/>
              <a:ea typeface="DFKai-SB" pitchFamily="65" charset="-12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130314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NETWORK SERVICES:</a:t>
            </a:r>
            <a:endParaRPr lang="en-US" sz="4000" b="1" dirty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6158" tIns="914112" rIns="822066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</a:b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533400"/>
            <a:ext cx="6477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Day 3</a:t>
            </a:r>
          </a:p>
          <a:p>
            <a:pPr algn="ctr"/>
            <a:endParaRPr lang="en-US" sz="4000" b="1" dirty="0" smtClean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To enable the trainees to identify the key areas in setting up and in maintaining the IT infrastructure</a:t>
            </a:r>
            <a:endParaRPr lang="en-US" sz="3600" b="1" dirty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6158" tIns="914112" rIns="822066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</a:b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" y="3048000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Presentation of Business Plan</a:t>
            </a:r>
            <a:endParaRPr lang="en-US" sz="4000" b="1" dirty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6158" tIns="914112" rIns="822066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</a:b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533400"/>
            <a:ext cx="6477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Day 4</a:t>
            </a:r>
          </a:p>
          <a:p>
            <a:pPr algn="ctr"/>
            <a:endParaRPr lang="en-US" sz="4000" b="1" dirty="0" smtClean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To enable the trainees to understand the different types of support and techniques in handling customers concerns</a:t>
            </a:r>
            <a:endParaRPr lang="en-US" sz="3600" b="1" dirty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6158" tIns="914112" rIns="822066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</a:b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" y="3048000"/>
            <a:ext cx="891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Review of process in Customer </a:t>
            </a:r>
          </a:p>
          <a:p>
            <a:pPr algn="ctr"/>
            <a:r>
              <a:rPr lang="en-US" sz="40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handling</a:t>
            </a:r>
            <a:endParaRPr lang="en-US" sz="4000" b="1" dirty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6158" tIns="914112" rIns="822066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</a:b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533400"/>
            <a:ext cx="6477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Day 5</a:t>
            </a:r>
          </a:p>
          <a:p>
            <a:pPr algn="ctr"/>
            <a:endParaRPr lang="en-US" sz="4000" b="1" dirty="0" smtClean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To enable the trainees to monitor and analyze current operation and utilization of IT services and the performance of IT equipment for business continuity</a:t>
            </a:r>
            <a:endParaRPr lang="en-US" sz="3600" b="1" dirty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6158" tIns="914112" rIns="822066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</a:b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" y="3048000"/>
            <a:ext cx="891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Actual Presentation of Services</a:t>
            </a:r>
          </a:p>
          <a:p>
            <a:pPr algn="ctr"/>
            <a:r>
              <a:rPr lang="en-US" sz="40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And process in monitoring each </a:t>
            </a:r>
          </a:p>
          <a:p>
            <a:pPr algn="ctr"/>
            <a:r>
              <a:rPr lang="en-US" sz="40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services</a:t>
            </a:r>
            <a:endParaRPr lang="en-US" sz="4000" b="1" dirty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6158" tIns="914112" rIns="822066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</a:b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533400"/>
            <a:ext cx="6477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Day 1</a:t>
            </a:r>
          </a:p>
          <a:p>
            <a:pPr algn="ctr"/>
            <a:endParaRPr lang="en-US" sz="4000" b="1" dirty="0" smtClean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To understand the role of IT as part of the support group and how it affects the operation</a:t>
            </a:r>
          </a:p>
          <a:p>
            <a:pPr algn="ctr"/>
            <a:endParaRPr lang="en-US" sz="2400" b="1" dirty="0" smtClean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To enable the trainees to learn the importance of Technology modernization for business continuity and </a:t>
            </a:r>
            <a:r>
              <a:rPr lang="en-US" sz="2400" b="1" dirty="0" err="1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flexibity</a:t>
            </a:r>
            <a:endParaRPr lang="en-US" sz="2400" b="1" dirty="0" smtClean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  <a:p>
            <a:pPr algn="ctr"/>
            <a:endParaRPr lang="en-US" sz="2400" b="1" dirty="0" smtClean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To Learn how to analyze IT requirements of each business unit or company</a:t>
            </a:r>
            <a:endParaRPr lang="en-US" sz="3600" b="1" dirty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6158" tIns="914112" rIns="822066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</a:b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533400"/>
            <a:ext cx="6477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Day 6</a:t>
            </a:r>
          </a:p>
          <a:p>
            <a:pPr algn="ctr"/>
            <a:endParaRPr lang="en-US" sz="4000" b="1" dirty="0" smtClean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To enable the trainees to discuss the overall picture of </a:t>
            </a:r>
            <a:r>
              <a:rPr lang="en-US" sz="2400" b="1" dirty="0" err="1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Autohub</a:t>
            </a:r>
            <a:r>
              <a:rPr lang="en-US" sz="24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 IT infra setup, it’s importance to business operation and the lacking in the existing setup of </a:t>
            </a:r>
            <a:r>
              <a:rPr lang="en-US" sz="2400" b="1" dirty="0" err="1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Autohub</a:t>
            </a:r>
            <a:r>
              <a:rPr lang="en-US" sz="24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 Group</a:t>
            </a:r>
            <a:endParaRPr lang="en-US" sz="3600" b="1" dirty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6158" tIns="914112" rIns="822066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</a:b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752600"/>
            <a:ext cx="8915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Gap analysis, Feed backing </a:t>
            </a:r>
          </a:p>
          <a:p>
            <a:pPr algn="ctr"/>
            <a:r>
              <a:rPr lang="en-US" sz="40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and open discussion </a:t>
            </a:r>
          </a:p>
          <a:p>
            <a:pPr algn="ctr"/>
            <a:r>
              <a:rPr lang="en-US" sz="2800" b="1" i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(question and answer portion)</a:t>
            </a:r>
          </a:p>
          <a:p>
            <a:pPr algn="ctr"/>
            <a:endParaRPr lang="en-US" sz="3200" b="1" i="1" dirty="0" smtClean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  <a:p>
            <a:pPr algn="ctr"/>
            <a:endParaRPr lang="en-US" sz="3200" b="1" i="1" dirty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6158" tIns="914112" rIns="822066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</a:b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" y="533400"/>
            <a:ext cx="89154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Written Exam</a:t>
            </a:r>
          </a:p>
          <a:p>
            <a:endParaRPr lang="en-US" sz="2400" dirty="0" smtClean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  <a:p>
            <a:pPr algn="ctr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Components of IT Support Group</a:t>
            </a:r>
          </a:p>
          <a:p>
            <a:pPr algn="ctr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Importance of System Monitoring</a:t>
            </a:r>
          </a:p>
          <a:p>
            <a:pPr algn="ctr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Roles or Function of IT as part of Support Group</a:t>
            </a:r>
          </a:p>
          <a:p>
            <a:pPr algn="ctr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Difference of each role or function</a:t>
            </a:r>
          </a:p>
          <a:p>
            <a:pPr algn="ctr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Significance of Technology Modernization in </a:t>
            </a:r>
            <a:r>
              <a:rPr lang="en-US" sz="2400" dirty="0" err="1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Autohub</a:t>
            </a:r>
            <a:endParaRPr lang="en-US" sz="2400" dirty="0" smtClean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  <a:p>
            <a:pPr algn="ctr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How to improve the IT Department to help the company?</a:t>
            </a:r>
          </a:p>
          <a:p>
            <a:pPr algn="ctr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Objective of IT Support Group</a:t>
            </a:r>
          </a:p>
          <a:p>
            <a:pPr algn="ctr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Your Suggestion to improve the process in the IT department</a:t>
            </a:r>
          </a:p>
          <a:p>
            <a:pPr algn="ctr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Your observation based on the Setup, Process and Data Security </a:t>
            </a:r>
          </a:p>
          <a:p>
            <a:pPr algn="ctr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What is important in business continuity if all systems breaks down?</a:t>
            </a:r>
          </a:p>
          <a:p>
            <a:pPr algn="ctr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Types of IT Services maintained by </a:t>
            </a:r>
            <a:r>
              <a:rPr lang="en-US" sz="2400" dirty="0" err="1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Autohub</a:t>
            </a:r>
            <a:endParaRPr lang="en-US" sz="2400" dirty="0" smtClean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  <a:p>
            <a:pPr algn="ctr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  <a:p>
            <a:pPr algn="ctr">
              <a:buFont typeface="Arial" pitchFamily="34" charset="0"/>
              <a:buChar char="•"/>
            </a:pPr>
            <a:endParaRPr lang="en-US" sz="2400" b="1" i="1" dirty="0" smtClean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  <a:p>
            <a:pPr algn="ctr"/>
            <a:endParaRPr lang="en-US" sz="3200" b="1" i="1" dirty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6158" tIns="914112" rIns="822066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</a:b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066800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H" sz="2800" dirty="0" smtClean="0">
                <a:latin typeface="+mj-lt"/>
                <a:ea typeface="DFKai-SB" pitchFamily="65" charset="-120"/>
              </a:rPr>
              <a:t>Provide reliable IT support and services through technology modernization, computerization and business process automation while reducing the operational cost of IT.</a:t>
            </a:r>
          </a:p>
          <a:p>
            <a:pPr>
              <a:lnSpc>
                <a:spcPct val="150000"/>
              </a:lnSpc>
            </a:pPr>
            <a:endParaRPr lang="en-PH" sz="2800" dirty="0" smtClean="0">
              <a:latin typeface="+mj-lt"/>
              <a:ea typeface="DFKai-SB" pitchFamily="65" charset="-120"/>
            </a:endParaRPr>
          </a:p>
          <a:p>
            <a:pPr>
              <a:lnSpc>
                <a:spcPct val="150000"/>
              </a:lnSpc>
            </a:pPr>
            <a:r>
              <a:rPr lang="en-PH" sz="2800" dirty="0" smtClean="0">
                <a:latin typeface="+mj-lt"/>
                <a:ea typeface="DFKai-SB" pitchFamily="65" charset="-120"/>
              </a:rPr>
              <a:t>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130314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GOALS AND OBJECTIVES:</a:t>
            </a:r>
            <a:endParaRPr lang="en-US" sz="4000" b="1" dirty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6158" tIns="914112" rIns="822066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</a:b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066800"/>
            <a:ext cx="8305800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600" dirty="0" smtClean="0">
                <a:latin typeface="+mj-lt"/>
                <a:ea typeface="DFKai-SB" pitchFamily="65" charset="-120"/>
              </a:rPr>
              <a:t> Provide Technical Support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600" dirty="0" smtClean="0">
                <a:latin typeface="+mj-lt"/>
                <a:ea typeface="DFKai-SB" pitchFamily="65" charset="-120"/>
              </a:rPr>
              <a:t> Maintain and Administer IT Services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1000" dirty="0" smtClean="0">
              <a:latin typeface="+mj-lt"/>
              <a:ea typeface="DFKai-SB" pitchFamily="65" charset="-120"/>
            </a:endParaRPr>
          </a:p>
          <a:p>
            <a:pPr>
              <a:buFont typeface="Wingdings" pitchFamily="2" charset="2"/>
              <a:buChar char="ü"/>
            </a:pPr>
            <a:r>
              <a:rPr lang="en-US" sz="3600" dirty="0" smtClean="0">
                <a:latin typeface="+mj-lt"/>
                <a:ea typeface="DFKai-SB" pitchFamily="65" charset="-120"/>
              </a:rPr>
              <a:t>Network &amp; Security and administration</a:t>
            </a:r>
          </a:p>
          <a:p>
            <a:pPr>
              <a:buFont typeface="Wingdings" pitchFamily="2" charset="2"/>
              <a:buChar char="ü"/>
            </a:pPr>
            <a:endParaRPr lang="en-US" sz="2000" dirty="0" smtClean="0">
              <a:latin typeface="+mj-lt"/>
              <a:ea typeface="DFKai-SB" pitchFamily="65" charset="-120"/>
            </a:endParaRPr>
          </a:p>
          <a:p>
            <a:pPr>
              <a:buFont typeface="Wingdings" pitchFamily="2" charset="2"/>
              <a:buChar char="ü"/>
            </a:pPr>
            <a:r>
              <a:rPr lang="en-US" sz="3600" dirty="0" smtClean="0">
                <a:latin typeface="+mj-lt"/>
                <a:ea typeface="DFKai-SB" pitchFamily="65" charset="-120"/>
              </a:rPr>
              <a:t>Technology Updates/Modernization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" y="130314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OUR ROLES AND FUNCTION:</a:t>
            </a:r>
            <a:endParaRPr lang="en-US" sz="4000" b="1" dirty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6158" tIns="914112" rIns="822066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</a:b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066800"/>
            <a:ext cx="8305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600" dirty="0" smtClean="0">
                <a:latin typeface="+mj-lt"/>
                <a:ea typeface="DFKai-SB" pitchFamily="65" charset="-120"/>
              </a:rPr>
              <a:t>Technical Support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600" dirty="0" smtClean="0">
                <a:latin typeface="+mj-lt"/>
                <a:ea typeface="DFKai-SB" pitchFamily="65" charset="-120"/>
              </a:rPr>
              <a:t>Systems and Application Support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600" dirty="0" smtClean="0">
                <a:latin typeface="+mj-lt"/>
                <a:ea typeface="DFKai-SB" pitchFamily="65" charset="-120"/>
              </a:rPr>
              <a:t>Network Support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600" dirty="0" smtClean="0">
                <a:latin typeface="+mj-lt"/>
                <a:ea typeface="DFKai-SB" pitchFamily="65" charset="-120"/>
              </a:rPr>
              <a:t>Server Administration &amp; Support</a:t>
            </a:r>
          </a:p>
          <a:p>
            <a:pPr>
              <a:lnSpc>
                <a:spcPct val="150000"/>
              </a:lnSpc>
            </a:pPr>
            <a:endParaRPr lang="en-US" sz="3600" dirty="0" smtClean="0">
              <a:latin typeface="+mj-lt"/>
              <a:ea typeface="DFKai-SB" pitchFamily="65" charset="-12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130314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COMPONENTS OF IT:</a:t>
            </a:r>
            <a:endParaRPr lang="en-US" sz="4000" b="1" dirty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6158" tIns="914112" rIns="822066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</a:b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130314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IT SUPPORT:</a:t>
            </a:r>
            <a:endParaRPr lang="en-US" sz="4000" b="1" dirty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7175" y="1676400"/>
            <a:ext cx="8658225" cy="3657600"/>
            <a:chOff x="257175" y="533400"/>
            <a:chExt cx="8658225" cy="3657600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304800" y="533400"/>
              <a:ext cx="4105275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IT Support Process Flow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257175" y="1371600"/>
              <a:ext cx="1190625" cy="6953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Start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752600" y="1524000"/>
              <a:ext cx="1295399" cy="457200"/>
            </a:xfrm>
            <a:prstGeom prst="rect">
              <a:avLst/>
            </a:prstGeom>
            <a:solidFill>
              <a:srgbClr val="C6D9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Requestor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733800" y="1524000"/>
              <a:ext cx="1142999" cy="457200"/>
            </a:xfrm>
            <a:prstGeom prst="rect">
              <a:avLst/>
            </a:prstGeom>
            <a:solidFill>
              <a:srgbClr val="C6D9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Helpdesk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" name="AutoShape 6"/>
            <p:cNvCxnSpPr>
              <a:cxnSpLocks noChangeShapeType="1"/>
            </p:cNvCxnSpPr>
            <p:nvPr/>
          </p:nvCxnSpPr>
          <p:spPr bwMode="auto">
            <a:xfrm>
              <a:off x="1447800" y="1752600"/>
              <a:ext cx="3048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6"/>
            <p:cNvCxnSpPr>
              <a:cxnSpLocks noChangeShapeType="1"/>
            </p:cNvCxnSpPr>
            <p:nvPr/>
          </p:nvCxnSpPr>
          <p:spPr bwMode="auto">
            <a:xfrm>
              <a:off x="3048000" y="1752600"/>
              <a:ext cx="6858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3048000" y="1447800"/>
              <a:ext cx="68580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Submits</a:t>
              </a:r>
              <a:endPara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requests</a:t>
              </a:r>
              <a:endPara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5715001" y="1524000"/>
              <a:ext cx="1143000" cy="457200"/>
            </a:xfrm>
            <a:prstGeom prst="rect">
              <a:avLst/>
            </a:prstGeom>
            <a:solidFill>
              <a:srgbClr val="C6D9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Department Admin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7" name="AutoShape 6"/>
            <p:cNvCxnSpPr>
              <a:cxnSpLocks noChangeShapeType="1"/>
            </p:cNvCxnSpPr>
            <p:nvPr/>
          </p:nvCxnSpPr>
          <p:spPr bwMode="auto">
            <a:xfrm>
              <a:off x="4876800" y="1752600"/>
              <a:ext cx="8382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4800600" y="1504950"/>
              <a:ext cx="99060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Submits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the request to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7543800" y="1524000"/>
              <a:ext cx="1143000" cy="457200"/>
            </a:xfrm>
            <a:prstGeom prst="rect">
              <a:avLst/>
            </a:prstGeom>
            <a:solidFill>
              <a:srgbClr val="C6D9F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Ticket</a:t>
              </a:r>
              <a:r>
                <a:rPr kumimoji="0" lang="en-US" sz="1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Handler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AutoShape 6"/>
            <p:cNvCxnSpPr>
              <a:cxnSpLocks noChangeShapeType="1"/>
              <a:endCxn id="19" idx="1"/>
            </p:cNvCxnSpPr>
            <p:nvPr/>
          </p:nvCxnSpPr>
          <p:spPr bwMode="auto">
            <a:xfrm>
              <a:off x="6858000" y="1752600"/>
              <a:ext cx="6858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6781800" y="1524000"/>
              <a:ext cx="771525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routes the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requests to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2" name="AutoShape 12"/>
            <p:cNvCxnSpPr>
              <a:cxnSpLocks noChangeShapeType="1"/>
            </p:cNvCxnSpPr>
            <p:nvPr/>
          </p:nvCxnSpPr>
          <p:spPr bwMode="auto">
            <a:xfrm rot="5400000">
              <a:off x="7353300" y="2781300"/>
              <a:ext cx="16002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7620000" y="3581400"/>
              <a:ext cx="1123950" cy="53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Ticket Processing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8143875" y="1981200"/>
              <a:ext cx="771525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will process the ticket and complete the job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13"/>
            <p:cNvSpPr>
              <a:spLocks noChangeArrowheads="1"/>
            </p:cNvSpPr>
            <p:nvPr/>
          </p:nvSpPr>
          <p:spPr bwMode="auto">
            <a:xfrm>
              <a:off x="5791200" y="3581400"/>
              <a:ext cx="1143000" cy="53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Closing the ticket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6" name="AutoShape 6"/>
            <p:cNvCxnSpPr>
              <a:cxnSpLocks noChangeShapeType="1"/>
            </p:cNvCxnSpPr>
            <p:nvPr/>
          </p:nvCxnSpPr>
          <p:spPr bwMode="auto">
            <a:xfrm rot="10800000" flipV="1">
              <a:off x="6934200" y="3810000"/>
              <a:ext cx="6858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810000" y="3581400"/>
              <a:ext cx="1295400" cy="533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Update the requestor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8" name="AutoShape 6"/>
            <p:cNvCxnSpPr>
              <a:cxnSpLocks noChangeShapeType="1"/>
            </p:cNvCxnSpPr>
            <p:nvPr/>
          </p:nvCxnSpPr>
          <p:spPr bwMode="auto">
            <a:xfrm rot="10800000" flipV="1">
              <a:off x="5105400" y="3810000"/>
              <a:ext cx="6858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AutoShape 6"/>
            <p:cNvCxnSpPr>
              <a:cxnSpLocks noChangeShapeType="1"/>
            </p:cNvCxnSpPr>
            <p:nvPr/>
          </p:nvCxnSpPr>
          <p:spPr bwMode="auto">
            <a:xfrm rot="10800000" flipV="1">
              <a:off x="3124200" y="3810000"/>
              <a:ext cx="6858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0" name="Oval 4"/>
            <p:cNvSpPr>
              <a:spLocks noChangeArrowheads="1"/>
            </p:cNvSpPr>
            <p:nvPr/>
          </p:nvSpPr>
          <p:spPr bwMode="auto">
            <a:xfrm>
              <a:off x="1933575" y="3495675"/>
              <a:ext cx="1190625" cy="6953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End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6158" tIns="914112" rIns="822066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</a:b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130314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IT SUPPORT:</a:t>
            </a:r>
            <a:endParaRPr lang="en-US" sz="4000" b="1" dirty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57200" y="1362075"/>
            <a:ext cx="8048625" cy="4200525"/>
            <a:chOff x="257175" y="533400"/>
            <a:chExt cx="8048625" cy="4200525"/>
          </a:xfrm>
        </p:grpSpPr>
        <p:cxnSp>
          <p:nvCxnSpPr>
            <p:cNvPr id="32" name="AutoShape 6"/>
            <p:cNvCxnSpPr>
              <a:cxnSpLocks noChangeShapeType="1"/>
            </p:cNvCxnSpPr>
            <p:nvPr/>
          </p:nvCxnSpPr>
          <p:spPr bwMode="auto">
            <a:xfrm rot="10800000">
              <a:off x="1447800" y="3048000"/>
              <a:ext cx="7620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3" name="Text Box 3"/>
            <p:cNvSpPr txBox="1">
              <a:spLocks noChangeArrowheads="1"/>
            </p:cNvSpPr>
            <p:nvPr/>
          </p:nvSpPr>
          <p:spPr bwMode="auto">
            <a:xfrm>
              <a:off x="304800" y="533400"/>
              <a:ext cx="4105275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PRF Process Flow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257175" y="1371600"/>
              <a:ext cx="1190625" cy="6953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Start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5" name="AutoShape 6"/>
            <p:cNvCxnSpPr>
              <a:cxnSpLocks noChangeShapeType="1"/>
            </p:cNvCxnSpPr>
            <p:nvPr/>
          </p:nvCxnSpPr>
          <p:spPr bwMode="auto">
            <a:xfrm>
              <a:off x="1447800" y="1752600"/>
              <a:ext cx="5334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1981200" y="1524000"/>
              <a:ext cx="1447800" cy="533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Process PRF</a:t>
              </a:r>
              <a:endPara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" name="AutoShape 6"/>
            <p:cNvCxnSpPr>
              <a:cxnSpLocks noChangeShapeType="1"/>
            </p:cNvCxnSpPr>
            <p:nvPr/>
          </p:nvCxnSpPr>
          <p:spPr bwMode="auto">
            <a:xfrm>
              <a:off x="3429000" y="1752600"/>
              <a:ext cx="3810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38" name="Rectangle 13"/>
            <p:cNvSpPr>
              <a:spLocks noChangeArrowheads="1"/>
            </p:cNvSpPr>
            <p:nvPr/>
          </p:nvSpPr>
          <p:spPr bwMode="auto">
            <a:xfrm>
              <a:off x="3810000" y="1524000"/>
              <a:ext cx="1219200" cy="533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Approval</a:t>
              </a:r>
              <a:endPara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9" name="AutoShape 6"/>
            <p:cNvCxnSpPr>
              <a:cxnSpLocks noChangeShapeType="1"/>
            </p:cNvCxnSpPr>
            <p:nvPr/>
          </p:nvCxnSpPr>
          <p:spPr bwMode="auto">
            <a:xfrm>
              <a:off x="5029200" y="1752600"/>
              <a:ext cx="3810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0" name="Rectangle 13"/>
            <p:cNvSpPr>
              <a:spLocks noChangeArrowheads="1"/>
            </p:cNvSpPr>
            <p:nvPr/>
          </p:nvSpPr>
          <p:spPr bwMode="auto">
            <a:xfrm>
              <a:off x="5410200" y="1524000"/>
              <a:ext cx="12192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Hardware Specifications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1" name="AutoShape 6"/>
            <p:cNvCxnSpPr>
              <a:cxnSpLocks noChangeShapeType="1"/>
            </p:cNvCxnSpPr>
            <p:nvPr/>
          </p:nvCxnSpPr>
          <p:spPr bwMode="auto">
            <a:xfrm>
              <a:off x="6629400" y="1752600"/>
              <a:ext cx="3810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>
              <a:off x="7010400" y="1524000"/>
              <a:ext cx="1219200" cy="533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Quotation</a:t>
              </a:r>
              <a:endPara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3" name="AutoShape 6"/>
            <p:cNvCxnSpPr>
              <a:cxnSpLocks noChangeShapeType="1"/>
            </p:cNvCxnSpPr>
            <p:nvPr/>
          </p:nvCxnSpPr>
          <p:spPr bwMode="auto">
            <a:xfrm rot="5400000">
              <a:off x="7239794" y="2437606"/>
              <a:ext cx="7620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7010400" y="2819400"/>
              <a:ext cx="1219200" cy="533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Approval of Budget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13"/>
            <p:cNvSpPr>
              <a:spLocks noChangeArrowheads="1"/>
            </p:cNvSpPr>
            <p:nvPr/>
          </p:nvSpPr>
          <p:spPr bwMode="auto">
            <a:xfrm>
              <a:off x="5410200" y="2819400"/>
              <a:ext cx="1219200" cy="533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Confirmation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6" name="AutoShape 6"/>
            <p:cNvCxnSpPr>
              <a:cxnSpLocks noChangeShapeType="1"/>
              <a:stCxn id="44" idx="1"/>
              <a:endCxn id="45" idx="3"/>
            </p:cNvCxnSpPr>
            <p:nvPr/>
          </p:nvCxnSpPr>
          <p:spPr bwMode="auto">
            <a:xfrm rot="10800000">
              <a:off x="6629400" y="3086100"/>
              <a:ext cx="3810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3810000" y="2819400"/>
              <a:ext cx="1219200" cy="533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Purchase Order (PO)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8" name="AutoShape 6"/>
            <p:cNvCxnSpPr>
              <a:cxnSpLocks noChangeShapeType="1"/>
            </p:cNvCxnSpPr>
            <p:nvPr/>
          </p:nvCxnSpPr>
          <p:spPr bwMode="auto">
            <a:xfrm rot="10800000">
              <a:off x="5029200" y="3048000"/>
              <a:ext cx="3810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2057400" y="2819400"/>
              <a:ext cx="1371600" cy="533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Delivery</a:t>
              </a:r>
              <a:endPara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0" name="AutoShape 6"/>
            <p:cNvCxnSpPr>
              <a:cxnSpLocks noChangeShapeType="1"/>
            </p:cNvCxnSpPr>
            <p:nvPr/>
          </p:nvCxnSpPr>
          <p:spPr bwMode="auto">
            <a:xfrm rot="10800000">
              <a:off x="3429000" y="3048000"/>
              <a:ext cx="3810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257175" y="4114800"/>
              <a:ext cx="12192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Calibri" pitchFamily="34" charset="0"/>
                  <a:cs typeface="Arial" pitchFamily="34" charset="0"/>
                </a:rPr>
                <a:t>Transfer to Dealership</a:t>
              </a:r>
              <a:endPara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304800" y="2819400"/>
              <a:ext cx="11430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>
                  <a:latin typeface="Calibri" pitchFamily="34" charset="0"/>
                  <a:cs typeface="Arial" pitchFamily="34" charset="0"/>
                </a:rPr>
                <a:t>Item Checking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2057400" y="4114800"/>
              <a:ext cx="1371600" cy="533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000" dirty="0" smtClean="0">
                  <a:latin typeface="Calibri" pitchFamily="34" charset="0"/>
                  <a:cs typeface="Arial" pitchFamily="34" charset="0"/>
                </a:rPr>
                <a:t>Fixed Asset</a:t>
              </a:r>
              <a:endPara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3810000" y="4038600"/>
              <a:ext cx="1190625" cy="6953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End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5" name="AutoShape 6"/>
            <p:cNvCxnSpPr>
              <a:cxnSpLocks noChangeShapeType="1"/>
            </p:cNvCxnSpPr>
            <p:nvPr/>
          </p:nvCxnSpPr>
          <p:spPr bwMode="auto">
            <a:xfrm>
              <a:off x="1524000" y="4343400"/>
              <a:ext cx="5334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6"/>
            <p:cNvCxnSpPr>
              <a:cxnSpLocks noChangeShapeType="1"/>
            </p:cNvCxnSpPr>
            <p:nvPr/>
          </p:nvCxnSpPr>
          <p:spPr bwMode="auto">
            <a:xfrm>
              <a:off x="3429000" y="4343400"/>
              <a:ext cx="3810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</p:cxnSp>
        <p:sp>
          <p:nvSpPr>
            <p:cNvPr id="57" name="Text Box 7"/>
            <p:cNvSpPr txBox="1">
              <a:spLocks noChangeArrowheads="1"/>
            </p:cNvSpPr>
            <p:nvPr/>
          </p:nvSpPr>
          <p:spPr bwMode="auto">
            <a:xfrm>
              <a:off x="1981200" y="1219200"/>
              <a:ext cx="12954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Requestor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5410200" y="1219200"/>
              <a:ext cx="12954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IT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6934200" y="1219200"/>
              <a:ext cx="1371600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Purchasing</a:t>
              </a:r>
              <a:endPara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61" name="Straight Arrow Connector 60"/>
          <p:cNvCxnSpPr>
            <a:stCxn id="52" idx="2"/>
            <a:endCxn id="51" idx="0"/>
          </p:cNvCxnSpPr>
          <p:nvPr/>
        </p:nvCxnSpPr>
        <p:spPr>
          <a:xfrm rot="5400000">
            <a:off x="690563" y="4557713"/>
            <a:ext cx="762000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Box 1"/>
          <p:cNvSpPr txBox="1">
            <a:spLocks noChangeArrowheads="1"/>
          </p:cNvSpPr>
          <p:nvPr/>
        </p:nvSpPr>
        <p:spPr bwMode="auto">
          <a:xfrm>
            <a:off x="5410200" y="6127750"/>
            <a:ext cx="2133600" cy="36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CE4A3B0-AD9F-4A34-83FD-AF1F54CA2A44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8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914400" y="6324600"/>
            <a:ext cx="7162800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r">
              <a:lnSpc>
                <a:spcPct val="80000"/>
              </a:lnSpc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PH" sz="1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Arial" charset="0"/>
              </a:rPr>
              <a:t>IT Policy Orientation</a:t>
            </a:r>
          </a:p>
          <a:p>
            <a:pPr algn="r">
              <a:lnSpc>
                <a:spcPct val="80000"/>
              </a:lnSpc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PH" sz="9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2" charset="0"/>
                <a:cs typeface="Arial" charset="0"/>
              </a:rPr>
              <a:t>By: MIS™</a:t>
            </a:r>
          </a:p>
        </p:txBody>
      </p:sp>
      <p:sp>
        <p:nvSpPr>
          <p:cNvPr id="67" name="Text Box 11"/>
          <p:cNvSpPr txBox="1">
            <a:spLocks noChangeArrowheads="1"/>
          </p:cNvSpPr>
          <p:nvPr/>
        </p:nvSpPr>
        <p:spPr bwMode="auto">
          <a:xfrm>
            <a:off x="4800600" y="3986532"/>
            <a:ext cx="1905000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>
                <a:solidFill>
                  <a:srgbClr val="000000"/>
                </a:solidFill>
                <a:latin typeface="Calibri" pitchFamily="34" charset="0"/>
              </a:rPr>
              <a:t>Arnel Endaya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IT Supervisor</a:t>
            </a:r>
            <a:endParaRPr lang="en-US" sz="11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8" name="Text Box 12"/>
          <p:cNvSpPr txBox="1">
            <a:spLocks noChangeArrowheads="1"/>
          </p:cNvSpPr>
          <p:nvPr/>
        </p:nvSpPr>
        <p:spPr bwMode="auto">
          <a:xfrm>
            <a:off x="4343400" y="1395732"/>
            <a:ext cx="2819400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>
                <a:solidFill>
                  <a:srgbClr val="000000"/>
                </a:solidFill>
                <a:latin typeface="Calibri" pitchFamily="34" charset="0"/>
              </a:rPr>
              <a:t>Christine P. Chua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VP - Administration</a:t>
            </a:r>
            <a:endParaRPr lang="en-US" sz="11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1981200" y="4322719"/>
            <a:ext cx="1676400" cy="5561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 dirty="0" err="1">
                <a:solidFill>
                  <a:srgbClr val="000000"/>
                </a:solidFill>
                <a:latin typeface="Calibri" pitchFamily="34" charset="0"/>
              </a:rPr>
              <a:t>Germel</a:t>
            </a:r>
            <a:r>
              <a:rPr lang="en-US" sz="1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libri" pitchFamily="34" charset="0"/>
              </a:rPr>
              <a:t>Danganan</a:t>
            </a:r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alibri" pitchFamily="34" charset="0"/>
              </a:rPr>
              <a:t>Network Admin 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alibri" pitchFamily="34" charset="0"/>
              </a:rPr>
              <a:t>MGM</a:t>
            </a:r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0" name="Text Box 14"/>
          <p:cNvSpPr txBox="1">
            <a:spLocks noChangeArrowheads="1"/>
          </p:cNvSpPr>
          <p:nvPr/>
        </p:nvSpPr>
        <p:spPr bwMode="auto">
          <a:xfrm>
            <a:off x="3581400" y="4302667"/>
            <a:ext cx="1828800" cy="60234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 err="1" smtClean="0">
                <a:solidFill>
                  <a:srgbClr val="000000"/>
                </a:solidFill>
                <a:latin typeface="Calibri" pitchFamily="34" charset="0"/>
              </a:rPr>
              <a:t>Regiemhel</a:t>
            </a: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 Ariston</a:t>
            </a:r>
            <a:endParaRPr lang="en-US" sz="1100" dirty="0">
              <a:solidFill>
                <a:srgbClr val="000000"/>
              </a:solidFill>
              <a:latin typeface="Calibri" pitchFamily="34" charset="0"/>
            </a:endParaRP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Network Admin 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BUA/HGC</a:t>
            </a:r>
            <a:endParaRPr lang="en-US" sz="11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5334000" y="557532"/>
            <a:ext cx="838200" cy="838200"/>
            <a:chOff x="4648200" y="609600"/>
            <a:chExt cx="762000" cy="762000"/>
          </a:xfrm>
        </p:grpSpPr>
        <p:sp>
          <p:nvSpPr>
            <p:cNvPr id="72" name="Rectangle 7"/>
            <p:cNvSpPr>
              <a:spLocks noChangeArrowheads="1"/>
            </p:cNvSpPr>
            <p:nvPr/>
          </p:nvSpPr>
          <p:spPr bwMode="auto">
            <a:xfrm>
              <a:off x="4648200" y="609600"/>
              <a:ext cx="762000" cy="762000"/>
            </a:xfrm>
            <a:prstGeom prst="rect">
              <a:avLst/>
            </a:prstGeom>
            <a:noFill/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pic>
          <p:nvPicPr>
            <p:cNvPr id="73" name="Picture 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48200" y="609600"/>
              <a:ext cx="762000" cy="7620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</p:grpSp>
      <p:sp>
        <p:nvSpPr>
          <p:cNvPr id="74" name="Text Box 28"/>
          <p:cNvSpPr txBox="1">
            <a:spLocks noChangeArrowheads="1"/>
          </p:cNvSpPr>
          <p:nvPr/>
        </p:nvSpPr>
        <p:spPr bwMode="auto">
          <a:xfrm>
            <a:off x="5943600" y="4319544"/>
            <a:ext cx="2133600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>
                <a:solidFill>
                  <a:srgbClr val="000000"/>
                </a:solidFill>
                <a:latin typeface="Calibri" pitchFamily="34" charset="0"/>
              </a:rPr>
              <a:t>Paul Dames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KLASSIK MOTORS</a:t>
            </a:r>
            <a:endParaRPr lang="en-US" sz="11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5" name="Text Box 11"/>
          <p:cNvSpPr txBox="1">
            <a:spLocks noChangeArrowheads="1"/>
          </p:cNvSpPr>
          <p:nvPr/>
        </p:nvSpPr>
        <p:spPr bwMode="auto">
          <a:xfrm>
            <a:off x="4800600" y="2691132"/>
            <a:ext cx="1905000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Gary F. </a:t>
            </a:r>
            <a:r>
              <a:rPr lang="en-US" sz="1100" dirty="0" err="1" smtClean="0">
                <a:solidFill>
                  <a:srgbClr val="000000"/>
                </a:solidFill>
                <a:latin typeface="Calibri" pitchFamily="34" charset="0"/>
              </a:rPr>
              <a:t>Durias</a:t>
            </a:r>
            <a:endParaRPr lang="en-US" sz="1100" dirty="0">
              <a:solidFill>
                <a:srgbClr val="000000"/>
              </a:solidFill>
              <a:latin typeface="Calibri" pitchFamily="34" charset="0"/>
            </a:endParaRP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IT - Head</a:t>
            </a:r>
            <a:endParaRPr lang="en-US" sz="11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2514600" y="3549384"/>
            <a:ext cx="762000" cy="800100"/>
            <a:chOff x="2743200" y="4038600"/>
            <a:chExt cx="533400" cy="571500"/>
          </a:xfrm>
        </p:grpSpPr>
        <p:pic>
          <p:nvPicPr>
            <p:cNvPr id="77" name="Picture 59" descr="Germel2X2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3200" y="4038600"/>
              <a:ext cx="533400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Rectangle 8"/>
            <p:cNvSpPr>
              <a:spLocks noChangeArrowheads="1"/>
            </p:cNvSpPr>
            <p:nvPr/>
          </p:nvSpPr>
          <p:spPr bwMode="auto">
            <a:xfrm>
              <a:off x="2743200" y="4049935"/>
              <a:ext cx="533400" cy="533400"/>
            </a:xfrm>
            <a:prstGeom prst="rect">
              <a:avLst/>
            </a:prstGeom>
            <a:noFill/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</p:grpSp>
      <p:sp>
        <p:nvSpPr>
          <p:cNvPr id="79" name="Text Box 28"/>
          <p:cNvSpPr txBox="1">
            <a:spLocks noChangeArrowheads="1"/>
          </p:cNvSpPr>
          <p:nvPr/>
        </p:nvSpPr>
        <p:spPr bwMode="auto">
          <a:xfrm>
            <a:off x="7772400" y="4319544"/>
            <a:ext cx="1447800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Harvey Charles Chua</a:t>
            </a:r>
            <a:endParaRPr lang="en-US" sz="1100" dirty="0">
              <a:solidFill>
                <a:srgbClr val="000000"/>
              </a:solidFill>
              <a:latin typeface="Calibri" pitchFamily="34" charset="0"/>
            </a:endParaRP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GCASI</a:t>
            </a:r>
            <a:endParaRPr lang="en-US" sz="11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0" name="Text Box 13"/>
          <p:cNvSpPr txBox="1">
            <a:spLocks noChangeArrowheads="1"/>
          </p:cNvSpPr>
          <p:nvPr/>
        </p:nvSpPr>
        <p:spPr bwMode="auto">
          <a:xfrm>
            <a:off x="1981200" y="5766439"/>
            <a:ext cx="16764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alibri" pitchFamily="34" charset="0"/>
              </a:rPr>
              <a:t>Kristine Montero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alibri" pitchFamily="34" charset="0"/>
              </a:rPr>
              <a:t>IT Assistant</a:t>
            </a:r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1" name="Text Box 28"/>
          <p:cNvSpPr txBox="1">
            <a:spLocks noChangeArrowheads="1"/>
          </p:cNvSpPr>
          <p:nvPr/>
        </p:nvSpPr>
        <p:spPr bwMode="auto">
          <a:xfrm>
            <a:off x="6019800" y="5739132"/>
            <a:ext cx="1905000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Christian </a:t>
            </a:r>
            <a:r>
              <a:rPr lang="en-US" sz="1100" dirty="0" err="1" smtClean="0">
                <a:solidFill>
                  <a:srgbClr val="000000"/>
                </a:solidFill>
                <a:latin typeface="Calibri" pitchFamily="34" charset="0"/>
              </a:rPr>
              <a:t>Cadag</a:t>
            </a:r>
            <a:endParaRPr lang="en-US" sz="11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Server </a:t>
            </a:r>
            <a:r>
              <a:rPr lang="en-US" sz="1100" dirty="0" err="1" smtClean="0">
                <a:solidFill>
                  <a:srgbClr val="000000"/>
                </a:solidFill>
                <a:latin typeface="Calibri" pitchFamily="34" charset="0"/>
              </a:rPr>
              <a:t>Administrato</a:t>
            </a:r>
            <a:endParaRPr lang="en-US" sz="11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2" name="Text Box 28"/>
          <p:cNvSpPr txBox="1">
            <a:spLocks noChangeArrowheads="1"/>
          </p:cNvSpPr>
          <p:nvPr/>
        </p:nvSpPr>
        <p:spPr bwMode="auto">
          <a:xfrm>
            <a:off x="7848600" y="5687064"/>
            <a:ext cx="1219200" cy="4330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Alvin Lozano</a:t>
            </a: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dirty="0" smtClean="0">
                <a:solidFill>
                  <a:srgbClr val="000000"/>
                </a:solidFill>
                <a:latin typeface="Calibri" pitchFamily="34" charset="0"/>
              </a:rPr>
              <a:t>IT Assistant</a:t>
            </a:r>
            <a:endParaRPr lang="en-US" sz="11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3" name="Text Box 13"/>
          <p:cNvSpPr txBox="1">
            <a:spLocks noChangeArrowheads="1"/>
          </p:cNvSpPr>
          <p:nvPr/>
        </p:nvSpPr>
        <p:spPr bwMode="auto">
          <a:xfrm>
            <a:off x="3657600" y="5739132"/>
            <a:ext cx="1676400" cy="4022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alibri" pitchFamily="34" charset="0"/>
              </a:rPr>
              <a:t>Psalm </a:t>
            </a:r>
            <a:r>
              <a:rPr lang="en-US" sz="1000" dirty="0" err="1" smtClean="0">
                <a:solidFill>
                  <a:srgbClr val="000000"/>
                </a:solidFill>
                <a:latin typeface="Calibri" pitchFamily="34" charset="0"/>
              </a:rPr>
              <a:t>Mazon</a:t>
            </a:r>
            <a:endParaRPr lang="en-US" sz="10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algn="ctr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Calibri" pitchFamily="34" charset="0"/>
              </a:rPr>
              <a:t>IT Assistant</a:t>
            </a:r>
            <a:endParaRPr lang="en-US" sz="1000" dirty="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4114800" y="3529332"/>
            <a:ext cx="762000" cy="762000"/>
            <a:chOff x="3886200" y="4038600"/>
            <a:chExt cx="533400" cy="533400"/>
          </a:xfrm>
        </p:grpSpPr>
        <p:sp>
          <p:nvSpPr>
            <p:cNvPr id="85" name="Rectangle 8"/>
            <p:cNvSpPr>
              <a:spLocks noChangeArrowheads="1"/>
            </p:cNvSpPr>
            <p:nvPr/>
          </p:nvSpPr>
          <p:spPr bwMode="auto">
            <a:xfrm>
              <a:off x="3886200" y="4038600"/>
              <a:ext cx="533400" cy="533400"/>
            </a:xfrm>
            <a:prstGeom prst="rect">
              <a:avLst/>
            </a:prstGeom>
            <a:noFill/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pic>
          <p:nvPicPr>
            <p:cNvPr id="86" name="Picture 85" descr="ariston, regiemel copy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6200" y="4038600"/>
              <a:ext cx="533400" cy="533400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6629400" y="4977132"/>
            <a:ext cx="762000" cy="782052"/>
            <a:chOff x="5638800" y="5181600"/>
            <a:chExt cx="533400" cy="533400"/>
          </a:xfrm>
        </p:grpSpPr>
        <p:sp>
          <p:nvSpPr>
            <p:cNvPr id="88" name="Rectangle 8"/>
            <p:cNvSpPr>
              <a:spLocks noChangeArrowheads="1"/>
            </p:cNvSpPr>
            <p:nvPr/>
          </p:nvSpPr>
          <p:spPr bwMode="auto">
            <a:xfrm>
              <a:off x="5638800" y="5181600"/>
              <a:ext cx="533400" cy="533400"/>
            </a:xfrm>
            <a:prstGeom prst="rect">
              <a:avLst/>
            </a:prstGeom>
            <a:noFill/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pic>
          <p:nvPicPr>
            <p:cNvPr id="89" name="Picture 88" descr="cadag, christian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8800" y="5181600"/>
              <a:ext cx="533400" cy="533400"/>
            </a:xfrm>
            <a:prstGeom prst="rect">
              <a:avLst/>
            </a:prstGeom>
          </p:spPr>
        </p:pic>
      </p:grpSp>
      <p:grpSp>
        <p:nvGrpSpPr>
          <p:cNvPr id="90" name="Group 89"/>
          <p:cNvGrpSpPr/>
          <p:nvPr/>
        </p:nvGrpSpPr>
        <p:grpSpPr>
          <a:xfrm>
            <a:off x="8153400" y="3549384"/>
            <a:ext cx="762000" cy="773335"/>
            <a:chOff x="6858000" y="4049268"/>
            <a:chExt cx="533400" cy="534067"/>
          </a:xfrm>
        </p:grpSpPr>
        <p:sp>
          <p:nvSpPr>
            <p:cNvPr id="91" name="Rectangle 8"/>
            <p:cNvSpPr>
              <a:spLocks noChangeArrowheads="1"/>
            </p:cNvSpPr>
            <p:nvPr/>
          </p:nvSpPr>
          <p:spPr bwMode="auto">
            <a:xfrm>
              <a:off x="6858000" y="4049935"/>
              <a:ext cx="533400" cy="533400"/>
            </a:xfrm>
            <a:prstGeom prst="rect">
              <a:avLst/>
            </a:prstGeom>
            <a:noFill/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pic>
          <p:nvPicPr>
            <p:cNvPr id="92" name="Picture 91" descr="chua, harvey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8000" y="4049268"/>
              <a:ext cx="526848" cy="522732"/>
            </a:xfrm>
            <a:prstGeom prst="rect">
              <a:avLst/>
            </a:prstGeom>
          </p:spPr>
        </p:pic>
      </p:grpSp>
      <p:grpSp>
        <p:nvGrpSpPr>
          <p:cNvPr id="93" name="Group 92"/>
          <p:cNvGrpSpPr/>
          <p:nvPr/>
        </p:nvGrpSpPr>
        <p:grpSpPr>
          <a:xfrm>
            <a:off x="6629400" y="3549384"/>
            <a:ext cx="762000" cy="762000"/>
            <a:chOff x="5638800" y="4038600"/>
            <a:chExt cx="533400" cy="533400"/>
          </a:xfrm>
        </p:grpSpPr>
        <p:sp>
          <p:nvSpPr>
            <p:cNvPr id="94" name="Rectangle 8"/>
            <p:cNvSpPr>
              <a:spLocks noChangeArrowheads="1"/>
            </p:cNvSpPr>
            <p:nvPr/>
          </p:nvSpPr>
          <p:spPr bwMode="auto">
            <a:xfrm>
              <a:off x="5638800" y="4038600"/>
              <a:ext cx="533400" cy="533400"/>
            </a:xfrm>
            <a:prstGeom prst="rect">
              <a:avLst/>
            </a:prstGeom>
            <a:noFill/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dirty="0" smtClean="0"/>
                <a:t>4</a:t>
              </a:r>
              <a:endParaRPr lang="en-US" dirty="0"/>
            </a:p>
          </p:txBody>
        </p:sp>
        <p:pic>
          <p:nvPicPr>
            <p:cNvPr id="95" name="Picture 94" descr="dames, deve paul.jp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8800" y="4038600"/>
              <a:ext cx="533400" cy="533400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5334000" y="3224532"/>
            <a:ext cx="838200" cy="838200"/>
            <a:chOff x="4876800" y="2895600"/>
            <a:chExt cx="533400" cy="533400"/>
          </a:xfrm>
        </p:grpSpPr>
        <p:sp>
          <p:nvSpPr>
            <p:cNvPr id="97" name="Rectangle 8"/>
            <p:cNvSpPr>
              <a:spLocks noChangeArrowheads="1"/>
            </p:cNvSpPr>
            <p:nvPr/>
          </p:nvSpPr>
          <p:spPr bwMode="auto">
            <a:xfrm>
              <a:off x="4876800" y="2895600"/>
              <a:ext cx="533400" cy="533400"/>
            </a:xfrm>
            <a:prstGeom prst="rect">
              <a:avLst/>
            </a:prstGeom>
            <a:noFill/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pic>
          <p:nvPicPr>
            <p:cNvPr id="98" name="Picture 97" descr="endaya, arnel.jp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76800" y="2895600"/>
              <a:ext cx="533400" cy="533399"/>
            </a:xfrm>
            <a:prstGeom prst="rect">
              <a:avLst/>
            </a:prstGeom>
          </p:spPr>
        </p:pic>
      </p:grpSp>
      <p:grpSp>
        <p:nvGrpSpPr>
          <p:cNvPr id="99" name="Group 98"/>
          <p:cNvGrpSpPr/>
          <p:nvPr/>
        </p:nvGrpSpPr>
        <p:grpSpPr>
          <a:xfrm>
            <a:off x="8153400" y="4977132"/>
            <a:ext cx="762000" cy="782052"/>
            <a:chOff x="6858000" y="5181600"/>
            <a:chExt cx="533400" cy="533400"/>
          </a:xfrm>
        </p:grpSpPr>
        <p:sp>
          <p:nvSpPr>
            <p:cNvPr id="100" name="Rectangle 8"/>
            <p:cNvSpPr>
              <a:spLocks noChangeArrowheads="1"/>
            </p:cNvSpPr>
            <p:nvPr/>
          </p:nvSpPr>
          <p:spPr bwMode="auto">
            <a:xfrm>
              <a:off x="6858000" y="5181600"/>
              <a:ext cx="533400" cy="533400"/>
            </a:xfrm>
            <a:prstGeom prst="rect">
              <a:avLst/>
            </a:prstGeom>
            <a:noFill/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pic>
          <p:nvPicPr>
            <p:cNvPr id="101" name="Picture 100" descr="lozano, mark alvin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58000" y="5181600"/>
              <a:ext cx="533400" cy="533400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2514600" y="4977132"/>
            <a:ext cx="762000" cy="789307"/>
            <a:chOff x="2743200" y="5181600"/>
            <a:chExt cx="533400" cy="540655"/>
          </a:xfrm>
        </p:grpSpPr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2743200" y="5181600"/>
              <a:ext cx="533400" cy="540655"/>
            </a:xfrm>
            <a:prstGeom prst="rect">
              <a:avLst/>
            </a:prstGeom>
            <a:noFill/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pic>
          <p:nvPicPr>
            <p:cNvPr id="104" name="Picture 103" descr="montero, kristne joy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43200" y="5181600"/>
              <a:ext cx="533400" cy="533400"/>
            </a:xfrm>
            <a:prstGeom prst="rect">
              <a:avLst/>
            </a:prstGeom>
          </p:spPr>
        </p:pic>
      </p:grpSp>
      <p:grpSp>
        <p:nvGrpSpPr>
          <p:cNvPr id="105" name="Group 104"/>
          <p:cNvGrpSpPr/>
          <p:nvPr/>
        </p:nvGrpSpPr>
        <p:grpSpPr>
          <a:xfrm>
            <a:off x="4114800" y="4977132"/>
            <a:ext cx="762000" cy="789307"/>
            <a:chOff x="3962400" y="5181600"/>
            <a:chExt cx="533400" cy="540655"/>
          </a:xfrm>
        </p:grpSpPr>
        <p:pic>
          <p:nvPicPr>
            <p:cNvPr id="106" name="Picture 105" descr="mazon, psalm.jp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62400" y="5181600"/>
              <a:ext cx="533400" cy="533400"/>
            </a:xfrm>
            <a:prstGeom prst="rect">
              <a:avLst/>
            </a:prstGeom>
          </p:spPr>
        </p:pic>
        <p:sp>
          <p:nvSpPr>
            <p:cNvPr id="107" name="Rectangle 8"/>
            <p:cNvSpPr>
              <a:spLocks noChangeArrowheads="1"/>
            </p:cNvSpPr>
            <p:nvPr/>
          </p:nvSpPr>
          <p:spPr bwMode="auto">
            <a:xfrm>
              <a:off x="3962400" y="5181600"/>
              <a:ext cx="533400" cy="540655"/>
            </a:xfrm>
            <a:prstGeom prst="rect">
              <a:avLst/>
            </a:prstGeom>
            <a:noFill/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334000" y="1852932"/>
            <a:ext cx="838200" cy="838200"/>
            <a:chOff x="4800600" y="1981200"/>
            <a:chExt cx="533400" cy="533400"/>
          </a:xfrm>
        </p:grpSpPr>
        <p:sp>
          <p:nvSpPr>
            <p:cNvPr id="109" name="Rectangle 8"/>
            <p:cNvSpPr>
              <a:spLocks noChangeArrowheads="1"/>
            </p:cNvSpPr>
            <p:nvPr/>
          </p:nvSpPr>
          <p:spPr bwMode="auto">
            <a:xfrm>
              <a:off x="4800600" y="1981200"/>
              <a:ext cx="533400" cy="533400"/>
            </a:xfrm>
            <a:prstGeom prst="rect">
              <a:avLst/>
            </a:prstGeom>
            <a:noFill/>
            <a:ln w="25560">
              <a:solidFill>
                <a:srgbClr val="385D8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/>
            </a:p>
          </p:txBody>
        </p:sp>
        <p:pic>
          <p:nvPicPr>
            <p:cNvPr id="110" name="Picture 109" descr="durias, gary.jp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00600" y="1981200"/>
              <a:ext cx="533400" cy="533400"/>
            </a:xfrm>
            <a:prstGeom prst="rect">
              <a:avLst/>
            </a:prstGeom>
          </p:spPr>
        </p:pic>
      </p:grpSp>
      <p:sp>
        <p:nvSpPr>
          <p:cNvPr id="111" name="TextBox 110"/>
          <p:cNvSpPr txBox="1"/>
          <p:nvPr/>
        </p:nvSpPr>
        <p:spPr>
          <a:xfrm>
            <a:off x="152400" y="130314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IT SUPPORT:</a:t>
            </a:r>
            <a:endParaRPr lang="en-US" sz="4000" b="1" dirty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06158" tIns="914112" rIns="822066" bIns="91411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  <a:t/>
            </a:r>
            <a:b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Calibri" pitchFamily="34" charset="0"/>
              </a:rPr>
            </a:b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1066800"/>
            <a:ext cx="8305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+mj-lt"/>
                <a:ea typeface="DFKai-SB" pitchFamily="65" charset="-120"/>
              </a:rPr>
              <a:t>Domain Controller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+mj-lt"/>
                <a:ea typeface="DFKai-SB" pitchFamily="65" charset="-120"/>
              </a:rPr>
              <a:t>File Server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+mj-lt"/>
                <a:ea typeface="DFKai-SB" pitchFamily="65" charset="-120"/>
              </a:rPr>
              <a:t>Mail Server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+mj-lt"/>
                <a:ea typeface="DFKai-SB" pitchFamily="65" charset="-120"/>
              </a:rPr>
              <a:t>Database Server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+mj-lt"/>
                <a:ea typeface="DFKai-SB" pitchFamily="65" charset="-120"/>
              </a:rPr>
              <a:t>Application Server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+mj-lt"/>
                <a:ea typeface="DFKai-SB" pitchFamily="65" charset="-120"/>
              </a:rPr>
              <a:t>Backup System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+mj-lt"/>
                <a:ea typeface="DFKai-SB" pitchFamily="65" charset="-120"/>
              </a:rPr>
              <a:t>Telephone System / Call Accounting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 smtClean="0">
              <a:latin typeface="+mj-lt"/>
              <a:ea typeface="DFKai-SB" pitchFamily="65" charset="-120"/>
            </a:endParaRPr>
          </a:p>
          <a:p>
            <a:pPr>
              <a:lnSpc>
                <a:spcPct val="150000"/>
              </a:lnSpc>
            </a:pPr>
            <a:endParaRPr lang="en-US" sz="2800" dirty="0" smtClean="0">
              <a:latin typeface="+mj-lt"/>
              <a:ea typeface="DFKai-SB" pitchFamily="65" charset="-12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130314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ea typeface="DFKai-SB" pitchFamily="65" charset="-120"/>
                <a:cs typeface="Times New Roman" pitchFamily="18" charset="0"/>
              </a:rPr>
              <a:t>TYPES OF IT SERVICES:</a:t>
            </a:r>
            <a:endParaRPr lang="en-US" sz="4000" b="1" dirty="0">
              <a:latin typeface="Times New Roman" pitchFamily="18" charset="0"/>
              <a:ea typeface="DFKai-SB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4352</TotalTime>
  <Words>538</Words>
  <Application>Microsoft Office PowerPoint</Application>
  <PresentationFormat>On-screen Show (4:3)</PresentationFormat>
  <Paragraphs>164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Arnel Endaya</dc:creator>
  <cp:lastModifiedBy>Arnel</cp:lastModifiedBy>
  <cp:revision>198</cp:revision>
  <dcterms:created xsi:type="dcterms:W3CDTF">2013-04-12T03:11:51Z</dcterms:created>
  <dcterms:modified xsi:type="dcterms:W3CDTF">2013-10-07T22:55:37Z</dcterms:modified>
</cp:coreProperties>
</file>