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8" r:id="rId10"/>
    <p:sldId id="269" r:id="rId11"/>
    <p:sldId id="262" r:id="rId12"/>
    <p:sldId id="264" r:id="rId13"/>
    <p:sldId id="263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A6FFF7A-C96B-4600-9515-79B5BB9D51C9}">
  <a:tblStyle styleId="{CA6FFF7A-C96B-4600-9515-79B5BB9D51C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AUTOHUB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An Assessment of its IS Department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7208100" y="-111550"/>
            <a:ext cx="2475899" cy="1845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/>
              <a:t>Cruz</a:t>
            </a:r>
          </a:p>
          <a:p>
            <a:pPr lvl="0" rtl="0">
              <a:buNone/>
            </a:pPr>
            <a:r>
              <a:rPr lang="en" sz="2400" b="1"/>
              <a:t>Federico</a:t>
            </a:r>
          </a:p>
          <a:p>
            <a:pPr lvl="0" rtl="0">
              <a:buNone/>
            </a:pPr>
            <a:r>
              <a:rPr lang="en" sz="2400" b="1"/>
              <a:t>Francis</a:t>
            </a:r>
          </a:p>
          <a:p>
            <a:pPr lvl="0" rtl="0">
              <a:buNone/>
            </a:pPr>
            <a:r>
              <a:rPr lang="en" sz="2400" b="1"/>
              <a:t>Luces</a:t>
            </a:r>
          </a:p>
          <a:p>
            <a:pPr lvl="0" rtl="0">
              <a:buNone/>
            </a:pPr>
            <a:r>
              <a:rPr lang="en" sz="2400" b="1"/>
              <a:t>Simon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Problem History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Downed Server</a:t>
            </a:r>
          </a:p>
          <a:p>
            <a:endParaRPr/>
          </a:p>
          <a:p>
            <a:pPr>
              <a:buNone/>
            </a:pPr>
            <a:r>
              <a:rPr lang="en"/>
              <a:t>Failed Maintenance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Current Situation:</a:t>
            </a:r>
          </a:p>
          <a:p>
            <a:pPr lvl="0" rtl="0">
              <a:buNone/>
            </a:pPr>
            <a:r>
              <a:rPr lang="en" dirty="0" smtClean="0"/>
              <a:t>Network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947325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The Network: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Topology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Hardware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Security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Configuration Management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User Management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Software Management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0"/>
            <a:ext cx="9144000" cy="6700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Current Situation: </a:t>
            </a:r>
          </a:p>
          <a:p>
            <a:pPr>
              <a:buNone/>
            </a:pPr>
            <a:r>
              <a:rPr lang="en"/>
              <a:t>Network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DSL</a:t>
            </a:r>
          </a:p>
          <a:p>
            <a:pPr marL="457200" lvl="0" indent="-3556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IGATE</a:t>
            </a:r>
          </a:p>
          <a:p>
            <a:pPr marL="457200" lvl="0" indent="-3556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VP ROUTER – Connection of host site and remote site</a:t>
            </a:r>
          </a:p>
          <a:p>
            <a:endParaRPr/>
          </a:p>
          <a:p>
            <a:pPr marL="457200" lvl="0" indent="-3556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FIREWALL – Security</a:t>
            </a:r>
          </a:p>
          <a:p>
            <a:pPr marL="457200" lvl="0" indent="-3556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CORE SWITCH</a:t>
            </a:r>
          </a:p>
          <a:p>
            <a:pPr marL="457200" lvl="0" indent="-3556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DISTRIBUTION SWITCH</a:t>
            </a:r>
          </a:p>
          <a:p>
            <a:pPr marL="457200" lvl="0" indent="-3556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SERVER</a:t>
            </a:r>
          </a:p>
          <a:p>
            <a:pPr marL="457200" lvl="0" indent="-3556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HARDWARE</a:t>
            </a:r>
          </a:p>
          <a:p>
            <a:pPr marL="457200" lvl="0" indent="-3556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POWER BACK UPS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Current Situation: Network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11800" y="2149525"/>
            <a:ext cx="8174999" cy="429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Network Administrator:</a:t>
            </a:r>
          </a:p>
          <a:p>
            <a:endParaRPr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Web Monitoring – What sites? Duration of access? User?</a:t>
            </a: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Security Monitoring – Hackers and viruses</a:t>
            </a: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Web Filtering – What can an account/user access?</a:t>
            </a: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Network Utilization – Capacity of usage</a:t>
            </a: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Live Monitoring – Real time monitoring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Analysis: Network 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2574575"/>
            <a:ext cx="4030200" cy="399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Pros:</a:t>
            </a:r>
          </a:p>
          <a:p>
            <a:pPr lvl="0" rtl="0">
              <a:buNone/>
            </a:pPr>
            <a:r>
              <a:rPr lang="en" sz="2400"/>
              <a:t>-Good for geographically dispersed sites</a:t>
            </a:r>
          </a:p>
          <a:p>
            <a:pPr lvl="0" rtl="0">
              <a:buNone/>
            </a:pPr>
            <a:r>
              <a:rPr lang="en" sz="2400"/>
              <a:t>-Extensibility</a:t>
            </a:r>
          </a:p>
          <a:p>
            <a:pPr lvl="0" rtl="0">
              <a:buNone/>
            </a:pPr>
            <a:r>
              <a:rPr lang="en" sz="2400"/>
              <a:t>-Sites don’t get affected if one site fails</a:t>
            </a:r>
          </a:p>
          <a:p>
            <a:endParaRPr/>
          </a:p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4656675" y="2773627"/>
            <a:ext cx="4030200" cy="37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Cons:</a:t>
            </a:r>
          </a:p>
          <a:p>
            <a:pPr lvl="0" rtl="0">
              <a:buNone/>
            </a:pPr>
            <a:r>
              <a:rPr lang="en" sz="2400"/>
              <a:t>-High costs</a:t>
            </a:r>
          </a:p>
          <a:p>
            <a:pPr lvl="0" rtl="0">
              <a:buNone/>
            </a:pPr>
            <a:r>
              <a:rPr lang="en" sz="2400"/>
              <a:t>-Difficult implementation and maintenance</a:t>
            </a:r>
          </a:p>
          <a:p>
            <a:pPr marL="914400" lvl="0" indent="-381000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Leads to </a:t>
            </a:r>
            <a:r>
              <a:rPr lang="en" sz="2400">
                <a:solidFill>
                  <a:schemeClr val="dk1"/>
                </a:solidFill>
              </a:rPr>
              <a:t>compromisation</a:t>
            </a:r>
          </a:p>
          <a:p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457125" y="1995875"/>
            <a:ext cx="82296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3000"/>
              <a:t>Mesh Topology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Analysis: Network 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2574575"/>
            <a:ext cx="4030200" cy="399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Pros:</a:t>
            </a:r>
          </a:p>
          <a:p>
            <a:pPr lvl="0" rtl="0">
              <a:buNone/>
            </a:pPr>
            <a:r>
              <a:rPr lang="en" sz="2400"/>
              <a:t>-</a:t>
            </a:r>
            <a:r>
              <a:rPr lang="en" sz="1800"/>
              <a:t>Simple</a:t>
            </a:r>
          </a:p>
          <a:p>
            <a:pPr lvl="0" rtl="0">
              <a:buNone/>
            </a:pPr>
            <a:r>
              <a:rPr lang="en" sz="1800"/>
              <a:t>-Comprehensive security (From firewall, mail system, endpoint antivirus, etc.)</a:t>
            </a:r>
          </a:p>
          <a:p>
            <a:pPr lvl="0" rtl="0">
              <a:buNone/>
            </a:pPr>
            <a:r>
              <a:rPr lang="en" sz="1800"/>
              <a:t>-Ease of Use through interface</a:t>
            </a:r>
          </a:p>
          <a:p>
            <a:pPr lvl="0" rtl="0">
              <a:buNone/>
            </a:pPr>
            <a:r>
              <a:rPr lang="en" sz="1800"/>
              <a:t>-Built-in reporting mechanism</a:t>
            </a:r>
          </a:p>
          <a:p>
            <a:pPr lvl="0" rtl="0">
              <a:buNone/>
            </a:pPr>
            <a:r>
              <a:rPr lang="en" sz="1800"/>
              <a:t>-Web filtering </a:t>
            </a:r>
          </a:p>
          <a:p>
            <a:pPr lvl="0" rtl="0">
              <a:buNone/>
            </a:pPr>
            <a:r>
              <a:rPr lang="en" sz="1800"/>
              <a:t>-Provides level-7 security</a:t>
            </a:r>
          </a:p>
          <a:p>
            <a:pPr lvl="0" rtl="0">
              <a:buNone/>
            </a:pPr>
            <a:r>
              <a:rPr lang="en" sz="1800"/>
              <a:t>-Secure remote access (VPN)</a:t>
            </a:r>
          </a:p>
          <a:p>
            <a:pPr lvl="0" rtl="0">
              <a:buNone/>
            </a:pPr>
            <a:r>
              <a:rPr lang="en" sz="1800"/>
              <a:t>-Web server protection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656675" y="2773627"/>
            <a:ext cx="4030200" cy="37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Cons:</a:t>
            </a:r>
          </a:p>
          <a:p>
            <a:pPr lvl="0" rtl="0">
              <a:buNone/>
            </a:pPr>
            <a:r>
              <a:rPr lang="en" sz="1800"/>
              <a:t>-High costs</a:t>
            </a:r>
          </a:p>
          <a:p>
            <a:pPr lvl="0" rtl="0">
              <a:buNone/>
            </a:pPr>
            <a:r>
              <a:rPr lang="en" sz="1800"/>
              <a:t>-Difficult implementation and maintenance</a:t>
            </a:r>
          </a:p>
          <a:p>
            <a:pPr lvl="0" rtl="0">
              <a:buNone/>
            </a:pPr>
            <a:r>
              <a:rPr lang="en" sz="1800"/>
              <a:t>-Can be slow if there is a lot of processes</a:t>
            </a:r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457125" y="1995875"/>
            <a:ext cx="82296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UTM 9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Analysis: </a:t>
            </a:r>
          </a:p>
          <a:p>
            <a:pPr lvl="0" rtl="0">
              <a:buNone/>
            </a:pPr>
            <a:r>
              <a:rPr lang="en" sz="2400"/>
              <a:t>Configuration and Software Management 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09100" y="2108850"/>
            <a:ext cx="8229600" cy="4458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Pros:</a:t>
            </a:r>
          </a:p>
          <a:p>
            <a:pPr lvl="0" rtl="0">
              <a:buNone/>
            </a:pPr>
            <a:r>
              <a:rPr lang="en" sz="2400"/>
              <a:t>1. Centralized configuration and application management</a:t>
            </a:r>
          </a:p>
          <a:p>
            <a:pPr marL="914400" lvl="0" indent="-3810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Ease of management and maintenance </a:t>
            </a:r>
          </a:p>
          <a:p>
            <a:pPr lvl="0" rtl="0">
              <a:buNone/>
            </a:pPr>
            <a:r>
              <a:rPr lang="en" sz="2400"/>
              <a:t>2. Data loss prevention</a:t>
            </a:r>
          </a:p>
          <a:p>
            <a:pPr lvl="0" rtl="0">
              <a:buNone/>
            </a:pPr>
            <a:r>
              <a:rPr lang="en" sz="2400"/>
              <a:t>Cons:</a:t>
            </a:r>
          </a:p>
          <a:p>
            <a:pPr marL="457200" lvl="0" indent="-381000" rtl="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/>
              <a:t>Overlooked some processes</a:t>
            </a:r>
          </a:p>
          <a:p>
            <a:pPr marL="457200" lvl="0" indent="-381000" rtl="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/>
              <a:t>Risky </a:t>
            </a:r>
          </a:p>
          <a:p>
            <a:pPr marL="457200" lvl="0" indent="-381000" rtl="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/>
              <a:t>Does not vie for sustainability </a:t>
            </a:r>
          </a:p>
          <a:p>
            <a:pPr marL="914400" lvl="0" indent="-3810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Lacks separation of duties</a:t>
            </a:r>
          </a:p>
          <a:p>
            <a:pPr marL="914400" lvl="0" indent="-3810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Lacks proper documentation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Analysis: </a:t>
            </a:r>
            <a:r>
              <a:rPr lang="en" sz="3600"/>
              <a:t>User Management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09100" y="2108850"/>
            <a:ext cx="8229600" cy="4458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Use of Active Directory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Remotely provides limited access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Minimal Exposure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Minimal Privilege</a:t>
            </a:r>
          </a:p>
          <a:p>
            <a:pPr marL="457200" lvl="0" indent="-3810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Comprehensive password protocols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Analysis: Data Center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Pros: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Redundant Parts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SAN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Automatic Notification</a:t>
            </a:r>
          </a:p>
          <a:p>
            <a:pPr marL="457200" lvl="0" indent="-4191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Virtualization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Cons: 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Lack of Planning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Space Constraint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Expansion and Crowding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Security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Company Overview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What the company does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sz="1800" dirty="0"/>
              <a:t>automotive dealerships and distributorship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14 years in business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History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sz="1800" dirty="0"/>
              <a:t>initially a car dealership under Ford Dealer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sz="1800" dirty="0"/>
              <a:t>kept expanding its territory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sz="1800" dirty="0"/>
              <a:t>expanded to motorcycles and car distributorship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Branches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sz="1800" dirty="0"/>
              <a:t>The Fort, Davao, Quezon Avenue, Greenhills, etc.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Partners: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sz="1800" dirty="0"/>
              <a:t>Nissan, Hyundai, Rolls-Royce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Analysis: Summary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454375" y="1948750"/>
          <a:ext cx="8221075" cy="4499100"/>
        </p:xfrm>
        <a:graphic>
          <a:graphicData uri="http://schemas.openxmlformats.org/drawingml/2006/table">
            <a:tbl>
              <a:tblPr>
                <a:noFill/>
                <a:tableStyleId>{CA6FFF7A-C96B-4600-9515-79B5BB9D51C9}</a:tableStyleId>
              </a:tblPr>
              <a:tblGrid>
                <a:gridCol w="3236350"/>
                <a:gridCol w="2107350"/>
                <a:gridCol w="2877375"/>
              </a:tblGrid>
              <a:tr h="56095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 b="1"/>
                        <a:t>Criteria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 b="1"/>
                        <a:t>Network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 b="1"/>
                        <a:t>Data center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95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Chance of failure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Low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Low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95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Recovery time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Medium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Medium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95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Chance of infiltration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Medium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Medium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7175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Potential for expansion/upgrade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Medium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High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7175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Cost incurred during failure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High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Medium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950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Flexibility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High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n" sz="1800"/>
                        <a:t>Medium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Recommendations:</a:t>
            </a:r>
          </a:p>
          <a:p>
            <a:pPr>
              <a:buNone/>
            </a:pPr>
            <a:r>
              <a:rPr lang="en"/>
              <a:t>Data Center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947325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100"/>
              <a:t>A 3-year plan for the future of the data computing needs of Autohub. </a:t>
            </a:r>
          </a:p>
          <a:p>
            <a:pPr marL="914400" lvl="1" indent="-36195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2100"/>
              <a:t>Addition of IT Solutions/ Professional</a:t>
            </a:r>
          </a:p>
          <a:p>
            <a:pPr marL="457200" lvl="0" indent="-36195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100"/>
              <a:t>Provisions made for continuous operations during data center renovation</a:t>
            </a:r>
          </a:p>
          <a:p>
            <a:pPr marL="457200" lvl="0" indent="-36195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100"/>
              <a:t>Complete refurbishing of current data center space to rid it of unnecessary cables, hardware, etc.</a:t>
            </a:r>
          </a:p>
          <a:p>
            <a:pPr marL="457200" lvl="0" indent="-36195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100"/>
              <a:t>Addition of further data center utilities such as a fire suppression system and structured cabling</a:t>
            </a:r>
          </a:p>
          <a:p>
            <a:pPr marL="457200" lvl="0" indent="-36195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100"/>
              <a:t>Upgrading of current physical access controls to the data center.</a:t>
            </a:r>
          </a:p>
          <a:p>
            <a:pPr marL="457200" lvl="0" indent="-36195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100"/>
              <a:t>Proper data center and infrastructure management</a:t>
            </a:r>
          </a:p>
          <a:p>
            <a:pPr marL="914400" lvl="1" indent="-36195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2100"/>
              <a:t>Disaster and recovery (DRP)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Recommendations: Network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947325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/>
              <a:t>Set up policies for documentation</a:t>
            </a:r>
          </a:p>
          <a:p>
            <a:pPr marL="457200" lvl="0" indent="-3810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/>
              <a:t>Clarify separation of duties</a:t>
            </a:r>
          </a:p>
          <a:p>
            <a:pPr marL="457200" lvl="0" indent="-3810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/>
              <a:t>Hire additional employees that would focus on specific areas and roles.</a:t>
            </a:r>
          </a:p>
          <a:p>
            <a:pPr marL="914400" lvl="1" indent="-381000" rtl="0">
              <a:spcBef>
                <a:spcPts val="60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sz="2000" dirty="0"/>
              <a:t>ex. Monitoring Specialist </a:t>
            </a:r>
            <a:r>
              <a:rPr lang="en" sz="1600" dirty="0"/>
              <a:t>(for server, storage, network, etc)</a:t>
            </a:r>
          </a:p>
          <a:p>
            <a:pPr marL="457200" lvl="0" indent="-3810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/>
              <a:t>Establish a knowledge management system </a:t>
            </a:r>
          </a:p>
          <a:p>
            <a:pPr marL="914400" lvl="1" indent="-381000" rtl="0">
              <a:spcBef>
                <a:spcPts val="60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sz="2000" dirty="0"/>
              <a:t>proper and efficient information handling and sharing</a:t>
            </a:r>
          </a:p>
          <a:p>
            <a:pPr marL="457200" lvl="0" indent="-3810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/>
              <a:t>Improve virus and intrusion detection by setting up better systems and software</a:t>
            </a:r>
          </a:p>
          <a:p>
            <a:pPr marL="457200" lvl="0" indent="-3810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/>
              <a:t>Improve monitoring protocol and maintenance by increasing frequency</a:t>
            </a:r>
          </a:p>
          <a:p>
            <a:pPr marL="457200" lvl="0" indent="-3810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/>
              <a:t>Add additional ISP for backup purposes.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947325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"Storage Area Network(SAN) - Articles, Overviews and Web Resources."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Area Network(SAN) - Articles, Overviews and Web Resources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N.p., n.d. Web. 07 Oct. 2013.</a:t>
            </a:r>
          </a:p>
          <a:p>
            <a:pPr lvl="0" rtl="0">
              <a:buNone/>
            </a:pPr>
            <a:r>
              <a:rPr lang="en" sz="1000">
                <a:solidFill>
                  <a:schemeClr val="dk1"/>
                </a:solidFill>
              </a:rPr>
              <a:t> Wikipedia contributors. "Unified threat management." </a:t>
            </a:r>
            <a:r>
              <a:rPr lang="en" sz="1000" i="1">
                <a:solidFill>
                  <a:schemeClr val="dk1"/>
                </a:solidFill>
              </a:rPr>
              <a:t>Wikipedia, The Free Encyclopedia</a:t>
            </a:r>
            <a:r>
              <a:rPr lang="en" sz="1000">
                <a:solidFill>
                  <a:schemeClr val="dk1"/>
                </a:solidFill>
              </a:rPr>
              <a:t>. Wikipedia, The Free Encyclopedia, 3 Oct. 2013. Web. 7 Oct. 2013.</a:t>
            </a:r>
          </a:p>
          <a:p>
            <a:pPr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Sparrow, Penna. "Mesh Topology: Advantages and Disadvantages."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Mesh Topology: Advantages and Disadvantages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Ianswer4u, n.d. Web. 07 Oct. 2013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Appendix: ISD Dept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83" y="1949200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Goals:</a:t>
            </a:r>
          </a:p>
          <a:p>
            <a:pPr marL="457200" lvl="0" indent="-3810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Provide IT Support and Services</a:t>
            </a:r>
          </a:p>
          <a:p>
            <a:pPr marL="457200" lvl="0" indent="-3810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Technology Modernization</a:t>
            </a:r>
          </a:p>
          <a:p>
            <a:pPr marL="457200" lvl="0" indent="-3810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Computerization and Automation</a:t>
            </a:r>
          </a:p>
          <a:p>
            <a:pPr marL="457200" lvl="0" indent="-3810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Reduce IT operating expenses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Appendix: ISD Dept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83" y="1949200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Components</a:t>
            </a:r>
          </a:p>
          <a:p>
            <a:pPr marL="457200" lvl="0" indent="-3429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Technical Support</a:t>
            </a:r>
          </a:p>
          <a:p>
            <a:pPr marL="914400" lvl="1" indent="-3429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First level of support</a:t>
            </a:r>
          </a:p>
          <a:p>
            <a:pPr marL="914400" lvl="1" indent="-3429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Day to day concerns of users whether systems, network, and/or   server</a:t>
            </a:r>
          </a:p>
          <a:p>
            <a:pPr marL="914400" lvl="1" indent="-3429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Requires basic knowledge in IT</a:t>
            </a:r>
          </a:p>
          <a:p>
            <a:pPr marL="457200" lvl="0" indent="-3429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Systems and Application Support</a:t>
            </a:r>
          </a:p>
          <a:p>
            <a:pPr marL="914400" lvl="1" indent="-3429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System specific knowledge (INCADIA, DMIS, DMS)</a:t>
            </a:r>
          </a:p>
          <a:p>
            <a:pPr marL="457200" lvl="0" indent="-3429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Network Support</a:t>
            </a:r>
          </a:p>
          <a:p>
            <a:pPr marL="914400" lvl="1" indent="-3429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Security of network issues, equipments, transaction</a:t>
            </a:r>
          </a:p>
          <a:p>
            <a:pPr marL="457200" lvl="0" indent="-3429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Server Administration and Support</a:t>
            </a:r>
          </a:p>
          <a:p>
            <a:pPr marL="914400" lvl="1" indent="-3429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Both system and hardware regardless the server (ex. web server, file   server, database server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Appendix: ISD Dept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83" y="1949200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Roles and Functions:</a:t>
            </a:r>
          </a:p>
          <a:p>
            <a:pPr marL="457200" lvl="0" indent="-3810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Provide Technical Support</a:t>
            </a:r>
          </a:p>
          <a:p>
            <a:pPr marL="457200" lvl="0" indent="-3810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Maintain and Administer IT Services</a:t>
            </a:r>
          </a:p>
          <a:p>
            <a:pPr marL="457200" lvl="0" indent="-3810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Network and Security Administration</a:t>
            </a:r>
          </a:p>
          <a:p>
            <a:pPr marL="457200" lvl="0" indent="-3810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Technology Update and Modernization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3368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Appendix- Server Admin Services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947325"/>
            <a:ext cx="8277899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</a:t>
            </a:r>
            <a:r>
              <a:rPr lang="en" sz="2000" b="1">
                <a:solidFill>
                  <a:schemeClr val="dk1"/>
                </a:solidFill>
              </a:rPr>
              <a:t>Domain Controller </a:t>
            </a:r>
            <a:r>
              <a:rPr lang="en" sz="2000">
                <a:solidFill>
                  <a:schemeClr val="dk1"/>
                </a:solidFill>
              </a:rPr>
              <a:t>– Manages accounts/users.  The access granted to the account</a:t>
            </a:r>
          </a:p>
          <a:p>
            <a:pPr lvl="0" rtl="0">
              <a:lnSpc>
                <a:spcPct val="115000"/>
              </a:lnSpc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</a:t>
            </a:r>
            <a:r>
              <a:rPr lang="en" sz="2000" b="1">
                <a:solidFill>
                  <a:schemeClr val="dk1"/>
                </a:solidFill>
              </a:rPr>
              <a:t>File Server </a:t>
            </a:r>
            <a:r>
              <a:rPr lang="en" sz="2000">
                <a:solidFill>
                  <a:schemeClr val="dk1"/>
                </a:solidFill>
              </a:rPr>
              <a:t>– Manages storage per department.  Communicates with domain controller on what files it should manage</a:t>
            </a:r>
          </a:p>
          <a:p>
            <a:pPr lvl="0" rtl="0">
              <a:lnSpc>
                <a:spcPct val="115000"/>
              </a:lnSpc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</a:t>
            </a:r>
            <a:r>
              <a:rPr lang="en" sz="2000" b="1">
                <a:solidFill>
                  <a:schemeClr val="dk1"/>
                </a:solidFill>
              </a:rPr>
              <a:t>Mail Server </a:t>
            </a:r>
            <a:r>
              <a:rPr lang="en" sz="2000">
                <a:solidFill>
                  <a:schemeClr val="dk1"/>
                </a:solidFill>
              </a:rPr>
              <a:t>– Monitoring of emails.  Processed and rejected</a:t>
            </a:r>
          </a:p>
          <a:p>
            <a:pPr lvl="0" rtl="0">
              <a:lnSpc>
                <a:spcPct val="115000"/>
              </a:lnSpc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</a:t>
            </a:r>
            <a:r>
              <a:rPr lang="en" sz="2000" b="1">
                <a:solidFill>
                  <a:schemeClr val="dk1"/>
                </a:solidFill>
              </a:rPr>
              <a:t>Database Server </a:t>
            </a:r>
            <a:r>
              <a:rPr lang="en" sz="2000">
                <a:solidFill>
                  <a:schemeClr val="dk1"/>
                </a:solidFill>
              </a:rPr>
              <a:t>– Database monitoring and administration</a:t>
            </a:r>
          </a:p>
          <a:p>
            <a:pPr lvl="0" rtl="0">
              <a:lnSpc>
                <a:spcPct val="115000"/>
              </a:lnSpc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</a:t>
            </a:r>
            <a:r>
              <a:rPr lang="en" sz="2000" b="1">
                <a:solidFill>
                  <a:schemeClr val="dk1"/>
                </a:solidFill>
              </a:rPr>
              <a:t>Application</a:t>
            </a:r>
            <a:r>
              <a:rPr lang="en" sz="2000">
                <a:solidFill>
                  <a:schemeClr val="dk1"/>
                </a:solidFill>
              </a:rPr>
              <a:t> – Does not run without the database.  Ex. HRIS Helpdesk, website hosting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2000">
                <a:solidFill>
                  <a:schemeClr val="dk1"/>
                </a:solidFill>
              </a:rPr>
              <a:t>•</a:t>
            </a:r>
            <a:r>
              <a:rPr lang="en" sz="2000" b="1">
                <a:solidFill>
                  <a:schemeClr val="dk1"/>
                </a:solidFill>
              </a:rPr>
              <a:t>Back Up System </a:t>
            </a:r>
            <a:r>
              <a:rPr lang="en" sz="2000">
                <a:solidFill>
                  <a:schemeClr val="dk1"/>
                </a:solidFill>
              </a:rPr>
              <a:t>– Manual backup performed daily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2000">
                <a:solidFill>
                  <a:srgbClr val="FF0000"/>
                </a:solidFill>
              </a:rPr>
              <a:t>•</a:t>
            </a:r>
            <a:r>
              <a:rPr lang="en" sz="2000" b="1">
                <a:solidFill>
                  <a:srgbClr val="FF0000"/>
                </a:solidFill>
              </a:rPr>
              <a:t>Disaster Recovery </a:t>
            </a:r>
            <a:r>
              <a:rPr lang="en" sz="2000">
                <a:solidFill>
                  <a:srgbClr val="FF0000"/>
                </a:solidFill>
              </a:rPr>
              <a:t>– Forces of nature (not employed yet)</a:t>
            </a:r>
          </a:p>
          <a:p>
            <a:pPr lvl="0" rtl="0">
              <a:lnSpc>
                <a:spcPct val="115000"/>
              </a:lnSpc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</a:t>
            </a:r>
            <a:r>
              <a:rPr lang="en" sz="2000" b="1">
                <a:solidFill>
                  <a:schemeClr val="dk1"/>
                </a:solidFill>
              </a:rPr>
              <a:t>Telephone System </a:t>
            </a:r>
            <a:r>
              <a:rPr lang="en" sz="2000">
                <a:solidFill>
                  <a:schemeClr val="dk1"/>
                </a:solidFill>
              </a:rPr>
              <a:t>– Local area landlines.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Company Overview: </a:t>
            </a:r>
            <a:r>
              <a:rPr lang="en" sz="3000"/>
              <a:t>ISD Dept</a:t>
            </a:r>
          </a:p>
        </p:txBody>
      </p:sp>
      <p:sp>
        <p:nvSpPr>
          <p:cNvPr id="42" name="Shape 42"/>
          <p:cNvSpPr/>
          <p:nvPr/>
        </p:nvSpPr>
        <p:spPr>
          <a:xfrm>
            <a:off x="1541100" y="2209800"/>
            <a:ext cx="6061800" cy="46481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3" name="Shape 43"/>
          <p:cNvSpPr/>
          <p:nvPr/>
        </p:nvSpPr>
        <p:spPr>
          <a:xfrm>
            <a:off x="1320425" y="2149525"/>
            <a:ext cx="1361399" cy="6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Project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Scope</a:t>
            </a:r>
          </a:p>
          <a:p>
            <a:pPr marL="457200" lvl="0" indent="-3810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Investigating the data center structure management</a:t>
            </a:r>
          </a:p>
          <a:p>
            <a:pPr marL="457200" lvl="0" indent="-3810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Investigating network administration</a:t>
            </a:r>
          </a:p>
          <a:p>
            <a:pPr marL="457200" lvl="0" indent="-3810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Determining weakness and strength</a:t>
            </a:r>
          </a:p>
          <a:p>
            <a:pPr marL="457200" lvl="0" indent="-3810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List of recommendations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/>
              <a:t>Limitations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Specific hardware details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Protocols and methods deemed as confidential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Physical access to the data center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Project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947325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Objectives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To determine if the company is able to accommodate all clients in an effective and efficient manner given their current data center setup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To determine if the network setup is effective in its transmission and protection of its technologies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To determine the company’s strengths and weaknesses in reference to their network and data center setup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To provide proper recommendations that would improve the IT Department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The Project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947325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Methodology</a:t>
            </a:r>
          </a:p>
          <a:p>
            <a:pPr marL="9144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Interview with IT supervisor and site visit</a:t>
            </a:r>
          </a:p>
          <a:p>
            <a:pPr marL="9144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Internet research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Current Situation:</a:t>
            </a:r>
          </a:p>
          <a:p>
            <a:pPr lvl="0" rtl="0">
              <a:buNone/>
            </a:pPr>
            <a:r>
              <a:rPr lang="en" sz="3600"/>
              <a:t>Data Center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947325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800" dirty="0"/>
              <a:t>The Data Center: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/>
              <a:t>Location – in Ford Autohub</a:t>
            </a:r>
            <a:endParaRPr lang="en" sz="2400" dirty="0"/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/>
              <a:t>Arrangement – Two rooms</a:t>
            </a:r>
            <a:endParaRPr lang="en" sz="2400" dirty="0"/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/>
              <a:t>Components – Cabinet-mounted, UPS, Servers, Batteries, Switches, UTM9 Firewall</a:t>
            </a:r>
            <a:endParaRPr lang="en" sz="2400" dirty="0"/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/>
              <a:t>Security – Physical (Lock and key, CCTV)</a:t>
            </a:r>
            <a:endParaRPr lang="en" sz="2400" dirty="0"/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/>
              <a:t>Storage - SAN</a:t>
            </a:r>
            <a:endParaRPr lang="en" sz="2400" dirty="0"/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/>
              <a:t>Backup – Redundant servers, Offsite Tapes, GFS Scheme (twice a day)</a:t>
            </a:r>
            <a:endParaRPr lang="en" sz="2400" dirty="0"/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 smtClean="0"/>
              <a:t>Topology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Data Center: Storage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947325"/>
            <a:ext cx="8229600" cy="69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Virtual Storage: </a:t>
            </a:r>
            <a:r>
              <a:rPr lang="en" sz="2000">
                <a:solidFill>
                  <a:schemeClr val="dk1"/>
                </a:solidFill>
              </a:rPr>
              <a:t>Application which enable to expand the storage virtually while utilizing less physical storage </a:t>
            </a:r>
          </a:p>
        </p:txBody>
      </p:sp>
      <p:sp>
        <p:nvSpPr>
          <p:cNvPr id="105" name="Shape 105"/>
          <p:cNvSpPr/>
          <p:nvPr/>
        </p:nvSpPr>
        <p:spPr>
          <a:xfrm>
            <a:off x="457200" y="3125100"/>
            <a:ext cx="8229599" cy="35097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1077</Words>
  <Application>Microsoft Office PowerPoint</Application>
  <PresentationFormat>On-screen Show (4:3)</PresentationFormat>
  <Paragraphs>234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Custom Theme</vt:lpstr>
      <vt:lpstr>AUTOHUB</vt:lpstr>
      <vt:lpstr>Company Overview</vt:lpstr>
      <vt:lpstr>Company Overview: ISD Dept</vt:lpstr>
      <vt:lpstr>The Project</vt:lpstr>
      <vt:lpstr>The Project</vt:lpstr>
      <vt:lpstr>The Project</vt:lpstr>
      <vt:lpstr>Current Situation: Data Center</vt:lpstr>
      <vt:lpstr>Slide 8</vt:lpstr>
      <vt:lpstr>Data Center: Storage</vt:lpstr>
      <vt:lpstr>Problem History</vt:lpstr>
      <vt:lpstr>Current Situation: Network</vt:lpstr>
      <vt:lpstr>Slide 12</vt:lpstr>
      <vt:lpstr>Current Situation:  Network</vt:lpstr>
      <vt:lpstr>Current Situation: Network</vt:lpstr>
      <vt:lpstr>Analysis: Network </vt:lpstr>
      <vt:lpstr>Analysis: Network </vt:lpstr>
      <vt:lpstr>Analysis:  Configuration and Software Management </vt:lpstr>
      <vt:lpstr>Analysis: User Management</vt:lpstr>
      <vt:lpstr>Analysis: Data Center</vt:lpstr>
      <vt:lpstr>Analysis: Summary</vt:lpstr>
      <vt:lpstr>Recommendations: Data Center</vt:lpstr>
      <vt:lpstr>Recommendations: Network</vt:lpstr>
      <vt:lpstr>References</vt:lpstr>
      <vt:lpstr>Appendix: ISD Dept</vt:lpstr>
      <vt:lpstr>Appendix: ISD Dept</vt:lpstr>
      <vt:lpstr>Appendix: ISD Dept</vt:lpstr>
      <vt:lpstr>Appendix- Server Admin Services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AUTOHUB</dc:title>
  <cp:lastModifiedBy>Raymond JNC Cruz</cp:lastModifiedBy>
  <cp:revision>6</cp:revision>
  <dcterms:modified xsi:type="dcterms:W3CDTF">2013-10-10T06:47:14Z</dcterms:modified>
</cp:coreProperties>
</file>