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73" r:id="rId8"/>
    <p:sldId id="262" r:id="rId9"/>
    <p:sldId id="274" r:id="rId10"/>
    <p:sldId id="275" r:id="rId11"/>
    <p:sldId id="264" r:id="rId12"/>
    <p:sldId id="267" r:id="rId13"/>
    <p:sldId id="265" r:id="rId14"/>
    <p:sldId id="266" r:id="rId15"/>
    <p:sldId id="270" r:id="rId16"/>
    <p:sldId id="284" r:id="rId17"/>
    <p:sldId id="277" r:id="rId18"/>
    <p:sldId id="278" r:id="rId19"/>
    <p:sldId id="280" r:id="rId20"/>
    <p:sldId id="279" r:id="rId21"/>
    <p:sldId id="285" r:id="rId22"/>
    <p:sldId id="283" r:id="rId23"/>
    <p:sldId id="286" r:id="rId24"/>
    <p:sldId id="281" r:id="rId25"/>
    <p:sldId id="288" r:id="rId26"/>
    <p:sldId id="287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469363-EDC7-E244-AC08-05D90609B249}">
          <p14:sldIdLst>
            <p14:sldId id="256"/>
            <p14:sldId id="257"/>
            <p14:sldId id="258"/>
            <p14:sldId id="259"/>
            <p14:sldId id="272"/>
            <p14:sldId id="261"/>
            <p14:sldId id="273"/>
            <p14:sldId id="262"/>
            <p14:sldId id="274"/>
            <p14:sldId id="275"/>
            <p14:sldId id="264"/>
            <p14:sldId id="267"/>
            <p14:sldId id="265"/>
            <p14:sldId id="266"/>
            <p14:sldId id="270"/>
            <p14:sldId id="284"/>
            <p14:sldId id="277"/>
            <p14:sldId id="278"/>
            <p14:sldId id="280"/>
            <p14:sldId id="279"/>
            <p14:sldId id="285"/>
            <p14:sldId id="283"/>
            <p14:sldId id="286"/>
            <p14:sldId id="281"/>
            <p14:sldId id="288"/>
            <p14:sldId id="287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D4C66FD-CD1E-7B4D-B314-93FD27352C42}" type="datetimeFigureOut">
              <a:rPr lang="en-US" smtClean="0"/>
              <a:t>8/22/13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481F1E-5251-BD4A-A08A-BC3DB2F104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&lt;Insert title of presentation here&gt;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DoubleTap</a:t>
            </a:r>
            <a:endParaRPr lang="en-US" dirty="0" smtClean="0"/>
          </a:p>
          <a:p>
            <a:r>
              <a:rPr lang="en-US" dirty="0" smtClean="0"/>
              <a:t>Tech5</a:t>
            </a:r>
          </a:p>
          <a:p>
            <a:r>
              <a:rPr lang="en-US" dirty="0" smtClean="0"/>
              <a:t>Myriad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Current Situation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BPAP Project Title: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Developing State University and College Graduates Towards Global Competitiveness, National Productivity and Development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increase </a:t>
            </a:r>
            <a:r>
              <a:rPr lang="en-US" dirty="0"/>
              <a:t>in the employment percentage </a:t>
            </a:r>
            <a:r>
              <a:rPr lang="en-US" dirty="0" smtClean="0"/>
              <a:t>from </a:t>
            </a:r>
            <a:r>
              <a:rPr lang="en-US" dirty="0"/>
              <a:t>the participating SUCs in the IT-BPM sector (ideally 70%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program </a:t>
            </a:r>
            <a:r>
              <a:rPr lang="en-US" dirty="0"/>
              <a:t>will be fully implemented </a:t>
            </a:r>
            <a:r>
              <a:rPr lang="en-US" dirty="0" smtClean="0"/>
              <a:t>in 17 SUCs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Programs/products: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Global Competitiveness Assessment Tool (GCAT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Basic English Skills Training (BEST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Electronic Advanced English Proficiency Training (e-ADEPT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Service Management Program (SMP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GCAT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BEST</a:t>
            </a:r>
          </a:p>
          <a:p>
            <a:pPr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-</a:t>
            </a:r>
            <a:r>
              <a:rPr lang="en-US" dirty="0" err="1" smtClean="0"/>
              <a:t>AdEpt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SMP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Programs Offered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8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Student Rollout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estimated </a:t>
            </a:r>
            <a:r>
              <a:rPr lang="en-US" dirty="0"/>
              <a:t>tracking of 20,000 students per </a:t>
            </a:r>
            <a:r>
              <a:rPr lang="en-US" dirty="0" smtClean="0"/>
              <a:t>year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student </a:t>
            </a:r>
            <a:r>
              <a:rPr lang="en-US" dirty="0"/>
              <a:t>must have participated in AT LEAST one of these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Different program </a:t>
            </a:r>
            <a:r>
              <a:rPr lang="en-US" dirty="0"/>
              <a:t>qualifications </a:t>
            </a:r>
            <a:r>
              <a:rPr lang="en-US" dirty="0" smtClean="0"/>
              <a:t>and different </a:t>
            </a:r>
            <a:r>
              <a:rPr lang="en-US" dirty="0"/>
              <a:t>requirements </a:t>
            </a: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tracked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T3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Main part: train the teachers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keep </a:t>
            </a:r>
            <a:r>
              <a:rPr lang="en-US" dirty="0" smtClean="0"/>
              <a:t>track: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relationships </a:t>
            </a:r>
            <a:r>
              <a:rPr lang="en-US" dirty="0"/>
              <a:t>of the trainings given to the </a:t>
            </a:r>
            <a:r>
              <a:rPr lang="en-US" dirty="0" smtClean="0"/>
              <a:t>teacher </a:t>
            </a:r>
            <a:r>
              <a:rPr lang="en-US" dirty="0"/>
              <a:t>and the teacher to the students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CRISP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Alternative 1: Separate system for each program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Alternative 2: Multiple-Database Reporting System using a Reporting </a:t>
            </a:r>
            <a:r>
              <a:rPr lang="en-US" dirty="0" smtClean="0"/>
              <a:t>Server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Alternative 3: EXCEL-Based 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3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/>
              <a:t>Central Reporting and Information Systems for Participants and/or Programs </a:t>
            </a:r>
            <a:r>
              <a:rPr lang="en-US" sz="3100" b="1" dirty="0" smtClean="0"/>
              <a:t>(</a:t>
            </a:r>
            <a:r>
              <a:rPr lang="en-US" sz="3100" dirty="0" smtClean="0"/>
              <a:t>CRISP)</a:t>
            </a:r>
            <a:endParaRPr lang="en-US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capturing the </a:t>
            </a:r>
            <a:r>
              <a:rPr lang="en-US" dirty="0" smtClean="0"/>
              <a:t>data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monitoring the </a:t>
            </a:r>
            <a:r>
              <a:rPr lang="en-US" dirty="0" smtClean="0"/>
              <a:t>data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providing </a:t>
            </a:r>
            <a:r>
              <a:rPr lang="en-US" dirty="0" smtClean="0"/>
              <a:t>reports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3 subsystems: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Registry </a:t>
            </a:r>
            <a:r>
              <a:rPr lang="en-US" dirty="0"/>
              <a:t>Reporting </a:t>
            </a:r>
            <a:r>
              <a:rPr lang="en-US" dirty="0" smtClean="0"/>
              <a:t>System (RRS)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Online </a:t>
            </a:r>
            <a:r>
              <a:rPr lang="en-US" dirty="0"/>
              <a:t>Integrated Monitoring </a:t>
            </a:r>
            <a:r>
              <a:rPr lang="en-US" dirty="0" smtClean="0"/>
              <a:t>System (OIMS)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Computer</a:t>
            </a:r>
            <a:r>
              <a:rPr lang="en-US" dirty="0"/>
              <a:t>-Aided Reporting </a:t>
            </a:r>
            <a:r>
              <a:rPr lang="en-US" dirty="0" smtClean="0"/>
              <a:t>System (CARS)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/>
              <a:t>Central Reporting and Information Systems for Participants and/or Programs (CRISP)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09475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Data capture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3 </a:t>
            </a:r>
            <a:r>
              <a:rPr lang="en-US" dirty="0"/>
              <a:t>activities: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importing </a:t>
            </a:r>
            <a:r>
              <a:rPr lang="en-US" dirty="0"/>
              <a:t>data sent by </a:t>
            </a:r>
            <a:r>
              <a:rPr lang="en-US" dirty="0" err="1"/>
              <a:t>Edulynx</a:t>
            </a:r>
            <a:r>
              <a:rPr lang="en-US" dirty="0"/>
              <a:t> and </a:t>
            </a:r>
            <a:r>
              <a:rPr lang="en-US" dirty="0" smtClean="0"/>
              <a:t>AAI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enabling </a:t>
            </a:r>
            <a:r>
              <a:rPr lang="en-US" dirty="0"/>
              <a:t>web distribution of PINs for e-Adept and BEST and collection of data stemming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importing </a:t>
            </a:r>
            <a:r>
              <a:rPr lang="en-US" dirty="0"/>
              <a:t>data from the SUCs to the BPAP </a:t>
            </a:r>
            <a:r>
              <a:rPr lang="en-US" dirty="0" smtClean="0"/>
              <a:t>representative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Registry Reporting System (RRS)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966" y="2675466"/>
            <a:ext cx="3894372" cy="3560051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Data monitoring provided </a:t>
            </a:r>
            <a:r>
              <a:rPr lang="en-US" dirty="0"/>
              <a:t>by </a:t>
            </a:r>
            <a:r>
              <a:rPr lang="en-US" dirty="0" smtClean="0"/>
              <a:t>RRS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 functions: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extracting, transforming</a:t>
            </a:r>
            <a:r>
              <a:rPr lang="en-US" dirty="0"/>
              <a:t>, </a:t>
            </a:r>
            <a:r>
              <a:rPr lang="en-US" dirty="0" smtClean="0"/>
              <a:t>and loading the data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monitoring </a:t>
            </a:r>
            <a:r>
              <a:rPr lang="en-US" dirty="0"/>
              <a:t>the data through an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Integrated Management System (OIMS)</a:t>
            </a:r>
            <a:endParaRPr lang="en-US" dirty="0"/>
          </a:p>
        </p:txBody>
      </p:sp>
      <p:pic>
        <p:nvPicPr>
          <p:cNvPr id="7" name="Picture 6" descr="Screen shot 2013-08-22 at 10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7" y="3419371"/>
            <a:ext cx="4613036" cy="19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Company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Report generation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tool </a:t>
            </a:r>
            <a:r>
              <a:rPr lang="en-US" dirty="0"/>
              <a:t>to help </a:t>
            </a:r>
            <a:r>
              <a:rPr lang="en-US" dirty="0" smtClean="0"/>
              <a:t>BPAP assess progress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Computer-Aided Report Generation System (CARS)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7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Separate Systems for each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1: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0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Separate Systems for each program</a:t>
            </a:r>
            <a:endParaRPr lang="en-US" dirty="0"/>
          </a:p>
        </p:txBody>
      </p:sp>
      <p:pic>
        <p:nvPicPr>
          <p:cNvPr id="7" name="Content Placeholder 6" descr="Screen shot 2013-08-22 at 10.11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15" b="-32415"/>
          <a:stretch>
            <a:fillRect/>
          </a:stretch>
        </p:blipFill>
        <p:spPr>
          <a:xfrm>
            <a:off x="57077" y="2391640"/>
            <a:ext cx="4566649" cy="411719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construct </a:t>
            </a:r>
            <a:r>
              <a:rPr lang="en-US" dirty="0"/>
              <a:t>separate systems for </a:t>
            </a:r>
            <a:r>
              <a:rPr lang="en-US" dirty="0" err="1" smtClean="0"/>
              <a:t>eAdept</a:t>
            </a:r>
            <a:r>
              <a:rPr lang="en-US" dirty="0" smtClean="0"/>
              <a:t>, Best, SMP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own </a:t>
            </a:r>
            <a:r>
              <a:rPr lang="en-US" dirty="0"/>
              <a:t>data-gathering, data monitoring, and reporting 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reporting </a:t>
            </a:r>
            <a:r>
              <a:rPr lang="en-US" dirty="0"/>
              <a:t>tools </a:t>
            </a:r>
            <a:r>
              <a:rPr lang="en-US" dirty="0" smtClean="0"/>
              <a:t>(e.g. SQL </a:t>
            </a:r>
            <a:r>
              <a:rPr lang="en-US" dirty="0"/>
              <a:t>Reporting Services, Crystal </a:t>
            </a:r>
            <a:r>
              <a:rPr lang="en-US" dirty="0" smtClean="0"/>
              <a:t>Reports)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Own database for each system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Eliminate single </a:t>
            </a:r>
            <a:r>
              <a:rPr lang="en-US" dirty="0"/>
              <a:t>repository of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Multiple-Database Reporting System using a Reporting Server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1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Multiple-Database Reporting System using a Reporting Server</a:t>
            </a:r>
            <a:endParaRPr lang="en-US" sz="35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web server </a:t>
            </a:r>
            <a:r>
              <a:rPr lang="en-US" dirty="0" smtClean="0"/>
              <a:t>configures </a:t>
            </a:r>
            <a:r>
              <a:rPr lang="en-US" dirty="0"/>
              <a:t>data sources from each database of the separate </a:t>
            </a:r>
            <a:r>
              <a:rPr lang="en-US" dirty="0" smtClean="0"/>
              <a:t>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server will copy all the data using various database </a:t>
            </a:r>
            <a:r>
              <a:rPr lang="en-US" dirty="0"/>
              <a:t>replication </a:t>
            </a:r>
            <a:r>
              <a:rPr lang="en-US" dirty="0" smtClean="0"/>
              <a:t>tools.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combine </a:t>
            </a:r>
            <a:r>
              <a:rPr lang="en-US" dirty="0"/>
              <a:t>data from sources to be generated into </a:t>
            </a:r>
            <a:r>
              <a:rPr lang="en-US" dirty="0" smtClean="0"/>
              <a:t>reports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usually </a:t>
            </a:r>
            <a:r>
              <a:rPr lang="en-US" dirty="0"/>
              <a:t>cleans and processes data more efficiently 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logical </a:t>
            </a:r>
            <a:r>
              <a:rPr lang="en-US" dirty="0"/>
              <a:t>design is almost the same as the first </a:t>
            </a:r>
            <a:r>
              <a:rPr lang="en-US" dirty="0" smtClean="0"/>
              <a:t>alternative</a:t>
            </a:r>
            <a:endParaRPr lang="en-US" dirty="0"/>
          </a:p>
        </p:txBody>
      </p:sp>
      <p:pic>
        <p:nvPicPr>
          <p:cNvPr id="7" name="Content Placeholder 6" descr="Screen shot 2013-08-22 at 10.14.40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68" b="-30468"/>
          <a:stretch>
            <a:fillRect/>
          </a:stretch>
        </p:blipFill>
        <p:spPr>
          <a:xfrm>
            <a:off x="4420372" y="2155783"/>
            <a:ext cx="4709357" cy="4247435"/>
          </a:xfrm>
        </p:spPr>
      </p:pic>
    </p:spTree>
    <p:extLst>
      <p:ext uri="{BB962C8B-B14F-4D97-AF65-F5344CB8AC3E}">
        <p14:creationId xmlns:p14="http://schemas.microsoft.com/office/powerpoint/2010/main" val="415837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EXCEL-Based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as a database for keeping track </a:t>
            </a:r>
            <a:r>
              <a:rPr lang="en-US" dirty="0" smtClean="0"/>
              <a:t>information and business processes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Available reporting </a:t>
            </a:r>
            <a:r>
              <a:rPr lang="en-US" dirty="0"/>
              <a:t>and data analysis tools 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Excel </a:t>
            </a:r>
            <a:r>
              <a:rPr lang="en-US" dirty="0"/>
              <a:t>files would not be able to handle the amount of </a:t>
            </a:r>
            <a:r>
              <a:rPr lang="en-US" dirty="0" smtClean="0"/>
              <a:t>data of BPAP records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EXCEL-Based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Project 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Business Process Association of the Philippines (BPAP)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non-profit organization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founded in 2004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currently serves as a one-stop information and advocacy gateway for the industry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and Short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Vision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make the Philippines the number one destination for voice and non-voice </a:t>
            </a:r>
            <a:r>
              <a:rPr lang="en-US" dirty="0" smtClean="0"/>
              <a:t>services worldwide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Mission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Promote the competitive advantages and the growth potential of the Philippines in </a:t>
            </a:r>
            <a:r>
              <a:rPr lang="en-US" dirty="0" smtClean="0"/>
              <a:t>existing and </a:t>
            </a:r>
            <a:r>
              <a:rPr lang="en-US" dirty="0"/>
              <a:t>new areas of outsourcing and support the industry in areas such as offshore marketing</a:t>
            </a:r>
            <a:r>
              <a:rPr lang="en-US" dirty="0" smtClean="0"/>
              <a:t>, education </a:t>
            </a:r>
            <a:r>
              <a:rPr lang="en-US" dirty="0"/>
              <a:t>and training, security and privacy, legislation and public policy, among others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Vision-Mission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</a:t>
            </a:r>
            <a:endParaRPr lang="en-US" dirty="0"/>
          </a:p>
        </p:txBody>
      </p:sp>
      <p:pic>
        <p:nvPicPr>
          <p:cNvPr id="4" name="Content Placeholder 3" descr="Screen shot 2013-08-22 at 9.25.0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1021"/>
          <a:stretch>
            <a:fillRect/>
          </a:stretch>
        </p:blipFill>
        <p:spPr>
          <a:xfrm>
            <a:off x="310976" y="2281077"/>
            <a:ext cx="3822192" cy="3447288"/>
          </a:xfrm>
        </p:spPr>
      </p:pic>
      <p:sp>
        <p:nvSpPr>
          <p:cNvPr id="5" name="Tex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pic>
        <p:nvPicPr>
          <p:cNvPr id="3" name="Picture 2" descr="Screen shot 2013-08-22 at 9.2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1004" y="2955192"/>
            <a:ext cx="4882996" cy="2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assists </a:t>
            </a:r>
            <a:r>
              <a:rPr lang="en-US" dirty="0"/>
              <a:t>the </a:t>
            </a:r>
            <a:r>
              <a:rPr lang="en-US" dirty="0" smtClean="0"/>
              <a:t>industry’s investor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support service to </a:t>
            </a:r>
            <a:r>
              <a:rPr lang="en-US" dirty="0" smtClean="0"/>
              <a:t>partner companies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Products/Services of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foreign </a:t>
            </a:r>
            <a:r>
              <a:rPr lang="en-US" dirty="0"/>
              <a:t>investors </a:t>
            </a:r>
            <a:r>
              <a:rPr lang="en-US" dirty="0" smtClean="0"/>
              <a:t>	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outsource their business processes here in the country </a:t>
            </a:r>
            <a:endParaRPr lang="en-US" dirty="0" smtClean="0"/>
          </a:p>
          <a:p>
            <a:pPr marL="274320" lvl="1">
              <a:buFont typeface="Wingdings" charset="2"/>
              <a:buChar char="§"/>
            </a:pPr>
            <a:r>
              <a:rPr lang="en-US" dirty="0" smtClean="0"/>
              <a:t> BPO companies </a:t>
            </a:r>
          </a:p>
          <a:p>
            <a:pPr marL="274320" lvl="1">
              <a:buFont typeface="Wingdings" charset="2"/>
              <a:buChar char="§"/>
            </a:pPr>
            <a:r>
              <a:rPr lang="en-US" dirty="0" smtClean="0"/>
              <a:t>partner with Philippine government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Customers of the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0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81" y="2425717"/>
            <a:ext cx="7538320" cy="37004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Overview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BPAP </a:t>
            </a:r>
            <a:r>
              <a:rPr lang="en-US" dirty="0"/>
              <a:t>and SEI has partnered with </a:t>
            </a:r>
            <a:r>
              <a:rPr lang="en-US" dirty="0" smtClean="0"/>
              <a:t>CHED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P132M </a:t>
            </a:r>
            <a:r>
              <a:rPr lang="en-US" dirty="0"/>
              <a:t>education and training </a:t>
            </a:r>
            <a:r>
              <a:rPr lang="en-US" dirty="0" smtClean="0"/>
              <a:t>program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Select SUCs to </a:t>
            </a:r>
            <a:r>
              <a:rPr lang="en-US" dirty="0"/>
              <a:t>produce higher quality graduates 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successful, will open the possibility to create similar programs for other courses and </a:t>
            </a:r>
            <a:r>
              <a:rPr lang="en-US" dirty="0" smtClean="0"/>
              <a:t>industries</a:t>
            </a:r>
            <a:endParaRPr lang="en-US" dirty="0"/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CHED project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of </a:t>
            </a:r>
            <a:r>
              <a:rPr lang="en-US" dirty="0"/>
              <a:t>implementation in 17 </a:t>
            </a:r>
            <a:r>
              <a:rPr lang="en-US" dirty="0" smtClean="0"/>
              <a:t>SUCs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enrolled:</a:t>
            </a:r>
          </a:p>
          <a:p>
            <a:pPr lvl="2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talent development programs: </a:t>
            </a:r>
            <a:r>
              <a:rPr lang="en-US" dirty="0"/>
              <a:t>T3, SMP, </a:t>
            </a:r>
            <a:r>
              <a:rPr lang="en-US" dirty="0" err="1"/>
              <a:t>eAdept</a:t>
            </a:r>
            <a:r>
              <a:rPr lang="en-US" dirty="0"/>
              <a:t>, Best, and </a:t>
            </a:r>
            <a:r>
              <a:rPr lang="en-US" dirty="0" smtClean="0"/>
              <a:t>GCAT</a:t>
            </a:r>
          </a:p>
          <a:p>
            <a:pPr lvl="2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/>
              <a:t>industry professionals </a:t>
            </a:r>
            <a:r>
              <a:rPr lang="en-US" dirty="0" smtClean="0">
                <a:sym typeface="Wingdings"/>
              </a:rPr>
              <a:t> teachers  students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BPAP-CHED-SEI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Project Partners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CHED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DOST-</a:t>
            </a:r>
            <a:r>
              <a:rPr lang="en-US" dirty="0" smtClean="0"/>
              <a:t>SEI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Values that Customer Wants from BPAP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bring </a:t>
            </a:r>
            <a:r>
              <a:rPr lang="en-US" dirty="0"/>
              <a:t>value and excellence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develop </a:t>
            </a:r>
            <a:r>
              <a:rPr lang="en-US" dirty="0"/>
              <a:t>the skill sets of IT &amp; BA students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medium </a:t>
            </a:r>
            <a:r>
              <a:rPr lang="en-US" dirty="0"/>
              <a:t>to teaching and training students and </a:t>
            </a:r>
            <a:r>
              <a:rPr lang="en-US" dirty="0" smtClean="0"/>
              <a:t>teachers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help </a:t>
            </a:r>
            <a:r>
              <a:rPr lang="en-US" dirty="0"/>
              <a:t>20,000 students and more than 500 teachers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By 2016</a:t>
            </a:r>
            <a:r>
              <a:rPr lang="en-US" dirty="0"/>
              <a:t>, more Filipinos will have been </a:t>
            </a:r>
            <a:r>
              <a:rPr lang="en-US" dirty="0" smtClean="0"/>
              <a:t>employed</a:t>
            </a: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BPAP-CHED-SEI Project</a:t>
            </a:r>
          </a:p>
        </p:txBody>
      </p:sp>
    </p:spTree>
    <p:extLst>
      <p:ext uri="{BB962C8B-B14F-4D97-AF65-F5344CB8AC3E}">
        <p14:creationId xmlns:p14="http://schemas.microsoft.com/office/powerpoint/2010/main" val="165848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3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123</TotalTime>
  <Words>780</Words>
  <Application>Microsoft Macintosh PowerPoint</Application>
  <PresentationFormat>On-screen Show (4:3)</PresentationFormat>
  <Paragraphs>122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&lt;Insert title of presentation here&gt;</vt:lpstr>
      <vt:lpstr>I. Company Overview</vt:lpstr>
      <vt:lpstr>Background and Short History</vt:lpstr>
      <vt:lpstr>Vision-Mission Statement</vt:lpstr>
      <vt:lpstr>Organizational Structure</vt:lpstr>
      <vt:lpstr>Products/Services of the Organization</vt:lpstr>
      <vt:lpstr>Customers of the Organization</vt:lpstr>
      <vt:lpstr>BPAP-CHED-SEI Project</vt:lpstr>
      <vt:lpstr>BPAP-CHED-SEI Project</vt:lpstr>
      <vt:lpstr>II. Current Situation</vt:lpstr>
      <vt:lpstr>Project Title</vt:lpstr>
      <vt:lpstr>Impact</vt:lpstr>
      <vt:lpstr>Current Programs Offered</vt:lpstr>
      <vt:lpstr>Problem Overview</vt:lpstr>
      <vt:lpstr>Possible Projects</vt:lpstr>
      <vt:lpstr>Central Reporting and Information Systems for Participants and/or Programs (CRISP)</vt:lpstr>
      <vt:lpstr>Central Reporting and Information Systems for Participants and/or Programs (CRISP)</vt:lpstr>
      <vt:lpstr>Registry Reporting System (RRS)</vt:lpstr>
      <vt:lpstr>Online Integrated Management System (OIMS)</vt:lpstr>
      <vt:lpstr>Computer-Aided Report Generation System (CARS)</vt:lpstr>
      <vt:lpstr>Separate Systems for each program</vt:lpstr>
      <vt:lpstr>Separate Systems for each program</vt:lpstr>
      <vt:lpstr>Multiple-Database Reporting System using a Reporting Server</vt:lpstr>
      <vt:lpstr>Multiple-Database Reporting System using a Reporting Server</vt:lpstr>
      <vt:lpstr>EXCEL-Based Operations</vt:lpstr>
      <vt:lpstr>EXCEL-Based Operations</vt:lpstr>
      <vt:lpstr>III. Project Scope</vt:lpstr>
    </vt:vector>
  </TitlesOfParts>
  <Company>armario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of presentation here</dc:title>
  <dc:creator>Michelle Angela A. Armario</dc:creator>
  <cp:lastModifiedBy>Michelle Angela A. Armario</cp:lastModifiedBy>
  <cp:revision>15</cp:revision>
  <dcterms:created xsi:type="dcterms:W3CDTF">2013-08-22T12:18:22Z</dcterms:created>
  <dcterms:modified xsi:type="dcterms:W3CDTF">2013-08-22T14:22:16Z</dcterms:modified>
</cp:coreProperties>
</file>