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colors3.xml" ContentType="application/vnd.openxmlformats-officedocument.drawingml.diagramColors+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39"/>
  </p:notesMasterIdLst>
  <p:handoutMasterIdLst>
    <p:handoutMasterId r:id="rId40"/>
  </p:handoutMasterIdLst>
  <p:sldIdLst>
    <p:sldId id="510" r:id="rId2"/>
    <p:sldId id="553" r:id="rId3"/>
    <p:sldId id="478" r:id="rId4"/>
    <p:sldId id="461" r:id="rId5"/>
    <p:sldId id="505" r:id="rId6"/>
    <p:sldId id="464" r:id="rId7"/>
    <p:sldId id="463" r:id="rId8"/>
    <p:sldId id="536" r:id="rId9"/>
    <p:sldId id="559" r:id="rId10"/>
    <p:sldId id="537" r:id="rId11"/>
    <p:sldId id="551" r:id="rId12"/>
    <p:sldId id="539" r:id="rId13"/>
    <p:sldId id="540" r:id="rId14"/>
    <p:sldId id="548" r:id="rId15"/>
    <p:sldId id="542" r:id="rId16"/>
    <p:sldId id="543" r:id="rId17"/>
    <p:sldId id="544" r:id="rId18"/>
    <p:sldId id="545" r:id="rId19"/>
    <p:sldId id="560" r:id="rId20"/>
    <p:sldId id="555" r:id="rId21"/>
    <p:sldId id="556" r:id="rId22"/>
    <p:sldId id="561" r:id="rId23"/>
    <p:sldId id="557" r:id="rId24"/>
    <p:sldId id="558" r:id="rId25"/>
    <p:sldId id="565" r:id="rId26"/>
    <p:sldId id="562" r:id="rId27"/>
    <p:sldId id="563" r:id="rId28"/>
    <p:sldId id="564" r:id="rId29"/>
    <p:sldId id="552" r:id="rId30"/>
    <p:sldId id="566" r:id="rId31"/>
    <p:sldId id="567" r:id="rId32"/>
    <p:sldId id="568" r:id="rId33"/>
    <p:sldId id="538" r:id="rId34"/>
    <p:sldId id="533" r:id="rId35"/>
    <p:sldId id="550" r:id="rId36"/>
    <p:sldId id="546" r:id="rId37"/>
    <p:sldId id="547" r:id="rId38"/>
  </p:sldIdLst>
  <p:sldSz cx="9144000" cy="6858000" type="screen4x3"/>
  <p:notesSz cx="7302500" cy="9588500"/>
  <p:defaultTextStyle>
    <a:defPPr>
      <a:defRPr lang="en-US"/>
    </a:defPPr>
    <a:lvl1pPr algn="ctr" rtl="0" eaLnBrk="0" fontAlgn="base" hangingPunct="0">
      <a:spcBef>
        <a:spcPct val="0"/>
      </a:spcBef>
      <a:spcAft>
        <a:spcPct val="0"/>
      </a:spcAft>
      <a:defRPr sz="4400" kern="1200">
        <a:solidFill>
          <a:srgbClr val="FFFF66"/>
        </a:solidFill>
        <a:latin typeface="Arial" charset="0"/>
        <a:ea typeface="+mn-ea"/>
        <a:cs typeface="+mn-cs"/>
      </a:defRPr>
    </a:lvl1pPr>
    <a:lvl2pPr marL="457200" algn="ctr" rtl="0" eaLnBrk="0" fontAlgn="base" hangingPunct="0">
      <a:spcBef>
        <a:spcPct val="0"/>
      </a:spcBef>
      <a:spcAft>
        <a:spcPct val="0"/>
      </a:spcAft>
      <a:defRPr sz="4400" kern="1200">
        <a:solidFill>
          <a:srgbClr val="FFFF66"/>
        </a:solidFill>
        <a:latin typeface="Arial" charset="0"/>
        <a:ea typeface="+mn-ea"/>
        <a:cs typeface="+mn-cs"/>
      </a:defRPr>
    </a:lvl2pPr>
    <a:lvl3pPr marL="914400" algn="ctr" rtl="0" eaLnBrk="0" fontAlgn="base" hangingPunct="0">
      <a:spcBef>
        <a:spcPct val="0"/>
      </a:spcBef>
      <a:spcAft>
        <a:spcPct val="0"/>
      </a:spcAft>
      <a:defRPr sz="4400" kern="1200">
        <a:solidFill>
          <a:srgbClr val="FFFF66"/>
        </a:solidFill>
        <a:latin typeface="Arial" charset="0"/>
        <a:ea typeface="+mn-ea"/>
        <a:cs typeface="+mn-cs"/>
      </a:defRPr>
    </a:lvl3pPr>
    <a:lvl4pPr marL="1371600" algn="ctr" rtl="0" eaLnBrk="0" fontAlgn="base" hangingPunct="0">
      <a:spcBef>
        <a:spcPct val="0"/>
      </a:spcBef>
      <a:spcAft>
        <a:spcPct val="0"/>
      </a:spcAft>
      <a:defRPr sz="4400" kern="1200">
        <a:solidFill>
          <a:srgbClr val="FFFF66"/>
        </a:solidFill>
        <a:latin typeface="Arial" charset="0"/>
        <a:ea typeface="+mn-ea"/>
        <a:cs typeface="+mn-cs"/>
      </a:defRPr>
    </a:lvl4pPr>
    <a:lvl5pPr marL="1828800" algn="ctr" rtl="0" eaLnBrk="0" fontAlgn="base" hangingPunct="0">
      <a:spcBef>
        <a:spcPct val="0"/>
      </a:spcBef>
      <a:spcAft>
        <a:spcPct val="0"/>
      </a:spcAft>
      <a:defRPr sz="4400" kern="1200">
        <a:solidFill>
          <a:srgbClr val="FFFF66"/>
        </a:solidFill>
        <a:latin typeface="Arial" charset="0"/>
        <a:ea typeface="+mn-ea"/>
        <a:cs typeface="+mn-cs"/>
      </a:defRPr>
    </a:lvl5pPr>
    <a:lvl6pPr marL="2286000" algn="l" defTabSz="914400" rtl="0" eaLnBrk="1" latinLnBrk="0" hangingPunct="1">
      <a:defRPr sz="4400" kern="1200">
        <a:solidFill>
          <a:srgbClr val="FFFF66"/>
        </a:solidFill>
        <a:latin typeface="Arial" charset="0"/>
        <a:ea typeface="+mn-ea"/>
        <a:cs typeface="+mn-cs"/>
      </a:defRPr>
    </a:lvl6pPr>
    <a:lvl7pPr marL="2743200" algn="l" defTabSz="914400" rtl="0" eaLnBrk="1" latinLnBrk="0" hangingPunct="1">
      <a:defRPr sz="4400" kern="1200">
        <a:solidFill>
          <a:srgbClr val="FFFF66"/>
        </a:solidFill>
        <a:latin typeface="Arial" charset="0"/>
        <a:ea typeface="+mn-ea"/>
        <a:cs typeface="+mn-cs"/>
      </a:defRPr>
    </a:lvl7pPr>
    <a:lvl8pPr marL="3200400" algn="l" defTabSz="914400" rtl="0" eaLnBrk="1" latinLnBrk="0" hangingPunct="1">
      <a:defRPr sz="4400" kern="1200">
        <a:solidFill>
          <a:srgbClr val="FFFF66"/>
        </a:solidFill>
        <a:latin typeface="Arial" charset="0"/>
        <a:ea typeface="+mn-ea"/>
        <a:cs typeface="+mn-cs"/>
      </a:defRPr>
    </a:lvl8pPr>
    <a:lvl9pPr marL="3657600" algn="l" defTabSz="914400" rtl="0" eaLnBrk="1" latinLnBrk="0" hangingPunct="1">
      <a:defRPr sz="4400" kern="1200">
        <a:solidFill>
          <a:srgbClr val="FFFF66"/>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00"/>
    <a:srgbClr val="6699FF"/>
    <a:srgbClr val="00CC66"/>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97" autoAdjust="0"/>
  </p:normalViewPr>
  <p:slideViewPr>
    <p:cSldViewPr>
      <p:cViewPr varScale="1">
        <p:scale>
          <a:sx n="40" d="100"/>
          <a:sy n="40" d="100"/>
        </p:scale>
        <p:origin x="-4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KathyAug07\6th%20edition\au1\01\pmp200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2"/>
  <c:chart>
    <c:autoTitleDeleted val="1"/>
    <c:plotArea>
      <c:layout/>
      <c:lineChart>
        <c:grouping val="standard"/>
        <c:ser>
          <c:idx val="0"/>
          <c:order val="0"/>
          <c:tx>
            <c:strRef>
              <c:f>Sheet1!$A$2</c:f>
              <c:strCache>
                <c:ptCount val="1"/>
                <c:pt idx="0">
                  <c:v>Successful</c:v>
                </c:pt>
              </c:strCache>
            </c:strRef>
          </c:tx>
          <c:cat>
            <c:numRef>
              <c:f>Sheet1!$B$1:$J$1</c:f>
              <c:numCache>
                <c:formatCode>General</c:formatCode>
                <c:ptCount val="9"/>
                <c:pt idx="0">
                  <c:v>1994</c:v>
                </c:pt>
                <c:pt idx="1">
                  <c:v>1996</c:v>
                </c:pt>
                <c:pt idx="2">
                  <c:v>1998</c:v>
                </c:pt>
                <c:pt idx="3">
                  <c:v>2000</c:v>
                </c:pt>
                <c:pt idx="4">
                  <c:v>2002</c:v>
                </c:pt>
                <c:pt idx="5">
                  <c:v>2004</c:v>
                </c:pt>
                <c:pt idx="6">
                  <c:v>2006</c:v>
                </c:pt>
                <c:pt idx="7">
                  <c:v>2009</c:v>
                </c:pt>
                <c:pt idx="8">
                  <c:v>2011</c:v>
                </c:pt>
              </c:numCache>
            </c:numRef>
          </c:cat>
          <c:val>
            <c:numRef>
              <c:f>Sheet1!$B$2:$J$2</c:f>
              <c:numCache>
                <c:formatCode>0%</c:formatCode>
                <c:ptCount val="9"/>
                <c:pt idx="0">
                  <c:v>0.16000000000000011</c:v>
                </c:pt>
                <c:pt idx="1">
                  <c:v>0.27</c:v>
                </c:pt>
                <c:pt idx="2">
                  <c:v>0.26</c:v>
                </c:pt>
                <c:pt idx="3">
                  <c:v>0.28000000000000008</c:v>
                </c:pt>
                <c:pt idx="4">
                  <c:v>0.34000000000000036</c:v>
                </c:pt>
                <c:pt idx="5">
                  <c:v>0.29000000000000031</c:v>
                </c:pt>
                <c:pt idx="6">
                  <c:v>0.35000000000000031</c:v>
                </c:pt>
                <c:pt idx="7">
                  <c:v>0.32000000000000056</c:v>
                </c:pt>
                <c:pt idx="8">
                  <c:v>0.37000000000000038</c:v>
                </c:pt>
              </c:numCache>
            </c:numRef>
          </c:val>
        </c:ser>
        <c:ser>
          <c:idx val="1"/>
          <c:order val="1"/>
          <c:tx>
            <c:strRef>
              <c:f>Sheet1!$A$3</c:f>
              <c:strCache>
                <c:ptCount val="1"/>
                <c:pt idx="0">
                  <c:v>Challenged</c:v>
                </c:pt>
              </c:strCache>
            </c:strRef>
          </c:tx>
          <c:cat>
            <c:numRef>
              <c:f>Sheet1!$B$1:$J$1</c:f>
              <c:numCache>
                <c:formatCode>General</c:formatCode>
                <c:ptCount val="9"/>
                <c:pt idx="0">
                  <c:v>1994</c:v>
                </c:pt>
                <c:pt idx="1">
                  <c:v>1996</c:v>
                </c:pt>
                <c:pt idx="2">
                  <c:v>1998</c:v>
                </c:pt>
                <c:pt idx="3">
                  <c:v>2000</c:v>
                </c:pt>
                <c:pt idx="4">
                  <c:v>2002</c:v>
                </c:pt>
                <c:pt idx="5">
                  <c:v>2004</c:v>
                </c:pt>
                <c:pt idx="6">
                  <c:v>2006</c:v>
                </c:pt>
                <c:pt idx="7">
                  <c:v>2009</c:v>
                </c:pt>
                <c:pt idx="8">
                  <c:v>2011</c:v>
                </c:pt>
              </c:numCache>
            </c:numRef>
          </c:cat>
          <c:val>
            <c:numRef>
              <c:f>Sheet1!$B$3:$J$3</c:f>
              <c:numCache>
                <c:formatCode>0%</c:formatCode>
                <c:ptCount val="9"/>
                <c:pt idx="0">
                  <c:v>0.53</c:v>
                </c:pt>
                <c:pt idx="1">
                  <c:v>0.33000000000000063</c:v>
                </c:pt>
                <c:pt idx="2">
                  <c:v>0.46</c:v>
                </c:pt>
                <c:pt idx="3">
                  <c:v>0.49000000000000032</c:v>
                </c:pt>
                <c:pt idx="4">
                  <c:v>0.51</c:v>
                </c:pt>
                <c:pt idx="5">
                  <c:v>0.53</c:v>
                </c:pt>
                <c:pt idx="6">
                  <c:v>0.46</c:v>
                </c:pt>
                <c:pt idx="7">
                  <c:v>0.44000000000000022</c:v>
                </c:pt>
                <c:pt idx="8">
                  <c:v>0.42000000000000032</c:v>
                </c:pt>
              </c:numCache>
            </c:numRef>
          </c:val>
        </c:ser>
        <c:ser>
          <c:idx val="2"/>
          <c:order val="2"/>
          <c:tx>
            <c:strRef>
              <c:f>Sheet1!$A$4</c:f>
              <c:strCache>
                <c:ptCount val="1"/>
                <c:pt idx="0">
                  <c:v>Failed</c:v>
                </c:pt>
              </c:strCache>
            </c:strRef>
          </c:tx>
          <c:cat>
            <c:numRef>
              <c:f>Sheet1!$B$1:$J$1</c:f>
              <c:numCache>
                <c:formatCode>General</c:formatCode>
                <c:ptCount val="9"/>
                <c:pt idx="0">
                  <c:v>1994</c:v>
                </c:pt>
                <c:pt idx="1">
                  <c:v>1996</c:v>
                </c:pt>
                <c:pt idx="2">
                  <c:v>1998</c:v>
                </c:pt>
                <c:pt idx="3">
                  <c:v>2000</c:v>
                </c:pt>
                <c:pt idx="4">
                  <c:v>2002</c:v>
                </c:pt>
                <c:pt idx="5">
                  <c:v>2004</c:v>
                </c:pt>
                <c:pt idx="6">
                  <c:v>2006</c:v>
                </c:pt>
                <c:pt idx="7">
                  <c:v>2009</c:v>
                </c:pt>
                <c:pt idx="8">
                  <c:v>2011</c:v>
                </c:pt>
              </c:numCache>
            </c:numRef>
          </c:cat>
          <c:val>
            <c:numRef>
              <c:f>Sheet1!$B$4:$J$4</c:f>
              <c:numCache>
                <c:formatCode>0%</c:formatCode>
                <c:ptCount val="9"/>
                <c:pt idx="0">
                  <c:v>0.3100000000000005</c:v>
                </c:pt>
                <c:pt idx="1">
                  <c:v>0.4</c:v>
                </c:pt>
                <c:pt idx="2">
                  <c:v>0.28000000000000008</c:v>
                </c:pt>
                <c:pt idx="3">
                  <c:v>0.23</c:v>
                </c:pt>
                <c:pt idx="4">
                  <c:v>0.15000000000000024</c:v>
                </c:pt>
                <c:pt idx="5">
                  <c:v>0.18000000000000024</c:v>
                </c:pt>
                <c:pt idx="6">
                  <c:v>0.19000000000000011</c:v>
                </c:pt>
                <c:pt idx="7">
                  <c:v>0.24000000000000021</c:v>
                </c:pt>
                <c:pt idx="8">
                  <c:v>0.21000000000000021</c:v>
                </c:pt>
              </c:numCache>
            </c:numRef>
          </c:val>
        </c:ser>
        <c:marker val="1"/>
        <c:axId val="123940864"/>
        <c:axId val="123942400"/>
      </c:lineChart>
      <c:catAx>
        <c:axId val="123940864"/>
        <c:scaling>
          <c:orientation val="minMax"/>
        </c:scaling>
        <c:axPos val="b"/>
        <c:numFmt formatCode="General" sourceLinked="1"/>
        <c:majorTickMark val="none"/>
        <c:tickLblPos val="nextTo"/>
        <c:crossAx val="123942400"/>
        <c:crosses val="autoZero"/>
        <c:auto val="1"/>
        <c:lblAlgn val="ctr"/>
        <c:lblOffset val="100"/>
      </c:catAx>
      <c:valAx>
        <c:axId val="123942400"/>
        <c:scaling>
          <c:orientation val="minMax"/>
        </c:scaling>
        <c:axPos val="l"/>
        <c:majorGridlines/>
        <c:title>
          <c:layout/>
        </c:title>
        <c:numFmt formatCode="0%" sourceLinked="1"/>
        <c:majorTickMark val="none"/>
        <c:tickLblPos val="nextTo"/>
        <c:crossAx val="123940864"/>
        <c:crosses val="autoZero"/>
        <c:crossBetween val="between"/>
      </c:valAx>
      <c:dTable>
        <c:showHorzBorder val="1"/>
        <c:showVertBorder val="1"/>
        <c:showOutline val="1"/>
        <c:showKeys val="1"/>
      </c:dTable>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6973695115706769"/>
          <c:y val="5.3742802303262956E-2"/>
          <c:w val="0.78421103015202909"/>
          <c:h val="0.79270633397312862"/>
        </c:manualLayout>
      </c:layout>
      <c:scatterChart>
        <c:scatterStyle val="smoothMarker"/>
        <c:ser>
          <c:idx val="0"/>
          <c:order val="0"/>
          <c:tx>
            <c:v>years</c:v>
          </c:tx>
          <c:spPr>
            <a:ln w="12700">
              <a:solidFill>
                <a:srgbClr val="000080"/>
              </a:solidFill>
              <a:prstDash val="solid"/>
            </a:ln>
          </c:spPr>
          <c:marker>
            <c:symbol val="diamond"/>
            <c:size val="5"/>
            <c:spPr>
              <a:solidFill>
                <a:srgbClr val="000080"/>
              </a:solidFill>
              <a:ln>
                <a:solidFill>
                  <a:srgbClr val="000080"/>
                </a:solidFill>
                <a:prstDash val="solid"/>
              </a:ln>
            </c:spPr>
          </c:marker>
          <c:dLbls>
            <c:dLbl>
              <c:idx val="15"/>
              <c:layout>
                <c:manualLayout>
                  <c:x val="1.0133798421777189E-2"/>
                  <c:y val="-2.4922314617215002E-2"/>
                </c:manualLayout>
              </c:layout>
              <c:dLblPos val="l"/>
              <c:showVal val="1"/>
            </c:dLbl>
            <c:spPr>
              <a:noFill/>
              <a:ln w="25400">
                <a:noFill/>
              </a:ln>
            </c:spPr>
            <c:txPr>
              <a:bodyPr/>
              <a:lstStyle/>
              <a:p>
                <a:pPr algn="l">
                  <a:defRPr sz="800" b="0" i="0" u="none" strike="noStrike" baseline="0">
                    <a:solidFill>
                      <a:srgbClr val="000000"/>
                    </a:solidFill>
                    <a:latin typeface="Arial"/>
                    <a:ea typeface="Arial"/>
                    <a:cs typeface="Arial"/>
                  </a:defRPr>
                </a:pPr>
                <a:endParaRPr lang="en-US"/>
              </a:p>
            </c:txPr>
            <c:dLblPos val="l"/>
            <c:showVal val="1"/>
          </c:dLbls>
          <c:xVal>
            <c:numRef>
              <c:f>Sheet1!$A$2:$A$17</c:f>
              <c:numCache>
                <c:formatCode>General</c:formatCode>
                <c:ptCount val="16"/>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numCache>
            </c:numRef>
          </c:xVal>
          <c:yVal>
            <c:numRef>
              <c:f>Sheet1!$B$2:$B$17</c:f>
              <c:numCache>
                <c:formatCode>_(* #,##0_);_(* \(#,##0\);_(* "-"??_);_(@_)</c:formatCode>
                <c:ptCount val="16"/>
                <c:pt idx="0">
                  <c:v>1000</c:v>
                </c:pt>
                <c:pt idx="1">
                  <c:v>1900</c:v>
                </c:pt>
                <c:pt idx="2">
                  <c:v>2800</c:v>
                </c:pt>
                <c:pt idx="3">
                  <c:v>4400</c:v>
                </c:pt>
                <c:pt idx="4">
                  <c:v>6415</c:v>
                </c:pt>
                <c:pt idx="5">
                  <c:v>10086</c:v>
                </c:pt>
                <c:pt idx="6">
                  <c:v>18184</c:v>
                </c:pt>
                <c:pt idx="7">
                  <c:v>27052</c:v>
                </c:pt>
                <c:pt idx="8">
                  <c:v>40343</c:v>
                </c:pt>
                <c:pt idx="9">
                  <c:v>52443</c:v>
                </c:pt>
                <c:pt idx="10">
                  <c:v>76550</c:v>
                </c:pt>
                <c:pt idx="11">
                  <c:v>102047</c:v>
                </c:pt>
                <c:pt idx="12">
                  <c:v>175194</c:v>
                </c:pt>
                <c:pt idx="13">
                  <c:v>221144</c:v>
                </c:pt>
                <c:pt idx="14">
                  <c:v>267367</c:v>
                </c:pt>
                <c:pt idx="15">
                  <c:v>318289</c:v>
                </c:pt>
              </c:numCache>
            </c:numRef>
          </c:yVal>
          <c:smooth val="1"/>
        </c:ser>
        <c:axId val="147521920"/>
        <c:axId val="147523840"/>
      </c:scatterChart>
      <c:valAx>
        <c:axId val="147521920"/>
        <c:scaling>
          <c:orientation val="minMax"/>
          <c:max val="2008"/>
          <c:min val="1993"/>
        </c:scaling>
        <c:axPos val="b"/>
        <c:title>
          <c:tx>
            <c:rich>
              <a:bodyPr/>
              <a:lstStyle/>
              <a:p>
                <a:pPr>
                  <a:defRPr sz="1200" b="1" i="0" u="none" strike="noStrike" baseline="0">
                    <a:solidFill>
                      <a:srgbClr val="000000"/>
                    </a:solidFill>
                    <a:latin typeface="Arial"/>
                    <a:ea typeface="Arial"/>
                    <a:cs typeface="Arial"/>
                  </a:defRPr>
                </a:pPr>
                <a:r>
                  <a:rPr lang="en-US" dirty="0"/>
                  <a:t>Year</a:t>
                </a:r>
              </a:p>
            </c:rich>
          </c:tx>
          <c:layout>
            <c:manualLayout>
              <c:xMode val="edge"/>
              <c:yMode val="edge"/>
              <c:x val="0.5355265920707275"/>
              <c:y val="0.91554702495201457"/>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47523840"/>
        <c:crosses val="autoZero"/>
        <c:crossBetween val="midCat"/>
        <c:majorUnit val="1"/>
      </c:valAx>
      <c:valAx>
        <c:axId val="147523840"/>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dirty="0"/>
                  <a:t># PMPs</a:t>
                </a:r>
              </a:p>
            </c:rich>
          </c:tx>
          <c:layout>
            <c:manualLayout>
              <c:xMode val="edge"/>
              <c:yMode val="edge"/>
              <c:x val="2.1052631578947392E-2"/>
              <c:y val="0.38963531669865642"/>
            </c:manualLayout>
          </c:layout>
          <c:spPr>
            <a:noFill/>
            <a:ln w="25400">
              <a:noFill/>
            </a:ln>
          </c:spPr>
        </c:title>
        <c:numFmt formatCode="_(* #,##0_);_(* \(#,##0\);_(* &quot;-&quot;??_);_(@_)"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47521920"/>
        <c:crosses val="autoZero"/>
        <c:crossBetween val="midCat"/>
      </c:valAx>
      <c:spPr>
        <a:solidFill>
          <a:srgbClr val="C0C0C0"/>
        </a:solidFill>
        <a:ln w="12700">
          <a:solidFill>
            <a:srgbClr val="808080"/>
          </a:solidFill>
          <a:prstDash val="solid"/>
        </a:ln>
      </c:spPr>
    </c:plotArea>
    <c:plotVisOnly val="1"/>
    <c:dispBlanksAs val="gap"/>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AD576-97BC-4717-B940-95137DCD9551}" type="doc">
      <dgm:prSet loTypeId="urn:microsoft.com/office/officeart/2005/8/layout/radial4" loCatId="relationship" qsTypeId="urn:microsoft.com/office/officeart/2005/8/quickstyle/3d3" qsCatId="3D" csTypeId="urn:microsoft.com/office/officeart/2005/8/colors/accent6_2" csCatId="accent6" phldr="1"/>
      <dgm:spPr/>
      <dgm:t>
        <a:bodyPr/>
        <a:lstStyle/>
        <a:p>
          <a:endParaRPr lang="en-US"/>
        </a:p>
      </dgm:t>
    </dgm:pt>
    <dgm:pt modelId="{4295E2A3-99B7-4EDF-9500-1E5206814A3B}">
      <dgm:prSet phldrT="[Text]" custT="1"/>
      <dgm:spPr/>
      <dgm:t>
        <a:bodyPr/>
        <a:lstStyle/>
        <a:p>
          <a:r>
            <a:rPr lang="en-US" sz="2800" dirty="0" smtClean="0"/>
            <a:t>Cost</a:t>
          </a:r>
          <a:endParaRPr lang="en-US" sz="2800" dirty="0"/>
        </a:p>
      </dgm:t>
    </dgm:pt>
    <dgm:pt modelId="{7971F54B-D694-451A-BFD7-0433868F6106}" type="parTrans" cxnId="{15FD5221-7F32-4859-BD52-3F67AA3C6418}">
      <dgm:prSet/>
      <dgm:spPr/>
      <dgm:t>
        <a:bodyPr/>
        <a:lstStyle/>
        <a:p>
          <a:endParaRPr lang="en-US"/>
        </a:p>
      </dgm:t>
    </dgm:pt>
    <dgm:pt modelId="{7C91434D-FB44-4109-BA67-523F84BA818E}" type="sibTrans" cxnId="{15FD5221-7F32-4859-BD52-3F67AA3C6418}">
      <dgm:prSet/>
      <dgm:spPr/>
      <dgm:t>
        <a:bodyPr/>
        <a:lstStyle/>
        <a:p>
          <a:endParaRPr lang="en-US"/>
        </a:p>
      </dgm:t>
    </dgm:pt>
    <dgm:pt modelId="{372FEDD0-8D73-4FF1-A0D0-4E3FA8FB230C}">
      <dgm:prSet phldrT="[Text]"/>
      <dgm:spPr/>
      <dgm:t>
        <a:bodyPr/>
        <a:lstStyle/>
        <a:p>
          <a:r>
            <a:rPr lang="en-US" dirty="0" smtClean="0"/>
            <a:t>Performance</a:t>
          </a:r>
          <a:endParaRPr lang="en-US" dirty="0"/>
        </a:p>
      </dgm:t>
    </dgm:pt>
    <dgm:pt modelId="{A5FB8011-D7BB-48FB-85CC-E300B7251B74}" type="parTrans" cxnId="{89A3763A-D5DF-42F4-B350-66647A54CDD0}">
      <dgm:prSet/>
      <dgm:spPr/>
      <dgm:t>
        <a:bodyPr/>
        <a:lstStyle/>
        <a:p>
          <a:endParaRPr lang="en-US"/>
        </a:p>
      </dgm:t>
    </dgm:pt>
    <dgm:pt modelId="{20D80819-1552-4542-A58D-05668960DB44}" type="sibTrans" cxnId="{89A3763A-D5DF-42F4-B350-66647A54CDD0}">
      <dgm:prSet/>
      <dgm:spPr/>
      <dgm:t>
        <a:bodyPr/>
        <a:lstStyle/>
        <a:p>
          <a:endParaRPr lang="en-US"/>
        </a:p>
      </dgm:t>
    </dgm:pt>
    <dgm:pt modelId="{407BABF4-9281-41EB-AF31-2710360322EF}">
      <dgm:prSet phldrT="[Text]"/>
      <dgm:spPr/>
      <dgm:t>
        <a:bodyPr/>
        <a:lstStyle/>
        <a:p>
          <a:r>
            <a:rPr lang="en-US" dirty="0" smtClean="0"/>
            <a:t>Time</a:t>
          </a:r>
          <a:endParaRPr lang="en-US" dirty="0"/>
        </a:p>
      </dgm:t>
    </dgm:pt>
    <dgm:pt modelId="{5E948CCD-658A-444D-832E-529F255C9E3A}" type="parTrans" cxnId="{DAB76BF1-41EC-4C53-BD27-CCE5E8680ADB}">
      <dgm:prSet/>
      <dgm:spPr/>
      <dgm:t>
        <a:bodyPr/>
        <a:lstStyle/>
        <a:p>
          <a:endParaRPr lang="en-US"/>
        </a:p>
      </dgm:t>
    </dgm:pt>
    <dgm:pt modelId="{D9D65BBF-7442-4B48-8EFC-C4054A4CD5D6}" type="sibTrans" cxnId="{DAB76BF1-41EC-4C53-BD27-CCE5E8680ADB}">
      <dgm:prSet/>
      <dgm:spPr/>
      <dgm:t>
        <a:bodyPr/>
        <a:lstStyle/>
        <a:p>
          <a:endParaRPr lang="en-US"/>
        </a:p>
      </dgm:t>
    </dgm:pt>
    <dgm:pt modelId="{908DADD4-B4B5-45D8-AAD3-F31E28E8A253}">
      <dgm:prSet phldrT="[Text]"/>
      <dgm:spPr/>
      <dgm:t>
        <a:bodyPr/>
        <a:lstStyle/>
        <a:p>
          <a:r>
            <a:rPr lang="en-US" dirty="0" smtClean="0"/>
            <a:t>Scope</a:t>
          </a:r>
          <a:endParaRPr lang="en-US" dirty="0"/>
        </a:p>
      </dgm:t>
    </dgm:pt>
    <dgm:pt modelId="{F3377FE6-76D2-457B-9E59-6B9C49CEB73A}" type="parTrans" cxnId="{F0DD6656-4ED4-4583-A350-37A606527C88}">
      <dgm:prSet/>
      <dgm:spPr/>
      <dgm:t>
        <a:bodyPr/>
        <a:lstStyle/>
        <a:p>
          <a:endParaRPr lang="en-US"/>
        </a:p>
      </dgm:t>
    </dgm:pt>
    <dgm:pt modelId="{8C866254-CF69-4152-A4DE-95250A109A99}" type="sibTrans" cxnId="{F0DD6656-4ED4-4583-A350-37A606527C88}">
      <dgm:prSet/>
      <dgm:spPr/>
      <dgm:t>
        <a:bodyPr/>
        <a:lstStyle/>
        <a:p>
          <a:endParaRPr lang="en-US"/>
        </a:p>
      </dgm:t>
    </dgm:pt>
    <dgm:pt modelId="{3FC0220E-30FF-4C26-92F6-336930DF87B4}" type="pres">
      <dgm:prSet presAssocID="{F60AD576-97BC-4717-B940-95137DCD9551}" presName="cycle" presStyleCnt="0">
        <dgm:presLayoutVars>
          <dgm:chMax val="1"/>
          <dgm:dir/>
          <dgm:animLvl val="ctr"/>
          <dgm:resizeHandles val="exact"/>
        </dgm:presLayoutVars>
      </dgm:prSet>
      <dgm:spPr/>
      <dgm:t>
        <a:bodyPr/>
        <a:lstStyle/>
        <a:p>
          <a:endParaRPr lang="en-US"/>
        </a:p>
      </dgm:t>
    </dgm:pt>
    <dgm:pt modelId="{DD223786-D9F2-4DA3-86CD-F3BB9153F5D8}" type="pres">
      <dgm:prSet presAssocID="{4295E2A3-99B7-4EDF-9500-1E5206814A3B}" presName="centerShape" presStyleLbl="node0" presStyleIdx="0" presStyleCnt="1" custLinFactNeighborX="910" custLinFactNeighborY="-50833"/>
      <dgm:spPr/>
      <dgm:t>
        <a:bodyPr/>
        <a:lstStyle/>
        <a:p>
          <a:endParaRPr lang="en-US"/>
        </a:p>
      </dgm:t>
    </dgm:pt>
    <dgm:pt modelId="{97564EDE-B1E6-4E73-9D82-4B47179A0812}" type="pres">
      <dgm:prSet presAssocID="{A5FB8011-D7BB-48FB-85CC-E300B7251B74}" presName="parTrans" presStyleLbl="bgSibTrans2D1" presStyleIdx="0" presStyleCnt="3"/>
      <dgm:spPr/>
      <dgm:t>
        <a:bodyPr/>
        <a:lstStyle/>
        <a:p>
          <a:endParaRPr lang="en-US"/>
        </a:p>
      </dgm:t>
    </dgm:pt>
    <dgm:pt modelId="{349B4924-B015-4B6F-B5FE-DFF858BE000A}" type="pres">
      <dgm:prSet presAssocID="{372FEDD0-8D73-4FF1-A0D0-4E3FA8FB230C}" presName="node" presStyleLbl="node1" presStyleIdx="0" presStyleCnt="3" custRadScaleRad="88417" custRadScaleInc="-18079">
        <dgm:presLayoutVars>
          <dgm:bulletEnabled val="1"/>
        </dgm:presLayoutVars>
      </dgm:prSet>
      <dgm:spPr/>
      <dgm:t>
        <a:bodyPr/>
        <a:lstStyle/>
        <a:p>
          <a:endParaRPr lang="en-US"/>
        </a:p>
      </dgm:t>
    </dgm:pt>
    <dgm:pt modelId="{7AFBE028-033F-4FCB-B240-88C79563D71B}" type="pres">
      <dgm:prSet presAssocID="{5E948CCD-658A-444D-832E-529F255C9E3A}" presName="parTrans" presStyleLbl="bgSibTrans2D1" presStyleIdx="1" presStyleCnt="3"/>
      <dgm:spPr/>
      <dgm:t>
        <a:bodyPr/>
        <a:lstStyle/>
        <a:p>
          <a:endParaRPr lang="en-US"/>
        </a:p>
      </dgm:t>
    </dgm:pt>
    <dgm:pt modelId="{4CEA401B-27E2-4467-8AFA-AAF64495AB97}" type="pres">
      <dgm:prSet presAssocID="{407BABF4-9281-41EB-AF31-2710360322EF}" presName="node" presStyleLbl="node1" presStyleIdx="1" presStyleCnt="3" custRadScaleRad="823" custRadScaleInc="294455">
        <dgm:presLayoutVars>
          <dgm:bulletEnabled val="1"/>
        </dgm:presLayoutVars>
      </dgm:prSet>
      <dgm:spPr/>
      <dgm:t>
        <a:bodyPr/>
        <a:lstStyle/>
        <a:p>
          <a:endParaRPr lang="en-US"/>
        </a:p>
      </dgm:t>
    </dgm:pt>
    <dgm:pt modelId="{F0B52E4C-0973-44DD-B412-44D58CBA3253}" type="pres">
      <dgm:prSet presAssocID="{F3377FE6-76D2-457B-9E59-6B9C49CEB73A}" presName="parTrans" presStyleLbl="bgSibTrans2D1" presStyleIdx="2" presStyleCnt="3"/>
      <dgm:spPr/>
      <dgm:t>
        <a:bodyPr/>
        <a:lstStyle/>
        <a:p>
          <a:endParaRPr lang="en-US"/>
        </a:p>
      </dgm:t>
    </dgm:pt>
    <dgm:pt modelId="{FE1B778E-FA42-4BF3-B46A-5F7C79E22E75}" type="pres">
      <dgm:prSet presAssocID="{908DADD4-B4B5-45D8-AAD3-F31E28E8A253}" presName="node" presStyleLbl="node1" presStyleIdx="2" presStyleCnt="3" custRadScaleRad="91584" custRadScaleInc="19555">
        <dgm:presLayoutVars>
          <dgm:bulletEnabled val="1"/>
        </dgm:presLayoutVars>
      </dgm:prSet>
      <dgm:spPr/>
      <dgm:t>
        <a:bodyPr/>
        <a:lstStyle/>
        <a:p>
          <a:endParaRPr lang="en-US"/>
        </a:p>
      </dgm:t>
    </dgm:pt>
  </dgm:ptLst>
  <dgm:cxnLst>
    <dgm:cxn modelId="{F0DD6656-4ED4-4583-A350-37A606527C88}" srcId="{4295E2A3-99B7-4EDF-9500-1E5206814A3B}" destId="{908DADD4-B4B5-45D8-AAD3-F31E28E8A253}" srcOrd="2" destOrd="0" parTransId="{F3377FE6-76D2-457B-9E59-6B9C49CEB73A}" sibTransId="{8C866254-CF69-4152-A4DE-95250A109A99}"/>
    <dgm:cxn modelId="{4E2891D6-8641-4D66-AC57-304B1BC010F5}" type="presOf" srcId="{5E948CCD-658A-444D-832E-529F255C9E3A}" destId="{7AFBE028-033F-4FCB-B240-88C79563D71B}" srcOrd="0" destOrd="0" presId="urn:microsoft.com/office/officeart/2005/8/layout/radial4"/>
    <dgm:cxn modelId="{B3A63311-7B14-4EE9-9D2B-4B7F38DDA868}" type="presOf" srcId="{372FEDD0-8D73-4FF1-A0D0-4E3FA8FB230C}" destId="{349B4924-B015-4B6F-B5FE-DFF858BE000A}" srcOrd="0" destOrd="0" presId="urn:microsoft.com/office/officeart/2005/8/layout/radial4"/>
    <dgm:cxn modelId="{89A3763A-D5DF-42F4-B350-66647A54CDD0}" srcId="{4295E2A3-99B7-4EDF-9500-1E5206814A3B}" destId="{372FEDD0-8D73-4FF1-A0D0-4E3FA8FB230C}" srcOrd="0" destOrd="0" parTransId="{A5FB8011-D7BB-48FB-85CC-E300B7251B74}" sibTransId="{20D80819-1552-4542-A58D-05668960DB44}"/>
    <dgm:cxn modelId="{F1B04798-9608-4AB1-9179-A0C6CA7F6819}" type="presOf" srcId="{407BABF4-9281-41EB-AF31-2710360322EF}" destId="{4CEA401B-27E2-4467-8AFA-AAF64495AB97}" srcOrd="0" destOrd="0" presId="urn:microsoft.com/office/officeart/2005/8/layout/radial4"/>
    <dgm:cxn modelId="{93CB5CF6-030C-4710-97DE-6F26F272A277}" type="presOf" srcId="{908DADD4-B4B5-45D8-AAD3-F31E28E8A253}" destId="{FE1B778E-FA42-4BF3-B46A-5F7C79E22E75}" srcOrd="0" destOrd="0" presId="urn:microsoft.com/office/officeart/2005/8/layout/radial4"/>
    <dgm:cxn modelId="{15FD5221-7F32-4859-BD52-3F67AA3C6418}" srcId="{F60AD576-97BC-4717-B940-95137DCD9551}" destId="{4295E2A3-99B7-4EDF-9500-1E5206814A3B}" srcOrd="0" destOrd="0" parTransId="{7971F54B-D694-451A-BFD7-0433868F6106}" sibTransId="{7C91434D-FB44-4109-BA67-523F84BA818E}"/>
    <dgm:cxn modelId="{E148B080-0EA9-495C-984E-7275AEA2A06E}" type="presOf" srcId="{A5FB8011-D7BB-48FB-85CC-E300B7251B74}" destId="{97564EDE-B1E6-4E73-9D82-4B47179A0812}" srcOrd="0" destOrd="0" presId="urn:microsoft.com/office/officeart/2005/8/layout/radial4"/>
    <dgm:cxn modelId="{59D0A3B1-049E-48B3-9807-35C8C0CD2897}" type="presOf" srcId="{F60AD576-97BC-4717-B940-95137DCD9551}" destId="{3FC0220E-30FF-4C26-92F6-336930DF87B4}" srcOrd="0" destOrd="0" presId="urn:microsoft.com/office/officeart/2005/8/layout/radial4"/>
    <dgm:cxn modelId="{2F6A32DF-8296-46BE-BA99-F57FFEA6E762}" type="presOf" srcId="{F3377FE6-76D2-457B-9E59-6B9C49CEB73A}" destId="{F0B52E4C-0973-44DD-B412-44D58CBA3253}" srcOrd="0" destOrd="0" presId="urn:microsoft.com/office/officeart/2005/8/layout/radial4"/>
    <dgm:cxn modelId="{DAB76BF1-41EC-4C53-BD27-CCE5E8680ADB}" srcId="{4295E2A3-99B7-4EDF-9500-1E5206814A3B}" destId="{407BABF4-9281-41EB-AF31-2710360322EF}" srcOrd="1" destOrd="0" parTransId="{5E948CCD-658A-444D-832E-529F255C9E3A}" sibTransId="{D9D65BBF-7442-4B48-8EFC-C4054A4CD5D6}"/>
    <dgm:cxn modelId="{15E9B568-BA68-4D2D-B4F9-1F3694A48ABC}" type="presOf" srcId="{4295E2A3-99B7-4EDF-9500-1E5206814A3B}" destId="{DD223786-D9F2-4DA3-86CD-F3BB9153F5D8}" srcOrd="0" destOrd="0" presId="urn:microsoft.com/office/officeart/2005/8/layout/radial4"/>
    <dgm:cxn modelId="{0A57E23E-87AF-4DA6-8746-BFB4832B0A90}" type="presParOf" srcId="{3FC0220E-30FF-4C26-92F6-336930DF87B4}" destId="{DD223786-D9F2-4DA3-86CD-F3BB9153F5D8}" srcOrd="0" destOrd="0" presId="urn:microsoft.com/office/officeart/2005/8/layout/radial4"/>
    <dgm:cxn modelId="{B886B506-56AF-41F7-88E1-32F3B3C93C3E}" type="presParOf" srcId="{3FC0220E-30FF-4C26-92F6-336930DF87B4}" destId="{97564EDE-B1E6-4E73-9D82-4B47179A0812}" srcOrd="1" destOrd="0" presId="urn:microsoft.com/office/officeart/2005/8/layout/radial4"/>
    <dgm:cxn modelId="{A466B1D8-C1B6-4E18-B588-06A7246F3337}" type="presParOf" srcId="{3FC0220E-30FF-4C26-92F6-336930DF87B4}" destId="{349B4924-B015-4B6F-B5FE-DFF858BE000A}" srcOrd="2" destOrd="0" presId="urn:microsoft.com/office/officeart/2005/8/layout/radial4"/>
    <dgm:cxn modelId="{3557CD66-86B5-45F0-A727-04114C60C370}" type="presParOf" srcId="{3FC0220E-30FF-4C26-92F6-336930DF87B4}" destId="{7AFBE028-033F-4FCB-B240-88C79563D71B}" srcOrd="3" destOrd="0" presId="urn:microsoft.com/office/officeart/2005/8/layout/radial4"/>
    <dgm:cxn modelId="{13996833-7E79-43D6-B69D-0DE38BC41833}" type="presParOf" srcId="{3FC0220E-30FF-4C26-92F6-336930DF87B4}" destId="{4CEA401B-27E2-4467-8AFA-AAF64495AB97}" srcOrd="4" destOrd="0" presId="urn:microsoft.com/office/officeart/2005/8/layout/radial4"/>
    <dgm:cxn modelId="{0BD2C40D-AE59-4DFE-A6FD-B60801D55B99}" type="presParOf" srcId="{3FC0220E-30FF-4C26-92F6-336930DF87B4}" destId="{F0B52E4C-0973-44DD-B412-44D58CBA3253}" srcOrd="5" destOrd="0" presId="urn:microsoft.com/office/officeart/2005/8/layout/radial4"/>
    <dgm:cxn modelId="{B5E5CEF2-FD60-4765-B9EE-38DB7381F225}" type="presParOf" srcId="{3FC0220E-30FF-4C26-92F6-336930DF87B4}" destId="{FE1B778E-FA42-4BF3-B46A-5F7C79E22E75}"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5C4F8-91D9-4FED-BA74-C7848D5AD507}" type="doc">
      <dgm:prSet loTypeId="urn:microsoft.com/office/officeart/2005/8/layout/chevron1" loCatId="process" qsTypeId="urn:microsoft.com/office/officeart/2005/8/quickstyle/simple1" qsCatId="simple" csTypeId="urn:microsoft.com/office/officeart/2005/8/colors/accent1_2" csCatId="accent1" phldr="1"/>
      <dgm:spPr/>
    </dgm:pt>
    <dgm:pt modelId="{EAE8B703-934B-49B6-AD6F-018EA9403CA9}">
      <dgm:prSet phldrT="[Text]"/>
      <dgm:spPr/>
      <dgm:t>
        <a:bodyPr/>
        <a:lstStyle/>
        <a:p>
          <a:r>
            <a:rPr lang="en-US" dirty="0" smtClean="0"/>
            <a:t>Certified Associate in PM</a:t>
          </a:r>
          <a:endParaRPr lang="en-US" dirty="0"/>
        </a:p>
      </dgm:t>
    </dgm:pt>
    <dgm:pt modelId="{40E5748C-62D6-4FB6-9AD1-2394EF411272}" type="parTrans" cxnId="{4AB33A97-AFB7-415F-95FC-4A5BAB07E46E}">
      <dgm:prSet/>
      <dgm:spPr/>
      <dgm:t>
        <a:bodyPr/>
        <a:lstStyle/>
        <a:p>
          <a:endParaRPr lang="en-US"/>
        </a:p>
      </dgm:t>
    </dgm:pt>
    <dgm:pt modelId="{1DE78CB6-95CB-440B-B4DA-028DF0761947}" type="sibTrans" cxnId="{4AB33A97-AFB7-415F-95FC-4A5BAB07E46E}">
      <dgm:prSet/>
      <dgm:spPr/>
      <dgm:t>
        <a:bodyPr/>
        <a:lstStyle/>
        <a:p>
          <a:endParaRPr lang="en-US"/>
        </a:p>
      </dgm:t>
    </dgm:pt>
    <dgm:pt modelId="{7FDD4E34-220E-4E2C-BA4F-53DDE52FED11}">
      <dgm:prSet phldrT="[Text]"/>
      <dgm:spPr/>
      <dgm:t>
        <a:bodyPr/>
        <a:lstStyle/>
        <a:p>
          <a:r>
            <a:rPr lang="en-US" dirty="0" smtClean="0"/>
            <a:t>Project Management Professional</a:t>
          </a:r>
          <a:endParaRPr lang="en-US" dirty="0"/>
        </a:p>
      </dgm:t>
    </dgm:pt>
    <dgm:pt modelId="{A6ABBB90-46E0-4232-8556-78E780C43E0D}" type="parTrans" cxnId="{1913C9B5-4E70-4663-877F-3090728DF701}">
      <dgm:prSet/>
      <dgm:spPr/>
      <dgm:t>
        <a:bodyPr/>
        <a:lstStyle/>
        <a:p>
          <a:endParaRPr lang="en-US"/>
        </a:p>
      </dgm:t>
    </dgm:pt>
    <dgm:pt modelId="{84B72C38-0280-4404-A03C-338A9493FC28}" type="sibTrans" cxnId="{1913C9B5-4E70-4663-877F-3090728DF701}">
      <dgm:prSet/>
      <dgm:spPr/>
      <dgm:t>
        <a:bodyPr/>
        <a:lstStyle/>
        <a:p>
          <a:endParaRPr lang="en-US"/>
        </a:p>
      </dgm:t>
    </dgm:pt>
    <dgm:pt modelId="{2A37A057-F89D-4ABA-AF81-F1C145022498}">
      <dgm:prSet phldrT="[Text]"/>
      <dgm:spPr/>
      <dgm:t>
        <a:bodyPr/>
        <a:lstStyle/>
        <a:p>
          <a:r>
            <a:rPr lang="en-US" dirty="0" smtClean="0"/>
            <a:t>Program Management Professional</a:t>
          </a:r>
          <a:endParaRPr lang="en-US" dirty="0"/>
        </a:p>
      </dgm:t>
    </dgm:pt>
    <dgm:pt modelId="{0C3238E4-725C-4FEA-AA22-E2ECD6202C50}" type="parTrans" cxnId="{8CED37E0-1B92-4AE1-A275-7B858EF0D475}">
      <dgm:prSet/>
      <dgm:spPr/>
      <dgm:t>
        <a:bodyPr/>
        <a:lstStyle/>
        <a:p>
          <a:endParaRPr lang="en-US"/>
        </a:p>
      </dgm:t>
    </dgm:pt>
    <dgm:pt modelId="{8820BEAC-8510-4DB3-BF34-296C98D60172}" type="sibTrans" cxnId="{8CED37E0-1B92-4AE1-A275-7B858EF0D475}">
      <dgm:prSet/>
      <dgm:spPr/>
      <dgm:t>
        <a:bodyPr/>
        <a:lstStyle/>
        <a:p>
          <a:endParaRPr lang="en-US"/>
        </a:p>
      </dgm:t>
    </dgm:pt>
    <dgm:pt modelId="{AC0EA4D3-2677-4C09-8ADB-CCF69D04EDB2}" type="pres">
      <dgm:prSet presAssocID="{2BD5C4F8-91D9-4FED-BA74-C7848D5AD507}" presName="Name0" presStyleCnt="0">
        <dgm:presLayoutVars>
          <dgm:dir/>
          <dgm:animLvl val="lvl"/>
          <dgm:resizeHandles val="exact"/>
        </dgm:presLayoutVars>
      </dgm:prSet>
      <dgm:spPr/>
    </dgm:pt>
    <dgm:pt modelId="{D9947028-C857-4778-BD03-EE04F87EA3CE}" type="pres">
      <dgm:prSet presAssocID="{EAE8B703-934B-49B6-AD6F-018EA9403CA9}" presName="parTxOnly" presStyleLbl="node1" presStyleIdx="0" presStyleCnt="3">
        <dgm:presLayoutVars>
          <dgm:chMax val="0"/>
          <dgm:chPref val="0"/>
          <dgm:bulletEnabled val="1"/>
        </dgm:presLayoutVars>
      </dgm:prSet>
      <dgm:spPr/>
      <dgm:t>
        <a:bodyPr/>
        <a:lstStyle/>
        <a:p>
          <a:endParaRPr lang="en-US"/>
        </a:p>
      </dgm:t>
    </dgm:pt>
    <dgm:pt modelId="{96F1D6CB-BF2E-4D70-B281-AD63C0704B9A}" type="pres">
      <dgm:prSet presAssocID="{1DE78CB6-95CB-440B-B4DA-028DF0761947}" presName="parTxOnlySpace" presStyleCnt="0"/>
      <dgm:spPr/>
    </dgm:pt>
    <dgm:pt modelId="{17A3CA1D-7D37-4F59-BCE9-84A821C6F5C3}" type="pres">
      <dgm:prSet presAssocID="{7FDD4E34-220E-4E2C-BA4F-53DDE52FED11}" presName="parTxOnly" presStyleLbl="node1" presStyleIdx="1" presStyleCnt="3" custLinFactNeighborX="1931" custLinFactNeighborY="-1882">
        <dgm:presLayoutVars>
          <dgm:chMax val="0"/>
          <dgm:chPref val="0"/>
          <dgm:bulletEnabled val="1"/>
        </dgm:presLayoutVars>
      </dgm:prSet>
      <dgm:spPr/>
      <dgm:t>
        <a:bodyPr/>
        <a:lstStyle/>
        <a:p>
          <a:endParaRPr lang="en-US"/>
        </a:p>
      </dgm:t>
    </dgm:pt>
    <dgm:pt modelId="{51D0CDEF-8496-4730-8669-280B3F9522AD}" type="pres">
      <dgm:prSet presAssocID="{84B72C38-0280-4404-A03C-338A9493FC28}" presName="parTxOnlySpace" presStyleCnt="0"/>
      <dgm:spPr/>
    </dgm:pt>
    <dgm:pt modelId="{E1773C5D-9A8C-4B77-A6EE-0857058EDD3D}" type="pres">
      <dgm:prSet presAssocID="{2A37A057-F89D-4ABA-AF81-F1C145022498}" presName="parTxOnly" presStyleLbl="node1" presStyleIdx="2" presStyleCnt="3">
        <dgm:presLayoutVars>
          <dgm:chMax val="0"/>
          <dgm:chPref val="0"/>
          <dgm:bulletEnabled val="1"/>
        </dgm:presLayoutVars>
      </dgm:prSet>
      <dgm:spPr/>
      <dgm:t>
        <a:bodyPr/>
        <a:lstStyle/>
        <a:p>
          <a:endParaRPr lang="en-US"/>
        </a:p>
      </dgm:t>
    </dgm:pt>
  </dgm:ptLst>
  <dgm:cxnLst>
    <dgm:cxn modelId="{8CED37E0-1B92-4AE1-A275-7B858EF0D475}" srcId="{2BD5C4F8-91D9-4FED-BA74-C7848D5AD507}" destId="{2A37A057-F89D-4ABA-AF81-F1C145022498}" srcOrd="2" destOrd="0" parTransId="{0C3238E4-725C-4FEA-AA22-E2ECD6202C50}" sibTransId="{8820BEAC-8510-4DB3-BF34-296C98D60172}"/>
    <dgm:cxn modelId="{4AB33A97-AFB7-415F-95FC-4A5BAB07E46E}" srcId="{2BD5C4F8-91D9-4FED-BA74-C7848D5AD507}" destId="{EAE8B703-934B-49B6-AD6F-018EA9403CA9}" srcOrd="0" destOrd="0" parTransId="{40E5748C-62D6-4FB6-9AD1-2394EF411272}" sibTransId="{1DE78CB6-95CB-440B-B4DA-028DF0761947}"/>
    <dgm:cxn modelId="{078C863F-0124-4F3D-B326-3760A04A3F29}" type="presOf" srcId="{2A37A057-F89D-4ABA-AF81-F1C145022498}" destId="{E1773C5D-9A8C-4B77-A6EE-0857058EDD3D}" srcOrd="0" destOrd="0" presId="urn:microsoft.com/office/officeart/2005/8/layout/chevron1"/>
    <dgm:cxn modelId="{339479FB-DCC2-4B60-92A0-6929BD2B5B73}" type="presOf" srcId="{2BD5C4F8-91D9-4FED-BA74-C7848D5AD507}" destId="{AC0EA4D3-2677-4C09-8ADB-CCF69D04EDB2}" srcOrd="0" destOrd="0" presId="urn:microsoft.com/office/officeart/2005/8/layout/chevron1"/>
    <dgm:cxn modelId="{47B44BB7-46A8-4577-A8B6-DEC4E4CBCCB0}" type="presOf" srcId="{7FDD4E34-220E-4E2C-BA4F-53DDE52FED11}" destId="{17A3CA1D-7D37-4F59-BCE9-84A821C6F5C3}" srcOrd="0" destOrd="0" presId="urn:microsoft.com/office/officeart/2005/8/layout/chevron1"/>
    <dgm:cxn modelId="{40574258-F722-4140-BA48-BD93B41B718F}" type="presOf" srcId="{EAE8B703-934B-49B6-AD6F-018EA9403CA9}" destId="{D9947028-C857-4778-BD03-EE04F87EA3CE}" srcOrd="0" destOrd="0" presId="urn:microsoft.com/office/officeart/2005/8/layout/chevron1"/>
    <dgm:cxn modelId="{1913C9B5-4E70-4663-877F-3090728DF701}" srcId="{2BD5C4F8-91D9-4FED-BA74-C7848D5AD507}" destId="{7FDD4E34-220E-4E2C-BA4F-53DDE52FED11}" srcOrd="1" destOrd="0" parTransId="{A6ABBB90-46E0-4232-8556-78E780C43E0D}" sibTransId="{84B72C38-0280-4404-A03C-338A9493FC28}"/>
    <dgm:cxn modelId="{0E3F4B27-09EE-4DE4-A12D-E9125EFF4B56}" type="presParOf" srcId="{AC0EA4D3-2677-4C09-8ADB-CCF69D04EDB2}" destId="{D9947028-C857-4778-BD03-EE04F87EA3CE}" srcOrd="0" destOrd="0" presId="urn:microsoft.com/office/officeart/2005/8/layout/chevron1"/>
    <dgm:cxn modelId="{3D5E5F7C-EA04-4AC7-964E-E5A701EEAFD7}" type="presParOf" srcId="{AC0EA4D3-2677-4C09-8ADB-CCF69D04EDB2}" destId="{96F1D6CB-BF2E-4D70-B281-AD63C0704B9A}" srcOrd="1" destOrd="0" presId="urn:microsoft.com/office/officeart/2005/8/layout/chevron1"/>
    <dgm:cxn modelId="{8BDED0C1-488F-447C-9817-59FBC4AA1419}" type="presParOf" srcId="{AC0EA4D3-2677-4C09-8ADB-CCF69D04EDB2}" destId="{17A3CA1D-7D37-4F59-BCE9-84A821C6F5C3}" srcOrd="2" destOrd="0" presId="urn:microsoft.com/office/officeart/2005/8/layout/chevron1"/>
    <dgm:cxn modelId="{29C8B328-6981-420B-93A3-8E52674F458C}" type="presParOf" srcId="{AC0EA4D3-2677-4C09-8ADB-CCF69D04EDB2}" destId="{51D0CDEF-8496-4730-8669-280B3F9522AD}" srcOrd="3" destOrd="0" presId="urn:microsoft.com/office/officeart/2005/8/layout/chevron1"/>
    <dgm:cxn modelId="{663B7C0A-9484-4AF0-BA60-B023DF250369}" type="presParOf" srcId="{AC0EA4D3-2677-4C09-8ADB-CCF69D04EDB2}" destId="{E1773C5D-9A8C-4B77-A6EE-0857058EDD3D}"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E92E54-0278-42CB-B536-47DEE59A9F9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6AAB587-46AC-4DDC-B75A-F61F949FBF7A}">
      <dgm:prSet phldrT="[Text]"/>
      <dgm:spPr/>
      <dgm:t>
        <a:bodyPr/>
        <a:lstStyle/>
        <a:p>
          <a:r>
            <a:rPr lang="en-US" dirty="0" smtClean="0"/>
            <a:t>PMI Agile Certified Practitioner</a:t>
          </a:r>
          <a:endParaRPr lang="en-US" dirty="0"/>
        </a:p>
      </dgm:t>
    </dgm:pt>
    <dgm:pt modelId="{69609164-1942-4DEE-80C2-E2DE77430CCA}" type="parTrans" cxnId="{24D3F584-1BF1-4ABE-87A3-487ED9B39493}">
      <dgm:prSet/>
      <dgm:spPr/>
      <dgm:t>
        <a:bodyPr/>
        <a:lstStyle/>
        <a:p>
          <a:endParaRPr lang="en-US"/>
        </a:p>
      </dgm:t>
    </dgm:pt>
    <dgm:pt modelId="{4FCF67E5-49D0-469A-9BEE-37363FDE0C39}" type="sibTrans" cxnId="{24D3F584-1BF1-4ABE-87A3-487ED9B39493}">
      <dgm:prSet/>
      <dgm:spPr/>
      <dgm:t>
        <a:bodyPr/>
        <a:lstStyle/>
        <a:p>
          <a:endParaRPr lang="en-US"/>
        </a:p>
      </dgm:t>
    </dgm:pt>
    <dgm:pt modelId="{8A6F324C-9654-4494-9CDE-15399C3CE36C}">
      <dgm:prSet phldrT="[Text]"/>
      <dgm:spPr/>
      <dgm:t>
        <a:bodyPr/>
        <a:lstStyle/>
        <a:p>
          <a:r>
            <a:rPr lang="en-US" dirty="0" smtClean="0"/>
            <a:t>PMI Risk Management Processional</a:t>
          </a:r>
          <a:endParaRPr lang="en-US" dirty="0"/>
        </a:p>
      </dgm:t>
    </dgm:pt>
    <dgm:pt modelId="{65A9D769-515E-489C-A0A6-8A61A0905375}" type="parTrans" cxnId="{4D654052-9F92-45EB-AC5C-0F000C44FF64}">
      <dgm:prSet/>
      <dgm:spPr/>
      <dgm:t>
        <a:bodyPr/>
        <a:lstStyle/>
        <a:p>
          <a:endParaRPr lang="en-US"/>
        </a:p>
      </dgm:t>
    </dgm:pt>
    <dgm:pt modelId="{3C7B6C2A-CBB0-4499-B131-111376C3F8E3}" type="sibTrans" cxnId="{4D654052-9F92-45EB-AC5C-0F000C44FF64}">
      <dgm:prSet/>
      <dgm:spPr/>
      <dgm:t>
        <a:bodyPr/>
        <a:lstStyle/>
        <a:p>
          <a:endParaRPr lang="en-US"/>
        </a:p>
      </dgm:t>
    </dgm:pt>
    <dgm:pt modelId="{38BCA2D8-00B2-4638-95D8-5A86FBAAE1A0}">
      <dgm:prSet phldrT="[Text]"/>
      <dgm:spPr/>
      <dgm:t>
        <a:bodyPr/>
        <a:lstStyle/>
        <a:p>
          <a:r>
            <a:rPr lang="en-US" dirty="0" smtClean="0"/>
            <a:t>PMI Scheduling </a:t>
          </a:r>
          <a:r>
            <a:rPr lang="en-US" dirty="0" err="1" smtClean="0"/>
            <a:t>Prodessional</a:t>
          </a:r>
          <a:endParaRPr lang="en-US" dirty="0"/>
        </a:p>
      </dgm:t>
    </dgm:pt>
    <dgm:pt modelId="{E114E6BF-222C-41A0-9296-BEDDD70FC49A}" type="parTrans" cxnId="{4801129E-206A-484F-A8A5-EDA86F69DA0E}">
      <dgm:prSet/>
      <dgm:spPr/>
      <dgm:t>
        <a:bodyPr/>
        <a:lstStyle/>
        <a:p>
          <a:endParaRPr lang="en-US"/>
        </a:p>
      </dgm:t>
    </dgm:pt>
    <dgm:pt modelId="{AADA818B-3166-459A-8AF0-C2D3648B8E87}" type="sibTrans" cxnId="{4801129E-206A-484F-A8A5-EDA86F69DA0E}">
      <dgm:prSet/>
      <dgm:spPr/>
      <dgm:t>
        <a:bodyPr/>
        <a:lstStyle/>
        <a:p>
          <a:endParaRPr lang="en-US"/>
        </a:p>
      </dgm:t>
    </dgm:pt>
    <dgm:pt modelId="{DE89AE0E-B3C5-4321-98FB-6364133BBEBE}" type="pres">
      <dgm:prSet presAssocID="{53E92E54-0278-42CB-B536-47DEE59A9F95}" presName="diagram" presStyleCnt="0">
        <dgm:presLayoutVars>
          <dgm:dir/>
          <dgm:resizeHandles val="exact"/>
        </dgm:presLayoutVars>
      </dgm:prSet>
      <dgm:spPr/>
      <dgm:t>
        <a:bodyPr/>
        <a:lstStyle/>
        <a:p>
          <a:endParaRPr lang="en-US"/>
        </a:p>
      </dgm:t>
    </dgm:pt>
    <dgm:pt modelId="{C7A695D3-E47E-419E-8E30-FA61A12D2A4A}" type="pres">
      <dgm:prSet presAssocID="{56AAB587-46AC-4DDC-B75A-F61F949FBF7A}" presName="node" presStyleLbl="node1" presStyleIdx="0" presStyleCnt="3">
        <dgm:presLayoutVars>
          <dgm:bulletEnabled val="1"/>
        </dgm:presLayoutVars>
      </dgm:prSet>
      <dgm:spPr/>
      <dgm:t>
        <a:bodyPr/>
        <a:lstStyle/>
        <a:p>
          <a:endParaRPr lang="en-US"/>
        </a:p>
      </dgm:t>
    </dgm:pt>
    <dgm:pt modelId="{A62BDD76-00C0-4003-AC76-BB9995D28753}" type="pres">
      <dgm:prSet presAssocID="{4FCF67E5-49D0-469A-9BEE-37363FDE0C39}" presName="sibTrans" presStyleCnt="0"/>
      <dgm:spPr/>
    </dgm:pt>
    <dgm:pt modelId="{24381F19-6D9C-48C0-890A-7F7474AF73BF}" type="pres">
      <dgm:prSet presAssocID="{8A6F324C-9654-4494-9CDE-15399C3CE36C}" presName="node" presStyleLbl="node1" presStyleIdx="1" presStyleCnt="3">
        <dgm:presLayoutVars>
          <dgm:bulletEnabled val="1"/>
        </dgm:presLayoutVars>
      </dgm:prSet>
      <dgm:spPr/>
      <dgm:t>
        <a:bodyPr/>
        <a:lstStyle/>
        <a:p>
          <a:endParaRPr lang="en-US"/>
        </a:p>
      </dgm:t>
    </dgm:pt>
    <dgm:pt modelId="{1EB1BC16-43C7-4B96-B7C4-905B34D40427}" type="pres">
      <dgm:prSet presAssocID="{3C7B6C2A-CBB0-4499-B131-111376C3F8E3}" presName="sibTrans" presStyleCnt="0"/>
      <dgm:spPr/>
    </dgm:pt>
    <dgm:pt modelId="{F14ABF68-3C0C-4ADD-89F1-D7E0D76EC3B3}" type="pres">
      <dgm:prSet presAssocID="{38BCA2D8-00B2-4638-95D8-5A86FBAAE1A0}" presName="node" presStyleLbl="node1" presStyleIdx="2" presStyleCnt="3">
        <dgm:presLayoutVars>
          <dgm:bulletEnabled val="1"/>
        </dgm:presLayoutVars>
      </dgm:prSet>
      <dgm:spPr/>
      <dgm:t>
        <a:bodyPr/>
        <a:lstStyle/>
        <a:p>
          <a:endParaRPr lang="en-US"/>
        </a:p>
      </dgm:t>
    </dgm:pt>
  </dgm:ptLst>
  <dgm:cxnLst>
    <dgm:cxn modelId="{8664B45E-ADA1-45D0-B06C-6D1906DA8A8D}" type="presOf" srcId="{56AAB587-46AC-4DDC-B75A-F61F949FBF7A}" destId="{C7A695D3-E47E-419E-8E30-FA61A12D2A4A}" srcOrd="0" destOrd="0" presId="urn:microsoft.com/office/officeart/2005/8/layout/default"/>
    <dgm:cxn modelId="{4801129E-206A-484F-A8A5-EDA86F69DA0E}" srcId="{53E92E54-0278-42CB-B536-47DEE59A9F95}" destId="{38BCA2D8-00B2-4638-95D8-5A86FBAAE1A0}" srcOrd="2" destOrd="0" parTransId="{E114E6BF-222C-41A0-9296-BEDDD70FC49A}" sibTransId="{AADA818B-3166-459A-8AF0-C2D3648B8E87}"/>
    <dgm:cxn modelId="{24D3F584-1BF1-4ABE-87A3-487ED9B39493}" srcId="{53E92E54-0278-42CB-B536-47DEE59A9F95}" destId="{56AAB587-46AC-4DDC-B75A-F61F949FBF7A}" srcOrd="0" destOrd="0" parTransId="{69609164-1942-4DEE-80C2-E2DE77430CCA}" sibTransId="{4FCF67E5-49D0-469A-9BEE-37363FDE0C39}"/>
    <dgm:cxn modelId="{B217F373-F901-4F37-8433-92E6912BF7E7}" type="presOf" srcId="{38BCA2D8-00B2-4638-95D8-5A86FBAAE1A0}" destId="{F14ABF68-3C0C-4ADD-89F1-D7E0D76EC3B3}" srcOrd="0" destOrd="0" presId="urn:microsoft.com/office/officeart/2005/8/layout/default"/>
    <dgm:cxn modelId="{181EE00D-EBE5-4E93-A5B9-C3AEC4C686E4}" type="presOf" srcId="{8A6F324C-9654-4494-9CDE-15399C3CE36C}" destId="{24381F19-6D9C-48C0-890A-7F7474AF73BF}" srcOrd="0" destOrd="0" presId="urn:microsoft.com/office/officeart/2005/8/layout/default"/>
    <dgm:cxn modelId="{4D654052-9F92-45EB-AC5C-0F000C44FF64}" srcId="{53E92E54-0278-42CB-B536-47DEE59A9F95}" destId="{8A6F324C-9654-4494-9CDE-15399C3CE36C}" srcOrd="1" destOrd="0" parTransId="{65A9D769-515E-489C-A0A6-8A61A0905375}" sibTransId="{3C7B6C2A-CBB0-4499-B131-111376C3F8E3}"/>
    <dgm:cxn modelId="{9240C5F6-901C-4E3D-B2A0-6DDF1A892286}" type="presOf" srcId="{53E92E54-0278-42CB-B536-47DEE59A9F95}" destId="{DE89AE0E-B3C5-4321-98FB-6364133BBEBE}" srcOrd="0" destOrd="0" presId="urn:microsoft.com/office/officeart/2005/8/layout/default"/>
    <dgm:cxn modelId="{E9C8B414-E084-47C1-ADB1-6554497343BC}" type="presParOf" srcId="{DE89AE0E-B3C5-4321-98FB-6364133BBEBE}" destId="{C7A695D3-E47E-419E-8E30-FA61A12D2A4A}" srcOrd="0" destOrd="0" presId="urn:microsoft.com/office/officeart/2005/8/layout/default"/>
    <dgm:cxn modelId="{8E3F6169-7951-4BA2-BC29-CB5828356D11}" type="presParOf" srcId="{DE89AE0E-B3C5-4321-98FB-6364133BBEBE}" destId="{A62BDD76-00C0-4003-AC76-BB9995D28753}" srcOrd="1" destOrd="0" presId="urn:microsoft.com/office/officeart/2005/8/layout/default"/>
    <dgm:cxn modelId="{9C1619DE-8B32-4EE3-B3FA-AABF784AAD0D}" type="presParOf" srcId="{DE89AE0E-B3C5-4321-98FB-6364133BBEBE}" destId="{24381F19-6D9C-48C0-890A-7F7474AF73BF}" srcOrd="2" destOrd="0" presId="urn:microsoft.com/office/officeart/2005/8/layout/default"/>
    <dgm:cxn modelId="{C135BEA5-91EE-4799-AEF6-776004C67031}" type="presParOf" srcId="{DE89AE0E-B3C5-4321-98FB-6364133BBEBE}" destId="{1EB1BC16-43C7-4B96-B7C4-905B34D40427}" srcOrd="3" destOrd="0" presId="urn:microsoft.com/office/officeart/2005/8/layout/default"/>
    <dgm:cxn modelId="{E9D4EB51-21CB-434E-B9AF-C19B38E53909}" type="presParOf" srcId="{DE89AE0E-B3C5-4321-98FB-6364133BBEBE}" destId="{F14ABF68-3C0C-4ADD-89F1-D7E0D76EC3B3}" srcOrd="4" destOrd="0" presId="urn:microsoft.com/office/officeart/2005/8/layout/default"/>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223786-D9F2-4DA3-86CD-F3BB9153F5D8}">
      <dsp:nvSpPr>
        <dsp:cNvPr id="0" name=""/>
        <dsp:cNvSpPr/>
      </dsp:nvSpPr>
      <dsp:spPr>
        <a:xfrm>
          <a:off x="1981188" y="0"/>
          <a:ext cx="1606486" cy="1606486"/>
        </a:xfrm>
        <a:prstGeom prst="ellipse">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Cost</a:t>
          </a:r>
          <a:endParaRPr lang="en-US" sz="2800" kern="1200" dirty="0"/>
        </a:p>
      </dsp:txBody>
      <dsp:txXfrm>
        <a:off x="1981188" y="0"/>
        <a:ext cx="1606486" cy="1606486"/>
      </dsp:txXfrm>
    </dsp:sp>
    <dsp:sp modelId="{97564EDE-B1E6-4E73-9D82-4B47179A0812}">
      <dsp:nvSpPr>
        <dsp:cNvPr id="0" name=""/>
        <dsp:cNvSpPr/>
      </dsp:nvSpPr>
      <dsp:spPr>
        <a:xfrm rot="8767103">
          <a:off x="799296" y="1447921"/>
          <a:ext cx="1368352" cy="457848"/>
        </a:xfrm>
        <a:prstGeom prst="leftArrow">
          <a:avLst>
            <a:gd name="adj1" fmla="val 60000"/>
            <a:gd name="adj2" fmla="val 50000"/>
          </a:avLst>
        </a:prstGeom>
        <a:solidFill>
          <a:schemeClr val="accent6">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B4924-B015-4B6F-B5FE-DFF858BE000A}">
      <dsp:nvSpPr>
        <dsp:cNvPr id="0" name=""/>
        <dsp:cNvSpPr/>
      </dsp:nvSpPr>
      <dsp:spPr>
        <a:xfrm>
          <a:off x="152395" y="1447794"/>
          <a:ext cx="1526162" cy="1220929"/>
        </a:xfrm>
        <a:prstGeom prst="roundRect">
          <a:avLst>
            <a:gd name="adj" fmla="val 1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Performance</a:t>
          </a:r>
          <a:endParaRPr lang="en-US" sz="1800" kern="1200" dirty="0"/>
        </a:p>
      </dsp:txBody>
      <dsp:txXfrm>
        <a:off x="152395" y="1447794"/>
        <a:ext cx="1526162" cy="1220929"/>
      </dsp:txXfrm>
    </dsp:sp>
    <dsp:sp modelId="{7AFBE028-033F-4FCB-B240-88C79563D71B}">
      <dsp:nvSpPr>
        <dsp:cNvPr id="0" name=""/>
        <dsp:cNvSpPr/>
      </dsp:nvSpPr>
      <dsp:spPr>
        <a:xfrm rot="5465931">
          <a:off x="2146276" y="2057957"/>
          <a:ext cx="1219395" cy="457848"/>
        </a:xfrm>
        <a:prstGeom prst="leftArrow">
          <a:avLst>
            <a:gd name="adj1" fmla="val 60000"/>
            <a:gd name="adj2" fmla="val 50000"/>
          </a:avLst>
        </a:prstGeom>
        <a:solidFill>
          <a:schemeClr val="accent6">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CEA401B-27E2-4467-8AFA-AAF64495AB97}">
      <dsp:nvSpPr>
        <dsp:cNvPr id="0" name=""/>
        <dsp:cNvSpPr/>
      </dsp:nvSpPr>
      <dsp:spPr>
        <a:xfrm>
          <a:off x="1981200" y="2286002"/>
          <a:ext cx="1526162" cy="1220929"/>
        </a:xfrm>
        <a:prstGeom prst="roundRect">
          <a:avLst>
            <a:gd name="adj" fmla="val 1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Time</a:t>
          </a:r>
          <a:endParaRPr lang="en-US" sz="1800" kern="1200" dirty="0"/>
        </a:p>
      </dsp:txBody>
      <dsp:txXfrm>
        <a:off x="1981200" y="2286002"/>
        <a:ext cx="1526162" cy="1220929"/>
      </dsp:txXfrm>
    </dsp:sp>
    <dsp:sp modelId="{F0B52E4C-0973-44DD-B412-44D58CBA3253}">
      <dsp:nvSpPr>
        <dsp:cNvPr id="0" name=""/>
        <dsp:cNvSpPr/>
      </dsp:nvSpPr>
      <dsp:spPr>
        <a:xfrm rot="2036401">
          <a:off x="3400441" y="1448245"/>
          <a:ext cx="1365138" cy="457848"/>
        </a:xfrm>
        <a:prstGeom prst="leftArrow">
          <a:avLst>
            <a:gd name="adj1" fmla="val 60000"/>
            <a:gd name="adj2" fmla="val 50000"/>
          </a:avLst>
        </a:prstGeom>
        <a:solidFill>
          <a:schemeClr val="accent6">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E1B778E-FA42-4BF3-B46A-5F7C79E22E75}">
      <dsp:nvSpPr>
        <dsp:cNvPr id="0" name=""/>
        <dsp:cNvSpPr/>
      </dsp:nvSpPr>
      <dsp:spPr>
        <a:xfrm>
          <a:off x="3886205" y="1447799"/>
          <a:ext cx="1526162" cy="1220929"/>
        </a:xfrm>
        <a:prstGeom prst="roundRect">
          <a:avLst>
            <a:gd name="adj" fmla="val 1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Scope</a:t>
          </a:r>
          <a:endParaRPr lang="en-US" sz="1800" kern="1200" dirty="0"/>
        </a:p>
      </dsp:txBody>
      <dsp:txXfrm>
        <a:off x="3886205" y="1447799"/>
        <a:ext cx="1526162" cy="122092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947028-C857-4778-BD03-EE04F87EA3CE}">
      <dsp:nvSpPr>
        <dsp:cNvPr id="0" name=""/>
        <dsp:cNvSpPr/>
      </dsp:nvSpPr>
      <dsp:spPr>
        <a:xfrm>
          <a:off x="2009" y="856629"/>
          <a:ext cx="2447850" cy="97914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Certified Associate in PM</a:t>
          </a:r>
          <a:endParaRPr lang="en-US" sz="1800" kern="1200" dirty="0"/>
        </a:p>
      </dsp:txBody>
      <dsp:txXfrm>
        <a:off x="2009" y="856629"/>
        <a:ext cx="2447850" cy="979140"/>
      </dsp:txXfrm>
    </dsp:sp>
    <dsp:sp modelId="{17A3CA1D-7D37-4F59-BCE9-84A821C6F5C3}">
      <dsp:nvSpPr>
        <dsp:cNvPr id="0" name=""/>
        <dsp:cNvSpPr/>
      </dsp:nvSpPr>
      <dsp:spPr>
        <a:xfrm>
          <a:off x="2209801" y="838202"/>
          <a:ext cx="2447850" cy="97914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Project Management Professional</a:t>
          </a:r>
          <a:endParaRPr lang="en-US" sz="1800" kern="1200" dirty="0"/>
        </a:p>
      </dsp:txBody>
      <dsp:txXfrm>
        <a:off x="2209801" y="838202"/>
        <a:ext cx="2447850" cy="979140"/>
      </dsp:txXfrm>
    </dsp:sp>
    <dsp:sp modelId="{E1773C5D-9A8C-4B77-A6EE-0857058EDD3D}">
      <dsp:nvSpPr>
        <dsp:cNvPr id="0" name=""/>
        <dsp:cNvSpPr/>
      </dsp:nvSpPr>
      <dsp:spPr>
        <a:xfrm>
          <a:off x="4408140" y="856629"/>
          <a:ext cx="2447850" cy="97914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Program Management Professional</a:t>
          </a:r>
          <a:endParaRPr lang="en-US" sz="1800" kern="1200" dirty="0"/>
        </a:p>
      </dsp:txBody>
      <dsp:txXfrm>
        <a:off x="4408140" y="856629"/>
        <a:ext cx="2447850" cy="9791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A695D3-E47E-419E-8E30-FA61A12D2A4A}">
      <dsp:nvSpPr>
        <dsp:cNvPr id="0" name=""/>
        <dsp:cNvSpPr/>
      </dsp:nvSpPr>
      <dsp:spPr>
        <a:xfrm>
          <a:off x="0" y="444499"/>
          <a:ext cx="1904999" cy="1143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PMI Agile Certified Practitioner</a:t>
          </a:r>
          <a:endParaRPr lang="en-US" sz="2000" kern="1200" dirty="0"/>
        </a:p>
      </dsp:txBody>
      <dsp:txXfrm>
        <a:off x="0" y="444499"/>
        <a:ext cx="1904999" cy="1143000"/>
      </dsp:txXfrm>
    </dsp:sp>
    <dsp:sp modelId="{24381F19-6D9C-48C0-890A-7F7474AF73BF}">
      <dsp:nvSpPr>
        <dsp:cNvPr id="0" name=""/>
        <dsp:cNvSpPr/>
      </dsp:nvSpPr>
      <dsp:spPr>
        <a:xfrm>
          <a:off x="2095500" y="444499"/>
          <a:ext cx="1904999" cy="1143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PMI Risk Management Processional</a:t>
          </a:r>
          <a:endParaRPr lang="en-US" sz="2000" kern="1200" dirty="0"/>
        </a:p>
      </dsp:txBody>
      <dsp:txXfrm>
        <a:off x="2095500" y="444499"/>
        <a:ext cx="1904999" cy="1143000"/>
      </dsp:txXfrm>
    </dsp:sp>
    <dsp:sp modelId="{F14ABF68-3C0C-4ADD-89F1-D7E0D76EC3B3}">
      <dsp:nvSpPr>
        <dsp:cNvPr id="0" name=""/>
        <dsp:cNvSpPr/>
      </dsp:nvSpPr>
      <dsp:spPr>
        <a:xfrm>
          <a:off x="4190999" y="444499"/>
          <a:ext cx="1904999" cy="1143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PMI Scheduling </a:t>
          </a:r>
          <a:r>
            <a:rPr lang="en-US" sz="2000" kern="1200" dirty="0" err="1" smtClean="0"/>
            <a:t>Prodessional</a:t>
          </a:r>
          <a:endParaRPr lang="en-US" sz="2000" kern="1200" dirty="0"/>
        </a:p>
      </dsp:txBody>
      <dsp:txXfrm>
        <a:off x="4190999" y="444499"/>
        <a:ext cx="1904999"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20059" tIns="0" rIns="20059" bIns="0" numCol="1" anchor="t" anchorCtr="0" compatLnSpc="1">
            <a:prstTxWarp prst="textNoShape">
              <a:avLst/>
            </a:prstTxWarp>
          </a:bodyPr>
          <a:lstStyle>
            <a:lvl1pPr algn="l" defTabSz="963613">
              <a:defRPr sz="1000" i="1"/>
            </a:lvl1pPr>
          </a:lstStyle>
          <a:p>
            <a:endParaRPr lang="en-US"/>
          </a:p>
        </p:txBody>
      </p:sp>
      <p:sp>
        <p:nvSpPr>
          <p:cNvPr id="2051"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20059" tIns="0" rIns="20059" bIns="0" numCol="1" anchor="t" anchorCtr="0" compatLnSpc="1">
            <a:prstTxWarp prst="textNoShape">
              <a:avLst/>
            </a:prstTxWarp>
          </a:bodyPr>
          <a:lstStyle>
            <a:lvl1pPr algn="r" defTabSz="963613">
              <a:defRPr sz="1000" i="1"/>
            </a:lvl1pPr>
          </a:lstStyle>
          <a:p>
            <a:endParaRPr lang="en-US"/>
          </a:p>
        </p:txBody>
      </p:sp>
      <p:sp>
        <p:nvSpPr>
          <p:cNvPr id="2052" name="Rectangle 4"/>
          <p:cNvSpPr>
            <a:spLocks noGrp="1" noRot="1" noChangeAspect="1" noChangeArrowheads="1" noTextEdit="1"/>
          </p:cNvSpPr>
          <p:nvPr>
            <p:ph type="sldImg" idx="2"/>
          </p:nvPr>
        </p:nvSpPr>
        <p:spPr bwMode="auto">
          <a:xfrm>
            <a:off x="1263650" y="725488"/>
            <a:ext cx="4775200" cy="35814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74725" y="4556125"/>
            <a:ext cx="5353050" cy="4313238"/>
          </a:xfrm>
          <a:prstGeom prst="rect">
            <a:avLst/>
          </a:prstGeom>
          <a:noFill/>
          <a:ln w="9525">
            <a:noFill/>
            <a:miter lim="800000"/>
            <a:headEnd/>
            <a:tailEnd/>
          </a:ln>
          <a:effectLst/>
        </p:spPr>
        <p:txBody>
          <a:bodyPr vert="horz" wrap="square" lIns="96952" tIns="48477" rIns="96952" bIns="484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20059" tIns="0" rIns="20059" bIns="0" numCol="1" anchor="b" anchorCtr="0" compatLnSpc="1">
            <a:prstTxWarp prst="textNoShape">
              <a:avLst/>
            </a:prstTxWarp>
          </a:bodyPr>
          <a:lstStyle>
            <a:lvl1pPr algn="l" defTabSz="963613">
              <a:defRPr sz="1000" i="1"/>
            </a:lvl1pPr>
          </a:lstStyle>
          <a:p>
            <a:endParaRPr lang="en-US"/>
          </a:p>
        </p:txBody>
      </p:sp>
      <p:sp>
        <p:nvSpPr>
          <p:cNvPr id="2055"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20059" tIns="0" rIns="20059" bIns="0" numCol="1" anchor="b" anchorCtr="0" compatLnSpc="1">
            <a:prstTxWarp prst="textNoShape">
              <a:avLst/>
            </a:prstTxWarp>
          </a:bodyPr>
          <a:lstStyle>
            <a:lvl1pPr algn="r" defTabSz="963613">
              <a:defRPr sz="1000" i="1"/>
            </a:lvl1pPr>
          </a:lstStyle>
          <a:p>
            <a:fld id="{C16546D2-0031-423B-99EF-4339AEE3DE9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pmi.org/Certification/PMI-Scheduling-Professional-PMI-SP.aspx" TargetMode="External"/><Relationship Id="rId3" Type="http://schemas.openxmlformats.org/officeDocument/2006/relationships/hyperlink" Target="http://www.pmi.org/Certification/Certified-Associate-in-Project-Management-CAPM.aspx" TargetMode="External"/><Relationship Id="rId7" Type="http://schemas.openxmlformats.org/officeDocument/2006/relationships/hyperlink" Target="http://www.pmi.org/Certification/PMI-Risk-Management-Professional-PMI-RMP.aspx"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www.pmi.org/Certification/New-PMI-Agile-Certification.aspx" TargetMode="External"/><Relationship Id="rId5" Type="http://schemas.openxmlformats.org/officeDocument/2006/relationships/hyperlink" Target="http://www.pmi.org/Certification/Project-Management-Professional-PgMP.aspx" TargetMode="External"/><Relationship Id="rId4" Type="http://schemas.openxmlformats.org/officeDocument/2006/relationships/hyperlink" Target="http://www.pmi.org/Certification/Project-Management-Professional-PMP.aspx" TargetMode="External"/><Relationship Id="rId9" Type="http://schemas.openxmlformats.org/officeDocument/2006/relationships/hyperlink" Target="http://www.pmi.org/Business-Solutions/OPM3-Certification-and-Training.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5C53E-1AB4-4C68-8EBC-2E6A529D06F9}" type="slidenum">
              <a:rPr lang="en-US"/>
              <a:pPr/>
              <a:t>1</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6546D2-0031-423B-99EF-4339AEE3DE9C}"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lnSpc>
                <a:spcPct val="90000"/>
              </a:lnSpc>
            </a:pPr>
            <a:r>
              <a:rPr lang="en-US" b="1" dirty="0" smtClean="0"/>
              <a:t>Stakeholders </a:t>
            </a:r>
            <a:r>
              <a:rPr lang="en-US" dirty="0" smtClean="0"/>
              <a:t>are the people involved in or affected by project activities</a:t>
            </a:r>
          </a:p>
          <a:p>
            <a:pPr eaLnBrk="1" hangingPunct="1">
              <a:lnSpc>
                <a:spcPct val="90000"/>
              </a:lnSpc>
            </a:pPr>
            <a:r>
              <a:rPr lang="en-US" dirty="0" smtClean="0"/>
              <a:t>Stakeholders include:</a:t>
            </a:r>
          </a:p>
          <a:p>
            <a:pPr lvl="1" eaLnBrk="1" hangingPunct="1">
              <a:lnSpc>
                <a:spcPct val="90000"/>
              </a:lnSpc>
            </a:pPr>
            <a:r>
              <a:rPr lang="en-US" dirty="0" smtClean="0"/>
              <a:t>The project sponsor</a:t>
            </a:r>
          </a:p>
          <a:p>
            <a:pPr lvl="1" eaLnBrk="1" hangingPunct="1">
              <a:lnSpc>
                <a:spcPct val="90000"/>
              </a:lnSpc>
            </a:pPr>
            <a:r>
              <a:rPr lang="en-US" dirty="0" smtClean="0"/>
              <a:t>The project manager</a:t>
            </a:r>
          </a:p>
          <a:p>
            <a:pPr lvl="1" eaLnBrk="1" hangingPunct="1">
              <a:lnSpc>
                <a:spcPct val="90000"/>
              </a:lnSpc>
            </a:pPr>
            <a:r>
              <a:rPr lang="en-US" dirty="0" smtClean="0"/>
              <a:t>The project team</a:t>
            </a:r>
          </a:p>
          <a:p>
            <a:pPr lvl="1" eaLnBrk="1" hangingPunct="1">
              <a:lnSpc>
                <a:spcPct val="90000"/>
              </a:lnSpc>
            </a:pPr>
            <a:r>
              <a:rPr lang="en-US" dirty="0" smtClean="0"/>
              <a:t>Support staff</a:t>
            </a:r>
          </a:p>
          <a:p>
            <a:pPr lvl="1" eaLnBrk="1" hangingPunct="1">
              <a:lnSpc>
                <a:spcPct val="90000"/>
              </a:lnSpc>
            </a:pPr>
            <a:r>
              <a:rPr lang="en-US" dirty="0" smtClean="0"/>
              <a:t>Customers</a:t>
            </a:r>
          </a:p>
          <a:p>
            <a:pPr lvl="1" eaLnBrk="1" hangingPunct="1">
              <a:lnSpc>
                <a:spcPct val="90000"/>
              </a:lnSpc>
            </a:pPr>
            <a:r>
              <a:rPr lang="en-US" dirty="0" smtClean="0"/>
              <a:t>Users</a:t>
            </a:r>
          </a:p>
          <a:p>
            <a:pPr lvl="1" eaLnBrk="1" hangingPunct="1">
              <a:lnSpc>
                <a:spcPct val="90000"/>
              </a:lnSpc>
            </a:pPr>
            <a:r>
              <a:rPr lang="en-US" dirty="0" smtClean="0"/>
              <a:t>Suppliers</a:t>
            </a:r>
          </a:p>
          <a:p>
            <a:pPr lvl="1" eaLnBrk="1" hangingPunct="1">
              <a:lnSpc>
                <a:spcPct val="90000"/>
              </a:lnSpc>
            </a:pPr>
            <a:r>
              <a:rPr lang="en-US" dirty="0" smtClean="0"/>
              <a:t>Opponents to the project</a:t>
            </a:r>
          </a:p>
          <a:p>
            <a:endParaRPr lang="en-US" dirty="0" smtClean="0"/>
          </a:p>
          <a:p>
            <a:r>
              <a:rPr lang="en-US" dirty="0" smtClean="0"/>
              <a:t>Knowledge areas describe the key competencies that project managers must develop</a:t>
            </a:r>
          </a:p>
          <a:p>
            <a:pPr lvl="1"/>
            <a:r>
              <a:rPr lang="en-US" sz="2000" dirty="0" smtClean="0"/>
              <a:t>4 core knowledge areas lead to specific project objectives (scope, time, cost, and quality)</a:t>
            </a:r>
          </a:p>
          <a:p>
            <a:pPr lvl="1"/>
            <a:r>
              <a:rPr lang="en-US" sz="2000" dirty="0" smtClean="0"/>
              <a:t>4 facilitating knowledge areas are the means through which the project objectives are achieved (human resources, communication, risk, and procurement management</a:t>
            </a:r>
          </a:p>
          <a:p>
            <a:pPr lvl="1"/>
            <a:r>
              <a:rPr lang="en-US" sz="2000" dirty="0" smtClean="0"/>
              <a:t>1 knowledge area (project integration management) affects and is affected by all of the other knowledge areas</a:t>
            </a:r>
          </a:p>
          <a:p>
            <a:pPr lvl="1"/>
            <a:r>
              <a:rPr lang="en-US" sz="2000" dirty="0" smtClean="0"/>
              <a:t>All knowledge areas are important!</a:t>
            </a:r>
          </a:p>
          <a:p>
            <a:endParaRPr lang="en-US" dirty="0" smtClean="0"/>
          </a:p>
          <a:p>
            <a:pPr eaLnBrk="1" hangingPunct="1"/>
            <a:r>
              <a:rPr lang="en-US" b="1" dirty="0" smtClean="0"/>
              <a:t>Project management tools and techniques </a:t>
            </a:r>
            <a:r>
              <a:rPr lang="en-US" dirty="0" smtClean="0"/>
              <a:t>assist project managers and their teams in various aspects of project management</a:t>
            </a:r>
          </a:p>
          <a:p>
            <a:pPr eaLnBrk="1" hangingPunct="1"/>
            <a:r>
              <a:rPr lang="en-US" dirty="0" smtClean="0"/>
              <a:t>Some specific ones include:</a:t>
            </a:r>
          </a:p>
          <a:p>
            <a:pPr lvl="1" eaLnBrk="1" hangingPunct="1"/>
            <a:r>
              <a:rPr lang="en-US" dirty="0" smtClean="0"/>
              <a:t>Project charter, scope statement, and WBS (scope)</a:t>
            </a:r>
          </a:p>
          <a:p>
            <a:pPr lvl="1" eaLnBrk="1" hangingPunct="1"/>
            <a:r>
              <a:rPr lang="en-US" dirty="0" smtClean="0"/>
              <a:t>Gantt charts, network diagrams, critical path analysis, critical chain scheduling (time)</a:t>
            </a:r>
          </a:p>
          <a:p>
            <a:pPr lvl="1" eaLnBrk="1" hangingPunct="1"/>
            <a:r>
              <a:rPr lang="en-US" dirty="0" smtClean="0"/>
              <a:t>Cost estimates and earned value management (cost)</a:t>
            </a:r>
          </a:p>
          <a:p>
            <a:endParaRPr lang="en-US" dirty="0" smtClean="0"/>
          </a:p>
          <a:p>
            <a:pPr eaLnBrk="1" hangingPunct="1">
              <a:defRPr/>
            </a:pPr>
            <a:r>
              <a:rPr lang="en-US" sz="2900" dirty="0" smtClean="0"/>
              <a:t>“</a:t>
            </a:r>
            <a:r>
              <a:rPr lang="en-US" sz="2900" b="1" dirty="0" smtClean="0"/>
              <a:t>Super tools</a:t>
            </a:r>
            <a:r>
              <a:rPr lang="en-US" sz="2900" dirty="0" smtClean="0"/>
              <a:t>” are those tools that have high use and high potential for improving project success, such as:</a:t>
            </a:r>
          </a:p>
          <a:p>
            <a:pPr lvl="1" eaLnBrk="1" hangingPunct="1">
              <a:defRPr/>
            </a:pPr>
            <a:r>
              <a:rPr lang="en-US" sz="2500" dirty="0" smtClean="0"/>
              <a:t>Software for task scheduling (such as project management software)</a:t>
            </a:r>
          </a:p>
          <a:p>
            <a:pPr lvl="1" eaLnBrk="1" hangingPunct="1">
              <a:defRPr/>
            </a:pPr>
            <a:r>
              <a:rPr lang="en-US" sz="2500" dirty="0" smtClean="0"/>
              <a:t>Scope statements</a:t>
            </a:r>
          </a:p>
          <a:p>
            <a:pPr lvl="1" eaLnBrk="1" hangingPunct="1">
              <a:defRPr/>
            </a:pPr>
            <a:r>
              <a:rPr lang="en-US" sz="2500" dirty="0" smtClean="0"/>
              <a:t>Requirements analyses</a:t>
            </a:r>
          </a:p>
          <a:p>
            <a:pPr lvl="1" eaLnBrk="1" hangingPunct="1">
              <a:defRPr/>
            </a:pPr>
            <a:r>
              <a:rPr lang="en-US" sz="2500" dirty="0" smtClean="0"/>
              <a:t>Lessons-learned reports</a:t>
            </a:r>
          </a:p>
          <a:p>
            <a:pPr marL="274320" indent="-274320" eaLnBrk="1" fontAlgn="auto" hangingPunct="1">
              <a:spcBef>
                <a:spcPts val="580"/>
              </a:spcBef>
              <a:spcAft>
                <a:spcPts val="0"/>
              </a:spcAft>
              <a:defRPr/>
            </a:pPr>
            <a:r>
              <a:rPr lang="en-US" dirty="0" smtClean="0"/>
              <a:t>Tools already extensively used that have been found to improve project importance include:</a:t>
            </a:r>
          </a:p>
          <a:p>
            <a:pPr lvl="1" eaLnBrk="1" hangingPunct="1">
              <a:defRPr/>
            </a:pPr>
            <a:r>
              <a:rPr lang="en-US" sz="2500" dirty="0" smtClean="0"/>
              <a:t>Progress reports</a:t>
            </a:r>
          </a:p>
          <a:p>
            <a:pPr lvl="1" eaLnBrk="1" hangingPunct="1">
              <a:defRPr/>
            </a:pPr>
            <a:r>
              <a:rPr lang="en-US" sz="2500" dirty="0" smtClean="0"/>
              <a:t>Kick-off meetings</a:t>
            </a:r>
          </a:p>
          <a:p>
            <a:pPr lvl="1" eaLnBrk="1" hangingPunct="1">
              <a:defRPr/>
            </a:pPr>
            <a:r>
              <a:rPr lang="en-US" sz="2500" dirty="0" smtClean="0"/>
              <a:t>Gantt charts</a:t>
            </a:r>
          </a:p>
          <a:p>
            <a:pPr lvl="1" eaLnBrk="1" hangingPunct="1">
              <a:defRPr/>
            </a:pPr>
            <a:r>
              <a:rPr lang="en-US" sz="2500" dirty="0" smtClean="0"/>
              <a:t>Change requests</a:t>
            </a:r>
          </a:p>
          <a:p>
            <a:endParaRPr lang="en-US" dirty="0"/>
          </a:p>
        </p:txBody>
      </p:sp>
      <p:sp>
        <p:nvSpPr>
          <p:cNvPr id="4" name="Slide Number Placeholder 3"/>
          <p:cNvSpPr>
            <a:spLocks noGrp="1"/>
          </p:cNvSpPr>
          <p:nvPr>
            <p:ph type="sldNum" sz="quarter" idx="10"/>
          </p:nvPr>
        </p:nvSpPr>
        <p:spPr/>
        <p:txBody>
          <a:bodyPr/>
          <a:lstStyle/>
          <a:p>
            <a:fld id="{C16546D2-0031-423B-99EF-4339AEE3DE9C}"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67A86BF-5AEC-415A-AF49-8939D70F6C9F}" type="slidenum">
              <a:rPr lang="en-US"/>
              <a:pPr/>
              <a:t>12</a:t>
            </a:fld>
            <a:endParaRPr lang="en-US"/>
          </a:p>
        </p:txBody>
      </p:sp>
      <p:sp>
        <p:nvSpPr>
          <p:cNvPr id="361474" name="Rectangle 2"/>
          <p:cNvSpPr>
            <a:spLocks noGrp="1" noRot="1" noChangeAspect="1" noChangeArrowheads="1" noTextEdit="1"/>
          </p:cNvSpPr>
          <p:nvPr>
            <p:ph type="sldImg"/>
          </p:nvPr>
        </p:nvSpPr>
        <p:spPr>
          <a:xfrm>
            <a:off x="1254125" y="719138"/>
            <a:ext cx="4794250" cy="3595687"/>
          </a:xfrm>
          <a:ln/>
        </p:spPr>
      </p:sp>
      <p:sp>
        <p:nvSpPr>
          <p:cNvPr id="361475" name="Rectangle 3"/>
          <p:cNvSpPr>
            <a:spLocks noGrp="1" noChangeArrowheads="1"/>
          </p:cNvSpPr>
          <p:nvPr>
            <p:ph type="body" idx="1"/>
          </p:nvPr>
        </p:nvSpPr>
        <p:spPr>
          <a:xfrm>
            <a:off x="729598" y="4553980"/>
            <a:ext cx="5843306" cy="4315940"/>
          </a:xfrm>
        </p:spPr>
        <p:txBody>
          <a:bodyPr/>
          <a:lstStyle/>
          <a:p>
            <a:pPr>
              <a:lnSpc>
                <a:spcPct val="80000"/>
              </a:lnSpc>
            </a:pPr>
            <a:r>
              <a:rPr lang="en-AU" sz="1000" smtClean="0"/>
              <a:t>Source: CHAOS Report 1995 by the Standish Group</a:t>
            </a:r>
          </a:p>
          <a:p>
            <a:pPr>
              <a:lnSpc>
                <a:spcPct val="80000"/>
              </a:lnSpc>
            </a:pPr>
            <a:r>
              <a:rPr lang="en-AU" sz="1000" smtClean="0"/>
              <a:t>Access it here: </a:t>
            </a:r>
            <a:r>
              <a:rPr lang="en-US" sz="1000" smtClean="0"/>
              <a:t>http://net.educause.edu/ir/library/pdf/NCP08083B.pdf</a:t>
            </a:r>
          </a:p>
          <a:p>
            <a:pPr>
              <a:lnSpc>
                <a:spcPct val="80000"/>
              </a:lnSpc>
            </a:pPr>
            <a:endParaRPr lang="en-AU" sz="1000" smtClean="0"/>
          </a:p>
          <a:p>
            <a:pPr>
              <a:lnSpc>
                <a:spcPct val="80000"/>
              </a:lnSpc>
            </a:pPr>
            <a:r>
              <a:rPr lang="en-AU" sz="1000" smtClean="0"/>
              <a:t>Since 1995 several subsequent versions have been published.  Project performance has improved… incrementally.. Over the subsequent decade.</a:t>
            </a:r>
          </a:p>
          <a:p>
            <a:pPr>
              <a:lnSpc>
                <a:spcPct val="80000"/>
              </a:lnSpc>
            </a:pPr>
            <a:endParaRPr lang="en-AU" sz="1000" smtClean="0"/>
          </a:p>
          <a:p>
            <a:pPr>
              <a:lnSpc>
                <a:spcPct val="80000"/>
              </a:lnSpc>
            </a:pPr>
            <a:r>
              <a:rPr lang="en-AU" sz="1000" smtClean="0"/>
              <a:t>There is still significant improvement opportunities for the IT projects industry.</a:t>
            </a:r>
          </a:p>
          <a:p>
            <a:pPr>
              <a:lnSpc>
                <a:spcPct val="80000"/>
              </a:lnSpc>
            </a:pPr>
            <a:endParaRPr lang="en-AU" sz="1000" smtClean="0"/>
          </a:p>
          <a:p>
            <a:pPr>
              <a:lnSpc>
                <a:spcPct val="80000"/>
              </a:lnSpc>
            </a:pPr>
            <a:r>
              <a:rPr lang="en-AU" sz="1000" smtClean="0"/>
              <a:t>What do you think is going wrong at your workplace?  What can be done to improve things?</a:t>
            </a:r>
          </a:p>
          <a:p>
            <a:pPr>
              <a:lnSpc>
                <a:spcPct val="80000"/>
              </a:lnSpc>
            </a:pPr>
            <a:endParaRPr lang="en-AU" sz="1000" smtClean="0"/>
          </a:p>
          <a:p>
            <a:pPr>
              <a:lnSpc>
                <a:spcPct val="80000"/>
              </a:lnSpc>
            </a:pPr>
            <a:r>
              <a:rPr lang="en-US" sz="1000" smtClean="0"/>
              <a:t>The 1995 Standish (CHAOS) report found the following factors common to successful projects1. </a:t>
            </a:r>
          </a:p>
          <a:p>
            <a:pPr>
              <a:lnSpc>
                <a:spcPct val="80000"/>
              </a:lnSpc>
            </a:pPr>
            <a:r>
              <a:rPr lang="en-US" sz="1000" smtClean="0"/>
              <a:t>User Involvement 15.9%</a:t>
            </a:r>
          </a:p>
          <a:p>
            <a:pPr>
              <a:lnSpc>
                <a:spcPct val="80000"/>
              </a:lnSpc>
            </a:pPr>
            <a:r>
              <a:rPr lang="en-US" sz="1000" smtClean="0"/>
              <a:t>2. Executive Management Support 13.9%</a:t>
            </a:r>
          </a:p>
          <a:p>
            <a:pPr>
              <a:lnSpc>
                <a:spcPct val="80000"/>
              </a:lnSpc>
            </a:pPr>
            <a:r>
              <a:rPr lang="en-US" sz="1000" smtClean="0"/>
              <a:t>3. Clear Statement of Requirements 13.0%</a:t>
            </a:r>
          </a:p>
          <a:p>
            <a:pPr>
              <a:lnSpc>
                <a:spcPct val="80000"/>
              </a:lnSpc>
            </a:pPr>
            <a:r>
              <a:rPr lang="en-US" sz="1000" smtClean="0"/>
              <a:t>4. Proper Planning 9.6%</a:t>
            </a:r>
          </a:p>
          <a:p>
            <a:pPr>
              <a:lnSpc>
                <a:spcPct val="80000"/>
              </a:lnSpc>
            </a:pPr>
            <a:r>
              <a:rPr lang="en-US" sz="1000" smtClean="0"/>
              <a:t>5. Realistic Expectations 8.2%</a:t>
            </a:r>
          </a:p>
          <a:p>
            <a:pPr>
              <a:lnSpc>
                <a:spcPct val="80000"/>
              </a:lnSpc>
            </a:pPr>
            <a:r>
              <a:rPr lang="en-US" sz="1000" smtClean="0"/>
              <a:t>6. Smaller Project Milestones 7.7%</a:t>
            </a:r>
          </a:p>
          <a:p>
            <a:pPr>
              <a:lnSpc>
                <a:spcPct val="80000"/>
              </a:lnSpc>
            </a:pPr>
            <a:r>
              <a:rPr lang="en-US" sz="1000" smtClean="0"/>
              <a:t>7. Competent Staff 7.2%</a:t>
            </a:r>
          </a:p>
          <a:p>
            <a:pPr>
              <a:lnSpc>
                <a:spcPct val="80000"/>
              </a:lnSpc>
            </a:pPr>
            <a:r>
              <a:rPr lang="en-US" sz="1000" smtClean="0"/>
              <a:t>8. Ownership 5.3%</a:t>
            </a:r>
          </a:p>
          <a:p>
            <a:pPr>
              <a:lnSpc>
                <a:spcPct val="80000"/>
              </a:lnSpc>
            </a:pPr>
            <a:r>
              <a:rPr lang="en-US" sz="1000" smtClean="0"/>
              <a:t>9. Clear Vision &amp; Objectives 2.9%</a:t>
            </a:r>
          </a:p>
          <a:p>
            <a:pPr>
              <a:lnSpc>
                <a:spcPct val="80000"/>
              </a:lnSpc>
            </a:pPr>
            <a:r>
              <a:rPr lang="en-US" sz="1000" smtClean="0"/>
              <a:t>10. Hard-Working, Focused Staff 2.4%</a:t>
            </a:r>
          </a:p>
          <a:p>
            <a:pPr>
              <a:lnSpc>
                <a:spcPct val="80000"/>
              </a:lnSpc>
            </a:pPr>
            <a:r>
              <a:rPr lang="en-US" sz="1000" smtClean="0"/>
              <a:t>Other 13.9%</a:t>
            </a:r>
          </a:p>
          <a:p>
            <a:pPr>
              <a:lnSpc>
                <a:spcPct val="80000"/>
              </a:lnSpc>
            </a:pPr>
            <a:endParaRPr lang="en-US" sz="1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CE69BB3-28DD-48E8-B01E-B9B8D200378F}" type="slidenum">
              <a:rPr lang="en-US"/>
              <a:pPr/>
              <a:t>15</a:t>
            </a:fld>
            <a:endParaRPr lang="en-US"/>
          </a:p>
        </p:txBody>
      </p:sp>
      <p:sp>
        <p:nvSpPr>
          <p:cNvPr id="370690" name="Rectangle 2"/>
          <p:cNvSpPr>
            <a:spLocks noGrp="1" noRot="1" noChangeAspect="1" noChangeArrowheads="1" noTextEdit="1"/>
          </p:cNvSpPr>
          <p:nvPr>
            <p:ph type="sldImg"/>
          </p:nvPr>
        </p:nvSpPr>
        <p:spPr>
          <a:xfrm>
            <a:off x="1254125" y="719138"/>
            <a:ext cx="4794250" cy="3595687"/>
          </a:xfrm>
          <a:ln/>
        </p:spPr>
      </p:sp>
      <p:sp>
        <p:nvSpPr>
          <p:cNvPr id="370691" name="Rectangle 3"/>
          <p:cNvSpPr>
            <a:spLocks noGrp="1" noChangeArrowheads="1"/>
          </p:cNvSpPr>
          <p:nvPr>
            <p:ph type="body" idx="1"/>
          </p:nvPr>
        </p:nvSpPr>
        <p:spPr>
          <a:xfrm>
            <a:off x="729598" y="4553980"/>
            <a:ext cx="5843306" cy="4315940"/>
          </a:xfrm>
        </p:spPr>
        <p:txBody>
          <a:bodyPr/>
          <a:lstStyle/>
          <a:p>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CF0CF86-484C-432F-8582-23C58574E01A}" type="slidenum">
              <a:rPr lang="en-US"/>
              <a:pPr/>
              <a:t>16</a:t>
            </a:fld>
            <a:endParaRPr lang="en-US"/>
          </a:p>
        </p:txBody>
      </p:sp>
      <p:sp>
        <p:nvSpPr>
          <p:cNvPr id="372738" name="Rectangle 2"/>
          <p:cNvSpPr>
            <a:spLocks noGrp="1" noRot="1" noChangeAspect="1" noChangeArrowheads="1" noTextEdit="1"/>
          </p:cNvSpPr>
          <p:nvPr>
            <p:ph type="sldImg"/>
          </p:nvPr>
        </p:nvSpPr>
        <p:spPr>
          <a:xfrm>
            <a:off x="1254125" y="719138"/>
            <a:ext cx="4794250" cy="3595687"/>
          </a:xfrm>
          <a:ln/>
        </p:spPr>
      </p:sp>
      <p:sp>
        <p:nvSpPr>
          <p:cNvPr id="372739" name="Rectangle 3"/>
          <p:cNvSpPr>
            <a:spLocks noGrp="1" noChangeArrowheads="1"/>
          </p:cNvSpPr>
          <p:nvPr>
            <p:ph type="body" idx="1"/>
          </p:nvPr>
        </p:nvSpPr>
        <p:spPr>
          <a:xfrm>
            <a:off x="729598" y="4553980"/>
            <a:ext cx="5843306" cy="4315940"/>
          </a:xfrm>
        </p:spPr>
        <p:txBody>
          <a:bodyPr/>
          <a:lstStyle/>
          <a:p>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50000"/>
              </a:spcBef>
            </a:pPr>
            <a:r>
              <a:rPr lang="en-US" b="1" dirty="0" smtClean="0"/>
              <a:t>Program</a:t>
            </a:r>
            <a:r>
              <a:rPr lang="en-US" dirty="0" smtClean="0"/>
              <a:t>: group of related projects managed in a coordinated way to obtain benefits and control not available from managing them individually (PMBOK</a:t>
            </a:r>
            <a:r>
              <a:rPr lang="en-US" dirty="0" smtClean="0">
                <a:cs typeface="Times New Roman" pitchFamily="18" charset="0"/>
              </a:rPr>
              <a:t>®</a:t>
            </a:r>
            <a:r>
              <a:rPr lang="en-US" dirty="0" smtClean="0"/>
              <a:t> Guide, Fourth Edition, 2008, p. 9)</a:t>
            </a:r>
          </a:p>
          <a:p>
            <a:pPr eaLnBrk="1" hangingPunct="1">
              <a:spcBef>
                <a:spcPct val="50000"/>
              </a:spcBef>
            </a:pPr>
            <a:r>
              <a:rPr lang="en-US" dirty="0" smtClean="0"/>
              <a:t>Program managers oversee programs; often act as bosses for project managers. They provide leadership and direction for the project managers heading the projects within </a:t>
            </a:r>
            <a:r>
              <a:rPr lang="en-US" smtClean="0"/>
              <a:t>the program</a:t>
            </a:r>
          </a:p>
          <a:p>
            <a:pPr eaLnBrk="1" hangingPunct="1">
              <a:spcBef>
                <a:spcPct val="50000"/>
              </a:spcBef>
            </a:pPr>
            <a:endParaRPr lang="en-US" smtClean="0"/>
          </a:p>
          <a:p>
            <a:pPr eaLnBrk="1" hangingPunct="1">
              <a:spcBef>
                <a:spcPct val="50000"/>
              </a:spcBef>
            </a:pPr>
            <a:endParaRPr lang="en-US" dirty="0"/>
          </a:p>
        </p:txBody>
      </p:sp>
      <p:sp>
        <p:nvSpPr>
          <p:cNvPr id="4" name="Slide Number Placeholder 3"/>
          <p:cNvSpPr>
            <a:spLocks noGrp="1"/>
          </p:cNvSpPr>
          <p:nvPr>
            <p:ph type="sldNum" sz="quarter" idx="10"/>
          </p:nvPr>
        </p:nvSpPr>
        <p:spPr/>
        <p:txBody>
          <a:bodyPr/>
          <a:lstStyle/>
          <a:p>
            <a:fld id="{C16546D2-0031-423B-99EF-4339AEE3DE9C}"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dirty="0" smtClean="0"/>
              <a:t>The </a:t>
            </a:r>
            <a:r>
              <a:rPr lang="en-US" sz="1200" dirty="0" smtClean="0">
                <a:hlinkClick r:id="rId3"/>
              </a:rPr>
              <a:t>Certified Associate in Project Management (CAPM)</a:t>
            </a:r>
            <a:r>
              <a:rPr lang="en-US" sz="1200" baseline="30000" dirty="0" smtClean="0">
                <a:hlinkClick r:id="rId3"/>
              </a:rPr>
              <a:t>®</a:t>
            </a:r>
            <a:r>
              <a:rPr lang="en-US" sz="1200" dirty="0" smtClean="0"/>
              <a:t> is a good entry-level certification if you’re new to project management, or still figuring out your career path.</a:t>
            </a:r>
            <a:br>
              <a:rPr lang="en-US" sz="1200" dirty="0" smtClean="0"/>
            </a:br>
            <a:endParaRPr lang="en-US" sz="1200" dirty="0" smtClean="0"/>
          </a:p>
          <a:p>
            <a:r>
              <a:rPr lang="en-US" sz="1200" dirty="0" smtClean="0"/>
              <a:t>The </a:t>
            </a:r>
            <a:r>
              <a:rPr lang="en-US" sz="1200" dirty="0" smtClean="0">
                <a:hlinkClick r:id="rId4"/>
              </a:rPr>
              <a:t>Project Management Professional (PMP)</a:t>
            </a:r>
            <a:r>
              <a:rPr lang="en-US" sz="1200" baseline="30000" dirty="0" smtClean="0">
                <a:hlinkClick r:id="rId4"/>
              </a:rPr>
              <a:t>®</a:t>
            </a:r>
            <a:r>
              <a:rPr lang="en-US" sz="1200" dirty="0" smtClean="0"/>
              <a:t> is the most important globally-recognized and independently validated credential for project managers, perfect if you have demonstrated experience and competence in leading project teams. </a:t>
            </a:r>
            <a:br>
              <a:rPr lang="en-US" sz="1200" dirty="0" smtClean="0"/>
            </a:br>
            <a:endParaRPr lang="en-US" sz="1200" dirty="0" smtClean="0"/>
          </a:p>
          <a:p>
            <a:r>
              <a:rPr lang="en-US" sz="1200" dirty="0" smtClean="0"/>
              <a:t>The </a:t>
            </a:r>
            <a:r>
              <a:rPr lang="en-US" sz="1200" dirty="0" smtClean="0">
                <a:hlinkClick r:id="rId5"/>
              </a:rPr>
              <a:t>Program Management Professional (</a:t>
            </a:r>
            <a:r>
              <a:rPr lang="en-US" sz="1200" dirty="0" err="1" smtClean="0">
                <a:hlinkClick r:id="rId5"/>
              </a:rPr>
              <a:t>PgMP</a:t>
            </a:r>
            <a:r>
              <a:rPr lang="en-US" sz="1200" dirty="0" smtClean="0">
                <a:hlinkClick r:id="rId5"/>
              </a:rPr>
              <a:t>)</a:t>
            </a:r>
            <a:r>
              <a:rPr lang="en-US" sz="1200" baseline="30000" dirty="0" smtClean="0">
                <a:hlinkClick r:id="rId5"/>
              </a:rPr>
              <a:t>®</a:t>
            </a:r>
            <a:r>
              <a:rPr lang="en-US" sz="1200" dirty="0" smtClean="0"/>
              <a:t> is designed for those who manage multiple, complex projects to achieve strategic and organizational results. </a:t>
            </a:r>
            <a:br>
              <a:rPr lang="en-US" sz="1200" dirty="0" smtClean="0"/>
            </a:br>
            <a:endParaRPr lang="en-US" sz="1200" dirty="0" smtClean="0"/>
          </a:p>
          <a:p>
            <a:r>
              <a:rPr lang="en-US" sz="1200" dirty="0" smtClean="0"/>
              <a:t>The </a:t>
            </a:r>
            <a:r>
              <a:rPr lang="en-US" sz="1200" dirty="0" smtClean="0">
                <a:hlinkClick r:id="rId6"/>
              </a:rPr>
              <a:t>PMI Agile Certified Practitioner (PMI-ACP)</a:t>
            </a:r>
            <a:r>
              <a:rPr lang="en-US" sz="1200" baseline="30000" dirty="0" smtClean="0">
                <a:hlinkClick r:id="rId6"/>
              </a:rPr>
              <a:t>®</a:t>
            </a:r>
            <a:r>
              <a:rPr lang="en-US" sz="1200" dirty="0" smtClean="0"/>
              <a:t> is designed for practitioners who utilize Agile approaches to project management in their projects. </a:t>
            </a:r>
            <a:br>
              <a:rPr lang="en-US" sz="1200" dirty="0" smtClean="0"/>
            </a:br>
            <a:endParaRPr lang="en-US" sz="1200" dirty="0" smtClean="0"/>
          </a:p>
          <a:p>
            <a:r>
              <a:rPr lang="en-US" sz="1200" dirty="0" smtClean="0"/>
              <a:t>The </a:t>
            </a:r>
            <a:r>
              <a:rPr lang="en-US" sz="1200" dirty="0" smtClean="0">
                <a:hlinkClick r:id="rId7"/>
              </a:rPr>
              <a:t>PMI Risk Management Professional (PMI-RMP)</a:t>
            </a:r>
            <a:r>
              <a:rPr lang="en-US" sz="1200" baseline="30000" dirty="0" smtClean="0">
                <a:hlinkClick r:id="rId7"/>
              </a:rPr>
              <a:t>®</a:t>
            </a:r>
            <a:r>
              <a:rPr lang="en-US" sz="1200" dirty="0" smtClean="0"/>
              <a:t> is a specialty credential that demonstrates competence in assessing project risks, mitigating threats and capitalizing on opportunities.</a:t>
            </a:r>
            <a:br>
              <a:rPr lang="en-US" sz="1200" dirty="0" smtClean="0"/>
            </a:br>
            <a:endParaRPr lang="en-US" sz="1200" dirty="0" smtClean="0"/>
          </a:p>
          <a:p>
            <a:r>
              <a:rPr lang="en-US" sz="1200" dirty="0" smtClean="0"/>
              <a:t>The </a:t>
            </a:r>
            <a:r>
              <a:rPr lang="en-US" sz="1200" dirty="0" smtClean="0">
                <a:hlinkClick r:id="rId8"/>
              </a:rPr>
              <a:t>PMI Scheduling Professional (PMI-SP)</a:t>
            </a:r>
            <a:r>
              <a:rPr lang="en-US" sz="1200" baseline="30000" dirty="0" smtClean="0">
                <a:hlinkClick r:id="rId8"/>
              </a:rPr>
              <a:t>®</a:t>
            </a:r>
            <a:r>
              <a:rPr lang="en-US" sz="1200" dirty="0" smtClean="0"/>
              <a:t> is a specialty credential for practitioners who want to focus on developing and maintaining project schedules.</a:t>
            </a:r>
            <a:br>
              <a:rPr lang="en-US" sz="1200" dirty="0" smtClean="0"/>
            </a:br>
            <a:endParaRPr lang="en-US" sz="1200" dirty="0" smtClean="0"/>
          </a:p>
          <a:p>
            <a:r>
              <a:rPr lang="en-US" sz="1200" dirty="0" smtClean="0"/>
              <a:t>The </a:t>
            </a:r>
            <a:r>
              <a:rPr lang="en-US" sz="1200" dirty="0" smtClean="0">
                <a:hlinkClick r:id="rId9"/>
              </a:rPr>
              <a:t>OPM3</a:t>
            </a:r>
            <a:r>
              <a:rPr lang="en-US" sz="1200" baseline="30000" dirty="0" smtClean="0">
                <a:hlinkClick r:id="rId9"/>
              </a:rPr>
              <a:t>®</a:t>
            </a:r>
            <a:r>
              <a:rPr lang="en-US" sz="1200" dirty="0" smtClean="0">
                <a:hlinkClick r:id="rId9"/>
              </a:rPr>
              <a:t> Professional Certification</a:t>
            </a:r>
            <a:r>
              <a:rPr lang="en-US" sz="1200" dirty="0" smtClean="0"/>
              <a:t> recognizes your experience with, and practical knowledge of, organization project management and project management </a:t>
            </a:r>
            <a:r>
              <a:rPr lang="en-US" sz="1200" dirty="0" err="1" smtClean="0"/>
              <a:t>maturi</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C16546D2-0031-423B-99EF-4339AEE3DE9C}"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3762" name="Rectangle 3074"/>
          <p:cNvSpPr>
            <a:spLocks noChangeArrowheads="1"/>
          </p:cNvSpPr>
          <p:nvPr/>
        </p:nvSpPr>
        <p:spPr bwMode="auto">
          <a:xfrm>
            <a:off x="0" y="0"/>
            <a:ext cx="838200" cy="6858000"/>
          </a:xfrm>
          <a:prstGeom prst="rect">
            <a:avLst/>
          </a:prstGeom>
          <a:gradFill rotWithShape="0">
            <a:gsLst>
              <a:gs pos="0">
                <a:srgbClr val="4545E1"/>
              </a:gs>
              <a:gs pos="100000">
                <a:srgbClr val="4545E1">
                  <a:gamma/>
                  <a:tint val="32157"/>
                  <a:invGamma/>
                </a:srgbClr>
              </a:gs>
            </a:gsLst>
            <a:path path="rect">
              <a:fillToRect t="100000" r="100000"/>
            </a:path>
          </a:gradFill>
          <a:ln w="9525">
            <a:noFill/>
            <a:miter lim="800000"/>
            <a:headEnd/>
            <a:tailEnd/>
          </a:ln>
          <a:effectLst/>
        </p:spPr>
        <p:txBody>
          <a:bodyPr wrap="none" anchor="ctr"/>
          <a:lstStyle/>
          <a:p>
            <a:endParaRPr lang="en-US"/>
          </a:p>
        </p:txBody>
      </p:sp>
      <p:sp>
        <p:nvSpPr>
          <p:cNvPr id="373763" name="Rectangle 3075"/>
          <p:cNvSpPr>
            <a:spLocks noGrp="1" noChangeArrowheads="1"/>
          </p:cNvSpPr>
          <p:nvPr>
            <p:ph type="ctrTitle"/>
          </p:nvPr>
        </p:nvSpPr>
        <p:spPr>
          <a:xfrm>
            <a:off x="990600" y="2286000"/>
            <a:ext cx="7239000" cy="1143000"/>
          </a:xfrm>
        </p:spPr>
        <p:txBody>
          <a:bodyPr/>
          <a:lstStyle>
            <a:lvl1pPr algn="l">
              <a:defRPr sz="3600"/>
            </a:lvl1pPr>
          </a:lstStyle>
          <a:p>
            <a:r>
              <a:rPr lang="en-US"/>
              <a:t>Click to edit Master title style</a:t>
            </a:r>
          </a:p>
        </p:txBody>
      </p:sp>
      <p:sp>
        <p:nvSpPr>
          <p:cNvPr id="373764" name="Rectangle 3076"/>
          <p:cNvSpPr>
            <a:spLocks noGrp="1" noChangeArrowheads="1"/>
          </p:cNvSpPr>
          <p:nvPr>
            <p:ph type="subTitle" idx="1"/>
          </p:nvPr>
        </p:nvSpPr>
        <p:spPr>
          <a:xfrm>
            <a:off x="3429000" y="4191000"/>
            <a:ext cx="4876800" cy="1066800"/>
          </a:xfrm>
        </p:spPr>
        <p:txBody>
          <a:bodyPr/>
          <a:lstStyle>
            <a:lvl1pPr marL="0" indent="0" algn="r">
              <a:buFontTx/>
              <a:buNone/>
              <a:defRPr sz="2400"/>
            </a:lvl1pPr>
          </a:lstStyle>
          <a:p>
            <a:r>
              <a:rPr lang="en-US"/>
              <a:t>Click to edit Master subtitle style</a:t>
            </a:r>
          </a:p>
        </p:txBody>
      </p:sp>
      <p:grpSp>
        <p:nvGrpSpPr>
          <p:cNvPr id="373765" name="Group 3077"/>
          <p:cNvGrpSpPr>
            <a:grpSpLocks/>
          </p:cNvGrpSpPr>
          <p:nvPr/>
        </p:nvGrpSpPr>
        <p:grpSpPr bwMode="auto">
          <a:xfrm>
            <a:off x="0" y="0"/>
            <a:ext cx="2155825" cy="1981200"/>
            <a:chOff x="0" y="144"/>
            <a:chExt cx="1358" cy="1248"/>
          </a:xfrm>
        </p:grpSpPr>
        <p:sp>
          <p:nvSpPr>
            <p:cNvPr id="373766" name="AutoShape 3078"/>
            <p:cNvSpPr>
              <a:spLocks noChangeArrowheads="1"/>
            </p:cNvSpPr>
            <p:nvPr/>
          </p:nvSpPr>
          <p:spPr bwMode="auto">
            <a:xfrm>
              <a:off x="144" y="288"/>
              <a:ext cx="912" cy="816"/>
            </a:xfrm>
            <a:prstGeom prst="triangle">
              <a:avLst>
                <a:gd name="adj" fmla="val 50000"/>
              </a:avLst>
            </a:prstGeom>
            <a:gradFill rotWithShape="0">
              <a:gsLst>
                <a:gs pos="0">
                  <a:srgbClr val="1E1EBE">
                    <a:gamma/>
                    <a:tint val="37255"/>
                    <a:invGamma/>
                  </a:srgbClr>
                </a:gs>
                <a:gs pos="100000">
                  <a:srgbClr val="1E1EBE"/>
                </a:gs>
              </a:gsLst>
              <a:lin ang="5400000" scaled="1"/>
            </a:gra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1E1EBE"/>
              </a:extrusionClr>
            </a:sp3d>
          </p:spPr>
          <p:txBody>
            <a:bodyPr wrap="none" anchor="ctr">
              <a:flatTx/>
            </a:bodyPr>
            <a:lstStyle/>
            <a:p>
              <a:endParaRPr lang="en-US"/>
            </a:p>
          </p:txBody>
        </p:sp>
        <p:sp>
          <p:nvSpPr>
            <p:cNvPr id="373767" name="Text Box 3079"/>
            <p:cNvSpPr txBox="1">
              <a:spLocks noChangeArrowheads="1"/>
            </p:cNvSpPr>
            <p:nvPr/>
          </p:nvSpPr>
          <p:spPr bwMode="auto">
            <a:xfrm>
              <a:off x="288" y="144"/>
              <a:ext cx="635" cy="192"/>
            </a:xfrm>
            <a:prstGeom prst="rect">
              <a:avLst/>
            </a:prstGeom>
            <a:noFill/>
            <a:ln w="9525">
              <a:noFill/>
              <a:miter lim="800000"/>
              <a:headEnd/>
              <a:tailEnd/>
            </a:ln>
            <a:effectLst/>
          </p:spPr>
          <p:txBody>
            <a:bodyPr wrap="none">
              <a:spAutoFit/>
            </a:bodyPr>
            <a:lstStyle/>
            <a:p>
              <a:pPr algn="l"/>
              <a:r>
                <a:rPr lang="en-US" sz="1400" b="1">
                  <a:solidFill>
                    <a:schemeClr val="tx1"/>
                  </a:solidFill>
                  <a:latin typeface="Comic Sans MS" pitchFamily="66" charset="0"/>
                </a:rPr>
                <a:t>resources</a:t>
              </a:r>
              <a:endParaRPr lang="en-US" sz="2400" b="1">
                <a:solidFill>
                  <a:schemeClr val="tx1"/>
                </a:solidFill>
                <a:latin typeface="Times New Roman" pitchFamily="18" charset="0"/>
              </a:endParaRPr>
            </a:p>
          </p:txBody>
        </p:sp>
        <p:sp>
          <p:nvSpPr>
            <p:cNvPr id="373768" name="Text Box 3080"/>
            <p:cNvSpPr txBox="1">
              <a:spLocks noChangeArrowheads="1"/>
            </p:cNvSpPr>
            <p:nvPr/>
          </p:nvSpPr>
          <p:spPr bwMode="auto">
            <a:xfrm>
              <a:off x="0" y="1200"/>
              <a:ext cx="792" cy="192"/>
            </a:xfrm>
            <a:prstGeom prst="rect">
              <a:avLst/>
            </a:prstGeom>
            <a:noFill/>
            <a:ln w="9525">
              <a:noFill/>
              <a:miter lim="800000"/>
              <a:headEnd/>
              <a:tailEnd/>
            </a:ln>
            <a:effectLst/>
          </p:spPr>
          <p:txBody>
            <a:bodyPr wrap="none">
              <a:spAutoFit/>
            </a:bodyPr>
            <a:lstStyle/>
            <a:p>
              <a:pPr algn="l"/>
              <a:r>
                <a:rPr lang="en-US" sz="1400" b="1">
                  <a:solidFill>
                    <a:schemeClr val="tx1"/>
                  </a:solidFill>
                  <a:latin typeface="Comic Sans MS" pitchFamily="66" charset="0"/>
                </a:rPr>
                <a:t>Performance</a:t>
              </a:r>
              <a:endParaRPr lang="en-US" sz="2400" b="1">
                <a:solidFill>
                  <a:schemeClr val="tx1"/>
                </a:solidFill>
                <a:latin typeface="Times New Roman" pitchFamily="18" charset="0"/>
              </a:endParaRPr>
            </a:p>
          </p:txBody>
        </p:sp>
        <p:sp>
          <p:nvSpPr>
            <p:cNvPr id="373769" name="Text Box 3081"/>
            <p:cNvSpPr txBox="1">
              <a:spLocks noChangeArrowheads="1"/>
            </p:cNvSpPr>
            <p:nvPr/>
          </p:nvSpPr>
          <p:spPr bwMode="auto">
            <a:xfrm>
              <a:off x="1008" y="1056"/>
              <a:ext cx="350" cy="192"/>
            </a:xfrm>
            <a:prstGeom prst="rect">
              <a:avLst/>
            </a:prstGeom>
            <a:noFill/>
            <a:ln w="9525">
              <a:noFill/>
              <a:miter lim="800000"/>
              <a:headEnd/>
              <a:tailEnd/>
            </a:ln>
            <a:effectLst/>
          </p:spPr>
          <p:txBody>
            <a:bodyPr wrap="none">
              <a:spAutoFit/>
            </a:bodyPr>
            <a:lstStyle/>
            <a:p>
              <a:pPr algn="l"/>
              <a:r>
                <a:rPr lang="en-US" sz="1400" b="1">
                  <a:solidFill>
                    <a:schemeClr val="tx1"/>
                  </a:solidFill>
                  <a:latin typeface="Comic Sans MS" pitchFamily="66" charset="0"/>
                </a:rPr>
                <a:t>time</a:t>
              </a:r>
              <a:endParaRPr lang="en-US" sz="2400" b="1">
                <a:solidFill>
                  <a:schemeClr val="tx1"/>
                </a:solidFill>
                <a:latin typeface="Times New Roman" pitchFamily="18" charset="0"/>
              </a:endParaRPr>
            </a:p>
          </p:txBody>
        </p:sp>
      </p:grpSp>
      <p:sp>
        <p:nvSpPr>
          <p:cNvPr id="373770" name="Line 3082"/>
          <p:cNvSpPr>
            <a:spLocks noChangeShapeType="1"/>
          </p:cNvSpPr>
          <p:nvPr/>
        </p:nvSpPr>
        <p:spPr bwMode="auto">
          <a:xfrm>
            <a:off x="1905000" y="1752600"/>
            <a:ext cx="6477000" cy="0"/>
          </a:xfrm>
          <a:prstGeom prst="line">
            <a:avLst/>
          </a:prstGeom>
          <a:noFill/>
          <a:ln w="38100">
            <a:solidFill>
              <a:srgbClr val="1E1EBE"/>
            </a:solidFill>
            <a:prstDash val="lgDash"/>
            <a:round/>
            <a:headEnd/>
            <a:tailEnd/>
          </a:ln>
          <a:effectLst/>
        </p:spPr>
        <p:txBody>
          <a:bodyPr wrap="none" anchor="ctr"/>
          <a:lstStyle/>
          <a:p>
            <a:endParaRPr lang="en-US"/>
          </a:p>
        </p:txBody>
      </p:sp>
      <p:pic>
        <p:nvPicPr>
          <p:cNvPr id="373771" name="Picture 3083" descr="pm"/>
          <p:cNvPicPr>
            <a:picLocks noChangeAspect="1" noChangeArrowheads="1"/>
          </p:cNvPicPr>
          <p:nvPr/>
        </p:nvPicPr>
        <p:blipFill>
          <a:blip r:embed="rId2" cstate="print"/>
          <a:srcRect/>
          <a:stretch>
            <a:fillRect/>
          </a:stretch>
        </p:blipFill>
        <p:spPr bwMode="auto">
          <a:xfrm>
            <a:off x="7239000" y="5086350"/>
            <a:ext cx="1905000" cy="1771650"/>
          </a:xfrm>
          <a:prstGeom prst="rect">
            <a:avLst/>
          </a:prstGeom>
          <a:noFill/>
        </p:spPr>
      </p:pic>
      <p:sp>
        <p:nvSpPr>
          <p:cNvPr id="373772" name="Line 3084"/>
          <p:cNvSpPr>
            <a:spLocks noChangeShapeType="1"/>
          </p:cNvSpPr>
          <p:nvPr/>
        </p:nvSpPr>
        <p:spPr bwMode="auto">
          <a:xfrm>
            <a:off x="8382000" y="1752600"/>
            <a:ext cx="0" cy="3276600"/>
          </a:xfrm>
          <a:prstGeom prst="line">
            <a:avLst/>
          </a:prstGeom>
          <a:noFill/>
          <a:ln w="38100">
            <a:solidFill>
              <a:srgbClr val="1E1EBE"/>
            </a:solidFill>
            <a:prstDash val="lgDash"/>
            <a:round/>
            <a:headEnd/>
            <a:tailEnd type="diamond" w="med" len="med"/>
          </a:ln>
          <a:effec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a:p>
            <a:fld id="{722382C3-034B-493B-A3AF-DA21E2136B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609600"/>
            <a:ext cx="20383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09600"/>
            <a:ext cx="59626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a:p>
            <a:fld id="{72F0434C-60F2-486D-B247-8B45889EE7B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526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752600"/>
            <a:ext cx="4038600" cy="4114800"/>
          </a:xfrm>
        </p:spPr>
        <p:txBody>
          <a:bodyPr/>
          <a:lstStyle/>
          <a:p>
            <a:pPr lvl="0"/>
            <a:endParaRPr lang="en-US" noProof="0" smtClean="0"/>
          </a:p>
        </p:txBody>
      </p:sp>
      <p:sp>
        <p:nvSpPr>
          <p:cNvPr id="7" name="Date Placeholder 6"/>
          <p:cNvSpPr>
            <a:spLocks noGrp="1" noChangeArrowheads="1"/>
          </p:cNvSpPr>
          <p:nvPr>
            <p:ph type="dt" sz="half" idx="10"/>
          </p:nvPr>
        </p:nvSpPr>
        <p:spPr>
          <a:xfrm>
            <a:off x="457200" y="6245225"/>
            <a:ext cx="2133600" cy="476250"/>
          </a:xfrm>
          <a:prstGeom prst="rect">
            <a:avLst/>
          </a:prstGeom>
        </p:spPr>
        <p:txBody>
          <a:bodyPr/>
          <a:lstStyle>
            <a:lvl1pPr>
              <a:defRPr>
                <a:latin typeface="Arial" pitchFamily="-112" charset="0"/>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8"/>
          <p:cNvSpPr>
            <a:spLocks noGrp="1" noChangeArrowheads="1"/>
          </p:cNvSpPr>
          <p:nvPr>
            <p:ph type="sldNum" sz="quarter" idx="12"/>
          </p:nvPr>
        </p:nvSpPr>
        <p:spPr>
          <a:xfrm>
            <a:off x="7269163" y="6503988"/>
            <a:ext cx="1693862" cy="269875"/>
          </a:xfrm>
          <a:prstGeom prst="rect">
            <a:avLst/>
          </a:prstGeom>
        </p:spPr>
        <p:txBody>
          <a:bodyPr/>
          <a:lstStyle>
            <a:lvl1pPr>
              <a:defRPr/>
            </a:lvl1pPr>
          </a:lstStyle>
          <a:p>
            <a:fld id="{DEDA3BC8-9549-460D-A486-73A9DEC1BAD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baseline="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p>
          <a:p>
            <a:fld id="{C3D57D98-E228-4CC9-B518-C577B0FE45E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a:p>
            <a:fld id="{4F7A58EF-5BBC-4B9B-873B-6920D064AB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81200"/>
            <a:ext cx="4000500" cy="4114800"/>
          </a:xfrm>
        </p:spPr>
        <p:txBody>
          <a:bodyPr/>
          <a:lstStyle>
            <a:lvl1pPr>
              <a:defRPr sz="240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6300" y="1981200"/>
            <a:ext cx="4000500" cy="4114800"/>
          </a:xfrm>
        </p:spPr>
        <p:txBody>
          <a:bodyPr/>
          <a:lstStyle>
            <a:lvl1pPr>
              <a:defRPr sz="240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endParaRPr lang="en-US"/>
          </a:p>
          <a:p>
            <a:fld id="{4D89A1F0-86C4-4E47-88DE-835E1A75451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a:p>
            <a:fld id="{A2BD356A-C8FC-4549-9F1A-00C2E91EE0B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a:p>
            <a:fld id="{23D5A2D2-FF03-4A13-9871-CE932EF8348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a:p>
            <a:fld id="{263FA1E1-57CD-4A2D-BCF8-1FE004AB5ED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a:p>
            <a:fld id="{CE59DFEA-C435-4A7A-857E-4FD4D7097CF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a:p>
            <a:fld id="{979C1E83-F147-47B5-AA18-F14AFF75032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ChangeArrowheads="1"/>
          </p:cNvSpPr>
          <p:nvPr/>
        </p:nvSpPr>
        <p:spPr bwMode="auto">
          <a:xfrm>
            <a:off x="0" y="0"/>
            <a:ext cx="838200" cy="6858000"/>
          </a:xfrm>
          <a:prstGeom prst="rect">
            <a:avLst/>
          </a:prstGeom>
          <a:gradFill rotWithShape="0">
            <a:gsLst>
              <a:gs pos="0">
                <a:srgbClr val="4545E1"/>
              </a:gs>
              <a:gs pos="100000">
                <a:srgbClr val="4545E1">
                  <a:gamma/>
                  <a:tint val="32157"/>
                  <a:invGamma/>
                </a:srgbClr>
              </a:gs>
            </a:gsLst>
            <a:path path="rect">
              <a:fillToRect t="100000" r="100000"/>
            </a:path>
          </a:gradFill>
          <a:ln w="9525">
            <a:noFill/>
            <a:miter lim="800000"/>
            <a:headEnd/>
            <a:tailEnd/>
          </a:ln>
          <a:effectLst/>
        </p:spPr>
        <p:txBody>
          <a:bodyPr wrap="none" anchor="ctr"/>
          <a:lstStyle/>
          <a:p>
            <a:endParaRPr lang="en-US"/>
          </a:p>
        </p:txBody>
      </p:sp>
      <p:sp>
        <p:nvSpPr>
          <p:cNvPr id="372739" name="Rectangle 3"/>
          <p:cNvSpPr>
            <a:spLocks noGrp="1" noChangeArrowheads="1"/>
          </p:cNvSpPr>
          <p:nvPr>
            <p:ph type="title"/>
          </p:nvPr>
        </p:nvSpPr>
        <p:spPr bwMode="auto">
          <a:xfrm>
            <a:off x="1905000" y="609600"/>
            <a:ext cx="6781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2740" name="Rectangle 4"/>
          <p:cNvSpPr>
            <a:spLocks noGrp="1" noChangeArrowheads="1"/>
          </p:cNvSpPr>
          <p:nvPr>
            <p:ph type="body" idx="1"/>
          </p:nvPr>
        </p:nvSpPr>
        <p:spPr bwMode="auto">
          <a:xfrm>
            <a:off x="533400" y="1981200"/>
            <a:ext cx="8153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2741" name="Rectangle 5"/>
          <p:cNvSpPr>
            <a:spLocks noGrp="1" noChangeArrowheads="1"/>
          </p:cNvSpPr>
          <p:nvPr>
            <p:ph type="ftr" sz="quarter" idx="3"/>
          </p:nvPr>
        </p:nvSpPr>
        <p:spPr bwMode="auto">
          <a:xfrm>
            <a:off x="990600" y="6248400"/>
            <a:ext cx="586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mn-lt"/>
              </a:defRPr>
            </a:lvl1pPr>
          </a:lstStyle>
          <a:p>
            <a:endParaRPr lang="en-US"/>
          </a:p>
          <a:p>
            <a:fld id="{F2A36EF0-7D32-4BB6-BE1F-3761943F5C1F}" type="slidenum">
              <a:rPr lang="en-US"/>
              <a:pPr/>
              <a:t>‹#›</a:t>
            </a:fld>
            <a:endParaRPr lang="en-US"/>
          </a:p>
        </p:txBody>
      </p:sp>
      <p:sp>
        <p:nvSpPr>
          <p:cNvPr id="372742" name="AutoShape 6"/>
          <p:cNvSpPr>
            <a:spLocks noChangeArrowheads="1"/>
          </p:cNvSpPr>
          <p:nvPr/>
        </p:nvSpPr>
        <p:spPr bwMode="auto">
          <a:xfrm>
            <a:off x="228600" y="228600"/>
            <a:ext cx="1447800" cy="1295400"/>
          </a:xfrm>
          <a:prstGeom prst="triangle">
            <a:avLst>
              <a:gd name="adj" fmla="val 50000"/>
            </a:avLst>
          </a:prstGeom>
          <a:gradFill rotWithShape="0">
            <a:gsLst>
              <a:gs pos="0">
                <a:srgbClr val="1E1EBE">
                  <a:gamma/>
                  <a:tint val="37255"/>
                  <a:invGamma/>
                </a:srgbClr>
              </a:gs>
              <a:gs pos="100000">
                <a:srgbClr val="1E1EBE"/>
              </a:gs>
            </a:gsLst>
            <a:lin ang="5400000" scaled="1"/>
          </a:gra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1E1EBE"/>
            </a:extrusionClr>
          </a:sp3d>
        </p:spPr>
        <p:txBody>
          <a:bodyPr wrap="none" anchor="ctr">
            <a:flatTx/>
          </a:bodyPr>
          <a:lstStyle/>
          <a:p>
            <a:endParaRPr lang="en-US"/>
          </a:p>
        </p:txBody>
      </p:sp>
      <p:sp>
        <p:nvSpPr>
          <p:cNvPr id="372743" name="Text Box 7"/>
          <p:cNvSpPr txBox="1">
            <a:spLocks noChangeArrowheads="1"/>
          </p:cNvSpPr>
          <p:nvPr/>
        </p:nvSpPr>
        <p:spPr bwMode="auto">
          <a:xfrm>
            <a:off x="457200" y="0"/>
            <a:ext cx="1008063" cy="304800"/>
          </a:xfrm>
          <a:prstGeom prst="rect">
            <a:avLst/>
          </a:prstGeom>
          <a:noFill/>
          <a:ln w="9525">
            <a:noFill/>
            <a:miter lim="800000"/>
            <a:headEnd/>
            <a:tailEnd/>
          </a:ln>
          <a:effectLst/>
        </p:spPr>
        <p:txBody>
          <a:bodyPr wrap="none">
            <a:spAutoFit/>
          </a:bodyPr>
          <a:lstStyle/>
          <a:p>
            <a:pPr algn="l"/>
            <a:r>
              <a:rPr lang="en-US" sz="1400" b="1">
                <a:solidFill>
                  <a:schemeClr val="tx1"/>
                </a:solidFill>
                <a:latin typeface="Comic Sans MS" pitchFamily="66" charset="0"/>
              </a:rPr>
              <a:t>resources</a:t>
            </a:r>
            <a:endParaRPr lang="en-US" sz="2400" b="1">
              <a:solidFill>
                <a:schemeClr val="tx1"/>
              </a:solidFill>
              <a:latin typeface="Times New Roman" pitchFamily="18" charset="0"/>
            </a:endParaRPr>
          </a:p>
        </p:txBody>
      </p:sp>
      <p:sp>
        <p:nvSpPr>
          <p:cNvPr id="372744" name="Text Box 8"/>
          <p:cNvSpPr txBox="1">
            <a:spLocks noChangeArrowheads="1"/>
          </p:cNvSpPr>
          <p:nvPr/>
        </p:nvSpPr>
        <p:spPr bwMode="auto">
          <a:xfrm>
            <a:off x="0" y="1676400"/>
            <a:ext cx="1257300" cy="304800"/>
          </a:xfrm>
          <a:prstGeom prst="rect">
            <a:avLst/>
          </a:prstGeom>
          <a:noFill/>
          <a:ln w="9525">
            <a:noFill/>
            <a:miter lim="800000"/>
            <a:headEnd/>
            <a:tailEnd/>
          </a:ln>
          <a:effectLst/>
        </p:spPr>
        <p:txBody>
          <a:bodyPr wrap="none">
            <a:spAutoFit/>
          </a:bodyPr>
          <a:lstStyle/>
          <a:p>
            <a:pPr algn="l"/>
            <a:r>
              <a:rPr lang="en-US" sz="1400" b="1">
                <a:solidFill>
                  <a:schemeClr val="tx1"/>
                </a:solidFill>
                <a:latin typeface="Comic Sans MS" pitchFamily="66" charset="0"/>
              </a:rPr>
              <a:t>Performance</a:t>
            </a:r>
            <a:endParaRPr lang="en-US" sz="2400" b="1">
              <a:solidFill>
                <a:schemeClr val="tx1"/>
              </a:solidFill>
              <a:latin typeface="Times New Roman" pitchFamily="18" charset="0"/>
            </a:endParaRPr>
          </a:p>
        </p:txBody>
      </p:sp>
      <p:sp>
        <p:nvSpPr>
          <p:cNvPr id="372745" name="Text Box 9"/>
          <p:cNvSpPr txBox="1">
            <a:spLocks noChangeArrowheads="1"/>
          </p:cNvSpPr>
          <p:nvPr/>
        </p:nvSpPr>
        <p:spPr bwMode="auto">
          <a:xfrm>
            <a:off x="1600200" y="1447800"/>
            <a:ext cx="555625" cy="304800"/>
          </a:xfrm>
          <a:prstGeom prst="rect">
            <a:avLst/>
          </a:prstGeom>
          <a:noFill/>
          <a:ln w="9525">
            <a:noFill/>
            <a:miter lim="800000"/>
            <a:headEnd/>
            <a:tailEnd/>
          </a:ln>
          <a:effectLst/>
        </p:spPr>
        <p:txBody>
          <a:bodyPr wrap="none">
            <a:spAutoFit/>
          </a:bodyPr>
          <a:lstStyle/>
          <a:p>
            <a:pPr algn="l"/>
            <a:r>
              <a:rPr lang="en-US" sz="1400" b="1">
                <a:solidFill>
                  <a:schemeClr val="tx1"/>
                </a:solidFill>
                <a:latin typeface="Comic Sans MS" pitchFamily="66" charset="0"/>
              </a:rPr>
              <a:t>time</a:t>
            </a:r>
            <a:endParaRPr lang="en-US" sz="2400" b="1">
              <a:solidFill>
                <a:schemeClr val="tx1"/>
              </a:solidFill>
              <a:latin typeface="Times New Roman" pitchFamily="18" charset="0"/>
            </a:endParaRPr>
          </a:p>
        </p:txBody>
      </p:sp>
      <p:sp>
        <p:nvSpPr>
          <p:cNvPr id="372746" name="Line 10"/>
          <p:cNvSpPr>
            <a:spLocks noChangeShapeType="1"/>
          </p:cNvSpPr>
          <p:nvPr/>
        </p:nvSpPr>
        <p:spPr bwMode="auto">
          <a:xfrm>
            <a:off x="1905000" y="1752600"/>
            <a:ext cx="6705600" cy="0"/>
          </a:xfrm>
          <a:prstGeom prst="line">
            <a:avLst/>
          </a:prstGeom>
          <a:noFill/>
          <a:ln w="38100">
            <a:solidFill>
              <a:srgbClr val="1E1EBE"/>
            </a:solidFill>
            <a:prstDash val="lgDash"/>
            <a:round/>
            <a:headEnd/>
            <a:tailEnd/>
          </a:ln>
          <a:effectLst/>
        </p:spPr>
        <p:txBody>
          <a:bodyPr wrap="none" anchor="ctr"/>
          <a:lstStyle/>
          <a:p>
            <a:endParaRPr lang="en-US"/>
          </a:p>
        </p:txBody>
      </p:sp>
      <p:pic>
        <p:nvPicPr>
          <p:cNvPr id="372747" name="Picture 11" descr="pm"/>
          <p:cNvPicPr>
            <a:picLocks noChangeAspect="1" noChangeArrowheads="1"/>
          </p:cNvPicPr>
          <p:nvPr/>
        </p:nvPicPr>
        <p:blipFill>
          <a:blip r:embed="rId14" cstate="print"/>
          <a:srcRect/>
          <a:stretch>
            <a:fillRect/>
          </a:stretch>
        </p:blipFill>
        <p:spPr bwMode="auto">
          <a:xfrm>
            <a:off x="7239000" y="5086350"/>
            <a:ext cx="1905000" cy="1771650"/>
          </a:xfrm>
          <a:prstGeom prst="rect">
            <a:avLst/>
          </a:prstGeom>
          <a:noFill/>
        </p:spPr>
      </p:pic>
      <p:sp>
        <p:nvSpPr>
          <p:cNvPr id="372748" name="Line 12"/>
          <p:cNvSpPr>
            <a:spLocks noChangeShapeType="1"/>
          </p:cNvSpPr>
          <p:nvPr/>
        </p:nvSpPr>
        <p:spPr bwMode="auto">
          <a:xfrm>
            <a:off x="8686800" y="1752600"/>
            <a:ext cx="0" cy="3276600"/>
          </a:xfrm>
          <a:prstGeom prst="line">
            <a:avLst/>
          </a:prstGeom>
          <a:noFill/>
          <a:ln w="38100">
            <a:solidFill>
              <a:srgbClr val="1E1EBE"/>
            </a:solidFill>
            <a:prstDash val="lgDash"/>
            <a:round/>
            <a:headEnd/>
            <a:tailEnd type="diamond" w="med" len="me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sldNum="0" hdr="0" dt="0"/>
  <p:txStyles>
    <p:titleStyle>
      <a:lvl1pPr algn="r" rtl="0" eaLnBrk="0" fontAlgn="base" hangingPunct="0">
        <a:spcBef>
          <a:spcPct val="0"/>
        </a:spcBef>
        <a:spcAft>
          <a:spcPct val="0"/>
        </a:spcAft>
        <a:defRPr sz="3400">
          <a:solidFill>
            <a:schemeClr val="tx2"/>
          </a:solidFill>
          <a:latin typeface="+mj-lt"/>
          <a:ea typeface="+mj-ea"/>
          <a:cs typeface="+mj-cs"/>
        </a:defRPr>
      </a:lvl1pPr>
      <a:lvl2pPr algn="r" rtl="0" eaLnBrk="0" fontAlgn="base" hangingPunct="0">
        <a:spcBef>
          <a:spcPct val="0"/>
        </a:spcBef>
        <a:spcAft>
          <a:spcPct val="0"/>
        </a:spcAft>
        <a:defRPr sz="3400">
          <a:solidFill>
            <a:schemeClr val="tx2"/>
          </a:solidFill>
          <a:latin typeface="Comic Sans MS" pitchFamily="66" charset="0"/>
        </a:defRPr>
      </a:lvl2pPr>
      <a:lvl3pPr algn="r" rtl="0" eaLnBrk="0" fontAlgn="base" hangingPunct="0">
        <a:spcBef>
          <a:spcPct val="0"/>
        </a:spcBef>
        <a:spcAft>
          <a:spcPct val="0"/>
        </a:spcAft>
        <a:defRPr sz="3400">
          <a:solidFill>
            <a:schemeClr val="tx2"/>
          </a:solidFill>
          <a:latin typeface="Comic Sans MS" pitchFamily="66" charset="0"/>
        </a:defRPr>
      </a:lvl3pPr>
      <a:lvl4pPr algn="r" rtl="0" eaLnBrk="0" fontAlgn="base" hangingPunct="0">
        <a:spcBef>
          <a:spcPct val="0"/>
        </a:spcBef>
        <a:spcAft>
          <a:spcPct val="0"/>
        </a:spcAft>
        <a:defRPr sz="3400">
          <a:solidFill>
            <a:schemeClr val="tx2"/>
          </a:solidFill>
          <a:latin typeface="Comic Sans MS" pitchFamily="66" charset="0"/>
        </a:defRPr>
      </a:lvl4pPr>
      <a:lvl5pPr algn="r" rtl="0" eaLnBrk="0" fontAlgn="base" hangingPunct="0">
        <a:spcBef>
          <a:spcPct val="0"/>
        </a:spcBef>
        <a:spcAft>
          <a:spcPct val="0"/>
        </a:spcAft>
        <a:defRPr sz="3400">
          <a:solidFill>
            <a:schemeClr val="tx2"/>
          </a:solidFill>
          <a:latin typeface="Comic Sans MS" pitchFamily="66" charset="0"/>
        </a:defRPr>
      </a:lvl5pPr>
      <a:lvl6pPr marL="457200" algn="r" rtl="0" eaLnBrk="0" fontAlgn="base" hangingPunct="0">
        <a:spcBef>
          <a:spcPct val="0"/>
        </a:spcBef>
        <a:spcAft>
          <a:spcPct val="0"/>
        </a:spcAft>
        <a:defRPr sz="3400">
          <a:solidFill>
            <a:schemeClr val="tx2"/>
          </a:solidFill>
          <a:latin typeface="Comic Sans MS" pitchFamily="66" charset="0"/>
        </a:defRPr>
      </a:lvl6pPr>
      <a:lvl7pPr marL="914400" algn="r" rtl="0" eaLnBrk="0" fontAlgn="base" hangingPunct="0">
        <a:spcBef>
          <a:spcPct val="0"/>
        </a:spcBef>
        <a:spcAft>
          <a:spcPct val="0"/>
        </a:spcAft>
        <a:defRPr sz="3400">
          <a:solidFill>
            <a:schemeClr val="tx2"/>
          </a:solidFill>
          <a:latin typeface="Comic Sans MS" pitchFamily="66" charset="0"/>
        </a:defRPr>
      </a:lvl7pPr>
      <a:lvl8pPr marL="1371600" algn="r" rtl="0" eaLnBrk="0" fontAlgn="base" hangingPunct="0">
        <a:spcBef>
          <a:spcPct val="0"/>
        </a:spcBef>
        <a:spcAft>
          <a:spcPct val="0"/>
        </a:spcAft>
        <a:defRPr sz="3400">
          <a:solidFill>
            <a:schemeClr val="tx2"/>
          </a:solidFill>
          <a:latin typeface="Comic Sans MS" pitchFamily="66" charset="0"/>
        </a:defRPr>
      </a:lvl8pPr>
      <a:lvl9pPr marL="1828800" algn="r" rtl="0" eaLnBrk="0" fontAlgn="base" hangingPunct="0">
        <a:spcBef>
          <a:spcPct val="0"/>
        </a:spcBef>
        <a:spcAft>
          <a:spcPct val="0"/>
        </a:spcAft>
        <a:defRPr sz="3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lr>
          <a:srgbClr val="1E1EBE"/>
        </a:buClr>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1E1EBE"/>
        </a:buClr>
        <a:buChar char="–"/>
        <a:defRPr sz="2600">
          <a:solidFill>
            <a:schemeClr val="tx1"/>
          </a:solidFill>
          <a:latin typeface="+mn-lt"/>
        </a:defRPr>
      </a:lvl2pPr>
      <a:lvl3pPr marL="1143000" indent="-228600" algn="l" rtl="0" eaLnBrk="0" fontAlgn="base" hangingPunct="0">
        <a:spcBef>
          <a:spcPct val="20000"/>
        </a:spcBef>
        <a:spcAft>
          <a:spcPct val="0"/>
        </a:spcAft>
        <a:buClr>
          <a:srgbClr val="1E1EBE"/>
        </a:buClr>
        <a:buChar char="•"/>
        <a:defRPr sz="2600">
          <a:solidFill>
            <a:schemeClr val="tx1"/>
          </a:solidFill>
          <a:latin typeface="+mn-lt"/>
        </a:defRPr>
      </a:lvl3pPr>
      <a:lvl4pPr marL="1600200" indent="-228600" algn="l" rtl="0" eaLnBrk="0" fontAlgn="base" hangingPunct="0">
        <a:spcBef>
          <a:spcPct val="20000"/>
        </a:spcBef>
        <a:spcAft>
          <a:spcPct val="0"/>
        </a:spcAft>
        <a:buClr>
          <a:srgbClr val="1E1EBE"/>
        </a:buClr>
        <a:buChar char="–"/>
        <a:defRPr sz="2600">
          <a:solidFill>
            <a:schemeClr val="tx1"/>
          </a:solidFill>
          <a:latin typeface="+mn-lt"/>
        </a:defRPr>
      </a:lvl4pPr>
      <a:lvl5pPr marL="2057400" indent="-228600" algn="l" rtl="0" eaLnBrk="0" fontAlgn="base" hangingPunct="0">
        <a:spcBef>
          <a:spcPct val="20000"/>
        </a:spcBef>
        <a:spcAft>
          <a:spcPct val="0"/>
        </a:spcAft>
        <a:buClr>
          <a:srgbClr val="1E1EBE"/>
        </a:buClr>
        <a:buChar char="»"/>
        <a:defRPr sz="2600">
          <a:solidFill>
            <a:schemeClr val="tx1"/>
          </a:solidFill>
          <a:latin typeface="+mn-lt"/>
        </a:defRPr>
      </a:lvl5pPr>
      <a:lvl6pPr marL="2514600" indent="-228600" algn="l" rtl="0" eaLnBrk="0" fontAlgn="base" hangingPunct="0">
        <a:spcBef>
          <a:spcPct val="20000"/>
        </a:spcBef>
        <a:spcAft>
          <a:spcPct val="0"/>
        </a:spcAft>
        <a:buClr>
          <a:srgbClr val="1E1EBE"/>
        </a:buClr>
        <a:buChar char="»"/>
        <a:defRPr sz="2600">
          <a:solidFill>
            <a:schemeClr val="tx1"/>
          </a:solidFill>
          <a:latin typeface="+mn-lt"/>
        </a:defRPr>
      </a:lvl6pPr>
      <a:lvl7pPr marL="2971800" indent="-228600" algn="l" rtl="0" eaLnBrk="0" fontAlgn="base" hangingPunct="0">
        <a:spcBef>
          <a:spcPct val="20000"/>
        </a:spcBef>
        <a:spcAft>
          <a:spcPct val="0"/>
        </a:spcAft>
        <a:buClr>
          <a:srgbClr val="1E1EBE"/>
        </a:buClr>
        <a:buChar char="»"/>
        <a:defRPr sz="2600">
          <a:solidFill>
            <a:schemeClr val="tx1"/>
          </a:solidFill>
          <a:latin typeface="+mn-lt"/>
        </a:defRPr>
      </a:lvl7pPr>
      <a:lvl8pPr marL="3429000" indent="-228600" algn="l" rtl="0" eaLnBrk="0" fontAlgn="base" hangingPunct="0">
        <a:spcBef>
          <a:spcPct val="20000"/>
        </a:spcBef>
        <a:spcAft>
          <a:spcPct val="0"/>
        </a:spcAft>
        <a:buClr>
          <a:srgbClr val="1E1EBE"/>
        </a:buClr>
        <a:buChar char="»"/>
        <a:defRPr sz="2600">
          <a:solidFill>
            <a:schemeClr val="tx1"/>
          </a:solidFill>
          <a:latin typeface="+mn-lt"/>
        </a:defRPr>
      </a:lvl8pPr>
      <a:lvl9pPr marL="3886200" indent="-228600" algn="l" rtl="0" eaLnBrk="0" fontAlgn="base" hangingPunct="0">
        <a:spcBef>
          <a:spcPct val="20000"/>
        </a:spcBef>
        <a:spcAft>
          <a:spcPct val="0"/>
        </a:spcAft>
        <a:buClr>
          <a:srgbClr val="1E1EBE"/>
        </a:buClr>
        <a:buChar char="»"/>
        <a:defRPr sz="2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net.educause.edu/ir/library/pdf/NCP08083B.pdf"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ctrTitle"/>
          </p:nvPr>
        </p:nvSpPr>
        <p:spPr/>
        <p:txBody>
          <a:bodyPr/>
          <a:lstStyle/>
          <a:p>
            <a:r>
              <a:rPr lang="en-US"/>
              <a:t>Project Management</a:t>
            </a:r>
          </a:p>
        </p:txBody>
      </p:sp>
      <p:sp>
        <p:nvSpPr>
          <p:cNvPr id="309252" name="Rectangle 4"/>
          <p:cNvSpPr>
            <a:spLocks noGrp="1" noChangeArrowheads="1"/>
          </p:cNvSpPr>
          <p:nvPr>
            <p:ph type="subTitle" idx="1"/>
          </p:nvPr>
        </p:nvSpPr>
        <p:spPr/>
        <p:txBody>
          <a:bodyPr/>
          <a:lstStyle/>
          <a:p>
            <a:r>
              <a:rPr lang="en-US"/>
              <a:t>Foundations &amp; An Introduction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Quadruple Constraint</a:t>
            </a:r>
            <a:endParaRPr lang="en-US" dirty="0"/>
          </a:p>
        </p:txBody>
      </p:sp>
      <p:sp>
        <p:nvSpPr>
          <p:cNvPr id="3" name="Footer Placeholder 2"/>
          <p:cNvSpPr>
            <a:spLocks noGrp="1"/>
          </p:cNvSpPr>
          <p:nvPr>
            <p:ph type="ftr" sz="quarter" idx="10"/>
          </p:nvPr>
        </p:nvSpPr>
        <p:spPr/>
        <p:txBody>
          <a:bodyPr/>
          <a:lstStyle/>
          <a:p>
            <a:endParaRPr lang="en-US" smtClean="0"/>
          </a:p>
          <a:p>
            <a:fld id="{23D5A2D2-FF03-4A13-9871-CE932EF8348D}" type="slidenum">
              <a:rPr lang="en-US" smtClean="0"/>
              <a:pPr/>
              <a:t>10</a:t>
            </a:fld>
            <a:endParaRPr lang="en-US"/>
          </a:p>
        </p:txBody>
      </p:sp>
      <p:grpSp>
        <p:nvGrpSpPr>
          <p:cNvPr id="4" name="Group 12"/>
          <p:cNvGrpSpPr>
            <a:grpSpLocks/>
          </p:cNvGrpSpPr>
          <p:nvPr/>
        </p:nvGrpSpPr>
        <p:grpSpPr bwMode="auto">
          <a:xfrm>
            <a:off x="2459038" y="2065338"/>
            <a:ext cx="4676775" cy="3394075"/>
            <a:chOff x="1247" y="890"/>
            <a:chExt cx="3266" cy="2540"/>
          </a:xfrm>
        </p:grpSpPr>
        <p:sp>
          <p:nvSpPr>
            <p:cNvPr id="5" name="Oval 2"/>
            <p:cNvSpPr>
              <a:spLocks noChangeArrowheads="1"/>
            </p:cNvSpPr>
            <p:nvPr/>
          </p:nvSpPr>
          <p:spPr bwMode="auto">
            <a:xfrm>
              <a:off x="1247" y="890"/>
              <a:ext cx="3266" cy="2540"/>
            </a:xfrm>
            <a:prstGeom prst="ellipse">
              <a:avLst/>
            </a:prstGeom>
            <a:solidFill>
              <a:schemeClr val="bg1"/>
            </a:solidFill>
            <a:ln w="38100">
              <a:solidFill>
                <a:schemeClr val="accent2"/>
              </a:solidFill>
              <a:round/>
              <a:headEnd/>
              <a:tailEnd/>
            </a:ln>
            <a:effectLst>
              <a:outerShdw dist="107763" dir="2700000" algn="ctr" rotWithShape="0">
                <a:schemeClr val="bg2">
                  <a:alpha val="50000"/>
                </a:schemeClr>
              </a:outerShdw>
            </a:effectLst>
          </p:spPr>
          <p:txBody>
            <a:bodyPr wrap="none" anchor="ctr"/>
            <a:lstStyle/>
            <a:p>
              <a:pPr eaLnBrk="1" hangingPunct="1">
                <a:lnSpc>
                  <a:spcPct val="100000"/>
                </a:lnSpc>
              </a:pPr>
              <a:r>
                <a:rPr lang="en-AU" sz="2000" b="0">
                  <a:solidFill>
                    <a:schemeClr val="tx1"/>
                  </a:solidFill>
                  <a:latin typeface="Trebuchet MS" pitchFamily="34" charset="0"/>
                </a:rPr>
                <a:t>Quality</a:t>
              </a:r>
              <a:endParaRPr lang="en-US" sz="2000" b="0">
                <a:solidFill>
                  <a:schemeClr val="tx1"/>
                </a:solidFill>
                <a:latin typeface="Trebuchet MS" pitchFamily="34" charset="0"/>
              </a:endParaRPr>
            </a:p>
          </p:txBody>
        </p:sp>
        <p:sp>
          <p:nvSpPr>
            <p:cNvPr id="6" name="Oval 5"/>
            <p:cNvSpPr>
              <a:spLocks noChangeArrowheads="1"/>
            </p:cNvSpPr>
            <p:nvPr/>
          </p:nvSpPr>
          <p:spPr bwMode="auto">
            <a:xfrm>
              <a:off x="2535" y="981"/>
              <a:ext cx="680" cy="635"/>
            </a:xfrm>
            <a:prstGeom prst="ellipse">
              <a:avLst/>
            </a:prstGeom>
            <a:solidFill>
              <a:schemeClr val="bg1"/>
            </a:solidFill>
            <a:ln w="38100">
              <a:solidFill>
                <a:schemeClr val="accent2"/>
              </a:solidFill>
              <a:round/>
              <a:headEnd/>
              <a:tailEnd/>
            </a:ln>
            <a:effectLst>
              <a:outerShdw dist="107763" dir="2700000" algn="ctr" rotWithShape="0">
                <a:schemeClr val="bg2">
                  <a:alpha val="50000"/>
                </a:schemeClr>
              </a:outerShdw>
            </a:effectLst>
          </p:spPr>
          <p:txBody>
            <a:bodyPr wrap="none" anchor="ctr"/>
            <a:lstStyle/>
            <a:p>
              <a:pPr eaLnBrk="1" hangingPunct="1">
                <a:lnSpc>
                  <a:spcPct val="100000"/>
                </a:lnSpc>
              </a:pPr>
              <a:r>
                <a:rPr lang="en-AU" sz="2000" b="0">
                  <a:solidFill>
                    <a:schemeClr val="tx1"/>
                  </a:solidFill>
                  <a:latin typeface="Trebuchet MS" pitchFamily="34" charset="0"/>
                </a:rPr>
                <a:t>Time</a:t>
              </a:r>
              <a:endParaRPr lang="en-US" sz="2000" b="0">
                <a:solidFill>
                  <a:schemeClr val="tx1"/>
                </a:solidFill>
                <a:latin typeface="Trebuchet MS" pitchFamily="34" charset="0"/>
              </a:endParaRPr>
            </a:p>
          </p:txBody>
        </p:sp>
        <p:sp>
          <p:nvSpPr>
            <p:cNvPr id="7" name="Oval 6"/>
            <p:cNvSpPr>
              <a:spLocks noChangeArrowheads="1"/>
            </p:cNvSpPr>
            <p:nvPr/>
          </p:nvSpPr>
          <p:spPr bwMode="auto">
            <a:xfrm>
              <a:off x="1519" y="2251"/>
              <a:ext cx="680" cy="635"/>
            </a:xfrm>
            <a:prstGeom prst="ellipse">
              <a:avLst/>
            </a:prstGeom>
            <a:solidFill>
              <a:schemeClr val="bg1"/>
            </a:solidFill>
            <a:ln w="38100">
              <a:solidFill>
                <a:schemeClr val="accent2"/>
              </a:solidFill>
              <a:round/>
              <a:headEnd/>
              <a:tailEnd/>
            </a:ln>
            <a:effectLst>
              <a:outerShdw dist="107763" dir="2700000" algn="ctr" rotWithShape="0">
                <a:schemeClr val="bg2">
                  <a:alpha val="50000"/>
                </a:schemeClr>
              </a:outerShdw>
            </a:effectLst>
          </p:spPr>
          <p:txBody>
            <a:bodyPr wrap="none" anchor="ctr"/>
            <a:lstStyle/>
            <a:p>
              <a:pPr eaLnBrk="1" hangingPunct="1">
                <a:lnSpc>
                  <a:spcPct val="100000"/>
                </a:lnSpc>
              </a:pPr>
              <a:r>
                <a:rPr lang="en-AU" sz="2000" b="0">
                  <a:solidFill>
                    <a:schemeClr val="tx1"/>
                  </a:solidFill>
                  <a:latin typeface="Trebuchet MS" pitchFamily="34" charset="0"/>
                </a:rPr>
                <a:t>Scope</a:t>
              </a:r>
              <a:endParaRPr lang="en-US" sz="2000" b="0">
                <a:solidFill>
                  <a:schemeClr val="tx1"/>
                </a:solidFill>
                <a:latin typeface="Trebuchet MS" pitchFamily="34" charset="0"/>
              </a:endParaRPr>
            </a:p>
          </p:txBody>
        </p:sp>
        <p:cxnSp>
          <p:nvCxnSpPr>
            <p:cNvPr id="8" name="AutoShape 7"/>
            <p:cNvCxnSpPr>
              <a:cxnSpLocks noChangeShapeType="1"/>
              <a:stCxn id="7" idx="7"/>
              <a:endCxn id="6" idx="3"/>
            </p:cNvCxnSpPr>
            <p:nvPr/>
          </p:nvCxnSpPr>
          <p:spPr bwMode="auto">
            <a:xfrm flipV="1">
              <a:off x="2099" y="1535"/>
              <a:ext cx="536" cy="797"/>
            </a:xfrm>
            <a:prstGeom prst="straightConnector1">
              <a:avLst/>
            </a:prstGeom>
            <a:noFill/>
            <a:ln w="38100">
              <a:solidFill>
                <a:schemeClr val="accent2"/>
              </a:solidFill>
              <a:round/>
              <a:headEnd/>
              <a:tailEnd/>
            </a:ln>
            <a:effectLst>
              <a:outerShdw dist="107763" dir="2700000" algn="ctr" rotWithShape="0">
                <a:schemeClr val="bg2">
                  <a:alpha val="50000"/>
                </a:schemeClr>
              </a:outerShdw>
            </a:effectLst>
          </p:spPr>
        </p:cxnSp>
        <p:cxnSp>
          <p:nvCxnSpPr>
            <p:cNvPr id="9" name="AutoShape 8"/>
            <p:cNvCxnSpPr>
              <a:cxnSpLocks noChangeShapeType="1"/>
              <a:stCxn id="11" idx="1"/>
              <a:endCxn id="6" idx="5"/>
            </p:cNvCxnSpPr>
            <p:nvPr/>
          </p:nvCxnSpPr>
          <p:spPr bwMode="auto">
            <a:xfrm flipH="1" flipV="1">
              <a:off x="3115" y="1535"/>
              <a:ext cx="545" cy="797"/>
            </a:xfrm>
            <a:prstGeom prst="straightConnector1">
              <a:avLst/>
            </a:prstGeom>
            <a:noFill/>
            <a:ln w="38100">
              <a:solidFill>
                <a:schemeClr val="accent2"/>
              </a:solidFill>
              <a:round/>
              <a:headEnd/>
              <a:tailEnd/>
            </a:ln>
            <a:effectLst>
              <a:outerShdw dist="107763" dir="2700000" algn="ctr" rotWithShape="0">
                <a:schemeClr val="bg2">
                  <a:alpha val="50000"/>
                </a:schemeClr>
              </a:outerShdw>
            </a:effectLst>
          </p:spPr>
        </p:cxnSp>
        <p:cxnSp>
          <p:nvCxnSpPr>
            <p:cNvPr id="10" name="AutoShape 9"/>
            <p:cNvCxnSpPr>
              <a:cxnSpLocks noChangeShapeType="1"/>
              <a:stCxn id="7" idx="6"/>
              <a:endCxn id="11" idx="2"/>
            </p:cNvCxnSpPr>
            <p:nvPr/>
          </p:nvCxnSpPr>
          <p:spPr bwMode="auto">
            <a:xfrm>
              <a:off x="2211" y="2569"/>
              <a:ext cx="1337" cy="0"/>
            </a:xfrm>
            <a:prstGeom prst="straightConnector1">
              <a:avLst/>
            </a:prstGeom>
            <a:noFill/>
            <a:ln w="38100">
              <a:solidFill>
                <a:schemeClr val="accent2"/>
              </a:solidFill>
              <a:round/>
              <a:headEnd/>
              <a:tailEnd/>
            </a:ln>
            <a:effectLst>
              <a:outerShdw dist="107763" dir="2700000" algn="ctr" rotWithShape="0">
                <a:schemeClr val="bg2">
                  <a:alpha val="50000"/>
                </a:schemeClr>
              </a:outerShdw>
            </a:effectLst>
          </p:spPr>
        </p:cxnSp>
        <p:sp>
          <p:nvSpPr>
            <p:cNvPr id="11" name="Oval 10"/>
            <p:cNvSpPr>
              <a:spLocks noChangeArrowheads="1"/>
            </p:cNvSpPr>
            <p:nvPr/>
          </p:nvSpPr>
          <p:spPr bwMode="auto">
            <a:xfrm>
              <a:off x="3560" y="2251"/>
              <a:ext cx="680" cy="635"/>
            </a:xfrm>
            <a:prstGeom prst="ellipse">
              <a:avLst/>
            </a:prstGeom>
            <a:solidFill>
              <a:schemeClr val="bg1"/>
            </a:solidFill>
            <a:ln w="38100">
              <a:solidFill>
                <a:schemeClr val="accent2"/>
              </a:solidFill>
              <a:round/>
              <a:headEnd/>
              <a:tailEnd/>
            </a:ln>
            <a:effectLst>
              <a:outerShdw dist="107763" dir="2700000" algn="ctr" rotWithShape="0">
                <a:schemeClr val="bg2">
                  <a:alpha val="50000"/>
                </a:schemeClr>
              </a:outerShdw>
            </a:effectLst>
          </p:spPr>
          <p:txBody>
            <a:bodyPr wrap="none" anchor="ctr"/>
            <a:lstStyle/>
            <a:p>
              <a:pPr eaLnBrk="1" hangingPunct="1">
                <a:lnSpc>
                  <a:spcPct val="100000"/>
                </a:lnSpc>
              </a:pPr>
              <a:r>
                <a:rPr lang="en-AU" sz="2000" b="0">
                  <a:solidFill>
                    <a:schemeClr val="tx1"/>
                  </a:solidFill>
                  <a:latin typeface="Trebuchet MS" pitchFamily="34" charset="0"/>
                </a:rPr>
                <a:t>Cost</a:t>
              </a:r>
              <a:endParaRPr lang="en-US" sz="2000" b="0">
                <a:solidFill>
                  <a:schemeClr val="tx1"/>
                </a:solidFill>
                <a:latin typeface="Trebuchet MS" pitchFamily="34" charset="0"/>
              </a:endParaRPr>
            </a:p>
          </p:txBody>
        </p:sp>
      </p:grpSp>
      <p:sp>
        <p:nvSpPr>
          <p:cNvPr id="12" name="Rectangle 4"/>
          <p:cNvSpPr txBox="1">
            <a:spLocks noChangeArrowheads="1"/>
          </p:cNvSpPr>
          <p:nvPr/>
        </p:nvSpPr>
        <p:spPr bwMode="auto">
          <a:xfrm>
            <a:off x="609600" y="5562600"/>
            <a:ext cx="8229600" cy="576263"/>
          </a:xfrm>
          <a:prstGeom prst="rect">
            <a:avLst/>
          </a:prstGeom>
          <a:solidFill>
            <a:srgbClr val="FF3300"/>
          </a:solidFill>
          <a:ln w="38100">
            <a:solidFill>
              <a:srgbClr val="9933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ctr" anchorCtr="0" compatLnSpc="1">
            <a:prstTxWarp prst="textNoShape">
              <a:avLst/>
            </a:prstTxWarp>
          </a:bodyPr>
          <a:lstStyle/>
          <a:p>
            <a:pPr marL="609600" marR="0" lvl="0" indent="-609600" algn="ctr" defTabSz="914400" rtl="0" eaLnBrk="0" fontAlgn="base" latinLnBrk="0" hangingPunct="0">
              <a:lnSpc>
                <a:spcPct val="100000"/>
              </a:lnSpc>
              <a:spcBef>
                <a:spcPct val="20000"/>
              </a:spcBef>
              <a:spcAft>
                <a:spcPct val="0"/>
              </a:spcAft>
              <a:buClr>
                <a:srgbClr val="1E1EBE"/>
              </a:buClr>
              <a:buSzTx/>
              <a:tabLst/>
              <a:defRPr/>
            </a:pPr>
            <a:r>
              <a:rPr kumimoji="0" lang="en-AU" sz="26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itchFamily="34" charset="0"/>
                <a:ea typeface="+mn-ea"/>
                <a:cs typeface="+mn-cs"/>
              </a:rPr>
              <a:t>Warning: Quality has many definitions</a:t>
            </a:r>
            <a:endParaRPr kumimoji="0" lang="en-US" sz="26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itchFamily="34" charset="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defRPr/>
            </a:pPr>
            <a:r>
              <a:rPr lang="en-US" dirty="0" smtClean="0"/>
              <a:t>When doing Project Management, there is a proposed framework</a:t>
            </a:r>
          </a:p>
        </p:txBody>
      </p:sp>
      <p:sp>
        <p:nvSpPr>
          <p:cNvPr id="23555" name="Footer Placeholder 5"/>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dirty="0"/>
              <a:t>Information Technology Project Management, Sixth Edition</a:t>
            </a:r>
          </a:p>
        </p:txBody>
      </p:sp>
      <p:pic>
        <p:nvPicPr>
          <p:cNvPr id="26629" name="Picture 6" descr="86921_01_02.jpg"/>
          <p:cNvPicPr>
            <a:picLocks noChangeAspect="1"/>
          </p:cNvPicPr>
          <p:nvPr/>
        </p:nvPicPr>
        <p:blipFill>
          <a:blip r:embed="rId3" cstate="print"/>
          <a:srcRect/>
          <a:stretch>
            <a:fillRect/>
          </a:stretch>
        </p:blipFill>
        <p:spPr bwMode="auto">
          <a:xfrm>
            <a:off x="685800" y="1981200"/>
            <a:ext cx="8458200" cy="395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PubPieSlice"/>
          <p:cNvSpPr>
            <a:spLocks noEditPoints="1" noChangeArrowheads="1"/>
          </p:cNvSpPr>
          <p:nvPr/>
        </p:nvSpPr>
        <p:spPr bwMode="auto">
          <a:xfrm>
            <a:off x="5867400" y="2133600"/>
            <a:ext cx="1828800" cy="1828800"/>
          </a:xfrm>
          <a:custGeom>
            <a:avLst/>
            <a:gdLst>
              <a:gd name="G0" fmla="+- 0 0 0"/>
              <a:gd name="G1" fmla="sin 10800 -7137769"/>
              <a:gd name="G2" fmla="cos 10800 -7137769"/>
              <a:gd name="G3" fmla="sin 10800 -6275596"/>
              <a:gd name="G4" fmla="cos 10800 -6275596"/>
              <a:gd name="G5" fmla="+- G1 10800 0"/>
              <a:gd name="G6" fmla="+- G2 10800 0"/>
              <a:gd name="G7" fmla="+- G3 10800 0"/>
              <a:gd name="G8" fmla="+- G4 10800 0"/>
              <a:gd name="G9" fmla="+- 10800 0 0"/>
              <a:gd name="T0" fmla="*/ 7299 w 21600"/>
              <a:gd name="T1" fmla="*/ 583 h 21600"/>
              <a:gd name="T2" fmla="*/ 10800 w 21600"/>
              <a:gd name="T3" fmla="*/ 10800 h 21600"/>
              <a:gd name="T4" fmla="*/ 9716 w 21600"/>
              <a:gd name="T5" fmla="*/ 54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7299" y="583"/>
                </a:moveTo>
                <a:cubicBezTo>
                  <a:pt x="2932" y="2079"/>
                  <a:pt x="0" y="6184"/>
                  <a:pt x="0" y="10799"/>
                </a:cubicBezTo>
                <a:cubicBezTo>
                  <a:pt x="0" y="16764"/>
                  <a:pt x="4835" y="21600"/>
                  <a:pt x="10800" y="21600"/>
                </a:cubicBezTo>
                <a:cubicBezTo>
                  <a:pt x="16764" y="21600"/>
                  <a:pt x="21600" y="16764"/>
                  <a:pt x="21600" y="10800"/>
                </a:cubicBezTo>
                <a:cubicBezTo>
                  <a:pt x="21600" y="4835"/>
                  <a:pt x="16764" y="0"/>
                  <a:pt x="10800" y="0"/>
                </a:cubicBezTo>
                <a:cubicBezTo>
                  <a:pt x="10437" y="-1"/>
                  <a:pt x="10076" y="18"/>
                  <a:pt x="9716" y="54"/>
                </a:cubicBezTo>
                <a:lnTo>
                  <a:pt x="10800" y="10800"/>
                </a:lnTo>
                <a:close/>
              </a:path>
            </a:pathLst>
          </a:custGeom>
          <a:solidFill>
            <a:schemeClr val="accent1">
              <a:lumMod val="20000"/>
              <a:lumOff val="80000"/>
            </a:schemeClr>
          </a:solidFill>
          <a:ln w="9525">
            <a:noFill/>
            <a:miter lim="800000"/>
            <a:headEnd/>
            <a:tailEnd/>
          </a:ln>
          <a:effectLst/>
        </p:spPr>
        <p:txBody>
          <a:bodyPr anchor="ctr"/>
          <a:lstStyle/>
          <a:p>
            <a:pPr eaLnBrk="1" hangingPunct="1">
              <a:lnSpc>
                <a:spcPct val="100000"/>
              </a:lnSpc>
            </a:pPr>
            <a:endParaRPr lang="en-AU" sz="2000" b="0">
              <a:solidFill>
                <a:schemeClr val="tx1"/>
              </a:solidFill>
              <a:latin typeface="Trebuchet MS" pitchFamily="34" charset="0"/>
            </a:endParaRPr>
          </a:p>
        </p:txBody>
      </p:sp>
      <p:sp>
        <p:nvSpPr>
          <p:cNvPr id="360452" name="PubPieSlice"/>
          <p:cNvSpPr>
            <a:spLocks noEditPoints="1" noChangeArrowheads="1"/>
          </p:cNvSpPr>
          <p:nvPr/>
        </p:nvSpPr>
        <p:spPr bwMode="auto">
          <a:xfrm>
            <a:off x="3713162" y="2119313"/>
            <a:ext cx="1828800" cy="1828800"/>
          </a:xfrm>
          <a:custGeom>
            <a:avLst/>
            <a:gdLst>
              <a:gd name="G0" fmla="+- 0 0 0"/>
              <a:gd name="G1" fmla="sin 10800 5996533"/>
              <a:gd name="G2" fmla="cos 10800 5996533"/>
              <a:gd name="G3" fmla="sin 10800 6842747"/>
              <a:gd name="G4" fmla="cos 10800 6842747"/>
              <a:gd name="G5" fmla="+- G1 10800 0"/>
              <a:gd name="G6" fmla="+- G2 10800 0"/>
              <a:gd name="G7" fmla="+- G3 10800 0"/>
              <a:gd name="G8" fmla="+- G4 10800 0"/>
              <a:gd name="G9" fmla="+- 10800 0 0"/>
              <a:gd name="T0" fmla="*/ 10517 w 21600"/>
              <a:gd name="T1" fmla="*/ 21596 h 21600"/>
              <a:gd name="T2" fmla="*/ 10800 w 21600"/>
              <a:gd name="T3" fmla="*/ 10800 h 21600"/>
              <a:gd name="T4" fmla="*/ 8111 w 21600"/>
              <a:gd name="T5" fmla="*/ 21260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516" y="21596"/>
                </a:moveTo>
                <a:cubicBezTo>
                  <a:pt x="10611" y="21598"/>
                  <a:pt x="10705" y="21600"/>
                  <a:pt x="10800" y="21600"/>
                </a:cubicBezTo>
                <a:cubicBezTo>
                  <a:pt x="16764" y="21600"/>
                  <a:pt x="21600" y="16764"/>
                  <a:pt x="21600" y="10800"/>
                </a:cubicBezTo>
                <a:cubicBezTo>
                  <a:pt x="21600" y="4835"/>
                  <a:pt x="16764" y="0"/>
                  <a:pt x="10800" y="0"/>
                </a:cubicBezTo>
                <a:cubicBezTo>
                  <a:pt x="4835" y="0"/>
                  <a:pt x="0" y="4835"/>
                  <a:pt x="0" y="10800"/>
                </a:cubicBezTo>
                <a:cubicBezTo>
                  <a:pt x="-1" y="15729"/>
                  <a:pt x="3337" y="20032"/>
                  <a:pt x="8111" y="21259"/>
                </a:cubicBezTo>
                <a:lnTo>
                  <a:pt x="10800" y="10800"/>
                </a:lnTo>
                <a:close/>
              </a:path>
            </a:pathLst>
          </a:custGeom>
          <a:solidFill>
            <a:schemeClr val="accent1">
              <a:lumMod val="40000"/>
              <a:lumOff val="60000"/>
            </a:schemeClr>
          </a:solidFill>
          <a:ln w="9525">
            <a:noFill/>
            <a:miter lim="800000"/>
            <a:headEnd/>
            <a:tailEnd/>
          </a:ln>
          <a:effectLst/>
        </p:spPr>
        <p:txBody>
          <a:bodyPr anchor="ctr"/>
          <a:lstStyle/>
          <a:p>
            <a:pPr eaLnBrk="1" hangingPunct="1">
              <a:lnSpc>
                <a:spcPct val="100000"/>
              </a:lnSpc>
            </a:pPr>
            <a:endParaRPr lang="en-AU" sz="2000" b="0">
              <a:solidFill>
                <a:schemeClr val="tx1"/>
              </a:solidFill>
              <a:latin typeface="Trebuchet MS" pitchFamily="34" charset="0"/>
            </a:endParaRPr>
          </a:p>
        </p:txBody>
      </p:sp>
      <p:sp>
        <p:nvSpPr>
          <p:cNvPr id="360453" name="PubPieSlice"/>
          <p:cNvSpPr>
            <a:spLocks noEditPoints="1" noChangeArrowheads="1"/>
          </p:cNvSpPr>
          <p:nvPr/>
        </p:nvSpPr>
        <p:spPr bwMode="auto">
          <a:xfrm>
            <a:off x="1581150" y="2133600"/>
            <a:ext cx="1828800" cy="1828800"/>
          </a:xfrm>
          <a:custGeom>
            <a:avLst/>
            <a:gdLst>
              <a:gd name="G0" fmla="+- 0 0 0"/>
              <a:gd name="G1" fmla="sin 10800 -4986012"/>
              <a:gd name="G2" fmla="cos 10800 -4986012"/>
              <a:gd name="G3" fmla="sin 10800 -4241640"/>
              <a:gd name="G4" fmla="cos 10800 -4241640"/>
              <a:gd name="G5" fmla="+- G1 10800 0"/>
              <a:gd name="G6" fmla="+- G2 10800 0"/>
              <a:gd name="G7" fmla="+- G3 10800 0"/>
              <a:gd name="G8" fmla="+- G4 10800 0"/>
              <a:gd name="G9" fmla="+- 10800 0 0"/>
              <a:gd name="T0" fmla="*/ 13398 w 21600"/>
              <a:gd name="T1" fmla="*/ 317 h 21600"/>
              <a:gd name="T2" fmla="*/ 10800 w 21600"/>
              <a:gd name="T3" fmla="*/ 10800 h 21600"/>
              <a:gd name="T4" fmla="*/ 15411 w 21600"/>
              <a:gd name="T5" fmla="*/ 1034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3397" y="317"/>
                </a:moveTo>
                <a:cubicBezTo>
                  <a:pt x="12548" y="106"/>
                  <a:pt x="11675" y="0"/>
                  <a:pt x="10800" y="0"/>
                </a:cubicBezTo>
                <a:cubicBezTo>
                  <a:pt x="4835" y="0"/>
                  <a:pt x="0" y="4835"/>
                  <a:pt x="0" y="10800"/>
                </a:cubicBezTo>
                <a:cubicBezTo>
                  <a:pt x="0" y="16764"/>
                  <a:pt x="4835" y="21600"/>
                  <a:pt x="10800" y="21600"/>
                </a:cubicBezTo>
                <a:cubicBezTo>
                  <a:pt x="16764" y="21600"/>
                  <a:pt x="21600" y="16764"/>
                  <a:pt x="21600" y="10800"/>
                </a:cubicBezTo>
                <a:cubicBezTo>
                  <a:pt x="21600" y="6621"/>
                  <a:pt x="19189" y="2817"/>
                  <a:pt x="15411" y="1033"/>
                </a:cubicBezTo>
                <a:lnTo>
                  <a:pt x="10800" y="10800"/>
                </a:lnTo>
                <a:close/>
              </a:path>
            </a:pathLst>
          </a:custGeom>
          <a:solidFill>
            <a:schemeClr val="accent1">
              <a:lumMod val="40000"/>
              <a:lumOff val="60000"/>
            </a:schemeClr>
          </a:solidFill>
          <a:ln w="9525">
            <a:noFill/>
            <a:miter lim="800000"/>
            <a:headEnd/>
            <a:tailEnd/>
          </a:ln>
          <a:effectLst/>
        </p:spPr>
        <p:txBody>
          <a:bodyPr anchor="ctr"/>
          <a:lstStyle/>
          <a:p>
            <a:pPr eaLnBrk="1" hangingPunct="1">
              <a:lnSpc>
                <a:spcPct val="100000"/>
              </a:lnSpc>
            </a:pPr>
            <a:endParaRPr lang="en-AU" sz="2000" b="0">
              <a:solidFill>
                <a:schemeClr val="tx1"/>
              </a:solidFill>
              <a:latin typeface="Trebuchet MS" pitchFamily="34" charset="0"/>
            </a:endParaRPr>
          </a:p>
        </p:txBody>
      </p:sp>
      <p:sp>
        <p:nvSpPr>
          <p:cNvPr id="17" name="Title 16"/>
          <p:cNvSpPr>
            <a:spLocks noGrp="1"/>
          </p:cNvSpPr>
          <p:nvPr>
            <p:ph type="title"/>
          </p:nvPr>
        </p:nvSpPr>
        <p:spPr/>
        <p:txBody>
          <a:bodyPr/>
          <a:lstStyle/>
          <a:p>
            <a:pPr algn="ctr"/>
            <a:r>
              <a:rPr lang="en-AU" dirty="0" smtClean="0"/>
              <a:t>Let’s look at PM in 1994</a:t>
            </a:r>
            <a:endParaRPr lang="en-US" dirty="0"/>
          </a:p>
        </p:txBody>
      </p:sp>
      <p:sp>
        <p:nvSpPr>
          <p:cNvPr id="360454" name="Rectangle 6"/>
          <p:cNvSpPr>
            <a:spLocks noGrp="1" noChangeArrowheads="1"/>
          </p:cNvSpPr>
          <p:nvPr>
            <p:ph type="body" idx="4294967295"/>
          </p:nvPr>
        </p:nvSpPr>
        <p:spPr>
          <a:xfrm>
            <a:off x="914400" y="6126163"/>
            <a:ext cx="7315200" cy="687387"/>
          </a:xfrm>
        </p:spPr>
        <p:txBody>
          <a:bodyPr/>
          <a:lstStyle/>
          <a:p>
            <a:pPr>
              <a:lnSpc>
                <a:spcPct val="90000"/>
              </a:lnSpc>
              <a:buFontTx/>
              <a:buNone/>
            </a:pPr>
            <a:r>
              <a:rPr lang="en-AU" sz="1100" dirty="0" smtClean="0">
                <a:latin typeface="Arial" charset="0"/>
              </a:rPr>
              <a:t>Source: CHAOS Report 1995 by the Standish Group</a:t>
            </a:r>
          </a:p>
          <a:p>
            <a:pPr>
              <a:lnSpc>
                <a:spcPct val="90000"/>
              </a:lnSpc>
              <a:buFontTx/>
              <a:buNone/>
            </a:pPr>
            <a:r>
              <a:rPr lang="en-AU" sz="1100" dirty="0" smtClean="0">
                <a:latin typeface="Arial" charset="0"/>
              </a:rPr>
              <a:t>Access it here: </a:t>
            </a:r>
            <a:r>
              <a:rPr lang="en-AU" sz="1100" dirty="0" smtClean="0">
                <a:latin typeface="Arial" charset="0"/>
                <a:hlinkClick r:id="rId3"/>
              </a:rPr>
              <a:t>h</a:t>
            </a:r>
            <a:r>
              <a:rPr lang="en-US" sz="1100" dirty="0" smtClean="0">
                <a:latin typeface="Arial" charset="0"/>
                <a:hlinkClick r:id="rId3"/>
              </a:rPr>
              <a:t>ttp://net.educause.edu/ir/library/pdf/NCP08083B.pdf</a:t>
            </a:r>
            <a:r>
              <a:rPr lang="en-US" sz="1100" dirty="0" smtClean="0">
                <a:latin typeface="Arial" charset="0"/>
              </a:rPr>
              <a:t> </a:t>
            </a:r>
          </a:p>
        </p:txBody>
      </p:sp>
      <p:sp>
        <p:nvSpPr>
          <p:cNvPr id="360455" name="Oval 7"/>
          <p:cNvSpPr>
            <a:spLocks noChangeArrowheads="1"/>
          </p:cNvSpPr>
          <p:nvPr/>
        </p:nvSpPr>
        <p:spPr bwMode="auto">
          <a:xfrm>
            <a:off x="1404937" y="4138613"/>
            <a:ext cx="2159000" cy="1209675"/>
          </a:xfrm>
          <a:prstGeom prst="ellipse">
            <a:avLst/>
          </a:prstGeom>
          <a:noFill/>
          <a:ln w="9525">
            <a:solidFill>
              <a:srgbClr val="F8F8F8"/>
            </a:solidFill>
            <a:round/>
            <a:headEnd/>
            <a:tailEnd/>
          </a:ln>
          <a:effectLst/>
        </p:spPr>
        <p:txBody>
          <a:bodyPr anchor="ctr"/>
          <a:lstStyle/>
          <a:p>
            <a:pPr eaLnBrk="1" hangingPunct="1">
              <a:lnSpc>
                <a:spcPct val="100000"/>
              </a:lnSpc>
            </a:pPr>
            <a:r>
              <a:rPr lang="en-AU" sz="2000" b="0">
                <a:solidFill>
                  <a:schemeClr val="tx1"/>
                </a:solidFill>
                <a:latin typeface="Trebuchet MS" pitchFamily="34" charset="0"/>
              </a:rPr>
              <a:t>Not even completed</a:t>
            </a:r>
            <a:endParaRPr lang="en-US" sz="2000" b="0">
              <a:solidFill>
                <a:schemeClr val="tx1"/>
              </a:solidFill>
              <a:latin typeface="Trebuchet MS" pitchFamily="34" charset="0"/>
            </a:endParaRPr>
          </a:p>
        </p:txBody>
      </p:sp>
      <p:sp>
        <p:nvSpPr>
          <p:cNvPr id="360456" name="Oval 8"/>
          <p:cNvSpPr>
            <a:spLocks noChangeArrowheads="1"/>
          </p:cNvSpPr>
          <p:nvPr/>
        </p:nvSpPr>
        <p:spPr bwMode="auto">
          <a:xfrm>
            <a:off x="3525837" y="4149725"/>
            <a:ext cx="2159000" cy="1295400"/>
          </a:xfrm>
          <a:prstGeom prst="ellipse">
            <a:avLst/>
          </a:prstGeom>
          <a:noFill/>
          <a:ln w="9525">
            <a:solidFill>
              <a:srgbClr val="F8F8F8"/>
            </a:solidFill>
            <a:round/>
            <a:headEnd/>
            <a:tailEnd/>
          </a:ln>
          <a:effectLst/>
        </p:spPr>
        <p:txBody>
          <a:bodyPr anchor="ctr"/>
          <a:lstStyle/>
          <a:p>
            <a:pPr eaLnBrk="1" hangingPunct="1">
              <a:lnSpc>
                <a:spcPct val="100000"/>
              </a:lnSpc>
            </a:pPr>
            <a:r>
              <a:rPr lang="en-AU" sz="2000" b="0">
                <a:solidFill>
                  <a:schemeClr val="tx1"/>
                </a:solidFill>
                <a:latin typeface="Trebuchet MS" pitchFamily="34" charset="0"/>
              </a:rPr>
              <a:t>Typically 189% over budget</a:t>
            </a:r>
            <a:endParaRPr lang="en-US" sz="2000" b="0">
              <a:solidFill>
                <a:schemeClr val="tx1"/>
              </a:solidFill>
              <a:latin typeface="Trebuchet MS" pitchFamily="34" charset="0"/>
            </a:endParaRPr>
          </a:p>
        </p:txBody>
      </p:sp>
      <p:sp>
        <p:nvSpPr>
          <p:cNvPr id="360457" name="Oval 9"/>
          <p:cNvSpPr>
            <a:spLocks noChangeArrowheads="1"/>
          </p:cNvSpPr>
          <p:nvPr/>
        </p:nvSpPr>
        <p:spPr bwMode="auto">
          <a:xfrm>
            <a:off x="5684837" y="4149725"/>
            <a:ext cx="2159000" cy="1296988"/>
          </a:xfrm>
          <a:prstGeom prst="ellipse">
            <a:avLst/>
          </a:prstGeom>
          <a:noFill/>
          <a:ln w="9525">
            <a:solidFill>
              <a:srgbClr val="F8F8F8"/>
            </a:solidFill>
            <a:round/>
            <a:headEnd/>
            <a:tailEnd/>
          </a:ln>
          <a:effectLst/>
        </p:spPr>
        <p:txBody>
          <a:bodyPr anchor="ctr"/>
          <a:lstStyle/>
          <a:p>
            <a:pPr eaLnBrk="1" hangingPunct="1">
              <a:lnSpc>
                <a:spcPct val="100000"/>
              </a:lnSpc>
            </a:pPr>
            <a:r>
              <a:rPr lang="en-AU" sz="2000" b="0">
                <a:solidFill>
                  <a:schemeClr val="tx1"/>
                </a:solidFill>
                <a:latin typeface="Trebuchet MS" pitchFamily="34" charset="0"/>
              </a:rPr>
              <a:t>Finished!</a:t>
            </a:r>
            <a:endParaRPr lang="en-US" sz="2000" b="0">
              <a:solidFill>
                <a:schemeClr val="tx1"/>
              </a:solidFill>
              <a:latin typeface="Trebuchet MS" pitchFamily="34" charset="0"/>
            </a:endParaRPr>
          </a:p>
        </p:txBody>
      </p:sp>
      <p:sp>
        <p:nvSpPr>
          <p:cNvPr id="360458" name="PubPieSlice"/>
          <p:cNvSpPr>
            <a:spLocks noEditPoints="1" noChangeArrowheads="1"/>
          </p:cNvSpPr>
          <p:nvPr/>
        </p:nvSpPr>
        <p:spPr bwMode="auto">
          <a:xfrm>
            <a:off x="3713162" y="2119313"/>
            <a:ext cx="1828800" cy="1828800"/>
          </a:xfrm>
          <a:custGeom>
            <a:avLst/>
            <a:gdLst>
              <a:gd name="G0" fmla="+- 0 0 0"/>
              <a:gd name="G1" fmla="sin 10800 -8987704"/>
              <a:gd name="G2" fmla="cos 10800 -8987704"/>
              <a:gd name="G3" fmla="sin 10800 2357588"/>
              <a:gd name="G4" fmla="cos 10800 2357588"/>
              <a:gd name="G5" fmla="+- G1 10800 0"/>
              <a:gd name="G6" fmla="+- G2 10800 0"/>
              <a:gd name="G7" fmla="+- G3 10800 0"/>
              <a:gd name="G8" fmla="+- G4 10800 0"/>
              <a:gd name="G9" fmla="+- 10800 0 0"/>
              <a:gd name="T0" fmla="*/ 2883 w 21600"/>
              <a:gd name="T1" fmla="*/ 3453 h 21600"/>
              <a:gd name="T2" fmla="*/ 10800 w 21600"/>
              <a:gd name="T3" fmla="*/ 10800 h 21600"/>
              <a:gd name="T4" fmla="*/ 19540 w 21600"/>
              <a:gd name="T5" fmla="*/ 17144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2883" y="3453"/>
                </a:moveTo>
                <a:cubicBezTo>
                  <a:pt x="1030" y="5450"/>
                  <a:pt x="0" y="8075"/>
                  <a:pt x="0" y="10799"/>
                </a:cubicBezTo>
                <a:cubicBezTo>
                  <a:pt x="0" y="16764"/>
                  <a:pt x="4835" y="21600"/>
                  <a:pt x="10800" y="21600"/>
                </a:cubicBezTo>
                <a:cubicBezTo>
                  <a:pt x="14258" y="21600"/>
                  <a:pt x="17508" y="19943"/>
                  <a:pt x="19540" y="17144"/>
                </a:cubicBezTo>
                <a:lnTo>
                  <a:pt x="10800" y="10800"/>
                </a:lnTo>
                <a:close/>
              </a:path>
            </a:pathLst>
          </a:custGeom>
          <a:solidFill>
            <a:srgbClr val="FF9900"/>
          </a:solidFill>
          <a:ln w="9525">
            <a:noFill/>
            <a:miter lim="800000"/>
            <a:headEnd/>
            <a:tailEnd/>
          </a:ln>
          <a:effectLst/>
        </p:spPr>
        <p:txBody>
          <a:bodyPr anchor="ctr"/>
          <a:lstStyle/>
          <a:p>
            <a:pPr eaLnBrk="1" hangingPunct="1">
              <a:lnSpc>
                <a:spcPct val="100000"/>
              </a:lnSpc>
            </a:pPr>
            <a:r>
              <a:rPr lang="en-AU" sz="2800" b="0" dirty="0">
                <a:solidFill>
                  <a:schemeClr val="tx1"/>
                </a:solidFill>
                <a:latin typeface="Trebuchet MS" pitchFamily="34" charset="0"/>
              </a:rPr>
              <a:t>53%</a:t>
            </a:r>
          </a:p>
          <a:p>
            <a:pPr eaLnBrk="1" hangingPunct="1">
              <a:lnSpc>
                <a:spcPct val="100000"/>
              </a:lnSpc>
            </a:pPr>
            <a:r>
              <a:rPr lang="en-AU" sz="1600" b="0" dirty="0">
                <a:solidFill>
                  <a:schemeClr val="tx1"/>
                </a:solidFill>
                <a:latin typeface="Trebuchet MS" pitchFamily="34" charset="0"/>
              </a:rPr>
              <a:t>Challenged</a:t>
            </a:r>
            <a:endParaRPr lang="en-US" sz="1600" b="0" dirty="0">
              <a:solidFill>
                <a:schemeClr val="tx1"/>
              </a:solidFill>
              <a:latin typeface="Trebuchet MS" pitchFamily="34" charset="0"/>
            </a:endParaRPr>
          </a:p>
        </p:txBody>
      </p:sp>
      <p:sp>
        <p:nvSpPr>
          <p:cNvPr id="360459" name="PubPieSlice"/>
          <p:cNvSpPr>
            <a:spLocks noEditPoints="1" noChangeArrowheads="1"/>
          </p:cNvSpPr>
          <p:nvPr/>
        </p:nvSpPr>
        <p:spPr bwMode="auto">
          <a:xfrm>
            <a:off x="5867400" y="2133600"/>
            <a:ext cx="1828800" cy="1828800"/>
          </a:xfrm>
          <a:custGeom>
            <a:avLst/>
            <a:gdLst>
              <a:gd name="G0" fmla="+- 0 0 0"/>
              <a:gd name="G1" fmla="sin 10800 -5819886"/>
              <a:gd name="G2" fmla="cos 10800 -5819886"/>
              <a:gd name="G3" fmla="sin 10800 -8847361"/>
              <a:gd name="G4" fmla="cos 10800 -8847361"/>
              <a:gd name="G5" fmla="+- G1 10800 0"/>
              <a:gd name="G6" fmla="+- G2 10800 0"/>
              <a:gd name="G7" fmla="+- G3 10800 0"/>
              <a:gd name="G8" fmla="+- G4 10800 0"/>
              <a:gd name="G9" fmla="+- 10800 0 0"/>
              <a:gd name="T0" fmla="*/ 11025 w 21600"/>
              <a:gd name="T1" fmla="*/ 2 h 21600"/>
              <a:gd name="T2" fmla="*/ 10800 w 21600"/>
              <a:gd name="T3" fmla="*/ 10800 h 21600"/>
              <a:gd name="T4" fmla="*/ 3163 w 21600"/>
              <a:gd name="T5" fmla="*/ 3163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1024" y="2"/>
                </a:moveTo>
                <a:cubicBezTo>
                  <a:pt x="10950" y="0"/>
                  <a:pt x="10875" y="0"/>
                  <a:pt x="10800" y="0"/>
                </a:cubicBezTo>
                <a:cubicBezTo>
                  <a:pt x="7935" y="-1"/>
                  <a:pt x="5188" y="1137"/>
                  <a:pt x="3163" y="3163"/>
                </a:cubicBezTo>
                <a:lnTo>
                  <a:pt x="10800" y="10800"/>
                </a:lnTo>
                <a:close/>
              </a:path>
            </a:pathLst>
          </a:custGeom>
          <a:solidFill>
            <a:schemeClr val="folHlink"/>
          </a:solidFill>
          <a:ln w="9525">
            <a:noFill/>
            <a:miter lim="800000"/>
            <a:headEnd/>
            <a:tailEnd/>
          </a:ln>
          <a:effectLst/>
        </p:spPr>
        <p:txBody>
          <a:bodyPr anchor="ctr"/>
          <a:lstStyle/>
          <a:p>
            <a:pPr eaLnBrk="1" hangingPunct="1">
              <a:lnSpc>
                <a:spcPct val="100000"/>
              </a:lnSpc>
            </a:pPr>
            <a:r>
              <a:rPr lang="en-AU" sz="2800" b="0" dirty="0">
                <a:solidFill>
                  <a:schemeClr val="tx1"/>
                </a:solidFill>
                <a:latin typeface="Trebuchet MS" pitchFamily="34" charset="0"/>
              </a:rPr>
              <a:t>16%</a:t>
            </a:r>
          </a:p>
          <a:p>
            <a:pPr eaLnBrk="1" hangingPunct="1">
              <a:lnSpc>
                <a:spcPct val="100000"/>
              </a:lnSpc>
            </a:pPr>
            <a:r>
              <a:rPr lang="en-AU" sz="1600" b="0" dirty="0">
                <a:solidFill>
                  <a:schemeClr val="tx1"/>
                </a:solidFill>
                <a:latin typeface="Trebuchet MS" pitchFamily="34" charset="0"/>
              </a:rPr>
              <a:t>Success</a:t>
            </a:r>
            <a:endParaRPr lang="en-US" sz="1600" b="0" dirty="0">
              <a:solidFill>
                <a:schemeClr val="tx1"/>
              </a:solidFill>
              <a:latin typeface="Trebuchet MS" pitchFamily="34" charset="0"/>
            </a:endParaRPr>
          </a:p>
        </p:txBody>
      </p:sp>
      <p:sp>
        <p:nvSpPr>
          <p:cNvPr id="360460" name="PubPieSlice"/>
          <p:cNvSpPr>
            <a:spLocks noEditPoints="1" noChangeArrowheads="1"/>
          </p:cNvSpPr>
          <p:nvPr/>
        </p:nvSpPr>
        <p:spPr bwMode="auto">
          <a:xfrm>
            <a:off x="1581150" y="2133600"/>
            <a:ext cx="1828800" cy="1828800"/>
          </a:xfrm>
          <a:custGeom>
            <a:avLst/>
            <a:gdLst>
              <a:gd name="G0" fmla="+- 0 0 0"/>
              <a:gd name="G1" fmla="sin 10800 2457871"/>
              <a:gd name="G2" fmla="cos 10800 2457871"/>
              <a:gd name="G3" fmla="sin 10800 -5898241"/>
              <a:gd name="G4" fmla="cos 10800 -5898241"/>
              <a:gd name="G5" fmla="+- G1 10800 0"/>
              <a:gd name="G6" fmla="+- G2 10800 0"/>
              <a:gd name="G7" fmla="+- G3 10800 0"/>
              <a:gd name="G8" fmla="+- G4 10800 0"/>
              <a:gd name="G9" fmla="+- 10800 0 0"/>
              <a:gd name="T0" fmla="*/ 19367 w 21600"/>
              <a:gd name="T1" fmla="*/ 17375 h 21600"/>
              <a:gd name="T2" fmla="*/ 10800 w 21600"/>
              <a:gd name="T3" fmla="*/ 10800 h 21600"/>
              <a:gd name="T4" fmla="*/ 10799 w 21600"/>
              <a:gd name="T5" fmla="*/ 0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9367" y="17375"/>
                </a:moveTo>
                <a:cubicBezTo>
                  <a:pt x="20815" y="15489"/>
                  <a:pt x="21600" y="13177"/>
                  <a:pt x="21600" y="10800"/>
                </a:cubicBezTo>
                <a:cubicBezTo>
                  <a:pt x="21600" y="4835"/>
                  <a:pt x="16764" y="0"/>
                  <a:pt x="10800" y="0"/>
                </a:cubicBezTo>
                <a:cubicBezTo>
                  <a:pt x="10799" y="-1"/>
                  <a:pt x="10799" y="0"/>
                  <a:pt x="10799" y="0"/>
                </a:cubicBezTo>
                <a:lnTo>
                  <a:pt x="10800" y="10800"/>
                </a:lnTo>
                <a:close/>
              </a:path>
            </a:pathLst>
          </a:custGeom>
          <a:solidFill>
            <a:srgbClr val="FF3300"/>
          </a:solidFill>
          <a:ln w="9525">
            <a:noFill/>
            <a:miter lim="800000"/>
            <a:headEnd/>
            <a:tailEnd/>
          </a:ln>
          <a:effectLst/>
        </p:spPr>
        <p:txBody>
          <a:bodyPr anchor="ctr"/>
          <a:lstStyle/>
          <a:p>
            <a:pPr eaLnBrk="1" hangingPunct="1">
              <a:lnSpc>
                <a:spcPct val="100000"/>
              </a:lnSpc>
            </a:pPr>
            <a:r>
              <a:rPr lang="en-AU" sz="2800" b="0" dirty="0">
                <a:solidFill>
                  <a:schemeClr val="tx1"/>
                </a:solidFill>
                <a:latin typeface="Trebuchet MS" pitchFamily="34" charset="0"/>
              </a:rPr>
              <a:t>31%</a:t>
            </a:r>
            <a:r>
              <a:rPr lang="en-AU" sz="2000" b="0" dirty="0">
                <a:solidFill>
                  <a:schemeClr val="tx1"/>
                </a:solidFill>
                <a:latin typeface="Trebuchet MS" pitchFamily="34" charset="0"/>
              </a:rPr>
              <a:t> </a:t>
            </a:r>
            <a:r>
              <a:rPr lang="en-AU" sz="1600" b="0" dirty="0">
                <a:solidFill>
                  <a:schemeClr val="tx1"/>
                </a:solidFill>
                <a:latin typeface="Trebuchet MS" pitchFamily="34" charset="0"/>
              </a:rPr>
              <a:t>Critical Failures</a:t>
            </a:r>
            <a:endParaRPr lang="en-US" sz="1600" b="0" dirty="0">
              <a:solidFill>
                <a:schemeClr val="tx1"/>
              </a:solidFill>
              <a:latin typeface="Trebuchet MS" pitchFamily="34" charset="0"/>
            </a:endParaRPr>
          </a:p>
        </p:txBody>
      </p:sp>
      <p:sp>
        <p:nvSpPr>
          <p:cNvPr id="360461" name="Oval 13"/>
          <p:cNvSpPr>
            <a:spLocks noChangeArrowheads="1"/>
          </p:cNvSpPr>
          <p:nvPr/>
        </p:nvSpPr>
        <p:spPr bwMode="auto">
          <a:xfrm>
            <a:off x="3062288" y="623888"/>
            <a:ext cx="2952750" cy="1079500"/>
          </a:xfrm>
          <a:prstGeom prst="ellipse">
            <a:avLst/>
          </a:prstGeom>
          <a:noFill/>
          <a:ln w="9525">
            <a:noFill/>
            <a:round/>
            <a:headEnd/>
            <a:tailEnd/>
          </a:ln>
          <a:effectLst/>
        </p:spPr>
        <p:txBody>
          <a:bodyPr anchor="ctr"/>
          <a:lstStyle/>
          <a:p>
            <a:pPr eaLnBrk="1" hangingPunct="1">
              <a:lnSpc>
                <a:spcPct val="100000"/>
              </a:lnSpc>
            </a:pPr>
            <a:endParaRPr lang="en-US" sz="5400" b="0" dirty="0">
              <a:solidFill>
                <a:schemeClr val="bg1"/>
              </a:solidFill>
              <a:latin typeface="Trebuchet MS"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ctrTitle" idx="4294967295"/>
          </p:nvPr>
        </p:nvSpPr>
        <p:spPr>
          <a:xfrm>
            <a:off x="838200" y="2884488"/>
            <a:ext cx="7924800" cy="1470025"/>
          </a:xfrm>
        </p:spPr>
        <p:txBody>
          <a:bodyPr/>
          <a:lstStyle/>
          <a:p>
            <a:pPr algn="ctr"/>
            <a:r>
              <a:rPr lang="en-US" sz="4600" dirty="0" smtClean="0">
                <a:solidFill>
                  <a:schemeClr val="tx1"/>
                </a:solidFill>
                <a:latin typeface="Arial" charset="0"/>
              </a:rPr>
              <a:t>But things are getting better(</a:t>
            </a:r>
            <a:r>
              <a:rPr lang="en-US" sz="4600" dirty="0" err="1" smtClean="0">
                <a:solidFill>
                  <a:schemeClr val="tx1"/>
                </a:solidFill>
                <a:latin typeface="Arial" charset="0"/>
              </a:rPr>
              <a:t>er</a:t>
            </a:r>
            <a:r>
              <a:rPr lang="en-US" sz="4600" dirty="0" smtClean="0">
                <a:solidFill>
                  <a:schemeClr val="tx1"/>
                </a:solidFill>
                <a:latin typeface="Arial"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Standish Chaos Report: </a:t>
            </a:r>
            <a:br>
              <a:rPr lang="en-US" dirty="0" smtClean="0"/>
            </a:br>
            <a:r>
              <a:rPr lang="en-US" dirty="0" smtClean="0"/>
              <a:t>Success Rate</a:t>
            </a:r>
            <a:br>
              <a:rPr lang="en-US" dirty="0" smtClean="0"/>
            </a:br>
            <a:endParaRPr lang="en-US" dirty="0"/>
          </a:p>
        </p:txBody>
      </p:sp>
      <p:sp>
        <p:nvSpPr>
          <p:cNvPr id="5" name="Footer Placeholder 4"/>
          <p:cNvSpPr>
            <a:spLocks noGrp="1"/>
          </p:cNvSpPr>
          <p:nvPr>
            <p:ph type="ftr" sz="quarter" idx="10"/>
          </p:nvPr>
        </p:nvSpPr>
        <p:spPr/>
        <p:txBody>
          <a:bodyPr/>
          <a:lstStyle/>
          <a:p>
            <a:pPr>
              <a:defRPr/>
            </a:pPr>
            <a:endParaRPr lang="en-US"/>
          </a:p>
        </p:txBody>
      </p:sp>
      <p:graphicFrame>
        <p:nvGraphicFramePr>
          <p:cNvPr id="9" name="Chart 8"/>
          <p:cNvGraphicFramePr/>
          <p:nvPr/>
        </p:nvGraphicFramePr>
        <p:xfrm>
          <a:off x="228600" y="1752600"/>
          <a:ext cx="86106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bwMode="auto">
          <a:xfrm>
            <a:off x="1600200" y="2057400"/>
            <a:ext cx="609600" cy="2819400"/>
          </a:xfrm>
          <a:prstGeom prst="rect">
            <a:avLst/>
          </a:prstGeom>
          <a:noFill/>
          <a:ln w="38100" cap="flat" cmpd="sng" algn="ctr">
            <a:solidFill>
              <a:schemeClr val="accent1">
                <a:lumMod val="40000"/>
                <a:lumOff val="60000"/>
              </a:scheme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FFFF66"/>
              </a:solidFill>
              <a:effectLst/>
              <a:latin typeface="Arial" charset="0"/>
            </a:endParaRPr>
          </a:p>
        </p:txBody>
      </p:sp>
      <p:sp>
        <p:nvSpPr>
          <p:cNvPr id="8" name="Rectangle 7"/>
          <p:cNvSpPr/>
          <p:nvPr/>
        </p:nvSpPr>
        <p:spPr bwMode="auto">
          <a:xfrm>
            <a:off x="7924800" y="2057400"/>
            <a:ext cx="609600" cy="2819400"/>
          </a:xfrm>
          <a:prstGeom prst="rect">
            <a:avLst/>
          </a:prstGeom>
          <a:noFill/>
          <a:ln w="38100" cap="flat" cmpd="sng" algn="ctr">
            <a:solidFill>
              <a:schemeClr val="accent1">
                <a:lumMod val="40000"/>
                <a:lumOff val="60000"/>
              </a:scheme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FFFF66"/>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7" dur="2000"/>
                                        <p:tgtEl>
                                          <p:spTgt spid="9">
                                            <p:graphicEl>
                                              <a:chart seriesIdx="0" categoryIdx="-4" bldStep="series"/>
                                            </p:graphic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1" dur="2000"/>
                                        <p:tgtEl>
                                          <p:spTgt spid="9">
                                            <p:graphicEl>
                                              <a:chart seriesIdx="1" categoryIdx="-4" bldStep="series"/>
                                            </p:graphic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15" dur="2000"/>
                                        <p:tgtEl>
                                          <p:spTgt spid="9">
                                            <p:graphicEl>
                                              <a:chart seriesIdx="2" categoryIdx="-4" bldStep="series"/>
                                            </p:graphicEl>
                                          </p:spTgt>
                                        </p:tgtEl>
                                      </p:cBhvr>
                                    </p:animEffect>
                                  </p:childTnLst>
                                </p:cTn>
                              </p:par>
                            </p:childTnLst>
                          </p:cTn>
                        </p:par>
                        <p:par>
                          <p:cTn id="16" fill="hold">
                            <p:stCondLst>
                              <p:cond delay="60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p:cNvSpPr txBox="1">
            <a:spLocks noChangeArrowheads="1"/>
          </p:cNvSpPr>
          <p:nvPr/>
        </p:nvSpPr>
        <p:spPr bwMode="auto">
          <a:xfrm>
            <a:off x="838200" y="2667000"/>
            <a:ext cx="7848600" cy="1200329"/>
          </a:xfrm>
          <a:prstGeom prst="rect">
            <a:avLst/>
          </a:prstGeom>
          <a:noFill/>
          <a:ln w="9525">
            <a:noFill/>
            <a:miter lim="800000"/>
            <a:headEnd/>
            <a:tailEnd/>
          </a:ln>
          <a:effectLst/>
        </p:spPr>
        <p:txBody>
          <a:bodyPr wrap="square">
            <a:spAutoFit/>
          </a:bodyPr>
          <a:lstStyle/>
          <a:p>
            <a:pPr eaLnBrk="1" hangingPunct="1">
              <a:lnSpc>
                <a:spcPct val="100000"/>
              </a:lnSpc>
            </a:pPr>
            <a:r>
              <a:rPr lang="en-AU" sz="7200" dirty="0">
                <a:solidFill>
                  <a:schemeClr val="tx1"/>
                </a:solidFill>
                <a:latin typeface="Trebuchet MS" pitchFamily="34" charset="0"/>
              </a:rPr>
              <a:t>What happened?</a:t>
            </a:r>
            <a:endParaRPr lang="en-US" sz="7200" dirty="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idx="4294967295"/>
          </p:nvPr>
        </p:nvSpPr>
        <p:spPr/>
        <p:txBody>
          <a:bodyPr/>
          <a:lstStyle/>
          <a:p>
            <a:endParaRPr lang="en-US" smtClean="0">
              <a:latin typeface="Arial" charset="0"/>
            </a:endParaRPr>
          </a:p>
        </p:txBody>
      </p:sp>
      <p:sp>
        <p:nvSpPr>
          <p:cNvPr id="371714" name="Rectangle 2"/>
          <p:cNvSpPr>
            <a:spLocks noGrp="1" noChangeArrowheads="1"/>
          </p:cNvSpPr>
          <p:nvPr>
            <p:ph type="body" idx="4294967295"/>
          </p:nvPr>
        </p:nvSpPr>
        <p:spPr/>
        <p:txBody>
          <a:bodyPr/>
          <a:lstStyle/>
          <a:p>
            <a:pPr marL="0" indent="0" algn="ctr">
              <a:spcBef>
                <a:spcPct val="0"/>
              </a:spcBef>
              <a:spcAft>
                <a:spcPct val="40000"/>
              </a:spcAft>
              <a:buFontTx/>
              <a:buNone/>
            </a:pPr>
            <a:r>
              <a:rPr lang="en-US" dirty="0" smtClean="0">
                <a:latin typeface="Trebuchet MS"/>
                <a:cs typeface="Times New Roman" pitchFamily="18" charset="0"/>
              </a:rPr>
              <a:t>“</a:t>
            </a:r>
            <a:r>
              <a:rPr lang="en-US" dirty="0" smtClean="0">
                <a:latin typeface="Arial" charset="0"/>
                <a:cs typeface="Times New Roman" pitchFamily="18" charset="0"/>
              </a:rPr>
              <a:t>The reasons for the increase in successful projects vary. First, the average cost of a project has been more than cut in half. Better tools have been created to monitor and control progress and better skilled project managers with better management processes are being used. The fact that there are processes is significant in itself.</a:t>
            </a:r>
            <a:r>
              <a:rPr lang="en-US" dirty="0" smtClean="0">
                <a:latin typeface="Trebuchet MS"/>
                <a:cs typeface="Times New Roman" pitchFamily="18" charset="0"/>
              </a:rPr>
              <a:t>”</a:t>
            </a:r>
            <a:r>
              <a:rPr lang="en-US" dirty="0" smtClean="0">
                <a:latin typeface="Arial" charset="0"/>
                <a:cs typeface="Times New Roman" pitchFamily="18" charset="0"/>
              </a:rPr>
              <a:t> </a:t>
            </a:r>
            <a:br>
              <a:rPr lang="en-US" dirty="0" smtClean="0">
                <a:latin typeface="Arial" charset="0"/>
                <a:cs typeface="Times New Roman" pitchFamily="18" charset="0"/>
              </a:rPr>
            </a:br>
            <a:r>
              <a:rPr lang="en-US" sz="900" dirty="0" smtClean="0">
                <a:latin typeface="Arial" charset="0"/>
                <a:cs typeface="Times New Roman" pitchFamily="18" charset="0"/>
              </a:rPr>
              <a:t/>
            </a:r>
            <a:br>
              <a:rPr lang="en-US" sz="900" dirty="0" smtClean="0">
                <a:latin typeface="Arial" charset="0"/>
                <a:cs typeface="Times New Roman" pitchFamily="18" charset="0"/>
              </a:rPr>
            </a:br>
            <a:r>
              <a:rPr lang="en-AU" sz="1200" dirty="0" smtClean="0">
                <a:latin typeface="Arial" charset="0"/>
              </a:rPr>
              <a:t>(Standish Group cited in </a:t>
            </a:r>
            <a:r>
              <a:rPr lang="en-AU" sz="1200" dirty="0" err="1" smtClean="0">
                <a:latin typeface="Arial" charset="0"/>
              </a:rPr>
              <a:t>Schwalbe</a:t>
            </a:r>
            <a:r>
              <a:rPr lang="en-AU" sz="1200" dirty="0" smtClean="0">
                <a:latin typeface="Arial" charset="0"/>
              </a:rPr>
              <a:t>, 2004, p13)</a:t>
            </a:r>
            <a:endParaRPr lang="en-US" dirty="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6" name="Rectangle 6"/>
          <p:cNvSpPr>
            <a:spLocks noGrp="1" noChangeArrowheads="1"/>
          </p:cNvSpPr>
          <p:nvPr>
            <p:ph type="title" idx="4294967295"/>
          </p:nvPr>
        </p:nvSpPr>
        <p:spPr/>
        <p:txBody>
          <a:bodyPr/>
          <a:lstStyle/>
          <a:p>
            <a:endParaRPr lang="en-US" smtClean="0">
              <a:latin typeface="Arial" charset="0"/>
            </a:endParaRPr>
          </a:p>
        </p:txBody>
      </p:sp>
      <p:sp>
        <p:nvSpPr>
          <p:cNvPr id="373767" name="Rectangle 7"/>
          <p:cNvSpPr>
            <a:spLocks noGrp="1" noChangeArrowheads="1"/>
          </p:cNvSpPr>
          <p:nvPr>
            <p:ph type="body" idx="4294967295"/>
          </p:nvPr>
        </p:nvSpPr>
        <p:spPr/>
        <p:txBody>
          <a:bodyPr/>
          <a:lstStyle/>
          <a:p>
            <a:pPr algn="ctr">
              <a:buFontTx/>
              <a:buNone/>
            </a:pPr>
            <a:r>
              <a:rPr lang="en-US" dirty="0" smtClean="0">
                <a:solidFill>
                  <a:schemeClr val="bg2"/>
                </a:solidFill>
                <a:latin typeface="Arial" charset="0"/>
              </a:rPr>
              <a:t>“The reasons for the increase in successful projects vary. First, the average cost of a project has been more than cut in half. Better tools have been created to monitor and control progress and better skilled project managers with better management processes are being used. The fact that there are processes is significant in itself.” </a:t>
            </a:r>
            <a:br>
              <a:rPr lang="en-US" dirty="0" smtClean="0">
                <a:solidFill>
                  <a:schemeClr val="bg2"/>
                </a:solidFill>
                <a:latin typeface="Arial" charset="0"/>
              </a:rPr>
            </a:br>
            <a:r>
              <a:rPr lang="en-US" dirty="0" smtClean="0">
                <a:solidFill>
                  <a:schemeClr val="bg2"/>
                </a:solidFill>
                <a:latin typeface="Arial" charset="0"/>
              </a:rPr>
              <a:t/>
            </a:r>
            <a:br>
              <a:rPr lang="en-US" dirty="0" smtClean="0">
                <a:solidFill>
                  <a:schemeClr val="bg2"/>
                </a:solidFill>
                <a:latin typeface="Arial" charset="0"/>
              </a:rPr>
            </a:br>
            <a:r>
              <a:rPr lang="en-AU" sz="1300" dirty="0" smtClean="0">
                <a:solidFill>
                  <a:schemeClr val="bg2"/>
                </a:solidFill>
                <a:latin typeface="Arial" charset="0"/>
              </a:rPr>
              <a:t>(Standish Group cited in </a:t>
            </a:r>
            <a:r>
              <a:rPr lang="en-AU" sz="1300" dirty="0" err="1" smtClean="0">
                <a:solidFill>
                  <a:schemeClr val="bg2"/>
                </a:solidFill>
                <a:latin typeface="Arial" charset="0"/>
              </a:rPr>
              <a:t>Schwalbe</a:t>
            </a:r>
            <a:r>
              <a:rPr lang="en-AU" sz="1300" dirty="0" smtClean="0">
                <a:solidFill>
                  <a:schemeClr val="bg2"/>
                </a:solidFill>
                <a:latin typeface="Arial" charset="0"/>
              </a:rPr>
              <a:t>, 2004, p13)</a:t>
            </a:r>
            <a:endParaRPr lang="en-US" sz="1300" dirty="0" smtClean="0">
              <a:solidFill>
                <a:schemeClr val="bg2"/>
              </a:solidFill>
              <a:latin typeface="Arial" charset="0"/>
            </a:endParaRPr>
          </a:p>
        </p:txBody>
      </p:sp>
      <p:sp>
        <p:nvSpPr>
          <p:cNvPr id="373763" name="Oval 3"/>
          <p:cNvSpPr>
            <a:spLocks noChangeArrowheads="1"/>
          </p:cNvSpPr>
          <p:nvPr/>
        </p:nvSpPr>
        <p:spPr bwMode="auto">
          <a:xfrm>
            <a:off x="684213" y="2325688"/>
            <a:ext cx="2447925" cy="2447925"/>
          </a:xfrm>
          <a:prstGeom prst="ellipse">
            <a:avLst/>
          </a:prstGeom>
          <a:solidFill>
            <a:srgbClr val="FF9900"/>
          </a:solidFill>
          <a:ln w="9525">
            <a:noFill/>
            <a:round/>
            <a:headEnd/>
            <a:tailEnd/>
          </a:ln>
          <a:effectLst>
            <a:outerShdw dist="107763" dir="2700000" algn="ctr" rotWithShape="0">
              <a:schemeClr val="bg2">
                <a:alpha val="50000"/>
              </a:schemeClr>
            </a:outerShdw>
          </a:effectLst>
        </p:spPr>
        <p:txBody>
          <a:bodyPr anchor="ctr"/>
          <a:lstStyle/>
          <a:p>
            <a:pPr eaLnBrk="1" hangingPunct="1">
              <a:lnSpc>
                <a:spcPct val="100000"/>
              </a:lnSpc>
            </a:pPr>
            <a:r>
              <a:rPr lang="en-US" sz="3000" dirty="0">
                <a:solidFill>
                  <a:schemeClr val="tx1"/>
                </a:solidFill>
                <a:latin typeface="Trebuchet MS" pitchFamily="34" charset="0"/>
              </a:rPr>
              <a:t>Smaller projects</a:t>
            </a:r>
          </a:p>
        </p:txBody>
      </p:sp>
      <p:sp>
        <p:nvSpPr>
          <p:cNvPr id="373764" name="Oval 4"/>
          <p:cNvSpPr>
            <a:spLocks noChangeArrowheads="1"/>
          </p:cNvSpPr>
          <p:nvPr/>
        </p:nvSpPr>
        <p:spPr bwMode="auto">
          <a:xfrm>
            <a:off x="3419475" y="2333625"/>
            <a:ext cx="2447925" cy="2447925"/>
          </a:xfrm>
          <a:prstGeom prst="ellipse">
            <a:avLst/>
          </a:prstGeom>
          <a:solidFill>
            <a:srgbClr val="FF9900"/>
          </a:solidFill>
          <a:ln w="9525">
            <a:noFill/>
            <a:round/>
            <a:headEnd/>
            <a:tailEnd/>
          </a:ln>
          <a:effectLst>
            <a:outerShdw dist="107763" dir="2700000" algn="ctr" rotWithShape="0">
              <a:schemeClr val="bg2">
                <a:alpha val="50000"/>
              </a:schemeClr>
            </a:outerShdw>
          </a:effectLst>
        </p:spPr>
        <p:txBody>
          <a:bodyPr anchor="ctr"/>
          <a:lstStyle/>
          <a:p>
            <a:pPr eaLnBrk="1" hangingPunct="1">
              <a:lnSpc>
                <a:spcPct val="100000"/>
              </a:lnSpc>
              <a:spcAft>
                <a:spcPct val="40000"/>
              </a:spcAft>
            </a:pPr>
            <a:r>
              <a:rPr lang="en-AU" sz="3000">
                <a:solidFill>
                  <a:schemeClr val="tx1"/>
                </a:solidFill>
                <a:latin typeface="Trebuchet MS" pitchFamily="34" charset="0"/>
              </a:rPr>
              <a:t>Better tools</a:t>
            </a:r>
            <a:endParaRPr lang="en-US" sz="3000">
              <a:solidFill>
                <a:schemeClr val="tx1"/>
              </a:solidFill>
              <a:latin typeface="Trebuchet MS" pitchFamily="34" charset="0"/>
            </a:endParaRPr>
          </a:p>
        </p:txBody>
      </p:sp>
      <p:sp>
        <p:nvSpPr>
          <p:cNvPr id="373765" name="Oval 5"/>
          <p:cNvSpPr>
            <a:spLocks noChangeArrowheads="1"/>
          </p:cNvSpPr>
          <p:nvPr/>
        </p:nvSpPr>
        <p:spPr bwMode="auto">
          <a:xfrm>
            <a:off x="6084888" y="2325688"/>
            <a:ext cx="2447925" cy="2447925"/>
          </a:xfrm>
          <a:prstGeom prst="ellipse">
            <a:avLst/>
          </a:prstGeom>
          <a:solidFill>
            <a:srgbClr val="FF9900"/>
          </a:solidFill>
          <a:ln w="9525">
            <a:noFill/>
            <a:round/>
            <a:headEnd/>
            <a:tailEnd/>
          </a:ln>
          <a:effectLst>
            <a:outerShdw dist="107763" dir="2700000" algn="ctr" rotWithShape="0">
              <a:schemeClr val="bg2">
                <a:alpha val="50000"/>
              </a:schemeClr>
            </a:outerShdw>
          </a:effectLst>
        </p:spPr>
        <p:txBody>
          <a:bodyPr anchor="ctr"/>
          <a:lstStyle/>
          <a:p>
            <a:pPr eaLnBrk="1" hangingPunct="1">
              <a:lnSpc>
                <a:spcPct val="100000"/>
              </a:lnSpc>
            </a:pPr>
            <a:r>
              <a:rPr lang="en-AU" sz="3000">
                <a:solidFill>
                  <a:schemeClr val="tx1"/>
                </a:solidFill>
                <a:latin typeface="Trebuchet MS" pitchFamily="34" charset="0"/>
              </a:rPr>
              <a:t>Better training</a:t>
            </a:r>
            <a:endParaRPr lang="en-US" sz="300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Oval 2"/>
          <p:cNvSpPr>
            <a:spLocks noChangeArrowheads="1"/>
          </p:cNvSpPr>
          <p:nvPr/>
        </p:nvSpPr>
        <p:spPr bwMode="auto">
          <a:xfrm>
            <a:off x="611188" y="2325688"/>
            <a:ext cx="2520950" cy="2520950"/>
          </a:xfrm>
          <a:prstGeom prst="ellipse">
            <a:avLst/>
          </a:prstGeom>
          <a:solidFill>
            <a:srgbClr val="FF9900"/>
          </a:solidFill>
          <a:ln w="9525">
            <a:noFill/>
            <a:round/>
            <a:headEnd/>
            <a:tailEnd/>
          </a:ln>
          <a:effectLst>
            <a:outerShdw dist="107763" dir="2700000" algn="ctr" rotWithShape="0">
              <a:schemeClr val="bg2">
                <a:alpha val="50000"/>
              </a:schemeClr>
            </a:outerShdw>
          </a:effectLst>
        </p:spPr>
        <p:txBody>
          <a:bodyPr anchor="ctr"/>
          <a:lstStyle/>
          <a:p>
            <a:pPr eaLnBrk="1" hangingPunct="1">
              <a:lnSpc>
                <a:spcPct val="100000"/>
              </a:lnSpc>
            </a:pPr>
            <a:r>
              <a:rPr lang="en-US" sz="2400" dirty="0" smtClean="0">
                <a:solidFill>
                  <a:schemeClr val="tx1"/>
                </a:solidFill>
                <a:latin typeface="Trebuchet MS" pitchFamily="34" charset="0"/>
              </a:rPr>
              <a:t>Better Project </a:t>
            </a:r>
            <a:r>
              <a:rPr lang="en-US" sz="2400" dirty="0">
                <a:solidFill>
                  <a:schemeClr val="tx1"/>
                </a:solidFill>
                <a:latin typeface="Trebuchet MS" pitchFamily="34" charset="0"/>
              </a:rPr>
              <a:t>Selection</a:t>
            </a:r>
          </a:p>
        </p:txBody>
      </p:sp>
      <p:sp>
        <p:nvSpPr>
          <p:cNvPr id="374787" name="Oval 3"/>
          <p:cNvSpPr>
            <a:spLocks noChangeArrowheads="1"/>
          </p:cNvSpPr>
          <p:nvPr/>
        </p:nvSpPr>
        <p:spPr bwMode="auto">
          <a:xfrm>
            <a:off x="3346450" y="2333625"/>
            <a:ext cx="2520950" cy="2520950"/>
          </a:xfrm>
          <a:prstGeom prst="ellipse">
            <a:avLst/>
          </a:prstGeom>
          <a:solidFill>
            <a:srgbClr val="FF9900"/>
          </a:solidFill>
          <a:ln w="9525">
            <a:noFill/>
            <a:round/>
            <a:headEnd/>
            <a:tailEnd/>
          </a:ln>
          <a:effectLst>
            <a:outerShdw dist="107763" dir="2700000" algn="ctr" rotWithShape="0">
              <a:schemeClr val="bg2">
                <a:alpha val="50000"/>
              </a:schemeClr>
            </a:outerShdw>
          </a:effectLst>
        </p:spPr>
        <p:txBody>
          <a:bodyPr anchor="ctr"/>
          <a:lstStyle/>
          <a:p>
            <a:pPr eaLnBrk="1" hangingPunct="1">
              <a:lnSpc>
                <a:spcPct val="100000"/>
              </a:lnSpc>
              <a:spcAft>
                <a:spcPct val="40000"/>
              </a:spcAft>
            </a:pPr>
            <a:r>
              <a:rPr lang="en-AU" sz="2400" dirty="0">
                <a:solidFill>
                  <a:schemeClr val="tx1"/>
                </a:solidFill>
                <a:latin typeface="Trebuchet MS" pitchFamily="34" charset="0"/>
              </a:rPr>
              <a:t>Portfolio </a:t>
            </a:r>
            <a:r>
              <a:rPr lang="en-AU" sz="2400" dirty="0" smtClean="0">
                <a:solidFill>
                  <a:schemeClr val="tx1"/>
                </a:solidFill>
                <a:latin typeface="Trebuchet MS" pitchFamily="34" charset="0"/>
              </a:rPr>
              <a:t>Mgmt</a:t>
            </a:r>
            <a:endParaRPr lang="en-US" sz="2400" dirty="0">
              <a:solidFill>
                <a:schemeClr val="tx1"/>
              </a:solidFill>
              <a:latin typeface="Trebuchet MS" pitchFamily="34" charset="0"/>
            </a:endParaRPr>
          </a:p>
        </p:txBody>
      </p:sp>
      <p:sp>
        <p:nvSpPr>
          <p:cNvPr id="374788" name="Oval 4"/>
          <p:cNvSpPr>
            <a:spLocks noChangeArrowheads="1"/>
          </p:cNvSpPr>
          <p:nvPr/>
        </p:nvSpPr>
        <p:spPr bwMode="auto">
          <a:xfrm>
            <a:off x="6083300" y="2325688"/>
            <a:ext cx="2520950" cy="2520950"/>
          </a:xfrm>
          <a:prstGeom prst="ellipse">
            <a:avLst/>
          </a:prstGeom>
          <a:solidFill>
            <a:srgbClr val="FF9900"/>
          </a:solidFill>
          <a:ln w="9525">
            <a:noFill/>
            <a:round/>
            <a:headEnd/>
            <a:tailEnd/>
          </a:ln>
          <a:effectLst>
            <a:outerShdw dist="107763" dir="2700000" algn="ctr" rotWithShape="0">
              <a:schemeClr val="bg2">
                <a:alpha val="50000"/>
              </a:schemeClr>
            </a:outerShdw>
          </a:effectLst>
        </p:spPr>
        <p:txBody>
          <a:bodyPr anchor="ctr"/>
          <a:lstStyle/>
          <a:p>
            <a:pPr eaLnBrk="1" hangingPunct="1">
              <a:lnSpc>
                <a:spcPct val="100000"/>
              </a:lnSpc>
            </a:pPr>
            <a:r>
              <a:rPr lang="en-AU" sz="2400" dirty="0">
                <a:solidFill>
                  <a:schemeClr val="tx1"/>
                </a:solidFill>
                <a:latin typeface="Trebuchet MS" pitchFamily="34" charset="0"/>
              </a:rPr>
              <a:t>Strategic Alignment</a:t>
            </a:r>
            <a:endParaRPr lang="en-US" sz="2400" dirty="0">
              <a:solidFill>
                <a:schemeClr val="tx1"/>
              </a:solidFill>
              <a:latin typeface="Trebuchet MS" pitchFamily="34" charset="0"/>
            </a:endParaRPr>
          </a:p>
        </p:txBody>
      </p:sp>
      <p:sp>
        <p:nvSpPr>
          <p:cNvPr id="374789" name="Text Box 5"/>
          <p:cNvSpPr txBox="1">
            <a:spLocks noChangeArrowheads="1"/>
          </p:cNvSpPr>
          <p:nvPr/>
        </p:nvSpPr>
        <p:spPr bwMode="auto">
          <a:xfrm>
            <a:off x="0" y="4926013"/>
            <a:ext cx="9144000" cy="519112"/>
          </a:xfrm>
          <a:prstGeom prst="rect">
            <a:avLst/>
          </a:prstGeom>
          <a:noFill/>
          <a:ln w="9525">
            <a:noFill/>
            <a:miter lim="800000"/>
            <a:headEnd/>
            <a:tailEnd/>
          </a:ln>
          <a:effectLst/>
        </p:spPr>
        <p:txBody>
          <a:bodyPr>
            <a:spAutoFit/>
          </a:bodyPr>
          <a:lstStyle/>
          <a:p>
            <a:pPr eaLnBrk="1" hangingPunct="1">
              <a:lnSpc>
                <a:spcPct val="100000"/>
              </a:lnSpc>
              <a:spcBef>
                <a:spcPct val="50000"/>
              </a:spcBef>
            </a:pPr>
            <a:r>
              <a:rPr lang="en-AU" sz="2800" dirty="0">
                <a:solidFill>
                  <a:schemeClr val="tx1"/>
                </a:solidFill>
                <a:latin typeface="Trebuchet MS" pitchFamily="34" charset="0"/>
              </a:rPr>
              <a:t>More recently</a:t>
            </a:r>
            <a:endParaRPr lang="en-US" sz="2800" dirty="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Presently, most organizations manage more than one project…</a:t>
            </a:r>
            <a:endParaRPr lang="en-US" dirty="0"/>
          </a:p>
        </p:txBody>
      </p:sp>
      <p:sp>
        <p:nvSpPr>
          <p:cNvPr id="5" name="Footer Placeholder 4"/>
          <p:cNvSpPr>
            <a:spLocks noGrp="1"/>
          </p:cNvSpPr>
          <p:nvPr>
            <p:ph type="ftr" sz="quarter" idx="10"/>
          </p:nvPr>
        </p:nvSpPr>
        <p:spPr>
          <a:xfrm>
            <a:off x="762000" y="6172200"/>
            <a:ext cx="5867400" cy="457200"/>
          </a:xfrm>
        </p:spPr>
        <p:txBody>
          <a:bodyPr/>
          <a:lstStyle/>
          <a:p>
            <a:pPr>
              <a:defRPr/>
            </a:pPr>
            <a:endParaRPr lang="en-US" dirty="0"/>
          </a:p>
        </p:txBody>
      </p:sp>
      <p:sp>
        <p:nvSpPr>
          <p:cNvPr id="8" name="Rounded Rectangle 7"/>
          <p:cNvSpPr/>
          <p:nvPr/>
        </p:nvSpPr>
        <p:spPr bwMode="auto">
          <a:xfrm>
            <a:off x="457200" y="1981200"/>
            <a:ext cx="8229600" cy="4495800"/>
          </a:xfrm>
          <a:prstGeom prst="roundRect">
            <a:avLst/>
          </a:prstGeom>
          <a:solidFill>
            <a:srgbClr val="4545E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rgbClr val="FFFF66"/>
              </a:solidFill>
              <a:effectLst/>
              <a:latin typeface="Arial" charset="0"/>
            </a:endParaRPr>
          </a:p>
        </p:txBody>
      </p:sp>
      <p:cxnSp>
        <p:nvCxnSpPr>
          <p:cNvPr id="10" name="Straight Connector 9"/>
          <p:cNvCxnSpPr/>
          <p:nvPr/>
        </p:nvCxnSpPr>
        <p:spPr bwMode="auto">
          <a:xfrm>
            <a:off x="838200" y="2590800"/>
            <a:ext cx="7239000" cy="0"/>
          </a:xfrm>
          <a:prstGeom prst="line">
            <a:avLst/>
          </a:prstGeom>
          <a:solidFill>
            <a:srgbClr val="4545E1">
              <a:alpha val="50000"/>
            </a:srgbClr>
          </a:solidFill>
          <a:ln w="9525" cap="flat" cmpd="sng" algn="ctr">
            <a:noFill/>
            <a:prstDash val="solid"/>
            <a:round/>
            <a:headEnd type="none" w="sm" len="sm"/>
            <a:tailEnd type="none" w="sm" len="sm"/>
          </a:ln>
          <a:effectLst/>
          <a:scene3d>
            <a:camera prst="legacyObliqueTopLeft"/>
            <a:lightRig rig="legacyFlat3" dir="t"/>
          </a:scene3d>
          <a:sp3d extrusionH="430200" prstMaterial="legacyMatte">
            <a:bevelT w="13500" h="13500" prst="angle"/>
            <a:bevelB w="13500" h="13500" prst="angle"/>
            <a:extrusionClr>
              <a:srgbClr val="4545E1"/>
            </a:extrusionClr>
          </a:sp3d>
        </p:spPr>
      </p:cxnSp>
      <p:cxnSp>
        <p:nvCxnSpPr>
          <p:cNvPr id="17" name="Straight Connector 16"/>
          <p:cNvCxnSpPr/>
          <p:nvPr/>
        </p:nvCxnSpPr>
        <p:spPr bwMode="auto">
          <a:xfrm>
            <a:off x="503904" y="2514600"/>
            <a:ext cx="8153400" cy="0"/>
          </a:xfrm>
          <a:prstGeom prst="line">
            <a:avLst/>
          </a:prstGeom>
          <a:solidFill>
            <a:srgbClr val="4545E1">
              <a:alpha val="50000"/>
            </a:srgbClr>
          </a:solidFill>
          <a:ln w="3175" cap="flat"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971800" y="2514600"/>
            <a:ext cx="0" cy="3962400"/>
          </a:xfrm>
          <a:prstGeom prst="line">
            <a:avLst/>
          </a:prstGeom>
          <a:solidFill>
            <a:srgbClr val="4545E1">
              <a:alpha val="50000"/>
            </a:srgbClr>
          </a:solidFill>
          <a:ln w="3175" cap="flat" cmpd="sng" algn="ctr">
            <a:solidFill>
              <a:schemeClr val="tx1"/>
            </a:solidFill>
            <a:prstDash val="solid"/>
            <a:round/>
            <a:headEnd type="none" w="sm" len="sm"/>
            <a:tailEnd type="none" w="sm" len="sm"/>
          </a:ln>
          <a:effectLst/>
        </p:spPr>
      </p:cxnSp>
      <p:cxnSp>
        <p:nvCxnSpPr>
          <p:cNvPr id="23" name="Straight Connector 22"/>
          <p:cNvCxnSpPr/>
          <p:nvPr/>
        </p:nvCxnSpPr>
        <p:spPr bwMode="auto">
          <a:xfrm>
            <a:off x="5943600" y="2514600"/>
            <a:ext cx="0" cy="3962400"/>
          </a:xfrm>
          <a:prstGeom prst="line">
            <a:avLst/>
          </a:prstGeom>
          <a:solidFill>
            <a:srgbClr val="4545E1">
              <a:alpha val="50000"/>
            </a:srgbClr>
          </a:solidFill>
          <a:ln w="3175" cap="flat" cmpd="sng" algn="ctr">
            <a:solidFill>
              <a:schemeClr val="tx1"/>
            </a:solidFill>
            <a:prstDash val="solid"/>
            <a:round/>
            <a:headEnd type="none" w="sm" len="sm"/>
            <a:tailEnd type="none" w="sm" len="sm"/>
          </a:ln>
          <a:effectLst/>
        </p:spPr>
      </p:cxnSp>
      <p:cxnSp>
        <p:nvCxnSpPr>
          <p:cNvPr id="28" name="Straight Connector 27"/>
          <p:cNvCxnSpPr/>
          <p:nvPr/>
        </p:nvCxnSpPr>
        <p:spPr bwMode="auto">
          <a:xfrm>
            <a:off x="457200" y="2895600"/>
            <a:ext cx="8229600" cy="0"/>
          </a:xfrm>
          <a:prstGeom prst="line">
            <a:avLst/>
          </a:prstGeom>
          <a:solidFill>
            <a:srgbClr val="4545E1">
              <a:alpha val="50000"/>
            </a:srgbClr>
          </a:solidFill>
          <a:ln w="3175" cap="flat" cmpd="sng" algn="ctr">
            <a:solidFill>
              <a:schemeClr val="tx1"/>
            </a:solidFill>
            <a:prstDash val="solid"/>
            <a:round/>
            <a:headEnd type="none" w="sm" len="sm"/>
            <a:tailEnd type="none" w="sm" len="sm"/>
          </a:ln>
          <a:effectLst/>
        </p:spPr>
      </p:cxnSp>
      <p:sp>
        <p:nvSpPr>
          <p:cNvPr id="30" name="TextBox 29"/>
          <p:cNvSpPr txBox="1"/>
          <p:nvPr/>
        </p:nvSpPr>
        <p:spPr>
          <a:xfrm>
            <a:off x="1219200" y="2514600"/>
            <a:ext cx="1152881" cy="400110"/>
          </a:xfrm>
          <a:prstGeom prst="rect">
            <a:avLst/>
          </a:prstGeom>
          <a:noFill/>
        </p:spPr>
        <p:txBody>
          <a:bodyPr wrap="none" rtlCol="0">
            <a:spAutoFit/>
          </a:bodyPr>
          <a:lstStyle/>
          <a:p>
            <a:r>
              <a:rPr lang="en-US" sz="2000" dirty="0" smtClean="0"/>
              <a:t>Summer</a:t>
            </a:r>
            <a:endParaRPr lang="en-US" sz="2000" dirty="0"/>
          </a:p>
        </p:txBody>
      </p:sp>
      <p:sp>
        <p:nvSpPr>
          <p:cNvPr id="31" name="TextBox 30"/>
          <p:cNvSpPr txBox="1"/>
          <p:nvPr/>
        </p:nvSpPr>
        <p:spPr>
          <a:xfrm>
            <a:off x="3657600" y="2514600"/>
            <a:ext cx="1627370" cy="400110"/>
          </a:xfrm>
          <a:prstGeom prst="rect">
            <a:avLst/>
          </a:prstGeom>
          <a:noFill/>
        </p:spPr>
        <p:txBody>
          <a:bodyPr wrap="none" rtlCol="0">
            <a:spAutoFit/>
          </a:bodyPr>
          <a:lstStyle/>
          <a:p>
            <a:r>
              <a:rPr lang="en-US" sz="2000" dirty="0" smtClean="0"/>
              <a:t>1</a:t>
            </a:r>
            <a:r>
              <a:rPr lang="en-US" sz="2000" baseline="30000" dirty="0" smtClean="0"/>
              <a:t>st</a:t>
            </a:r>
            <a:r>
              <a:rPr lang="en-US" sz="2000" dirty="0" smtClean="0"/>
              <a:t> Semester</a:t>
            </a:r>
            <a:endParaRPr lang="en-US" sz="2000" dirty="0"/>
          </a:p>
        </p:txBody>
      </p:sp>
      <p:sp>
        <p:nvSpPr>
          <p:cNvPr id="34" name="TextBox 33"/>
          <p:cNvSpPr txBox="1"/>
          <p:nvPr/>
        </p:nvSpPr>
        <p:spPr>
          <a:xfrm>
            <a:off x="6261283" y="2514600"/>
            <a:ext cx="1754005" cy="400110"/>
          </a:xfrm>
          <a:prstGeom prst="rect">
            <a:avLst/>
          </a:prstGeom>
          <a:noFill/>
        </p:spPr>
        <p:txBody>
          <a:bodyPr wrap="none" rtlCol="0">
            <a:spAutoFit/>
          </a:bodyPr>
          <a:lstStyle/>
          <a:p>
            <a:r>
              <a:rPr lang="en-US" sz="2000" dirty="0" smtClean="0"/>
              <a:t>2</a:t>
            </a:r>
            <a:r>
              <a:rPr lang="en-US" sz="2000" baseline="30000" dirty="0" smtClean="0"/>
              <a:t>nd</a:t>
            </a:r>
            <a:r>
              <a:rPr lang="en-US" sz="2000" dirty="0" smtClean="0"/>
              <a:t>  Semester</a:t>
            </a:r>
            <a:endParaRPr lang="en-US" sz="2000" dirty="0"/>
          </a:p>
        </p:txBody>
      </p:sp>
      <p:grpSp>
        <p:nvGrpSpPr>
          <p:cNvPr id="48" name="Group 47"/>
          <p:cNvGrpSpPr/>
          <p:nvPr/>
        </p:nvGrpSpPr>
        <p:grpSpPr>
          <a:xfrm>
            <a:off x="1295400" y="3048000"/>
            <a:ext cx="6629400" cy="1676400"/>
            <a:chOff x="1295400" y="3048000"/>
            <a:chExt cx="6629400" cy="1676400"/>
          </a:xfrm>
        </p:grpSpPr>
        <p:sp>
          <p:nvSpPr>
            <p:cNvPr id="35" name="Rounded Rectangle 34"/>
            <p:cNvSpPr/>
            <p:nvPr/>
          </p:nvSpPr>
          <p:spPr bwMode="auto">
            <a:xfrm>
              <a:off x="1295400" y="3048000"/>
              <a:ext cx="6629400" cy="1676400"/>
            </a:xfrm>
            <a:prstGeom prst="roundRect">
              <a:avLst/>
            </a:prstGeom>
            <a:solidFill>
              <a:srgbClr val="92D050">
                <a:alpha val="50000"/>
              </a:srgbClr>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PROGRAM : Leadership Awareness Program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FF66"/>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FF66"/>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FF66"/>
                </a:solidFill>
                <a:effectLst/>
                <a:latin typeface="Arial" charset="0"/>
              </a:endParaRPr>
            </a:p>
          </p:txBody>
        </p:sp>
        <p:sp>
          <p:nvSpPr>
            <p:cNvPr id="36" name="TextBox 35"/>
            <p:cNvSpPr txBox="1"/>
            <p:nvPr/>
          </p:nvSpPr>
          <p:spPr>
            <a:xfrm>
              <a:off x="3505200" y="3581400"/>
              <a:ext cx="1786066" cy="523220"/>
            </a:xfrm>
            <a:prstGeom prst="rect">
              <a:avLst/>
            </a:prstGeom>
            <a:noFill/>
          </p:spPr>
          <p:txBody>
            <a:bodyPr wrap="none" rtlCol="0">
              <a:spAutoFit/>
            </a:bodyPr>
            <a:lstStyle/>
            <a:p>
              <a:r>
                <a:rPr lang="en-US" sz="1400" dirty="0" smtClean="0"/>
                <a:t>PROJECT:</a:t>
              </a:r>
            </a:p>
            <a:p>
              <a:r>
                <a:rPr lang="en-US" sz="1400" dirty="0" smtClean="0"/>
                <a:t>Leadership Seminar</a:t>
              </a:r>
              <a:endParaRPr lang="en-US" sz="1400" dirty="0"/>
            </a:p>
          </p:txBody>
        </p:sp>
        <p:sp>
          <p:nvSpPr>
            <p:cNvPr id="43" name="TextBox 42"/>
            <p:cNvSpPr txBox="1"/>
            <p:nvPr/>
          </p:nvSpPr>
          <p:spPr>
            <a:xfrm>
              <a:off x="5943600" y="4038600"/>
              <a:ext cx="1766830" cy="523220"/>
            </a:xfrm>
            <a:prstGeom prst="rect">
              <a:avLst/>
            </a:prstGeom>
            <a:noFill/>
          </p:spPr>
          <p:txBody>
            <a:bodyPr wrap="none" rtlCol="0">
              <a:spAutoFit/>
            </a:bodyPr>
            <a:lstStyle/>
            <a:p>
              <a:r>
                <a:rPr lang="en-US" sz="1400" dirty="0" smtClean="0"/>
                <a:t>PROJECT:</a:t>
              </a:r>
            </a:p>
            <a:p>
              <a:r>
                <a:rPr lang="en-US" sz="1400" dirty="0" smtClean="0"/>
                <a:t>Leadership Shadow</a:t>
              </a:r>
              <a:endParaRPr lang="en-US" sz="1400" dirty="0"/>
            </a:p>
          </p:txBody>
        </p:sp>
        <p:sp>
          <p:nvSpPr>
            <p:cNvPr id="44" name="TextBox 43"/>
            <p:cNvSpPr txBox="1"/>
            <p:nvPr/>
          </p:nvSpPr>
          <p:spPr>
            <a:xfrm>
              <a:off x="1813573" y="4038600"/>
              <a:ext cx="1816523" cy="523220"/>
            </a:xfrm>
            <a:prstGeom prst="rect">
              <a:avLst/>
            </a:prstGeom>
            <a:noFill/>
          </p:spPr>
          <p:txBody>
            <a:bodyPr wrap="none" rtlCol="0">
              <a:spAutoFit/>
            </a:bodyPr>
            <a:lstStyle/>
            <a:p>
              <a:r>
                <a:rPr lang="en-US" sz="1400" dirty="0" smtClean="0"/>
                <a:t>PROJECT:</a:t>
              </a:r>
            </a:p>
            <a:p>
              <a:r>
                <a:rPr lang="en-US" sz="1400" dirty="0" smtClean="0"/>
                <a:t>Leadership Planning</a:t>
              </a:r>
              <a:endParaRPr lang="en-US" sz="1400" dirty="0"/>
            </a:p>
          </p:txBody>
        </p:sp>
      </p:grpSp>
      <p:grpSp>
        <p:nvGrpSpPr>
          <p:cNvPr id="49" name="Group 48"/>
          <p:cNvGrpSpPr/>
          <p:nvPr/>
        </p:nvGrpSpPr>
        <p:grpSpPr>
          <a:xfrm>
            <a:off x="3124200" y="4876800"/>
            <a:ext cx="4634252" cy="1209020"/>
            <a:chOff x="3124200" y="4876800"/>
            <a:chExt cx="4634252" cy="1209020"/>
          </a:xfrm>
        </p:grpSpPr>
        <p:sp>
          <p:nvSpPr>
            <p:cNvPr id="45" name="TextBox 44"/>
            <p:cNvSpPr txBox="1"/>
            <p:nvPr/>
          </p:nvSpPr>
          <p:spPr>
            <a:xfrm>
              <a:off x="5257800" y="5562600"/>
              <a:ext cx="1358065" cy="523220"/>
            </a:xfrm>
            <a:prstGeom prst="rect">
              <a:avLst/>
            </a:prstGeom>
            <a:noFill/>
          </p:spPr>
          <p:txBody>
            <a:bodyPr wrap="none" rtlCol="0">
              <a:spAutoFit/>
            </a:bodyPr>
            <a:lstStyle/>
            <a:p>
              <a:r>
                <a:rPr lang="en-US" sz="1400" dirty="0" smtClean="0"/>
                <a:t>PROJECT:</a:t>
              </a:r>
            </a:p>
            <a:p>
              <a:r>
                <a:rPr lang="en-US" sz="1400" dirty="0" smtClean="0"/>
                <a:t>IM Conference</a:t>
              </a:r>
              <a:endParaRPr lang="en-US" sz="1400" dirty="0"/>
            </a:p>
          </p:txBody>
        </p:sp>
        <p:sp>
          <p:nvSpPr>
            <p:cNvPr id="46" name="TextBox 45"/>
            <p:cNvSpPr txBox="1"/>
            <p:nvPr/>
          </p:nvSpPr>
          <p:spPr>
            <a:xfrm>
              <a:off x="6705600" y="4876800"/>
              <a:ext cx="1052852" cy="523220"/>
            </a:xfrm>
            <a:prstGeom prst="rect">
              <a:avLst/>
            </a:prstGeom>
            <a:noFill/>
          </p:spPr>
          <p:txBody>
            <a:bodyPr wrap="none" rtlCol="0">
              <a:spAutoFit/>
            </a:bodyPr>
            <a:lstStyle/>
            <a:p>
              <a:r>
                <a:rPr lang="en-US" sz="1400" dirty="0" smtClean="0"/>
                <a:t>PROJECT:</a:t>
              </a:r>
            </a:p>
            <a:p>
              <a:r>
                <a:rPr lang="en-US" sz="1400" dirty="0" smtClean="0"/>
                <a:t>IM Week</a:t>
              </a:r>
              <a:endParaRPr lang="en-US" sz="1400" dirty="0"/>
            </a:p>
          </p:txBody>
        </p:sp>
        <p:sp>
          <p:nvSpPr>
            <p:cNvPr id="47" name="TextBox 46"/>
            <p:cNvSpPr txBox="1"/>
            <p:nvPr/>
          </p:nvSpPr>
          <p:spPr>
            <a:xfrm>
              <a:off x="3124200" y="5105400"/>
              <a:ext cx="1052852" cy="523220"/>
            </a:xfrm>
            <a:prstGeom prst="rect">
              <a:avLst/>
            </a:prstGeom>
            <a:noFill/>
          </p:spPr>
          <p:txBody>
            <a:bodyPr wrap="none" rtlCol="0">
              <a:spAutoFit/>
            </a:bodyPr>
            <a:lstStyle/>
            <a:p>
              <a:r>
                <a:rPr lang="en-US" sz="1400" dirty="0" smtClean="0"/>
                <a:t>PROJECT:</a:t>
              </a:r>
            </a:p>
            <a:p>
              <a:r>
                <a:rPr lang="en-US" sz="1400" dirty="0" smtClean="0"/>
                <a:t>First GA</a:t>
              </a:r>
              <a:endParaRPr lang="en-US" sz="1400" dirty="0"/>
            </a:p>
          </p:txBody>
        </p:sp>
      </p:grpSp>
      <p:sp>
        <p:nvSpPr>
          <p:cNvPr id="50" name="TextBox 49"/>
          <p:cNvSpPr txBox="1"/>
          <p:nvPr/>
        </p:nvSpPr>
        <p:spPr>
          <a:xfrm>
            <a:off x="2848896" y="2118852"/>
            <a:ext cx="3215945" cy="400110"/>
          </a:xfrm>
          <a:prstGeom prst="rect">
            <a:avLst/>
          </a:prstGeom>
          <a:noFill/>
        </p:spPr>
        <p:txBody>
          <a:bodyPr wrap="none" rtlCol="0">
            <a:spAutoFit/>
          </a:bodyPr>
          <a:lstStyle/>
          <a:p>
            <a:r>
              <a:rPr lang="en-US" sz="2000" dirty="0" smtClean="0"/>
              <a:t>Portfolio of projects : MISA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About projects..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smtClean="0"/>
          </a:p>
          <a:p>
            <a:fld id="{C3D57D98-E228-4CC9-B518-C577B0FE45E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3"/>
          <p:cNvSpPr>
            <a:spLocks noGrp="1"/>
          </p:cNvSpPr>
          <p:nvPr>
            <p:ph idx="1"/>
          </p:nvPr>
        </p:nvSpPr>
        <p:spPr/>
        <p:txBody>
          <a:bodyPr/>
          <a:lstStyle/>
          <a:p>
            <a:pPr eaLnBrk="1" hangingPunct="1"/>
            <a:r>
              <a:rPr lang="en-US" dirty="0" smtClean="0"/>
              <a:t>As part of </a:t>
            </a:r>
            <a:r>
              <a:rPr lang="en-US" b="1" dirty="0" smtClean="0"/>
              <a:t>project portfolio management</a:t>
            </a:r>
            <a:r>
              <a:rPr lang="en-US" dirty="0" smtClean="0"/>
              <a:t>, organizations group and manage projects and programs as </a:t>
            </a:r>
            <a:r>
              <a:rPr lang="en-US" b="1" u="sng" dirty="0" smtClean="0"/>
              <a:t>a portfolio of investments </a:t>
            </a:r>
            <a:r>
              <a:rPr lang="en-US" dirty="0" smtClean="0"/>
              <a:t>that contribute to the entire enterprise’s success</a:t>
            </a:r>
          </a:p>
          <a:p>
            <a:pPr eaLnBrk="1" hangingPunct="1"/>
            <a:r>
              <a:rPr lang="en-US" dirty="0" smtClean="0"/>
              <a:t>Portfolio managers help their organizations make wise investment decisions by helping to select and analyze projects from a strategic perspective</a:t>
            </a:r>
          </a:p>
          <a:p>
            <a:pPr eaLnBrk="1" hangingPunct="1"/>
            <a:endParaRPr lang="en-US" dirty="0" smtClean="0"/>
          </a:p>
          <a:p>
            <a:pPr algn="ctr" eaLnBrk="1" hangingPunct="1">
              <a:buNone/>
            </a:pPr>
            <a:r>
              <a:rPr lang="en-US" b="1" u="sng" dirty="0" smtClean="0"/>
              <a:t>IT is an investment, prove its worth!</a:t>
            </a:r>
          </a:p>
          <a:p>
            <a:pPr eaLnBrk="1" hangingPunct="1"/>
            <a:endParaRPr lang="en-US" dirty="0" smtClean="0"/>
          </a:p>
          <a:p>
            <a:pPr eaLnBrk="1" hangingPunct="1"/>
            <a:endParaRPr lang="en-US" dirty="0" smtClean="0"/>
          </a:p>
        </p:txBody>
      </p:sp>
      <p:sp>
        <p:nvSpPr>
          <p:cNvPr id="34818" name="Title 1"/>
          <p:cNvSpPr>
            <a:spLocks noGrp="1"/>
          </p:cNvSpPr>
          <p:nvPr>
            <p:ph type="title"/>
          </p:nvPr>
        </p:nvSpPr>
        <p:spPr/>
        <p:txBody>
          <a:bodyPr/>
          <a:lstStyle/>
          <a:p>
            <a:pPr eaLnBrk="1" hangingPunct="1">
              <a:defRPr/>
            </a:pPr>
            <a:r>
              <a:rPr lang="en-US" dirty="0" smtClean="0"/>
              <a:t>Established companies are doing Project Portfolio Management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pPr eaLnBrk="1" hangingPunct="1">
              <a:defRPr/>
            </a:pPr>
            <a:r>
              <a:rPr lang="en-US" sz="3200" dirty="0" smtClean="0"/>
              <a:t>Project Management Compared to Project Portfolio Management</a:t>
            </a:r>
          </a:p>
        </p:txBody>
      </p:sp>
      <p:sp>
        <p:nvSpPr>
          <p:cNvPr id="35843" name="Footer Placeholder 2"/>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dirty="0"/>
              <a:t>Information Technology Project Management, Sixth Edition</a:t>
            </a:r>
          </a:p>
        </p:txBody>
      </p:sp>
      <p:pic>
        <p:nvPicPr>
          <p:cNvPr id="38917" name="Picture 4" descr="Fig01-03.bmp"/>
          <p:cNvPicPr>
            <a:picLocks noChangeAspect="1"/>
          </p:cNvPicPr>
          <p:nvPr/>
        </p:nvPicPr>
        <p:blipFill>
          <a:blip r:embed="rId2" cstate="print"/>
          <a:srcRect b="8443"/>
          <a:stretch>
            <a:fillRect/>
          </a:stretch>
        </p:blipFill>
        <p:spPr bwMode="auto">
          <a:xfrm>
            <a:off x="990600" y="2438400"/>
            <a:ext cx="7507288" cy="27170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management as a profession </a:t>
            </a:r>
            <a:endParaRPr lang="en-US" dirty="0"/>
          </a:p>
        </p:txBody>
      </p:sp>
      <p:sp>
        <p:nvSpPr>
          <p:cNvPr id="6" name="Text Placeholder 5"/>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smtClean="0"/>
          </a:p>
          <a:p>
            <a:fld id="{C3D57D98-E228-4CC9-B518-C577B0FE45E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Salary Scales in the Philippines </a:t>
            </a:r>
            <a:r>
              <a:rPr lang="en-US" sz="1600" dirty="0" smtClean="0"/>
              <a:t>(p.1/2)</a:t>
            </a:r>
            <a:endParaRPr lang="en-US" sz="1600" dirty="0"/>
          </a:p>
        </p:txBody>
      </p:sp>
      <p:sp>
        <p:nvSpPr>
          <p:cNvPr id="4" name="Footer Placeholder 3"/>
          <p:cNvSpPr>
            <a:spLocks noGrp="1"/>
          </p:cNvSpPr>
          <p:nvPr>
            <p:ph type="ftr" sz="quarter" idx="10"/>
          </p:nvPr>
        </p:nvSpPr>
        <p:spPr/>
        <p:txBody>
          <a:bodyPr/>
          <a:lstStyle/>
          <a:p>
            <a:endParaRPr lang="en-US" smtClean="0"/>
          </a:p>
          <a:p>
            <a:fld id="{C3D57D98-E228-4CC9-B518-C577B0FE45E3}" type="slidenum">
              <a:rPr lang="en-US" smtClean="0"/>
              <a:pPr/>
              <a:t>23</a:t>
            </a:fld>
            <a:endParaRPr lang="en-US"/>
          </a:p>
        </p:txBody>
      </p:sp>
      <p:graphicFrame>
        <p:nvGraphicFramePr>
          <p:cNvPr id="6" name="Table 5"/>
          <p:cNvGraphicFramePr>
            <a:graphicFrameLocks noGrp="1"/>
          </p:cNvGraphicFramePr>
          <p:nvPr/>
        </p:nvGraphicFramePr>
        <p:xfrm>
          <a:off x="381000" y="1981200"/>
          <a:ext cx="8382004" cy="4267202"/>
        </p:xfrm>
        <a:graphic>
          <a:graphicData uri="http://schemas.openxmlformats.org/drawingml/2006/table">
            <a:tbl>
              <a:tblPr/>
              <a:tblGrid>
                <a:gridCol w="2628256"/>
                <a:gridCol w="1917916"/>
                <a:gridCol w="1917916"/>
                <a:gridCol w="1917916"/>
              </a:tblGrid>
              <a:tr h="293598">
                <a:tc gridSpan="4">
                  <a:txBody>
                    <a:bodyPr/>
                    <a:lstStyle/>
                    <a:p>
                      <a:pPr algn="ctr" fontAlgn="b"/>
                      <a:r>
                        <a:rPr lang="en-US" sz="1800" b="1" i="0" u="none" strike="noStrike" dirty="0">
                          <a:solidFill>
                            <a:srgbClr val="000000"/>
                          </a:solidFill>
                          <a:latin typeface="Calibri"/>
                        </a:rPr>
                        <a:t>Average annual salary by job function and years of experience (in PHP)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93598">
                <a:tc>
                  <a:txBody>
                    <a:bodyPr/>
                    <a:lstStyle/>
                    <a:p>
                      <a:pPr algn="l"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gridSpan="3">
                  <a:txBody>
                    <a:bodyPr/>
                    <a:lstStyle/>
                    <a:p>
                      <a:pPr algn="ctr" fontAlgn="b"/>
                      <a:r>
                        <a:rPr lang="en-US" sz="1800" b="0" i="0" u="none" strike="noStrike">
                          <a:solidFill>
                            <a:srgbClr val="000000"/>
                          </a:solidFill>
                          <a:latin typeface="Calibri"/>
                        </a:rPr>
                        <a:t>Years of 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hMerge="1">
                  <a:txBody>
                    <a:bodyPr/>
                    <a:lstStyle/>
                    <a:p>
                      <a:endParaRPr lang="en-US"/>
                    </a:p>
                  </a:txBody>
                  <a:tcPr/>
                </a:tc>
                <a:tc hMerge="1">
                  <a:txBody>
                    <a:bodyPr/>
                    <a:lstStyle/>
                    <a:p>
                      <a:endParaRPr lang="en-US"/>
                    </a:p>
                  </a:txBody>
                  <a:tcPr/>
                </a:tc>
              </a:tr>
              <a:tr h="577344">
                <a:tc>
                  <a:txBody>
                    <a:bodyPr/>
                    <a:lstStyle/>
                    <a:p>
                      <a:pPr algn="ctr" fontAlgn="ctr"/>
                      <a:r>
                        <a:rPr lang="en-US" sz="1800" b="0" i="0" u="none" strike="noStrike" dirty="0" smtClean="0">
                          <a:solidFill>
                            <a:srgbClr val="000000"/>
                          </a:solidFill>
                          <a:latin typeface="Calibri"/>
                        </a:rPr>
                        <a:t>Job Function</a:t>
                      </a:r>
                      <a:r>
                        <a:rPr lang="en-US" sz="18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dirty="0">
                          <a:solidFill>
                            <a:srgbClr val="000000"/>
                          </a:solidFill>
                          <a:latin typeface="Calibri"/>
                        </a:rPr>
                        <a:t>Less than 5 years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a:solidFill>
                            <a:srgbClr val="000000"/>
                          </a:solidFill>
                          <a:latin typeface="Calibri"/>
                        </a:rPr>
                        <a:t>5-10 years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a:solidFill>
                            <a:srgbClr val="000000"/>
                          </a:solidFill>
                          <a:latin typeface="Calibri"/>
                        </a:rPr>
                        <a:t>More than 10 years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293598">
                <a:tc>
                  <a:txBody>
                    <a:bodyPr/>
                    <a:lstStyle/>
                    <a:p>
                      <a:pPr algn="l" fontAlgn="b"/>
                      <a:r>
                        <a:rPr lang="en-US"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351133">
                <a:tc>
                  <a:txBody>
                    <a:bodyPr/>
                    <a:lstStyle/>
                    <a:p>
                      <a:pPr algn="l" fontAlgn="b"/>
                      <a:r>
                        <a:rPr lang="en-US" sz="1800" b="0" i="0" u="none" strike="noStrike" dirty="0">
                          <a:solidFill>
                            <a:srgbClr val="000000"/>
                          </a:solidFill>
                          <a:latin typeface="Calibri"/>
                        </a:rPr>
                        <a:t>IT Management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dirty="0">
                          <a:solidFill>
                            <a:srgbClr val="000000"/>
                          </a:solidFill>
                          <a:latin typeface="Calibri"/>
                        </a:rPr>
                        <a:t>            432,162.00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666,000.00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691,766.00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351133">
                <a:tc>
                  <a:txBody>
                    <a:bodyPr/>
                    <a:lstStyle/>
                    <a:p>
                      <a:pPr algn="l" fontAlgn="b"/>
                      <a:r>
                        <a:rPr lang="en-US" sz="1800" b="0" i="0" u="none" strike="noStrike" dirty="0">
                          <a:solidFill>
                            <a:srgbClr val="000000"/>
                          </a:solidFill>
                          <a:latin typeface="Calibri"/>
                        </a:rPr>
                        <a:t>Project Management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800" b="0" i="0" u="none" strike="noStrike" dirty="0">
                          <a:solidFill>
                            <a:srgbClr val="000000"/>
                          </a:solidFill>
                          <a:latin typeface="Calibri"/>
                        </a:rPr>
                        <a:t>            501,772.00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0" i="0" u="none" strike="noStrike" dirty="0">
                          <a:solidFill>
                            <a:srgbClr val="000000"/>
                          </a:solidFill>
                          <a:latin typeface="Calibri"/>
                        </a:rPr>
                        <a:t>            612,800.00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0" i="0" u="none" strike="noStrike" dirty="0">
                          <a:solidFill>
                            <a:srgbClr val="000000"/>
                          </a:solidFill>
                          <a:latin typeface="Calibri"/>
                        </a:rPr>
                        <a:t>            880,000.00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51133">
                <a:tc>
                  <a:txBody>
                    <a:bodyPr/>
                    <a:lstStyle/>
                    <a:p>
                      <a:pPr algn="l" fontAlgn="b"/>
                      <a:r>
                        <a:rPr lang="en-US" sz="1800" b="0" i="0" u="none" strike="noStrike" dirty="0">
                          <a:solidFill>
                            <a:srgbClr val="000000"/>
                          </a:solidFill>
                          <a:latin typeface="Calibri"/>
                        </a:rPr>
                        <a:t>Systems Development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dirty="0">
                          <a:solidFill>
                            <a:srgbClr val="000000"/>
                          </a:solidFill>
                          <a:latin typeface="Calibri"/>
                        </a:rPr>
                        <a:t>            411,828.00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dirty="0">
                          <a:solidFill>
                            <a:srgbClr val="000000"/>
                          </a:solidFill>
                          <a:latin typeface="Calibri"/>
                        </a:rPr>
                        <a:t>            571,500.00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548,057.00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351133">
                <a:tc>
                  <a:txBody>
                    <a:bodyPr/>
                    <a:lstStyle/>
                    <a:p>
                      <a:pPr algn="l" fontAlgn="b"/>
                      <a:r>
                        <a:rPr lang="en-US" sz="1800" b="0" i="0" u="none" strike="noStrike" dirty="0">
                          <a:solidFill>
                            <a:srgbClr val="000000"/>
                          </a:solidFill>
                          <a:latin typeface="Calibri"/>
                        </a:rPr>
                        <a:t>Communications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a:solidFill>
                            <a:srgbClr val="000000"/>
                          </a:solidFill>
                          <a:latin typeface="Calibri"/>
                        </a:rPr>
                        <a:t>            587,333.00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dirty="0">
                          <a:solidFill>
                            <a:srgbClr val="000000"/>
                          </a:solidFill>
                          <a:latin typeface="Calibri"/>
                        </a:rPr>
                        <a:t>            322,833.00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351133">
                <a:tc>
                  <a:txBody>
                    <a:bodyPr/>
                    <a:lstStyle/>
                    <a:p>
                      <a:pPr algn="l" fontAlgn="b"/>
                      <a:r>
                        <a:rPr lang="en-US" sz="1800" b="0" i="0" u="none" strike="noStrike" dirty="0">
                          <a:solidFill>
                            <a:srgbClr val="000000"/>
                          </a:solidFill>
                          <a:latin typeface="Calibri"/>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a:solidFill>
                            <a:srgbClr val="000000"/>
                          </a:solidFill>
                          <a:latin typeface="Calibri"/>
                        </a:rPr>
                        <a:t>            122,200.00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dirty="0">
                          <a:solidFill>
                            <a:srgbClr val="000000"/>
                          </a:solidFill>
                          <a:latin typeface="Calibri"/>
                        </a:rPr>
                        <a:t>            382,333.00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351133">
                <a:tc>
                  <a:txBody>
                    <a:bodyPr/>
                    <a:lstStyle/>
                    <a:p>
                      <a:pPr algn="l" fontAlgn="b"/>
                      <a:r>
                        <a:rPr lang="en-US" sz="1800" b="0" i="0" u="none" strike="noStrike" dirty="0">
                          <a:solidFill>
                            <a:srgbClr val="000000"/>
                          </a:solidFill>
                          <a:latin typeface="Calibri"/>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a:solidFill>
                            <a:srgbClr val="000000"/>
                          </a:solidFill>
                          <a:latin typeface="Calibri"/>
                        </a:rPr>
                        <a:t>            326,000.00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366,167.00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351133">
                <a:tc>
                  <a:txBody>
                    <a:bodyPr/>
                    <a:lstStyle/>
                    <a:p>
                      <a:pPr algn="l" fontAlgn="b"/>
                      <a:r>
                        <a:rPr lang="en-US" sz="1800" b="0" i="0" u="none" strike="noStrike" dirty="0">
                          <a:solidFill>
                            <a:srgbClr val="000000"/>
                          </a:solidFill>
                          <a:latin typeface="Calibri"/>
                        </a:rPr>
                        <a:t>Other IT Professionals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0" i="0" u="none" strike="noStrike">
                          <a:solidFill>
                            <a:srgbClr val="000000"/>
                          </a:solidFill>
                          <a:latin typeface="Calibri"/>
                        </a:rPr>
                        <a:t>            175,000.00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a:solidFill>
                            <a:srgbClr val="000000"/>
                          </a:solidFill>
                          <a:latin typeface="Calibri"/>
                        </a:rPr>
                        <a:t>            175,000.00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0" i="0" u="none" strike="noStrike" dirty="0">
                          <a:solidFill>
                            <a:srgbClr val="000000"/>
                          </a:solidFill>
                          <a:latin typeface="Calibri"/>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r h="351133">
                <a:tc>
                  <a:txBody>
                    <a:bodyPr/>
                    <a:lstStyle/>
                    <a:p>
                      <a:pPr algn="l" fontAlgn="b"/>
                      <a:r>
                        <a:rPr lang="en-US" sz="1800" b="1" i="0" u="sng" strike="noStrike">
                          <a:solidFill>
                            <a:srgbClr val="000000"/>
                          </a:solidFill>
                          <a:latin typeface="Calibri"/>
                        </a:rPr>
                        <a:t>Overall 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ctr"/>
                      <a:r>
                        <a:rPr lang="en-US" sz="1800" b="1" i="0" u="sng" strike="noStrike">
                          <a:solidFill>
                            <a:srgbClr val="000000"/>
                          </a:solidFill>
                          <a:latin typeface="Calibri"/>
                        </a:rPr>
                        <a:t>            376,084.00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1" i="0" u="sng" strike="noStrike">
                          <a:solidFill>
                            <a:srgbClr val="000000"/>
                          </a:solidFill>
                          <a:latin typeface="Calibri"/>
                        </a:rPr>
                        <a:t>            495,214.00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c>
                  <a:txBody>
                    <a:bodyPr/>
                    <a:lstStyle/>
                    <a:p>
                      <a:pPr algn="ctr" fontAlgn="b"/>
                      <a:r>
                        <a:rPr lang="en-US" sz="1800" b="1" i="0" u="sng" strike="noStrike" dirty="0">
                          <a:solidFill>
                            <a:srgbClr val="000000"/>
                          </a:solidFill>
                          <a:latin typeface="Calibri"/>
                        </a:rPr>
                        <a:t>            647,251.00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8F8"/>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Salary Scales in the Philippines </a:t>
            </a:r>
            <a:r>
              <a:rPr lang="en-US" sz="1600" dirty="0" smtClean="0"/>
              <a:t>(p.2/2)</a:t>
            </a:r>
            <a:endParaRPr lang="en-US" dirty="0"/>
          </a:p>
        </p:txBody>
      </p:sp>
      <p:sp>
        <p:nvSpPr>
          <p:cNvPr id="4" name="Footer Placeholder 3"/>
          <p:cNvSpPr>
            <a:spLocks noGrp="1"/>
          </p:cNvSpPr>
          <p:nvPr>
            <p:ph type="ftr" sz="quarter" idx="10"/>
          </p:nvPr>
        </p:nvSpPr>
        <p:spPr/>
        <p:txBody>
          <a:bodyPr/>
          <a:lstStyle/>
          <a:p>
            <a:endParaRPr lang="en-US" smtClean="0"/>
          </a:p>
          <a:p>
            <a:fld id="{C3D57D98-E228-4CC9-B518-C577B0FE45E3}" type="slidenum">
              <a:rPr lang="en-US" smtClean="0"/>
              <a:pPr/>
              <a:t>24</a:t>
            </a:fld>
            <a:endParaRPr lang="en-US"/>
          </a:p>
        </p:txBody>
      </p:sp>
      <p:graphicFrame>
        <p:nvGraphicFramePr>
          <p:cNvPr id="7" name="Table 6"/>
          <p:cNvGraphicFramePr>
            <a:graphicFrameLocks noGrp="1"/>
          </p:cNvGraphicFramePr>
          <p:nvPr/>
        </p:nvGraphicFramePr>
        <p:xfrm>
          <a:off x="304800" y="2057400"/>
          <a:ext cx="8458202" cy="4152019"/>
        </p:xfrm>
        <a:graphic>
          <a:graphicData uri="http://schemas.openxmlformats.org/drawingml/2006/table">
            <a:tbl>
              <a:tblPr/>
              <a:tblGrid>
                <a:gridCol w="1563464"/>
                <a:gridCol w="1027336"/>
                <a:gridCol w="1257999"/>
                <a:gridCol w="971883"/>
                <a:gridCol w="1199118"/>
                <a:gridCol w="1447801"/>
                <a:gridCol w="990601"/>
              </a:tblGrid>
              <a:tr h="194163">
                <a:tc gridSpan="7">
                  <a:txBody>
                    <a:bodyPr/>
                    <a:lstStyle/>
                    <a:p>
                      <a:pPr algn="ctr" fontAlgn="b"/>
                      <a:r>
                        <a:rPr lang="en-US" sz="1200" b="1" i="0" u="none" strike="noStrike" dirty="0">
                          <a:solidFill>
                            <a:srgbClr val="000000"/>
                          </a:solidFill>
                          <a:latin typeface="Calibri"/>
                        </a:rPr>
                        <a:t>Average annual salary by job function and industry (in PHP)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4163">
                <a:tc>
                  <a:txBody>
                    <a:bodyPr/>
                    <a:lstStyle/>
                    <a:p>
                      <a:pPr algn="l" fontAlgn="b"/>
                      <a:r>
                        <a:rPr lang="en-US" sz="9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82490">
                <a:tc>
                  <a:txBody>
                    <a:bodyPr/>
                    <a:lstStyle/>
                    <a:p>
                      <a:pPr algn="ctr" fontAlgn="b"/>
                      <a:r>
                        <a:rPr lang="en-US" sz="1200" b="0" i="0" u="none" strike="noStrike" dirty="0">
                          <a:solidFill>
                            <a:srgbClr val="000000"/>
                          </a:solidFill>
                          <a:latin typeface="Calibri"/>
                        </a:rPr>
                        <a:t>Job Function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IT, Web &amp; Telecom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Government, Education &amp; Health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Legal &amp; Finance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Media, Marketing &amp; Sales (non-IT)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Manufacturing, Services &amp; Others (non-IT)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a:solidFill>
                            <a:srgbClr val="000000"/>
                          </a:solidFill>
                          <a:latin typeface="Calibri"/>
                        </a:rPr>
                        <a:t>Overall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4163">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1" i="0" u="sng"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9202">
                <a:tc>
                  <a:txBody>
                    <a:bodyPr/>
                    <a:lstStyle/>
                    <a:p>
                      <a:pPr algn="l" fontAlgn="b"/>
                      <a:r>
                        <a:rPr lang="en-US" sz="1200" b="0" i="0" u="none" strike="noStrike" dirty="0">
                          <a:solidFill>
                            <a:srgbClr val="000000"/>
                          </a:solidFill>
                          <a:latin typeface="Calibri"/>
                        </a:rPr>
                        <a:t>IT Management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695,556.00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624,072.00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416,000.00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1,040,000.00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a:solidFill>
                            <a:srgbClr val="000000"/>
                          </a:solidFill>
                          <a:latin typeface="Calibri"/>
                        </a:rPr>
                        <a:t>   664,268.00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9202">
                <a:tc>
                  <a:txBody>
                    <a:bodyPr/>
                    <a:lstStyle/>
                    <a:p>
                      <a:pPr algn="l" fontAlgn="b"/>
                      <a:r>
                        <a:rPr lang="en-US" sz="1200" b="0" i="0" u="none" strike="noStrike">
                          <a:solidFill>
                            <a:srgbClr val="000000"/>
                          </a:solidFill>
                          <a:latin typeface="Calibri"/>
                        </a:rPr>
                        <a:t>Project Management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0" i="0" u="none" strike="noStrike" dirty="0">
                          <a:solidFill>
                            <a:srgbClr val="000000"/>
                          </a:solidFill>
                          <a:latin typeface="Calibri"/>
                        </a:rPr>
                        <a:t>           538,451.00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0" i="0" u="none" strike="noStrike" dirty="0">
                          <a:solidFill>
                            <a:srgbClr val="000000"/>
                          </a:solidFill>
                          <a:latin typeface="Calibri"/>
                        </a:rPr>
                        <a:t>             695,000.00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0" i="0" u="none" strike="noStrike" dirty="0">
                          <a:solidFill>
                            <a:srgbClr val="000000"/>
                          </a:solidFill>
                          <a:latin typeface="Calibri"/>
                        </a:rPr>
                        <a:t>      288,575.00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0" i="0" u="none" strike="noStrike">
                          <a:solidFill>
                            <a:srgbClr val="000000"/>
                          </a:solidFill>
                          <a:latin typeface="Calibri"/>
                        </a:rPr>
                        <a:t> -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0" i="0" u="none" strike="noStrike">
                          <a:solidFill>
                            <a:srgbClr val="000000"/>
                          </a:solidFill>
                          <a:latin typeface="Calibri"/>
                        </a:rPr>
                        <a:t>                  1,310,000.00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1" i="0" u="sng" strike="noStrike">
                          <a:solidFill>
                            <a:srgbClr val="000000"/>
                          </a:solidFill>
                          <a:latin typeface="Calibri"/>
                        </a:rPr>
                        <a:t>   602,664.00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59202">
                <a:tc>
                  <a:txBody>
                    <a:bodyPr/>
                    <a:lstStyle/>
                    <a:p>
                      <a:pPr algn="l" fontAlgn="b"/>
                      <a:r>
                        <a:rPr lang="en-US" sz="1200" b="0" i="0" u="none" strike="noStrike">
                          <a:solidFill>
                            <a:srgbClr val="000000"/>
                          </a:solidFill>
                          <a:latin typeface="Calibri"/>
                        </a:rPr>
                        <a:t>Systems Development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484,965.00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472,500.00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600,000.00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490,500.00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200,000.00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a:solidFill>
                            <a:srgbClr val="000000"/>
                          </a:solidFill>
                          <a:latin typeface="Calibri"/>
                        </a:rPr>
                        <a:t>   482,670.00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9202">
                <a:tc>
                  <a:txBody>
                    <a:bodyPr/>
                    <a:lstStyle/>
                    <a:p>
                      <a:pPr algn="l" fontAlgn="b"/>
                      <a:r>
                        <a:rPr lang="en-US" sz="1200" b="0" i="0" u="none" strike="noStrike">
                          <a:solidFill>
                            <a:srgbClr val="000000"/>
                          </a:solidFill>
                          <a:latin typeface="Calibri"/>
                        </a:rPr>
                        <a:t>Communications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494,125.00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364,000.00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390,000.00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a:solidFill>
                            <a:srgbClr val="000000"/>
                          </a:solidFill>
                          <a:latin typeface="Calibri"/>
                        </a:rPr>
                        <a:t>   455,083.00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9202">
                <a:tc>
                  <a:txBody>
                    <a:bodyPr/>
                    <a:lstStyle/>
                    <a:p>
                      <a:pPr algn="l" fontAlgn="b"/>
                      <a:r>
                        <a:rPr lang="en-US" sz="1200" b="0" i="0" u="none" strike="noStrike">
                          <a:solidFill>
                            <a:srgbClr val="000000"/>
                          </a:solidFill>
                          <a:latin typeface="Calibri"/>
                        </a:rPr>
                        <a:t>Support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292,750.00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311,250.00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163,000.00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163,000.00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a:solidFill>
                            <a:srgbClr val="000000"/>
                          </a:solidFill>
                          <a:latin typeface="Calibri"/>
                        </a:rPr>
                        <a:t>   264,091.00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9202">
                <a:tc>
                  <a:txBody>
                    <a:bodyPr/>
                    <a:lstStyle/>
                    <a:p>
                      <a:pPr algn="l" fontAlgn="b"/>
                      <a:r>
                        <a:rPr lang="en-US" sz="1200" b="0" i="0" u="none" strike="noStrike">
                          <a:solidFill>
                            <a:srgbClr val="000000"/>
                          </a:solidFill>
                          <a:latin typeface="Calibri"/>
                        </a:rPr>
                        <a:t>Administration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292,389.00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233,000.00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908,000.00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360,000.00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560,000.00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a:solidFill>
                            <a:srgbClr val="000000"/>
                          </a:solidFill>
                          <a:latin typeface="Calibri"/>
                        </a:rPr>
                        <a:t>   351,821.00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9202">
                <a:tc>
                  <a:txBody>
                    <a:bodyPr/>
                    <a:lstStyle/>
                    <a:p>
                      <a:pPr algn="l" fontAlgn="b"/>
                      <a:r>
                        <a:rPr lang="en-US" sz="1200" b="0" i="0" u="none" strike="noStrike">
                          <a:solidFill>
                            <a:srgbClr val="000000"/>
                          </a:solidFill>
                          <a:latin typeface="Calibri"/>
                        </a:rPr>
                        <a:t>Other IT Professionals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390,000.00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207,500.00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latin typeface="Calibri"/>
                        </a:rPr>
                        <a:t> -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latin typeface="Calibri"/>
                        </a:rPr>
                        <a:t>                      260,000.00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dirty="0">
                          <a:solidFill>
                            <a:srgbClr val="000000"/>
                          </a:solidFill>
                          <a:latin typeface="Calibri"/>
                        </a:rPr>
                        <a:t>   307,500.00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9202">
                <a:tc>
                  <a:txBody>
                    <a:bodyPr/>
                    <a:lstStyle/>
                    <a:p>
                      <a:pPr algn="l" fontAlgn="b"/>
                      <a:r>
                        <a:rPr lang="en-US" sz="1200" b="1" i="0" u="sng" strike="noStrike">
                          <a:solidFill>
                            <a:srgbClr val="000000"/>
                          </a:solidFill>
                          <a:latin typeface="Calibri"/>
                        </a:rPr>
                        <a:t>Overall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dirty="0">
                          <a:solidFill>
                            <a:srgbClr val="000000"/>
                          </a:solidFill>
                          <a:latin typeface="Calibri"/>
                        </a:rPr>
                        <a:t>           479,035.00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dirty="0">
                          <a:solidFill>
                            <a:srgbClr val="000000"/>
                          </a:solidFill>
                          <a:latin typeface="Calibri"/>
                        </a:rPr>
                        <a:t>             468,086.00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a:solidFill>
                            <a:srgbClr val="000000"/>
                          </a:solidFill>
                          <a:latin typeface="Calibri"/>
                        </a:rPr>
                        <a:t>      447,358.00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dirty="0">
                          <a:solidFill>
                            <a:srgbClr val="000000"/>
                          </a:solidFill>
                          <a:latin typeface="Calibri"/>
                        </a:rPr>
                        <a:t>                 414,167.00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dirty="0">
                          <a:solidFill>
                            <a:srgbClr val="000000"/>
                          </a:solidFill>
                          <a:latin typeface="Calibri"/>
                        </a:rPr>
                        <a:t>                      510,750.00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sng" strike="noStrike" dirty="0">
                          <a:solidFill>
                            <a:srgbClr val="000000"/>
                          </a:solidFill>
                          <a:latin typeface="Calibri"/>
                        </a:rPr>
                        <a:t>   472,991.00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an addendum</a:t>
            </a:r>
            <a:endParaRPr lang="en-US" dirty="0"/>
          </a:p>
        </p:txBody>
      </p:sp>
      <p:sp>
        <p:nvSpPr>
          <p:cNvPr id="4" name="Footer Placeholder 3"/>
          <p:cNvSpPr>
            <a:spLocks noGrp="1"/>
          </p:cNvSpPr>
          <p:nvPr>
            <p:ph type="ftr" sz="quarter" idx="10"/>
          </p:nvPr>
        </p:nvSpPr>
        <p:spPr/>
        <p:txBody>
          <a:bodyPr/>
          <a:lstStyle/>
          <a:p>
            <a:endParaRPr lang="en-US" smtClean="0"/>
          </a:p>
          <a:p>
            <a:fld id="{C3D57D98-E228-4CC9-B518-C577B0FE45E3}" type="slidenum">
              <a:rPr lang="en-US" smtClean="0"/>
              <a:pPr/>
              <a:t>25</a:t>
            </a:fld>
            <a:endParaRPr lang="en-US"/>
          </a:p>
        </p:txBody>
      </p:sp>
      <p:pic>
        <p:nvPicPr>
          <p:cNvPr id="51202" name="Picture 2" descr="http://images.gmanews.tv/2013/infographic/highestpayingjobs.png"/>
          <p:cNvPicPr>
            <a:picLocks noChangeAspect="1" noChangeArrowheads="1"/>
          </p:cNvPicPr>
          <p:nvPr/>
        </p:nvPicPr>
        <p:blipFill>
          <a:blip r:embed="rId2" cstate="print"/>
          <a:srcRect/>
          <a:stretch>
            <a:fillRect/>
          </a:stretch>
        </p:blipFill>
        <p:spPr bwMode="auto">
          <a:xfrm>
            <a:off x="1676400" y="1752600"/>
            <a:ext cx="6096000" cy="114585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33333E-6 -2.22222E-6 L 0.00833 -0.80208 " pathEditMode="relative" rAng="0" ptsTypes="AA">
                                      <p:cBhvr>
                                        <p:cTn id="6" dur="2000" fill="hold"/>
                                        <p:tgtEl>
                                          <p:spTgt spid="51202"/>
                                        </p:tgtEl>
                                        <p:attrNameLst>
                                          <p:attrName>ppt_x</p:attrName>
                                          <p:attrName>ppt_y</p:attrName>
                                        </p:attrNameLst>
                                      </p:cBhvr>
                                      <p:rCtr x="4" y="-4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title"/>
          </p:nvPr>
        </p:nvSpPr>
        <p:spPr/>
        <p:txBody>
          <a:bodyPr/>
          <a:lstStyle/>
          <a:p>
            <a:r>
              <a:rPr lang="en-US" smtClean="0"/>
              <a:t>The Project Management Institute</a:t>
            </a:r>
            <a:endParaRPr lang="en-US" dirty="0" smtClean="0"/>
          </a:p>
        </p:txBody>
      </p:sp>
      <p:sp>
        <p:nvSpPr>
          <p:cNvPr id="23558" name="Rectangle 6"/>
          <p:cNvSpPr>
            <a:spLocks noGrp="1" noChangeArrowheads="1"/>
          </p:cNvSpPr>
          <p:nvPr>
            <p:ph idx="1"/>
          </p:nvPr>
        </p:nvSpPr>
        <p:spPr/>
        <p:txBody>
          <a:bodyPr/>
          <a:lstStyle/>
          <a:p>
            <a:r>
              <a:rPr lang="en-US" sz="2000" dirty="0" smtClean="0"/>
              <a:t>The Project Management Institute (PMI) is an international professional society for project managers founded in 1969</a:t>
            </a:r>
          </a:p>
          <a:p>
            <a:r>
              <a:rPr lang="en-US" sz="2000" dirty="0" smtClean="0"/>
              <a:t>PMI has continued to attract and retain members, reporting 277,221 members worldwide by August 31, 2008</a:t>
            </a:r>
          </a:p>
          <a:p>
            <a:r>
              <a:rPr lang="en-US" sz="2000" dirty="0" smtClean="0"/>
              <a:t>There are specific interest groups in many areas, like engineering, financial services, health care, IT, etc.</a:t>
            </a:r>
          </a:p>
          <a:p>
            <a:r>
              <a:rPr lang="en-US" sz="2000" dirty="0" smtClean="0"/>
              <a:t>Project management research and certification programs continue to grow</a:t>
            </a:r>
          </a:p>
          <a:p>
            <a:r>
              <a:rPr lang="en-US" sz="2000" dirty="0" smtClean="0"/>
              <a:t>Students can join PMI at a reduced fee (see </a:t>
            </a:r>
            <a:r>
              <a:rPr lang="en-US" sz="2000" dirty="0" smtClean="0">
                <a:hlinkClick r:id="rId2"/>
              </a:rPr>
              <a:t>www.pmi.org</a:t>
            </a:r>
            <a:r>
              <a:rPr lang="en-US" sz="2000" dirty="0" smtClean="0"/>
              <a:t> for details)</a:t>
            </a:r>
            <a:endParaRPr lang="en-US" sz="2000" dirty="0"/>
          </a:p>
        </p:txBody>
      </p:sp>
      <p:sp>
        <p:nvSpPr>
          <p:cNvPr id="52231" name="Footer Placeholder 8"/>
          <p:cNvSpPr>
            <a:spLocks noGrp="1"/>
          </p:cNvSpPr>
          <p:nvPr>
            <p:ph type="ftr" sz="quarter" idx="10"/>
          </p:nvPr>
        </p:nvSpPr>
        <p:spPr/>
        <p:txBody>
          <a:bodyPr/>
          <a:lstStyle/>
          <a:p>
            <a:r>
              <a:rPr lang="en-US" smtClean="0"/>
              <a:t>Information Technology Project Management, Sixth Edition</a:t>
            </a:r>
            <a:endParaRPr lang="en-US"/>
          </a:p>
        </p:txBody>
      </p:sp>
      <p:sp>
        <p:nvSpPr>
          <p:cNvPr id="5530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a:p>
        </p:txBody>
      </p:sp>
      <p:sp>
        <p:nvSpPr>
          <p:cNvPr id="5530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a:p>
        </p:txBody>
      </p:sp>
      <p:sp>
        <p:nvSpPr>
          <p:cNvPr id="55304"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Project Management Certification</a:t>
            </a:r>
            <a:endParaRPr lang="en-US" dirty="0" smtClean="0"/>
          </a:p>
        </p:txBody>
      </p:sp>
      <p:sp>
        <p:nvSpPr>
          <p:cNvPr id="56322" name="Rectangle 3"/>
          <p:cNvSpPr>
            <a:spLocks noGrp="1" noChangeArrowheads="1"/>
          </p:cNvSpPr>
          <p:nvPr>
            <p:ph idx="1"/>
          </p:nvPr>
        </p:nvSpPr>
        <p:spPr/>
        <p:txBody>
          <a:bodyPr/>
          <a:lstStyle/>
          <a:p>
            <a:r>
              <a:rPr lang="en-US" sz="2000" dirty="0" smtClean="0"/>
              <a:t>PMI provides certification as a Project Management Professional (PMP).  Overall, a PMP has documented sufficient project experience, agreed to follow a code of ethics, and passed the PMP exam</a:t>
            </a:r>
          </a:p>
          <a:p>
            <a:endParaRPr lang="en-US" sz="2000" dirty="0" smtClean="0"/>
          </a:p>
          <a:p>
            <a:endParaRPr lang="en-US" sz="1200" dirty="0" smtClean="0"/>
          </a:p>
          <a:p>
            <a:endParaRPr lang="en-US" sz="1200" dirty="0" smtClean="0"/>
          </a:p>
        </p:txBody>
      </p:sp>
      <p:graphicFrame>
        <p:nvGraphicFramePr>
          <p:cNvPr id="9" name="Diagram 8"/>
          <p:cNvGraphicFramePr/>
          <p:nvPr/>
        </p:nvGraphicFramePr>
        <p:xfrm>
          <a:off x="1295400" y="2590800"/>
          <a:ext cx="6858000" cy="269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1600200" y="4419600"/>
          <a:ext cx="6096000" cy="2032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Growth in PMP Certification, 1993-2008</a:t>
            </a:r>
            <a:endParaRPr lang="en-US" dirty="0"/>
          </a:p>
        </p:txBody>
      </p:sp>
      <p:sp>
        <p:nvSpPr>
          <p:cNvPr id="10" name="Content Placeholder 9"/>
          <p:cNvSpPr>
            <a:spLocks noGrp="1"/>
          </p:cNvSpPr>
          <p:nvPr>
            <p:ph idx="1"/>
          </p:nvPr>
        </p:nvSpPr>
        <p:spPr/>
        <p:txBody>
          <a:bodyPr/>
          <a:lstStyle/>
          <a:p>
            <a:endParaRPr lang="en-US"/>
          </a:p>
        </p:txBody>
      </p:sp>
      <p:sp>
        <p:nvSpPr>
          <p:cNvPr id="54275" name="Footer Placeholder 5"/>
          <p:cNvSpPr>
            <a:spLocks noGrp="1"/>
          </p:cNvSpPr>
          <p:nvPr>
            <p:ph type="ftr" sz="quarter" idx="10"/>
          </p:nvPr>
        </p:nvSpPr>
        <p:spPr/>
        <p:txBody>
          <a:bodyPr/>
          <a:lstStyle/>
          <a:p>
            <a:r>
              <a:rPr lang="en-US" dirty="0" smtClean="0"/>
              <a:t>Information Technology Project Management, Sixth Edition</a:t>
            </a:r>
            <a:endParaRPr lang="en-US" dirty="0"/>
          </a:p>
        </p:txBody>
      </p:sp>
      <p:graphicFrame>
        <p:nvGraphicFramePr>
          <p:cNvPr id="7" name="Chart 6"/>
          <p:cNvGraphicFramePr>
            <a:graphicFrameLocks/>
          </p:cNvGraphicFramePr>
          <p:nvPr/>
        </p:nvGraphicFramePr>
        <p:xfrm>
          <a:off x="304800" y="1828800"/>
          <a:ext cx="8653462" cy="43767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Project success and failure</a:t>
            </a:r>
            <a:endParaRPr lang="en-US" dirty="0"/>
          </a:p>
        </p:txBody>
      </p:sp>
      <p:sp>
        <p:nvSpPr>
          <p:cNvPr id="7" name="Text Placeholder 6"/>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endParaRPr lang="en-US"/>
          </a:p>
          <a:p>
            <a:fld id="{6EB7711C-0149-4C3E-B691-9292650495A9}" type="slidenum">
              <a:rPr lang="en-US"/>
              <a:pPr/>
              <a:t>3</a:t>
            </a:fld>
            <a:endParaRPr lang="en-US"/>
          </a:p>
        </p:txBody>
      </p:sp>
      <p:sp>
        <p:nvSpPr>
          <p:cNvPr id="266243" name="AutoShape 1027"/>
          <p:cNvSpPr>
            <a:spLocks noChangeArrowheads="1"/>
          </p:cNvSpPr>
          <p:nvPr/>
        </p:nvSpPr>
        <p:spPr bwMode="auto">
          <a:xfrm>
            <a:off x="3200400" y="3505200"/>
            <a:ext cx="2860646" cy="104588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266246" name="Rectangle 1030"/>
          <p:cNvSpPr>
            <a:spLocks noGrp="1" noChangeArrowheads="1"/>
          </p:cNvSpPr>
          <p:nvPr>
            <p:ph type="title"/>
          </p:nvPr>
        </p:nvSpPr>
        <p:spPr/>
        <p:txBody>
          <a:bodyPr/>
          <a:lstStyle/>
          <a:p>
            <a:r>
              <a:rPr lang="en-US" dirty="0" smtClean="0"/>
              <a:t>We’ve all handled a project in  one form or another…</a:t>
            </a:r>
            <a:endParaRPr lang="en-US" dirty="0"/>
          </a:p>
        </p:txBody>
      </p:sp>
      <p:grpSp>
        <p:nvGrpSpPr>
          <p:cNvPr id="22" name="Group 21"/>
          <p:cNvGrpSpPr/>
          <p:nvPr/>
        </p:nvGrpSpPr>
        <p:grpSpPr>
          <a:xfrm>
            <a:off x="1070470" y="2130612"/>
            <a:ext cx="1981200" cy="3881985"/>
            <a:chOff x="1070470" y="2130612"/>
            <a:chExt cx="1981200" cy="3881985"/>
          </a:xfrm>
        </p:grpSpPr>
        <p:sp>
          <p:nvSpPr>
            <p:cNvPr id="266244" name="Text Box 1028"/>
            <p:cNvSpPr txBox="1">
              <a:spLocks noChangeArrowheads="1"/>
            </p:cNvSpPr>
            <p:nvPr/>
          </p:nvSpPr>
          <p:spPr bwMode="auto">
            <a:xfrm>
              <a:off x="1085850" y="2130612"/>
              <a:ext cx="1950440" cy="830997"/>
            </a:xfrm>
            <a:prstGeom prst="rect">
              <a:avLst/>
            </a:prstGeom>
            <a:noFill/>
            <a:ln w="12700">
              <a:noFill/>
              <a:miter lim="800000"/>
              <a:headEnd type="none" w="sm" len="sm"/>
              <a:tailEnd type="none" w="sm" len="sm"/>
            </a:ln>
            <a:effectLst/>
          </p:spPr>
          <p:txBody>
            <a:bodyPr>
              <a:spAutoFit/>
            </a:bodyPr>
            <a:lstStyle/>
            <a:p>
              <a:r>
                <a:rPr lang="en-US" sz="2400" b="1" u="sng" dirty="0">
                  <a:solidFill>
                    <a:schemeClr val="tx1"/>
                  </a:solidFill>
                  <a:latin typeface="Times New Roman" pitchFamily="18" charset="0"/>
                </a:rPr>
                <a:t>Short </a:t>
              </a:r>
              <a:r>
                <a:rPr lang="en-US" sz="2400" b="1" u="sng" dirty="0" smtClean="0">
                  <a:solidFill>
                    <a:schemeClr val="tx1"/>
                  </a:solidFill>
                  <a:latin typeface="Times New Roman" pitchFamily="18" charset="0"/>
                </a:rPr>
                <a:t>term assignments</a:t>
              </a:r>
              <a:endParaRPr lang="en-US" sz="2400" b="1" u="sng" dirty="0">
                <a:solidFill>
                  <a:schemeClr val="tx1"/>
                </a:solidFill>
                <a:latin typeface="Times New Roman" pitchFamily="18" charset="0"/>
              </a:endParaRPr>
            </a:p>
          </p:txBody>
        </p:sp>
        <p:sp>
          <p:nvSpPr>
            <p:cNvPr id="8" name="TextBox 7"/>
            <p:cNvSpPr txBox="1"/>
            <p:nvPr/>
          </p:nvSpPr>
          <p:spPr>
            <a:xfrm>
              <a:off x="1811642" y="3352800"/>
              <a:ext cx="498856"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0" name="TextBox 9"/>
            <p:cNvSpPr txBox="1"/>
            <p:nvPr/>
          </p:nvSpPr>
          <p:spPr>
            <a:xfrm>
              <a:off x="1070470" y="4267200"/>
              <a:ext cx="1981200" cy="523220"/>
            </a:xfrm>
            <a:prstGeom prst="rect">
              <a:avLst/>
            </a:prstGeom>
            <a:noFill/>
          </p:spPr>
          <p:txBody>
            <a:bodyPr wrap="square" rtlCol="0">
              <a:spAutoFit/>
            </a:bodyPr>
            <a:lstStyle/>
            <a:p>
              <a:r>
                <a:rPr lang="en-US" sz="2800" dirty="0" smtClean="0">
                  <a:solidFill>
                    <a:srgbClr val="00B050"/>
                  </a:solidFill>
                </a:rPr>
                <a:t>1 week</a:t>
              </a:r>
              <a:endParaRPr lang="en-US" sz="2800" dirty="0">
                <a:solidFill>
                  <a:srgbClr val="00B050"/>
                </a:solidFill>
              </a:endParaRPr>
            </a:p>
          </p:txBody>
        </p:sp>
        <p:sp>
          <p:nvSpPr>
            <p:cNvPr id="12" name="TextBox 11"/>
            <p:cNvSpPr txBox="1"/>
            <p:nvPr/>
          </p:nvSpPr>
          <p:spPr>
            <a:xfrm>
              <a:off x="1070470" y="5181600"/>
              <a:ext cx="1981200" cy="830997"/>
            </a:xfrm>
            <a:prstGeom prst="rect">
              <a:avLst/>
            </a:prstGeom>
            <a:noFill/>
          </p:spPr>
          <p:txBody>
            <a:bodyPr wrap="square" rtlCol="0">
              <a:spAutoFit/>
            </a:bodyPr>
            <a:lstStyle/>
            <a:p>
              <a:r>
                <a:rPr lang="en-US" sz="2400" dirty="0" smtClean="0">
                  <a:solidFill>
                    <a:schemeClr val="accent6">
                      <a:lumMod val="75000"/>
                    </a:schemeClr>
                  </a:solidFill>
                </a:rPr>
                <a:t>Fix your cabinet</a:t>
              </a:r>
              <a:endParaRPr lang="en-US" sz="2400" dirty="0">
                <a:solidFill>
                  <a:schemeClr val="accent6">
                    <a:lumMod val="75000"/>
                  </a:schemeClr>
                </a:solidFill>
              </a:endParaRPr>
            </a:p>
          </p:txBody>
        </p:sp>
      </p:grpSp>
      <p:grpSp>
        <p:nvGrpSpPr>
          <p:cNvPr id="23" name="Group 22"/>
          <p:cNvGrpSpPr/>
          <p:nvPr/>
        </p:nvGrpSpPr>
        <p:grpSpPr>
          <a:xfrm>
            <a:off x="6115050" y="1981200"/>
            <a:ext cx="1981200" cy="4031397"/>
            <a:chOff x="6115050" y="1981200"/>
            <a:chExt cx="1981200" cy="4031397"/>
          </a:xfrm>
        </p:grpSpPr>
        <p:sp>
          <p:nvSpPr>
            <p:cNvPr id="266245" name="Text Box 1029"/>
            <p:cNvSpPr txBox="1">
              <a:spLocks noChangeArrowheads="1"/>
            </p:cNvSpPr>
            <p:nvPr/>
          </p:nvSpPr>
          <p:spPr bwMode="auto">
            <a:xfrm>
              <a:off x="6130430" y="1981200"/>
              <a:ext cx="1950440" cy="1200329"/>
            </a:xfrm>
            <a:prstGeom prst="rect">
              <a:avLst/>
            </a:prstGeom>
            <a:noFill/>
            <a:ln w="12700">
              <a:noFill/>
              <a:miter lim="800000"/>
              <a:headEnd type="none" w="sm" len="sm"/>
              <a:tailEnd type="none" w="sm" len="sm"/>
            </a:ln>
            <a:effectLst/>
          </p:spPr>
          <p:txBody>
            <a:bodyPr>
              <a:spAutoFit/>
            </a:bodyPr>
            <a:lstStyle/>
            <a:p>
              <a:r>
                <a:rPr lang="en-US" sz="2400" b="1" u="sng" dirty="0">
                  <a:solidFill>
                    <a:schemeClr val="tx1"/>
                  </a:solidFill>
                  <a:latin typeface="Times New Roman" pitchFamily="18" charset="0"/>
                </a:rPr>
                <a:t>Large s</a:t>
              </a:r>
              <a:r>
                <a:rPr lang="en-US" sz="2400" b="1" u="sng" dirty="0" smtClean="0">
                  <a:solidFill>
                    <a:schemeClr val="tx1"/>
                  </a:solidFill>
                  <a:latin typeface="Times New Roman" pitchFamily="18" charset="0"/>
                </a:rPr>
                <a:t>cale complex </a:t>
              </a:r>
              <a:r>
                <a:rPr lang="en-US" sz="2400" b="1" u="sng" dirty="0">
                  <a:solidFill>
                    <a:schemeClr val="tx1"/>
                  </a:solidFill>
                  <a:latin typeface="Times New Roman" pitchFamily="18" charset="0"/>
                </a:rPr>
                <a:t>r</a:t>
              </a:r>
              <a:r>
                <a:rPr lang="en-US" sz="2400" b="1" u="sng" dirty="0" smtClean="0">
                  <a:solidFill>
                    <a:schemeClr val="tx1"/>
                  </a:solidFill>
                  <a:latin typeface="Times New Roman" pitchFamily="18" charset="0"/>
                </a:rPr>
                <a:t>equirements</a:t>
              </a:r>
              <a:endParaRPr lang="en-US" sz="2400" b="1" u="sng" dirty="0">
                <a:solidFill>
                  <a:schemeClr val="tx1"/>
                </a:solidFill>
                <a:latin typeface="Times New Roman" pitchFamily="18" charset="0"/>
              </a:endParaRPr>
            </a:p>
          </p:txBody>
        </p:sp>
        <p:sp>
          <p:nvSpPr>
            <p:cNvPr id="9" name="Rectangle 8"/>
            <p:cNvSpPr/>
            <p:nvPr/>
          </p:nvSpPr>
          <p:spPr>
            <a:xfrm>
              <a:off x="6500356" y="3352800"/>
              <a:ext cx="1210589" cy="646331"/>
            </a:xfrm>
            <a:prstGeom prst="rect">
              <a:avLst/>
            </a:prstGeom>
          </p:spPr>
          <p:txBody>
            <a:bodyPr wrap="none">
              <a:spAutoFit/>
            </a:bodyPr>
            <a:lstStyle/>
            <a:p>
              <a:r>
                <a:rPr lang="en-US" sz="3600" dirty="0" smtClean="0">
                  <a:solidFill>
                    <a:srgbClr val="FF0000"/>
                  </a:solidFill>
                </a:rPr>
                <a:t>$$$$</a:t>
              </a:r>
              <a:endParaRPr lang="en-US" sz="3600" dirty="0">
                <a:solidFill>
                  <a:srgbClr val="FF0000"/>
                </a:solidFill>
              </a:endParaRPr>
            </a:p>
          </p:txBody>
        </p:sp>
        <p:sp>
          <p:nvSpPr>
            <p:cNvPr id="11" name="TextBox 10"/>
            <p:cNvSpPr txBox="1"/>
            <p:nvPr/>
          </p:nvSpPr>
          <p:spPr>
            <a:xfrm>
              <a:off x="6115050" y="4267200"/>
              <a:ext cx="1981200" cy="523220"/>
            </a:xfrm>
            <a:prstGeom prst="rect">
              <a:avLst/>
            </a:prstGeom>
            <a:noFill/>
          </p:spPr>
          <p:txBody>
            <a:bodyPr wrap="square" rtlCol="0">
              <a:spAutoFit/>
            </a:bodyPr>
            <a:lstStyle/>
            <a:p>
              <a:r>
                <a:rPr lang="en-US" sz="2800" dirty="0" smtClean="0">
                  <a:solidFill>
                    <a:srgbClr val="00B050"/>
                  </a:solidFill>
                </a:rPr>
                <a:t>&gt; 10 years</a:t>
              </a:r>
              <a:endParaRPr lang="en-US" sz="2800" dirty="0">
                <a:solidFill>
                  <a:srgbClr val="00B050"/>
                </a:solidFill>
              </a:endParaRPr>
            </a:p>
          </p:txBody>
        </p:sp>
        <p:sp>
          <p:nvSpPr>
            <p:cNvPr id="14" name="TextBox 13"/>
            <p:cNvSpPr txBox="1"/>
            <p:nvPr/>
          </p:nvSpPr>
          <p:spPr>
            <a:xfrm>
              <a:off x="6115050" y="5181600"/>
              <a:ext cx="1981200" cy="830997"/>
            </a:xfrm>
            <a:prstGeom prst="rect">
              <a:avLst/>
            </a:prstGeom>
            <a:noFill/>
          </p:spPr>
          <p:txBody>
            <a:bodyPr wrap="square" rtlCol="0">
              <a:spAutoFit/>
            </a:bodyPr>
            <a:lstStyle/>
            <a:p>
              <a:r>
                <a:rPr lang="en-US" sz="2400" dirty="0" smtClean="0">
                  <a:solidFill>
                    <a:schemeClr val="accent6">
                      <a:lumMod val="75000"/>
                    </a:schemeClr>
                  </a:solidFill>
                </a:rPr>
                <a:t>Develop an ERP System</a:t>
              </a:r>
              <a:endParaRPr lang="en-US" sz="2400" dirty="0">
                <a:solidFill>
                  <a:schemeClr val="accent6">
                    <a:lumMod val="75000"/>
                  </a:schemeClr>
                </a:solidFill>
              </a:endParaRPr>
            </a:p>
          </p:txBody>
        </p:sp>
      </p:grpSp>
      <p:cxnSp>
        <p:nvCxnSpPr>
          <p:cNvPr id="16" name="Straight Arrow Connector 15"/>
          <p:cNvCxnSpPr>
            <a:stCxn id="8" idx="3"/>
          </p:cNvCxnSpPr>
          <p:nvPr/>
        </p:nvCxnSpPr>
        <p:spPr bwMode="auto">
          <a:xfrm>
            <a:off x="2310498" y="3675966"/>
            <a:ext cx="3937902" cy="57834"/>
          </a:xfrm>
          <a:prstGeom prst="straightConnector1">
            <a:avLst/>
          </a:prstGeom>
          <a:solidFill>
            <a:srgbClr val="4545E1">
              <a:alpha val="50000"/>
            </a:srgbClr>
          </a:solidFill>
          <a:ln w="9525" cap="flat" cmpd="sng" algn="ctr">
            <a:noFill/>
            <a:prstDash val="solid"/>
            <a:round/>
            <a:headEnd type="none" w="sm" len="sm"/>
            <a:tailEnd type="arrow"/>
          </a:ln>
          <a:effectLst/>
          <a:scene3d>
            <a:camera prst="legacyObliqueTopLeft"/>
            <a:lightRig rig="legacyFlat3" dir="t"/>
          </a:scene3d>
          <a:sp3d extrusionH="430200" prstMaterial="legacyMatte">
            <a:bevelT w="13500" h="13500" prst="angle"/>
            <a:bevelB w="13500" h="13500" prst="angle"/>
            <a:extrusionClr>
              <a:srgbClr val="4545E1"/>
            </a:extrusionClr>
          </a:sp3d>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6243"/>
                                        </p:tgtEl>
                                        <p:attrNameLst>
                                          <p:attrName>style.visibility</p:attrName>
                                        </p:attrNameLst>
                                      </p:cBhvr>
                                      <p:to>
                                        <p:strVal val="visible"/>
                                      </p:to>
                                    </p:set>
                                    <p:animEffect transition="in" filter="wipe(left)">
                                      <p:cBhvr>
                                        <p:cTn id="11" dur="500"/>
                                        <p:tgtEl>
                                          <p:spTgt spid="26624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3"/>
          <p:cNvSpPr>
            <a:spLocks noGrp="1"/>
          </p:cNvSpPr>
          <p:nvPr>
            <p:ph idx="1"/>
          </p:nvPr>
        </p:nvSpPr>
        <p:spPr/>
        <p:txBody>
          <a:bodyPr/>
          <a:lstStyle/>
          <a:p>
            <a:pPr eaLnBrk="1" hangingPunct="1"/>
            <a:r>
              <a:rPr lang="en-US" dirty="0" smtClean="0"/>
              <a:t>The project met scope, time, and cost goals</a:t>
            </a:r>
          </a:p>
          <a:p>
            <a:pPr eaLnBrk="1" hangingPunct="1"/>
            <a:r>
              <a:rPr lang="en-US" dirty="0" smtClean="0"/>
              <a:t>The project satisfied the customer/sponsor</a:t>
            </a:r>
          </a:p>
          <a:p>
            <a:pPr eaLnBrk="1" hangingPunct="1"/>
            <a:r>
              <a:rPr lang="en-US" dirty="0" smtClean="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pPr eaLnBrk="1" hangingPunct="1">
              <a:defRPr/>
            </a:pPr>
            <a:r>
              <a:rPr lang="en-US" dirty="0" smtClean="0"/>
              <a:t>How do we define project success?</a:t>
            </a:r>
          </a:p>
        </p:txBody>
      </p:sp>
      <p:sp>
        <p:nvSpPr>
          <p:cNvPr id="30723" name="Footer Placeholder 2"/>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 name="Slide Number Placeholder 4"/>
          <p:cNvSpPr>
            <a:spLocks noGrp="1"/>
          </p:cNvSpPr>
          <p:nvPr>
            <p:ph type="sldNum" sz="quarter" idx="4294967295"/>
          </p:nvPr>
        </p:nvSpPr>
        <p:spPr>
          <a:xfrm>
            <a:off x="8588375" y="6492875"/>
            <a:ext cx="555625" cy="365125"/>
          </a:xfrm>
          <a:prstGeom prst="rect">
            <a:avLst/>
          </a:prstGeom>
        </p:spPr>
        <p:txBody>
          <a:bodyPr/>
          <a:lstStyle/>
          <a:p>
            <a:pPr>
              <a:defRPr/>
            </a:pPr>
            <a:fld id="{0C8FF7EA-05BD-464D-A29F-F8BFD7A6082E}"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normAutofit/>
          </a:bodyPr>
          <a:lstStyle/>
          <a:p>
            <a:pPr eaLnBrk="1" fontAlgn="auto" hangingPunct="1">
              <a:spcAft>
                <a:spcPts val="0"/>
              </a:spcAft>
              <a:defRPr/>
            </a:pPr>
            <a:r>
              <a:rPr lang="en-US" dirty="0" smtClean="0"/>
              <a:t>What Helps Projects Succeed?*</a:t>
            </a:r>
            <a:endParaRPr lang="en-US" dirty="0"/>
          </a:p>
        </p:txBody>
      </p:sp>
      <p:sp>
        <p:nvSpPr>
          <p:cNvPr id="34818" name="Rectangle 5"/>
          <p:cNvSpPr>
            <a:spLocks noGrp="1" noChangeArrowheads="1"/>
          </p:cNvSpPr>
          <p:nvPr>
            <p:ph sz="half" idx="1"/>
          </p:nvPr>
        </p:nvSpPr>
        <p:spPr/>
        <p:txBody>
          <a:bodyPr/>
          <a:lstStyle/>
          <a:p>
            <a:pPr eaLnBrk="1" hangingPunct="1">
              <a:buFontTx/>
              <a:buNone/>
            </a:pPr>
            <a:r>
              <a:rPr lang="en-US" dirty="0" smtClean="0"/>
              <a:t>1. Executive support</a:t>
            </a:r>
          </a:p>
          <a:p>
            <a:pPr eaLnBrk="1" hangingPunct="1">
              <a:buFontTx/>
              <a:buNone/>
            </a:pPr>
            <a:r>
              <a:rPr lang="en-US" dirty="0" smtClean="0"/>
              <a:t>2. User involvement</a:t>
            </a:r>
          </a:p>
          <a:p>
            <a:pPr eaLnBrk="1" hangingPunct="1">
              <a:buFontTx/>
              <a:buNone/>
            </a:pPr>
            <a:r>
              <a:rPr lang="en-US" dirty="0" smtClean="0"/>
              <a:t>3. Experienced project</a:t>
            </a:r>
          </a:p>
          <a:p>
            <a:pPr eaLnBrk="1" hangingPunct="1">
              <a:buFontTx/>
              <a:buNone/>
            </a:pPr>
            <a:r>
              <a:rPr lang="en-US" dirty="0" smtClean="0"/>
              <a:t>    manager</a:t>
            </a:r>
          </a:p>
          <a:p>
            <a:pPr eaLnBrk="1" hangingPunct="1">
              <a:buFontTx/>
              <a:buNone/>
            </a:pPr>
            <a:r>
              <a:rPr lang="en-US" dirty="0" smtClean="0"/>
              <a:t>4. Clear business objectives</a:t>
            </a:r>
          </a:p>
          <a:p>
            <a:pPr eaLnBrk="1" hangingPunct="1">
              <a:buFontTx/>
              <a:buNone/>
            </a:pPr>
            <a:r>
              <a:rPr lang="en-US" dirty="0" smtClean="0"/>
              <a:t>5. Minimized scope</a:t>
            </a:r>
          </a:p>
          <a:p>
            <a:pPr eaLnBrk="1" hangingPunct="1">
              <a:buFontTx/>
              <a:buNone/>
            </a:pPr>
            <a:r>
              <a:rPr lang="en-US" dirty="0" smtClean="0"/>
              <a:t>6. Standard software  </a:t>
            </a:r>
          </a:p>
          <a:p>
            <a:pPr eaLnBrk="1" hangingPunct="1">
              <a:buFontTx/>
              <a:buNone/>
            </a:pPr>
            <a:r>
              <a:rPr lang="en-US" dirty="0" smtClean="0"/>
              <a:t>    infrastructure</a:t>
            </a:r>
          </a:p>
        </p:txBody>
      </p:sp>
      <p:sp>
        <p:nvSpPr>
          <p:cNvPr id="34822" name="Rectangle 6"/>
          <p:cNvSpPr>
            <a:spLocks noGrp="1" noChangeArrowheads="1"/>
          </p:cNvSpPr>
          <p:nvPr>
            <p:ph sz="half" idx="2"/>
          </p:nvPr>
        </p:nvSpPr>
        <p:spPr/>
        <p:txBody>
          <a:bodyPr/>
          <a:lstStyle/>
          <a:p>
            <a:pPr eaLnBrk="1" hangingPunct="1">
              <a:buFontTx/>
              <a:buNone/>
            </a:pPr>
            <a:r>
              <a:rPr lang="en-US" dirty="0" smtClean="0"/>
              <a:t>  7. Firm basic requirements</a:t>
            </a:r>
          </a:p>
          <a:p>
            <a:pPr eaLnBrk="1" hangingPunct="1">
              <a:buFontTx/>
              <a:buNone/>
            </a:pPr>
            <a:r>
              <a:rPr lang="en-US" dirty="0" smtClean="0"/>
              <a:t>  8. Formal methodology</a:t>
            </a:r>
          </a:p>
          <a:p>
            <a:pPr eaLnBrk="1" hangingPunct="1">
              <a:buFontTx/>
              <a:buNone/>
            </a:pPr>
            <a:r>
              <a:rPr lang="en-US" dirty="0" smtClean="0"/>
              <a:t>  9. Reliable estimates</a:t>
            </a:r>
          </a:p>
          <a:p>
            <a:pPr eaLnBrk="1" hangingPunct="1">
              <a:buFontTx/>
              <a:buNone/>
            </a:pPr>
            <a:r>
              <a:rPr lang="en-US" dirty="0" smtClean="0"/>
              <a:t>10. Other criteria, such as small milestones, proper planning, competent staff, and ownership</a:t>
            </a:r>
          </a:p>
          <a:p>
            <a:pPr eaLnBrk="1" hangingPunct="1">
              <a:buFont typeface="Wingdings 2" pitchFamily="18" charset="2"/>
              <a:buNone/>
            </a:pPr>
            <a:endParaRPr lang="en-US" dirty="0" smtClean="0"/>
          </a:p>
        </p:txBody>
      </p:sp>
      <p:sp>
        <p:nvSpPr>
          <p:cNvPr id="31749" name="Footer Placeholder 2"/>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dirty="0"/>
              <a:t>Information Technology Project Management, Sixth Edition</a:t>
            </a:r>
          </a:p>
        </p:txBody>
      </p:sp>
      <p:sp>
        <p:nvSpPr>
          <p:cNvPr id="7" name="Slide Number Placeholder 6"/>
          <p:cNvSpPr>
            <a:spLocks noGrp="1"/>
          </p:cNvSpPr>
          <p:nvPr>
            <p:ph type="sldNum" sz="quarter" idx="4294967295"/>
          </p:nvPr>
        </p:nvSpPr>
        <p:spPr>
          <a:xfrm>
            <a:off x="8588375" y="6492875"/>
            <a:ext cx="555625" cy="365125"/>
          </a:xfrm>
          <a:prstGeom prst="rect">
            <a:avLst/>
          </a:prstGeom>
        </p:spPr>
        <p:txBody>
          <a:bodyPr/>
          <a:lstStyle/>
          <a:p>
            <a:pPr>
              <a:defRPr/>
            </a:pPr>
            <a:fld id="{0F06B3CA-62DF-4B57-AE40-729461E4D56E}" type="slidenum">
              <a:rPr lang="en-US"/>
              <a:pPr>
                <a:defRPr/>
              </a:pPr>
              <a:t>31</a:t>
            </a:fld>
            <a:endParaRPr lang="en-US" dirty="0"/>
          </a:p>
        </p:txBody>
      </p:sp>
      <p:sp>
        <p:nvSpPr>
          <p:cNvPr id="34823" name="TextBox 8"/>
          <p:cNvSpPr txBox="1">
            <a:spLocks noChangeArrowheads="1"/>
          </p:cNvSpPr>
          <p:nvPr/>
        </p:nvSpPr>
        <p:spPr bwMode="auto">
          <a:xfrm>
            <a:off x="3048000" y="6019800"/>
            <a:ext cx="4669869" cy="313932"/>
          </a:xfrm>
          <a:prstGeom prst="rect">
            <a:avLst/>
          </a:prstGeom>
          <a:noFill/>
          <a:ln w="9525">
            <a:noFill/>
            <a:miter lim="800000"/>
            <a:headEnd/>
            <a:tailEnd/>
          </a:ln>
        </p:spPr>
        <p:txBody>
          <a:bodyPr wrap="square">
            <a:spAutoFit/>
          </a:bodyPr>
          <a:lstStyle/>
          <a:p>
            <a:pPr>
              <a:lnSpc>
                <a:spcPct val="90000"/>
              </a:lnSpc>
              <a:spcBef>
                <a:spcPct val="20000"/>
              </a:spcBef>
            </a:pPr>
            <a:r>
              <a:rPr lang="en-US" sz="1600" dirty="0">
                <a:solidFill>
                  <a:schemeClr val="tx1"/>
                </a:solidFill>
              </a:rPr>
              <a:t>*The Standish Group, “Extreme CHAOS,” (2001</a:t>
            </a:r>
            <a:r>
              <a:rPr lang="en-US" sz="1600" dirty="0" smtClean="0">
                <a:solidFill>
                  <a:schemeClr val="tx1"/>
                </a:solidFill>
              </a:rPr>
              <a:t>).</a:t>
            </a:r>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5"/>
          <p:cNvSpPr>
            <a:spLocks noGrp="1"/>
          </p:cNvSpPr>
          <p:nvPr>
            <p:ph idx="1"/>
          </p:nvPr>
        </p:nvSpPr>
        <p:spPr/>
        <p:txBody>
          <a:bodyPr/>
          <a:lstStyle/>
          <a:p>
            <a:pPr marL="342900" indent="-342900" eaLnBrk="1" hangingPunct="1">
              <a:spcBef>
                <a:spcPct val="20000"/>
              </a:spcBef>
            </a:pPr>
            <a:r>
              <a:rPr lang="en-US" sz="2500" smtClean="0"/>
              <a:t>Recent research findings show that companies that excel in project delivery capability:</a:t>
            </a:r>
          </a:p>
          <a:p>
            <a:pPr marL="742950" lvl="1" indent="-285750" eaLnBrk="1" hangingPunct="1">
              <a:spcBef>
                <a:spcPct val="20000"/>
              </a:spcBef>
            </a:pPr>
            <a:r>
              <a:rPr lang="en-US" sz="2500" smtClean="0"/>
              <a:t>Use an integrated project management toolbox (use standard/advanced PM tools, lots of templates)</a:t>
            </a:r>
          </a:p>
          <a:p>
            <a:pPr marL="742950" lvl="1" indent="-285750" eaLnBrk="1" hangingPunct="1">
              <a:spcBef>
                <a:spcPct val="20000"/>
              </a:spcBef>
            </a:pPr>
            <a:r>
              <a:rPr lang="en-US" sz="2500" smtClean="0"/>
              <a:t>Grow project leaders, emphasizing business and soft skills</a:t>
            </a:r>
          </a:p>
          <a:p>
            <a:pPr marL="742950" lvl="1" indent="-285750" eaLnBrk="1" hangingPunct="1">
              <a:spcBef>
                <a:spcPct val="20000"/>
              </a:spcBef>
            </a:pPr>
            <a:r>
              <a:rPr lang="en-US" sz="2500" smtClean="0"/>
              <a:t>Develop a streamlined project delivery process</a:t>
            </a:r>
          </a:p>
          <a:p>
            <a:pPr marL="742950" lvl="1" indent="-285750" eaLnBrk="1" hangingPunct="1">
              <a:spcBef>
                <a:spcPct val="20000"/>
              </a:spcBef>
            </a:pPr>
            <a:r>
              <a:rPr lang="en-US" sz="2500" smtClean="0"/>
              <a:t>Measure project health using metrics, like customer satisfaction or  return on investment</a:t>
            </a:r>
          </a:p>
        </p:txBody>
      </p:sp>
      <p:sp>
        <p:nvSpPr>
          <p:cNvPr id="32770" name="Rectangle 2"/>
          <p:cNvSpPr>
            <a:spLocks noGrp="1" noChangeArrowheads="1"/>
          </p:cNvSpPr>
          <p:nvPr>
            <p:ph type="title"/>
          </p:nvPr>
        </p:nvSpPr>
        <p:spPr/>
        <p:txBody>
          <a:bodyPr/>
          <a:lstStyle/>
          <a:p>
            <a:pPr eaLnBrk="1" hangingPunct="1">
              <a:defRPr/>
            </a:pPr>
            <a:r>
              <a:rPr lang="en-US" dirty="0" smtClean="0"/>
              <a:t>What the Winners Do…</a:t>
            </a:r>
          </a:p>
        </p:txBody>
      </p:sp>
      <p:sp>
        <p:nvSpPr>
          <p:cNvPr id="32772" name="Footer Placeholder 2"/>
          <p:cNvSpPr>
            <a:spLocks noGrp="1"/>
          </p:cNvSpPr>
          <p:nvPr>
            <p:ph type="ftr" sz="quarter" idx="10"/>
          </p:nvPr>
        </p:nvSpPr>
        <p:spPr bwMode="auto">
          <a:ln>
            <a:miter lim="800000"/>
            <a:headEnd/>
            <a:tailEnd/>
          </a:ln>
        </p:spPr>
        <p:txBody>
          <a:bodyPr wrap="square" lIns="91440" tIns="45720" rIns="91440" bIns="45720" numCol="1" compatLnSpc="1">
            <a:prstTxWarp prst="textNoShape">
              <a:avLst/>
            </a:prstTxWarp>
          </a:bodyPr>
          <a:lstStyle/>
          <a:p>
            <a:pPr>
              <a:defRPr/>
            </a:pPr>
            <a:r>
              <a:rPr lang="en-US"/>
              <a:t>Information Technology Project Management, Sixth Edition</a:t>
            </a:r>
          </a:p>
        </p:txBody>
      </p:sp>
      <p:sp>
        <p:nvSpPr>
          <p:cNvPr id="5" name="Slide Number Placeholder 4"/>
          <p:cNvSpPr>
            <a:spLocks noGrp="1"/>
          </p:cNvSpPr>
          <p:nvPr>
            <p:ph type="sldNum" sz="quarter" idx="4294967295"/>
          </p:nvPr>
        </p:nvSpPr>
        <p:spPr>
          <a:xfrm>
            <a:off x="8588375" y="6492875"/>
            <a:ext cx="555625" cy="365125"/>
          </a:xfrm>
          <a:prstGeom prst="rect">
            <a:avLst/>
          </a:prstGeom>
        </p:spPr>
        <p:txBody>
          <a:bodyPr/>
          <a:lstStyle/>
          <a:p>
            <a:pPr>
              <a:defRPr/>
            </a:pPr>
            <a:fld id="{B5F5E7B0-32ED-46F1-8ADA-DF2E5E497B8A}"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So there a lot of areas where failure can occur…</a:t>
            </a:r>
            <a:endParaRPr lang="en-US" dirty="0"/>
          </a:p>
        </p:txBody>
      </p:sp>
      <p:sp>
        <p:nvSpPr>
          <p:cNvPr id="7" name="Content Placeholder 6"/>
          <p:cNvSpPr>
            <a:spLocks noGrp="1"/>
          </p:cNvSpPr>
          <p:nvPr>
            <p:ph idx="1"/>
          </p:nvPr>
        </p:nvSpPr>
        <p:spPr/>
        <p:txBody>
          <a:bodyPr/>
          <a:lstStyle/>
          <a:p>
            <a:pPr lvl="1"/>
            <a:r>
              <a:rPr lang="en-PH" sz="1800" dirty="0" smtClean="0"/>
              <a:t>Schedule slippage			-  Resource constraints</a:t>
            </a:r>
          </a:p>
          <a:p>
            <a:pPr lvl="1"/>
            <a:r>
              <a:rPr lang="en-PH" sz="1800" dirty="0" smtClean="0"/>
              <a:t>Low customer satisfaction		-  Poor quality</a:t>
            </a:r>
          </a:p>
          <a:p>
            <a:pPr lvl="1"/>
            <a:r>
              <a:rPr lang="en-PH" sz="1800" dirty="0" smtClean="0"/>
              <a:t>Poor communications		-  Over budget</a:t>
            </a:r>
          </a:p>
          <a:p>
            <a:pPr lvl="1"/>
            <a:r>
              <a:rPr lang="en-PH" sz="1800" dirty="0" smtClean="0"/>
              <a:t>Resistance from stakeholders	-  Uncooperative stakeholders</a:t>
            </a:r>
          </a:p>
          <a:p>
            <a:pPr lvl="1"/>
            <a:r>
              <a:rPr lang="en-PH" sz="1800" dirty="0" smtClean="0"/>
              <a:t>Lax sponsor			-  Scope creep</a:t>
            </a:r>
          </a:p>
          <a:p>
            <a:pPr lvl="1"/>
            <a:r>
              <a:rPr lang="en-PH" sz="1800" dirty="0" smtClean="0"/>
              <a:t>Sponsor terminates project</a:t>
            </a:r>
          </a:p>
          <a:p>
            <a:endParaRPr lang="en-PH" sz="1800" dirty="0" smtClean="0"/>
          </a:p>
          <a:p>
            <a:r>
              <a:rPr lang="en-PH" sz="1800" dirty="0" smtClean="0"/>
              <a:t>Regardless of what caused project failure, the project team can always be blamed</a:t>
            </a:r>
          </a:p>
          <a:p>
            <a:r>
              <a:rPr lang="en-PH" sz="1800" dirty="0" smtClean="0"/>
              <a:t>So the ball is in your court!</a:t>
            </a:r>
          </a:p>
          <a:p>
            <a:r>
              <a:rPr lang="en-PH" sz="1800" dirty="0" smtClean="0"/>
              <a:t>And the single point of accountability for a project is </a:t>
            </a:r>
            <a:r>
              <a:rPr lang="en-PH" sz="1800" b="1" dirty="0" smtClean="0"/>
              <a:t>THE PROJECT MANAGER</a:t>
            </a:r>
            <a:endParaRPr lang="en-US" sz="1800" b="1" dirty="0" smtClean="0"/>
          </a:p>
          <a:p>
            <a:endParaRPr lang="en-US" sz="1400" dirty="0"/>
          </a:p>
        </p:txBody>
      </p:sp>
      <p:sp>
        <p:nvSpPr>
          <p:cNvPr id="5" name="Footer Placeholder 4"/>
          <p:cNvSpPr>
            <a:spLocks noGrp="1"/>
          </p:cNvSpPr>
          <p:nvPr>
            <p:ph type="ftr" sz="quarter" idx="10"/>
          </p:nvPr>
        </p:nvSpPr>
        <p:spPr/>
        <p:txBody>
          <a:bodyPr/>
          <a:lstStyle/>
          <a:p>
            <a:endParaRPr lang="en-US" smtClean="0"/>
          </a:p>
          <a:p>
            <a:fld id="{4D89A1F0-86C4-4E47-88DE-835E1A75451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2"/>
          <p:cNvSpPr>
            <a:spLocks noGrp="1"/>
          </p:cNvSpPr>
          <p:nvPr>
            <p:ph type="ftr" sz="quarter" idx="10"/>
          </p:nvPr>
        </p:nvSpPr>
        <p:spPr/>
        <p:txBody>
          <a:bodyPr/>
          <a:lstStyle/>
          <a:p>
            <a:endParaRPr lang="en-US"/>
          </a:p>
          <a:p>
            <a:fld id="{A213A831-5A58-4280-95A1-0DA2844BC47F}" type="slidenum">
              <a:rPr lang="en-US"/>
              <a:pPr/>
              <a:t>34</a:t>
            </a:fld>
            <a:endParaRPr lang="en-US"/>
          </a:p>
        </p:txBody>
      </p:sp>
      <p:sp>
        <p:nvSpPr>
          <p:cNvPr id="377858" name="Text Box 2"/>
          <p:cNvSpPr txBox="1">
            <a:spLocks noChangeArrowheads="1"/>
          </p:cNvSpPr>
          <p:nvPr/>
        </p:nvSpPr>
        <p:spPr bwMode="auto">
          <a:xfrm>
            <a:off x="762000" y="2057400"/>
            <a:ext cx="1516063" cy="581025"/>
          </a:xfrm>
          <a:prstGeom prst="rect">
            <a:avLst/>
          </a:prstGeom>
          <a:noFill/>
          <a:ln w="9525">
            <a:noFill/>
            <a:miter lim="800000"/>
            <a:headEnd type="none" w="sm" len="sm"/>
            <a:tailEnd type="none" w="sm" len="sm"/>
          </a:ln>
          <a:effectLst/>
        </p:spPr>
        <p:txBody>
          <a:bodyPr>
            <a:spAutoFit/>
          </a:bodyPr>
          <a:lstStyle/>
          <a:p>
            <a:r>
              <a:rPr lang="en-US" sz="1600" b="1" dirty="0">
                <a:solidFill>
                  <a:schemeClr val="tx1"/>
                </a:solidFill>
              </a:rPr>
              <a:t>Deliverables </a:t>
            </a:r>
          </a:p>
          <a:p>
            <a:r>
              <a:rPr lang="en-US" sz="1600" b="1" dirty="0">
                <a:solidFill>
                  <a:schemeClr val="tx1"/>
                </a:solidFill>
              </a:rPr>
              <a:t>met?</a:t>
            </a:r>
          </a:p>
        </p:txBody>
      </p:sp>
      <p:sp>
        <p:nvSpPr>
          <p:cNvPr id="377859" name="Text Box 3"/>
          <p:cNvSpPr txBox="1">
            <a:spLocks noChangeArrowheads="1"/>
          </p:cNvSpPr>
          <p:nvPr/>
        </p:nvSpPr>
        <p:spPr bwMode="auto">
          <a:xfrm>
            <a:off x="2286000" y="2057400"/>
            <a:ext cx="1222375" cy="581025"/>
          </a:xfrm>
          <a:prstGeom prst="rect">
            <a:avLst/>
          </a:prstGeom>
          <a:noFill/>
          <a:ln w="9525">
            <a:noFill/>
            <a:miter lim="800000"/>
            <a:headEnd type="none" w="sm" len="sm"/>
            <a:tailEnd type="none" w="sm" len="sm"/>
          </a:ln>
          <a:effectLst/>
        </p:spPr>
        <p:txBody>
          <a:bodyPr wrap="none">
            <a:spAutoFit/>
          </a:bodyPr>
          <a:lstStyle/>
          <a:p>
            <a:r>
              <a:rPr lang="en-US" sz="1600" b="1">
                <a:solidFill>
                  <a:schemeClr val="tx1"/>
                </a:solidFill>
              </a:rPr>
              <a:t>Results as</a:t>
            </a:r>
          </a:p>
          <a:p>
            <a:r>
              <a:rPr lang="en-US" sz="1600" b="1">
                <a:solidFill>
                  <a:schemeClr val="tx1"/>
                </a:solidFill>
              </a:rPr>
              <a:t>promised?</a:t>
            </a:r>
          </a:p>
        </p:txBody>
      </p:sp>
      <p:sp>
        <p:nvSpPr>
          <p:cNvPr id="377860" name="Text Box 4"/>
          <p:cNvSpPr txBox="1">
            <a:spLocks noChangeArrowheads="1"/>
          </p:cNvSpPr>
          <p:nvPr/>
        </p:nvSpPr>
        <p:spPr bwMode="auto">
          <a:xfrm>
            <a:off x="3733800" y="2057400"/>
            <a:ext cx="1590675" cy="581025"/>
          </a:xfrm>
          <a:prstGeom prst="rect">
            <a:avLst/>
          </a:prstGeom>
          <a:solidFill>
            <a:schemeClr val="bg1"/>
          </a:solidFill>
          <a:ln w="9525">
            <a:noFill/>
            <a:miter lim="800000"/>
            <a:headEnd type="none" w="sm" len="sm"/>
            <a:tailEnd type="none" w="sm" len="sm"/>
          </a:ln>
          <a:effectLst/>
        </p:spPr>
        <p:txBody>
          <a:bodyPr>
            <a:spAutoFit/>
          </a:bodyPr>
          <a:lstStyle/>
          <a:p>
            <a:r>
              <a:rPr lang="en-US" sz="1600" b="1" dirty="0">
                <a:solidFill>
                  <a:schemeClr val="tx1"/>
                </a:solidFill>
              </a:rPr>
              <a:t>Expectations</a:t>
            </a:r>
          </a:p>
          <a:p>
            <a:r>
              <a:rPr lang="en-US" sz="1600" b="1" dirty="0">
                <a:solidFill>
                  <a:schemeClr val="tx1"/>
                </a:solidFill>
              </a:rPr>
              <a:t>Met?</a:t>
            </a:r>
          </a:p>
        </p:txBody>
      </p:sp>
      <p:sp>
        <p:nvSpPr>
          <p:cNvPr id="377861" name="Text Box 5"/>
          <p:cNvSpPr txBox="1">
            <a:spLocks noChangeArrowheads="1"/>
          </p:cNvSpPr>
          <p:nvPr/>
        </p:nvSpPr>
        <p:spPr bwMode="auto">
          <a:xfrm>
            <a:off x="5791200" y="2133600"/>
            <a:ext cx="1065213" cy="336550"/>
          </a:xfrm>
          <a:prstGeom prst="rect">
            <a:avLst/>
          </a:prstGeom>
          <a:noFill/>
          <a:ln w="9525">
            <a:noFill/>
            <a:miter lim="800000"/>
            <a:headEnd type="none" w="sm" len="sm"/>
            <a:tailEnd type="none" w="sm" len="sm"/>
          </a:ln>
          <a:effectLst/>
        </p:spPr>
        <p:txBody>
          <a:bodyPr wrap="none">
            <a:spAutoFit/>
          </a:bodyPr>
          <a:lstStyle/>
          <a:p>
            <a:pPr algn="l"/>
            <a:r>
              <a:rPr lang="en-US" sz="1600" b="1" dirty="0">
                <a:solidFill>
                  <a:schemeClr val="tx1"/>
                </a:solidFill>
              </a:rPr>
              <a:t>Outcome</a:t>
            </a:r>
          </a:p>
        </p:txBody>
      </p:sp>
      <p:grpSp>
        <p:nvGrpSpPr>
          <p:cNvPr id="64" name="Group 63"/>
          <p:cNvGrpSpPr/>
          <p:nvPr/>
        </p:nvGrpSpPr>
        <p:grpSpPr>
          <a:xfrm>
            <a:off x="823913" y="3727450"/>
            <a:ext cx="1590675" cy="1751013"/>
            <a:chOff x="823913" y="3727450"/>
            <a:chExt cx="1590675" cy="1751013"/>
          </a:xfrm>
        </p:grpSpPr>
        <p:sp>
          <p:nvSpPr>
            <p:cNvPr id="377863" name="Rectangle 7"/>
            <p:cNvSpPr>
              <a:spLocks noChangeArrowheads="1"/>
            </p:cNvSpPr>
            <p:nvPr/>
          </p:nvSpPr>
          <p:spPr bwMode="auto">
            <a:xfrm>
              <a:off x="823913" y="4532313"/>
              <a:ext cx="304800" cy="287337"/>
            </a:xfrm>
            <a:prstGeom prst="rect">
              <a:avLst/>
            </a:prstGeom>
            <a:solidFill>
              <a:schemeClr val="bg2"/>
            </a:solidFill>
            <a:ln w="19050">
              <a:solidFill>
                <a:schemeClr val="tx1"/>
              </a:solidFill>
              <a:miter lim="800000"/>
              <a:headEnd type="none" w="sm" len="sm"/>
              <a:tailEnd type="none" w="sm" len="sm"/>
            </a:ln>
            <a:effectLst/>
          </p:spPr>
          <p:txBody>
            <a:bodyPr wrap="none" anchor="ctr"/>
            <a:lstStyle/>
            <a:p>
              <a:endParaRPr lang="en-US"/>
            </a:p>
          </p:txBody>
        </p:sp>
        <p:grpSp>
          <p:nvGrpSpPr>
            <p:cNvPr id="54" name="Group 53"/>
            <p:cNvGrpSpPr/>
            <p:nvPr/>
          </p:nvGrpSpPr>
          <p:grpSpPr>
            <a:xfrm>
              <a:off x="1128713" y="3727450"/>
              <a:ext cx="1285875" cy="1751013"/>
              <a:chOff x="1128713" y="3727450"/>
              <a:chExt cx="1285875" cy="1751013"/>
            </a:xfrm>
          </p:grpSpPr>
          <p:cxnSp>
            <p:nvCxnSpPr>
              <p:cNvPr id="377864" name="AutoShape 8"/>
              <p:cNvCxnSpPr>
                <a:cxnSpLocks noChangeShapeType="1"/>
                <a:stCxn id="377863" idx="3"/>
                <a:endCxn id="377869" idx="1"/>
              </p:cNvCxnSpPr>
              <p:nvPr/>
            </p:nvCxnSpPr>
            <p:spPr bwMode="auto">
              <a:xfrm flipV="1">
                <a:off x="1128713" y="3870325"/>
                <a:ext cx="979487" cy="806450"/>
              </a:xfrm>
              <a:prstGeom prst="straightConnector1">
                <a:avLst/>
              </a:prstGeom>
              <a:noFill/>
              <a:ln w="19050">
                <a:solidFill>
                  <a:schemeClr val="tx1"/>
                </a:solidFill>
                <a:round/>
                <a:headEnd type="none" w="sm" len="sm"/>
                <a:tailEnd type="none" w="sm" len="sm"/>
              </a:ln>
              <a:effectLst/>
            </p:spPr>
          </p:cxnSp>
          <p:cxnSp>
            <p:nvCxnSpPr>
              <p:cNvPr id="377865" name="AutoShape 9"/>
              <p:cNvCxnSpPr>
                <a:cxnSpLocks noChangeShapeType="1"/>
                <a:stCxn id="377863" idx="3"/>
                <a:endCxn id="377875" idx="1"/>
              </p:cNvCxnSpPr>
              <p:nvPr/>
            </p:nvCxnSpPr>
            <p:spPr bwMode="auto">
              <a:xfrm>
                <a:off x="1128713" y="4676775"/>
                <a:ext cx="979487" cy="633413"/>
              </a:xfrm>
              <a:prstGeom prst="straightConnector1">
                <a:avLst/>
              </a:prstGeom>
              <a:noFill/>
              <a:ln w="19050">
                <a:solidFill>
                  <a:schemeClr val="tx1"/>
                </a:solidFill>
                <a:round/>
                <a:headEnd type="none" w="sm" len="sm"/>
                <a:tailEnd type="none" w="sm" len="sm"/>
              </a:ln>
              <a:effectLst/>
            </p:spPr>
          </p:cxnSp>
          <p:sp>
            <p:nvSpPr>
              <p:cNvPr id="377866" name="Text Box 10"/>
              <p:cNvSpPr txBox="1">
                <a:spLocks noChangeArrowheads="1"/>
              </p:cNvSpPr>
              <p:nvPr/>
            </p:nvSpPr>
            <p:spPr bwMode="auto">
              <a:xfrm>
                <a:off x="1268413" y="3932238"/>
                <a:ext cx="500062" cy="336550"/>
              </a:xfrm>
              <a:prstGeom prst="rect">
                <a:avLst/>
              </a:prstGeom>
              <a:noFill/>
              <a:ln w="19050">
                <a:noFill/>
                <a:miter lim="800000"/>
                <a:headEnd type="none" w="sm" len="sm"/>
                <a:tailEnd type="none" w="sm" len="sm"/>
              </a:ln>
              <a:effectLst/>
            </p:spPr>
            <p:txBody>
              <a:bodyPr wrap="none">
                <a:spAutoFit/>
              </a:bodyPr>
              <a:lstStyle/>
              <a:p>
                <a:r>
                  <a:rPr lang="en-US" sz="1600" dirty="0">
                    <a:solidFill>
                      <a:schemeClr val="tx1"/>
                    </a:solidFill>
                  </a:rPr>
                  <a:t>yes</a:t>
                </a:r>
              </a:p>
            </p:txBody>
          </p:sp>
          <p:sp>
            <p:nvSpPr>
              <p:cNvPr id="377867" name="Text Box 11"/>
              <p:cNvSpPr txBox="1">
                <a:spLocks noChangeArrowheads="1"/>
              </p:cNvSpPr>
              <p:nvPr/>
            </p:nvSpPr>
            <p:spPr bwMode="auto">
              <a:xfrm>
                <a:off x="1363663" y="5141913"/>
                <a:ext cx="409575" cy="336550"/>
              </a:xfrm>
              <a:prstGeom prst="rect">
                <a:avLst/>
              </a:prstGeom>
              <a:noFill/>
              <a:ln w="19050">
                <a:noFill/>
                <a:miter lim="800000"/>
                <a:headEnd type="none" w="sm" len="sm"/>
                <a:tailEnd type="none" w="sm" len="sm"/>
              </a:ln>
              <a:effectLst/>
            </p:spPr>
            <p:txBody>
              <a:bodyPr wrap="none">
                <a:spAutoFit/>
              </a:bodyPr>
              <a:lstStyle/>
              <a:p>
                <a:r>
                  <a:rPr lang="en-US" sz="1600">
                    <a:solidFill>
                      <a:schemeClr val="tx1"/>
                    </a:solidFill>
                  </a:rPr>
                  <a:t>no</a:t>
                </a:r>
              </a:p>
            </p:txBody>
          </p:sp>
          <p:sp>
            <p:nvSpPr>
              <p:cNvPr id="377869" name="Rectangle 13"/>
              <p:cNvSpPr>
                <a:spLocks noChangeArrowheads="1"/>
              </p:cNvSpPr>
              <p:nvPr/>
            </p:nvSpPr>
            <p:spPr bwMode="auto">
              <a:xfrm>
                <a:off x="2108200" y="3727450"/>
                <a:ext cx="306388" cy="287338"/>
              </a:xfrm>
              <a:prstGeom prst="rect">
                <a:avLst/>
              </a:prstGeom>
              <a:solidFill>
                <a:schemeClr val="bg2"/>
              </a:solidFill>
              <a:ln w="19050">
                <a:solidFill>
                  <a:schemeClr val="tx1"/>
                </a:solidFill>
                <a:miter lim="800000"/>
                <a:headEnd type="none" w="sm" len="sm"/>
                <a:tailEnd type="none" w="sm" len="sm"/>
              </a:ln>
              <a:effectLst/>
            </p:spPr>
            <p:txBody>
              <a:bodyPr wrap="none" anchor="ctr"/>
              <a:lstStyle/>
              <a:p>
                <a:endParaRPr lang="en-US"/>
              </a:p>
            </p:txBody>
          </p:sp>
          <p:sp>
            <p:nvSpPr>
              <p:cNvPr id="377875" name="Rectangle 19"/>
              <p:cNvSpPr>
                <a:spLocks noChangeArrowheads="1"/>
              </p:cNvSpPr>
              <p:nvPr/>
            </p:nvSpPr>
            <p:spPr bwMode="auto">
              <a:xfrm>
                <a:off x="2108200" y="5165725"/>
                <a:ext cx="306388" cy="287338"/>
              </a:xfrm>
              <a:prstGeom prst="rect">
                <a:avLst/>
              </a:prstGeom>
              <a:solidFill>
                <a:schemeClr val="bg2"/>
              </a:solidFill>
              <a:ln w="19050">
                <a:solidFill>
                  <a:schemeClr val="tx1"/>
                </a:solidFill>
                <a:miter lim="800000"/>
                <a:headEnd type="none" w="sm" len="sm"/>
                <a:tailEnd type="none" w="sm" len="sm"/>
              </a:ln>
              <a:effectLst/>
            </p:spPr>
            <p:txBody>
              <a:bodyPr wrap="none" anchor="ctr"/>
              <a:lstStyle/>
              <a:p>
                <a:endParaRPr lang="en-US"/>
              </a:p>
            </p:txBody>
          </p:sp>
        </p:grpSp>
      </p:grpSp>
      <p:grpSp>
        <p:nvGrpSpPr>
          <p:cNvPr id="63" name="Group 62"/>
          <p:cNvGrpSpPr/>
          <p:nvPr/>
        </p:nvGrpSpPr>
        <p:grpSpPr>
          <a:xfrm>
            <a:off x="3771900" y="3276600"/>
            <a:ext cx="3919538" cy="571500"/>
            <a:chOff x="3771900" y="3276600"/>
            <a:chExt cx="3919538" cy="571500"/>
          </a:xfrm>
        </p:grpSpPr>
        <p:cxnSp>
          <p:nvCxnSpPr>
            <p:cNvPr id="377883" name="AutoShape 27"/>
            <p:cNvCxnSpPr>
              <a:cxnSpLocks noChangeShapeType="1"/>
              <a:stCxn id="377881" idx="3"/>
              <a:endCxn id="377887" idx="1"/>
            </p:cNvCxnSpPr>
            <p:nvPr/>
          </p:nvCxnSpPr>
          <p:spPr bwMode="auto">
            <a:xfrm>
              <a:off x="3771900" y="3409950"/>
              <a:ext cx="1638300" cy="34925"/>
            </a:xfrm>
            <a:prstGeom prst="straightConnector1">
              <a:avLst/>
            </a:prstGeom>
            <a:noFill/>
            <a:ln w="19050">
              <a:solidFill>
                <a:schemeClr val="tx1"/>
              </a:solidFill>
              <a:round/>
              <a:headEnd type="none" w="sm" len="sm"/>
              <a:tailEnd type="none" w="sm" len="sm"/>
            </a:ln>
            <a:effectLst/>
          </p:spPr>
        </p:cxnSp>
        <p:sp>
          <p:nvSpPr>
            <p:cNvPr id="377885" name="Text Box 29"/>
            <p:cNvSpPr txBox="1">
              <a:spLocks noChangeArrowheads="1"/>
            </p:cNvSpPr>
            <p:nvPr/>
          </p:nvSpPr>
          <p:spPr bwMode="auto">
            <a:xfrm>
              <a:off x="4448175" y="3511550"/>
              <a:ext cx="409575" cy="336550"/>
            </a:xfrm>
            <a:prstGeom prst="rect">
              <a:avLst/>
            </a:prstGeom>
            <a:noFill/>
            <a:ln w="19050">
              <a:noFill/>
              <a:miter lim="800000"/>
              <a:headEnd type="none" w="sm" len="sm"/>
              <a:tailEnd type="none" w="sm" len="sm"/>
            </a:ln>
            <a:effectLst/>
          </p:spPr>
          <p:txBody>
            <a:bodyPr wrap="none">
              <a:spAutoFit/>
            </a:bodyPr>
            <a:lstStyle/>
            <a:p>
              <a:r>
                <a:rPr lang="en-US" sz="1600">
                  <a:solidFill>
                    <a:schemeClr val="tx1"/>
                  </a:solidFill>
                </a:rPr>
                <a:t>no</a:t>
              </a:r>
            </a:p>
          </p:txBody>
        </p:sp>
        <p:sp>
          <p:nvSpPr>
            <p:cNvPr id="377887" name="Text Box 31"/>
            <p:cNvSpPr txBox="1">
              <a:spLocks noChangeArrowheads="1"/>
            </p:cNvSpPr>
            <p:nvPr/>
          </p:nvSpPr>
          <p:spPr bwMode="auto">
            <a:xfrm>
              <a:off x="5410200" y="3276600"/>
              <a:ext cx="2281238" cy="336550"/>
            </a:xfrm>
            <a:prstGeom prst="rect">
              <a:avLst/>
            </a:prstGeom>
            <a:noFill/>
            <a:ln w="19050">
              <a:noFill/>
              <a:miter lim="800000"/>
              <a:headEnd type="none" w="sm" len="sm"/>
              <a:tailEnd type="none" w="sm" len="sm"/>
            </a:ln>
            <a:effectLst/>
          </p:spPr>
          <p:txBody>
            <a:bodyPr>
              <a:spAutoFit/>
            </a:bodyPr>
            <a:lstStyle/>
            <a:p>
              <a:pPr algn="l"/>
              <a:r>
                <a:rPr lang="en-US" sz="1600">
                  <a:solidFill>
                    <a:schemeClr val="tx1"/>
                  </a:solidFill>
                </a:rPr>
                <a:t>Political Fallout</a:t>
              </a:r>
            </a:p>
          </p:txBody>
        </p:sp>
      </p:grpSp>
      <p:grpSp>
        <p:nvGrpSpPr>
          <p:cNvPr id="67" name="Group 66"/>
          <p:cNvGrpSpPr/>
          <p:nvPr/>
        </p:nvGrpSpPr>
        <p:grpSpPr>
          <a:xfrm>
            <a:off x="2422525" y="3784600"/>
            <a:ext cx="5497513" cy="927100"/>
            <a:chOff x="2422525" y="3784600"/>
            <a:chExt cx="5497513" cy="927100"/>
          </a:xfrm>
        </p:grpSpPr>
        <p:grpSp>
          <p:nvGrpSpPr>
            <p:cNvPr id="66" name="Group 65"/>
            <p:cNvGrpSpPr/>
            <p:nvPr/>
          </p:nvGrpSpPr>
          <p:grpSpPr>
            <a:xfrm>
              <a:off x="2422525" y="3870325"/>
              <a:ext cx="1339850" cy="708025"/>
              <a:chOff x="2422525" y="3870325"/>
              <a:chExt cx="1339850" cy="708025"/>
            </a:xfrm>
          </p:grpSpPr>
          <p:cxnSp>
            <p:nvCxnSpPr>
              <p:cNvPr id="377870" name="AutoShape 14"/>
              <p:cNvCxnSpPr>
                <a:cxnSpLocks noChangeShapeType="1"/>
                <a:stCxn id="377869" idx="3"/>
                <a:endCxn id="377889" idx="1"/>
              </p:cNvCxnSpPr>
              <p:nvPr/>
            </p:nvCxnSpPr>
            <p:spPr bwMode="auto">
              <a:xfrm>
                <a:off x="2422525" y="3870325"/>
                <a:ext cx="1025525" cy="403225"/>
              </a:xfrm>
              <a:prstGeom prst="straightConnector1">
                <a:avLst/>
              </a:prstGeom>
              <a:noFill/>
              <a:ln w="19050">
                <a:solidFill>
                  <a:schemeClr val="tx1"/>
                </a:solidFill>
                <a:round/>
                <a:headEnd type="none" w="sm" len="sm"/>
                <a:tailEnd type="none" w="sm" len="sm"/>
              </a:ln>
              <a:effectLst/>
            </p:spPr>
          </p:cxnSp>
          <p:sp>
            <p:nvSpPr>
              <p:cNvPr id="377873" name="Text Box 17"/>
              <p:cNvSpPr txBox="1">
                <a:spLocks noChangeArrowheads="1"/>
              </p:cNvSpPr>
              <p:nvPr/>
            </p:nvSpPr>
            <p:spPr bwMode="auto">
              <a:xfrm>
                <a:off x="2814638" y="4241800"/>
                <a:ext cx="409575" cy="336550"/>
              </a:xfrm>
              <a:prstGeom prst="rect">
                <a:avLst/>
              </a:prstGeom>
              <a:noFill/>
              <a:ln w="19050">
                <a:noFill/>
                <a:miter lim="800000"/>
                <a:headEnd type="none" w="sm" len="sm"/>
                <a:tailEnd type="none" w="sm" len="sm"/>
              </a:ln>
              <a:effectLst/>
            </p:spPr>
            <p:txBody>
              <a:bodyPr wrap="none">
                <a:spAutoFit/>
              </a:bodyPr>
              <a:lstStyle/>
              <a:p>
                <a:r>
                  <a:rPr lang="en-US" sz="1600">
                    <a:solidFill>
                      <a:schemeClr val="tx1"/>
                    </a:solidFill>
                  </a:rPr>
                  <a:t>no</a:t>
                </a:r>
              </a:p>
            </p:txBody>
          </p:sp>
          <p:sp>
            <p:nvSpPr>
              <p:cNvPr id="377889" name="Rectangle 33"/>
              <p:cNvSpPr>
                <a:spLocks noChangeArrowheads="1"/>
              </p:cNvSpPr>
              <p:nvPr/>
            </p:nvSpPr>
            <p:spPr bwMode="auto">
              <a:xfrm>
                <a:off x="3455988" y="4129088"/>
                <a:ext cx="306387" cy="288925"/>
              </a:xfrm>
              <a:prstGeom prst="rect">
                <a:avLst/>
              </a:prstGeom>
              <a:solidFill>
                <a:schemeClr val="bg2"/>
              </a:solidFill>
              <a:ln w="19050">
                <a:solidFill>
                  <a:schemeClr val="tx1"/>
                </a:solidFill>
                <a:miter lim="800000"/>
                <a:headEnd type="none" w="sm" len="sm"/>
                <a:tailEnd type="none" w="sm" len="sm"/>
              </a:ln>
              <a:effectLst/>
            </p:spPr>
            <p:txBody>
              <a:bodyPr wrap="none" anchor="ctr"/>
              <a:lstStyle/>
              <a:p>
                <a:endParaRPr lang="en-US"/>
              </a:p>
            </p:txBody>
          </p:sp>
        </p:grpSp>
        <p:grpSp>
          <p:nvGrpSpPr>
            <p:cNvPr id="59" name="Group 58"/>
            <p:cNvGrpSpPr/>
            <p:nvPr/>
          </p:nvGrpSpPr>
          <p:grpSpPr>
            <a:xfrm>
              <a:off x="3771900" y="3784600"/>
              <a:ext cx="4148138" cy="927100"/>
              <a:chOff x="3771900" y="3784600"/>
              <a:chExt cx="4148138" cy="927100"/>
            </a:xfrm>
          </p:grpSpPr>
          <p:cxnSp>
            <p:nvCxnSpPr>
              <p:cNvPr id="377890" name="AutoShape 34"/>
              <p:cNvCxnSpPr>
                <a:cxnSpLocks noChangeShapeType="1"/>
                <a:stCxn id="377889" idx="3"/>
                <a:endCxn id="377894" idx="1"/>
              </p:cNvCxnSpPr>
              <p:nvPr/>
            </p:nvCxnSpPr>
            <p:spPr bwMode="auto">
              <a:xfrm flipV="1">
                <a:off x="3771900" y="3952875"/>
                <a:ext cx="1638300" cy="320675"/>
              </a:xfrm>
              <a:prstGeom prst="straightConnector1">
                <a:avLst/>
              </a:prstGeom>
              <a:noFill/>
              <a:ln w="19050">
                <a:solidFill>
                  <a:schemeClr val="tx1"/>
                </a:solidFill>
                <a:round/>
                <a:headEnd type="none" w="sm" len="sm"/>
                <a:tailEnd type="none" w="sm" len="sm"/>
              </a:ln>
              <a:effectLst/>
            </p:spPr>
          </p:cxnSp>
          <p:cxnSp>
            <p:nvCxnSpPr>
              <p:cNvPr id="377891" name="AutoShape 35"/>
              <p:cNvCxnSpPr>
                <a:cxnSpLocks noChangeShapeType="1"/>
                <a:stCxn id="377889" idx="3"/>
                <a:endCxn id="377895" idx="1"/>
              </p:cNvCxnSpPr>
              <p:nvPr/>
            </p:nvCxnSpPr>
            <p:spPr bwMode="auto">
              <a:xfrm>
                <a:off x="3771900" y="4273550"/>
                <a:ext cx="1638300" cy="146050"/>
              </a:xfrm>
              <a:prstGeom prst="straightConnector1">
                <a:avLst/>
              </a:prstGeom>
              <a:noFill/>
              <a:ln w="19050">
                <a:solidFill>
                  <a:schemeClr val="tx1"/>
                </a:solidFill>
                <a:round/>
                <a:headEnd type="none" w="sm" len="sm"/>
                <a:tailEnd type="none" w="sm" len="sm"/>
              </a:ln>
              <a:effectLst/>
            </p:spPr>
          </p:cxnSp>
          <p:sp>
            <p:nvSpPr>
              <p:cNvPr id="377892" name="Text Box 36"/>
              <p:cNvSpPr txBox="1">
                <a:spLocks noChangeArrowheads="1"/>
              </p:cNvSpPr>
              <p:nvPr/>
            </p:nvSpPr>
            <p:spPr bwMode="auto">
              <a:xfrm>
                <a:off x="4402138" y="3857625"/>
                <a:ext cx="500062" cy="336550"/>
              </a:xfrm>
              <a:prstGeom prst="rect">
                <a:avLst/>
              </a:prstGeom>
              <a:noFill/>
              <a:ln w="19050">
                <a:noFill/>
                <a:miter lim="800000"/>
                <a:headEnd type="none" w="sm" len="sm"/>
                <a:tailEnd type="none" w="sm" len="sm"/>
              </a:ln>
              <a:effectLst/>
            </p:spPr>
            <p:txBody>
              <a:bodyPr wrap="none">
                <a:spAutoFit/>
              </a:bodyPr>
              <a:lstStyle/>
              <a:p>
                <a:r>
                  <a:rPr lang="en-US" sz="1600" dirty="0">
                    <a:solidFill>
                      <a:schemeClr val="tx1"/>
                    </a:solidFill>
                  </a:rPr>
                  <a:t>yes</a:t>
                </a:r>
              </a:p>
            </p:txBody>
          </p:sp>
          <p:sp>
            <p:nvSpPr>
              <p:cNvPr id="377893" name="Text Box 37"/>
              <p:cNvSpPr txBox="1">
                <a:spLocks noChangeArrowheads="1"/>
              </p:cNvSpPr>
              <p:nvPr/>
            </p:nvSpPr>
            <p:spPr bwMode="auto">
              <a:xfrm>
                <a:off x="4448175" y="4375150"/>
                <a:ext cx="409575" cy="336550"/>
              </a:xfrm>
              <a:prstGeom prst="rect">
                <a:avLst/>
              </a:prstGeom>
              <a:noFill/>
              <a:ln w="19050">
                <a:noFill/>
                <a:miter lim="800000"/>
                <a:headEnd type="none" w="sm" len="sm"/>
                <a:tailEnd type="none" w="sm" len="sm"/>
              </a:ln>
              <a:effectLst/>
            </p:spPr>
            <p:txBody>
              <a:bodyPr wrap="none">
                <a:spAutoFit/>
              </a:bodyPr>
              <a:lstStyle/>
              <a:p>
                <a:r>
                  <a:rPr lang="en-US" sz="1600">
                    <a:solidFill>
                      <a:schemeClr val="tx1"/>
                    </a:solidFill>
                  </a:rPr>
                  <a:t>no</a:t>
                </a:r>
              </a:p>
            </p:txBody>
          </p:sp>
          <p:sp>
            <p:nvSpPr>
              <p:cNvPr id="377894" name="Text Box 38"/>
              <p:cNvSpPr txBox="1">
                <a:spLocks noChangeArrowheads="1"/>
              </p:cNvSpPr>
              <p:nvPr/>
            </p:nvSpPr>
            <p:spPr bwMode="auto">
              <a:xfrm>
                <a:off x="5410200" y="3784600"/>
                <a:ext cx="2281238" cy="336550"/>
              </a:xfrm>
              <a:prstGeom prst="rect">
                <a:avLst/>
              </a:prstGeom>
              <a:noFill/>
              <a:ln w="19050">
                <a:noFill/>
                <a:miter lim="800000"/>
                <a:headEnd type="none" w="sm" len="sm"/>
                <a:tailEnd type="none" w="sm" len="sm"/>
              </a:ln>
              <a:effectLst/>
            </p:spPr>
            <p:txBody>
              <a:bodyPr>
                <a:spAutoFit/>
              </a:bodyPr>
              <a:lstStyle/>
              <a:p>
                <a:pPr algn="l"/>
                <a:r>
                  <a:rPr lang="en-US" sz="1600">
                    <a:solidFill>
                      <a:schemeClr val="tx1"/>
                    </a:solidFill>
                  </a:rPr>
                  <a:t>Political Gratuity</a:t>
                </a:r>
              </a:p>
            </p:txBody>
          </p:sp>
          <p:sp>
            <p:nvSpPr>
              <p:cNvPr id="377895" name="Text Box 39"/>
              <p:cNvSpPr txBox="1">
                <a:spLocks noChangeArrowheads="1"/>
              </p:cNvSpPr>
              <p:nvPr/>
            </p:nvSpPr>
            <p:spPr bwMode="auto">
              <a:xfrm>
                <a:off x="5410200" y="4129088"/>
                <a:ext cx="2509838" cy="581025"/>
              </a:xfrm>
              <a:prstGeom prst="rect">
                <a:avLst/>
              </a:prstGeom>
              <a:noFill/>
              <a:ln w="19050">
                <a:noFill/>
                <a:miter lim="800000"/>
                <a:headEnd type="none" w="sm" len="sm"/>
                <a:tailEnd type="none" w="sm" len="sm"/>
              </a:ln>
              <a:effectLst/>
            </p:spPr>
            <p:txBody>
              <a:bodyPr>
                <a:spAutoFit/>
              </a:bodyPr>
              <a:lstStyle/>
              <a:p>
                <a:pPr algn="l"/>
                <a:r>
                  <a:rPr lang="en-US" sz="1600">
                    <a:solidFill>
                      <a:schemeClr val="tx1"/>
                    </a:solidFill>
                  </a:rPr>
                  <a:t>Mismatched deliverables  at the start</a:t>
                </a:r>
              </a:p>
            </p:txBody>
          </p:sp>
        </p:grpSp>
      </p:grpSp>
      <p:grpSp>
        <p:nvGrpSpPr>
          <p:cNvPr id="69" name="Group 68"/>
          <p:cNvGrpSpPr/>
          <p:nvPr/>
        </p:nvGrpSpPr>
        <p:grpSpPr>
          <a:xfrm>
            <a:off x="2422525" y="4762500"/>
            <a:ext cx="5497513" cy="985838"/>
            <a:chOff x="2422525" y="4762500"/>
            <a:chExt cx="5497513" cy="985838"/>
          </a:xfrm>
        </p:grpSpPr>
        <p:grpSp>
          <p:nvGrpSpPr>
            <p:cNvPr id="60" name="Group 59"/>
            <p:cNvGrpSpPr/>
            <p:nvPr/>
          </p:nvGrpSpPr>
          <p:grpSpPr>
            <a:xfrm>
              <a:off x="3771900" y="4762500"/>
              <a:ext cx="4148138" cy="985838"/>
              <a:chOff x="3771900" y="4762500"/>
              <a:chExt cx="4148138" cy="985838"/>
            </a:xfrm>
          </p:grpSpPr>
          <p:cxnSp>
            <p:nvCxnSpPr>
              <p:cNvPr id="377898" name="AutoShape 42"/>
              <p:cNvCxnSpPr>
                <a:cxnSpLocks noChangeShapeType="1"/>
                <a:stCxn id="377897" idx="3"/>
                <a:endCxn id="377902" idx="1"/>
              </p:cNvCxnSpPr>
              <p:nvPr/>
            </p:nvCxnSpPr>
            <p:spPr bwMode="auto">
              <a:xfrm flipV="1">
                <a:off x="3771900" y="5053013"/>
                <a:ext cx="1638300" cy="84137"/>
              </a:xfrm>
              <a:prstGeom prst="straightConnector1">
                <a:avLst/>
              </a:prstGeom>
              <a:noFill/>
              <a:ln w="19050">
                <a:solidFill>
                  <a:schemeClr val="tx1"/>
                </a:solidFill>
                <a:round/>
                <a:headEnd type="none" w="sm" len="sm"/>
                <a:tailEnd type="none" w="sm" len="sm"/>
              </a:ln>
              <a:effectLst/>
            </p:spPr>
          </p:cxnSp>
          <p:cxnSp>
            <p:nvCxnSpPr>
              <p:cNvPr id="377899" name="AutoShape 43"/>
              <p:cNvCxnSpPr>
                <a:cxnSpLocks noChangeShapeType="1"/>
                <a:stCxn id="377897" idx="3"/>
                <a:endCxn id="377903" idx="1"/>
              </p:cNvCxnSpPr>
              <p:nvPr/>
            </p:nvCxnSpPr>
            <p:spPr bwMode="auto">
              <a:xfrm>
                <a:off x="3771900" y="5137150"/>
                <a:ext cx="1638300" cy="427038"/>
              </a:xfrm>
              <a:prstGeom prst="straightConnector1">
                <a:avLst/>
              </a:prstGeom>
              <a:noFill/>
              <a:ln w="19050">
                <a:solidFill>
                  <a:schemeClr val="tx1"/>
                </a:solidFill>
                <a:round/>
                <a:headEnd type="none" w="sm" len="sm"/>
                <a:tailEnd type="none" w="sm" len="sm"/>
              </a:ln>
              <a:effectLst/>
            </p:spPr>
          </p:cxnSp>
          <p:sp>
            <p:nvSpPr>
              <p:cNvPr id="377900" name="Text Box 44"/>
              <p:cNvSpPr txBox="1">
                <a:spLocks noChangeArrowheads="1"/>
              </p:cNvSpPr>
              <p:nvPr/>
            </p:nvSpPr>
            <p:spPr bwMode="auto">
              <a:xfrm>
                <a:off x="4402138" y="4835525"/>
                <a:ext cx="500062" cy="336550"/>
              </a:xfrm>
              <a:prstGeom prst="rect">
                <a:avLst/>
              </a:prstGeom>
              <a:noFill/>
              <a:ln w="19050">
                <a:noFill/>
                <a:miter lim="800000"/>
                <a:headEnd type="none" w="sm" len="sm"/>
                <a:tailEnd type="none" w="sm" len="sm"/>
              </a:ln>
              <a:effectLst/>
            </p:spPr>
            <p:txBody>
              <a:bodyPr wrap="none">
                <a:spAutoFit/>
              </a:bodyPr>
              <a:lstStyle/>
              <a:p>
                <a:r>
                  <a:rPr lang="en-US" sz="1600" dirty="0">
                    <a:solidFill>
                      <a:schemeClr val="tx1"/>
                    </a:solidFill>
                  </a:rPr>
                  <a:t>yes</a:t>
                </a:r>
              </a:p>
            </p:txBody>
          </p:sp>
          <p:sp>
            <p:nvSpPr>
              <p:cNvPr id="377901" name="Text Box 45"/>
              <p:cNvSpPr txBox="1">
                <a:spLocks noChangeArrowheads="1"/>
              </p:cNvSpPr>
              <p:nvPr/>
            </p:nvSpPr>
            <p:spPr bwMode="auto">
              <a:xfrm>
                <a:off x="4448175" y="5411788"/>
                <a:ext cx="409575" cy="336550"/>
              </a:xfrm>
              <a:prstGeom prst="rect">
                <a:avLst/>
              </a:prstGeom>
              <a:noFill/>
              <a:ln w="19050">
                <a:noFill/>
                <a:miter lim="800000"/>
                <a:headEnd type="none" w="sm" len="sm"/>
                <a:tailEnd type="none" w="sm" len="sm"/>
              </a:ln>
              <a:effectLst/>
            </p:spPr>
            <p:txBody>
              <a:bodyPr wrap="none">
                <a:spAutoFit/>
              </a:bodyPr>
              <a:lstStyle/>
              <a:p>
                <a:r>
                  <a:rPr lang="en-US" sz="1600">
                    <a:solidFill>
                      <a:schemeClr val="tx1"/>
                    </a:solidFill>
                  </a:rPr>
                  <a:t>no</a:t>
                </a:r>
              </a:p>
            </p:txBody>
          </p:sp>
          <p:sp>
            <p:nvSpPr>
              <p:cNvPr id="377902" name="Text Box 46"/>
              <p:cNvSpPr txBox="1">
                <a:spLocks noChangeArrowheads="1"/>
              </p:cNvSpPr>
              <p:nvPr/>
            </p:nvSpPr>
            <p:spPr bwMode="auto">
              <a:xfrm>
                <a:off x="5410200" y="4762500"/>
                <a:ext cx="1976438" cy="581025"/>
              </a:xfrm>
              <a:prstGeom prst="rect">
                <a:avLst/>
              </a:prstGeom>
              <a:noFill/>
              <a:ln w="19050">
                <a:noFill/>
                <a:miter lim="800000"/>
                <a:headEnd type="none" w="sm" len="sm"/>
                <a:tailEnd type="none" w="sm" len="sm"/>
              </a:ln>
              <a:effectLst/>
            </p:spPr>
            <p:txBody>
              <a:bodyPr>
                <a:spAutoFit/>
              </a:bodyPr>
              <a:lstStyle/>
              <a:p>
                <a:pPr algn="l"/>
                <a:r>
                  <a:rPr lang="en-US" sz="1600">
                    <a:solidFill>
                      <a:schemeClr val="tx1"/>
                    </a:solidFill>
                  </a:rPr>
                  <a:t>Deliverables match weak</a:t>
                </a:r>
              </a:p>
            </p:txBody>
          </p:sp>
          <p:sp>
            <p:nvSpPr>
              <p:cNvPr id="377903" name="Text Box 47"/>
              <p:cNvSpPr txBox="1">
                <a:spLocks noChangeArrowheads="1"/>
              </p:cNvSpPr>
              <p:nvPr/>
            </p:nvSpPr>
            <p:spPr bwMode="auto">
              <a:xfrm>
                <a:off x="5410200" y="5395913"/>
                <a:ext cx="2509838" cy="336550"/>
              </a:xfrm>
              <a:prstGeom prst="rect">
                <a:avLst/>
              </a:prstGeom>
              <a:noFill/>
              <a:ln w="19050">
                <a:noFill/>
                <a:miter lim="800000"/>
                <a:headEnd type="none" w="sm" len="sm"/>
                <a:tailEnd type="none" w="sm" len="sm"/>
              </a:ln>
              <a:effectLst/>
            </p:spPr>
            <p:txBody>
              <a:bodyPr>
                <a:spAutoFit/>
              </a:bodyPr>
              <a:lstStyle/>
              <a:p>
                <a:pPr algn="l"/>
                <a:r>
                  <a:rPr lang="en-US" sz="1600">
                    <a:solidFill>
                      <a:schemeClr val="tx1"/>
                    </a:solidFill>
                  </a:rPr>
                  <a:t>Judged by del only</a:t>
                </a:r>
              </a:p>
            </p:txBody>
          </p:sp>
        </p:grpSp>
        <p:grpSp>
          <p:nvGrpSpPr>
            <p:cNvPr id="68" name="Group 67"/>
            <p:cNvGrpSpPr/>
            <p:nvPr/>
          </p:nvGrpSpPr>
          <p:grpSpPr>
            <a:xfrm>
              <a:off x="2422525" y="4932363"/>
              <a:ext cx="1339850" cy="377825"/>
              <a:chOff x="2422525" y="4932363"/>
              <a:chExt cx="1339850" cy="377825"/>
            </a:xfrm>
          </p:grpSpPr>
          <p:cxnSp>
            <p:nvCxnSpPr>
              <p:cNvPr id="377876" name="AutoShape 20"/>
              <p:cNvCxnSpPr>
                <a:cxnSpLocks noChangeShapeType="1"/>
                <a:stCxn id="377875" idx="3"/>
                <a:endCxn id="377897" idx="1"/>
              </p:cNvCxnSpPr>
              <p:nvPr/>
            </p:nvCxnSpPr>
            <p:spPr bwMode="auto">
              <a:xfrm flipV="1">
                <a:off x="2422525" y="5137150"/>
                <a:ext cx="1025525" cy="173038"/>
              </a:xfrm>
              <a:prstGeom prst="straightConnector1">
                <a:avLst/>
              </a:prstGeom>
              <a:noFill/>
              <a:ln w="19050">
                <a:solidFill>
                  <a:schemeClr val="tx1"/>
                </a:solidFill>
                <a:round/>
                <a:headEnd type="none" w="sm" len="sm"/>
                <a:tailEnd type="none" w="sm" len="sm"/>
              </a:ln>
              <a:effectLst/>
            </p:spPr>
          </p:cxnSp>
          <p:sp>
            <p:nvSpPr>
              <p:cNvPr id="377879" name="Text Box 23"/>
              <p:cNvSpPr txBox="1">
                <a:spLocks noChangeArrowheads="1"/>
              </p:cNvSpPr>
              <p:nvPr/>
            </p:nvSpPr>
            <p:spPr bwMode="auto">
              <a:xfrm>
                <a:off x="2767013" y="4932363"/>
                <a:ext cx="500062" cy="336550"/>
              </a:xfrm>
              <a:prstGeom prst="rect">
                <a:avLst/>
              </a:prstGeom>
              <a:noFill/>
              <a:ln w="19050">
                <a:noFill/>
                <a:miter lim="800000"/>
                <a:headEnd type="none" w="sm" len="sm"/>
                <a:tailEnd type="none" w="sm" len="sm"/>
              </a:ln>
              <a:effectLst/>
            </p:spPr>
            <p:txBody>
              <a:bodyPr wrap="none">
                <a:spAutoFit/>
              </a:bodyPr>
              <a:lstStyle/>
              <a:p>
                <a:r>
                  <a:rPr lang="en-US" sz="1600" dirty="0">
                    <a:solidFill>
                      <a:schemeClr val="tx1"/>
                    </a:solidFill>
                  </a:rPr>
                  <a:t>yes</a:t>
                </a:r>
              </a:p>
            </p:txBody>
          </p:sp>
          <p:sp>
            <p:nvSpPr>
              <p:cNvPr id="377897" name="Rectangle 41"/>
              <p:cNvSpPr>
                <a:spLocks noChangeArrowheads="1"/>
              </p:cNvSpPr>
              <p:nvPr/>
            </p:nvSpPr>
            <p:spPr bwMode="auto">
              <a:xfrm>
                <a:off x="3455988" y="4992688"/>
                <a:ext cx="306387" cy="288925"/>
              </a:xfrm>
              <a:prstGeom prst="rect">
                <a:avLst/>
              </a:prstGeom>
              <a:solidFill>
                <a:schemeClr val="bg2"/>
              </a:solidFill>
              <a:ln w="19050">
                <a:solidFill>
                  <a:schemeClr val="tx1"/>
                </a:solidFill>
                <a:miter lim="800000"/>
                <a:headEnd type="none" w="sm" len="sm"/>
                <a:tailEnd type="none" w="sm" len="sm"/>
              </a:ln>
              <a:effectLst/>
            </p:spPr>
            <p:txBody>
              <a:bodyPr wrap="none" anchor="ctr"/>
              <a:lstStyle/>
              <a:p>
                <a:endParaRPr lang="en-US"/>
              </a:p>
            </p:txBody>
          </p:sp>
        </p:grpSp>
      </p:grpSp>
      <p:grpSp>
        <p:nvGrpSpPr>
          <p:cNvPr id="61" name="Group 60"/>
          <p:cNvGrpSpPr/>
          <p:nvPr/>
        </p:nvGrpSpPr>
        <p:grpSpPr>
          <a:xfrm>
            <a:off x="3771900" y="5757863"/>
            <a:ext cx="3919538" cy="369887"/>
            <a:chOff x="3771900" y="5757863"/>
            <a:chExt cx="3919538" cy="369887"/>
          </a:xfrm>
        </p:grpSpPr>
        <p:sp>
          <p:nvSpPr>
            <p:cNvPr id="377905" name="Text Box 49"/>
            <p:cNvSpPr txBox="1">
              <a:spLocks noChangeArrowheads="1"/>
            </p:cNvSpPr>
            <p:nvPr/>
          </p:nvSpPr>
          <p:spPr bwMode="auto">
            <a:xfrm>
              <a:off x="4402138" y="5757863"/>
              <a:ext cx="500062" cy="336550"/>
            </a:xfrm>
            <a:prstGeom prst="rect">
              <a:avLst/>
            </a:prstGeom>
            <a:noFill/>
            <a:ln w="19050">
              <a:noFill/>
              <a:miter lim="800000"/>
              <a:headEnd type="none" w="sm" len="sm"/>
              <a:tailEnd type="none" w="sm" len="sm"/>
            </a:ln>
            <a:effectLst/>
          </p:spPr>
          <p:txBody>
            <a:bodyPr wrap="none">
              <a:spAutoFit/>
            </a:bodyPr>
            <a:lstStyle/>
            <a:p>
              <a:r>
                <a:rPr lang="en-US" sz="1600" dirty="0">
                  <a:solidFill>
                    <a:schemeClr val="tx1"/>
                  </a:solidFill>
                </a:rPr>
                <a:t>yes</a:t>
              </a:r>
            </a:p>
          </p:txBody>
        </p:sp>
        <p:cxnSp>
          <p:nvCxnSpPr>
            <p:cNvPr id="377907" name="AutoShape 51"/>
            <p:cNvCxnSpPr>
              <a:cxnSpLocks noChangeShapeType="1"/>
              <a:stCxn id="377906" idx="3"/>
              <a:endCxn id="377910" idx="1"/>
            </p:cNvCxnSpPr>
            <p:nvPr/>
          </p:nvCxnSpPr>
          <p:spPr bwMode="auto">
            <a:xfrm>
              <a:off x="3771900" y="5943600"/>
              <a:ext cx="1638300" cy="15875"/>
            </a:xfrm>
            <a:prstGeom prst="straightConnector1">
              <a:avLst/>
            </a:prstGeom>
            <a:noFill/>
            <a:ln w="19050">
              <a:solidFill>
                <a:schemeClr val="tx1"/>
              </a:solidFill>
              <a:round/>
              <a:headEnd type="none" w="sm" len="sm"/>
              <a:tailEnd type="none" w="sm" len="sm"/>
            </a:ln>
            <a:effectLst/>
          </p:spPr>
        </p:cxnSp>
        <p:sp>
          <p:nvSpPr>
            <p:cNvPr id="377910" name="Text Box 54"/>
            <p:cNvSpPr txBox="1">
              <a:spLocks noChangeArrowheads="1"/>
            </p:cNvSpPr>
            <p:nvPr/>
          </p:nvSpPr>
          <p:spPr bwMode="auto">
            <a:xfrm>
              <a:off x="5410200" y="5791200"/>
              <a:ext cx="2281238" cy="336550"/>
            </a:xfrm>
            <a:prstGeom prst="rect">
              <a:avLst/>
            </a:prstGeom>
            <a:noFill/>
            <a:ln w="19050">
              <a:noFill/>
              <a:miter lim="800000"/>
              <a:headEnd type="none" w="sm" len="sm"/>
              <a:tailEnd type="none" w="sm" len="sm"/>
            </a:ln>
            <a:effectLst/>
          </p:spPr>
          <p:txBody>
            <a:bodyPr>
              <a:spAutoFit/>
            </a:bodyPr>
            <a:lstStyle/>
            <a:p>
              <a:pPr algn="l"/>
              <a:r>
                <a:rPr lang="en-US" sz="1600">
                  <a:solidFill>
                    <a:schemeClr val="tx1"/>
                  </a:solidFill>
                </a:rPr>
                <a:t>Political Gratuity</a:t>
              </a:r>
            </a:p>
          </p:txBody>
        </p:sp>
      </p:grpSp>
      <p:grpSp>
        <p:nvGrpSpPr>
          <p:cNvPr id="65" name="Group 64"/>
          <p:cNvGrpSpPr/>
          <p:nvPr/>
        </p:nvGrpSpPr>
        <p:grpSpPr>
          <a:xfrm>
            <a:off x="2414588" y="2690813"/>
            <a:ext cx="5276850" cy="3970337"/>
            <a:chOff x="2414588" y="2690813"/>
            <a:chExt cx="5276850" cy="3970337"/>
          </a:xfrm>
        </p:grpSpPr>
        <p:cxnSp>
          <p:nvCxnSpPr>
            <p:cNvPr id="377871" name="AutoShape 15"/>
            <p:cNvCxnSpPr>
              <a:cxnSpLocks noChangeShapeType="1"/>
              <a:stCxn id="377869" idx="3"/>
              <a:endCxn id="377881" idx="1"/>
            </p:cNvCxnSpPr>
            <p:nvPr/>
          </p:nvCxnSpPr>
          <p:spPr bwMode="auto">
            <a:xfrm flipV="1">
              <a:off x="2414588" y="3409950"/>
              <a:ext cx="1041400" cy="460375"/>
            </a:xfrm>
            <a:prstGeom prst="straightConnector1">
              <a:avLst/>
            </a:prstGeom>
            <a:noFill/>
            <a:ln w="19050">
              <a:solidFill>
                <a:schemeClr val="tx1"/>
              </a:solidFill>
              <a:round/>
              <a:headEnd type="none" w="sm" len="sm"/>
              <a:tailEnd type="none" w="sm" len="sm"/>
            </a:ln>
            <a:effectLst/>
          </p:spPr>
        </p:cxnSp>
        <p:sp>
          <p:nvSpPr>
            <p:cNvPr id="377872" name="Text Box 16"/>
            <p:cNvSpPr txBox="1">
              <a:spLocks noChangeArrowheads="1"/>
            </p:cNvSpPr>
            <p:nvPr/>
          </p:nvSpPr>
          <p:spPr bwMode="auto">
            <a:xfrm>
              <a:off x="2767013" y="3262313"/>
              <a:ext cx="500062" cy="336550"/>
            </a:xfrm>
            <a:prstGeom prst="rect">
              <a:avLst/>
            </a:prstGeom>
            <a:noFill/>
            <a:ln w="19050">
              <a:noFill/>
              <a:miter lim="800000"/>
              <a:headEnd type="none" w="sm" len="sm"/>
              <a:tailEnd type="none" w="sm" len="sm"/>
            </a:ln>
            <a:effectLst/>
          </p:spPr>
          <p:txBody>
            <a:bodyPr wrap="none">
              <a:spAutoFit/>
            </a:bodyPr>
            <a:lstStyle/>
            <a:p>
              <a:r>
                <a:rPr lang="en-US" sz="1600" dirty="0">
                  <a:solidFill>
                    <a:schemeClr val="tx1"/>
                  </a:solidFill>
                </a:rPr>
                <a:t>yes</a:t>
              </a:r>
            </a:p>
          </p:txBody>
        </p:sp>
        <p:sp>
          <p:nvSpPr>
            <p:cNvPr id="377881" name="Rectangle 25"/>
            <p:cNvSpPr>
              <a:spLocks noChangeArrowheads="1"/>
            </p:cNvSpPr>
            <p:nvPr/>
          </p:nvSpPr>
          <p:spPr bwMode="auto">
            <a:xfrm>
              <a:off x="3455988" y="3265488"/>
              <a:ext cx="306387" cy="288925"/>
            </a:xfrm>
            <a:prstGeom prst="rect">
              <a:avLst/>
            </a:prstGeom>
            <a:solidFill>
              <a:schemeClr val="bg2"/>
            </a:solidFill>
            <a:ln w="19050">
              <a:solidFill>
                <a:schemeClr val="tx1"/>
              </a:solidFill>
              <a:miter lim="800000"/>
              <a:headEnd type="none" w="sm" len="sm"/>
              <a:tailEnd type="none" w="sm" len="sm"/>
            </a:ln>
            <a:effectLst/>
          </p:spPr>
          <p:txBody>
            <a:bodyPr wrap="none" anchor="ctr"/>
            <a:lstStyle/>
            <a:p>
              <a:endParaRPr lang="en-US"/>
            </a:p>
          </p:txBody>
        </p:sp>
        <p:cxnSp>
          <p:nvCxnSpPr>
            <p:cNvPr id="377877" name="AutoShape 21"/>
            <p:cNvCxnSpPr>
              <a:cxnSpLocks noChangeShapeType="1"/>
              <a:stCxn id="377875" idx="3"/>
              <a:endCxn id="377906" idx="1"/>
            </p:cNvCxnSpPr>
            <p:nvPr/>
          </p:nvCxnSpPr>
          <p:spPr bwMode="auto">
            <a:xfrm>
              <a:off x="2414588" y="5310188"/>
              <a:ext cx="1041400" cy="631825"/>
            </a:xfrm>
            <a:prstGeom prst="straightConnector1">
              <a:avLst/>
            </a:prstGeom>
            <a:noFill/>
            <a:ln w="19050">
              <a:solidFill>
                <a:schemeClr val="tx1"/>
              </a:solidFill>
              <a:round/>
              <a:headEnd type="none" w="sm" len="sm"/>
              <a:tailEnd type="none" w="sm" len="sm"/>
            </a:ln>
            <a:effectLst/>
          </p:spPr>
        </p:cxnSp>
        <p:sp>
          <p:nvSpPr>
            <p:cNvPr id="377878" name="Text Box 22"/>
            <p:cNvSpPr txBox="1">
              <a:spLocks noChangeArrowheads="1"/>
            </p:cNvSpPr>
            <p:nvPr/>
          </p:nvSpPr>
          <p:spPr bwMode="auto">
            <a:xfrm>
              <a:off x="2813050" y="5795963"/>
              <a:ext cx="409575" cy="336550"/>
            </a:xfrm>
            <a:prstGeom prst="rect">
              <a:avLst/>
            </a:prstGeom>
            <a:noFill/>
            <a:ln w="19050">
              <a:noFill/>
              <a:miter lim="800000"/>
              <a:headEnd type="none" w="sm" len="sm"/>
              <a:tailEnd type="none" w="sm" len="sm"/>
            </a:ln>
            <a:effectLst/>
          </p:spPr>
          <p:txBody>
            <a:bodyPr wrap="none">
              <a:spAutoFit/>
            </a:bodyPr>
            <a:lstStyle/>
            <a:p>
              <a:r>
                <a:rPr lang="en-US" sz="1600">
                  <a:solidFill>
                    <a:schemeClr val="tx1"/>
                  </a:solidFill>
                </a:rPr>
                <a:t>no</a:t>
              </a:r>
            </a:p>
          </p:txBody>
        </p:sp>
        <p:sp>
          <p:nvSpPr>
            <p:cNvPr id="377906" name="Rectangle 50"/>
            <p:cNvSpPr>
              <a:spLocks noChangeArrowheads="1"/>
            </p:cNvSpPr>
            <p:nvPr/>
          </p:nvSpPr>
          <p:spPr bwMode="auto">
            <a:xfrm>
              <a:off x="3455988" y="5799138"/>
              <a:ext cx="306387" cy="287337"/>
            </a:xfrm>
            <a:prstGeom prst="rect">
              <a:avLst/>
            </a:prstGeom>
            <a:solidFill>
              <a:schemeClr val="bg2"/>
            </a:solidFill>
            <a:ln w="19050">
              <a:solidFill>
                <a:schemeClr val="tx1"/>
              </a:solidFill>
              <a:miter lim="800000"/>
              <a:headEnd type="none" w="sm" len="sm"/>
              <a:tailEnd type="none" w="sm" len="sm"/>
            </a:ln>
            <a:effectLst/>
          </p:spPr>
          <p:txBody>
            <a:bodyPr wrap="none" anchor="ctr"/>
            <a:lstStyle/>
            <a:p>
              <a:endParaRPr lang="en-US"/>
            </a:p>
          </p:txBody>
        </p:sp>
        <p:grpSp>
          <p:nvGrpSpPr>
            <p:cNvPr id="62" name="Group 61"/>
            <p:cNvGrpSpPr/>
            <p:nvPr/>
          </p:nvGrpSpPr>
          <p:grpSpPr>
            <a:xfrm>
              <a:off x="3771900" y="2690813"/>
              <a:ext cx="3919538" cy="3970337"/>
              <a:chOff x="3771900" y="2690813"/>
              <a:chExt cx="3919538" cy="3970337"/>
            </a:xfrm>
          </p:grpSpPr>
          <p:cxnSp>
            <p:nvCxnSpPr>
              <p:cNvPr id="377882" name="AutoShape 26"/>
              <p:cNvCxnSpPr>
                <a:cxnSpLocks noChangeShapeType="1"/>
                <a:stCxn id="377881" idx="3"/>
                <a:endCxn id="377886" idx="1"/>
              </p:cNvCxnSpPr>
              <p:nvPr/>
            </p:nvCxnSpPr>
            <p:spPr bwMode="auto">
              <a:xfrm flipV="1">
                <a:off x="3771900" y="2859088"/>
                <a:ext cx="1638300" cy="550862"/>
              </a:xfrm>
              <a:prstGeom prst="straightConnector1">
                <a:avLst/>
              </a:prstGeom>
              <a:noFill/>
              <a:ln w="19050">
                <a:solidFill>
                  <a:schemeClr val="tx1"/>
                </a:solidFill>
                <a:round/>
                <a:headEnd type="none" w="sm" len="sm"/>
                <a:tailEnd type="none" w="sm" len="sm"/>
              </a:ln>
              <a:effectLst/>
            </p:spPr>
          </p:cxnSp>
          <p:sp>
            <p:nvSpPr>
              <p:cNvPr id="377884" name="Text Box 28"/>
              <p:cNvSpPr txBox="1">
                <a:spLocks noChangeArrowheads="1"/>
              </p:cNvSpPr>
              <p:nvPr/>
            </p:nvSpPr>
            <p:spPr bwMode="auto">
              <a:xfrm>
                <a:off x="4402138" y="2878138"/>
                <a:ext cx="500062" cy="336550"/>
              </a:xfrm>
              <a:prstGeom prst="rect">
                <a:avLst/>
              </a:prstGeom>
              <a:noFill/>
              <a:ln w="19050">
                <a:noFill/>
                <a:miter lim="800000"/>
                <a:headEnd type="none" w="sm" len="sm"/>
                <a:tailEnd type="none" w="sm" len="sm"/>
              </a:ln>
              <a:effectLst/>
            </p:spPr>
            <p:txBody>
              <a:bodyPr wrap="none">
                <a:spAutoFit/>
              </a:bodyPr>
              <a:lstStyle/>
              <a:p>
                <a:r>
                  <a:rPr lang="en-US" sz="1600" dirty="0">
                    <a:solidFill>
                      <a:schemeClr val="tx1"/>
                    </a:solidFill>
                  </a:rPr>
                  <a:t>yes</a:t>
                </a:r>
              </a:p>
            </p:txBody>
          </p:sp>
          <p:sp>
            <p:nvSpPr>
              <p:cNvPr id="377886" name="Text Box 30"/>
              <p:cNvSpPr txBox="1">
                <a:spLocks noChangeArrowheads="1"/>
              </p:cNvSpPr>
              <p:nvPr/>
            </p:nvSpPr>
            <p:spPr bwMode="auto">
              <a:xfrm>
                <a:off x="5410200" y="2690813"/>
                <a:ext cx="2281238" cy="336550"/>
              </a:xfrm>
              <a:prstGeom prst="rect">
                <a:avLst/>
              </a:prstGeom>
              <a:noFill/>
              <a:ln w="19050">
                <a:noFill/>
                <a:miter lim="800000"/>
                <a:headEnd type="none" w="sm" len="sm"/>
                <a:tailEnd type="none" w="sm" len="sm"/>
              </a:ln>
              <a:effectLst/>
            </p:spPr>
            <p:txBody>
              <a:bodyPr>
                <a:spAutoFit/>
              </a:bodyPr>
              <a:lstStyle/>
              <a:p>
                <a:pPr algn="l"/>
                <a:r>
                  <a:rPr lang="en-US" sz="1600" dirty="0">
                    <a:solidFill>
                      <a:schemeClr val="tx1"/>
                    </a:solidFill>
                  </a:rPr>
                  <a:t>Totally Successful</a:t>
                </a:r>
              </a:p>
            </p:txBody>
          </p:sp>
          <p:cxnSp>
            <p:nvCxnSpPr>
              <p:cNvPr id="377908" name="AutoShape 52"/>
              <p:cNvCxnSpPr>
                <a:cxnSpLocks noChangeShapeType="1"/>
                <a:stCxn id="377906" idx="3"/>
                <a:endCxn id="377911" idx="1"/>
              </p:cNvCxnSpPr>
              <p:nvPr/>
            </p:nvCxnSpPr>
            <p:spPr bwMode="auto">
              <a:xfrm>
                <a:off x="3771900" y="5943600"/>
                <a:ext cx="1638300" cy="549275"/>
              </a:xfrm>
              <a:prstGeom prst="straightConnector1">
                <a:avLst/>
              </a:prstGeom>
              <a:noFill/>
              <a:ln w="19050">
                <a:solidFill>
                  <a:schemeClr val="tx1"/>
                </a:solidFill>
                <a:round/>
                <a:headEnd type="none" w="sm" len="sm"/>
                <a:tailEnd type="none" w="sm" len="sm"/>
              </a:ln>
              <a:effectLst/>
            </p:spPr>
          </p:cxnSp>
          <p:sp>
            <p:nvSpPr>
              <p:cNvPr id="377909" name="Text Box 53"/>
              <p:cNvSpPr txBox="1">
                <a:spLocks noChangeArrowheads="1"/>
              </p:cNvSpPr>
              <p:nvPr/>
            </p:nvSpPr>
            <p:spPr bwMode="auto">
              <a:xfrm>
                <a:off x="4448175" y="6275388"/>
                <a:ext cx="409575" cy="336550"/>
              </a:xfrm>
              <a:prstGeom prst="rect">
                <a:avLst/>
              </a:prstGeom>
              <a:noFill/>
              <a:ln w="19050">
                <a:noFill/>
                <a:miter lim="800000"/>
                <a:headEnd type="none" w="sm" len="sm"/>
                <a:tailEnd type="none" w="sm" len="sm"/>
              </a:ln>
              <a:effectLst/>
            </p:spPr>
            <p:txBody>
              <a:bodyPr wrap="none">
                <a:spAutoFit/>
              </a:bodyPr>
              <a:lstStyle/>
              <a:p>
                <a:r>
                  <a:rPr lang="en-US" sz="1600">
                    <a:solidFill>
                      <a:schemeClr val="tx1"/>
                    </a:solidFill>
                  </a:rPr>
                  <a:t>no</a:t>
                </a:r>
              </a:p>
            </p:txBody>
          </p:sp>
          <p:sp>
            <p:nvSpPr>
              <p:cNvPr id="377911" name="Text Box 55"/>
              <p:cNvSpPr txBox="1">
                <a:spLocks noChangeArrowheads="1"/>
              </p:cNvSpPr>
              <p:nvPr/>
            </p:nvSpPr>
            <p:spPr bwMode="auto">
              <a:xfrm>
                <a:off x="5410200" y="6324600"/>
                <a:ext cx="2281238" cy="336550"/>
              </a:xfrm>
              <a:prstGeom prst="rect">
                <a:avLst/>
              </a:prstGeom>
              <a:noFill/>
              <a:ln w="19050">
                <a:noFill/>
                <a:miter lim="800000"/>
                <a:headEnd type="none" w="sm" len="sm"/>
                <a:tailEnd type="none" w="sm" len="sm"/>
              </a:ln>
              <a:effectLst/>
            </p:spPr>
            <p:txBody>
              <a:bodyPr>
                <a:spAutoFit/>
              </a:bodyPr>
              <a:lstStyle/>
              <a:p>
                <a:pPr algn="l"/>
                <a:r>
                  <a:rPr lang="en-US" sz="1600">
                    <a:solidFill>
                      <a:schemeClr val="tx1"/>
                    </a:solidFill>
                  </a:rPr>
                  <a:t>Totally Failed Project</a:t>
                </a:r>
              </a:p>
            </p:txBody>
          </p:sp>
        </p:grpSp>
      </p:grpSp>
      <p:sp>
        <p:nvSpPr>
          <p:cNvPr id="377914" name="Line 58"/>
          <p:cNvSpPr>
            <a:spLocks noChangeShapeType="1"/>
          </p:cNvSpPr>
          <p:nvPr/>
        </p:nvSpPr>
        <p:spPr bwMode="auto">
          <a:xfrm>
            <a:off x="2209800" y="2057400"/>
            <a:ext cx="0" cy="4495800"/>
          </a:xfrm>
          <a:prstGeom prst="line">
            <a:avLst/>
          </a:prstGeom>
          <a:noFill/>
          <a:ln w="28575">
            <a:solidFill>
              <a:srgbClr val="0000FF"/>
            </a:solidFill>
            <a:prstDash val="dash"/>
            <a:round/>
            <a:headEnd type="none" w="sm" len="sm"/>
            <a:tailEnd type="none" w="sm" len="sm"/>
          </a:ln>
          <a:effectLst/>
        </p:spPr>
        <p:txBody>
          <a:bodyPr wrap="none" anchor="ctr"/>
          <a:lstStyle/>
          <a:p>
            <a:endParaRPr lang="en-US"/>
          </a:p>
        </p:txBody>
      </p:sp>
      <p:sp>
        <p:nvSpPr>
          <p:cNvPr id="377915" name="Line 59"/>
          <p:cNvSpPr>
            <a:spLocks noChangeShapeType="1"/>
          </p:cNvSpPr>
          <p:nvPr/>
        </p:nvSpPr>
        <p:spPr bwMode="auto">
          <a:xfrm>
            <a:off x="3581400" y="2057400"/>
            <a:ext cx="0" cy="4495800"/>
          </a:xfrm>
          <a:prstGeom prst="line">
            <a:avLst/>
          </a:prstGeom>
          <a:noFill/>
          <a:ln w="28575">
            <a:solidFill>
              <a:srgbClr val="0000FF"/>
            </a:solidFill>
            <a:prstDash val="dash"/>
            <a:round/>
            <a:headEnd type="none" w="sm" len="sm"/>
            <a:tailEnd type="none" w="sm" len="sm"/>
          </a:ln>
          <a:effectLst/>
        </p:spPr>
        <p:txBody>
          <a:bodyPr wrap="none" anchor="ctr"/>
          <a:lstStyle/>
          <a:p>
            <a:endParaRPr lang="en-US"/>
          </a:p>
        </p:txBody>
      </p:sp>
      <p:sp>
        <p:nvSpPr>
          <p:cNvPr id="377916" name="Line 60"/>
          <p:cNvSpPr>
            <a:spLocks noChangeShapeType="1"/>
          </p:cNvSpPr>
          <p:nvPr/>
        </p:nvSpPr>
        <p:spPr bwMode="auto">
          <a:xfrm>
            <a:off x="5334000" y="2057400"/>
            <a:ext cx="0" cy="4495800"/>
          </a:xfrm>
          <a:prstGeom prst="line">
            <a:avLst/>
          </a:prstGeom>
          <a:noFill/>
          <a:ln w="28575">
            <a:solidFill>
              <a:srgbClr val="0000FF"/>
            </a:solidFill>
            <a:prstDash val="dash"/>
            <a:round/>
            <a:headEnd type="none" w="sm" len="sm"/>
            <a:tailEnd type="none" w="sm" len="sm"/>
          </a:ln>
          <a:effectLst/>
        </p:spPr>
        <p:txBody>
          <a:bodyPr wrap="none" anchor="ctr"/>
          <a:lstStyle/>
          <a:p>
            <a:endParaRPr lang="en-US"/>
          </a:p>
        </p:txBody>
      </p:sp>
      <p:sp>
        <p:nvSpPr>
          <p:cNvPr id="377917" name="Rectangle 61"/>
          <p:cNvSpPr>
            <a:spLocks noGrp="1" noChangeArrowheads="1"/>
          </p:cNvSpPr>
          <p:nvPr>
            <p:ph type="title"/>
          </p:nvPr>
        </p:nvSpPr>
        <p:spPr/>
        <p:txBody>
          <a:bodyPr/>
          <a:lstStyle/>
          <a:p>
            <a:r>
              <a:rPr lang="en-US"/>
              <a:t>One Way of Looking at Project Success - Lewis (2000)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note about project management success</a:t>
            </a:r>
            <a:endParaRPr lang="en-US" dirty="0"/>
          </a:p>
        </p:txBody>
      </p:sp>
      <p:sp>
        <p:nvSpPr>
          <p:cNvPr id="5" name="Content Placeholder 4"/>
          <p:cNvSpPr>
            <a:spLocks noGrp="1"/>
          </p:cNvSpPr>
          <p:nvPr>
            <p:ph idx="1"/>
          </p:nvPr>
        </p:nvSpPr>
        <p:spPr/>
        <p:txBody>
          <a:bodyPr/>
          <a:lstStyle/>
          <a:p>
            <a:r>
              <a:rPr lang="en-US" dirty="0" smtClean="0"/>
              <a:t>Research teams found that organizations achieve significant benefits based on a number of project management variables:</a:t>
            </a:r>
          </a:p>
          <a:p>
            <a:pPr lvl="1"/>
            <a:r>
              <a:rPr lang="en-US" sz="2000" b="1" u="sng" dirty="0" smtClean="0"/>
              <a:t>Context:</a:t>
            </a:r>
            <a:r>
              <a:rPr lang="en-US" sz="2000" dirty="0" smtClean="0"/>
              <a:t> These include economic, individual, cultural , project and organizational attributes.</a:t>
            </a:r>
          </a:p>
          <a:p>
            <a:pPr lvl="1"/>
            <a:r>
              <a:rPr lang="en-US" sz="2000" b="1" u="sng" dirty="0" smtClean="0"/>
              <a:t>Implementation:</a:t>
            </a:r>
            <a:r>
              <a:rPr lang="en-US" sz="2000" dirty="0" smtClean="0"/>
              <a:t> Variables such as training, tools, history, practices and people.</a:t>
            </a:r>
          </a:p>
          <a:p>
            <a:pPr lvl="1"/>
            <a:r>
              <a:rPr lang="en-US" sz="2000" b="1" u="sng" dirty="0" smtClean="0"/>
              <a:t>Fit:</a:t>
            </a:r>
            <a:r>
              <a:rPr lang="en-US" sz="2000" dirty="0" smtClean="0"/>
              <a:t> How customized the process is to the enterprise.</a:t>
            </a:r>
          </a:p>
          <a:p>
            <a:pPr lvl="1"/>
            <a:r>
              <a:rPr lang="en-US" sz="2000" b="1" u="sng" dirty="0" smtClean="0"/>
              <a:t>Value:</a:t>
            </a:r>
            <a:r>
              <a:rPr lang="en-US" sz="2000" dirty="0" smtClean="0"/>
              <a:t> Measures of what actually makes project management worthwhile to a company.</a:t>
            </a:r>
          </a:p>
          <a:p>
            <a:pPr lvl="1"/>
            <a:endParaRPr lang="en-US" sz="2000" dirty="0" smtClean="0"/>
          </a:p>
          <a:p>
            <a:pPr lvl="1" algn="r"/>
            <a:r>
              <a:rPr lang="en-US" sz="1400" dirty="0" smtClean="0"/>
              <a:t>PMI’s Researching the Value of Project Management Study</a:t>
            </a:r>
            <a:endParaRPr lang="en-US" sz="1400" dirty="0"/>
          </a:p>
        </p:txBody>
      </p:sp>
      <p:sp>
        <p:nvSpPr>
          <p:cNvPr id="3" name="Footer Placeholder 2"/>
          <p:cNvSpPr>
            <a:spLocks noGrp="1"/>
          </p:cNvSpPr>
          <p:nvPr>
            <p:ph type="ftr" sz="quarter" idx="10"/>
          </p:nvPr>
        </p:nvSpPr>
        <p:spPr/>
        <p:txBody>
          <a:bodyPr/>
          <a:lstStyle/>
          <a:p>
            <a:endParaRPr lang="en-US" smtClean="0"/>
          </a:p>
          <a:p>
            <a:fld id="{23D5A2D2-FF03-4A13-9871-CE932EF8348D}"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smtClean="0"/>
              <a:t>Lessons Learned (I)</a:t>
            </a:r>
          </a:p>
        </p:txBody>
      </p:sp>
      <p:sp>
        <p:nvSpPr>
          <p:cNvPr id="376835" name="Rectangle 3"/>
          <p:cNvSpPr>
            <a:spLocks noGrp="1" noChangeArrowheads="1"/>
          </p:cNvSpPr>
          <p:nvPr>
            <p:ph idx="1"/>
          </p:nvPr>
        </p:nvSpPr>
        <p:spPr/>
        <p:txBody>
          <a:bodyPr/>
          <a:lstStyle/>
          <a:p>
            <a:r>
              <a:rPr lang="en-US" sz="2000" dirty="0" smtClean="0"/>
              <a:t>The average team which is diligent will always beat the talented team that procrastinates.</a:t>
            </a:r>
          </a:p>
          <a:p>
            <a:r>
              <a:rPr lang="en-US" sz="2000" dirty="0" smtClean="0"/>
              <a:t>Thoroughly research on the aspect of your project before committing yourself to it. </a:t>
            </a:r>
          </a:p>
          <a:p>
            <a:r>
              <a:rPr lang="en-US" sz="2000" dirty="0" smtClean="0"/>
              <a:t>Whatever happens, members of the team will always have other commitments, may it be personal or business, which will interfere with the project from time to time.</a:t>
            </a:r>
          </a:p>
          <a:p>
            <a:r>
              <a:rPr lang="en-US" sz="2000" dirty="0" smtClean="0"/>
              <a:t>Communication is of utmost importance. </a:t>
            </a:r>
          </a:p>
          <a:p>
            <a:r>
              <a:rPr lang="en-US" sz="2000" dirty="0" smtClean="0"/>
              <a:t>Project disasters happen; make the most of every situation and move on.</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smtClean="0"/>
              <a:t>Lessons Learned (II)</a:t>
            </a:r>
          </a:p>
        </p:txBody>
      </p:sp>
      <p:sp>
        <p:nvSpPr>
          <p:cNvPr id="377859" name="Rectangle 3"/>
          <p:cNvSpPr>
            <a:spLocks noGrp="1" noChangeArrowheads="1"/>
          </p:cNvSpPr>
          <p:nvPr>
            <p:ph idx="1"/>
          </p:nvPr>
        </p:nvSpPr>
        <p:spPr/>
        <p:txBody>
          <a:bodyPr/>
          <a:lstStyle/>
          <a:p>
            <a:r>
              <a:rPr lang="en-US" sz="2000" dirty="0" smtClean="0"/>
              <a:t>Ask questions </a:t>
            </a:r>
          </a:p>
          <a:p>
            <a:r>
              <a:rPr lang="en-US" sz="2000" dirty="0" smtClean="0"/>
              <a:t>Sponsors need to be managed</a:t>
            </a:r>
          </a:p>
          <a:p>
            <a:r>
              <a:rPr lang="en-US" sz="2000" dirty="0" smtClean="0"/>
              <a:t>PM is more people than tasks!</a:t>
            </a:r>
          </a:p>
          <a:p>
            <a:r>
              <a:rPr lang="en-US" sz="2000" dirty="0" smtClean="0"/>
              <a:t>PM should never be crammed</a:t>
            </a:r>
          </a:p>
          <a:p>
            <a:r>
              <a:rPr lang="en-US" sz="2000" dirty="0" smtClean="0"/>
              <a:t>Documentation will save you</a:t>
            </a:r>
          </a:p>
          <a:p>
            <a:r>
              <a:rPr lang="en-US" sz="2000" dirty="0" smtClean="0"/>
              <a:t>Importance of contingency plans</a:t>
            </a:r>
          </a:p>
          <a:p>
            <a:r>
              <a:rPr lang="en-US" sz="2000" dirty="0" smtClean="0"/>
              <a:t>Don’t rely too much on sponsorships</a:t>
            </a:r>
          </a:p>
          <a:p>
            <a:r>
              <a:rPr lang="en-US" sz="2000" dirty="0" smtClean="0"/>
              <a:t>Proper goals are important</a:t>
            </a:r>
          </a:p>
          <a:p>
            <a:r>
              <a:rPr lang="en-US" sz="2000" dirty="0" smtClean="0"/>
              <a:t>Accountability</a:t>
            </a:r>
          </a:p>
          <a:p>
            <a:r>
              <a:rPr lang="en-US" sz="2000" dirty="0" smtClean="0"/>
              <a:t>Be familiar with the tasks of other members</a:t>
            </a:r>
          </a:p>
          <a:p>
            <a:r>
              <a:rPr lang="en-US" sz="2000" dirty="0" smtClean="0"/>
              <a:t>Importance of diversity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a:p>
          <a:p>
            <a:fld id="{A84F2A53-4E96-4252-84ED-A5C37F50F371}" type="slidenum">
              <a:rPr lang="en-US"/>
              <a:pPr/>
              <a:t>4</a:t>
            </a:fld>
            <a:endParaRPr lang="en-US"/>
          </a:p>
        </p:txBody>
      </p:sp>
      <p:sp>
        <p:nvSpPr>
          <p:cNvPr id="239620" name="Rectangle 4"/>
          <p:cNvSpPr>
            <a:spLocks noGrp="1" noChangeArrowheads="1"/>
          </p:cNvSpPr>
          <p:nvPr>
            <p:ph type="title"/>
          </p:nvPr>
        </p:nvSpPr>
        <p:spPr/>
        <p:txBody>
          <a:bodyPr/>
          <a:lstStyle/>
          <a:p>
            <a:r>
              <a:rPr lang="en-US" dirty="0" smtClean="0"/>
              <a:t>But what </a:t>
            </a:r>
            <a:r>
              <a:rPr lang="en-US" dirty="0"/>
              <a:t>is a </a:t>
            </a:r>
            <a:r>
              <a:rPr lang="en-US" dirty="0" smtClean="0"/>
              <a:t>project</a:t>
            </a:r>
            <a:r>
              <a:rPr lang="en-US" dirty="0"/>
              <a:t>?</a:t>
            </a:r>
          </a:p>
        </p:txBody>
      </p:sp>
      <p:sp>
        <p:nvSpPr>
          <p:cNvPr id="239621" name="Rectangle 5"/>
          <p:cNvSpPr>
            <a:spLocks noGrp="1" noChangeArrowheads="1"/>
          </p:cNvSpPr>
          <p:nvPr>
            <p:ph type="body" idx="1"/>
          </p:nvPr>
        </p:nvSpPr>
        <p:spPr/>
        <p:txBody>
          <a:bodyPr/>
          <a:lstStyle/>
          <a:p>
            <a:pPr>
              <a:buFontTx/>
              <a:buBlip>
                <a:blip r:embed="rId2"/>
              </a:buBlip>
            </a:pPr>
            <a:r>
              <a:rPr lang="en-US" sz="2000" dirty="0" smtClean="0"/>
              <a:t>A project has certain characteristics…</a:t>
            </a:r>
            <a:endParaRPr lang="en-US" sz="2000" dirty="0"/>
          </a:p>
          <a:p>
            <a:pPr lvl="1">
              <a:buFontTx/>
              <a:buBlip>
                <a:blip r:embed="rId2"/>
              </a:buBlip>
            </a:pPr>
            <a:r>
              <a:rPr lang="en-US" sz="2000" dirty="0"/>
              <a:t>a one time effort</a:t>
            </a:r>
          </a:p>
          <a:p>
            <a:pPr lvl="1">
              <a:buFontTx/>
              <a:buBlip>
                <a:blip r:embed="rId2"/>
              </a:buBlip>
            </a:pPr>
            <a:r>
              <a:rPr lang="en-US" sz="2000" dirty="0"/>
              <a:t>having defined starting and end dates</a:t>
            </a:r>
          </a:p>
          <a:p>
            <a:pPr lvl="1">
              <a:buFontTx/>
              <a:buBlip>
                <a:blip r:embed="rId2"/>
              </a:buBlip>
            </a:pPr>
            <a:r>
              <a:rPr lang="en-US" sz="2000" dirty="0"/>
              <a:t>having a specified objective and scope of work to be performed</a:t>
            </a:r>
          </a:p>
          <a:p>
            <a:pPr lvl="1">
              <a:buFontTx/>
              <a:buBlip>
                <a:blip r:embed="rId2"/>
              </a:buBlip>
            </a:pPr>
            <a:r>
              <a:rPr lang="en-US" sz="2000" dirty="0"/>
              <a:t>producing a unique product or service</a:t>
            </a:r>
          </a:p>
          <a:p>
            <a:pPr lvl="1">
              <a:buFontTx/>
              <a:buBlip>
                <a:blip r:embed="rId2"/>
              </a:buBlip>
            </a:pPr>
            <a:r>
              <a:rPr lang="en-US" sz="2000" dirty="0"/>
              <a:t>solving a problem or addressing a need</a:t>
            </a:r>
          </a:p>
          <a:p>
            <a:pPr lvl="1">
              <a:buFontTx/>
              <a:buBlip>
                <a:blip r:embed="rId2"/>
              </a:buBlip>
            </a:pPr>
            <a:r>
              <a:rPr lang="en-US" sz="2000" dirty="0"/>
              <a:t>having a set budget</a:t>
            </a:r>
          </a:p>
          <a:p>
            <a:pPr lvl="1">
              <a:buFontTx/>
              <a:buBlip>
                <a:blip r:embed="rId2"/>
              </a:buBlip>
            </a:pPr>
            <a:r>
              <a:rPr lang="en-US" sz="2000" dirty="0"/>
              <a:t>usually being performed by a temporary organization</a:t>
            </a:r>
          </a:p>
          <a:p>
            <a:pPr lvl="1">
              <a:buFontTx/>
              <a:buBlip>
                <a:blip r:embed="rId2"/>
              </a:buBlip>
            </a:pPr>
            <a:r>
              <a:rPr lang="en-US" sz="2000" dirty="0"/>
              <a:t>Being led by one ultimately accountable </a:t>
            </a:r>
            <a:r>
              <a:rPr lang="en-US" sz="2000" dirty="0" smtClean="0"/>
              <a:t>individual </a:t>
            </a:r>
            <a:r>
              <a:rPr lang="en-US" sz="2000" b="1" u="sng" dirty="0" smtClean="0"/>
              <a:t>(PROJECT MANAGER)</a:t>
            </a:r>
            <a:endParaRPr lang="en-US" sz="2000" b="1" u="sng"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endParaRPr lang="en-US"/>
          </a:p>
          <a:p>
            <a:fld id="{FD233BF6-C0E7-429B-8F84-7F19FE6CFF8C}" type="slidenum">
              <a:rPr lang="en-US"/>
              <a:pPr/>
              <a:t>5</a:t>
            </a:fld>
            <a:endParaRPr lang="en-US"/>
          </a:p>
        </p:txBody>
      </p:sp>
      <p:sp>
        <p:nvSpPr>
          <p:cNvPr id="304130" name="Rectangle 2"/>
          <p:cNvSpPr>
            <a:spLocks noGrp="1" noChangeArrowheads="1"/>
          </p:cNvSpPr>
          <p:nvPr>
            <p:ph type="title"/>
          </p:nvPr>
        </p:nvSpPr>
        <p:spPr/>
        <p:txBody>
          <a:bodyPr/>
          <a:lstStyle/>
          <a:p>
            <a:r>
              <a:rPr lang="en-US" dirty="0" smtClean="0">
                <a:solidFill>
                  <a:schemeClr val="tx1"/>
                </a:solidFill>
              </a:rPr>
              <a:t>But when doing any project, we always encounter a dilemma</a:t>
            </a:r>
            <a:endParaRPr lang="en-US" dirty="0">
              <a:solidFill>
                <a:srgbClr val="FFFF00"/>
              </a:solidFill>
              <a:effectLst>
                <a:outerShdw blurRad="38100" dist="38100" dir="2700000" algn="tl">
                  <a:srgbClr val="C0C0C0"/>
                </a:outerShdw>
              </a:effectLst>
            </a:endParaRPr>
          </a:p>
        </p:txBody>
      </p:sp>
      <p:sp>
        <p:nvSpPr>
          <p:cNvPr id="304135" name="Text Box 7"/>
          <p:cNvSpPr txBox="1">
            <a:spLocks noChangeArrowheads="1"/>
          </p:cNvSpPr>
          <p:nvPr/>
        </p:nvSpPr>
        <p:spPr bwMode="auto">
          <a:xfrm>
            <a:off x="5791200" y="2209800"/>
            <a:ext cx="2403222" cy="584775"/>
          </a:xfrm>
          <a:prstGeom prst="rect">
            <a:avLst/>
          </a:prstGeom>
          <a:noFill/>
          <a:ln w="12700">
            <a:noFill/>
            <a:miter lim="800000"/>
            <a:headEnd type="none" w="sm" len="sm"/>
            <a:tailEnd type="none" w="sm" len="sm"/>
          </a:ln>
          <a:effectLst/>
        </p:spPr>
        <p:txBody>
          <a:bodyPr wrap="none">
            <a:spAutoFit/>
          </a:bodyPr>
          <a:lstStyle/>
          <a:p>
            <a:pPr algn="l"/>
            <a:r>
              <a:rPr lang="en-US" sz="3200" dirty="0">
                <a:solidFill>
                  <a:schemeClr val="tx1"/>
                </a:solidFill>
                <a:latin typeface="Comic Sans MS" pitchFamily="66" charset="0"/>
              </a:rPr>
              <a:t>C = </a:t>
            </a:r>
            <a:r>
              <a:rPr lang="en-US" sz="3200" i="1" dirty="0">
                <a:solidFill>
                  <a:schemeClr val="tx1"/>
                </a:solidFill>
                <a:latin typeface="Comic Sans MS" pitchFamily="66" charset="0"/>
              </a:rPr>
              <a:t>f</a:t>
            </a:r>
            <a:r>
              <a:rPr lang="en-US" sz="3200" dirty="0">
                <a:solidFill>
                  <a:schemeClr val="tx1"/>
                </a:solidFill>
                <a:latin typeface="Comic Sans MS" pitchFamily="66" charset="0"/>
              </a:rPr>
              <a:t>(P,T,S)</a:t>
            </a:r>
            <a:endParaRPr lang="en-US" sz="3200" dirty="0">
              <a:solidFill>
                <a:schemeClr val="tx1"/>
              </a:solidFill>
              <a:latin typeface="Times New Roman" pitchFamily="18" charset="0"/>
            </a:endParaRPr>
          </a:p>
        </p:txBody>
      </p:sp>
      <p:sp>
        <p:nvSpPr>
          <p:cNvPr id="10" name="Rounded Rectangle 9"/>
          <p:cNvSpPr/>
          <p:nvPr/>
        </p:nvSpPr>
        <p:spPr bwMode="auto">
          <a:xfrm>
            <a:off x="1371600" y="5791200"/>
            <a:ext cx="6324600" cy="685800"/>
          </a:xfrm>
          <a:prstGeom prst="roundRect">
            <a:avLst/>
          </a:prstGeom>
          <a:solidFill>
            <a:srgbClr val="4545E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00"/>
                </a:solidFill>
                <a:effectLst/>
                <a:latin typeface="Arial" charset="0"/>
              </a:rPr>
              <a:t>So we need to manage</a:t>
            </a:r>
            <a:r>
              <a:rPr kumimoji="0" lang="en-US" sz="2400" b="0" i="0" u="none" strike="noStrike" cap="none" normalizeH="0" dirty="0" smtClean="0">
                <a:ln>
                  <a:noFill/>
                </a:ln>
                <a:solidFill>
                  <a:srgbClr val="FFFF00"/>
                </a:solidFill>
                <a:effectLst/>
                <a:latin typeface="Arial" charset="0"/>
              </a:rPr>
              <a:t> </a:t>
            </a:r>
            <a:r>
              <a:rPr lang="en-US" sz="2400" dirty="0" smtClean="0">
                <a:solidFill>
                  <a:srgbClr val="FFFF00"/>
                </a:solidFill>
              </a:rPr>
              <a:t>the project well</a:t>
            </a:r>
            <a:endParaRPr kumimoji="0" lang="en-US" sz="2400" b="0" i="0" u="none" strike="noStrike" cap="none" normalizeH="0" baseline="0" dirty="0" smtClean="0">
              <a:ln>
                <a:noFill/>
              </a:ln>
              <a:solidFill>
                <a:srgbClr val="FFFF00"/>
              </a:solidFill>
              <a:effectLst/>
              <a:latin typeface="Arial" charset="0"/>
            </a:endParaRPr>
          </a:p>
        </p:txBody>
      </p:sp>
      <p:graphicFrame>
        <p:nvGraphicFramePr>
          <p:cNvPr id="11" name="Diagram 10"/>
          <p:cNvGraphicFramePr/>
          <p:nvPr/>
        </p:nvGraphicFramePr>
        <p:xfrm>
          <a:off x="1905000" y="1981200"/>
          <a:ext cx="5486400"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graphicEl>
                                              <a:dgm id="{DD223786-D9F2-4DA3-86CD-F3BB9153F5D8}"/>
                                            </p:graphicEl>
                                          </p:spTgt>
                                        </p:tgtEl>
                                        <p:attrNameLst>
                                          <p:attrName>style.visibility</p:attrName>
                                        </p:attrNameLst>
                                      </p:cBhvr>
                                      <p:to>
                                        <p:strVal val="visible"/>
                                      </p:to>
                                    </p:set>
                                    <p:animEffect transition="in" filter="wipe(down)">
                                      <p:cBhvr>
                                        <p:cTn id="7" dur="500"/>
                                        <p:tgtEl>
                                          <p:spTgt spid="11">
                                            <p:graphicEl>
                                              <a:dgm id="{DD223786-D9F2-4DA3-86CD-F3BB9153F5D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graphicEl>
                                              <a:dgm id="{97564EDE-B1E6-4E73-9D82-4B47179A0812}"/>
                                            </p:graphicEl>
                                          </p:spTgt>
                                        </p:tgtEl>
                                        <p:attrNameLst>
                                          <p:attrName>style.visibility</p:attrName>
                                        </p:attrNameLst>
                                      </p:cBhvr>
                                      <p:to>
                                        <p:strVal val="visible"/>
                                      </p:to>
                                    </p:set>
                                    <p:animEffect transition="in" filter="wipe(down)">
                                      <p:cBhvr>
                                        <p:cTn id="12" dur="500"/>
                                        <p:tgtEl>
                                          <p:spTgt spid="11">
                                            <p:graphicEl>
                                              <a:dgm id="{97564EDE-B1E6-4E73-9D82-4B47179A0812}"/>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graphicEl>
                                              <a:dgm id="{349B4924-B015-4B6F-B5FE-DFF858BE000A}"/>
                                            </p:graphicEl>
                                          </p:spTgt>
                                        </p:tgtEl>
                                        <p:attrNameLst>
                                          <p:attrName>style.visibility</p:attrName>
                                        </p:attrNameLst>
                                      </p:cBhvr>
                                      <p:to>
                                        <p:strVal val="visible"/>
                                      </p:to>
                                    </p:set>
                                    <p:animEffect transition="in" filter="wipe(down)">
                                      <p:cBhvr>
                                        <p:cTn id="15" dur="500"/>
                                        <p:tgtEl>
                                          <p:spTgt spid="11">
                                            <p:graphicEl>
                                              <a:dgm id="{349B4924-B015-4B6F-B5FE-DFF858BE000A}"/>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graphicEl>
                                              <a:dgm id="{7AFBE028-033F-4FCB-B240-88C79563D71B}"/>
                                            </p:graphicEl>
                                          </p:spTgt>
                                        </p:tgtEl>
                                        <p:attrNameLst>
                                          <p:attrName>style.visibility</p:attrName>
                                        </p:attrNameLst>
                                      </p:cBhvr>
                                      <p:to>
                                        <p:strVal val="visible"/>
                                      </p:to>
                                    </p:set>
                                    <p:animEffect transition="in" filter="wipe(down)">
                                      <p:cBhvr>
                                        <p:cTn id="18" dur="500"/>
                                        <p:tgtEl>
                                          <p:spTgt spid="11">
                                            <p:graphicEl>
                                              <a:dgm id="{7AFBE028-033F-4FCB-B240-88C79563D71B}"/>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graphicEl>
                                              <a:dgm id="{4CEA401B-27E2-4467-8AFA-AAF64495AB97}"/>
                                            </p:graphicEl>
                                          </p:spTgt>
                                        </p:tgtEl>
                                        <p:attrNameLst>
                                          <p:attrName>style.visibility</p:attrName>
                                        </p:attrNameLst>
                                      </p:cBhvr>
                                      <p:to>
                                        <p:strVal val="visible"/>
                                      </p:to>
                                    </p:set>
                                    <p:animEffect transition="in" filter="wipe(down)">
                                      <p:cBhvr>
                                        <p:cTn id="21" dur="500"/>
                                        <p:tgtEl>
                                          <p:spTgt spid="11">
                                            <p:graphicEl>
                                              <a:dgm id="{4CEA401B-27E2-4467-8AFA-AAF64495AB97}"/>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graphicEl>
                                              <a:dgm id="{F0B52E4C-0973-44DD-B412-44D58CBA3253}"/>
                                            </p:graphicEl>
                                          </p:spTgt>
                                        </p:tgtEl>
                                        <p:attrNameLst>
                                          <p:attrName>style.visibility</p:attrName>
                                        </p:attrNameLst>
                                      </p:cBhvr>
                                      <p:to>
                                        <p:strVal val="visible"/>
                                      </p:to>
                                    </p:set>
                                    <p:animEffect transition="in" filter="wipe(down)">
                                      <p:cBhvr>
                                        <p:cTn id="24" dur="500"/>
                                        <p:tgtEl>
                                          <p:spTgt spid="11">
                                            <p:graphicEl>
                                              <a:dgm id="{F0B52E4C-0973-44DD-B412-44D58CBA3253}"/>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graphicEl>
                                              <a:dgm id="{FE1B778E-FA42-4BF3-B46A-5F7C79E22E75}"/>
                                            </p:graphicEl>
                                          </p:spTgt>
                                        </p:tgtEl>
                                        <p:attrNameLst>
                                          <p:attrName>style.visibility</p:attrName>
                                        </p:attrNameLst>
                                      </p:cBhvr>
                                      <p:to>
                                        <p:strVal val="visible"/>
                                      </p:to>
                                    </p:set>
                                    <p:animEffect transition="in" filter="wipe(down)">
                                      <p:cBhvr>
                                        <p:cTn id="27" dur="500"/>
                                        <p:tgtEl>
                                          <p:spTgt spid="11">
                                            <p:graphicEl>
                                              <a:dgm id="{FE1B778E-FA42-4BF3-B46A-5F7C79E22E75}"/>
                                            </p:graphicEl>
                                          </p:spTgt>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304135"/>
                                        </p:tgtEl>
                                        <p:attrNameLst>
                                          <p:attrName>style.visibility</p:attrName>
                                        </p:attrNameLst>
                                      </p:cBhvr>
                                      <p:to>
                                        <p:strVal val="visible"/>
                                      </p:to>
                                    </p:set>
                                    <p:animEffect transition="in" filter="wipe(down)">
                                      <p:cBhvr>
                                        <p:cTn id="31" dur="500"/>
                                        <p:tgtEl>
                                          <p:spTgt spid="3041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5" grpId="0"/>
      <p:bldP spid="10" grpId="0" animBg="1"/>
      <p:bldGraphic spid="11" grpId="0">
        <p:bldSub>
          <a:bldDgm bld="lvlAtOnc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a:p>
          <a:p>
            <a:fld id="{BE140382-0F11-4071-8DC0-D046A355A28D}" type="slidenum">
              <a:rPr lang="en-US"/>
              <a:pPr/>
              <a:t>6</a:t>
            </a:fld>
            <a:endParaRPr lang="en-US"/>
          </a:p>
        </p:txBody>
      </p:sp>
      <p:sp>
        <p:nvSpPr>
          <p:cNvPr id="243716" name="Rectangle 4"/>
          <p:cNvSpPr>
            <a:spLocks noGrp="1" noChangeArrowheads="1"/>
          </p:cNvSpPr>
          <p:nvPr>
            <p:ph type="title"/>
          </p:nvPr>
        </p:nvSpPr>
        <p:spPr/>
        <p:txBody>
          <a:bodyPr/>
          <a:lstStyle/>
          <a:p>
            <a:r>
              <a:rPr lang="en-US"/>
              <a:t>What is Project Management?</a:t>
            </a:r>
          </a:p>
        </p:txBody>
      </p:sp>
      <p:sp>
        <p:nvSpPr>
          <p:cNvPr id="243717" name="Rectangle 5"/>
          <p:cNvSpPr>
            <a:spLocks noGrp="1" noChangeArrowheads="1"/>
          </p:cNvSpPr>
          <p:nvPr>
            <p:ph type="body" idx="1"/>
          </p:nvPr>
        </p:nvSpPr>
        <p:spPr/>
        <p:txBody>
          <a:bodyPr/>
          <a:lstStyle/>
          <a:p>
            <a:r>
              <a:rPr lang="en-US" sz="2400" dirty="0"/>
              <a:t>The selection, design (planning, scheduling), execution, control, evaluation, and termination of a project to meet project objectives and customer expectations within allocated cost, time, resource, and performance constraints (Keating, 1998). </a:t>
            </a:r>
            <a:br>
              <a:rPr lang="en-US" sz="2400" dirty="0"/>
            </a:br>
            <a:endParaRPr lang="en-US" sz="2400" dirty="0"/>
          </a:p>
          <a:p>
            <a:r>
              <a:rPr lang="en-US" sz="2400" dirty="0"/>
              <a:t>“Project management is the art of creating the illusion that any outcome is the result of a series of predetermined, deliberate acts when, in fact, it was dumb luck.” (</a:t>
            </a:r>
            <a:r>
              <a:rPr lang="en-US" sz="2400" dirty="0" err="1"/>
              <a:t>Kerzner</a:t>
            </a:r>
            <a:r>
              <a:rPr lang="en-US" sz="2400" dirty="0"/>
              <a:t>, 1998)</a:t>
            </a:r>
          </a:p>
        </p:txBody>
      </p:sp>
      <p:sp>
        <p:nvSpPr>
          <p:cNvPr id="5" name="Rectangle 4"/>
          <p:cNvSpPr/>
          <p:nvPr/>
        </p:nvSpPr>
        <p:spPr bwMode="auto">
          <a:xfrm>
            <a:off x="2438400" y="2362200"/>
            <a:ext cx="4038600" cy="1143000"/>
          </a:xfrm>
          <a:prstGeom prst="rect">
            <a:avLst/>
          </a:prstGeom>
          <a:solidFill>
            <a:srgbClr val="4545E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400" b="0" i="0" u="none" strike="noStrike" cap="none" normalizeH="0" baseline="0" dirty="0" smtClean="0">
                <a:ln>
                  <a:noFill/>
                </a:ln>
                <a:solidFill>
                  <a:srgbClr val="FFFF66"/>
                </a:solidFill>
                <a:effectLst/>
                <a:latin typeface="Arial" charset="0"/>
              </a:rPr>
              <a:t>SCIENCE</a:t>
            </a:r>
          </a:p>
        </p:txBody>
      </p:sp>
      <p:sp>
        <p:nvSpPr>
          <p:cNvPr id="6" name="Rectangle 5"/>
          <p:cNvSpPr/>
          <p:nvPr/>
        </p:nvSpPr>
        <p:spPr bwMode="auto">
          <a:xfrm>
            <a:off x="2438400" y="4495800"/>
            <a:ext cx="4038600" cy="1143000"/>
          </a:xfrm>
          <a:prstGeom prst="rect">
            <a:avLst/>
          </a:prstGeom>
          <a:solidFill>
            <a:srgbClr val="4545E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400" b="0" i="0" u="none" strike="noStrike" cap="none" normalizeH="0" baseline="0" dirty="0" smtClean="0">
                <a:ln>
                  <a:noFill/>
                </a:ln>
                <a:solidFill>
                  <a:srgbClr val="FFFF66"/>
                </a:solidFill>
                <a:effectLst/>
                <a:latin typeface="Arial" charset="0"/>
              </a:rPr>
              <a:t>ART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a:p>
          <a:p>
            <a:fld id="{E4CAC8AB-3F93-43E2-A684-D34A7DA604A0}" type="slidenum">
              <a:rPr lang="en-US"/>
              <a:pPr/>
              <a:t>7</a:t>
            </a:fld>
            <a:endParaRPr lang="en-US"/>
          </a:p>
        </p:txBody>
      </p:sp>
      <p:sp>
        <p:nvSpPr>
          <p:cNvPr id="242692" name="Rectangle 4"/>
          <p:cNvSpPr>
            <a:spLocks noGrp="1" noChangeArrowheads="1"/>
          </p:cNvSpPr>
          <p:nvPr>
            <p:ph type="title"/>
          </p:nvPr>
        </p:nvSpPr>
        <p:spPr/>
        <p:txBody>
          <a:bodyPr/>
          <a:lstStyle/>
          <a:p>
            <a:r>
              <a:rPr lang="en-US" dirty="0" smtClean="0"/>
              <a:t>What </a:t>
            </a:r>
            <a:r>
              <a:rPr lang="en-US" dirty="0"/>
              <a:t>is Project Management?</a:t>
            </a:r>
          </a:p>
        </p:txBody>
      </p:sp>
      <p:sp>
        <p:nvSpPr>
          <p:cNvPr id="242693" name="Rectangle 5"/>
          <p:cNvSpPr>
            <a:spLocks noGrp="1" noChangeArrowheads="1"/>
          </p:cNvSpPr>
          <p:nvPr>
            <p:ph type="body" idx="1"/>
          </p:nvPr>
        </p:nvSpPr>
        <p:spPr/>
        <p:txBody>
          <a:bodyPr/>
          <a:lstStyle/>
          <a:p>
            <a:r>
              <a:rPr lang="en-US" sz="2000" dirty="0"/>
              <a:t>“Project Management is the </a:t>
            </a:r>
            <a:r>
              <a:rPr lang="en-US" sz="2000" b="1" u="sng" dirty="0"/>
              <a:t>planning, scheduling and controlling</a:t>
            </a:r>
            <a:r>
              <a:rPr lang="en-US" sz="2000" dirty="0"/>
              <a:t> of project activities to achieve project objectives.” (Lewis 1995)</a:t>
            </a:r>
            <a:br>
              <a:rPr lang="en-US" sz="2000" dirty="0"/>
            </a:br>
            <a:endParaRPr lang="en-US" sz="2000" dirty="0"/>
          </a:p>
          <a:p>
            <a:r>
              <a:rPr lang="en-US" sz="2000" dirty="0"/>
              <a:t>“PM is the </a:t>
            </a:r>
            <a:r>
              <a:rPr lang="en-US" sz="2000" b="1" u="sng" dirty="0"/>
              <a:t>planning, organizing, directing, and controlling</a:t>
            </a:r>
            <a:r>
              <a:rPr lang="en-US" sz="2000" dirty="0"/>
              <a:t> of company resources for a relatively short-term objective that has been established to </a:t>
            </a:r>
            <a:r>
              <a:rPr lang="en-US" sz="2000" b="1" u="sng" dirty="0"/>
              <a:t>complete specific goals and objectives</a:t>
            </a:r>
            <a:r>
              <a:rPr lang="en-US" sz="2000" dirty="0"/>
              <a:t>.”  (</a:t>
            </a:r>
            <a:r>
              <a:rPr lang="en-US" sz="2000" dirty="0" err="1"/>
              <a:t>Kerzner</a:t>
            </a:r>
            <a:r>
              <a:rPr lang="en-US" sz="2000" dirty="0"/>
              <a:t>, 1998</a:t>
            </a:r>
            <a:r>
              <a:rPr lang="en-US" sz="2000" dirty="0" smtClean="0"/>
              <a:t>)</a:t>
            </a:r>
          </a:p>
          <a:p>
            <a:endParaRPr lang="en-US" sz="2000" dirty="0" smtClean="0"/>
          </a:p>
          <a:p>
            <a:r>
              <a:rPr lang="en-US" sz="2000" b="1" dirty="0" smtClean="0"/>
              <a:t>Project management </a:t>
            </a:r>
            <a:r>
              <a:rPr lang="en-US" sz="2000" dirty="0" smtClean="0"/>
              <a:t>is</a:t>
            </a:r>
            <a:r>
              <a:rPr lang="en-US" sz="2000" b="1" dirty="0" smtClean="0"/>
              <a:t> </a:t>
            </a:r>
            <a:r>
              <a:rPr lang="en-US" sz="2000" dirty="0" smtClean="0"/>
              <a:t>“the application of knowledge, skills, tools and techniques to project activities to meet project requirements” (PMBOK</a:t>
            </a:r>
            <a:r>
              <a:rPr lang="en-US" sz="2000" dirty="0" smtClean="0">
                <a:cs typeface="Times New Roman" pitchFamily="18" charset="0"/>
              </a:rPr>
              <a:t>®</a:t>
            </a:r>
            <a:r>
              <a:rPr lang="en-US" sz="2000" dirty="0" smtClean="0"/>
              <a:t> Guide, Fourth Edition, 2008, p. 6)</a:t>
            </a:r>
          </a:p>
          <a:p>
            <a:endParaRPr lang="en-US" sz="2400" dirty="0"/>
          </a:p>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lot of people want their project to be…</a:t>
            </a:r>
            <a:endParaRPr lang="en-US" dirty="0"/>
          </a:p>
        </p:txBody>
      </p:sp>
      <p:sp>
        <p:nvSpPr>
          <p:cNvPr id="3" name="Footer Placeholder 2"/>
          <p:cNvSpPr>
            <a:spLocks noGrp="1"/>
          </p:cNvSpPr>
          <p:nvPr>
            <p:ph type="ftr" sz="quarter" idx="10"/>
          </p:nvPr>
        </p:nvSpPr>
        <p:spPr/>
        <p:txBody>
          <a:bodyPr/>
          <a:lstStyle/>
          <a:p>
            <a:endParaRPr lang="en-US" smtClean="0"/>
          </a:p>
          <a:p>
            <a:fld id="{23D5A2D2-FF03-4A13-9871-CE932EF8348D}" type="slidenum">
              <a:rPr lang="en-US" smtClean="0"/>
              <a:pPr/>
              <a:t>8</a:t>
            </a:fld>
            <a:endParaRPr lang="en-US"/>
          </a:p>
        </p:txBody>
      </p:sp>
      <p:sp>
        <p:nvSpPr>
          <p:cNvPr id="12" name="Rounded Rectangle 11"/>
          <p:cNvSpPr/>
          <p:nvPr/>
        </p:nvSpPr>
        <p:spPr bwMode="auto">
          <a:xfrm>
            <a:off x="1828800" y="5105400"/>
            <a:ext cx="5867400" cy="1295400"/>
          </a:xfrm>
          <a:prstGeom prst="roundRect">
            <a:avLst/>
          </a:prstGeom>
          <a:solidFill>
            <a:srgbClr val="4545E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66"/>
                </a:solidFill>
                <a:effectLst/>
                <a:latin typeface="Arial" charset="0"/>
              </a:rPr>
              <a:t>“Fast,</a:t>
            </a:r>
            <a:r>
              <a:rPr kumimoji="0" lang="en-US" sz="3200" b="1" i="0" u="none" strike="noStrike" cap="none" normalizeH="0" dirty="0" smtClean="0">
                <a:ln>
                  <a:noFill/>
                </a:ln>
                <a:solidFill>
                  <a:srgbClr val="FFFF66"/>
                </a:solidFill>
                <a:effectLst/>
                <a:latin typeface="Arial" charset="0"/>
              </a:rPr>
              <a:t> cheap and good!</a:t>
            </a:r>
          </a:p>
          <a:p>
            <a:pPr marL="0" marR="0" indent="0" algn="ctr" defTabSz="914400" rtl="0" eaLnBrk="0" fontAlgn="base" latinLnBrk="0" hangingPunct="0">
              <a:lnSpc>
                <a:spcPct val="100000"/>
              </a:lnSpc>
              <a:spcBef>
                <a:spcPct val="0"/>
              </a:spcBef>
              <a:spcAft>
                <a:spcPct val="0"/>
              </a:spcAft>
              <a:buClrTx/>
              <a:buSzTx/>
              <a:buFontTx/>
              <a:buNone/>
              <a:tabLst/>
            </a:pPr>
            <a:r>
              <a:rPr lang="en-US" sz="3200" b="1" dirty="0" smtClean="0"/>
              <a:t> </a:t>
            </a:r>
            <a:endParaRPr kumimoji="0" lang="en-US" sz="3200" b="1" i="0" u="none" strike="noStrike" cap="none" normalizeH="0" dirty="0" smtClean="0">
              <a:ln>
                <a:noFill/>
              </a:ln>
              <a:solidFill>
                <a:srgbClr val="FFFF66"/>
              </a:solidFill>
              <a:effectLst/>
              <a:latin typeface="Arial" charset="0"/>
            </a:endParaRPr>
          </a:p>
        </p:txBody>
      </p:sp>
      <p:grpSp>
        <p:nvGrpSpPr>
          <p:cNvPr id="22" name="Group 21"/>
          <p:cNvGrpSpPr/>
          <p:nvPr/>
        </p:nvGrpSpPr>
        <p:grpSpPr>
          <a:xfrm>
            <a:off x="3400424" y="1904665"/>
            <a:ext cx="1143000" cy="3282233"/>
            <a:chOff x="3400424" y="1904665"/>
            <a:chExt cx="1143000" cy="3282233"/>
          </a:xfrm>
        </p:grpSpPr>
        <p:sp>
          <p:nvSpPr>
            <p:cNvPr id="16" name="Oval 15"/>
            <p:cNvSpPr/>
            <p:nvPr/>
          </p:nvSpPr>
          <p:spPr bwMode="auto">
            <a:xfrm rot="2532624">
              <a:off x="3482476" y="1904665"/>
              <a:ext cx="1039014" cy="3282233"/>
            </a:xfrm>
            <a:prstGeom prst="ellipse">
              <a:avLst/>
            </a:prstGeom>
            <a:solidFill>
              <a:srgbClr val="4545E1">
                <a:alpha val="92000"/>
              </a:srgbClr>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rgbClr val="FFFF66"/>
                </a:solidFill>
                <a:effectLst/>
                <a:latin typeface="Arial" charset="0"/>
              </a:endParaRPr>
            </a:p>
          </p:txBody>
        </p:sp>
        <p:sp>
          <p:nvSpPr>
            <p:cNvPr id="19" name="TextBox 18"/>
            <p:cNvSpPr txBox="1"/>
            <p:nvPr/>
          </p:nvSpPr>
          <p:spPr>
            <a:xfrm>
              <a:off x="3400424" y="3319464"/>
              <a:ext cx="1143000" cy="523220"/>
            </a:xfrm>
            <a:prstGeom prst="rect">
              <a:avLst/>
            </a:prstGeom>
            <a:noFill/>
          </p:spPr>
          <p:txBody>
            <a:bodyPr wrap="square" rtlCol="0">
              <a:spAutoFit/>
            </a:bodyPr>
            <a:lstStyle/>
            <a:p>
              <a:r>
                <a:rPr lang="en-US" sz="2800" b="1" dirty="0" smtClean="0">
                  <a:solidFill>
                    <a:schemeClr val="tx1"/>
                  </a:solidFill>
                </a:rPr>
                <a:t>FAST</a:t>
              </a:r>
              <a:endParaRPr lang="en-US" sz="2800" b="1" dirty="0">
                <a:solidFill>
                  <a:schemeClr val="tx1"/>
                </a:solidFill>
              </a:endParaRPr>
            </a:p>
          </p:txBody>
        </p:sp>
      </p:grpSp>
      <p:grpSp>
        <p:nvGrpSpPr>
          <p:cNvPr id="23" name="Group 22"/>
          <p:cNvGrpSpPr/>
          <p:nvPr/>
        </p:nvGrpSpPr>
        <p:grpSpPr>
          <a:xfrm>
            <a:off x="4876800" y="1948412"/>
            <a:ext cx="1447800" cy="3282233"/>
            <a:chOff x="4876800" y="1948412"/>
            <a:chExt cx="1447800" cy="3282233"/>
          </a:xfrm>
        </p:grpSpPr>
        <p:sp>
          <p:nvSpPr>
            <p:cNvPr id="17" name="Oval 16"/>
            <p:cNvSpPr/>
            <p:nvPr/>
          </p:nvSpPr>
          <p:spPr bwMode="auto">
            <a:xfrm rot="8277957">
              <a:off x="5064039" y="1948412"/>
              <a:ext cx="1163114" cy="3282233"/>
            </a:xfrm>
            <a:prstGeom prst="ellipse">
              <a:avLst/>
            </a:prstGeom>
            <a:solidFill>
              <a:srgbClr val="92D050">
                <a:alpha val="92000"/>
              </a:srgbClr>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FFFF66"/>
                </a:solidFill>
                <a:effectLst/>
                <a:latin typeface="Arial" charset="0"/>
              </a:endParaRPr>
            </a:p>
          </p:txBody>
        </p:sp>
        <p:sp>
          <p:nvSpPr>
            <p:cNvPr id="20" name="TextBox 19"/>
            <p:cNvSpPr txBox="1"/>
            <p:nvPr/>
          </p:nvSpPr>
          <p:spPr>
            <a:xfrm>
              <a:off x="4876800" y="3305176"/>
              <a:ext cx="1447800" cy="523220"/>
            </a:xfrm>
            <a:prstGeom prst="rect">
              <a:avLst/>
            </a:prstGeom>
            <a:noFill/>
          </p:spPr>
          <p:txBody>
            <a:bodyPr wrap="square" rtlCol="0">
              <a:spAutoFit/>
            </a:bodyPr>
            <a:lstStyle/>
            <a:p>
              <a:r>
                <a:rPr lang="en-US" sz="2800" b="1" dirty="0" smtClean="0">
                  <a:solidFill>
                    <a:schemeClr val="tx1"/>
                  </a:solidFill>
                </a:rPr>
                <a:t>CHEAP</a:t>
              </a:r>
              <a:endParaRPr lang="en-US" sz="2800" b="1" dirty="0">
                <a:solidFill>
                  <a:schemeClr val="tx1"/>
                </a:solidFill>
              </a:endParaRPr>
            </a:p>
          </p:txBody>
        </p:sp>
      </p:grpSp>
      <p:grpSp>
        <p:nvGrpSpPr>
          <p:cNvPr id="24" name="Group 23"/>
          <p:cNvGrpSpPr/>
          <p:nvPr/>
        </p:nvGrpSpPr>
        <p:grpSpPr>
          <a:xfrm>
            <a:off x="2819399" y="3886201"/>
            <a:ext cx="4038600" cy="990599"/>
            <a:chOff x="2819399" y="3886201"/>
            <a:chExt cx="4038600" cy="990599"/>
          </a:xfrm>
        </p:grpSpPr>
        <p:sp>
          <p:nvSpPr>
            <p:cNvPr id="18" name="Oval 17"/>
            <p:cNvSpPr/>
            <p:nvPr/>
          </p:nvSpPr>
          <p:spPr bwMode="auto">
            <a:xfrm rot="5400000">
              <a:off x="4343399" y="2362201"/>
              <a:ext cx="990599" cy="4038600"/>
            </a:xfrm>
            <a:prstGeom prst="ellipse">
              <a:avLst/>
            </a:prstGeom>
            <a:solidFill>
              <a:srgbClr val="FF0000">
                <a:alpha val="85000"/>
              </a:srgbClr>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FFFF66"/>
                </a:solidFill>
                <a:effectLst/>
                <a:latin typeface="Arial" charset="0"/>
              </a:endParaRPr>
            </a:p>
          </p:txBody>
        </p:sp>
        <p:sp>
          <p:nvSpPr>
            <p:cNvPr id="21" name="TextBox 20"/>
            <p:cNvSpPr txBox="1"/>
            <p:nvPr/>
          </p:nvSpPr>
          <p:spPr>
            <a:xfrm>
              <a:off x="4114800" y="4114800"/>
              <a:ext cx="1371600" cy="523220"/>
            </a:xfrm>
            <a:prstGeom prst="rect">
              <a:avLst/>
            </a:prstGeom>
            <a:noFill/>
          </p:spPr>
          <p:txBody>
            <a:bodyPr wrap="square" rtlCol="0">
              <a:spAutoFit/>
            </a:bodyPr>
            <a:lstStyle/>
            <a:p>
              <a:r>
                <a:rPr lang="en-US" sz="2800" b="1" dirty="0" smtClean="0">
                  <a:solidFill>
                    <a:schemeClr val="tx1"/>
                  </a:solidFill>
                </a:rPr>
                <a:t>GOOD</a:t>
              </a:r>
              <a:endParaRPr lang="en-US" sz="2800" b="1" dirty="0">
                <a:solidFill>
                  <a:schemeClr val="tx1"/>
                </a:solidFill>
              </a:endParaRPr>
            </a:p>
          </p:txBody>
        </p:sp>
      </p:grpSp>
      <p:sp>
        <p:nvSpPr>
          <p:cNvPr id="25" name="Rounded Rectangle 24"/>
          <p:cNvSpPr/>
          <p:nvPr/>
        </p:nvSpPr>
        <p:spPr bwMode="auto">
          <a:xfrm>
            <a:off x="1905000" y="5776912"/>
            <a:ext cx="5715000" cy="609600"/>
          </a:xfrm>
          <a:prstGeom prst="roundRect">
            <a:avLst/>
          </a:prstGeom>
          <a:solidFill>
            <a:srgbClr val="4545E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dirty="0" smtClean="0">
                <a:ln>
                  <a:noFill/>
                </a:ln>
                <a:solidFill>
                  <a:srgbClr val="FFFF66"/>
                </a:solidFill>
                <a:effectLst/>
                <a:latin typeface="Arial" charset="0"/>
              </a:rPr>
              <a:t> but you can only have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right)">
                                      <p:cBhvr>
                                        <p:cTn id="15" dur="500"/>
                                        <p:tgtEl>
                                          <p:spTgt spid="2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7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because of the triple constraint…</a:t>
            </a:r>
            <a:endParaRPr lang="en-US" dirty="0"/>
          </a:p>
        </p:txBody>
      </p:sp>
      <p:sp>
        <p:nvSpPr>
          <p:cNvPr id="3" name="Footer Placeholder 2"/>
          <p:cNvSpPr>
            <a:spLocks noGrp="1"/>
          </p:cNvSpPr>
          <p:nvPr>
            <p:ph type="ftr" sz="quarter" idx="10"/>
          </p:nvPr>
        </p:nvSpPr>
        <p:spPr/>
        <p:txBody>
          <a:bodyPr/>
          <a:lstStyle/>
          <a:p>
            <a:endParaRPr lang="en-US" smtClean="0"/>
          </a:p>
          <a:p>
            <a:fld id="{23D5A2D2-FF03-4A13-9871-CE932EF8348D}" type="slidenum">
              <a:rPr lang="en-US" smtClean="0"/>
              <a:pPr/>
              <a:t>9</a:t>
            </a:fld>
            <a:endParaRPr lang="en-US"/>
          </a:p>
        </p:txBody>
      </p:sp>
      <p:sp>
        <p:nvSpPr>
          <p:cNvPr id="4" name="Rectangle 12"/>
          <p:cNvSpPr txBox="1">
            <a:spLocks noChangeArrowheads="1"/>
          </p:cNvSpPr>
          <p:nvPr/>
        </p:nvSpPr>
        <p:spPr bwMode="auto">
          <a:xfrm>
            <a:off x="457200" y="5410200"/>
            <a:ext cx="8475662"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defTabSz="914400" rtl="0" eaLnBrk="0" fontAlgn="base" latinLnBrk="0" hangingPunct="0">
              <a:lnSpc>
                <a:spcPct val="100000"/>
              </a:lnSpc>
              <a:spcBef>
                <a:spcPct val="20000"/>
              </a:spcBef>
              <a:spcAft>
                <a:spcPct val="0"/>
              </a:spcAft>
              <a:buClr>
                <a:srgbClr val="1E1EBE"/>
              </a:buClr>
              <a:buSzTx/>
              <a:tabLst/>
              <a:defRPr/>
            </a:pPr>
            <a:r>
              <a:rPr kumimoji="0" lang="en-AU" sz="2600" b="0" i="0" u="none" strike="noStrike" kern="0" cap="none" spc="0" normalizeH="0" baseline="0" noProof="0" dirty="0" smtClean="0">
                <a:ln>
                  <a:noFill/>
                </a:ln>
                <a:solidFill>
                  <a:schemeClr val="tx1"/>
                </a:solidFill>
                <a:effectLst/>
                <a:uLnTx/>
                <a:uFillTx/>
                <a:latin typeface="Arial" pitchFamily="34" charset="0"/>
                <a:ea typeface="+mn-ea"/>
                <a:cs typeface="+mn-cs"/>
              </a:rPr>
              <a:t>IRON TRIANGLE</a:t>
            </a:r>
            <a:endParaRPr kumimoji="0" lang="en-US" sz="2600" b="0" i="0" u="none" strike="noStrike" kern="0" cap="none" spc="0" normalizeH="0" baseline="0" noProof="0" dirty="0" smtClean="0">
              <a:ln>
                <a:noFill/>
              </a:ln>
              <a:solidFill>
                <a:schemeClr val="tx1"/>
              </a:solidFill>
              <a:effectLst/>
              <a:uLnTx/>
              <a:uFillTx/>
              <a:latin typeface="Arial" pitchFamily="34" charset="0"/>
              <a:ea typeface="+mn-ea"/>
              <a:cs typeface="+mn-cs"/>
            </a:endParaRPr>
          </a:p>
        </p:txBody>
      </p:sp>
      <p:grpSp>
        <p:nvGrpSpPr>
          <p:cNvPr id="13" name="Group 4"/>
          <p:cNvGrpSpPr>
            <a:grpSpLocks/>
          </p:cNvGrpSpPr>
          <p:nvPr/>
        </p:nvGrpSpPr>
        <p:grpSpPr bwMode="auto">
          <a:xfrm>
            <a:off x="2730138" y="2220684"/>
            <a:ext cx="4090852" cy="2669179"/>
            <a:chOff x="1480" y="1488"/>
            <a:chExt cx="2721" cy="1905"/>
          </a:xfrm>
        </p:grpSpPr>
        <p:sp>
          <p:nvSpPr>
            <p:cNvPr id="6" name="Oval 5"/>
            <p:cNvSpPr>
              <a:spLocks noChangeArrowheads="1"/>
            </p:cNvSpPr>
            <p:nvPr/>
          </p:nvSpPr>
          <p:spPr bwMode="auto">
            <a:xfrm>
              <a:off x="2496" y="1488"/>
              <a:ext cx="680" cy="635"/>
            </a:xfrm>
            <a:prstGeom prst="ellipse">
              <a:avLst/>
            </a:prstGeom>
            <a:solidFill>
              <a:schemeClr val="bg1"/>
            </a:solidFill>
            <a:ln w="38100">
              <a:solidFill>
                <a:schemeClr val="accent2"/>
              </a:solidFill>
              <a:round/>
              <a:headEnd/>
              <a:tailEnd/>
            </a:ln>
            <a:effectLst>
              <a:outerShdw dist="107763" dir="2700000" algn="ctr" rotWithShape="0">
                <a:schemeClr val="bg2">
                  <a:alpha val="50000"/>
                </a:schemeClr>
              </a:outerShdw>
            </a:effectLst>
          </p:spPr>
          <p:txBody>
            <a:bodyPr wrap="none" anchor="ctr"/>
            <a:lstStyle/>
            <a:p>
              <a:pPr eaLnBrk="1" hangingPunct="1">
                <a:lnSpc>
                  <a:spcPct val="100000"/>
                </a:lnSpc>
              </a:pPr>
              <a:r>
                <a:rPr lang="en-AU" sz="2000" b="0">
                  <a:solidFill>
                    <a:schemeClr val="tx1"/>
                  </a:solidFill>
                  <a:latin typeface="Trebuchet MS" pitchFamily="34" charset="0"/>
                </a:rPr>
                <a:t>Time</a:t>
              </a:r>
              <a:endParaRPr lang="en-US" sz="2000" b="0">
                <a:solidFill>
                  <a:schemeClr val="tx1"/>
                </a:solidFill>
                <a:latin typeface="Trebuchet MS" pitchFamily="34" charset="0"/>
              </a:endParaRPr>
            </a:p>
          </p:txBody>
        </p:sp>
        <p:sp>
          <p:nvSpPr>
            <p:cNvPr id="7" name="Oval 6"/>
            <p:cNvSpPr>
              <a:spLocks noChangeArrowheads="1"/>
            </p:cNvSpPr>
            <p:nvPr/>
          </p:nvSpPr>
          <p:spPr bwMode="auto">
            <a:xfrm>
              <a:off x="1480" y="2758"/>
              <a:ext cx="680" cy="635"/>
            </a:xfrm>
            <a:prstGeom prst="ellipse">
              <a:avLst/>
            </a:prstGeom>
            <a:solidFill>
              <a:schemeClr val="bg1"/>
            </a:solidFill>
            <a:ln w="38100">
              <a:solidFill>
                <a:schemeClr val="accent2"/>
              </a:solidFill>
              <a:round/>
              <a:headEnd/>
              <a:tailEnd/>
            </a:ln>
            <a:effectLst>
              <a:outerShdw dist="107763" dir="2700000" algn="ctr" rotWithShape="0">
                <a:schemeClr val="bg2">
                  <a:alpha val="50000"/>
                </a:schemeClr>
              </a:outerShdw>
            </a:effectLst>
          </p:spPr>
          <p:txBody>
            <a:bodyPr wrap="none" anchor="ctr"/>
            <a:lstStyle/>
            <a:p>
              <a:pPr eaLnBrk="1" hangingPunct="1">
                <a:lnSpc>
                  <a:spcPct val="100000"/>
                </a:lnSpc>
              </a:pPr>
              <a:r>
                <a:rPr lang="en-AU" sz="2000" b="0">
                  <a:solidFill>
                    <a:schemeClr val="tx1"/>
                  </a:solidFill>
                  <a:latin typeface="Trebuchet MS" pitchFamily="34" charset="0"/>
                </a:rPr>
                <a:t>Scope</a:t>
              </a:r>
              <a:endParaRPr lang="en-US" sz="2000" b="0">
                <a:solidFill>
                  <a:schemeClr val="tx1"/>
                </a:solidFill>
                <a:latin typeface="Trebuchet MS" pitchFamily="34" charset="0"/>
              </a:endParaRPr>
            </a:p>
          </p:txBody>
        </p:sp>
        <p:cxnSp>
          <p:nvCxnSpPr>
            <p:cNvPr id="8" name="AutoShape 7"/>
            <p:cNvCxnSpPr>
              <a:cxnSpLocks noChangeShapeType="1"/>
              <a:stCxn id="7" idx="7"/>
              <a:endCxn id="6" idx="3"/>
            </p:cNvCxnSpPr>
            <p:nvPr/>
          </p:nvCxnSpPr>
          <p:spPr bwMode="auto">
            <a:xfrm flipV="1">
              <a:off x="2060" y="2042"/>
              <a:ext cx="536" cy="797"/>
            </a:xfrm>
            <a:prstGeom prst="straightConnector1">
              <a:avLst/>
            </a:prstGeom>
            <a:noFill/>
            <a:ln w="38100">
              <a:solidFill>
                <a:schemeClr val="accent2"/>
              </a:solidFill>
              <a:round/>
              <a:headEnd/>
              <a:tailEnd/>
            </a:ln>
            <a:effectLst>
              <a:outerShdw dist="107763" dir="2700000" algn="ctr" rotWithShape="0">
                <a:schemeClr val="bg2">
                  <a:alpha val="50000"/>
                </a:schemeClr>
              </a:outerShdw>
            </a:effectLst>
          </p:spPr>
        </p:cxnSp>
        <p:cxnSp>
          <p:nvCxnSpPr>
            <p:cNvPr id="9" name="AutoShape 8"/>
            <p:cNvCxnSpPr>
              <a:cxnSpLocks noChangeShapeType="1"/>
              <a:stCxn id="11" idx="1"/>
              <a:endCxn id="6" idx="5"/>
            </p:cNvCxnSpPr>
            <p:nvPr/>
          </p:nvCxnSpPr>
          <p:spPr bwMode="auto">
            <a:xfrm flipH="1" flipV="1">
              <a:off x="3076" y="2042"/>
              <a:ext cx="545" cy="797"/>
            </a:xfrm>
            <a:prstGeom prst="straightConnector1">
              <a:avLst/>
            </a:prstGeom>
            <a:noFill/>
            <a:ln w="38100">
              <a:solidFill>
                <a:schemeClr val="accent2"/>
              </a:solidFill>
              <a:round/>
              <a:headEnd/>
              <a:tailEnd/>
            </a:ln>
            <a:effectLst>
              <a:outerShdw dist="107763" dir="2700000" algn="ctr" rotWithShape="0">
                <a:schemeClr val="bg2">
                  <a:alpha val="50000"/>
                </a:schemeClr>
              </a:outerShdw>
            </a:effectLst>
          </p:spPr>
        </p:cxnSp>
        <p:cxnSp>
          <p:nvCxnSpPr>
            <p:cNvPr id="10" name="AutoShape 9"/>
            <p:cNvCxnSpPr>
              <a:cxnSpLocks noChangeShapeType="1"/>
              <a:stCxn id="7" idx="6"/>
              <a:endCxn id="11" idx="2"/>
            </p:cNvCxnSpPr>
            <p:nvPr/>
          </p:nvCxnSpPr>
          <p:spPr bwMode="auto">
            <a:xfrm>
              <a:off x="2172" y="3076"/>
              <a:ext cx="1337" cy="0"/>
            </a:xfrm>
            <a:prstGeom prst="straightConnector1">
              <a:avLst/>
            </a:prstGeom>
            <a:noFill/>
            <a:ln w="38100">
              <a:solidFill>
                <a:schemeClr val="accent2"/>
              </a:solidFill>
              <a:round/>
              <a:headEnd/>
              <a:tailEnd/>
            </a:ln>
            <a:effectLst>
              <a:outerShdw dist="107763" dir="2700000" algn="ctr" rotWithShape="0">
                <a:schemeClr val="bg2">
                  <a:alpha val="50000"/>
                </a:schemeClr>
              </a:outerShdw>
            </a:effectLst>
          </p:spPr>
        </p:cxnSp>
        <p:sp>
          <p:nvSpPr>
            <p:cNvPr id="11" name="Oval 10"/>
            <p:cNvSpPr>
              <a:spLocks noChangeArrowheads="1"/>
            </p:cNvSpPr>
            <p:nvPr/>
          </p:nvSpPr>
          <p:spPr bwMode="auto">
            <a:xfrm>
              <a:off x="3521" y="2758"/>
              <a:ext cx="680" cy="635"/>
            </a:xfrm>
            <a:prstGeom prst="ellipse">
              <a:avLst/>
            </a:prstGeom>
            <a:solidFill>
              <a:schemeClr val="bg1"/>
            </a:solidFill>
            <a:ln w="38100">
              <a:solidFill>
                <a:schemeClr val="accent2"/>
              </a:solidFill>
              <a:round/>
              <a:headEnd/>
              <a:tailEnd/>
            </a:ln>
            <a:effectLst>
              <a:outerShdw dist="107763" dir="2700000" algn="ctr" rotWithShape="0">
                <a:schemeClr val="bg2">
                  <a:alpha val="50000"/>
                </a:schemeClr>
              </a:outerShdw>
            </a:effectLst>
          </p:spPr>
          <p:txBody>
            <a:bodyPr wrap="none" anchor="ctr"/>
            <a:lstStyle/>
            <a:p>
              <a:pPr eaLnBrk="1" hangingPunct="1">
                <a:lnSpc>
                  <a:spcPct val="100000"/>
                </a:lnSpc>
              </a:pPr>
              <a:r>
                <a:rPr lang="en-AU" sz="2000" b="0">
                  <a:solidFill>
                    <a:schemeClr val="tx1"/>
                  </a:solidFill>
                  <a:latin typeface="Trebuchet MS" pitchFamily="34" charset="0"/>
                </a:rPr>
                <a:t>Cost</a:t>
              </a:r>
              <a:endParaRPr lang="en-US" sz="2000" b="0">
                <a:solidFill>
                  <a:schemeClr val="tx1"/>
                </a:solidFill>
                <a:latin typeface="Trebuchet MS"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M">
  <a:themeElements>
    <a:clrScheme name="P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alpha val="50000"/>
          </a:srgbClr>
        </a:solidFill>
        <a:ln w="9525" cap="flat" cmpd="sng" algn="ctr">
          <a:no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4400" b="0" i="0" u="none" strike="noStrike" cap="none" normalizeH="0" baseline="0" smtClean="0">
            <a:ln>
              <a:noFill/>
            </a:ln>
            <a:solidFill>
              <a:srgbClr val="FFFF66"/>
            </a:solidFill>
            <a:effectLst/>
            <a:latin typeface="Arial" charset="0"/>
          </a:defRPr>
        </a:defPPr>
      </a:lstStyle>
    </a:spDef>
    <a:lnDef>
      <a:spPr bwMode="auto">
        <a:solidFill>
          <a:srgbClr val="4545E1">
            <a:alpha val="50000"/>
          </a:srgbClr>
        </a:solidFill>
        <a:ln w="3175" cap="flat" cmpd="sng" algn="ctr">
          <a:solidFill>
            <a:schemeClr val="tx1"/>
          </a:solidFill>
          <a:prstDash val="solid"/>
          <a:round/>
          <a:headEnd type="none" w="sm" len="sm"/>
          <a:tailEnd type="none" w="sm" len="sm"/>
        </a:ln>
        <a:effectLst/>
      </a:spPr>
      <a:bodyPr/>
      <a:lstStyle/>
    </a:lnDef>
  </a:objectDefaults>
  <a:extraClrSchemeLst>
    <a:extraClrScheme>
      <a:clrScheme name="P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Office\Templates\Class\PM.pot</Template>
  <TotalTime>3261</TotalTime>
  <Words>2036</Words>
  <Application>Microsoft Office PowerPoint</Application>
  <PresentationFormat>On-screen Show (4:3)</PresentationFormat>
  <Paragraphs>456</Paragraphs>
  <Slides>37</Slides>
  <Notes>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PM</vt:lpstr>
      <vt:lpstr>Project Management</vt:lpstr>
      <vt:lpstr>About projects..</vt:lpstr>
      <vt:lpstr>We’ve all handled a project in  one form or another…</vt:lpstr>
      <vt:lpstr>But what is a project?</vt:lpstr>
      <vt:lpstr>But when doing any project, we always encounter a dilemma</vt:lpstr>
      <vt:lpstr>What is Project Management?</vt:lpstr>
      <vt:lpstr>What is Project Management?</vt:lpstr>
      <vt:lpstr>A lot of people want their project to be…</vt:lpstr>
      <vt:lpstr>That’s because of the triple constraint…</vt:lpstr>
      <vt:lpstr>The Quadruple Constraint</vt:lpstr>
      <vt:lpstr>When doing Project Management, there is a proposed framework</vt:lpstr>
      <vt:lpstr>Let’s look at PM in 1994</vt:lpstr>
      <vt:lpstr>But things are getting better(er)….</vt:lpstr>
      <vt:lpstr>Standish Chaos Report:  Success Rate </vt:lpstr>
      <vt:lpstr>Slide 15</vt:lpstr>
      <vt:lpstr>Slide 16</vt:lpstr>
      <vt:lpstr>Slide 17</vt:lpstr>
      <vt:lpstr>Slide 18</vt:lpstr>
      <vt:lpstr>Presently, most organizations manage more than one project…</vt:lpstr>
      <vt:lpstr>Established companies are doing Project Portfolio Management</vt:lpstr>
      <vt:lpstr>Project Management Compared to Project Portfolio Management</vt:lpstr>
      <vt:lpstr>Project management as a profession </vt:lpstr>
      <vt:lpstr>A look at Salary Scales in the Philippines (p.1/2)</vt:lpstr>
      <vt:lpstr>A look at Salary Scales in the Philippines (p.2/2)</vt:lpstr>
      <vt:lpstr>As an addendum</vt:lpstr>
      <vt:lpstr>The Project Management Institute</vt:lpstr>
      <vt:lpstr>Project Management Certification</vt:lpstr>
      <vt:lpstr>Growth in PMP Certification, 1993-2008</vt:lpstr>
      <vt:lpstr>Project success and failure</vt:lpstr>
      <vt:lpstr>How do we define project success?</vt:lpstr>
      <vt:lpstr>What Helps Projects Succeed?*</vt:lpstr>
      <vt:lpstr>What the Winners Do…</vt:lpstr>
      <vt:lpstr>So there a lot of areas where failure can occur…</vt:lpstr>
      <vt:lpstr>One Way of Looking at Project Success - Lewis (2000)</vt:lpstr>
      <vt:lpstr>A note about project management success</vt:lpstr>
      <vt:lpstr>Lessons Learned (I)</vt:lpstr>
      <vt:lpstr>Lessons Learned (II)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Design, and Management  Class 1:  Introduction and Course Design</dc:title>
  <dc:creator>Authorized User</dc:creator>
  <cp:lastModifiedBy>Bong</cp:lastModifiedBy>
  <cp:revision>93</cp:revision>
  <cp:lastPrinted>2000-01-13T15:31:56Z</cp:lastPrinted>
  <dcterms:created xsi:type="dcterms:W3CDTF">1997-01-12T00:46:36Z</dcterms:created>
  <dcterms:modified xsi:type="dcterms:W3CDTF">2013-04-26T09:23:10Z</dcterms:modified>
</cp:coreProperties>
</file>