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3" r:id="rId3"/>
    <p:sldId id="292" r:id="rId4"/>
    <p:sldId id="262" r:id="rId5"/>
    <p:sldId id="264" r:id="rId6"/>
    <p:sldId id="266" r:id="rId7"/>
    <p:sldId id="294" r:id="rId8"/>
    <p:sldId id="310" r:id="rId9"/>
    <p:sldId id="309" r:id="rId10"/>
    <p:sldId id="267" r:id="rId11"/>
    <p:sldId id="268" r:id="rId12"/>
    <p:sldId id="295" r:id="rId13"/>
    <p:sldId id="273" r:id="rId14"/>
    <p:sldId id="275" r:id="rId15"/>
    <p:sldId id="276" r:id="rId16"/>
    <p:sldId id="291" r:id="rId17"/>
    <p:sldId id="297" r:id="rId18"/>
    <p:sldId id="296" r:id="rId19"/>
    <p:sldId id="298" r:id="rId20"/>
    <p:sldId id="299" r:id="rId21"/>
    <p:sldId id="300" r:id="rId22"/>
    <p:sldId id="302" r:id="rId23"/>
    <p:sldId id="278" r:id="rId24"/>
    <p:sldId id="29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3" r:id="rId35"/>
    <p:sldId id="304" r:id="rId36"/>
    <p:sldId id="305" r:id="rId37"/>
    <p:sldId id="306" r:id="rId38"/>
    <p:sldId id="307" r:id="rId39"/>
    <p:sldId id="289" r:id="rId40"/>
    <p:sldId id="308" r:id="rId41"/>
    <p:sldId id="290" r:id="rId42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3" autoAdjust="0"/>
    <p:restoredTop sz="94660"/>
  </p:normalViewPr>
  <p:slideViewPr>
    <p:cSldViewPr>
      <p:cViewPr varScale="1">
        <p:scale>
          <a:sx n="73" d="100"/>
          <a:sy n="73" d="100"/>
        </p:scale>
        <p:origin x="-6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0EF32EF9-0E60-4C3A-A486-C56CD77EF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  <a:flatTx/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  <a:flatTx/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B22B74DF-5AAD-47B4-8CDB-86C3188F4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B4E1E-F7BE-4C69-9DD0-6CAF9AEB8B7F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90500" indent="-190500">
              <a:buFontTx/>
              <a:buAutoNum type="arabicPeriod"/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ffectLst/>
              </a:rPr>
              <a:t>Next slide: The columns are summed, projects with a sufficient number of qualifying factors may be selected.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effectLst/>
              </a:rPr>
              <a:t>Advantage: It uses several criteria in the decision process.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effectLst/>
              </a:rPr>
              <a:t>Disadvantage: It assumes all criteria are of equal importance and it allows for no gradation of the degree to which a specific project meets the various criteria.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2B74DF-5AAD-47B4-8CDB-86C3188F427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164C5-6537-40C5-BEB5-85537B90E494}" type="slidenum">
              <a:rPr lang="en-US"/>
              <a:pPr/>
              <a:t>41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square" lIns="93340" tIns="46670" rIns="93340" bIns="46670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E4920-2C86-4486-8058-17467CAF89C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F80A9-6F6E-43B5-BE4F-366D011655B2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90500" indent="-190500">
              <a:buFontTx/>
              <a:buAutoNum type="arabicPeriod"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5555F-29F7-4E33-B947-3667E36CD0F1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90500" indent="-190500"/>
            <a:endParaRPr lang="en-US" sz="8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7C5F3-5D7D-4BAE-A9C5-95481F435F08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6CC33-260D-42E6-AEE9-756E1F84CF9B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square" lIns="93340" tIns="46670" rIns="93340" bIns="46670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C2EAA-2FCD-4F79-9407-76F80715F168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square" lIns="93340" tIns="46670" rIns="93340" bIns="46670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D47EF-9142-4996-9B8B-190EE00AC1D5}" type="slidenum">
              <a:rPr lang="en-US"/>
              <a:pPr/>
              <a:t>25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square" lIns="93340" tIns="46670" rIns="93340" bIns="46670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C73BE-1E55-4411-A300-8182DAC63CFF}" type="slidenum">
              <a:rPr lang="en-US"/>
              <a:pPr/>
              <a:t>33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</p:spPr>
        <p:txBody>
          <a:bodyPr wrap="square" lIns="94786" tIns="47393" rIns="94786" bIns="47393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0"/>
            <a:ext cx="2155825" cy="1981200"/>
            <a:chOff x="0" y="144"/>
            <a:chExt cx="1358" cy="1248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44" y="288"/>
              <a:ext cx="912" cy="816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1E1EBE">
                    <a:gamma/>
                    <a:tint val="37255"/>
                    <a:invGamma/>
                  </a:srgbClr>
                </a:gs>
                <a:gs pos="100000">
                  <a:srgbClr val="1E1EB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E1EB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8" y="144"/>
              <a:ext cx="6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resources</a:t>
              </a:r>
              <a:endParaRPr lang="en-US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0" y="1200"/>
              <a:ext cx="7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Performance</a:t>
              </a:r>
              <a:endParaRPr lang="en-US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08" y="1056"/>
              <a:ext cx="3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time</a:t>
              </a:r>
              <a:endParaRPr lang="en-US" b="1"/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905000" y="1752600"/>
            <a:ext cx="64770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" name="Picture 11" descr="C:\My Documents\My Pictures\p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3820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7239000" cy="11430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191000"/>
            <a:ext cx="4876800" cy="10668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61BED4A-0275-490B-AC84-BB7E48087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0383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78F6CF8-58C2-49CF-9B2A-DDE6E2F6A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8ACD7A-D0CB-4733-919D-D6EA649B00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2ED9CE-2E43-4B85-91EB-AAB6B45802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5B30DB8-639A-4497-8B05-8F1E97700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90A82F4-C87C-4D9A-A148-0CBC29236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A7E1D60-18E9-4D30-AC23-82966B44B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6F986CF-BAB3-46C2-ABC6-C86E9F7D5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F1CEF17-97E2-4775-BF9C-A65243207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F5123F0-4918-41B9-B42D-995497CF0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0A91F32-1DEE-4468-AAAD-B1D8307BE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18742EB-46D0-470F-9831-F92FC5FEE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6096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2484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293644D-685B-40CE-99E1-1F48693F3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228600" y="228600"/>
            <a:ext cx="1447800" cy="1295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1E1EBE">
                  <a:gamma/>
                  <a:tint val="37255"/>
                  <a:invGamma/>
                </a:srgbClr>
              </a:gs>
              <a:gs pos="100000">
                <a:srgbClr val="1E1EBE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1E1EBE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7200" y="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resources</a:t>
            </a:r>
            <a:endParaRPr lang="en-US" b="1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0" y="1676400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Performance</a:t>
            </a:r>
            <a:endParaRPr lang="en-US" b="1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600200" y="1447800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time</a:t>
            </a:r>
            <a:endParaRPr lang="en-US" b="1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905000" y="1752600"/>
            <a:ext cx="67056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5" name="Picture 11" descr="C:\My Documents\My Pictures\pm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86868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Projects and Organizational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Selection Models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308BF56-BC02-4172-90F0-BC6318456B2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Stretch Scenario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Your boss tells you that you will be the PM for a new project that is a “priority for the company” and “won out” over many other potential projects.   You ask what the selection process and criteria were that made this a priority.  He glances at you as he says, “a $20 dollar lunch and big favor from the VP of Engineering.”  </a:t>
            </a:r>
          </a:p>
          <a:p>
            <a:endParaRPr lang="en-US" smtClean="0"/>
          </a:p>
          <a:p>
            <a:r>
              <a:rPr lang="en-US" smtClean="0"/>
              <a:t>YOUR THOUGHTS?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“The proper choice of investment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projects is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crucial to the long-run survival of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firm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.”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selection may and frequently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occur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project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team’s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5B30DB8-639A-4497-8B05-8F1E97700E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07964608-334D-4E9C-9174-9C1704A19AB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Basic Project Selection Models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3600" smtClean="0"/>
          </a:p>
          <a:p>
            <a:pPr lvl="2"/>
            <a:r>
              <a:rPr lang="en-US" sz="3600" smtClean="0"/>
              <a:t>Nonnumeric</a:t>
            </a:r>
          </a:p>
          <a:p>
            <a:pPr lvl="2"/>
            <a:r>
              <a:rPr lang="en-PH" sz="3600" smtClean="0"/>
              <a:t>Numeric</a:t>
            </a:r>
            <a:endParaRPr lang="en-US" sz="36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B40B74E-FD09-4B65-BAB4-C2821DB4681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Nonnumeric Models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Sacred Cow - project is suggested by a senior and powerful official in the </a:t>
            </a:r>
            <a:r>
              <a:rPr lang="en-US" dirty="0" smtClean="0"/>
              <a:t>organization; maintained until successfully concluded or until the boss realizes the futility of 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Operating Necessity - the project is required to keep the system </a:t>
            </a:r>
            <a:r>
              <a:rPr lang="en-US" dirty="0" smtClean="0"/>
              <a:t>running;  they are embarked upon with little management decision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8D7EA35-32C5-40C6-B648-C1479146704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Nonnumeric Models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Competitive Necessity - project is necessary to sustain a competitive position</a:t>
            </a:r>
          </a:p>
          <a:p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 smtClean="0"/>
              <a:t>Line Extension - projects are judged on how they fit with current product line, fill a gap, strengthen a weak link, or extend the line in a new desirable way.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09EFB0F-7E6B-4BB3-A49F-96B36778D01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Numeric Model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Comparative Benefit Model – a model  </a:t>
            </a:r>
            <a:r>
              <a:rPr lang="en-GB" dirty="0" smtClean="0"/>
              <a:t>used to select between diverse projects not easily comparable. </a:t>
            </a:r>
          </a:p>
          <a:p>
            <a:pPr lvl="1"/>
            <a:r>
              <a:rPr lang="en-US" dirty="0" smtClean="0"/>
              <a:t>Q-Sorting</a:t>
            </a:r>
          </a:p>
          <a:p>
            <a:pPr lvl="1"/>
            <a:r>
              <a:rPr lang="en-US" dirty="0" smtClean="0"/>
              <a:t>Forced Comparison</a:t>
            </a:r>
          </a:p>
          <a:p>
            <a:pPr lvl="1"/>
            <a:r>
              <a:rPr lang="en-US" dirty="0" smtClean="0"/>
              <a:t>Peer Review</a:t>
            </a:r>
          </a:p>
          <a:p>
            <a:pPr lvl="1"/>
            <a:r>
              <a:rPr lang="en-US" dirty="0" smtClean="0"/>
              <a:t>Murder Board</a:t>
            </a:r>
          </a:p>
          <a:p>
            <a:pPr lvl="1"/>
            <a:r>
              <a:rPr lang="en-US" dirty="0" smtClean="0"/>
              <a:t>Profile </a:t>
            </a:r>
            <a:r>
              <a:rPr lang="en-US" dirty="0" err="1" smtClean="0"/>
              <a:t>Modelling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 dirty="0" smtClean="0"/>
              <a:t>Structured group process. Each person given set of project cards. </a:t>
            </a:r>
          </a:p>
          <a:p>
            <a:pPr algn="just"/>
            <a:r>
              <a:rPr lang="en-GB" sz="1800" dirty="0" smtClean="0"/>
              <a:t>Steps:</a:t>
            </a:r>
          </a:p>
          <a:p>
            <a:pPr lvl="1" algn="just">
              <a:lnSpc>
                <a:spcPct val="96000"/>
              </a:lnSpc>
            </a:pPr>
            <a:r>
              <a:rPr lang="en-GB" sz="1800" dirty="0" smtClean="0"/>
              <a:t>Each person sorts cards into </a:t>
            </a:r>
            <a:r>
              <a:rPr lang="en-GB" sz="1800" u="sng" dirty="0" smtClean="0">
                <a:solidFill>
                  <a:srgbClr val="0000FF"/>
                </a:solidFill>
              </a:rPr>
              <a:t>HIGH</a:t>
            </a:r>
            <a:r>
              <a:rPr lang="en-GB" sz="1800" dirty="0" smtClean="0"/>
              <a:t> or </a:t>
            </a:r>
            <a:r>
              <a:rPr lang="en-GB" sz="1800" u="sng" dirty="0" smtClean="0">
                <a:solidFill>
                  <a:srgbClr val="0000FF"/>
                </a:solidFill>
              </a:rPr>
              <a:t>LOW</a:t>
            </a:r>
            <a:r>
              <a:rPr lang="en-GB" sz="1800" dirty="0" smtClean="0"/>
              <a:t> priority–based on criteria</a:t>
            </a:r>
          </a:p>
          <a:p>
            <a:pPr lvl="1" algn="just"/>
            <a:r>
              <a:rPr lang="en-GB" sz="1800" dirty="0" smtClean="0"/>
              <a:t>Cards reviewed &amp; </a:t>
            </a:r>
            <a:r>
              <a:rPr lang="en-GB" sz="1800" dirty="0" smtClean="0">
                <a:solidFill>
                  <a:srgbClr val="FF0000"/>
                </a:solidFill>
              </a:rPr>
              <a:t>MEDIUM</a:t>
            </a:r>
            <a:r>
              <a:rPr lang="en-GB" sz="1800" dirty="0" smtClean="0"/>
              <a:t>-priority projects extracted</a:t>
            </a:r>
          </a:p>
          <a:p>
            <a:pPr lvl="1" algn="just"/>
            <a:r>
              <a:rPr lang="en-GB" sz="1800" dirty="0" err="1" smtClean="0">
                <a:solidFill>
                  <a:srgbClr val="0000FF"/>
                </a:solidFill>
              </a:rPr>
              <a:t>HIGHs</a:t>
            </a:r>
            <a:r>
              <a:rPr lang="en-GB" sz="1800" dirty="0" smtClean="0"/>
              <a:t> = HIGH or VERY HIGH.  </a:t>
            </a:r>
            <a:r>
              <a:rPr lang="en-GB" sz="1800" dirty="0" err="1" smtClean="0">
                <a:solidFill>
                  <a:srgbClr val="0000FF"/>
                </a:solidFill>
              </a:rPr>
              <a:t>LOWs</a:t>
            </a:r>
            <a:r>
              <a:rPr lang="en-GB" sz="1800" dirty="0" smtClean="0"/>
              <a:t>  = LOW or VERY LOW.  Now 5 piles</a:t>
            </a:r>
          </a:p>
          <a:p>
            <a:pPr lvl="1" algn="just"/>
            <a:r>
              <a:rPr lang="en-GB" sz="1800" dirty="0" smtClean="0"/>
              <a:t>Results from all group members grouped &amp; displayed.</a:t>
            </a:r>
          </a:p>
          <a:p>
            <a:pPr lvl="1" algn="just"/>
            <a:r>
              <a:rPr lang="en-GB" sz="1800" dirty="0" smtClean="0"/>
              <a:t>Results surveyed by each person who can shift any card </a:t>
            </a:r>
          </a:p>
          <a:p>
            <a:pPr lvl="1" algn="just"/>
            <a:r>
              <a:rPr lang="en-GB" sz="1800" dirty="0" smtClean="0"/>
              <a:t>Results displayed. Opportunity for members to reach consensus. </a:t>
            </a:r>
          </a:p>
          <a:p>
            <a:pPr lvl="1" algn="just"/>
            <a:r>
              <a:rPr lang="en-GB" sz="1800" dirty="0" smtClean="0"/>
              <a:t>VERY HIGH first considered for funding</a:t>
            </a:r>
            <a:endParaRPr lang="en-GB" sz="1800" dirty="0" smtClean="0">
              <a:latin typeface="Arial" charset="0"/>
            </a:endParaRPr>
          </a:p>
          <a:p>
            <a:pPr lvl="1"/>
            <a:r>
              <a:rPr lang="en-GB" sz="1800" dirty="0" smtClean="0"/>
              <a:t>Group  processes often deeply influenced by behavioural factors.     Q-sorting tries to overcome these factors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5B30DB8-639A-4497-8B05-8F1E97700E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Management want unbiased external assessment of proposed project. </a:t>
            </a:r>
          </a:p>
          <a:p>
            <a:r>
              <a:rPr lang="en-GB" sz="2000" dirty="0" smtClean="0"/>
              <a:t>Peer review = send proposal to experts to assess technical merits</a:t>
            </a:r>
          </a:p>
          <a:p>
            <a:r>
              <a:rPr lang="en-GB" sz="2000" dirty="0" smtClean="0"/>
              <a:t>Experts submit independent recommendations, or panel</a:t>
            </a:r>
          </a:p>
          <a:p>
            <a:r>
              <a:rPr lang="en-GB" sz="2000" dirty="0" smtClean="0"/>
              <a:t>Common in scientific areas particularly government funded R&amp;D project proposals.</a:t>
            </a:r>
          </a:p>
          <a:p>
            <a:r>
              <a:rPr lang="en-GB" sz="2000" dirty="0" smtClean="0"/>
              <a:t>Advantages  - assessment is expert and objective </a:t>
            </a:r>
          </a:p>
          <a:p>
            <a:r>
              <a:rPr lang="en-GB" sz="2000" dirty="0" smtClean="0"/>
              <a:t>However  “peer review has long been criticised as a highly subjective approach that is susceptible to distortions, such as bias in favour of an old boy network”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fld id="{25B30DB8-639A-4497-8B05-8F1E97700E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Forced Comparison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 smtClean="0"/>
              <a:t>Each department ranks projects they wish to take to selection board, </a:t>
            </a:r>
          </a:p>
          <a:p>
            <a:r>
              <a:rPr lang="en-GB" sz="1800" dirty="0" smtClean="0"/>
              <a:t>Each department’s top-ranked project is compared to every other department’s top-ranked project. </a:t>
            </a:r>
          </a:p>
          <a:p>
            <a:r>
              <a:rPr lang="en-GB" sz="1800" dirty="0" smtClean="0"/>
              <a:t>Board “selects one project based on their collective opinion as to the overall value of the project obtaining the organisation’s objectives”  </a:t>
            </a:r>
          </a:p>
          <a:p>
            <a:r>
              <a:rPr lang="en-GB" sz="1800" dirty="0" smtClean="0"/>
              <a:t>As 1 project selected, that department introduces next project which is then compared to top-listed projects of other departments. </a:t>
            </a:r>
          </a:p>
          <a:p>
            <a:r>
              <a:rPr lang="en-GB" sz="1800" dirty="0" smtClean="0"/>
              <a:t>Process continues until all projects have been ranked.  </a:t>
            </a:r>
          </a:p>
          <a:p>
            <a:r>
              <a:rPr lang="en-GB" sz="1800" dirty="0" smtClean="0"/>
              <a:t>Number of projects selected for approval will be based upon the availability of organisational resources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A29A1BC2-1A04-41ED-BE5A-0C28266DFC3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Strategic Management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000" smtClean="0"/>
              <a:t>   </a:t>
            </a:r>
          </a:p>
          <a:p>
            <a:pPr>
              <a:buFontTx/>
              <a:buNone/>
            </a:pPr>
            <a:endParaRPr lang="en-US" sz="3000" smtClean="0"/>
          </a:p>
          <a:p>
            <a:pPr>
              <a:buFontTx/>
              <a:buNone/>
            </a:pPr>
            <a:r>
              <a:rPr lang="en-US" sz="3000" smtClean="0"/>
              <a:t>   Process of assessing “what we are”and deciding and implementing “what we intend to be and how we are going to get there”</a:t>
            </a:r>
            <a:r>
              <a:rPr lang="en-US" sz="3000" smtClean="0">
                <a:solidFill>
                  <a:srgbClr val="FFFF00"/>
                </a:solidFill>
              </a:rPr>
              <a:t> 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6000"/>
              </a:lnSpc>
            </a:pPr>
            <a:r>
              <a:rPr lang="en-GB" sz="2400" dirty="0" smtClean="0"/>
              <a:t>Rates projects qualitatively. No numerical assessments are made</a:t>
            </a:r>
          </a:p>
          <a:p>
            <a:pPr algn="just">
              <a:lnSpc>
                <a:spcPct val="96000"/>
              </a:lnSpc>
            </a:pPr>
            <a:r>
              <a:rPr lang="en-GB" sz="2400" dirty="0" smtClean="0"/>
              <a:t>Easy to read and quickly understood presentation.</a:t>
            </a:r>
          </a:p>
          <a:p>
            <a:pPr algn="just">
              <a:lnSpc>
                <a:spcPct val="96000"/>
              </a:lnSpc>
            </a:pPr>
            <a:r>
              <a:rPr lang="en-GB" sz="2400" dirty="0" smtClean="0"/>
              <a:t>Disadvantage - fails to inform whether a project scoring </a:t>
            </a:r>
            <a:r>
              <a:rPr lang="en-GB" sz="2400" dirty="0" smtClean="0">
                <a:solidFill>
                  <a:srgbClr val="FF0000"/>
                </a:solidFill>
              </a:rPr>
              <a:t>HIGH</a:t>
            </a:r>
            <a:r>
              <a:rPr lang="en-GB" sz="2400" dirty="0" smtClean="0"/>
              <a:t> in certain criteria outweighs its </a:t>
            </a:r>
            <a:r>
              <a:rPr lang="en-GB" sz="2400" dirty="0" smtClean="0">
                <a:solidFill>
                  <a:srgbClr val="0000FF"/>
                </a:solidFill>
              </a:rPr>
              <a:t>MEDIUM</a:t>
            </a:r>
            <a:r>
              <a:rPr lang="en-GB" sz="2400" dirty="0" smtClean="0"/>
              <a:t> &amp; LOW scores in other criteria. </a:t>
            </a:r>
          </a:p>
          <a:p>
            <a:pPr algn="just">
              <a:lnSpc>
                <a:spcPct val="96000"/>
              </a:lnSpc>
            </a:pPr>
            <a:r>
              <a:rPr lang="en-GB" sz="2400" dirty="0" smtClean="0"/>
              <a:t>"Thus, there is no way to get a single overall score or rating for each project"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5B30DB8-639A-4497-8B05-8F1E97700E2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5B30DB8-639A-4497-8B05-8F1E97700E2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81000" y="2362200"/>
          <a:ext cx="8153400" cy="4419600"/>
        </p:xfrm>
        <a:graphic>
          <a:graphicData uri="http://schemas.openxmlformats.org/presentationml/2006/ole">
            <p:oleObj spid="_x0000_s55298" name="Document" r:id="rId3" imgW="5970960" imgH="3843360" progId="Word.Document.8">
              <p:embed/>
            </p:oleObj>
          </a:graphicData>
        </a:graphic>
      </p:graphicFrame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1371600" y="5334000"/>
            <a:ext cx="556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solidFill>
                  <a:srgbClr val="0000FF"/>
                </a:solidFill>
                <a:latin typeface="Impact" pitchFamily="34" charset="0"/>
              </a:rPr>
              <a:t>Project X has better profile and </a:t>
            </a:r>
            <a:endParaRPr lang="en-AU" sz="2800" dirty="0" smtClean="0">
              <a:solidFill>
                <a:srgbClr val="0000FF"/>
              </a:solidFill>
              <a:latin typeface="Impact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AU" sz="2800" dirty="0" smtClean="0">
                <a:solidFill>
                  <a:srgbClr val="0000FF"/>
                </a:solidFill>
                <a:latin typeface="Impact" pitchFamily="34" charset="0"/>
              </a:rPr>
              <a:t>is </a:t>
            </a:r>
            <a:r>
              <a:rPr lang="en-AU" sz="2800" dirty="0">
                <a:solidFill>
                  <a:srgbClr val="0000FF"/>
                </a:solidFill>
                <a:latin typeface="Impact" pitchFamily="34" charset="0"/>
              </a:rPr>
              <a:t>preferred to Project 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Murder Board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 smtClean="0"/>
              <a:t>A panel of people from different parts of organisation whose strongly  scrutinise project proposals. </a:t>
            </a:r>
          </a:p>
          <a:p>
            <a:r>
              <a:rPr lang="en-GB" sz="2000" dirty="0" smtClean="0"/>
              <a:t>“they should tear it apart and try to show how it is not workable” </a:t>
            </a:r>
          </a:p>
          <a:p>
            <a:r>
              <a:rPr lang="en-GB" sz="2000" dirty="0" smtClean="0"/>
              <a:t>Proposer must present  &amp; defend project  before the panel.  </a:t>
            </a:r>
          </a:p>
          <a:p>
            <a:r>
              <a:rPr lang="en-GB" sz="2000" dirty="0" smtClean="0"/>
              <a:t>Purpose - “not to punish &amp; humiliate project champion but rather to distinguish between solid and shaky propositions ... the murder board serves the function of ‘reality check’ ” </a:t>
            </a:r>
          </a:p>
          <a:p>
            <a:r>
              <a:rPr lang="en-GB" sz="2000" dirty="0" smtClean="0"/>
              <a:t>Usually used in conjunction with other selection methodologies</a:t>
            </a:r>
            <a:endParaRPr 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B75CF40-C938-4F4D-B2DD-69A133787EB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“Method” is This?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A group of reviewers challenges the project proponent</a:t>
            </a:r>
          </a:p>
          <a:p>
            <a:r>
              <a:rPr lang="en-US" smtClean="0"/>
              <a:t>Hospital considers addition of new service because of decreased market share</a:t>
            </a:r>
          </a:p>
          <a:p>
            <a:r>
              <a:rPr lang="en-US" smtClean="0"/>
              <a:t>Senior manager says we should introduce a new technology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8AC2D49-E9F2-4E16-AF44-A8C21EDBEDB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 smtClean="0"/>
              <a:t>A question re: Non-Numeric Selection Methods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3600" smtClean="0"/>
              <a:t>What do  you think are the strengths and weaknesses of non-numeric selection models?</a:t>
            </a:r>
          </a:p>
          <a:p>
            <a:endParaRPr lang="en-US" sz="3600" smtClean="0"/>
          </a:p>
        </p:txBody>
      </p:sp>
      <p:pic>
        <p:nvPicPr>
          <p:cNvPr id="18437" name="Picture 4" descr="ManTwiddling finger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038600"/>
            <a:ext cx="304800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Numeric Project Selection Models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2E1EAA7D-FF43-41C0-B844-73BFE0885EF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Models: Profit/Profitability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Financial considerations are often “the” primary decision criteria for project selection</a:t>
            </a:r>
          </a:p>
          <a:p>
            <a:r>
              <a:rPr lang="en-US" smtClean="0"/>
              <a:t>Three primary methods for determining the projected financial value of projects:</a:t>
            </a:r>
          </a:p>
          <a:p>
            <a:pPr lvl="1"/>
            <a:r>
              <a:rPr lang="en-US" smtClean="0"/>
              <a:t>Net present value (NPV) analysis</a:t>
            </a:r>
          </a:p>
          <a:p>
            <a:pPr lvl="1"/>
            <a:r>
              <a:rPr lang="en-US" smtClean="0"/>
              <a:t>Return on investment (ROI)</a:t>
            </a:r>
          </a:p>
          <a:p>
            <a:pPr lvl="1"/>
            <a:r>
              <a:rPr lang="en-US" smtClean="0"/>
              <a:t>Payback analysis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D8ADB6B-8B84-4D56-82A2-FE3DA37E87E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 Present Value Analysis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Net present value (NPV) analysis – calculates the expected net monetary gain or loss from a project by discounting all expected future cash inflows and outflows to the present point in time</a:t>
            </a:r>
          </a:p>
          <a:p>
            <a:r>
              <a:rPr lang="en-US" smtClean="0"/>
              <a:t>Positive NPV - should consider selection of the project if financial value is a key criterion</a:t>
            </a:r>
          </a:p>
          <a:p>
            <a:r>
              <a:rPr lang="en-US" smtClean="0"/>
              <a:t>The higher the NPV, the better!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1F33633-E85E-4BD1-ADAB-7D9D5712316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Net Present Value Example</a:t>
            </a:r>
            <a:endParaRPr lang="en-US" sz="380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010400" cy="46275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07D8393-BEAB-4780-AB3D-11359979A1F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on Investment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Return on investment (ROI) is income divided by investment</a:t>
            </a:r>
          </a:p>
          <a:p>
            <a:pPr lvl="1"/>
            <a:r>
              <a:rPr lang="en-US" smtClean="0"/>
              <a:t>   ROI = (total discounted benefits - total discounted costs) / discounted costs</a:t>
            </a:r>
          </a:p>
          <a:p>
            <a:r>
              <a:rPr lang="en-US" smtClean="0"/>
              <a:t>The higher the ROI, the better	</a:t>
            </a:r>
          </a:p>
          <a:p>
            <a:r>
              <a:rPr lang="en-US" smtClean="0"/>
              <a:t>Many organizations have a required rate of return or minimum acceptable rate of return (MARR) on investment for projects		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3450096-BADA-40D4-9FEF-6C7FEF1CD8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 smtClean="0"/>
              <a:t>Strategic Planning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PH" smtClean="0"/>
          </a:p>
          <a:p>
            <a:pPr algn="ctr">
              <a:buFontTx/>
              <a:buNone/>
            </a:pPr>
            <a:r>
              <a:rPr lang="en-PH" smtClean="0"/>
              <a:t>Involves determining long term objectives by analyzing the strengths and weaknesses of an organization, studying opportunities and threats in the business environment (SWOT), predicting future trends , and projecting the need for new products and services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29CAC24-CACE-4352-8D48-FB710CAD3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Payback Period Analysis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Payback Period - the amount of time it will take to recoup dollars invested in a project</a:t>
            </a:r>
          </a:p>
          <a:p>
            <a:r>
              <a:rPr lang="en-US" smtClean="0"/>
              <a:t>Payback occurs when the cumulative discounted benefits and costs are greater than zero</a:t>
            </a:r>
          </a:p>
          <a:p>
            <a:r>
              <a:rPr lang="en-US" smtClean="0"/>
              <a:t>Shorter the payback period the better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92E2DAB5-2567-469E-813C-F8B8AD311D9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153400" cy="4595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NPV, ROI, and Payback Analysis Analysis for Project 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89274DE-0184-45C8-9F89-6BCF78918DB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8001000" cy="4654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NPV, ROI, and Payback Analysis for Project 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9CDA0EC2-50ED-476C-A00C-6A5AEDDB60E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7651" name="Group 23"/>
          <p:cNvGrpSpPr>
            <a:grpSpLocks/>
          </p:cNvGrpSpPr>
          <p:nvPr/>
        </p:nvGrpSpPr>
        <p:grpSpPr bwMode="auto">
          <a:xfrm>
            <a:off x="6324600" y="2667000"/>
            <a:ext cx="1768475" cy="1943100"/>
            <a:chOff x="4156" y="1067"/>
            <a:chExt cx="1114" cy="1224"/>
          </a:xfrm>
        </p:grpSpPr>
        <p:grpSp>
          <p:nvGrpSpPr>
            <p:cNvPr id="27654" name="Group 4"/>
            <p:cNvGrpSpPr>
              <a:grpSpLocks/>
            </p:cNvGrpSpPr>
            <p:nvPr/>
          </p:nvGrpSpPr>
          <p:grpSpPr bwMode="auto">
            <a:xfrm>
              <a:off x="4156" y="1067"/>
              <a:ext cx="1114" cy="1224"/>
              <a:chOff x="4156" y="1067"/>
              <a:chExt cx="1114" cy="1224"/>
            </a:xfrm>
          </p:grpSpPr>
          <p:sp>
            <p:nvSpPr>
              <p:cNvPr id="27666" name="Freeform 5"/>
              <p:cNvSpPr>
                <a:spLocks/>
              </p:cNvSpPr>
              <p:nvPr/>
            </p:nvSpPr>
            <p:spPr bwMode="auto">
              <a:xfrm>
                <a:off x="4243" y="2170"/>
                <a:ext cx="200" cy="121"/>
              </a:xfrm>
              <a:custGeom>
                <a:avLst/>
                <a:gdLst>
                  <a:gd name="T0" fmla="*/ 128 w 200"/>
                  <a:gd name="T1" fmla="*/ 0 h 121"/>
                  <a:gd name="T2" fmla="*/ 26 w 200"/>
                  <a:gd name="T3" fmla="*/ 10 h 121"/>
                  <a:gd name="T4" fmla="*/ 16 w 200"/>
                  <a:gd name="T5" fmla="*/ 18 h 121"/>
                  <a:gd name="T6" fmla="*/ 10 w 200"/>
                  <a:gd name="T7" fmla="*/ 27 h 121"/>
                  <a:gd name="T8" fmla="*/ 4 w 200"/>
                  <a:gd name="T9" fmla="*/ 38 h 121"/>
                  <a:gd name="T10" fmla="*/ 0 w 200"/>
                  <a:gd name="T11" fmla="*/ 54 h 121"/>
                  <a:gd name="T12" fmla="*/ 1 w 200"/>
                  <a:gd name="T13" fmla="*/ 73 h 121"/>
                  <a:gd name="T14" fmla="*/ 4 w 200"/>
                  <a:gd name="T15" fmla="*/ 83 h 121"/>
                  <a:gd name="T16" fmla="*/ 10 w 200"/>
                  <a:gd name="T17" fmla="*/ 94 h 121"/>
                  <a:gd name="T18" fmla="*/ 21 w 200"/>
                  <a:gd name="T19" fmla="*/ 104 h 121"/>
                  <a:gd name="T20" fmla="*/ 33 w 200"/>
                  <a:gd name="T21" fmla="*/ 112 h 121"/>
                  <a:gd name="T22" fmla="*/ 46 w 200"/>
                  <a:gd name="T23" fmla="*/ 116 h 121"/>
                  <a:gd name="T24" fmla="*/ 57 w 200"/>
                  <a:gd name="T25" fmla="*/ 119 h 121"/>
                  <a:gd name="T26" fmla="*/ 71 w 200"/>
                  <a:gd name="T27" fmla="*/ 120 h 121"/>
                  <a:gd name="T28" fmla="*/ 70 w 200"/>
                  <a:gd name="T29" fmla="*/ 119 h 121"/>
                  <a:gd name="T30" fmla="*/ 149 w 200"/>
                  <a:gd name="T31" fmla="*/ 111 h 121"/>
                  <a:gd name="T32" fmla="*/ 199 w 200"/>
                  <a:gd name="T33" fmla="*/ 0 h 121"/>
                  <a:gd name="T34" fmla="*/ 128 w 200"/>
                  <a:gd name="T35" fmla="*/ 0 h 1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0"/>
                  <a:gd name="T55" fmla="*/ 0 h 121"/>
                  <a:gd name="T56" fmla="*/ 200 w 200"/>
                  <a:gd name="T57" fmla="*/ 121 h 1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0" h="121">
                    <a:moveTo>
                      <a:pt x="128" y="0"/>
                    </a:moveTo>
                    <a:lnTo>
                      <a:pt x="26" y="10"/>
                    </a:lnTo>
                    <a:lnTo>
                      <a:pt x="16" y="18"/>
                    </a:lnTo>
                    <a:lnTo>
                      <a:pt x="10" y="27"/>
                    </a:lnTo>
                    <a:lnTo>
                      <a:pt x="4" y="38"/>
                    </a:lnTo>
                    <a:lnTo>
                      <a:pt x="0" y="54"/>
                    </a:lnTo>
                    <a:lnTo>
                      <a:pt x="1" y="73"/>
                    </a:lnTo>
                    <a:lnTo>
                      <a:pt x="4" y="83"/>
                    </a:lnTo>
                    <a:lnTo>
                      <a:pt x="10" y="94"/>
                    </a:lnTo>
                    <a:lnTo>
                      <a:pt x="21" y="104"/>
                    </a:lnTo>
                    <a:lnTo>
                      <a:pt x="33" y="112"/>
                    </a:lnTo>
                    <a:lnTo>
                      <a:pt x="46" y="116"/>
                    </a:lnTo>
                    <a:lnTo>
                      <a:pt x="57" y="119"/>
                    </a:lnTo>
                    <a:lnTo>
                      <a:pt x="71" y="120"/>
                    </a:lnTo>
                    <a:lnTo>
                      <a:pt x="70" y="119"/>
                    </a:lnTo>
                    <a:lnTo>
                      <a:pt x="149" y="111"/>
                    </a:lnTo>
                    <a:lnTo>
                      <a:pt x="199" y="0"/>
                    </a:lnTo>
                    <a:lnTo>
                      <a:pt x="128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Freeform 6"/>
              <p:cNvSpPr>
                <a:spLocks/>
              </p:cNvSpPr>
              <p:nvPr/>
            </p:nvSpPr>
            <p:spPr bwMode="auto">
              <a:xfrm>
                <a:off x="4156" y="1067"/>
                <a:ext cx="1114" cy="1223"/>
              </a:xfrm>
              <a:custGeom>
                <a:avLst/>
                <a:gdLst>
                  <a:gd name="T0" fmla="*/ 63 w 1114"/>
                  <a:gd name="T1" fmla="*/ 5 h 1223"/>
                  <a:gd name="T2" fmla="*/ 40 w 1114"/>
                  <a:gd name="T3" fmla="*/ 21 h 1223"/>
                  <a:gd name="T4" fmla="*/ 12 w 1114"/>
                  <a:gd name="T5" fmla="*/ 55 h 1223"/>
                  <a:gd name="T6" fmla="*/ 3 w 1114"/>
                  <a:gd name="T7" fmla="*/ 90 h 1223"/>
                  <a:gd name="T8" fmla="*/ 0 w 1114"/>
                  <a:gd name="T9" fmla="*/ 132 h 1223"/>
                  <a:gd name="T10" fmla="*/ 5 w 1114"/>
                  <a:gd name="T11" fmla="*/ 167 h 1223"/>
                  <a:gd name="T12" fmla="*/ 20 w 1114"/>
                  <a:gd name="T13" fmla="*/ 225 h 1223"/>
                  <a:gd name="T14" fmla="*/ 59 w 1114"/>
                  <a:gd name="T15" fmla="*/ 322 h 1223"/>
                  <a:gd name="T16" fmla="*/ 107 w 1114"/>
                  <a:gd name="T17" fmla="*/ 430 h 1223"/>
                  <a:gd name="T18" fmla="*/ 150 w 1114"/>
                  <a:gd name="T19" fmla="*/ 542 h 1223"/>
                  <a:gd name="T20" fmla="*/ 184 w 1114"/>
                  <a:gd name="T21" fmla="*/ 687 h 1223"/>
                  <a:gd name="T22" fmla="*/ 204 w 1114"/>
                  <a:gd name="T23" fmla="*/ 863 h 1223"/>
                  <a:gd name="T24" fmla="*/ 215 w 1114"/>
                  <a:gd name="T25" fmla="*/ 988 h 1223"/>
                  <a:gd name="T26" fmla="*/ 215 w 1114"/>
                  <a:gd name="T27" fmla="*/ 1083 h 1223"/>
                  <a:gd name="T28" fmla="*/ 201 w 1114"/>
                  <a:gd name="T29" fmla="*/ 1154 h 1223"/>
                  <a:gd name="T30" fmla="*/ 184 w 1114"/>
                  <a:gd name="T31" fmla="*/ 1195 h 1223"/>
                  <a:gd name="T32" fmla="*/ 168 w 1114"/>
                  <a:gd name="T33" fmla="*/ 1214 h 1223"/>
                  <a:gd name="T34" fmla="*/ 260 w 1114"/>
                  <a:gd name="T35" fmla="*/ 1211 h 1223"/>
                  <a:gd name="T36" fmla="*/ 610 w 1114"/>
                  <a:gd name="T37" fmla="*/ 1164 h 1223"/>
                  <a:gd name="T38" fmla="*/ 928 w 1114"/>
                  <a:gd name="T39" fmla="*/ 1137 h 1223"/>
                  <a:gd name="T40" fmla="*/ 1059 w 1114"/>
                  <a:gd name="T41" fmla="*/ 1141 h 1223"/>
                  <a:gd name="T42" fmla="*/ 1086 w 1114"/>
                  <a:gd name="T43" fmla="*/ 1120 h 1223"/>
                  <a:gd name="T44" fmla="*/ 1105 w 1114"/>
                  <a:gd name="T45" fmla="*/ 1074 h 1223"/>
                  <a:gd name="T46" fmla="*/ 1113 w 1114"/>
                  <a:gd name="T47" fmla="*/ 1009 h 1223"/>
                  <a:gd name="T48" fmla="*/ 1112 w 1114"/>
                  <a:gd name="T49" fmla="*/ 925 h 1223"/>
                  <a:gd name="T50" fmla="*/ 1100 w 1114"/>
                  <a:gd name="T51" fmla="*/ 802 h 1223"/>
                  <a:gd name="T52" fmla="*/ 1063 w 1114"/>
                  <a:gd name="T53" fmla="*/ 643 h 1223"/>
                  <a:gd name="T54" fmla="*/ 1019 w 1114"/>
                  <a:gd name="T55" fmla="*/ 501 h 1223"/>
                  <a:gd name="T56" fmla="*/ 968 w 1114"/>
                  <a:gd name="T57" fmla="*/ 370 h 1223"/>
                  <a:gd name="T58" fmla="*/ 911 w 1114"/>
                  <a:gd name="T59" fmla="*/ 224 h 1223"/>
                  <a:gd name="T60" fmla="*/ 892 w 1114"/>
                  <a:gd name="T61" fmla="*/ 160 h 1223"/>
                  <a:gd name="T62" fmla="*/ 889 w 1114"/>
                  <a:gd name="T63" fmla="*/ 110 h 1223"/>
                  <a:gd name="T64" fmla="*/ 911 w 1114"/>
                  <a:gd name="T65" fmla="*/ 11 h 1223"/>
                  <a:gd name="T66" fmla="*/ 71 w 1114"/>
                  <a:gd name="T67" fmla="*/ 3 h 1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14"/>
                  <a:gd name="T103" fmla="*/ 0 h 1223"/>
                  <a:gd name="T104" fmla="*/ 1114 w 1114"/>
                  <a:gd name="T105" fmla="*/ 1223 h 122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14" h="1223">
                    <a:moveTo>
                      <a:pt x="71" y="3"/>
                    </a:moveTo>
                    <a:lnTo>
                      <a:pt x="63" y="5"/>
                    </a:lnTo>
                    <a:lnTo>
                      <a:pt x="53" y="10"/>
                    </a:lnTo>
                    <a:lnTo>
                      <a:pt x="40" y="21"/>
                    </a:lnTo>
                    <a:lnTo>
                      <a:pt x="24" y="37"/>
                    </a:lnTo>
                    <a:lnTo>
                      <a:pt x="12" y="55"/>
                    </a:lnTo>
                    <a:lnTo>
                      <a:pt x="5" y="73"/>
                    </a:lnTo>
                    <a:lnTo>
                      <a:pt x="3" y="90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3" y="149"/>
                    </a:lnTo>
                    <a:lnTo>
                      <a:pt x="5" y="167"/>
                    </a:lnTo>
                    <a:lnTo>
                      <a:pt x="9" y="183"/>
                    </a:lnTo>
                    <a:lnTo>
                      <a:pt x="20" y="225"/>
                    </a:lnTo>
                    <a:lnTo>
                      <a:pt x="36" y="271"/>
                    </a:lnTo>
                    <a:lnTo>
                      <a:pt x="59" y="322"/>
                    </a:lnTo>
                    <a:lnTo>
                      <a:pt x="83" y="380"/>
                    </a:lnTo>
                    <a:lnTo>
                      <a:pt x="107" y="430"/>
                    </a:lnTo>
                    <a:lnTo>
                      <a:pt x="127" y="481"/>
                    </a:lnTo>
                    <a:lnTo>
                      <a:pt x="150" y="542"/>
                    </a:lnTo>
                    <a:lnTo>
                      <a:pt x="171" y="620"/>
                    </a:lnTo>
                    <a:lnTo>
                      <a:pt x="184" y="687"/>
                    </a:lnTo>
                    <a:lnTo>
                      <a:pt x="198" y="772"/>
                    </a:lnTo>
                    <a:lnTo>
                      <a:pt x="204" y="863"/>
                    </a:lnTo>
                    <a:lnTo>
                      <a:pt x="215" y="944"/>
                    </a:lnTo>
                    <a:lnTo>
                      <a:pt x="215" y="988"/>
                    </a:lnTo>
                    <a:lnTo>
                      <a:pt x="215" y="1046"/>
                    </a:lnTo>
                    <a:lnTo>
                      <a:pt x="215" y="1083"/>
                    </a:lnTo>
                    <a:lnTo>
                      <a:pt x="212" y="1118"/>
                    </a:lnTo>
                    <a:lnTo>
                      <a:pt x="201" y="1154"/>
                    </a:lnTo>
                    <a:lnTo>
                      <a:pt x="194" y="1175"/>
                    </a:lnTo>
                    <a:lnTo>
                      <a:pt x="184" y="1195"/>
                    </a:lnTo>
                    <a:lnTo>
                      <a:pt x="175" y="1207"/>
                    </a:lnTo>
                    <a:lnTo>
                      <a:pt x="168" y="1214"/>
                    </a:lnTo>
                    <a:lnTo>
                      <a:pt x="161" y="1222"/>
                    </a:lnTo>
                    <a:lnTo>
                      <a:pt x="260" y="1211"/>
                    </a:lnTo>
                    <a:lnTo>
                      <a:pt x="451" y="1184"/>
                    </a:lnTo>
                    <a:lnTo>
                      <a:pt x="610" y="1164"/>
                    </a:lnTo>
                    <a:lnTo>
                      <a:pt x="792" y="1144"/>
                    </a:lnTo>
                    <a:lnTo>
                      <a:pt x="928" y="1137"/>
                    </a:lnTo>
                    <a:lnTo>
                      <a:pt x="1032" y="1141"/>
                    </a:lnTo>
                    <a:lnTo>
                      <a:pt x="1059" y="1141"/>
                    </a:lnTo>
                    <a:lnTo>
                      <a:pt x="1076" y="1137"/>
                    </a:lnTo>
                    <a:lnTo>
                      <a:pt x="1086" y="1120"/>
                    </a:lnTo>
                    <a:lnTo>
                      <a:pt x="1096" y="1102"/>
                    </a:lnTo>
                    <a:lnTo>
                      <a:pt x="1105" y="1074"/>
                    </a:lnTo>
                    <a:lnTo>
                      <a:pt x="1110" y="1041"/>
                    </a:lnTo>
                    <a:lnTo>
                      <a:pt x="1113" y="1009"/>
                    </a:lnTo>
                    <a:lnTo>
                      <a:pt x="1113" y="962"/>
                    </a:lnTo>
                    <a:lnTo>
                      <a:pt x="1112" y="925"/>
                    </a:lnTo>
                    <a:lnTo>
                      <a:pt x="1110" y="866"/>
                    </a:lnTo>
                    <a:lnTo>
                      <a:pt x="1100" y="802"/>
                    </a:lnTo>
                    <a:lnTo>
                      <a:pt x="1083" y="719"/>
                    </a:lnTo>
                    <a:lnTo>
                      <a:pt x="1063" y="643"/>
                    </a:lnTo>
                    <a:lnTo>
                      <a:pt x="1046" y="576"/>
                    </a:lnTo>
                    <a:lnTo>
                      <a:pt x="1019" y="501"/>
                    </a:lnTo>
                    <a:lnTo>
                      <a:pt x="992" y="434"/>
                    </a:lnTo>
                    <a:lnTo>
                      <a:pt x="968" y="370"/>
                    </a:lnTo>
                    <a:lnTo>
                      <a:pt x="931" y="278"/>
                    </a:lnTo>
                    <a:lnTo>
                      <a:pt x="911" y="224"/>
                    </a:lnTo>
                    <a:lnTo>
                      <a:pt x="898" y="188"/>
                    </a:lnTo>
                    <a:lnTo>
                      <a:pt x="892" y="160"/>
                    </a:lnTo>
                    <a:lnTo>
                      <a:pt x="889" y="133"/>
                    </a:lnTo>
                    <a:lnTo>
                      <a:pt x="889" y="110"/>
                    </a:lnTo>
                    <a:lnTo>
                      <a:pt x="904" y="28"/>
                    </a:lnTo>
                    <a:lnTo>
                      <a:pt x="911" y="11"/>
                    </a:lnTo>
                    <a:lnTo>
                      <a:pt x="81" y="0"/>
                    </a:lnTo>
                    <a:lnTo>
                      <a:pt x="71" y="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Freeform 7"/>
              <p:cNvSpPr>
                <a:spLocks/>
              </p:cNvSpPr>
              <p:nvPr/>
            </p:nvSpPr>
            <p:spPr bwMode="auto">
              <a:xfrm>
                <a:off x="4215" y="1123"/>
                <a:ext cx="92" cy="81"/>
              </a:xfrm>
              <a:custGeom>
                <a:avLst/>
                <a:gdLst>
                  <a:gd name="T0" fmla="*/ 91 w 92"/>
                  <a:gd name="T1" fmla="*/ 6 h 81"/>
                  <a:gd name="T2" fmla="*/ 68 w 92"/>
                  <a:gd name="T3" fmla="*/ 73 h 81"/>
                  <a:gd name="T4" fmla="*/ 44 w 92"/>
                  <a:gd name="T5" fmla="*/ 80 h 81"/>
                  <a:gd name="T6" fmla="*/ 32 w 92"/>
                  <a:gd name="T7" fmla="*/ 79 h 81"/>
                  <a:gd name="T8" fmla="*/ 21 w 92"/>
                  <a:gd name="T9" fmla="*/ 74 h 81"/>
                  <a:gd name="T10" fmla="*/ 12 w 92"/>
                  <a:gd name="T11" fmla="*/ 66 h 81"/>
                  <a:gd name="T12" fmla="*/ 5 w 92"/>
                  <a:gd name="T13" fmla="*/ 59 h 81"/>
                  <a:gd name="T14" fmla="*/ 1 w 92"/>
                  <a:gd name="T15" fmla="*/ 48 h 81"/>
                  <a:gd name="T16" fmla="*/ 0 w 92"/>
                  <a:gd name="T17" fmla="*/ 39 h 81"/>
                  <a:gd name="T18" fmla="*/ 0 w 92"/>
                  <a:gd name="T19" fmla="*/ 28 h 81"/>
                  <a:gd name="T20" fmla="*/ 4 w 92"/>
                  <a:gd name="T21" fmla="*/ 19 h 81"/>
                  <a:gd name="T22" fmla="*/ 10 w 92"/>
                  <a:gd name="T23" fmla="*/ 12 h 81"/>
                  <a:gd name="T24" fmla="*/ 19 w 92"/>
                  <a:gd name="T25" fmla="*/ 7 h 81"/>
                  <a:gd name="T26" fmla="*/ 29 w 92"/>
                  <a:gd name="T27" fmla="*/ 4 h 81"/>
                  <a:gd name="T28" fmla="*/ 37 w 92"/>
                  <a:gd name="T29" fmla="*/ 2 h 81"/>
                  <a:gd name="T30" fmla="*/ 47 w 92"/>
                  <a:gd name="T31" fmla="*/ 1 h 81"/>
                  <a:gd name="T32" fmla="*/ 54 w 92"/>
                  <a:gd name="T33" fmla="*/ 1 h 81"/>
                  <a:gd name="T34" fmla="*/ 64 w 92"/>
                  <a:gd name="T35" fmla="*/ 0 h 81"/>
                  <a:gd name="T36" fmla="*/ 91 w 92"/>
                  <a:gd name="T37" fmla="*/ 6 h 8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2"/>
                  <a:gd name="T58" fmla="*/ 0 h 81"/>
                  <a:gd name="T59" fmla="*/ 92 w 92"/>
                  <a:gd name="T60" fmla="*/ 81 h 8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2" h="81">
                    <a:moveTo>
                      <a:pt x="91" y="6"/>
                    </a:moveTo>
                    <a:lnTo>
                      <a:pt x="68" y="73"/>
                    </a:lnTo>
                    <a:lnTo>
                      <a:pt x="44" y="80"/>
                    </a:lnTo>
                    <a:lnTo>
                      <a:pt x="32" y="79"/>
                    </a:lnTo>
                    <a:lnTo>
                      <a:pt x="21" y="74"/>
                    </a:lnTo>
                    <a:lnTo>
                      <a:pt x="12" y="66"/>
                    </a:lnTo>
                    <a:lnTo>
                      <a:pt x="5" y="59"/>
                    </a:lnTo>
                    <a:lnTo>
                      <a:pt x="1" y="48"/>
                    </a:lnTo>
                    <a:lnTo>
                      <a:pt x="0" y="39"/>
                    </a:lnTo>
                    <a:lnTo>
                      <a:pt x="0" y="28"/>
                    </a:lnTo>
                    <a:lnTo>
                      <a:pt x="4" y="19"/>
                    </a:lnTo>
                    <a:lnTo>
                      <a:pt x="10" y="12"/>
                    </a:lnTo>
                    <a:lnTo>
                      <a:pt x="19" y="7"/>
                    </a:lnTo>
                    <a:lnTo>
                      <a:pt x="29" y="4"/>
                    </a:lnTo>
                    <a:lnTo>
                      <a:pt x="37" y="2"/>
                    </a:lnTo>
                    <a:lnTo>
                      <a:pt x="47" y="1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91" y="6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Freeform 8"/>
              <p:cNvSpPr>
                <a:spLocks/>
              </p:cNvSpPr>
              <p:nvPr/>
            </p:nvSpPr>
            <p:spPr bwMode="auto">
              <a:xfrm>
                <a:off x="4250" y="1119"/>
                <a:ext cx="65" cy="66"/>
              </a:xfrm>
              <a:custGeom>
                <a:avLst/>
                <a:gdLst>
                  <a:gd name="T0" fmla="*/ 0 w 65"/>
                  <a:gd name="T1" fmla="*/ 7 h 66"/>
                  <a:gd name="T2" fmla="*/ 12 w 65"/>
                  <a:gd name="T3" fmla="*/ 16 h 66"/>
                  <a:gd name="T4" fmla="*/ 18 w 65"/>
                  <a:gd name="T5" fmla="*/ 24 h 66"/>
                  <a:gd name="T6" fmla="*/ 20 w 65"/>
                  <a:gd name="T7" fmla="*/ 33 h 66"/>
                  <a:gd name="T8" fmla="*/ 21 w 65"/>
                  <a:gd name="T9" fmla="*/ 45 h 66"/>
                  <a:gd name="T10" fmla="*/ 19 w 65"/>
                  <a:gd name="T11" fmla="*/ 55 h 66"/>
                  <a:gd name="T12" fmla="*/ 12 w 65"/>
                  <a:gd name="T13" fmla="*/ 65 h 66"/>
                  <a:gd name="T14" fmla="*/ 64 w 65"/>
                  <a:gd name="T15" fmla="*/ 54 h 66"/>
                  <a:gd name="T16" fmla="*/ 60 w 65"/>
                  <a:gd name="T17" fmla="*/ 0 h 66"/>
                  <a:gd name="T18" fmla="*/ 0 w 65"/>
                  <a:gd name="T19" fmla="*/ 7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5"/>
                  <a:gd name="T31" fmla="*/ 0 h 66"/>
                  <a:gd name="T32" fmla="*/ 65 w 65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5" h="66">
                    <a:moveTo>
                      <a:pt x="0" y="7"/>
                    </a:moveTo>
                    <a:lnTo>
                      <a:pt x="12" y="16"/>
                    </a:lnTo>
                    <a:lnTo>
                      <a:pt x="18" y="24"/>
                    </a:lnTo>
                    <a:lnTo>
                      <a:pt x="20" y="33"/>
                    </a:lnTo>
                    <a:lnTo>
                      <a:pt x="21" y="45"/>
                    </a:lnTo>
                    <a:lnTo>
                      <a:pt x="19" y="55"/>
                    </a:lnTo>
                    <a:lnTo>
                      <a:pt x="12" y="65"/>
                    </a:lnTo>
                    <a:lnTo>
                      <a:pt x="64" y="54"/>
                    </a:lnTo>
                    <a:lnTo>
                      <a:pt x="60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Freeform 9"/>
              <p:cNvSpPr>
                <a:spLocks/>
              </p:cNvSpPr>
              <p:nvPr/>
            </p:nvSpPr>
            <p:spPr bwMode="auto">
              <a:xfrm>
                <a:off x="4232" y="1068"/>
                <a:ext cx="933" cy="136"/>
              </a:xfrm>
              <a:custGeom>
                <a:avLst/>
                <a:gdLst>
                  <a:gd name="T0" fmla="*/ 882 w 933"/>
                  <a:gd name="T1" fmla="*/ 10 h 136"/>
                  <a:gd name="T2" fmla="*/ 0 w 933"/>
                  <a:gd name="T3" fmla="*/ 0 h 136"/>
                  <a:gd name="T4" fmla="*/ 25 w 933"/>
                  <a:gd name="T5" fmla="*/ 4 h 136"/>
                  <a:gd name="T6" fmla="*/ 34 w 933"/>
                  <a:gd name="T7" fmla="*/ 7 h 136"/>
                  <a:gd name="T8" fmla="*/ 44 w 933"/>
                  <a:gd name="T9" fmla="*/ 11 h 136"/>
                  <a:gd name="T10" fmla="*/ 50 w 933"/>
                  <a:gd name="T11" fmla="*/ 17 h 136"/>
                  <a:gd name="T12" fmla="*/ 57 w 933"/>
                  <a:gd name="T13" fmla="*/ 26 h 136"/>
                  <a:gd name="T14" fmla="*/ 60 w 933"/>
                  <a:gd name="T15" fmla="*/ 36 h 136"/>
                  <a:gd name="T16" fmla="*/ 63 w 933"/>
                  <a:gd name="T17" fmla="*/ 48 h 136"/>
                  <a:gd name="T18" fmla="*/ 64 w 933"/>
                  <a:gd name="T19" fmla="*/ 59 h 136"/>
                  <a:gd name="T20" fmla="*/ 64 w 933"/>
                  <a:gd name="T21" fmla="*/ 69 h 136"/>
                  <a:gd name="T22" fmla="*/ 63 w 933"/>
                  <a:gd name="T23" fmla="*/ 83 h 136"/>
                  <a:gd name="T24" fmla="*/ 60 w 933"/>
                  <a:gd name="T25" fmla="*/ 96 h 136"/>
                  <a:gd name="T26" fmla="*/ 54 w 933"/>
                  <a:gd name="T27" fmla="*/ 108 h 136"/>
                  <a:gd name="T28" fmla="*/ 45 w 933"/>
                  <a:gd name="T29" fmla="*/ 120 h 136"/>
                  <a:gd name="T30" fmla="*/ 33 w 933"/>
                  <a:gd name="T31" fmla="*/ 128 h 136"/>
                  <a:gd name="T32" fmla="*/ 23 w 933"/>
                  <a:gd name="T33" fmla="*/ 135 h 136"/>
                  <a:gd name="T34" fmla="*/ 81 w 933"/>
                  <a:gd name="T35" fmla="*/ 128 h 136"/>
                  <a:gd name="T36" fmla="*/ 145 w 933"/>
                  <a:gd name="T37" fmla="*/ 118 h 136"/>
                  <a:gd name="T38" fmla="*/ 247 w 933"/>
                  <a:gd name="T39" fmla="*/ 111 h 136"/>
                  <a:gd name="T40" fmla="*/ 331 w 933"/>
                  <a:gd name="T41" fmla="*/ 105 h 136"/>
                  <a:gd name="T42" fmla="*/ 433 w 933"/>
                  <a:gd name="T43" fmla="*/ 105 h 136"/>
                  <a:gd name="T44" fmla="*/ 544 w 933"/>
                  <a:gd name="T45" fmla="*/ 108 h 136"/>
                  <a:gd name="T46" fmla="*/ 682 w 933"/>
                  <a:gd name="T47" fmla="*/ 111 h 136"/>
                  <a:gd name="T48" fmla="*/ 815 w 933"/>
                  <a:gd name="T49" fmla="*/ 121 h 136"/>
                  <a:gd name="T50" fmla="*/ 869 w 933"/>
                  <a:gd name="T51" fmla="*/ 132 h 136"/>
                  <a:gd name="T52" fmla="*/ 884 w 933"/>
                  <a:gd name="T53" fmla="*/ 134 h 136"/>
                  <a:gd name="T54" fmla="*/ 901 w 933"/>
                  <a:gd name="T55" fmla="*/ 134 h 136"/>
                  <a:gd name="T56" fmla="*/ 912 w 933"/>
                  <a:gd name="T57" fmla="*/ 132 h 136"/>
                  <a:gd name="T58" fmla="*/ 923 w 933"/>
                  <a:gd name="T59" fmla="*/ 121 h 136"/>
                  <a:gd name="T60" fmla="*/ 928 w 933"/>
                  <a:gd name="T61" fmla="*/ 109 h 136"/>
                  <a:gd name="T62" fmla="*/ 931 w 933"/>
                  <a:gd name="T63" fmla="*/ 98 h 136"/>
                  <a:gd name="T64" fmla="*/ 932 w 933"/>
                  <a:gd name="T65" fmla="*/ 87 h 136"/>
                  <a:gd name="T66" fmla="*/ 930 w 933"/>
                  <a:gd name="T67" fmla="*/ 65 h 136"/>
                  <a:gd name="T68" fmla="*/ 925 w 933"/>
                  <a:gd name="T69" fmla="*/ 52 h 136"/>
                  <a:gd name="T70" fmla="*/ 919 w 933"/>
                  <a:gd name="T71" fmla="*/ 38 h 136"/>
                  <a:gd name="T72" fmla="*/ 912 w 933"/>
                  <a:gd name="T73" fmla="*/ 29 h 136"/>
                  <a:gd name="T74" fmla="*/ 905 w 933"/>
                  <a:gd name="T75" fmla="*/ 21 h 136"/>
                  <a:gd name="T76" fmla="*/ 894 w 933"/>
                  <a:gd name="T77" fmla="*/ 14 h 136"/>
                  <a:gd name="T78" fmla="*/ 882 w 933"/>
                  <a:gd name="T79" fmla="*/ 10 h 1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933"/>
                  <a:gd name="T121" fmla="*/ 0 h 136"/>
                  <a:gd name="T122" fmla="*/ 933 w 933"/>
                  <a:gd name="T123" fmla="*/ 136 h 1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933" h="136">
                    <a:moveTo>
                      <a:pt x="882" y="10"/>
                    </a:moveTo>
                    <a:lnTo>
                      <a:pt x="0" y="0"/>
                    </a:lnTo>
                    <a:lnTo>
                      <a:pt x="25" y="4"/>
                    </a:lnTo>
                    <a:lnTo>
                      <a:pt x="34" y="7"/>
                    </a:lnTo>
                    <a:lnTo>
                      <a:pt x="44" y="11"/>
                    </a:lnTo>
                    <a:lnTo>
                      <a:pt x="50" y="17"/>
                    </a:lnTo>
                    <a:lnTo>
                      <a:pt x="57" y="26"/>
                    </a:lnTo>
                    <a:lnTo>
                      <a:pt x="60" y="36"/>
                    </a:lnTo>
                    <a:lnTo>
                      <a:pt x="63" y="48"/>
                    </a:lnTo>
                    <a:lnTo>
                      <a:pt x="64" y="59"/>
                    </a:lnTo>
                    <a:lnTo>
                      <a:pt x="64" y="69"/>
                    </a:lnTo>
                    <a:lnTo>
                      <a:pt x="63" y="83"/>
                    </a:lnTo>
                    <a:lnTo>
                      <a:pt x="60" y="96"/>
                    </a:lnTo>
                    <a:lnTo>
                      <a:pt x="54" y="108"/>
                    </a:lnTo>
                    <a:lnTo>
                      <a:pt x="45" y="120"/>
                    </a:lnTo>
                    <a:lnTo>
                      <a:pt x="33" y="128"/>
                    </a:lnTo>
                    <a:lnTo>
                      <a:pt x="23" y="135"/>
                    </a:lnTo>
                    <a:lnTo>
                      <a:pt x="81" y="128"/>
                    </a:lnTo>
                    <a:lnTo>
                      <a:pt x="145" y="118"/>
                    </a:lnTo>
                    <a:lnTo>
                      <a:pt x="247" y="111"/>
                    </a:lnTo>
                    <a:lnTo>
                      <a:pt x="331" y="105"/>
                    </a:lnTo>
                    <a:lnTo>
                      <a:pt x="433" y="105"/>
                    </a:lnTo>
                    <a:lnTo>
                      <a:pt x="544" y="108"/>
                    </a:lnTo>
                    <a:lnTo>
                      <a:pt x="682" y="111"/>
                    </a:lnTo>
                    <a:lnTo>
                      <a:pt x="815" y="121"/>
                    </a:lnTo>
                    <a:lnTo>
                      <a:pt x="869" y="132"/>
                    </a:lnTo>
                    <a:lnTo>
                      <a:pt x="884" y="134"/>
                    </a:lnTo>
                    <a:lnTo>
                      <a:pt x="901" y="134"/>
                    </a:lnTo>
                    <a:lnTo>
                      <a:pt x="912" y="132"/>
                    </a:lnTo>
                    <a:lnTo>
                      <a:pt x="923" y="121"/>
                    </a:lnTo>
                    <a:lnTo>
                      <a:pt x="928" y="109"/>
                    </a:lnTo>
                    <a:lnTo>
                      <a:pt x="931" y="98"/>
                    </a:lnTo>
                    <a:lnTo>
                      <a:pt x="932" y="87"/>
                    </a:lnTo>
                    <a:lnTo>
                      <a:pt x="930" y="65"/>
                    </a:lnTo>
                    <a:lnTo>
                      <a:pt x="925" y="52"/>
                    </a:lnTo>
                    <a:lnTo>
                      <a:pt x="919" y="38"/>
                    </a:lnTo>
                    <a:lnTo>
                      <a:pt x="912" y="29"/>
                    </a:lnTo>
                    <a:lnTo>
                      <a:pt x="905" y="21"/>
                    </a:lnTo>
                    <a:lnTo>
                      <a:pt x="894" y="14"/>
                    </a:lnTo>
                    <a:lnTo>
                      <a:pt x="882" y="1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5" name="Line 10"/>
            <p:cNvSpPr>
              <a:spLocks noChangeShapeType="1"/>
            </p:cNvSpPr>
            <p:nvPr/>
          </p:nvSpPr>
          <p:spPr bwMode="auto">
            <a:xfrm>
              <a:off x="4272" y="1296"/>
              <a:ext cx="24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56" name="Group 11"/>
            <p:cNvGrpSpPr>
              <a:grpSpLocks/>
            </p:cNvGrpSpPr>
            <p:nvPr/>
          </p:nvGrpSpPr>
          <p:grpSpPr bwMode="auto">
            <a:xfrm>
              <a:off x="4515" y="1543"/>
              <a:ext cx="570" cy="466"/>
              <a:chOff x="4515" y="1543"/>
              <a:chExt cx="570" cy="466"/>
            </a:xfrm>
          </p:grpSpPr>
          <p:sp>
            <p:nvSpPr>
              <p:cNvPr id="27657" name="Line 12"/>
              <p:cNvSpPr>
                <a:spLocks noChangeShapeType="1"/>
              </p:cNvSpPr>
              <p:nvPr/>
            </p:nvSpPr>
            <p:spPr bwMode="auto">
              <a:xfrm flipV="1">
                <a:off x="4515" y="1543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Line 13"/>
              <p:cNvSpPr>
                <a:spLocks noChangeShapeType="1"/>
              </p:cNvSpPr>
              <p:nvPr/>
            </p:nvSpPr>
            <p:spPr bwMode="auto">
              <a:xfrm flipV="1">
                <a:off x="4515" y="1591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9" name="Line 14"/>
              <p:cNvSpPr>
                <a:spLocks noChangeShapeType="1"/>
              </p:cNvSpPr>
              <p:nvPr/>
            </p:nvSpPr>
            <p:spPr bwMode="auto">
              <a:xfrm flipV="1">
                <a:off x="4515" y="1639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0" name="Line 15"/>
              <p:cNvSpPr>
                <a:spLocks noChangeShapeType="1"/>
              </p:cNvSpPr>
              <p:nvPr/>
            </p:nvSpPr>
            <p:spPr bwMode="auto">
              <a:xfrm flipV="1">
                <a:off x="4563" y="1687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1" name="Line 16"/>
              <p:cNvSpPr>
                <a:spLocks noChangeShapeType="1"/>
              </p:cNvSpPr>
              <p:nvPr/>
            </p:nvSpPr>
            <p:spPr bwMode="auto">
              <a:xfrm flipV="1">
                <a:off x="4563" y="1735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17"/>
              <p:cNvSpPr>
                <a:spLocks noChangeShapeType="1"/>
              </p:cNvSpPr>
              <p:nvPr/>
            </p:nvSpPr>
            <p:spPr bwMode="auto">
              <a:xfrm flipV="1">
                <a:off x="4563" y="1783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18"/>
              <p:cNvSpPr>
                <a:spLocks noChangeShapeType="1"/>
              </p:cNvSpPr>
              <p:nvPr/>
            </p:nvSpPr>
            <p:spPr bwMode="auto">
              <a:xfrm flipV="1">
                <a:off x="4563" y="1831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4" name="Line 19"/>
              <p:cNvSpPr>
                <a:spLocks noChangeShapeType="1"/>
              </p:cNvSpPr>
              <p:nvPr/>
            </p:nvSpPr>
            <p:spPr bwMode="auto">
              <a:xfrm flipV="1">
                <a:off x="4563" y="1879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20"/>
              <p:cNvSpPr>
                <a:spLocks noChangeShapeType="1"/>
              </p:cNvSpPr>
              <p:nvPr/>
            </p:nvSpPr>
            <p:spPr bwMode="auto">
              <a:xfrm flipV="1">
                <a:off x="4563" y="1927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5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Exercise</a:t>
            </a:r>
          </a:p>
        </p:txBody>
      </p:sp>
      <p:sp>
        <p:nvSpPr>
          <p:cNvPr id="7375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5029200" cy="35052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What are the strengths and weaknesses of using the profitability models for project selection?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Models: Scoring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In an attempt to overcome some of the disadvantages of profitability models, particularly their focus on a single decision criterion, a number of evaluation/selection models hat use multiple criteria to evaluate a project have been developed. Such models vary widely in their complexity and information requirements. The examples discussed illustrate some of the different types of numeric scoring models.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ffectLst/>
              </a:rPr>
              <a:t>Unweighted 0–1 Factor Model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ffectLst/>
              </a:rPr>
              <a:t>A set of relevant factors is selected by management and then usually listed in a preprinted form. One or more raters score the project on each factor, depending on whether or not it qualifies for an individual criterion.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</a:rPr>
              <a:t>The raters are chosen by senior managers, for the most part from the rolls of senior management.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</a:rPr>
              <a:t>The criteria for choice are: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ffectLst/>
              </a:rPr>
              <a:t>(1) a clear understanding of organizational goals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ffectLst/>
              </a:rPr>
              <a:t>(2) a good knowledge of the firm’s potential project </a:t>
            </a:r>
            <a:r>
              <a:rPr lang="en-US" sz="2000" i="1" dirty="0">
                <a:effectLst/>
              </a:rPr>
              <a:t>portfolio</a:t>
            </a:r>
            <a:r>
              <a:rPr lang="en-US" sz="2000" dirty="0">
                <a:effectLst/>
              </a:rPr>
              <a:t>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2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609600"/>
            <a:ext cx="7174382" cy="5791200"/>
          </a:xfrm>
          <a:noFill/>
          <a:ln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ffectLst/>
              </a:rPr>
              <a:t>Unweighted Factor Scoring Model</a:t>
            </a:r>
          </a:p>
        </p:txBody>
      </p:sp>
      <p:pic>
        <p:nvPicPr>
          <p:cNvPr id="408584" name="Picture 8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3600" y="3924300"/>
            <a:ext cx="5419725" cy="2933700"/>
          </a:xfrm>
        </p:spPr>
      </p:pic>
      <p:pic>
        <p:nvPicPr>
          <p:cNvPr id="408582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45038" y="1725613"/>
            <a:ext cx="3905250" cy="2133600"/>
          </a:xfrm>
          <a:ln/>
        </p:spPr>
      </p:pic>
      <p:sp>
        <p:nvSpPr>
          <p:cNvPr id="408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81200"/>
            <a:ext cx="4038600" cy="2209800"/>
          </a:xfrm>
        </p:spPr>
        <p:txBody>
          <a:bodyPr/>
          <a:lstStyle/>
          <a:p>
            <a:r>
              <a:rPr lang="en-US" dirty="0"/>
              <a:t>X marks in 0-1 scoring model are replaced by numbers, from a 5 point scale.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ffectLst/>
              </a:rPr>
              <a:t>Weighted Factor Scoring Model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305800" cy="1560513"/>
          </a:xfrm>
        </p:spPr>
        <p:txBody>
          <a:bodyPr/>
          <a:lstStyle/>
          <a:p>
            <a:r>
              <a:rPr lang="en-US" sz="2400" dirty="0">
                <a:effectLst/>
              </a:rPr>
              <a:t>When numeric weights reflecting the relative importance of each individual factor are added, we have a weighted factor scoring model. In general, it takes the form</a:t>
            </a:r>
          </a:p>
          <a:p>
            <a:endParaRPr lang="en-US" sz="2400" dirty="0">
              <a:effectLst/>
            </a:endParaRPr>
          </a:p>
          <a:p>
            <a:endParaRPr lang="en-US" sz="2400" dirty="0">
              <a:effectLst/>
            </a:endParaRPr>
          </a:p>
        </p:txBody>
      </p:sp>
      <p:graphicFrame>
        <p:nvGraphicFramePr>
          <p:cNvPr id="41370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3505200" y="3657600"/>
          <a:ext cx="2209800" cy="1268416"/>
        </p:xfrm>
        <a:graphic>
          <a:graphicData uri="http://schemas.openxmlformats.org/presentationml/2006/ole">
            <p:oleObj spid="_x0000_s56322" name="Equation" r:id="rId3" imgW="774360" imgH="444240" progId="Equation.DSMT4">
              <p:embed/>
            </p:oleObj>
          </a:graphicData>
        </a:graphic>
      </p:graphicFrame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1447800" y="5105400"/>
            <a:ext cx="50085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where</a:t>
            </a:r>
          </a:p>
          <a:p>
            <a:r>
              <a:rPr lang="en-US" i="1" dirty="0"/>
              <a:t>Si </a:t>
            </a:r>
            <a:r>
              <a:rPr lang="en-US" dirty="0"/>
              <a:t> the total score of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project,</a:t>
            </a:r>
          </a:p>
          <a:p>
            <a:r>
              <a:rPr lang="en-US" i="1" dirty="0" err="1"/>
              <a:t>Sij</a:t>
            </a:r>
            <a:r>
              <a:rPr lang="en-US" i="1" dirty="0"/>
              <a:t> </a:t>
            </a:r>
            <a:r>
              <a:rPr lang="en-US" dirty="0"/>
              <a:t> the score of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project on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criterion, and</a:t>
            </a:r>
          </a:p>
          <a:p>
            <a:r>
              <a:rPr lang="en-US" i="1" dirty="0" err="1"/>
              <a:t>Wj</a:t>
            </a:r>
            <a:r>
              <a:rPr lang="en-US" i="1" dirty="0"/>
              <a:t> </a:t>
            </a:r>
            <a:r>
              <a:rPr lang="en-US" dirty="0"/>
              <a:t> the weight of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criterion.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F1D1FFE5-66CA-4783-9E3F-31223DF0D9F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46288"/>
            <a:ext cx="7543800" cy="4583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Weighted Factor Scoring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1040223C-593F-4FD4-8D45-D21850FF120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Why Project Managers Need to Understand the Strategic Management Process</a:t>
            </a:r>
            <a:endParaRPr lang="en-US" sz="21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endParaRPr lang="en-US" sz="2400" smtClean="0"/>
          </a:p>
          <a:p>
            <a:pPr marL="609600" indent="-609600">
              <a:lnSpc>
                <a:spcPct val="90000"/>
              </a:lnSpc>
            </a:pPr>
            <a:r>
              <a:rPr lang="en-US" sz="2400" smtClean="0"/>
              <a:t>provide an overall perspective of the organization focus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smtClean="0"/>
              <a:t>provide valuable insights concerning organizational capabilities and resource constraints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smtClean="0"/>
              <a:t>see present project in relation to other projects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smtClean="0"/>
              <a:t>facilitates reassignment of resources and priorities among projects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P &amp; G practice</a:t>
            </a:r>
            <a:endParaRPr lang="en-US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not consider a project to add a new consumer product or product line:</a:t>
            </a:r>
          </a:p>
          <a:p>
            <a:pPr lvl="1"/>
            <a:r>
              <a:rPr lang="en-US" sz="2000" dirty="0" smtClean="0"/>
              <a:t>that cannot be marketed nationally;</a:t>
            </a:r>
          </a:p>
          <a:p>
            <a:pPr lvl="1"/>
            <a:r>
              <a:rPr lang="en-US" sz="2000" dirty="0" smtClean="0"/>
              <a:t>that cannot be distributed through mass outlets (grocery stores, drugstores);</a:t>
            </a:r>
          </a:p>
          <a:p>
            <a:pPr lvl="1"/>
            <a:r>
              <a:rPr lang="en-US" sz="2000" dirty="0" smtClean="0"/>
              <a:t>that will not generate gross revenues in excess of $—million; for which Procter &amp; Gamble’s potential market share is not at least 50 percent;</a:t>
            </a:r>
          </a:p>
          <a:p>
            <a:pPr lvl="1"/>
            <a:r>
              <a:rPr lang="en-US" sz="2000" dirty="0" smtClean="0"/>
              <a:t>and that does not utilize Procter &amp; Gamble’s scientific expertise, manufacturing expertise, advertising expertise, or packaging and distribution expertise.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4FF6A6C-FE06-4D1E-B371-818C7B2DD20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Modeling Issues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Focus only on the measurable/tangible</a:t>
            </a:r>
          </a:p>
          <a:p>
            <a:r>
              <a:rPr lang="en-US" smtClean="0"/>
              <a:t>Adequacy of specification of model</a:t>
            </a:r>
          </a:p>
          <a:p>
            <a:r>
              <a:rPr lang="en-US" smtClean="0"/>
              <a:t>Subjective – Objective – Subjective dilemma</a:t>
            </a:r>
          </a:p>
          <a:p>
            <a:pPr lvl="1"/>
            <a:r>
              <a:rPr lang="en-US" smtClean="0"/>
              <a:t>Problem Formulation</a:t>
            </a:r>
          </a:p>
          <a:p>
            <a:pPr lvl="1"/>
            <a:r>
              <a:rPr lang="en-US" smtClean="0"/>
              <a:t>Analytical approach</a:t>
            </a:r>
          </a:p>
          <a:p>
            <a:pPr lvl="1"/>
            <a:r>
              <a:rPr lang="en-US" smtClean="0"/>
              <a:t>Interpretation</a:t>
            </a:r>
          </a:p>
          <a:p>
            <a:r>
              <a:rPr lang="en-US" smtClean="0"/>
              <a:t>Deceiving numbers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230EDE1E-DECF-45C5-8263-2525A6CB8DB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>
            <a:off x="4202113" y="5389563"/>
            <a:ext cx="0" cy="257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4202113" y="4746625"/>
            <a:ext cx="0" cy="257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202113" y="4103688"/>
            <a:ext cx="0" cy="257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4202113" y="3460750"/>
            <a:ext cx="0" cy="257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3606800" y="2046288"/>
            <a:ext cx="1190625" cy="4492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3667125" y="2084388"/>
            <a:ext cx="108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Review/revise</a:t>
            </a:r>
            <a:br>
              <a:rPr lang="en-US" sz="1200" b="1"/>
            </a:br>
            <a:r>
              <a:rPr lang="en-US" sz="1200" b="1"/>
              <a:t>mission</a:t>
            </a:r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3606800" y="3074988"/>
            <a:ext cx="1190625" cy="4492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3606800" y="3717925"/>
            <a:ext cx="1190625" cy="4492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3606800" y="4360863"/>
            <a:ext cx="1190625" cy="4492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3606800" y="5003800"/>
            <a:ext cx="1190625" cy="4492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3606800" y="5646738"/>
            <a:ext cx="1190625" cy="4492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3654425" y="3100388"/>
            <a:ext cx="111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New goals</a:t>
            </a:r>
            <a:br>
              <a:rPr lang="en-US" sz="1200" b="1"/>
            </a:br>
            <a:r>
              <a:rPr lang="en-US" sz="1200" b="1"/>
              <a:t>and objectives</a:t>
            </a: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3597275" y="3743325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Portfolio of</a:t>
            </a:r>
            <a:br>
              <a:rPr lang="en-US" sz="1200" b="1"/>
            </a:br>
            <a:r>
              <a:rPr lang="en-US" sz="1200" b="1"/>
              <a:t>strategic choices</a:t>
            </a: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3743325" y="4386263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Strategy</a:t>
            </a:r>
            <a:br>
              <a:rPr lang="en-US" sz="1200" b="1"/>
            </a:br>
            <a:r>
              <a:rPr lang="en-US" sz="1200" b="1"/>
              <a:t>formulation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608388" y="50292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Strategy</a:t>
            </a:r>
            <a:br>
              <a:rPr lang="en-US" sz="1200" b="1"/>
            </a:br>
            <a:r>
              <a:rPr lang="en-US" sz="1200" b="1"/>
              <a:t>implementation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3844925" y="5737225"/>
            <a:ext cx="7191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Projects</a:t>
            </a:r>
          </a:p>
        </p:txBody>
      </p:sp>
      <p:sp>
        <p:nvSpPr>
          <p:cNvPr id="9235" name="Rectangle 21"/>
          <p:cNvSpPr>
            <a:spLocks noChangeArrowheads="1"/>
          </p:cNvSpPr>
          <p:nvPr/>
        </p:nvSpPr>
        <p:spPr bwMode="auto">
          <a:xfrm>
            <a:off x="1522413" y="2238375"/>
            <a:ext cx="1608137" cy="8366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2"/>
          <p:cNvSpPr txBox="1">
            <a:spLocks noChangeArrowheads="1"/>
          </p:cNvSpPr>
          <p:nvPr/>
        </p:nvSpPr>
        <p:spPr bwMode="auto">
          <a:xfrm>
            <a:off x="1749425" y="2263775"/>
            <a:ext cx="1116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External</a:t>
            </a:r>
            <a:br>
              <a:rPr lang="en-US" sz="1200" b="1"/>
            </a:br>
            <a:r>
              <a:rPr lang="en-US" sz="1200" b="1"/>
              <a:t>environment--</a:t>
            </a:r>
            <a:br>
              <a:rPr lang="en-US" sz="1200" b="1"/>
            </a:br>
            <a:r>
              <a:rPr lang="en-US" sz="1200" b="1"/>
              <a:t>opportunities</a:t>
            </a:r>
            <a:br>
              <a:rPr lang="en-US" sz="1200" b="1"/>
            </a:br>
            <a:r>
              <a:rPr lang="en-US" sz="1200" b="1"/>
              <a:t>and threats</a:t>
            </a:r>
          </a:p>
        </p:txBody>
      </p:sp>
      <p:sp>
        <p:nvSpPr>
          <p:cNvPr id="9237" name="Rectangle 24"/>
          <p:cNvSpPr>
            <a:spLocks noChangeArrowheads="1"/>
          </p:cNvSpPr>
          <p:nvPr/>
        </p:nvSpPr>
        <p:spPr bwMode="auto">
          <a:xfrm>
            <a:off x="5273675" y="2238375"/>
            <a:ext cx="1608138" cy="8366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5"/>
          <p:cNvSpPr txBox="1">
            <a:spLocks noChangeArrowheads="1"/>
          </p:cNvSpPr>
          <p:nvPr/>
        </p:nvSpPr>
        <p:spPr bwMode="auto">
          <a:xfrm>
            <a:off x="5568950" y="2263775"/>
            <a:ext cx="1116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Internal</a:t>
            </a:r>
            <a:br>
              <a:rPr lang="en-US" sz="1200" b="1"/>
            </a:br>
            <a:r>
              <a:rPr lang="en-US" sz="1200" b="1"/>
              <a:t>environment--</a:t>
            </a:r>
            <a:br>
              <a:rPr lang="en-US" sz="1200" b="1"/>
            </a:br>
            <a:r>
              <a:rPr lang="en-US" sz="1200" b="1"/>
              <a:t>strengths and</a:t>
            </a:r>
            <a:br>
              <a:rPr lang="en-US" sz="1200" b="1"/>
            </a:br>
            <a:r>
              <a:rPr lang="en-US" sz="1200" b="1"/>
              <a:t>weaknesses</a:t>
            </a:r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>
            <a:off x="4857750" y="2303463"/>
            <a:ext cx="415925" cy="2587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 rot="10800000">
            <a:off x="4797425" y="2492375"/>
            <a:ext cx="417513" cy="2603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 flipH="1">
            <a:off x="3189288" y="2495550"/>
            <a:ext cx="417512" cy="2603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9"/>
          <p:cNvSpPr>
            <a:spLocks noChangeShapeType="1"/>
          </p:cNvSpPr>
          <p:nvPr/>
        </p:nvSpPr>
        <p:spPr bwMode="auto">
          <a:xfrm rot="10800000" flipH="1">
            <a:off x="3189288" y="2303463"/>
            <a:ext cx="417512" cy="2587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30"/>
          <p:cNvSpPr>
            <a:spLocks noChangeShapeType="1"/>
          </p:cNvSpPr>
          <p:nvPr/>
        </p:nvSpPr>
        <p:spPr bwMode="auto">
          <a:xfrm flipH="1">
            <a:off x="4797425" y="3074988"/>
            <a:ext cx="417513" cy="2587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31"/>
          <p:cNvSpPr>
            <a:spLocks noChangeShapeType="1"/>
          </p:cNvSpPr>
          <p:nvPr/>
        </p:nvSpPr>
        <p:spPr bwMode="auto">
          <a:xfrm rot="10800000" flipH="1" flipV="1">
            <a:off x="3189288" y="3074988"/>
            <a:ext cx="417512" cy="2587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32"/>
          <p:cNvSpPr>
            <a:spLocks noChangeShapeType="1"/>
          </p:cNvSpPr>
          <p:nvPr/>
        </p:nvSpPr>
        <p:spPr bwMode="auto">
          <a:xfrm>
            <a:off x="1165225" y="1981200"/>
            <a:ext cx="0" cy="10937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33"/>
          <p:cNvSpPr>
            <a:spLocks noChangeShapeType="1"/>
          </p:cNvSpPr>
          <p:nvPr/>
        </p:nvSpPr>
        <p:spPr bwMode="auto">
          <a:xfrm>
            <a:off x="1165225" y="3138488"/>
            <a:ext cx="0" cy="450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4"/>
          <p:cNvSpPr>
            <a:spLocks noChangeShapeType="1"/>
          </p:cNvSpPr>
          <p:nvPr/>
        </p:nvSpPr>
        <p:spPr bwMode="auto">
          <a:xfrm>
            <a:off x="1165225" y="3652838"/>
            <a:ext cx="0" cy="12223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35"/>
          <p:cNvSpPr>
            <a:spLocks noChangeShapeType="1"/>
          </p:cNvSpPr>
          <p:nvPr/>
        </p:nvSpPr>
        <p:spPr bwMode="auto">
          <a:xfrm>
            <a:off x="1165225" y="4938713"/>
            <a:ext cx="0" cy="11572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Text Box 36"/>
          <p:cNvSpPr txBox="1">
            <a:spLocks noChangeArrowheads="1"/>
          </p:cNvSpPr>
          <p:nvPr/>
        </p:nvSpPr>
        <p:spPr bwMode="auto">
          <a:xfrm>
            <a:off x="914400" y="221297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1</a:t>
            </a:r>
          </a:p>
        </p:txBody>
      </p:sp>
      <p:sp>
        <p:nvSpPr>
          <p:cNvPr id="9250" name="Text Box 37"/>
          <p:cNvSpPr txBox="1">
            <a:spLocks noChangeArrowheads="1"/>
          </p:cNvSpPr>
          <p:nvPr/>
        </p:nvSpPr>
        <p:spPr bwMode="auto">
          <a:xfrm>
            <a:off x="914400" y="331787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2</a:t>
            </a:r>
          </a:p>
        </p:txBody>
      </p:sp>
      <p:sp>
        <p:nvSpPr>
          <p:cNvPr id="9251" name="Text Box 38"/>
          <p:cNvSpPr txBox="1">
            <a:spLocks noChangeArrowheads="1"/>
          </p:cNvSpPr>
          <p:nvPr/>
        </p:nvSpPr>
        <p:spPr bwMode="auto">
          <a:xfrm>
            <a:off x="914400" y="40894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3</a:t>
            </a:r>
          </a:p>
        </p:txBody>
      </p:sp>
      <p:sp>
        <p:nvSpPr>
          <p:cNvPr id="9252" name="Text Box 39"/>
          <p:cNvSpPr txBox="1">
            <a:spLocks noChangeArrowheads="1"/>
          </p:cNvSpPr>
          <p:nvPr/>
        </p:nvSpPr>
        <p:spPr bwMode="auto">
          <a:xfrm>
            <a:off x="914400" y="537527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4</a:t>
            </a:r>
          </a:p>
        </p:txBody>
      </p:sp>
      <p:sp>
        <p:nvSpPr>
          <p:cNvPr id="9253" name="Text Box 40"/>
          <p:cNvSpPr txBox="1">
            <a:spLocks noChangeArrowheads="1"/>
          </p:cNvSpPr>
          <p:nvPr/>
        </p:nvSpPr>
        <p:spPr bwMode="auto">
          <a:xfrm>
            <a:off x="5257800" y="3352800"/>
            <a:ext cx="3429000" cy="20161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Strategic Management Process Includes Four Activities</a:t>
            </a:r>
          </a:p>
          <a:p>
            <a:pPr algn="ctr"/>
            <a:endParaRPr lang="en-US" sz="1400" b="1"/>
          </a:p>
          <a:p>
            <a:r>
              <a:rPr lang="en-US" sz="1400"/>
              <a:t>1. Review and define the organizational</a:t>
            </a:r>
            <a:br>
              <a:rPr lang="en-US" sz="1400"/>
            </a:br>
            <a:r>
              <a:rPr lang="en-US" sz="1400"/>
              <a:t>    mission.</a:t>
            </a:r>
            <a:br>
              <a:rPr lang="en-US" sz="1400"/>
            </a:br>
            <a:r>
              <a:rPr lang="en-US" sz="1400"/>
              <a:t>2. Set long-range goals and objectives.</a:t>
            </a:r>
            <a:br>
              <a:rPr lang="en-US" sz="1400"/>
            </a:br>
            <a:r>
              <a:rPr lang="en-US" sz="1400"/>
              <a:t>3. Analyze and formulate strategies to</a:t>
            </a:r>
            <a:br>
              <a:rPr lang="en-US" sz="1400"/>
            </a:br>
            <a:r>
              <a:rPr lang="en-US" sz="1400"/>
              <a:t>    reach objectives.</a:t>
            </a:r>
            <a:br>
              <a:rPr lang="en-US" sz="1400"/>
            </a:br>
            <a:r>
              <a:rPr lang="en-US" sz="1400"/>
              <a:t>4. Implement strategies through projects.</a:t>
            </a:r>
            <a:endParaRPr lang="en-US" sz="1400" b="1"/>
          </a:p>
        </p:txBody>
      </p:sp>
      <p:sp>
        <p:nvSpPr>
          <p:cNvPr id="9254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Strategic Management Process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815B0E0-D677-40BB-AD08-2A4C58593EB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4778375" y="5019675"/>
            <a:ext cx="5111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3095625" y="5368925"/>
            <a:ext cx="0" cy="2905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3290888" y="6137275"/>
            <a:ext cx="1822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3867150" y="5330825"/>
            <a:ext cx="0" cy="7858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3857625" y="3394075"/>
            <a:ext cx="0" cy="2825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3857625" y="4289425"/>
            <a:ext cx="0" cy="2825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H="1">
            <a:off x="2416175" y="4021138"/>
            <a:ext cx="7715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>
            <a:off x="4602163" y="3073400"/>
            <a:ext cx="7334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3857625" y="2536825"/>
            <a:ext cx="0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3152775" y="1905000"/>
            <a:ext cx="1425575" cy="630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Project</a:t>
            </a:r>
            <a:br>
              <a:rPr lang="en-US" sz="1200" b="1"/>
            </a:br>
            <a:r>
              <a:rPr lang="en-US" sz="1200" b="1"/>
              <a:t>proposal</a:t>
            </a:r>
            <a:br>
              <a:rPr lang="en-US" sz="1200" b="1"/>
            </a:br>
            <a:r>
              <a:rPr lang="en-US" sz="1200" b="1"/>
              <a:t>idea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3152775" y="2784475"/>
            <a:ext cx="1425575" cy="6286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Data</a:t>
            </a:r>
            <a:br>
              <a:rPr lang="en-US" sz="1200" b="1"/>
            </a:br>
            <a:r>
              <a:rPr lang="en-US" sz="1200" b="1"/>
              <a:t>collection</a:t>
            </a:r>
            <a:br>
              <a:rPr lang="en-US" sz="1200" b="1"/>
            </a:br>
            <a:r>
              <a:rPr lang="en-US" sz="1200" b="1"/>
              <a:t>and backup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3152775" y="3684588"/>
            <a:ext cx="1425575" cy="6175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Self evaluation</a:t>
            </a:r>
            <a:br>
              <a:rPr lang="en-US" sz="1200" b="1"/>
            </a:br>
            <a:r>
              <a:rPr lang="en-US" sz="1200" b="1"/>
              <a:t>of project</a:t>
            </a:r>
            <a:br>
              <a:rPr lang="en-US" sz="1200" b="1"/>
            </a:br>
            <a:r>
              <a:rPr lang="en-US" sz="1200" b="1"/>
              <a:t>by criteria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2909888" y="4610100"/>
            <a:ext cx="1900237" cy="804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Priority team</a:t>
            </a:r>
            <a:br>
              <a:rPr lang="en-US" sz="1200" b="1"/>
            </a:br>
            <a:r>
              <a:rPr lang="en-US" sz="1200" b="1"/>
              <a:t>evaluates proposal</a:t>
            </a:r>
            <a:br>
              <a:rPr lang="en-US" sz="1200" b="1"/>
            </a:br>
            <a:r>
              <a:rPr lang="en-US" sz="1200" b="1"/>
              <a:t>and reviews portfolio</a:t>
            </a:r>
            <a:br>
              <a:rPr lang="en-US" sz="1200" b="1"/>
            </a:br>
            <a:r>
              <a:rPr lang="en-US" sz="1200" b="1"/>
              <a:t>for risk balance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4994275" y="5740400"/>
            <a:ext cx="2397125" cy="812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Assign priority</a:t>
            </a:r>
            <a:br>
              <a:rPr lang="en-US" sz="1200" b="1"/>
            </a:br>
            <a:r>
              <a:rPr lang="en-US" sz="1200" b="1"/>
              <a:t>Assign resources</a:t>
            </a:r>
            <a:br>
              <a:rPr lang="en-US" sz="1200" b="1"/>
            </a:br>
            <a:r>
              <a:rPr lang="en-US" sz="1200" b="1" u="sng"/>
              <a:t>Assign project manager</a:t>
            </a:r>
            <a:br>
              <a:rPr lang="en-US" sz="1200" b="1" u="sng"/>
            </a:br>
            <a:r>
              <a:rPr lang="en-US" sz="1200" b="1"/>
              <a:t>Evaluate progress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5310188" y="2655888"/>
            <a:ext cx="1425575" cy="819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Need</a:t>
            </a:r>
            <a:br>
              <a:rPr lang="en-US" sz="1200" b="1"/>
            </a:br>
            <a:r>
              <a:rPr lang="en-US" sz="1200" b="1"/>
              <a:t>strategic fit</a:t>
            </a:r>
            <a:br>
              <a:rPr lang="en-US" sz="1200" b="1"/>
            </a:br>
            <a:r>
              <a:rPr lang="en-US" sz="1200" b="1"/>
              <a:t>ROI/payback</a:t>
            </a:r>
            <a:br>
              <a:rPr lang="en-US" sz="1200" b="1"/>
            </a:br>
            <a:r>
              <a:rPr lang="en-US" sz="1200" b="1"/>
              <a:t>risk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1376363" y="3871913"/>
            <a:ext cx="1016000" cy="288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Abandon</a:t>
            </a:r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5310188" y="4691063"/>
            <a:ext cx="1425575" cy="630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Return for</a:t>
            </a:r>
            <a:br>
              <a:rPr lang="en-US" sz="1200" b="1"/>
            </a:br>
            <a:r>
              <a:rPr lang="en-US" sz="1200" b="1"/>
              <a:t>more</a:t>
            </a:r>
            <a:br>
              <a:rPr lang="en-US" sz="1200" b="1"/>
            </a:br>
            <a:r>
              <a:rPr lang="en-US" sz="1200" b="1"/>
              <a:t>information</a:t>
            </a:r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914400" y="4691063"/>
            <a:ext cx="1425575" cy="630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Periodic</a:t>
            </a:r>
            <a:br>
              <a:rPr lang="en-US" sz="1200" b="1"/>
            </a:br>
            <a:r>
              <a:rPr lang="en-US" sz="1200" b="1"/>
              <a:t>reassessment</a:t>
            </a:r>
            <a:br>
              <a:rPr lang="en-US" sz="1200" b="1"/>
            </a:br>
            <a:r>
              <a:rPr lang="en-US" sz="1200" b="1"/>
              <a:t>of priorities</a:t>
            </a:r>
          </a:p>
        </p:txBody>
      </p:sp>
      <p:sp>
        <p:nvSpPr>
          <p:cNvPr id="10261" name="Text Box 22"/>
          <p:cNvSpPr txBox="1">
            <a:spLocks noChangeArrowheads="1"/>
          </p:cNvSpPr>
          <p:nvPr/>
        </p:nvSpPr>
        <p:spPr bwMode="auto">
          <a:xfrm>
            <a:off x="1503363" y="5524500"/>
            <a:ext cx="1016000" cy="290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Reject</a:t>
            </a:r>
          </a:p>
        </p:txBody>
      </p:sp>
      <p:sp>
        <p:nvSpPr>
          <p:cNvPr id="10262" name="Text Box 23"/>
          <p:cNvSpPr txBox="1">
            <a:spLocks noChangeArrowheads="1"/>
          </p:cNvSpPr>
          <p:nvPr/>
        </p:nvSpPr>
        <p:spPr bwMode="auto">
          <a:xfrm>
            <a:off x="2292350" y="6016625"/>
            <a:ext cx="1016000" cy="471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200" b="1"/>
              <a:t>Hold for</a:t>
            </a:r>
            <a:br>
              <a:rPr lang="en-US" sz="1200" b="1"/>
            </a:br>
            <a:r>
              <a:rPr lang="en-US" sz="1200" b="1"/>
              <a:t>resources</a:t>
            </a:r>
          </a:p>
        </p:txBody>
      </p:sp>
      <p:sp>
        <p:nvSpPr>
          <p:cNvPr id="10263" name="Text Box 24"/>
          <p:cNvSpPr txBox="1">
            <a:spLocks noChangeArrowheads="1"/>
          </p:cNvSpPr>
          <p:nvPr/>
        </p:nvSpPr>
        <p:spPr bwMode="auto">
          <a:xfrm>
            <a:off x="3935413" y="4337050"/>
            <a:ext cx="6651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u="sng">
                <a:latin typeface="Arial" charset="0"/>
              </a:rPr>
              <a:t>Pursue</a:t>
            </a:r>
          </a:p>
        </p:txBody>
      </p:sp>
      <p:sp>
        <p:nvSpPr>
          <p:cNvPr id="10264" name="Text Box 25"/>
          <p:cNvSpPr txBox="1">
            <a:spLocks noChangeArrowheads="1"/>
          </p:cNvSpPr>
          <p:nvPr/>
        </p:nvSpPr>
        <p:spPr bwMode="auto">
          <a:xfrm>
            <a:off x="3898900" y="5703888"/>
            <a:ext cx="649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u="sng">
                <a:latin typeface="Arial" charset="0"/>
              </a:rPr>
              <a:t>Accept</a:t>
            </a:r>
          </a:p>
        </p:txBody>
      </p:sp>
      <p:sp>
        <p:nvSpPr>
          <p:cNvPr id="10265" name="Line 26"/>
          <p:cNvSpPr>
            <a:spLocks noChangeShapeType="1"/>
          </p:cNvSpPr>
          <p:nvPr/>
        </p:nvSpPr>
        <p:spPr bwMode="auto">
          <a:xfrm flipH="1">
            <a:off x="2527300" y="5649913"/>
            <a:ext cx="5683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7"/>
          <p:cNvSpPr>
            <a:spLocks noChangeShapeType="1"/>
          </p:cNvSpPr>
          <p:nvPr/>
        </p:nvSpPr>
        <p:spPr bwMode="auto">
          <a:xfrm>
            <a:off x="2351088" y="5002213"/>
            <a:ext cx="5492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Screening Process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F1CEF17-97E2-4775-BF9C-A652432075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990600" y="4876800"/>
            <a:ext cx="1066800" cy="990600"/>
          </a:xfrm>
          <a:prstGeom prst="ellipse">
            <a:avLst/>
          </a:prstGeom>
          <a:solidFill>
            <a:srgbClr val="4545E1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Now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29200" y="2209800"/>
            <a:ext cx="2819400" cy="1238310"/>
            <a:chOff x="5105400" y="2590800"/>
            <a:chExt cx="2819400" cy="1238310"/>
          </a:xfrm>
        </p:grpSpPr>
        <p:sp>
          <p:nvSpPr>
            <p:cNvPr id="5" name="Oval 4"/>
            <p:cNvSpPr/>
            <p:nvPr/>
          </p:nvSpPr>
          <p:spPr bwMode="auto">
            <a:xfrm>
              <a:off x="5105400" y="2743200"/>
              <a:ext cx="1066800" cy="990600"/>
            </a:xfrm>
            <a:prstGeom prst="ellipse">
              <a:avLst/>
            </a:prstGeom>
            <a:solidFill>
              <a:srgbClr val="4545E1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Ideal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State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Left Brace 6"/>
            <p:cNvSpPr/>
            <p:nvPr/>
          </p:nvSpPr>
          <p:spPr bwMode="auto">
            <a:xfrm>
              <a:off x="6096000" y="2743200"/>
              <a:ext cx="457200" cy="914400"/>
            </a:xfrm>
            <a:prstGeom prst="leftBrac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2590800"/>
              <a:ext cx="852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Vision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3200" y="34290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Mission</a:t>
              </a:r>
              <a:endParaRPr lang="en-US" sz="2000" dirty="0"/>
            </a:p>
          </p:txBody>
        </p:sp>
      </p:grpSp>
      <p:cxnSp>
        <p:nvCxnSpPr>
          <p:cNvPr id="18" name="Curved Connector 17"/>
          <p:cNvCxnSpPr/>
          <p:nvPr/>
        </p:nvCxnSpPr>
        <p:spPr bwMode="auto">
          <a:xfrm flipV="1">
            <a:off x="2057400" y="2667000"/>
            <a:ext cx="3048002" cy="2667000"/>
          </a:xfrm>
          <a:prstGeom prst="curvedConnector3">
            <a:avLst>
              <a:gd name="adj1" fmla="val 50000"/>
            </a:avLst>
          </a:prstGeom>
          <a:solidFill>
            <a:srgbClr val="4545E1">
              <a:alpha val="50000"/>
            </a:srgb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895600" y="373380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GAP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 rot="18978716">
            <a:off x="2003849" y="3800536"/>
            <a:ext cx="30999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STRATEGIES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657600" y="4191000"/>
            <a:ext cx="3336858" cy="457200"/>
            <a:chOff x="3657600" y="4191000"/>
            <a:chExt cx="3336858" cy="457200"/>
          </a:xfrm>
        </p:grpSpPr>
        <p:sp>
          <p:nvSpPr>
            <p:cNvPr id="25" name="Striped Right Arrow 24"/>
            <p:cNvSpPr/>
            <p:nvPr/>
          </p:nvSpPr>
          <p:spPr bwMode="auto">
            <a:xfrm>
              <a:off x="3657600" y="4267200"/>
              <a:ext cx="838200" cy="381000"/>
            </a:xfrm>
            <a:prstGeom prst="stripedRightArrow">
              <a:avLst/>
            </a:prstGeom>
            <a:solidFill>
              <a:srgbClr val="4545E1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4191000"/>
              <a:ext cx="2422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Strategic Formulation</a:t>
              </a:r>
              <a:endParaRPr lang="en-US" sz="2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9600" y="4648200"/>
            <a:ext cx="2776722" cy="857310"/>
            <a:chOff x="4419600" y="4648200"/>
            <a:chExt cx="2776722" cy="857310"/>
          </a:xfrm>
        </p:grpSpPr>
        <p:sp>
          <p:nvSpPr>
            <p:cNvPr id="27" name="Striped Right Arrow 26"/>
            <p:cNvSpPr/>
            <p:nvPr/>
          </p:nvSpPr>
          <p:spPr bwMode="auto">
            <a:xfrm rot="5400000">
              <a:off x="5600700" y="4686300"/>
              <a:ext cx="457200" cy="381000"/>
            </a:xfrm>
            <a:prstGeom prst="stripedRightArrow">
              <a:avLst/>
            </a:prstGeom>
            <a:solidFill>
              <a:srgbClr val="4545E1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19600" y="5105400"/>
              <a:ext cx="2776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Strategic Implementation</a:t>
              </a:r>
              <a:endParaRPr lang="en-US" sz="2000" dirty="0"/>
            </a:p>
          </p:txBody>
        </p:sp>
      </p:grpSp>
      <p:sp>
        <p:nvSpPr>
          <p:cNvPr id="29" name="Cube 28"/>
          <p:cNvSpPr/>
          <p:nvPr/>
        </p:nvSpPr>
        <p:spPr bwMode="auto">
          <a:xfrm>
            <a:off x="5029200" y="5562600"/>
            <a:ext cx="1371600" cy="914400"/>
          </a:xfrm>
          <a:prstGeom prst="cube">
            <a:avLst/>
          </a:prstGeom>
          <a:solidFill>
            <a:srgbClr val="4545E1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4545E1"/>
            </a:extrusion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PROJECTS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projects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F1CEF17-97E2-4775-BF9C-A652432075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4994" name="Picture 2" descr="Project Identific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7721600" cy="289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3505200" y="2115671"/>
            <a:ext cx="5105400" cy="838200"/>
          </a:xfrm>
          <a:prstGeom prst="rect">
            <a:avLst/>
          </a:prstGeom>
          <a:solidFill>
            <a:schemeClr val="bg1">
              <a:alpha val="9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96471" y="2953870"/>
            <a:ext cx="2590800" cy="2456329"/>
          </a:xfrm>
          <a:prstGeom prst="rect">
            <a:avLst/>
          </a:prstGeom>
          <a:solidFill>
            <a:schemeClr val="bg1">
              <a:alpha val="9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2953871"/>
            <a:ext cx="2209800" cy="1008529"/>
          </a:xfrm>
          <a:prstGeom prst="rect">
            <a:avLst/>
          </a:prstGeom>
          <a:solidFill>
            <a:schemeClr val="bg1">
              <a:alpha val="9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2895600"/>
            <a:ext cx="2895600" cy="1066800"/>
          </a:xfrm>
          <a:prstGeom prst="rect">
            <a:avLst/>
          </a:prstGeom>
          <a:solidFill>
            <a:schemeClr val="bg1">
              <a:alpha val="9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5200" y="3962400"/>
            <a:ext cx="2209800" cy="1295400"/>
          </a:xfrm>
          <a:prstGeom prst="rect">
            <a:avLst/>
          </a:prstGeom>
          <a:solidFill>
            <a:schemeClr val="bg1">
              <a:alpha val="9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3962400"/>
            <a:ext cx="2895600" cy="1295400"/>
          </a:xfrm>
          <a:prstGeom prst="rect">
            <a:avLst/>
          </a:prstGeom>
          <a:solidFill>
            <a:schemeClr val="bg1">
              <a:alpha val="9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Project Selection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F1CEF17-97E2-4775-BF9C-A652432075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7346" name="Picture 2" descr="Project Selection Proc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7482214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">
  <a:themeElements>
    <a:clrScheme name="P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545E1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rgbClr val="4545E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545E1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rgbClr val="4545E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Office\Templates\Class\PM.pot</Template>
  <TotalTime>505</TotalTime>
  <Words>1599</Words>
  <Application>Microsoft Office PowerPoint</Application>
  <PresentationFormat>On-screen Show (4:3)</PresentationFormat>
  <Paragraphs>263</Paragraphs>
  <Slides>41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Times New Roman</vt:lpstr>
      <vt:lpstr>Arial</vt:lpstr>
      <vt:lpstr>Comic Sans MS</vt:lpstr>
      <vt:lpstr>PM</vt:lpstr>
      <vt:lpstr>Microsoft Word Document</vt:lpstr>
      <vt:lpstr>MathType 5.0 Equation</vt:lpstr>
      <vt:lpstr>Project Management</vt:lpstr>
      <vt:lpstr>Strategic Management</vt:lpstr>
      <vt:lpstr>Strategic Planning</vt:lpstr>
      <vt:lpstr>Why Project Managers Need to Understand the Strategic Management Process</vt:lpstr>
      <vt:lpstr>Strategic Management Process</vt:lpstr>
      <vt:lpstr>Project Screening Process</vt:lpstr>
      <vt:lpstr>Summary</vt:lpstr>
      <vt:lpstr>Identifying projects</vt:lpstr>
      <vt:lpstr>Generic Project Selection Process</vt:lpstr>
      <vt:lpstr>Project Selection Models</vt:lpstr>
      <vt:lpstr>Stretch Scenario</vt:lpstr>
      <vt:lpstr>Project Selection </vt:lpstr>
      <vt:lpstr>Two Basic Project Selection Models</vt:lpstr>
      <vt:lpstr>Nonnumeric Models</vt:lpstr>
      <vt:lpstr>Nonnumeric Models</vt:lpstr>
      <vt:lpstr>Non Numeric Model </vt:lpstr>
      <vt:lpstr>Q-Sorting</vt:lpstr>
      <vt:lpstr>Peer Review</vt:lpstr>
      <vt:lpstr>Forced Comparison</vt:lpstr>
      <vt:lpstr>Profile Model</vt:lpstr>
      <vt:lpstr>Profile Model</vt:lpstr>
      <vt:lpstr>Murder Board</vt:lpstr>
      <vt:lpstr>Which “Method” is This?</vt:lpstr>
      <vt:lpstr>A question re: Non-Numeric Selection Methods</vt:lpstr>
      <vt:lpstr>Numeric Project Selection Models</vt:lpstr>
      <vt:lpstr>Numeric Models: Profit/Profitability</vt:lpstr>
      <vt:lpstr>Net Present Value Analysis</vt:lpstr>
      <vt:lpstr>Net Present Value Example</vt:lpstr>
      <vt:lpstr>Return on Investment</vt:lpstr>
      <vt:lpstr>Payback Period Analysis</vt:lpstr>
      <vt:lpstr>NPV, ROI, and Payback Analysis Analysis for Project X</vt:lpstr>
      <vt:lpstr>NPV, ROI, and Payback Analysis for Project Y</vt:lpstr>
      <vt:lpstr>Short Exercise</vt:lpstr>
      <vt:lpstr>Numeric Models: Scoring</vt:lpstr>
      <vt:lpstr>Unweighted 0–1 Factor Model</vt:lpstr>
      <vt:lpstr>Slide 36</vt:lpstr>
      <vt:lpstr>Unweighted Factor Scoring Model</vt:lpstr>
      <vt:lpstr>Weighted Factor Scoring Model</vt:lpstr>
      <vt:lpstr>Sample Weighted Factor Scoring Model</vt:lpstr>
      <vt:lpstr>Example: P &amp; G practice</vt:lpstr>
      <vt:lpstr>Numeric Modeling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Bong</dc:creator>
  <cp:lastModifiedBy>Bong</cp:lastModifiedBy>
  <cp:revision>10</cp:revision>
  <dcterms:created xsi:type="dcterms:W3CDTF">1996-09-30T18:28:10Z</dcterms:created>
  <dcterms:modified xsi:type="dcterms:W3CDTF">2013-07-07T16:33:20Z</dcterms:modified>
</cp:coreProperties>
</file>