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12" r:id="rId2"/>
    <p:sldId id="274" r:id="rId3"/>
    <p:sldId id="275" r:id="rId4"/>
    <p:sldId id="276" r:id="rId5"/>
    <p:sldId id="278" r:id="rId6"/>
    <p:sldId id="277" r:id="rId7"/>
    <p:sldId id="279" r:id="rId8"/>
    <p:sldId id="256" r:id="rId9"/>
    <p:sldId id="257" r:id="rId10"/>
    <p:sldId id="287" r:id="rId11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0D36645E-BBCF-4732-89FA-823FD4D19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  <a:flatTx/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  <a:flatTx/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  <a:flatTx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  <a:flatTx/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  <a:flatTx/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A329A303-F039-4FB1-ABE2-C3861223A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gradFill rotWithShape="0">
            <a:gsLst>
              <a:gs pos="0">
                <a:srgbClr val="4545E1"/>
              </a:gs>
              <a:gs pos="100000">
                <a:srgbClr val="4545E1">
                  <a:gamma/>
                  <a:tint val="32157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0"/>
            <a:ext cx="2155825" cy="1981200"/>
            <a:chOff x="0" y="144"/>
            <a:chExt cx="1358" cy="1248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44" y="288"/>
              <a:ext cx="912" cy="816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1E1EBE">
                    <a:gamma/>
                    <a:tint val="37255"/>
                    <a:invGamma/>
                  </a:srgbClr>
                </a:gs>
                <a:gs pos="100000">
                  <a:srgbClr val="1E1EBE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1E1EBE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8" y="144"/>
              <a:ext cx="6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omic Sans MS" pitchFamily="66" charset="0"/>
                </a:rPr>
                <a:t>resources</a:t>
              </a:r>
              <a:endParaRPr lang="en-US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0" y="1200"/>
              <a:ext cx="7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omic Sans MS" pitchFamily="66" charset="0"/>
                </a:rPr>
                <a:t>Performance</a:t>
              </a:r>
              <a:endParaRPr lang="en-US" b="1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08" y="1056"/>
              <a:ext cx="3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omic Sans MS" pitchFamily="66" charset="0"/>
                </a:rPr>
                <a:t>time</a:t>
              </a:r>
              <a:endParaRPr lang="en-US" b="1"/>
            </a:p>
          </p:txBody>
        </p:sp>
      </p:grp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905000" y="1752600"/>
            <a:ext cx="6477000" cy="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" name="Picture 11" descr="p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086350"/>
            <a:ext cx="1905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382000" y="1752600"/>
            <a:ext cx="0" cy="327660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 type="diamond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2286000"/>
            <a:ext cx="7239000" cy="11430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4191000"/>
            <a:ext cx="4876800" cy="10668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2E0B39E-925C-4515-9A30-2FDEA0B6F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0383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626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AFBC671-A617-4C8B-B019-1F63A200D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4932BE0-9BEC-4511-819F-423864871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2E5A566-0DA1-4927-A4C6-C4A1B75E8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4000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81200"/>
            <a:ext cx="4000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F9D602-CD9F-4299-BC84-4AA9F35B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3988E94-DB88-48B1-ABF8-72DEC9E26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CFA9E09-3D09-4989-A83E-98243924D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A6478BC-9648-4BE4-8D09-EC8036A9C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5A23470-AB77-4661-B3CF-DA12EE617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F7D65A0-B396-4086-B137-1AC231358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gradFill rotWithShape="0">
            <a:gsLst>
              <a:gs pos="0">
                <a:srgbClr val="4545E1"/>
              </a:gs>
              <a:gs pos="100000">
                <a:srgbClr val="4545E1">
                  <a:gamma/>
                  <a:tint val="32157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6096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2484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BD5CE8D-E467-47E1-A1A8-DABC3F506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228600" y="228600"/>
            <a:ext cx="1447800" cy="12954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1E1EBE">
                  <a:gamma/>
                  <a:tint val="37255"/>
                  <a:invGamma/>
                </a:srgbClr>
              </a:gs>
              <a:gs pos="100000">
                <a:srgbClr val="1E1EBE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1E1EBE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57200" y="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Comic Sans MS" pitchFamily="66" charset="0"/>
              </a:rPr>
              <a:t>resources</a:t>
            </a:r>
            <a:endParaRPr lang="en-US" b="1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1676400"/>
            <a:ext cx="125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Comic Sans MS" pitchFamily="66" charset="0"/>
              </a:rPr>
              <a:t>Performance</a:t>
            </a:r>
            <a:endParaRPr lang="en-US" b="1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600200" y="1447800"/>
            <a:ext cx="55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Comic Sans MS" pitchFamily="66" charset="0"/>
              </a:rPr>
              <a:t>time</a:t>
            </a:r>
            <a:endParaRPr lang="en-US" b="1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905000" y="1752600"/>
            <a:ext cx="6705600" cy="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75" name="Picture 11" descr="p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5086350"/>
            <a:ext cx="1905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8686800" y="1752600"/>
            <a:ext cx="0" cy="327660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 type="diamond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Worksheet3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Planning Phase : </a:t>
            </a:r>
            <a:r>
              <a:rPr lang="en-US" dirty="0" smtClean="0"/>
              <a:t>Identifying Roles and Responsibilities</a:t>
            </a:r>
            <a:endParaRPr lang="en-US" dirty="0" smtClean="0"/>
          </a:p>
        </p:txBody>
      </p:sp>
      <p:sp>
        <p:nvSpPr>
          <p:cNvPr id="4301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8674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A213C81-BA60-43FA-B342-8391CB4BF3F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66CA6640-9DE4-4954-814A-26BFCD216A6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Kick-Off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Once the project proposal has been signed, this meeting sets the tone and lays down the groundwork for the duration of the project.</a:t>
            </a:r>
          </a:p>
          <a:p>
            <a:r>
              <a:rPr lang="en-US" smtClean="0"/>
              <a:t>Rakos [1998] recommends having a management session first then a technical session afterwards</a:t>
            </a:r>
          </a:p>
          <a:p>
            <a:pPr lvl="1"/>
            <a:r>
              <a:rPr lang="en-US" sz="2000" smtClean="0"/>
              <a:t>Management session: invite everyone, to introduce everyone, set the interfaces and discuss the general background and objectives</a:t>
            </a:r>
          </a:p>
          <a:p>
            <a:pPr lvl="1"/>
            <a:r>
              <a:rPr lang="en-US" sz="2000" smtClean="0"/>
              <a:t>Technical session: establish technical guidelines, procedures 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Roles and Responsibilities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9CC739B0-25D9-4DC2-AA01-AC539A5B9F9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 and responsibilities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Organizational planning involves identifying, documenting, and assigning project roles and responsibilities and reporting relationships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54B2B9E7-E71B-4897-8FCB-E6CF5E871C5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1447800" y="2819400"/>
            <a:ext cx="16002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List required </a:t>
            </a:r>
          </a:p>
          <a:p>
            <a:pPr algn="ctr"/>
            <a:r>
              <a:rPr lang="en-US" sz="1800"/>
              <a:t>skills</a:t>
            </a:r>
            <a:endParaRPr lang="en-US" sz="1600"/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3733800" y="2819400"/>
            <a:ext cx="16002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Select team </a:t>
            </a:r>
          </a:p>
          <a:p>
            <a:pPr algn="ctr"/>
            <a:r>
              <a:rPr lang="en-US" sz="1800"/>
              <a:t>members</a:t>
            </a:r>
            <a:endParaRPr lang="en-US" sz="1600"/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5943600" y="2819400"/>
            <a:ext cx="16002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Negotiate roles</a:t>
            </a:r>
          </a:p>
          <a:p>
            <a:pPr algn="ctr"/>
            <a:r>
              <a:rPr lang="en-US" sz="1800"/>
              <a:t>and </a:t>
            </a:r>
          </a:p>
          <a:p>
            <a:pPr algn="ctr"/>
            <a:r>
              <a:rPr lang="en-US" sz="1800"/>
              <a:t>responsibilities</a:t>
            </a:r>
            <a:endParaRPr lang="en-US" sz="1600"/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5943600" y="4648200"/>
            <a:ext cx="16002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Gain </a:t>
            </a:r>
          </a:p>
          <a:p>
            <a:pPr algn="ctr"/>
            <a:r>
              <a:rPr lang="en-US" sz="1800"/>
              <a:t>commitments</a:t>
            </a:r>
            <a:endParaRPr lang="en-US" sz="1600"/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3276600" y="4648200"/>
            <a:ext cx="16002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Document</a:t>
            </a:r>
            <a:endParaRPr lang="en-US" sz="1600"/>
          </a:p>
        </p:txBody>
      </p:sp>
      <p:cxnSp>
        <p:nvCxnSpPr>
          <p:cNvPr id="52233" name="AutoShape 9"/>
          <p:cNvCxnSpPr>
            <a:cxnSpLocks noChangeShapeType="1"/>
            <a:stCxn id="52228" idx="3"/>
            <a:endCxn id="52229" idx="1"/>
          </p:cNvCxnSpPr>
          <p:nvPr/>
        </p:nvCxnSpPr>
        <p:spPr bwMode="auto">
          <a:xfrm>
            <a:off x="3048000" y="3238500"/>
            <a:ext cx="6858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34" name="AutoShape 10"/>
          <p:cNvCxnSpPr>
            <a:cxnSpLocks noChangeShapeType="1"/>
            <a:stCxn id="52229" idx="3"/>
            <a:endCxn id="52230" idx="1"/>
          </p:cNvCxnSpPr>
          <p:nvPr/>
        </p:nvCxnSpPr>
        <p:spPr bwMode="auto">
          <a:xfrm>
            <a:off x="5334000" y="3238500"/>
            <a:ext cx="6096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35" name="AutoShape 11"/>
          <p:cNvCxnSpPr>
            <a:cxnSpLocks noChangeShapeType="1"/>
            <a:stCxn id="52230" idx="2"/>
            <a:endCxn id="52231" idx="0"/>
          </p:cNvCxnSpPr>
          <p:nvPr/>
        </p:nvCxnSpPr>
        <p:spPr bwMode="auto">
          <a:xfrm>
            <a:off x="6743700" y="3657600"/>
            <a:ext cx="0" cy="990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36" name="AutoShape 12"/>
          <p:cNvCxnSpPr>
            <a:cxnSpLocks noChangeShapeType="1"/>
            <a:stCxn id="52231" idx="1"/>
            <a:endCxn id="52232" idx="3"/>
          </p:cNvCxnSpPr>
          <p:nvPr/>
        </p:nvCxnSpPr>
        <p:spPr bwMode="auto">
          <a:xfrm flipH="1">
            <a:off x="4876800" y="5067300"/>
            <a:ext cx="10668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40EC1D46-A952-4AA7-ADBF-08B1C3D657A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Skills Set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Skills Matrix will help the project team in two ways:</a:t>
            </a:r>
          </a:p>
          <a:p>
            <a:pPr lvl="1"/>
            <a:r>
              <a:rPr lang="en-US" smtClean="0"/>
              <a:t>Used with an existing group of people, it can determine what skills are present and what are lacking thus making the search for a new person more focused</a:t>
            </a:r>
          </a:p>
          <a:p>
            <a:pPr lvl="1"/>
            <a:r>
              <a:rPr lang="en-US" smtClean="0"/>
              <a:t>Used in relation to a project which still has not be assigned people , it can determine what skills are needed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D7C9CCA3-D5A1-4689-87FA-81745B04D63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Skills Matrix</a:t>
            </a:r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1524000" y="2286000"/>
          <a:ext cx="6096000" cy="3343275"/>
        </p:xfrm>
        <a:graphic>
          <a:graphicData uri="http://schemas.openxmlformats.org/presentationml/2006/ole">
            <p:oleObj spid="_x0000_s8194" name="Worksheet" r:id="rId3" imgW="3616560" imgH="198864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973534C2-CAEF-400B-AE5E-E3E367AF835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Project roles and responsibilities are closely  linked to the project scope.  This linkage can be visualized by creating a Responsibility Assignment Matrix (RAM)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76A02FF-1334-4931-81FB-2521A093001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Responsibility Matrix for a</a:t>
            </a:r>
            <a:br>
              <a:rPr lang="en-US" smtClean="0"/>
            </a:br>
            <a:r>
              <a:rPr lang="en-US" smtClean="0"/>
              <a:t>Market Research Project</a:t>
            </a:r>
            <a:endParaRPr lang="en-US" sz="2600" smtClean="0"/>
          </a:p>
        </p:txBody>
      </p:sp>
      <p:grpSp>
        <p:nvGrpSpPr>
          <p:cNvPr id="9221" name="Group 11"/>
          <p:cNvGrpSpPr>
            <a:grpSpLocks/>
          </p:cNvGrpSpPr>
          <p:nvPr/>
        </p:nvGrpSpPr>
        <p:grpSpPr bwMode="auto">
          <a:xfrm>
            <a:off x="304800" y="1752600"/>
            <a:ext cx="8305800" cy="4702175"/>
            <a:chOff x="283" y="659"/>
            <a:chExt cx="5197" cy="3311"/>
          </a:xfrm>
        </p:grpSpPr>
        <p:graphicFrame>
          <p:nvGraphicFramePr>
            <p:cNvPr id="9218" name="Object 8"/>
            <p:cNvGraphicFramePr>
              <a:graphicFrameLocks noChangeAspect="1"/>
            </p:cNvGraphicFramePr>
            <p:nvPr/>
          </p:nvGraphicFramePr>
          <p:xfrm>
            <a:off x="283" y="1077"/>
            <a:ext cx="5197" cy="2893"/>
          </p:xfrm>
          <a:graphic>
            <a:graphicData uri="http://schemas.openxmlformats.org/presentationml/2006/ole">
              <p:oleObj spid="_x0000_s9218" name="Worksheet" r:id="rId3" imgW="8222760" imgH="4569480" progId="Excel.Sheet.8">
                <p:embed/>
              </p:oleObj>
            </a:graphicData>
          </a:graphic>
        </p:graphicFrame>
        <p:sp>
          <p:nvSpPr>
            <p:cNvPr id="9222" name="Text Box 9"/>
            <p:cNvSpPr txBox="1">
              <a:spLocks noChangeArrowheads="1"/>
            </p:cNvSpPr>
            <p:nvPr/>
          </p:nvSpPr>
          <p:spPr bwMode="auto">
            <a:xfrm>
              <a:off x="3798" y="832"/>
              <a:ext cx="835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Project team</a:t>
              </a:r>
            </a:p>
          </p:txBody>
        </p:sp>
        <p:sp>
          <p:nvSpPr>
            <p:cNvPr id="9223" name="Text Box 10"/>
            <p:cNvSpPr txBox="1">
              <a:spLocks noChangeArrowheads="1"/>
            </p:cNvSpPr>
            <p:nvPr/>
          </p:nvSpPr>
          <p:spPr bwMode="auto">
            <a:xfrm>
              <a:off x="1555" y="659"/>
              <a:ext cx="12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R = Responsible</a:t>
              </a:r>
              <a:br>
                <a:rPr lang="en-US" sz="1800"/>
              </a:br>
              <a:r>
                <a:rPr lang="en-US" sz="1800"/>
                <a:t>S = Supports/assists</a:t>
              </a:r>
            </a:p>
          </p:txBody>
        </p:sp>
      </p:grpSp>
    </p:spTree>
  </p:cSld>
  <p:clrMapOvr>
    <a:masterClrMapping/>
  </p:clrMapOvr>
  <p:transition spd="med">
    <p:cover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3769DBA-C998-4C10-86BD-02A302E8553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304800" y="2362200"/>
          <a:ext cx="8229600" cy="3003550"/>
        </p:xfrm>
        <a:graphic>
          <a:graphicData uri="http://schemas.openxmlformats.org/presentationml/2006/ole">
            <p:oleObj spid="_x0000_s10242" name="Worksheet" r:id="rId3" imgW="10625040" imgH="3649680" progId="Excel.Sheet.8">
              <p:embed/>
            </p:oleObj>
          </a:graphicData>
        </a:graphic>
      </p:graphicFrame>
      <p:sp>
        <p:nvSpPr>
          <p:cNvPr id="10244" name="Text Box 9"/>
          <p:cNvSpPr txBox="1">
            <a:spLocks noChangeArrowheads="1"/>
          </p:cNvSpPr>
          <p:nvPr/>
        </p:nvSpPr>
        <p:spPr bwMode="auto">
          <a:xfrm>
            <a:off x="4572000" y="1905000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Organization</a:t>
            </a:r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3962400" y="5562600"/>
            <a:ext cx="3130550" cy="10620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	      </a:t>
            </a:r>
            <a:r>
              <a:rPr lang="en-US" sz="1500"/>
              <a:t>Legend</a:t>
            </a:r>
            <a:br>
              <a:rPr lang="en-US" sz="1500"/>
            </a:br>
            <a:r>
              <a:rPr lang="en-US" sz="1500"/>
              <a:t>1  Responsible	2  Support</a:t>
            </a:r>
            <a:br>
              <a:rPr lang="en-US" sz="1500"/>
            </a:br>
            <a:r>
              <a:rPr lang="en-US" sz="1500"/>
              <a:t>3  Consult		4  Notification</a:t>
            </a:r>
            <a:br>
              <a:rPr lang="en-US" sz="1500"/>
            </a:br>
            <a:r>
              <a:rPr lang="en-US" sz="1500"/>
              <a:t>5  Approval</a:t>
            </a:r>
          </a:p>
        </p:txBody>
      </p:sp>
      <p:sp>
        <p:nvSpPr>
          <p:cNvPr id="102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smtClean="0"/>
              <a:t>Responsibility Matrix for the Computer Controlled Conveyor Belt Project</a:t>
            </a:r>
            <a:endParaRPr lang="en-US" smtClean="0"/>
          </a:p>
        </p:txBody>
      </p:sp>
    </p:spTree>
  </p:cSld>
  <p:clrMapOvr>
    <a:masterClrMapping/>
  </p:clrMapOvr>
  <p:transition spd="med">
    <p:cover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">
  <a:themeElements>
    <a:clrScheme name="P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chemeClr val="tx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chemeClr val="tx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Office\Templates\Class\PM.pot</Template>
  <TotalTime>1080</TotalTime>
  <Words>239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PM</vt:lpstr>
      <vt:lpstr>Worksheet</vt:lpstr>
      <vt:lpstr>Project Planning Phase : Identifying Roles and Responsibilities</vt:lpstr>
      <vt:lpstr>Roles and Responsibilities</vt:lpstr>
      <vt:lpstr>Roles and responsibilities</vt:lpstr>
      <vt:lpstr>Process</vt:lpstr>
      <vt:lpstr>Determining Skills Set</vt:lpstr>
      <vt:lpstr>Skills Matrix</vt:lpstr>
      <vt:lpstr>RAM</vt:lpstr>
      <vt:lpstr>Responsibility Matrix for a Market Research Project</vt:lpstr>
      <vt:lpstr>Responsibility Matrix for the Computer Controlled Conveyor Belt Project</vt:lpstr>
      <vt:lpstr>Project Kick-Off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Responsibility Matrix for a Market Research Project</dc:title>
  <dc:creator>Bong</dc:creator>
  <cp:lastModifiedBy>Bong</cp:lastModifiedBy>
  <cp:revision>20</cp:revision>
  <dcterms:created xsi:type="dcterms:W3CDTF">1996-09-30T18:28:10Z</dcterms:created>
  <dcterms:modified xsi:type="dcterms:W3CDTF">2013-08-13T08:00:02Z</dcterms:modified>
</cp:coreProperties>
</file>