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11" r:id="rId2"/>
    <p:sldId id="310" r:id="rId3"/>
    <p:sldId id="266" r:id="rId4"/>
    <p:sldId id="267" r:id="rId5"/>
    <p:sldId id="269" r:id="rId6"/>
    <p:sldId id="271" r:id="rId7"/>
    <p:sldId id="272" r:id="rId8"/>
    <p:sldId id="273" r:id="rId9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0D36645E-BBCF-4732-89FA-823FD4D19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  <a:flatTx/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A329A303-F039-4FB1-ABE2-C3861223A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C5AF-86B4-4F1C-A99B-B69B7393CC3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square" lIns="93340" tIns="46670" rIns="93340" bIns="46670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0"/>
            <a:ext cx="2155825" cy="1981200"/>
            <a:chOff x="0" y="144"/>
            <a:chExt cx="1358" cy="1248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44" y="288"/>
              <a:ext cx="912" cy="816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1E1EBE">
                    <a:gamma/>
                    <a:tint val="37255"/>
                    <a:invGamma/>
                  </a:srgbClr>
                </a:gs>
                <a:gs pos="100000">
                  <a:srgbClr val="1E1EB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E1EB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8" y="144"/>
              <a:ext cx="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resources</a:t>
              </a:r>
              <a:endParaRPr lang="en-US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0" y="1200"/>
              <a:ext cx="7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Performance</a:t>
              </a:r>
              <a:endParaRPr lang="en-US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08" y="1056"/>
              <a:ext cx="3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omic Sans MS" pitchFamily="66" charset="0"/>
                </a:rPr>
                <a:t>time</a:t>
              </a:r>
              <a:endParaRPr lang="en-US" b="1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905000" y="1752600"/>
            <a:ext cx="64770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" name="Picture 11" descr="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3820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7239000" cy="11430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91000"/>
            <a:ext cx="4876800" cy="10668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2E0B39E-925C-4515-9A30-2FDEA0B6F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0383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AFBC671-A617-4C8B-B019-1F63A200D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4932BE0-9BEC-4511-819F-423864871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2E5A566-0DA1-4927-A4C6-C4A1B75E8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F9D602-CD9F-4299-BC84-4AA9F35B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3988E94-DB88-48B1-ABF8-72DEC9E26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CFA9E09-3D09-4989-A83E-98243924D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A6478BC-9648-4BE4-8D09-EC8036A9C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A23470-AB77-4661-B3CF-DA12EE617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F7D65A0-B396-4086-B137-1AC231358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gradFill rotWithShape="0">
            <a:gsLst>
              <a:gs pos="0">
                <a:srgbClr val="4545E1"/>
              </a:gs>
              <a:gs pos="100000">
                <a:srgbClr val="4545E1">
                  <a:gamma/>
                  <a:tint val="32157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6096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248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BD5CE8D-E467-47E1-A1A8-DABC3F506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228600" y="228600"/>
            <a:ext cx="1447800" cy="1295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1E1EBE">
                  <a:gamma/>
                  <a:tint val="37255"/>
                  <a:invGamma/>
                </a:srgbClr>
              </a:gs>
              <a:gs pos="100000">
                <a:srgbClr val="1E1EBE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1E1EBE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57200" y="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resources</a:t>
            </a:r>
            <a:endParaRPr lang="en-US" b="1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167640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Performance</a:t>
            </a:r>
            <a:endParaRPr lang="en-US" b="1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600200" y="1447800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Comic Sans MS" pitchFamily="66" charset="0"/>
              </a:rPr>
              <a:t>time</a:t>
            </a:r>
            <a:endParaRPr lang="en-US" b="1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905000" y="1752600"/>
            <a:ext cx="6705600" cy="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75" name="Picture 11" descr="p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086350"/>
            <a:ext cx="1905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8686800" y="1752600"/>
            <a:ext cx="0" cy="3276600"/>
          </a:xfrm>
          <a:prstGeom prst="line">
            <a:avLst/>
          </a:prstGeom>
          <a:noFill/>
          <a:ln w="38100">
            <a:solidFill>
              <a:srgbClr val="1E1EBE"/>
            </a:solidFill>
            <a:prstDash val="lgDash"/>
            <a:round/>
            <a:headEnd/>
            <a:tailEnd type="diamond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1E1EBE"/>
        </a:buClr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Planning Phase : Generating Tasks &amp; Identifying Responsibilities </a:t>
            </a:r>
          </a:p>
        </p:txBody>
      </p:sp>
      <p:sp>
        <p:nvSpPr>
          <p:cNvPr id="430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58674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2A213C81-BA60-43FA-B342-8391CB4BF3F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The phases and it’s steps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3400" y="2273300"/>
          <a:ext cx="3084513" cy="4279900"/>
        </p:xfrm>
        <a:graphic>
          <a:graphicData uri="http://schemas.openxmlformats.org/presentationml/2006/ole">
            <p:oleObj spid="_x0000_s7170" name="VISIO" r:id="rId3" imgW="3193560" imgH="4812480" progId="Visio.Drawing.11">
              <p:embed/>
            </p:oleObj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971800" y="23622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Step 1 : Define the project</a:t>
            </a:r>
            <a:endParaRPr lang="en-US" i="1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71800" y="2895600"/>
            <a:ext cx="44164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Step 2:  Generate Tasks</a:t>
            </a:r>
          </a:p>
          <a:p>
            <a:r>
              <a:rPr lang="en-US" sz="1800" i="1"/>
              <a:t>Step 3:  Determine Roles and Responsibilities</a:t>
            </a:r>
          </a:p>
          <a:p>
            <a:r>
              <a:rPr lang="en-US" sz="1800" i="1"/>
              <a:t>Step 4:  Define Task Interdependences</a:t>
            </a:r>
          </a:p>
          <a:p>
            <a:r>
              <a:rPr lang="en-US" sz="1800" i="1"/>
              <a:t>Step 5: Develop Schedule</a:t>
            </a:r>
          </a:p>
          <a:p>
            <a:r>
              <a:rPr lang="en-US" sz="1800" i="1"/>
              <a:t>Step 6:  Generate Budget</a:t>
            </a:r>
          </a:p>
          <a:p>
            <a:r>
              <a:rPr lang="en-US" sz="1800" i="1"/>
              <a:t>Step 7: Allocate Resources</a:t>
            </a:r>
          </a:p>
          <a:p>
            <a:r>
              <a:rPr lang="en-US" sz="1800" i="1"/>
              <a:t>Step 8:  Develop Risk Management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971800" y="5105400"/>
            <a:ext cx="374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Step 9:  Track and Manage the Project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971800" y="6172200"/>
            <a:ext cx="3773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Step 10:  Perform Post-Project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Work Breakdown Structure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C021242-3316-4016-A8C2-D54400254E4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Breakdown Structure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“…a visual model generated and utilized by the project team, which breaks down project requirements (end items, tasks, resources) into manageable work units.” (Warner 1998)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8B1A5C4-8FB5-431B-8A3C-BACDB8F6423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WBS Structure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Develop hierarchical breakdown of project</a:t>
            </a:r>
          </a:p>
          <a:p>
            <a:pPr lvl="1"/>
            <a:r>
              <a:rPr lang="en-US" smtClean="0"/>
              <a:t>No standard approach - project dependent</a:t>
            </a:r>
          </a:p>
          <a:p>
            <a:pPr lvl="1"/>
            <a:r>
              <a:rPr lang="en-US" smtClean="0"/>
              <a:t>Corporate conventions should be followed</a:t>
            </a:r>
          </a:p>
          <a:p>
            <a:pPr lvl="1"/>
            <a:r>
              <a:rPr lang="en-US" smtClean="0"/>
              <a:t>Successively breakdown the project into smaller work packages</a:t>
            </a:r>
          </a:p>
          <a:p>
            <a:pPr lvl="2"/>
            <a:r>
              <a:rPr lang="en-US" smtClean="0"/>
              <a:t>Summation of all work packages at the lowest respective levels constitutes project</a:t>
            </a:r>
          </a:p>
          <a:p>
            <a:endParaRPr lang="en-US" smtClean="0"/>
          </a:p>
          <a:p>
            <a:r>
              <a:rPr lang="en-US" smtClean="0"/>
              <a:t>WBS should follow project deliverables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7E41CFE-94E2-41B9-A9D6-6E0A1BA8231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WBS - Indented Format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z="2400" smtClean="0"/>
              <a:t>1.0 Project</a:t>
            </a:r>
          </a:p>
          <a:p>
            <a:pPr lvl="1">
              <a:buFontTx/>
              <a:buNone/>
            </a:pPr>
            <a:r>
              <a:rPr lang="en-US" sz="2400" smtClean="0"/>
              <a:t>    1.1  Major Project Subsystem 1</a:t>
            </a:r>
          </a:p>
          <a:p>
            <a:pPr lvl="1">
              <a:buFontTx/>
              <a:buNone/>
            </a:pPr>
            <a:r>
              <a:rPr lang="en-US" sz="2400" smtClean="0"/>
              <a:t>		     1.1.1  Task 1</a:t>
            </a:r>
          </a:p>
          <a:p>
            <a:pPr lvl="1">
              <a:buFontTx/>
              <a:buNone/>
            </a:pPr>
            <a:r>
              <a:rPr lang="en-US" sz="2400" smtClean="0"/>
              <a:t>			 1.1.1.1  Subtask 1</a:t>
            </a:r>
          </a:p>
          <a:p>
            <a:pPr lvl="1">
              <a:buFontTx/>
              <a:buNone/>
            </a:pPr>
            <a:r>
              <a:rPr lang="en-US" sz="2400" smtClean="0"/>
              <a:t>				1.1.1.1.1  Work Package 1</a:t>
            </a:r>
          </a:p>
          <a:p>
            <a:pPr lvl="1">
              <a:buFontTx/>
              <a:buNone/>
            </a:pPr>
            <a:r>
              <a:rPr lang="en-US" sz="2400" smtClean="0"/>
              <a:t>					1.1.1.1.1.1  Activity </a:t>
            </a:r>
          </a:p>
          <a:p>
            <a:pPr lvl="1">
              <a:buFontTx/>
              <a:buNone/>
            </a:pPr>
            <a:r>
              <a:rPr lang="en-US" sz="2400" smtClean="0"/>
              <a:t>		     1.1.2  Task 2</a:t>
            </a:r>
          </a:p>
          <a:p>
            <a:pPr lvl="1">
              <a:buFontTx/>
              <a:buNone/>
            </a:pPr>
            <a:r>
              <a:rPr lang="en-US" sz="2400" smtClean="0"/>
              <a:t>			 1.1.2.1  Subtask 2</a:t>
            </a:r>
          </a:p>
          <a:p>
            <a:pPr lvl="1">
              <a:buFontTx/>
              <a:buNone/>
            </a:pPr>
            <a:r>
              <a:rPr lang="en-US" sz="2400" smtClean="0"/>
              <a:t>				1.1.2.1.1 	Work Package 1</a:t>
            </a:r>
          </a:p>
          <a:p>
            <a:pPr lvl="1">
              <a:buFontTx/>
              <a:buNone/>
            </a:pPr>
            <a:r>
              <a:rPr lang="en-US" sz="2400" smtClean="0"/>
              <a:t>				1.1.2.1.2 	Work Package 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B23B9E19-C353-4076-BB0A-F8551E140E7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WBS - Graphical (Tree) Format</a:t>
            </a:r>
            <a:endParaRPr lang="en-US" sz="2100" smtClean="0"/>
          </a:p>
        </p:txBody>
      </p:sp>
      <p:grpSp>
        <p:nvGrpSpPr>
          <p:cNvPr id="48132" name="Group 38"/>
          <p:cNvGrpSpPr>
            <a:grpSpLocks/>
          </p:cNvGrpSpPr>
          <p:nvPr/>
        </p:nvGrpSpPr>
        <p:grpSpPr bwMode="auto">
          <a:xfrm>
            <a:off x="1447800" y="1981200"/>
            <a:ext cx="6049963" cy="4710113"/>
            <a:chOff x="453" y="432"/>
            <a:chExt cx="4539" cy="3942"/>
          </a:xfrm>
        </p:grpSpPr>
        <p:grpSp>
          <p:nvGrpSpPr>
            <p:cNvPr id="48133" name="Group 3"/>
            <p:cNvGrpSpPr>
              <a:grpSpLocks/>
            </p:cNvGrpSpPr>
            <p:nvPr/>
          </p:nvGrpSpPr>
          <p:grpSpPr bwMode="auto">
            <a:xfrm>
              <a:off x="453" y="432"/>
              <a:ext cx="3147" cy="294"/>
              <a:chOff x="453" y="432"/>
              <a:chExt cx="3147" cy="294"/>
            </a:xfrm>
          </p:grpSpPr>
          <p:sp>
            <p:nvSpPr>
              <p:cNvPr id="48166" name="Text Box 4"/>
              <p:cNvSpPr txBox="1">
                <a:spLocks noChangeArrowheads="1"/>
              </p:cNvSpPr>
              <p:nvPr/>
            </p:nvSpPr>
            <p:spPr bwMode="auto">
              <a:xfrm>
                <a:off x="453" y="444"/>
                <a:ext cx="655" cy="2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Arial" charset="0"/>
                  </a:rPr>
                  <a:t>Level 0</a:t>
                </a:r>
              </a:p>
            </p:txBody>
          </p:sp>
          <p:sp>
            <p:nvSpPr>
              <p:cNvPr id="48167" name="Rectangle 5"/>
              <p:cNvSpPr>
                <a:spLocks noChangeArrowheads="1"/>
              </p:cNvSpPr>
              <p:nvPr/>
            </p:nvSpPr>
            <p:spPr bwMode="auto">
              <a:xfrm>
                <a:off x="2352" y="432"/>
                <a:ext cx="124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Project</a:t>
                </a:r>
              </a:p>
            </p:txBody>
          </p:sp>
        </p:grpSp>
        <p:grpSp>
          <p:nvGrpSpPr>
            <p:cNvPr id="48134" name="Group 6"/>
            <p:cNvGrpSpPr>
              <a:grpSpLocks/>
            </p:cNvGrpSpPr>
            <p:nvPr/>
          </p:nvGrpSpPr>
          <p:grpSpPr bwMode="auto">
            <a:xfrm>
              <a:off x="453" y="720"/>
              <a:ext cx="4107" cy="576"/>
              <a:chOff x="453" y="720"/>
              <a:chExt cx="4107" cy="576"/>
            </a:xfrm>
          </p:grpSpPr>
          <p:sp>
            <p:nvSpPr>
              <p:cNvPr id="48161" name="Rectangle 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1344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Subsystem 1 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(1.1)</a:t>
                </a:r>
              </a:p>
            </p:txBody>
          </p:sp>
          <p:sp>
            <p:nvSpPr>
              <p:cNvPr id="48162" name="Rectangle 8"/>
              <p:cNvSpPr>
                <a:spLocks noChangeArrowheads="1"/>
              </p:cNvSpPr>
              <p:nvPr/>
            </p:nvSpPr>
            <p:spPr bwMode="auto">
              <a:xfrm>
                <a:off x="3312" y="864"/>
                <a:ext cx="1248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Subsystem 2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(1.2)</a:t>
                </a:r>
              </a:p>
            </p:txBody>
          </p:sp>
          <p:cxnSp>
            <p:nvCxnSpPr>
              <p:cNvPr id="48163" name="AutoShape 9"/>
              <p:cNvCxnSpPr>
                <a:cxnSpLocks noChangeShapeType="1"/>
                <a:stCxn id="48167" idx="2"/>
                <a:endCxn id="48161" idx="0"/>
              </p:cNvCxnSpPr>
              <p:nvPr/>
            </p:nvCxnSpPr>
            <p:spPr bwMode="auto">
              <a:xfrm rot="5400000">
                <a:off x="2424" y="312"/>
                <a:ext cx="144" cy="96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64" name="AutoShape 10"/>
              <p:cNvCxnSpPr>
                <a:cxnSpLocks noChangeShapeType="1"/>
                <a:stCxn id="48167" idx="2"/>
                <a:endCxn id="48162" idx="0"/>
              </p:cNvCxnSpPr>
              <p:nvPr/>
            </p:nvCxnSpPr>
            <p:spPr bwMode="auto">
              <a:xfrm rot="16200000" flipH="1">
                <a:off x="3384" y="312"/>
                <a:ext cx="144" cy="96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8165" name="Text Box 11"/>
              <p:cNvSpPr txBox="1">
                <a:spLocks noChangeArrowheads="1"/>
              </p:cNvSpPr>
              <p:nvPr/>
            </p:nvSpPr>
            <p:spPr bwMode="auto">
              <a:xfrm>
                <a:off x="453" y="971"/>
                <a:ext cx="655" cy="2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Arial" charset="0"/>
                  </a:rPr>
                  <a:t>Level</a:t>
                </a:r>
                <a:r>
                  <a:rPr lang="en-US" sz="1600">
                    <a:latin typeface="Arial" charset="0"/>
                  </a:rPr>
                  <a:t> </a:t>
                </a:r>
                <a:r>
                  <a:rPr lang="en-US" sz="1600" b="1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48135" name="Group 12"/>
            <p:cNvGrpSpPr>
              <a:grpSpLocks/>
            </p:cNvGrpSpPr>
            <p:nvPr/>
          </p:nvGrpSpPr>
          <p:grpSpPr bwMode="auto">
            <a:xfrm>
              <a:off x="453" y="1296"/>
              <a:ext cx="4443" cy="822"/>
              <a:chOff x="453" y="1296"/>
              <a:chExt cx="4443" cy="822"/>
            </a:xfrm>
          </p:grpSpPr>
          <p:sp>
            <p:nvSpPr>
              <p:cNvPr id="48154" name="Rectangle 13"/>
              <p:cNvSpPr>
                <a:spLocks noChangeArrowheads="1"/>
              </p:cNvSpPr>
              <p:nvPr/>
            </p:nvSpPr>
            <p:spPr bwMode="auto">
              <a:xfrm>
                <a:off x="1200" y="1680"/>
                <a:ext cx="672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Task 1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1.1.1</a:t>
                </a:r>
              </a:p>
            </p:txBody>
          </p:sp>
          <p:sp>
            <p:nvSpPr>
              <p:cNvPr id="48155" name="Rectangle 14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672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Task 2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1.1.2</a:t>
                </a:r>
              </a:p>
            </p:txBody>
          </p:sp>
          <p:sp>
            <p:nvSpPr>
              <p:cNvPr id="48156" name="Rectangle 15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72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Task 1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1.2.1</a:t>
                </a:r>
              </a:p>
            </p:txBody>
          </p:sp>
          <p:cxnSp>
            <p:nvCxnSpPr>
              <p:cNvPr id="48157" name="AutoShape 16"/>
              <p:cNvCxnSpPr>
                <a:cxnSpLocks noChangeShapeType="1"/>
                <a:stCxn id="48161" idx="2"/>
                <a:endCxn id="48154" idx="0"/>
              </p:cNvCxnSpPr>
              <p:nvPr/>
            </p:nvCxnSpPr>
            <p:spPr bwMode="auto">
              <a:xfrm rot="5400000">
                <a:off x="1584" y="1248"/>
                <a:ext cx="384" cy="48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58" name="AutoShape 17"/>
              <p:cNvCxnSpPr>
                <a:cxnSpLocks noChangeShapeType="1"/>
                <a:stCxn id="48161" idx="2"/>
                <a:endCxn id="48155" idx="0"/>
              </p:cNvCxnSpPr>
              <p:nvPr/>
            </p:nvCxnSpPr>
            <p:spPr bwMode="auto">
              <a:xfrm rot="16200000" flipH="1">
                <a:off x="2088" y="1224"/>
                <a:ext cx="384" cy="52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59" name="AutoShape 18"/>
              <p:cNvCxnSpPr>
                <a:cxnSpLocks noChangeShapeType="1"/>
                <a:stCxn id="48162" idx="2"/>
                <a:endCxn id="48156" idx="0"/>
              </p:cNvCxnSpPr>
              <p:nvPr/>
            </p:nvCxnSpPr>
            <p:spPr bwMode="auto">
              <a:xfrm rot="16200000" flipH="1">
                <a:off x="4056" y="1176"/>
                <a:ext cx="384" cy="624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8160" name="Text Box 19"/>
              <p:cNvSpPr txBox="1">
                <a:spLocks noChangeArrowheads="1"/>
              </p:cNvSpPr>
              <p:nvPr/>
            </p:nvSpPr>
            <p:spPr bwMode="auto">
              <a:xfrm>
                <a:off x="453" y="1836"/>
                <a:ext cx="655" cy="2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Arial" charset="0"/>
                  </a:rPr>
                  <a:t>Level 2</a:t>
                </a:r>
              </a:p>
            </p:txBody>
          </p:sp>
        </p:grpSp>
        <p:grpSp>
          <p:nvGrpSpPr>
            <p:cNvPr id="48136" name="Group 20"/>
            <p:cNvGrpSpPr>
              <a:grpSpLocks/>
            </p:cNvGrpSpPr>
            <p:nvPr/>
          </p:nvGrpSpPr>
          <p:grpSpPr bwMode="auto">
            <a:xfrm>
              <a:off x="453" y="2112"/>
              <a:ext cx="2811" cy="917"/>
              <a:chOff x="453" y="2112"/>
              <a:chExt cx="2811" cy="917"/>
            </a:xfrm>
          </p:grpSpPr>
          <p:sp>
            <p:nvSpPr>
              <p:cNvPr id="48149" name="Text Box 21"/>
              <p:cNvSpPr txBox="1">
                <a:spLocks noChangeArrowheads="1"/>
              </p:cNvSpPr>
              <p:nvPr/>
            </p:nvSpPr>
            <p:spPr bwMode="auto">
              <a:xfrm>
                <a:off x="453" y="2748"/>
                <a:ext cx="655" cy="2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Arial" charset="0"/>
                  </a:rPr>
                  <a:t>Level 3</a:t>
                </a:r>
              </a:p>
            </p:txBody>
          </p:sp>
          <p:sp>
            <p:nvSpPr>
              <p:cNvPr id="48150" name="Rectangle 22"/>
              <p:cNvSpPr>
                <a:spLocks noChangeArrowheads="1"/>
              </p:cNvSpPr>
              <p:nvPr/>
            </p:nvSpPr>
            <p:spPr bwMode="auto">
              <a:xfrm>
                <a:off x="1104" y="2592"/>
                <a:ext cx="912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Subtask 1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1.1.1.1</a:t>
                </a:r>
              </a:p>
            </p:txBody>
          </p:sp>
          <p:sp>
            <p:nvSpPr>
              <p:cNvPr id="48151" name="Rectangle 23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008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Subtask 2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1.1.1.2</a:t>
                </a:r>
              </a:p>
            </p:txBody>
          </p:sp>
          <p:cxnSp>
            <p:nvCxnSpPr>
              <p:cNvPr id="48152" name="AutoShape 24"/>
              <p:cNvCxnSpPr>
                <a:cxnSpLocks noChangeShapeType="1"/>
                <a:stCxn id="48154" idx="2"/>
                <a:endCxn id="48150" idx="0"/>
              </p:cNvCxnSpPr>
              <p:nvPr/>
            </p:nvCxnSpPr>
            <p:spPr bwMode="auto">
              <a:xfrm rot="16200000" flipH="1">
                <a:off x="1308" y="2340"/>
                <a:ext cx="480" cy="24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53" name="AutoShape 25"/>
              <p:cNvCxnSpPr>
                <a:cxnSpLocks noChangeShapeType="1"/>
                <a:stCxn id="48154" idx="2"/>
                <a:endCxn id="48151" idx="0"/>
              </p:cNvCxnSpPr>
              <p:nvPr/>
            </p:nvCxnSpPr>
            <p:spPr bwMode="auto">
              <a:xfrm rot="16200000" flipH="1">
                <a:off x="1908" y="1740"/>
                <a:ext cx="480" cy="1224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8137" name="Group 26"/>
            <p:cNvGrpSpPr>
              <a:grpSpLocks/>
            </p:cNvGrpSpPr>
            <p:nvPr/>
          </p:nvGrpSpPr>
          <p:grpSpPr bwMode="auto">
            <a:xfrm>
              <a:off x="453" y="3024"/>
              <a:ext cx="4539" cy="726"/>
              <a:chOff x="453" y="3024"/>
              <a:chExt cx="4539" cy="726"/>
            </a:xfrm>
          </p:grpSpPr>
          <p:sp>
            <p:nvSpPr>
              <p:cNvPr id="48144" name="Text Box 27"/>
              <p:cNvSpPr txBox="1">
                <a:spLocks noChangeArrowheads="1"/>
              </p:cNvSpPr>
              <p:nvPr/>
            </p:nvSpPr>
            <p:spPr bwMode="auto">
              <a:xfrm>
                <a:off x="453" y="3468"/>
                <a:ext cx="655" cy="2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Arial" charset="0"/>
                  </a:rPr>
                  <a:t>Level 4</a:t>
                </a:r>
              </a:p>
            </p:txBody>
          </p:sp>
          <p:sp>
            <p:nvSpPr>
              <p:cNvPr id="48145" name="Rectangle 28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296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Work Package 1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1.1.1.1.1</a:t>
                </a:r>
              </a:p>
            </p:txBody>
          </p:sp>
          <p:sp>
            <p:nvSpPr>
              <p:cNvPr id="48146" name="Rectangle 29"/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134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Work Package 2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1.1.1.1.2</a:t>
                </a:r>
              </a:p>
            </p:txBody>
          </p:sp>
          <p:cxnSp>
            <p:nvCxnSpPr>
              <p:cNvPr id="48147" name="AutoShape 30"/>
              <p:cNvCxnSpPr>
                <a:cxnSpLocks noChangeShapeType="1"/>
                <a:stCxn id="48150" idx="2"/>
                <a:endCxn id="48145" idx="0"/>
              </p:cNvCxnSpPr>
              <p:nvPr/>
            </p:nvCxnSpPr>
            <p:spPr bwMode="auto">
              <a:xfrm rot="16200000" flipH="1">
                <a:off x="1560" y="3024"/>
                <a:ext cx="240" cy="24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48" name="AutoShape 31"/>
              <p:cNvCxnSpPr>
                <a:cxnSpLocks noChangeShapeType="1"/>
                <a:stCxn id="48150" idx="2"/>
                <a:endCxn id="48146" idx="0"/>
              </p:cNvCxnSpPr>
              <p:nvPr/>
            </p:nvCxnSpPr>
            <p:spPr bwMode="auto">
              <a:xfrm rot="16200000" flipH="1">
                <a:off x="2796" y="1788"/>
                <a:ext cx="288" cy="276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8138" name="Group 32"/>
            <p:cNvGrpSpPr>
              <a:grpSpLocks/>
            </p:cNvGrpSpPr>
            <p:nvPr/>
          </p:nvGrpSpPr>
          <p:grpSpPr bwMode="auto">
            <a:xfrm>
              <a:off x="453" y="3600"/>
              <a:ext cx="3531" cy="774"/>
              <a:chOff x="453" y="3600"/>
              <a:chExt cx="3531" cy="774"/>
            </a:xfrm>
          </p:grpSpPr>
          <p:sp>
            <p:nvSpPr>
              <p:cNvPr id="48139" name="Text Box 33"/>
              <p:cNvSpPr txBox="1">
                <a:spLocks noChangeArrowheads="1"/>
              </p:cNvSpPr>
              <p:nvPr/>
            </p:nvSpPr>
            <p:spPr bwMode="auto">
              <a:xfrm>
                <a:off x="453" y="4092"/>
                <a:ext cx="655" cy="2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Arial" charset="0"/>
                  </a:rPr>
                  <a:t>Level 5</a:t>
                </a:r>
              </a:p>
            </p:txBody>
          </p:sp>
          <p:sp>
            <p:nvSpPr>
              <p:cNvPr id="48140" name="Rectangle 34"/>
              <p:cNvSpPr>
                <a:spLocks noChangeArrowheads="1"/>
              </p:cNvSpPr>
              <p:nvPr/>
            </p:nvSpPr>
            <p:spPr bwMode="auto">
              <a:xfrm>
                <a:off x="1152" y="3888"/>
                <a:ext cx="1296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Activity 1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1.1.1.1.1.1</a:t>
                </a:r>
              </a:p>
            </p:txBody>
          </p:sp>
          <p:sp>
            <p:nvSpPr>
              <p:cNvPr id="48141" name="Rectangle 35"/>
              <p:cNvSpPr>
                <a:spLocks noChangeArrowheads="1"/>
              </p:cNvSpPr>
              <p:nvPr/>
            </p:nvSpPr>
            <p:spPr bwMode="auto">
              <a:xfrm>
                <a:off x="2640" y="3888"/>
                <a:ext cx="1344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</a:rPr>
                  <a:t>Activity 2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1.1.1.1.1.2</a:t>
                </a:r>
              </a:p>
            </p:txBody>
          </p:sp>
          <p:cxnSp>
            <p:nvCxnSpPr>
              <p:cNvPr id="48142" name="AutoShape 36"/>
              <p:cNvCxnSpPr>
                <a:cxnSpLocks noChangeShapeType="1"/>
                <a:endCxn id="48140" idx="0"/>
              </p:cNvCxnSpPr>
              <p:nvPr/>
            </p:nvCxnSpPr>
            <p:spPr bwMode="auto">
              <a:xfrm rot="16200000" flipH="1">
                <a:off x="1560" y="3648"/>
                <a:ext cx="240" cy="24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43" name="AutoShape 37"/>
              <p:cNvCxnSpPr>
                <a:cxnSpLocks noChangeShapeType="1"/>
                <a:endCxn id="48141" idx="0"/>
              </p:cNvCxnSpPr>
              <p:nvPr/>
            </p:nvCxnSpPr>
            <p:spPr bwMode="auto">
              <a:xfrm rot="16200000" flipH="1">
                <a:off x="2292" y="2868"/>
                <a:ext cx="288" cy="1752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836C553-BB13-44C0-A8BF-F5CE7926005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Watch Out!!!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WBS is not a Laundry List of Things to do (resulting in Micro-Management)</a:t>
            </a:r>
          </a:p>
          <a:p>
            <a:r>
              <a:rPr lang="en-US" smtClean="0"/>
              <a:t>Decompose until you can:</a:t>
            </a:r>
          </a:p>
          <a:p>
            <a:pPr lvl="1"/>
            <a:r>
              <a:rPr lang="en-US" smtClean="0"/>
              <a:t>Describe the task using a single action verb</a:t>
            </a:r>
          </a:p>
          <a:p>
            <a:pPr lvl="1"/>
            <a:r>
              <a:rPr lang="en-US" smtClean="0"/>
              <a:t>Assign single task ownership</a:t>
            </a:r>
          </a:p>
          <a:p>
            <a:pPr lvl="1"/>
            <a:r>
              <a:rPr lang="en-US" smtClean="0"/>
              <a:t>Describe a single deliverable</a:t>
            </a:r>
          </a:p>
          <a:p>
            <a:pPr lvl="1"/>
            <a:r>
              <a:rPr lang="en-US" smtClean="0"/>
              <a:t>Small enough to reasonably estimate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">
  <a:themeElements>
    <a:clrScheme name="P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scene3d>
          <a:camera prst="legacyObliqueTopLeft"/>
          <a:lightRig rig="legacyFlat3" dir="t"/>
        </a:scene3d>
        <a:sp3d extrusionH="4302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Office\Templates\Class\PM.pot</Template>
  <TotalTime>1080</TotalTime>
  <Words>280</Words>
  <Application>Microsoft Office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PM</vt:lpstr>
      <vt:lpstr>VISIO</vt:lpstr>
      <vt:lpstr>Project Planning Phase : Generating Tasks &amp; Identifying Responsibilities </vt:lpstr>
      <vt:lpstr>The phases and it’s steps</vt:lpstr>
      <vt:lpstr>Work Breakdown Structure</vt:lpstr>
      <vt:lpstr>Work Breakdown Structure</vt:lpstr>
      <vt:lpstr>WBS Structure</vt:lpstr>
      <vt:lpstr>WBS - Indented Format</vt:lpstr>
      <vt:lpstr>WBS - Graphical (Tree) Format</vt:lpstr>
      <vt:lpstr>Watch Out!!!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 Matrix for a Market Research Project</dc:title>
  <dc:creator>Bong</dc:creator>
  <cp:lastModifiedBy>Bong</cp:lastModifiedBy>
  <cp:revision>19</cp:revision>
  <dcterms:created xsi:type="dcterms:W3CDTF">1996-09-30T18:28:10Z</dcterms:created>
  <dcterms:modified xsi:type="dcterms:W3CDTF">2013-08-13T08:00:16Z</dcterms:modified>
</cp:coreProperties>
</file>