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266" r:id="rId2"/>
    <p:sldId id="267" r:id="rId3"/>
    <p:sldId id="306" r:id="rId4"/>
    <p:sldId id="307" r:id="rId5"/>
    <p:sldId id="308" r:id="rId6"/>
    <p:sldId id="309" r:id="rId7"/>
    <p:sldId id="318" r:id="rId8"/>
    <p:sldId id="310" r:id="rId9"/>
    <p:sldId id="311" r:id="rId10"/>
    <p:sldId id="313" r:id="rId11"/>
    <p:sldId id="317" r:id="rId12"/>
    <p:sldId id="320" r:id="rId13"/>
    <p:sldId id="321" r:id="rId14"/>
    <p:sldId id="346" r:id="rId15"/>
    <p:sldId id="339" r:id="rId16"/>
    <p:sldId id="319" r:id="rId17"/>
    <p:sldId id="264" r:id="rId18"/>
    <p:sldId id="265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347" r:id="rId27"/>
    <p:sldId id="348" r:id="rId28"/>
    <p:sldId id="349" r:id="rId29"/>
    <p:sldId id="340" r:id="rId30"/>
    <p:sldId id="316" r:id="rId31"/>
    <p:sldId id="322" r:id="rId32"/>
    <p:sldId id="323" r:id="rId33"/>
    <p:sldId id="327" r:id="rId34"/>
    <p:sldId id="342" r:id="rId35"/>
    <p:sldId id="324" r:id="rId36"/>
    <p:sldId id="328" r:id="rId37"/>
    <p:sldId id="325" r:id="rId38"/>
    <p:sldId id="326" r:id="rId39"/>
    <p:sldId id="330" r:id="rId40"/>
    <p:sldId id="343" r:id="rId41"/>
    <p:sldId id="329" r:id="rId42"/>
    <p:sldId id="331" r:id="rId43"/>
    <p:sldId id="332" r:id="rId44"/>
    <p:sldId id="333" r:id="rId45"/>
    <p:sldId id="336" r:id="rId46"/>
    <p:sldId id="344" r:id="rId47"/>
    <p:sldId id="337" r:id="rId48"/>
    <p:sldId id="335" r:id="rId49"/>
    <p:sldId id="341" r:id="rId50"/>
    <p:sldId id="290" r:id="rId51"/>
    <p:sldId id="345" r:id="rId52"/>
    <p:sldId id="334" r:id="rId53"/>
    <p:sldId id="279" r:id="rId54"/>
    <p:sldId id="280" r:id="rId55"/>
    <p:sldId id="281" r:id="rId56"/>
    <p:sldId id="284" r:id="rId57"/>
    <p:sldId id="285" r:id="rId58"/>
    <p:sldId id="286" r:id="rId59"/>
    <p:sldId id="287" r:id="rId60"/>
    <p:sldId id="288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38" r:id="rId73"/>
    <p:sldId id="303" r:id="rId74"/>
    <p:sldId id="305" r:id="rId7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545E1"/>
    <a:srgbClr val="1E1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BCA96C6C-4AC2-4ED4-BBDD-6AF4962967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fld id="{F8B14AB6-633F-4788-85D8-8AC381FF96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BE3C1-B2F8-4723-87E5-9F4057A62BFE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C74F9-AEB1-41B6-AE61-33EC3D5ADC83}" type="slidenum">
              <a:rPr lang="en-US"/>
              <a:pPr/>
              <a:t>65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3340" tIns="46670" rIns="93340" bIns="46670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5A923-0D72-4967-9B1F-CC4575CE4266}" type="slidenum">
              <a:rPr lang="en-US"/>
              <a:pPr/>
              <a:t>68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3340" tIns="46670" rIns="93340" bIns="46670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AE13-E1D3-4BA1-9AD7-0533CD00BA28}" type="slidenum">
              <a:rPr lang="en-US"/>
              <a:pPr/>
              <a:t>69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14262-9DF9-4150-B8F2-4955ACEDEE3F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71588" y="714375"/>
            <a:ext cx="4775200" cy="35814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34C91-29A5-425A-917F-1497F848055D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4A674-C41B-43E1-8038-80420F085FCA}" type="slidenum">
              <a:rPr lang="en-US"/>
              <a:pPr/>
              <a:t>9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32F8C-FA77-4565-B0A7-52887695A4A3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D8DAA-3A63-4B1C-A7A2-51939CC222BE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11C0B-32CB-4525-907E-C4232C3C4640}" type="slidenum">
              <a:rPr lang="en-US"/>
              <a:pPr/>
              <a:t>30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15AFE-64EC-4264-811E-865BD778BDD8}" type="slidenum">
              <a:rPr lang="en-US"/>
              <a:pPr/>
              <a:t>31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6504" tIns="48252" rIns="96504" bIns="48252" anchor="t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B67B2-8092-4760-B01E-40F40400CE84}" type="slidenum">
              <a:rPr lang="en-US"/>
              <a:pPr/>
              <a:t>53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3340" tIns="46670" rIns="93340" bIns="46670" anchor="t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239000" cy="11430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91000"/>
            <a:ext cx="4876800" cy="10668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0" y="0"/>
            <a:ext cx="2155825" cy="1981200"/>
            <a:chOff x="0" y="144"/>
            <a:chExt cx="1358" cy="1248"/>
          </a:xfrm>
        </p:grpSpPr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144" y="288"/>
              <a:ext cx="912" cy="81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1E1EBE">
                    <a:gamma/>
                    <a:tint val="37255"/>
                    <a:invGamma/>
                  </a:srgbClr>
                </a:gs>
                <a:gs pos="100000">
                  <a:srgbClr val="1E1EB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E1EBE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288" y="144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Comic Sans MS" pitchFamily="66" charset="0"/>
                </a:rPr>
                <a:t>resources</a:t>
              </a:r>
              <a:endParaRPr lang="en-US" b="1"/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0" y="1200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Comic Sans MS" pitchFamily="66" charset="0"/>
                </a:rPr>
                <a:t>Performance</a:t>
              </a:r>
              <a:endParaRPr lang="en-US" b="1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08" y="105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Comic Sans MS" pitchFamily="66" charset="0"/>
                </a:rPr>
                <a:t>time</a:t>
              </a:r>
              <a:endParaRPr lang="en-US" b="1"/>
            </a:p>
          </p:txBody>
        </p:sp>
      </p:grp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905000" y="1752600"/>
            <a:ext cx="64770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731" name="Picture 11" descr="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</p:spPr>
      </p:pic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83820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520D8B3A-8924-4872-9956-84DD3BE8F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2D13EE96-2211-4143-ABD1-C30B7002C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33BE5F63-1681-4C81-B8F7-CEBD79CC6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E749A47E-B687-4884-BF6A-EDC793249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9DA066DE-F921-4010-B13A-61355521C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7A40680B-3A9B-45F4-A9FC-B5B1767C3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4A00FCC9-78DD-4FF7-8B19-66010E9A6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E4007FF9-8C4A-4FC3-86DB-ED23CB961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195C06AE-A495-4DA1-A88A-EAC817F52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MIS 141: Project Management</a:t>
            </a:r>
          </a:p>
          <a:p>
            <a:fld id="{09E59D49-953E-4948-9D40-F7ECD6C84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609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24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/>
              <a:t>MIS 141: Project Management</a:t>
            </a:r>
          </a:p>
          <a:p>
            <a:fld id="{4C8F9F8A-4E1B-449A-B434-FEE19FD15D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28600" y="228600"/>
            <a:ext cx="1447800" cy="1295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1E1EBE">
                  <a:gamma/>
                  <a:tint val="37255"/>
                  <a:invGamma/>
                </a:srgbClr>
              </a:gs>
              <a:gs pos="100000">
                <a:srgbClr val="1E1EBE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1E1EBE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7200" y="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latin typeface="Comic Sans MS" pitchFamily="66" charset="0"/>
              </a:rPr>
              <a:t>resources</a:t>
            </a:r>
            <a:endParaRPr lang="en-US" b="1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0" y="16764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latin typeface="Comic Sans MS" pitchFamily="66" charset="0"/>
              </a:rPr>
              <a:t>Performance</a:t>
            </a:r>
            <a:endParaRPr lang="en-US" b="1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600200" y="144780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latin typeface="Comic Sans MS" pitchFamily="66" charset="0"/>
              </a:rPr>
              <a:t>time</a:t>
            </a:r>
            <a:endParaRPr lang="en-US" b="1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905000" y="1752600"/>
            <a:ext cx="67056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707" name="Picture 11" descr="p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</p:spPr>
      </p:pic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86868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Worksheet1.xls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Worksheet2.xls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Scheduling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09FE1A58-B0BC-4096-A41D-369012A69509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Networks:</a:t>
            </a:r>
            <a:br>
              <a:rPr lang="en-US"/>
            </a:br>
            <a:r>
              <a:rPr lang="en-US"/>
              <a:t>Basic Rules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Flow from left to right</a:t>
            </a:r>
          </a:p>
          <a:p>
            <a:r>
              <a:rPr lang="en-US"/>
              <a:t>Activity cannot begin until connected activities have completed</a:t>
            </a:r>
          </a:p>
          <a:p>
            <a:r>
              <a:rPr lang="en-US"/>
              <a:t>Arrows indicate precedence &amp; flow</a:t>
            </a:r>
          </a:p>
          <a:p>
            <a:r>
              <a:rPr lang="en-US"/>
              <a:t>Each activity has unique ID</a:t>
            </a:r>
          </a:p>
          <a:p>
            <a:r>
              <a:rPr lang="en-US"/>
              <a:t>Looping (or cycling) not allowed</a:t>
            </a:r>
          </a:p>
          <a:p>
            <a:r>
              <a:rPr lang="en-US"/>
              <a:t>Conditional statements not allowed</a:t>
            </a:r>
          </a:p>
          <a:p>
            <a:r>
              <a:rPr lang="en-US"/>
              <a:t>Have unique starting point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AA82574E-48B7-4656-9886-282096874945}" type="slidenum">
              <a:rPr lang="en-US"/>
              <a:pPr/>
              <a:t>11</a:t>
            </a:fld>
            <a:endParaRPr lang="en-US"/>
          </a:p>
        </p:txBody>
      </p:sp>
      <p:sp>
        <p:nvSpPr>
          <p:cNvPr id="11163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on Node Notation</a:t>
            </a:r>
          </a:p>
        </p:txBody>
      </p:sp>
      <p:grpSp>
        <p:nvGrpSpPr>
          <p:cNvPr id="111641" name="Group 25"/>
          <p:cNvGrpSpPr>
            <a:grpSpLocks/>
          </p:cNvGrpSpPr>
          <p:nvPr/>
        </p:nvGrpSpPr>
        <p:grpSpPr bwMode="auto">
          <a:xfrm>
            <a:off x="1600200" y="2209800"/>
            <a:ext cx="6019800" cy="3276600"/>
            <a:chOff x="1008" y="1392"/>
            <a:chExt cx="3792" cy="2064"/>
          </a:xfrm>
        </p:grpSpPr>
        <p:sp>
          <p:nvSpPr>
            <p:cNvPr id="111619" name="Rectangle 3"/>
            <p:cNvSpPr>
              <a:spLocks noChangeArrowheads="1"/>
            </p:cNvSpPr>
            <p:nvPr/>
          </p:nvSpPr>
          <p:spPr bwMode="auto">
            <a:xfrm>
              <a:off x="1008" y="1392"/>
              <a:ext cx="3792" cy="206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0" name="Text Box 4"/>
            <p:cNvSpPr txBox="1">
              <a:spLocks noChangeArrowheads="1"/>
            </p:cNvSpPr>
            <p:nvPr/>
          </p:nvSpPr>
          <p:spPr bwMode="auto">
            <a:xfrm>
              <a:off x="1134" y="1537"/>
              <a:ext cx="830" cy="5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Earliest</a:t>
              </a:r>
            </a:p>
            <a:p>
              <a:pPr algn="l"/>
              <a:r>
                <a:rPr lang="en-US"/>
                <a:t>Start(ES)</a:t>
              </a:r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2441" y="1505"/>
              <a:ext cx="926" cy="5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Estimated Duration</a:t>
              </a:r>
            </a:p>
          </p:txBody>
        </p:sp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3789" y="1537"/>
              <a:ext cx="948" cy="5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Earliest</a:t>
              </a:r>
            </a:p>
            <a:p>
              <a:pPr algn="l"/>
              <a:r>
                <a:rPr lang="en-US"/>
                <a:t>Finish(EF)</a:t>
              </a:r>
            </a:p>
          </p:txBody>
        </p:sp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2544" y="2256"/>
              <a:ext cx="752" cy="28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Activity</a:t>
              </a:r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248" y="2256"/>
              <a:ext cx="632" cy="28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Slack</a:t>
              </a: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1190" y="2872"/>
              <a:ext cx="913" cy="5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Latest Start(LS)</a:t>
              </a: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3789" y="2872"/>
              <a:ext cx="1011" cy="5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Latest Finish(LF)</a:t>
              </a:r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>
              <a:off x="1008" y="278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1008" y="206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 flipV="1">
              <a:off x="2082" y="1392"/>
              <a:ext cx="0" cy="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 flipV="1">
              <a:off x="3747" y="1392"/>
              <a:ext cx="0" cy="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 flipV="1">
              <a:off x="3747" y="2781"/>
              <a:ext cx="0" cy="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 flipV="1">
              <a:off x="2082" y="2781"/>
              <a:ext cx="0" cy="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3936" y="2304"/>
              <a:ext cx="632" cy="28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Slack</a:t>
              </a:r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2074" y="196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>
              <a:off x="3744" y="201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433F9B9-D657-4FF1-98DE-A7F34A22D3DF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276600" y="2209800"/>
          <a:ext cx="3135313" cy="3422650"/>
        </p:xfrm>
        <a:graphic>
          <a:graphicData uri="http://schemas.openxmlformats.org/presentationml/2006/ole">
            <p:oleObj spid="_x0000_s115715" name="Worksheet" r:id="rId4" imgW="1657502" imgH="1809902" progId="Excel.Shee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287C2AE-3AD5-4612-AD6B-1E2444F87F7B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17875" name="Group 115"/>
          <p:cNvGrpSpPr>
            <a:grpSpLocks/>
          </p:cNvGrpSpPr>
          <p:nvPr/>
        </p:nvGrpSpPr>
        <p:grpSpPr bwMode="auto">
          <a:xfrm>
            <a:off x="457200" y="762000"/>
            <a:ext cx="8458200" cy="5638800"/>
            <a:chOff x="288" y="336"/>
            <a:chExt cx="5328" cy="3552"/>
          </a:xfrm>
        </p:grpSpPr>
        <p:grpSp>
          <p:nvGrpSpPr>
            <p:cNvPr id="117762" name="Group 2"/>
            <p:cNvGrpSpPr>
              <a:grpSpLocks/>
            </p:cNvGrpSpPr>
            <p:nvPr/>
          </p:nvGrpSpPr>
          <p:grpSpPr bwMode="auto">
            <a:xfrm>
              <a:off x="3312" y="336"/>
              <a:ext cx="960" cy="816"/>
              <a:chOff x="336" y="1872"/>
              <a:chExt cx="960" cy="816"/>
            </a:xfrm>
          </p:grpSpPr>
          <p:sp>
            <p:nvSpPr>
              <p:cNvPr id="117763" name="Rectangle 3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64" name="Line 4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65" name="Line 5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66" name="Line 6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67" name="Line 7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68" name="Text Box 8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E</a:t>
                </a:r>
              </a:p>
            </p:txBody>
          </p:sp>
          <p:sp>
            <p:nvSpPr>
              <p:cNvPr id="117769" name="Text Box 9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0" name="Text Box 10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1" name="Text Box 11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2" name="Text Box 12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3" name="Text Box 13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5" name="Text Box 15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76" name="Text Box 16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grpSp>
          <p:nvGrpSpPr>
            <p:cNvPr id="117777" name="Group 17"/>
            <p:cNvGrpSpPr>
              <a:grpSpLocks/>
            </p:cNvGrpSpPr>
            <p:nvPr/>
          </p:nvGrpSpPr>
          <p:grpSpPr bwMode="auto">
            <a:xfrm>
              <a:off x="1776" y="3072"/>
              <a:ext cx="960" cy="816"/>
              <a:chOff x="336" y="1872"/>
              <a:chExt cx="960" cy="816"/>
            </a:xfrm>
          </p:grpSpPr>
          <p:sp>
            <p:nvSpPr>
              <p:cNvPr id="117778" name="Rectangle 18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9" name="Line 19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80" name="Line 20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81" name="Line 2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82" name="Line 22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83" name="Text Box 23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D</a:t>
                </a:r>
              </a:p>
            </p:txBody>
          </p:sp>
          <p:sp>
            <p:nvSpPr>
              <p:cNvPr id="117784" name="Text Box 24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85" name="Text Box 25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86" name="Text Box 26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87" name="Text Box 27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88" name="Text Box 28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89" name="Text Box 29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90" name="Text Box 30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791" name="Text Box 31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grpSp>
          <p:nvGrpSpPr>
            <p:cNvPr id="117792" name="Group 32"/>
            <p:cNvGrpSpPr>
              <a:grpSpLocks/>
            </p:cNvGrpSpPr>
            <p:nvPr/>
          </p:nvGrpSpPr>
          <p:grpSpPr bwMode="auto">
            <a:xfrm>
              <a:off x="3312" y="2304"/>
              <a:ext cx="960" cy="816"/>
              <a:chOff x="336" y="1872"/>
              <a:chExt cx="960" cy="816"/>
            </a:xfrm>
          </p:grpSpPr>
          <p:sp>
            <p:nvSpPr>
              <p:cNvPr id="117793" name="Rectangle 33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94" name="Line 34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5" name="Line 35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6" name="Line 36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7" name="Line 37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8" name="Text Box 38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F</a:t>
                </a:r>
              </a:p>
            </p:txBody>
          </p:sp>
          <p:sp>
            <p:nvSpPr>
              <p:cNvPr id="117799" name="Text Box 39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0" name="Text Box 40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1" name="Text Box 41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2" name="Text Box 42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3" name="Text Box 43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4" name="Text Box 44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5" name="Text Box 45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06" name="Text Box 46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grpSp>
          <p:nvGrpSpPr>
            <p:cNvPr id="117807" name="Group 47"/>
            <p:cNvGrpSpPr>
              <a:grpSpLocks/>
            </p:cNvGrpSpPr>
            <p:nvPr/>
          </p:nvGrpSpPr>
          <p:grpSpPr bwMode="auto">
            <a:xfrm>
              <a:off x="4656" y="1704"/>
              <a:ext cx="960" cy="816"/>
              <a:chOff x="336" y="1872"/>
              <a:chExt cx="960" cy="816"/>
            </a:xfrm>
          </p:grpSpPr>
          <p:sp>
            <p:nvSpPr>
              <p:cNvPr id="117808" name="Rectangle 48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09" name="Line 49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0" name="Line 50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1" name="Line 5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2" name="Line 52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3" name="Text Box 53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G</a:t>
                </a:r>
              </a:p>
            </p:txBody>
          </p:sp>
          <p:sp>
            <p:nvSpPr>
              <p:cNvPr id="117814" name="Text Box 54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15" name="Text Box 55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16" name="Text Box 56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17" name="Text Box 57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18" name="Text Box 58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19" name="Text Box 59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20" name="Text Box 60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21" name="Text Box 61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sp>
          <p:nvSpPr>
            <p:cNvPr id="117822" name="Line 62"/>
            <p:cNvSpPr>
              <a:spLocks noChangeShapeType="1"/>
            </p:cNvSpPr>
            <p:nvPr/>
          </p:nvSpPr>
          <p:spPr bwMode="auto">
            <a:xfrm flipV="1">
              <a:off x="864" y="912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3" name="Line 63"/>
            <p:cNvSpPr>
              <a:spLocks noChangeShapeType="1"/>
            </p:cNvSpPr>
            <p:nvPr/>
          </p:nvSpPr>
          <p:spPr bwMode="auto">
            <a:xfrm>
              <a:off x="1344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4" name="Line 64"/>
            <p:cNvSpPr>
              <a:spLocks noChangeShapeType="1"/>
            </p:cNvSpPr>
            <p:nvPr/>
          </p:nvSpPr>
          <p:spPr bwMode="auto">
            <a:xfrm>
              <a:off x="816" y="2640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5" name="Line 65"/>
            <p:cNvSpPr>
              <a:spLocks noChangeShapeType="1"/>
            </p:cNvSpPr>
            <p:nvPr/>
          </p:nvSpPr>
          <p:spPr bwMode="auto">
            <a:xfrm>
              <a:off x="2784" y="2112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6" name="Line 66"/>
            <p:cNvSpPr>
              <a:spLocks noChangeShapeType="1"/>
            </p:cNvSpPr>
            <p:nvPr/>
          </p:nvSpPr>
          <p:spPr bwMode="auto">
            <a:xfrm flipV="1">
              <a:off x="2784" y="2880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7" name="Line 67"/>
            <p:cNvSpPr>
              <a:spLocks noChangeShapeType="1"/>
            </p:cNvSpPr>
            <p:nvPr/>
          </p:nvSpPr>
          <p:spPr bwMode="auto">
            <a:xfrm>
              <a:off x="2784" y="7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8" name="Line 68"/>
            <p:cNvSpPr>
              <a:spLocks noChangeShapeType="1"/>
            </p:cNvSpPr>
            <p:nvPr/>
          </p:nvSpPr>
          <p:spPr bwMode="auto">
            <a:xfrm>
              <a:off x="4368" y="864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29" name="Line 69"/>
            <p:cNvSpPr>
              <a:spLocks noChangeShapeType="1"/>
            </p:cNvSpPr>
            <p:nvPr/>
          </p:nvSpPr>
          <p:spPr bwMode="auto">
            <a:xfrm flipV="1">
              <a:off x="4368" y="259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830" name="Group 70"/>
            <p:cNvGrpSpPr>
              <a:grpSpLocks/>
            </p:cNvGrpSpPr>
            <p:nvPr/>
          </p:nvGrpSpPr>
          <p:grpSpPr bwMode="auto">
            <a:xfrm>
              <a:off x="1776" y="1680"/>
              <a:ext cx="960" cy="816"/>
              <a:chOff x="336" y="1872"/>
              <a:chExt cx="960" cy="816"/>
            </a:xfrm>
          </p:grpSpPr>
          <p:sp>
            <p:nvSpPr>
              <p:cNvPr id="117831" name="Rectangle 71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2" name="Line 72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3" name="Line 73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4" name="Line 74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5" name="Line 75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6" name="Text Box 76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C</a:t>
                </a:r>
              </a:p>
            </p:txBody>
          </p:sp>
          <p:sp>
            <p:nvSpPr>
              <p:cNvPr id="117837" name="Text Box 77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38" name="Text Box 78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39" name="Text Box 79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40" name="Text Box 80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41" name="Text Box 81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42" name="Text Box 82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43" name="Text Box 83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44" name="Text Box 84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grpSp>
          <p:nvGrpSpPr>
            <p:cNvPr id="117845" name="Group 85"/>
            <p:cNvGrpSpPr>
              <a:grpSpLocks/>
            </p:cNvGrpSpPr>
            <p:nvPr/>
          </p:nvGrpSpPr>
          <p:grpSpPr bwMode="auto">
            <a:xfrm>
              <a:off x="1776" y="336"/>
              <a:ext cx="960" cy="816"/>
              <a:chOff x="336" y="1872"/>
              <a:chExt cx="960" cy="816"/>
            </a:xfrm>
          </p:grpSpPr>
          <p:sp>
            <p:nvSpPr>
              <p:cNvPr id="117846" name="Rectangle 86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47" name="Line 87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48" name="Line 88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49" name="Line 89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0" name="Line 90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1" name="Text Box 91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B</a:t>
                </a:r>
              </a:p>
            </p:txBody>
          </p:sp>
          <p:sp>
            <p:nvSpPr>
              <p:cNvPr id="117852" name="Text Box 92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3" name="Text Box 93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4" name="Text Box 9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5" name="Text Box 95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6" name="Text Box 96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7" name="Text Box 97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8" name="Text Box 98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59" name="Text Box 99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  <p:grpSp>
          <p:nvGrpSpPr>
            <p:cNvPr id="117860" name="Group 100"/>
            <p:cNvGrpSpPr>
              <a:grpSpLocks/>
            </p:cNvGrpSpPr>
            <p:nvPr/>
          </p:nvGrpSpPr>
          <p:grpSpPr bwMode="auto">
            <a:xfrm>
              <a:off x="288" y="1728"/>
              <a:ext cx="960" cy="816"/>
              <a:chOff x="336" y="1872"/>
              <a:chExt cx="960" cy="816"/>
            </a:xfrm>
          </p:grpSpPr>
          <p:sp>
            <p:nvSpPr>
              <p:cNvPr id="117861" name="Rectangle 101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96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62" name="Line 102"/>
              <p:cNvSpPr>
                <a:spLocks noChangeShapeType="1"/>
              </p:cNvSpPr>
              <p:nvPr/>
            </p:nvSpPr>
            <p:spPr bwMode="auto">
              <a:xfrm>
                <a:off x="336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3" name="Line 103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4" name="Line 104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5" name="Line 105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6" name="Text Box 106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b="1"/>
                  <a:t>A</a:t>
                </a:r>
              </a:p>
            </p:txBody>
          </p:sp>
          <p:sp>
            <p:nvSpPr>
              <p:cNvPr id="117867" name="Text Box 107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68" name="Text Box 108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69" name="Text Box 109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70" name="Text Box 110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71" name="Text Box 111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72" name="Text Box 112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73" name="Text Box 113"/>
              <p:cNvSpPr txBox="1">
                <a:spLocks noChangeArrowheads="1"/>
              </p:cNvSpPr>
              <p:nvPr/>
            </p:nvSpPr>
            <p:spPr bwMode="auto">
              <a:xfrm>
                <a:off x="384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  <p:sp>
            <p:nvSpPr>
              <p:cNvPr id="117874" name="Text Box 114"/>
              <p:cNvSpPr txBox="1">
                <a:spLocks noChangeArrowheads="1"/>
              </p:cNvSpPr>
              <p:nvPr/>
            </p:nvSpPr>
            <p:spPr bwMode="auto">
              <a:xfrm>
                <a:off x="1008" y="2160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9E879364-6703-4723-BABC-EC3C92FD2E95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An exercise</a:t>
            </a:r>
            <a:endParaRPr lang="en-US"/>
          </a:p>
        </p:txBody>
      </p:sp>
      <p:graphicFrame>
        <p:nvGraphicFramePr>
          <p:cNvPr id="155890" name="Group 242"/>
          <p:cNvGraphicFramePr>
            <a:graphicFrameLocks noGrp="1"/>
          </p:cNvGraphicFramePr>
          <p:nvPr/>
        </p:nvGraphicFramePr>
        <p:xfrm>
          <a:off x="990600" y="2133600"/>
          <a:ext cx="7162800" cy="3959545"/>
        </p:xfrm>
        <a:graphic>
          <a:graphicData uri="http://schemas.openxmlformats.org/drawingml/2006/table">
            <a:tbl>
              <a:tblPr/>
              <a:tblGrid>
                <a:gridCol w="762000"/>
                <a:gridCol w="2971800"/>
                <a:gridCol w="19050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ID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Activity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Predecessor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Duration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Order Review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None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Order standard parts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Produce standard Parts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Design Custom parts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Software Development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Manufacture custom hardware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C,D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Assemble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B,F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Test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E,G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Doing estimates…</a:t>
            </a:r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AB74FDCE-7863-4C42-8D71-548B73B9B459}" type="slidenum">
              <a:rPr lang="en-US"/>
              <a:pPr/>
              <a:t>16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Estimating the Duration of Activities</a:t>
            </a: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800"/>
              <a:t>After defining the activities and determining the dependencies, the next step is to </a:t>
            </a:r>
            <a:r>
              <a:rPr lang="en-PH" sz="2800" b="1"/>
              <a:t>put estimates</a:t>
            </a:r>
            <a:r>
              <a:rPr lang="en-PH" sz="2800"/>
              <a:t> as to the duration of each and every activity</a:t>
            </a:r>
          </a:p>
          <a:p>
            <a:endParaRPr lang="en-PH" sz="2800"/>
          </a:p>
          <a:p>
            <a:r>
              <a:rPr lang="en-PH" sz="2800"/>
              <a:t>When doing estimates, we have to distinguish between EFFORT and DURATION</a:t>
            </a:r>
          </a:p>
          <a:p>
            <a:endParaRPr lang="en-PH" sz="2800"/>
          </a:p>
          <a:p>
            <a:pPr algn="ctr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645BC56D-A85F-49EA-BA3C-89CCEB4ABE44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Effort </a:t>
            </a:r>
          </a:p>
          <a:p>
            <a:pPr lvl="1"/>
            <a:r>
              <a:rPr lang="en-US"/>
              <a:t>reflects the amount of personal or billable time an individual is planning to devote to task completion</a:t>
            </a:r>
          </a:p>
          <a:p>
            <a:r>
              <a:rPr lang="en-US"/>
              <a:t>Duration</a:t>
            </a:r>
          </a:p>
          <a:p>
            <a:pPr lvl="1"/>
            <a:r>
              <a:rPr lang="en-US"/>
              <a:t>reflects the elapsed time between a task’s start and finish</a:t>
            </a:r>
          </a:p>
          <a:p>
            <a:pPr lvl="1"/>
            <a:r>
              <a:rPr lang="en-US"/>
              <a:t>number of work periods likely needed to complete an activity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B98F568-C8EB-4BA9-9FB9-A39B935DAC2E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Duration can be</a:t>
            </a:r>
          </a:p>
          <a:p>
            <a:pPr lvl="1"/>
            <a:r>
              <a:rPr lang="en-US"/>
              <a:t>Variable:  The more resources are assigned to the task, the sooner the task finishes; based on the number of people, time to communicate and/or how people work together</a:t>
            </a:r>
          </a:p>
          <a:p>
            <a:pPr lvl="1"/>
            <a:endParaRPr lang="en-US"/>
          </a:p>
          <a:p>
            <a:pPr lvl="1"/>
            <a:r>
              <a:rPr lang="en-US"/>
              <a:t>Fixed: The task will finish in the same amount of time, no matter how many resources are assigned to the task. (e.g. delivery, review time, lead time to order,etc.)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20D2E28-0CA4-4705-8DDF-F4DA91CC724C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z="3000">
                <a:solidFill>
                  <a:schemeClr val="tx1"/>
                </a:solidFill>
              </a:rPr>
              <a:t>How do we estimate?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495800"/>
          </a:xfrm>
          <a:noFill/>
          <a:ln/>
        </p:spPr>
        <p:txBody>
          <a:bodyPr lIns="92075" tIns="46038" rIns="92075" bIns="46038"/>
          <a:lstStyle/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endParaRPr lang="en-US" sz="3000"/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Top-Down Estimation</a:t>
            </a:r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Bottom-up Estimation</a:t>
            </a:r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Level of Effort</a:t>
            </a:r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Standard Costs and Time</a:t>
            </a:r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Historical Relationships</a:t>
            </a:r>
          </a:p>
          <a:p>
            <a:pPr marL="798513" indent="-798513">
              <a:lnSpc>
                <a:spcPct val="90000"/>
              </a:lnSpc>
              <a:buSzPct val="35000"/>
              <a:buFont typeface="Wingdings" pitchFamily="2" charset="2"/>
              <a:buChar char="l"/>
            </a:pPr>
            <a:r>
              <a:rPr lang="en-US" sz="3000"/>
              <a:t>Simpson’s Rule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EA36648-8E58-4B44-BE44-637F5C561D63}" type="slidenum">
              <a:rPr lang="en-US"/>
              <a:pPr/>
              <a:t>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do Project Scheduling?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343400"/>
          </a:xfrm>
          <a:noFill/>
          <a:ln/>
        </p:spPr>
        <p:txBody>
          <a:bodyPr lIns="92075" tIns="46038" rIns="92075" bIns="46038"/>
          <a:lstStyle/>
          <a:p>
            <a:pPr marL="512763" indent="-512763">
              <a:lnSpc>
                <a:spcPct val="90000"/>
              </a:lnSpc>
            </a:pPr>
            <a:endParaRPr lang="en-US" sz="2800"/>
          </a:p>
          <a:p>
            <a:pPr marL="512763" indent="-512763">
              <a:lnSpc>
                <a:spcPct val="90000"/>
              </a:lnSpc>
            </a:pPr>
            <a:r>
              <a:rPr lang="en-US" sz="2800"/>
              <a:t>The WBS gives no sequencing of the different tasks</a:t>
            </a:r>
          </a:p>
          <a:p>
            <a:pPr marL="512763" indent="-512763">
              <a:lnSpc>
                <a:spcPct val="90000"/>
              </a:lnSpc>
            </a:pPr>
            <a:r>
              <a:rPr lang="en-US" sz="2800"/>
              <a:t>The WBS gives no relationship between the tasks</a:t>
            </a:r>
          </a:p>
          <a:p>
            <a:pPr marL="512763" indent="-512763">
              <a:lnSpc>
                <a:spcPct val="90000"/>
              </a:lnSpc>
            </a:pPr>
            <a:r>
              <a:rPr lang="en-US" sz="2800"/>
              <a:t>Must develop the logical relationships between tasks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F7AC9A33-2EB1-4AF8-86FF-3A058E1CEF9E}" type="slidenum">
              <a:rPr lang="en-US"/>
              <a:pPr/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6781800" cy="68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Top-Down Estimating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419600"/>
          </a:xfrm>
          <a:noFill/>
          <a:ln/>
        </p:spPr>
        <p:txBody>
          <a:bodyPr lIns="92075" tIns="46038" rIns="92075" bIns="46038"/>
          <a:lstStyle/>
          <a:p>
            <a:pPr marL="452438" indent="-452438">
              <a:lnSpc>
                <a:spcPct val="90000"/>
              </a:lnSpc>
            </a:pPr>
            <a:r>
              <a:rPr lang="en-US" sz="2200"/>
              <a:t>Identify large “blocks” of effort from the WBS (task/subtask level)</a:t>
            </a:r>
          </a:p>
          <a:p>
            <a:pPr marL="452438" indent="-452438">
              <a:lnSpc>
                <a:spcPct val="90000"/>
              </a:lnSpc>
            </a:pPr>
            <a:r>
              <a:rPr lang="en-US" sz="2200"/>
              <a:t>Estimate costs and time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000"/>
              <a:t>Similar work/expert assessment/cost estimating relationships</a:t>
            </a:r>
            <a:endParaRPr lang="en-US" sz="2200"/>
          </a:p>
          <a:p>
            <a:pPr marL="452438" indent="-452438">
              <a:lnSpc>
                <a:spcPct val="90000"/>
              </a:lnSpc>
            </a:pPr>
            <a:r>
              <a:rPr lang="en-US" sz="2200"/>
              <a:t>Strength 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200"/>
              <a:t>Quick</a:t>
            </a:r>
          </a:p>
          <a:p>
            <a:pPr marL="452438" indent="-452438">
              <a:lnSpc>
                <a:spcPct val="90000"/>
              </a:lnSpc>
            </a:pPr>
            <a:r>
              <a:rPr lang="en-US" sz="2200"/>
              <a:t>Weakness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200"/>
              <a:t>May be inaccurate </a:t>
            </a:r>
          </a:p>
          <a:p>
            <a:pPr marL="976313" lvl="1" indent="-409575">
              <a:lnSpc>
                <a:spcPct val="90000"/>
              </a:lnSpc>
              <a:buFontTx/>
              <a:buNone/>
            </a:pPr>
            <a:r>
              <a:rPr lang="en-US" sz="2200"/>
              <a:t>and/or less precise</a:t>
            </a:r>
          </a:p>
        </p:txBody>
      </p:sp>
      <p:pic>
        <p:nvPicPr>
          <p:cNvPr id="23556" name="Picture 4" descr="PFX_STI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038600"/>
            <a:ext cx="1371600" cy="949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3557" name="Picture 5" descr="PFX_STI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049713"/>
            <a:ext cx="1524000" cy="938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3558" name="Picture 6" descr="PFX_STI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7700" y="5486400"/>
            <a:ext cx="1447800" cy="892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3561" name="Picture 9" descr="PFX_STI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114800"/>
            <a:ext cx="381000" cy="274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cxnSp>
        <p:nvCxnSpPr>
          <p:cNvPr id="23562" name="AutoShape 10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5943600" y="4513263"/>
            <a:ext cx="762000" cy="6350"/>
          </a:xfrm>
          <a:prstGeom prst="straightConnector1">
            <a:avLst/>
          </a:prstGeom>
          <a:noFill/>
          <a:ln w="22225">
            <a:solidFill>
              <a:srgbClr val="1E1EBE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563" name="AutoShape 11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5181600" y="4987925"/>
            <a:ext cx="0" cy="498475"/>
          </a:xfrm>
          <a:prstGeom prst="straightConnector1">
            <a:avLst/>
          </a:prstGeom>
          <a:noFill/>
          <a:ln w="22225">
            <a:solidFill>
              <a:srgbClr val="1E1EBE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60C1B3C-FB35-47A1-BE31-54EC804E9787}" type="slidenum">
              <a:rPr lang="en-US"/>
              <a:pPr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68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Bottom-Up Estimating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572000"/>
          </a:xfrm>
          <a:noFill/>
          <a:ln/>
        </p:spPr>
        <p:txBody>
          <a:bodyPr lIns="92075" tIns="46038" rIns="92075" bIns="46038"/>
          <a:lstStyle/>
          <a:p>
            <a:pPr marL="452438" indent="-452438"/>
            <a:r>
              <a:rPr lang="en-US" sz="2200"/>
              <a:t>Identify small “blocks” of effort from the WBS (work package/activity level)</a:t>
            </a:r>
          </a:p>
          <a:p>
            <a:pPr marL="1428750" lvl="2" indent="-338138">
              <a:buFontTx/>
              <a:buChar char="–"/>
            </a:pPr>
            <a:r>
              <a:rPr lang="en-US" sz="2200"/>
              <a:t>Sum for higher level cost estimates</a:t>
            </a:r>
          </a:p>
          <a:p>
            <a:pPr marL="452438" indent="-452438"/>
            <a:r>
              <a:rPr lang="en-US" sz="2200"/>
              <a:t>Strength </a:t>
            </a:r>
          </a:p>
          <a:p>
            <a:pPr marL="1428750" lvl="2" indent="-338138">
              <a:buFontTx/>
              <a:buChar char="–"/>
            </a:pPr>
            <a:r>
              <a:rPr lang="en-US" sz="2200"/>
              <a:t>Greater confidence in “small increment” estimation</a:t>
            </a:r>
          </a:p>
          <a:p>
            <a:pPr marL="452438" indent="-452438"/>
            <a:r>
              <a:rPr lang="en-US" sz="2200"/>
              <a:t>Weakness </a:t>
            </a:r>
          </a:p>
          <a:p>
            <a:pPr marL="976313" lvl="1" indent="-409575"/>
            <a:r>
              <a:rPr lang="en-US" sz="2000"/>
              <a:t>More time consuming</a:t>
            </a:r>
          </a:p>
          <a:p>
            <a:pPr marL="976313" lvl="1" indent="-409575"/>
            <a:r>
              <a:rPr lang="en-US" sz="2000"/>
              <a:t>May stack-up “contingency”</a:t>
            </a:r>
          </a:p>
          <a:p>
            <a:pPr marL="976313" lvl="1" indent="-409575">
              <a:buFontTx/>
              <a:buNone/>
            </a:pPr>
            <a:r>
              <a:rPr lang="en-US" sz="2000"/>
              <a:t> planning by estimators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105400" y="4343400"/>
          <a:ext cx="2011363" cy="1890713"/>
        </p:xfrm>
        <a:graphic>
          <a:graphicData uri="http://schemas.openxmlformats.org/presentationml/2006/ole">
            <p:oleObj spid="_x0000_s24580" name="MS Org Chart" r:id="rId3" imgW="4324320" imgH="4063680" progId="OrgPlusWOPX.4">
              <p:embed followColorScheme="full"/>
            </p:oleObj>
          </a:graphicData>
        </a:graphic>
      </p:graphicFrame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239000" y="4495800"/>
            <a:ext cx="304800" cy="1295400"/>
          </a:xfrm>
          <a:prstGeom prst="up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E088E750-303D-468A-861A-8CD3C61415F2}" type="slidenum">
              <a:rPr lang="en-US"/>
              <a:pPr/>
              <a:t>22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838200"/>
            <a:ext cx="67818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Level of Effort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077200" cy="4419600"/>
          </a:xfrm>
        </p:spPr>
        <p:txBody>
          <a:bodyPr/>
          <a:lstStyle/>
          <a:p>
            <a:pPr marL="452438" indent="-452438">
              <a:lnSpc>
                <a:spcPct val="90000"/>
              </a:lnSpc>
            </a:pPr>
            <a:r>
              <a:rPr lang="en-US" sz="2300"/>
              <a:t>Approach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Perform at high level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Identify individuals needed (Number and job classification)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Estimate </a:t>
            </a:r>
            <a:r>
              <a:rPr lang="en-US" sz="2300" u="sng"/>
              <a:t>period</a:t>
            </a:r>
            <a:r>
              <a:rPr lang="en-US" sz="2300"/>
              <a:t> each individual needed</a:t>
            </a:r>
          </a:p>
          <a:p>
            <a:pPr marL="1489075" lvl="2" indent="-398463">
              <a:lnSpc>
                <a:spcPct val="90000"/>
              </a:lnSpc>
            </a:pPr>
            <a:r>
              <a:rPr lang="en-US" sz="2300"/>
              <a:t>How </a:t>
            </a:r>
            <a:r>
              <a:rPr lang="en-US" sz="2300" u="sng"/>
              <a:t>long will</a:t>
            </a:r>
            <a:r>
              <a:rPr lang="en-US" sz="2300"/>
              <a:t> each individual be needed</a:t>
            </a:r>
          </a:p>
          <a:p>
            <a:pPr marL="452438" indent="-452438">
              <a:lnSpc>
                <a:spcPct val="90000"/>
              </a:lnSpc>
            </a:pPr>
            <a:r>
              <a:rPr lang="en-US" sz="2300"/>
              <a:t>Strength 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Quick</a:t>
            </a:r>
          </a:p>
          <a:p>
            <a:pPr marL="452438" indent="-452438">
              <a:lnSpc>
                <a:spcPct val="90000"/>
              </a:lnSpc>
            </a:pPr>
            <a:r>
              <a:rPr lang="en-US" sz="2300"/>
              <a:t>Weakness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Focus on people NOT tasks needed done</a:t>
            </a:r>
          </a:p>
          <a:p>
            <a:pPr marL="976313" lvl="1" indent="-409575">
              <a:lnSpc>
                <a:spcPct val="90000"/>
              </a:lnSpc>
            </a:pPr>
            <a:r>
              <a:rPr lang="en-US" sz="2300"/>
              <a:t>May be inaccurate and/or less precise</a:t>
            </a:r>
            <a:endParaRPr lang="en-US" sz="240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895600" y="152400"/>
            <a:ext cx="2133600" cy="1524000"/>
            <a:chOff x="3408" y="240"/>
            <a:chExt cx="1968" cy="1469"/>
          </a:xfrm>
        </p:grpSpPr>
        <p:pic>
          <p:nvPicPr>
            <p:cNvPr id="25605" name="Picture 5" descr="PFX_STI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52" y="240"/>
              <a:ext cx="1200" cy="7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25606" name="Picture 6" descr="PFX_STI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8" y="1008"/>
              <a:ext cx="1203" cy="7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25607" name="Picture 7" descr="PFX_STI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8" y="768"/>
              <a:ext cx="912" cy="8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25608" name="Picture 8" descr="PFX_STI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56" y="384"/>
              <a:ext cx="720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928AFAA4-953F-4248-8B0C-842D0AB2F8FE}" type="slidenum">
              <a:rPr lang="en-US"/>
              <a:pPr/>
              <a:t>23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68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Standard Costs and Time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  <a:noFill/>
          <a:ln/>
        </p:spPr>
        <p:txBody>
          <a:bodyPr lIns="92075" tIns="46038" rIns="92075" bIns="46038"/>
          <a:lstStyle/>
          <a:p>
            <a:pPr marL="452438" indent="-452438">
              <a:lnSpc>
                <a:spcPct val="90000"/>
              </a:lnSpc>
            </a:pPr>
            <a:r>
              <a:rPr lang="en-US" sz="2400"/>
              <a:t>Known/Repeatable activities and standard operations</a:t>
            </a:r>
          </a:p>
          <a:p>
            <a:pPr marL="452438" indent="-452438">
              <a:lnSpc>
                <a:spcPct val="90000"/>
              </a:lnSpc>
            </a:pPr>
            <a:r>
              <a:rPr lang="en-US" sz="2400"/>
              <a:t>Little variance in similar operations - not dependent on particular project</a:t>
            </a:r>
          </a:p>
          <a:p>
            <a:pPr marL="452438" indent="-452438">
              <a:lnSpc>
                <a:spcPct val="90000"/>
              </a:lnSpc>
            </a:pPr>
            <a:r>
              <a:rPr lang="en-US" sz="2400"/>
              <a:t>Strength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Accuracy increased, variance decreased</a:t>
            </a:r>
          </a:p>
          <a:p>
            <a:pPr marL="452438" indent="-452438">
              <a:lnSpc>
                <a:spcPct val="90000"/>
              </a:lnSpc>
            </a:pPr>
            <a:r>
              <a:rPr lang="en-US" sz="2400"/>
              <a:t>Weakness 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Assumes standard activities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Assumes historical record available and current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A982CEAD-5BAA-41C6-AF9B-2A5D228754BD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68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Relationships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00400"/>
            <a:ext cx="8077200" cy="3200400"/>
          </a:xfrm>
          <a:noFill/>
          <a:ln/>
        </p:spPr>
        <p:txBody>
          <a:bodyPr lIns="92075" tIns="46038" rIns="92075" bIns="46038"/>
          <a:lstStyle/>
          <a:p>
            <a:pPr marL="452438" indent="-452438">
              <a:lnSpc>
                <a:spcPct val="90000"/>
              </a:lnSpc>
            </a:pPr>
            <a:r>
              <a:rPr lang="en-US" sz="2400"/>
              <a:t>Stable ratios may exist -- e.g.  documentation, quality activities, based on prior efforts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(C</a:t>
            </a:r>
            <a:r>
              <a:rPr lang="en-US" sz="2400" baseline="-25000"/>
              <a:t>1</a:t>
            </a:r>
            <a:r>
              <a:rPr lang="en-US" sz="2400"/>
              <a:t>/C</a:t>
            </a:r>
            <a:r>
              <a:rPr lang="en-US" sz="2400" baseline="-25000"/>
              <a:t>2</a:t>
            </a:r>
            <a:r>
              <a:rPr lang="en-US" sz="2400"/>
              <a:t>) = (Lines of code</a:t>
            </a:r>
            <a:r>
              <a:rPr lang="en-US" sz="2400" baseline="-25000"/>
              <a:t>1</a:t>
            </a:r>
            <a:r>
              <a:rPr lang="en-US" sz="2400"/>
              <a:t>/Lines of code</a:t>
            </a:r>
            <a:r>
              <a:rPr lang="en-US" sz="2400" baseline="-25000"/>
              <a:t>2</a:t>
            </a:r>
            <a:r>
              <a:rPr lang="en-US" sz="2400"/>
              <a:t>)</a:t>
            </a:r>
            <a:r>
              <a:rPr lang="en-US" sz="2400" baseline="30000"/>
              <a:t>n</a:t>
            </a:r>
            <a:endParaRPr lang="en-US" sz="2400"/>
          </a:p>
          <a:p>
            <a:pPr marL="452438" indent="-452438">
              <a:lnSpc>
                <a:spcPct val="90000"/>
              </a:lnSpc>
            </a:pPr>
            <a:r>
              <a:rPr lang="en-US" sz="2400"/>
              <a:t>Cost estimating relationships -- duration may vary as a function of some variable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cost = f(weight of spacecraft)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400"/>
              <a:t>cost = f(square feet of interior space)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235825" cy="730250"/>
          </a:xfrm>
          <a:prstGeom prst="rect">
            <a:avLst/>
          </a:prstGeom>
          <a:solidFill>
            <a:srgbClr val="BF3D6B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Future = f(past) or f(parameter)</a:t>
            </a:r>
            <a:endParaRPr lang="en-US" sz="44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56509879-DD28-48ED-87D4-5CD5EB4E1AF0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68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Simpson’s Rule for Estimation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2057400"/>
          </a:xfrm>
          <a:noFill/>
          <a:ln/>
        </p:spPr>
        <p:txBody>
          <a:bodyPr lIns="92075" tIns="46038" rIns="92075" bIns="46038"/>
          <a:lstStyle/>
          <a:p>
            <a:pPr marL="512763" indent="-512763">
              <a:lnSpc>
                <a:spcPct val="90000"/>
              </a:lnSpc>
            </a:pPr>
            <a:r>
              <a:rPr lang="en-US" sz="2400"/>
              <a:t>Time or cost may vary from nominal</a:t>
            </a:r>
          </a:p>
          <a:p>
            <a:pPr marL="512763" indent="-512763">
              <a:lnSpc>
                <a:spcPct val="90000"/>
              </a:lnSpc>
            </a:pPr>
            <a:r>
              <a:rPr lang="en-US" sz="2400"/>
              <a:t>Can lessen “anxiety” about estimating</a:t>
            </a:r>
          </a:p>
          <a:p>
            <a:pPr marL="512763" indent="-512763">
              <a:lnSpc>
                <a:spcPct val="90000"/>
              </a:lnSpc>
            </a:pPr>
            <a:r>
              <a:rPr lang="en-US" sz="2400"/>
              <a:t>Uses nominal, minimum, and most likely values to establish estimate</a:t>
            </a:r>
          </a:p>
        </p:txBody>
      </p: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1219200" y="4114800"/>
            <a:ext cx="6553200" cy="1439863"/>
            <a:chOff x="576" y="2640"/>
            <a:chExt cx="4128" cy="907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76" y="2640"/>
              <a:ext cx="4128" cy="8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672" y="2784"/>
              <a:ext cx="605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3600"/>
                <a:t>X</a:t>
              </a:r>
              <a:r>
                <a:rPr lang="en-US" sz="3600" baseline="-25000"/>
                <a:t>exp</a:t>
              </a:r>
              <a:endParaRPr lang="en-US" sz="3600"/>
            </a:p>
            <a:p>
              <a:endParaRPr lang="en-US" sz="360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901" y="2701"/>
              <a:ext cx="2537" cy="8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X</a:t>
              </a:r>
              <a:r>
                <a:rPr lang="en-US" sz="3600" baseline="-25000"/>
                <a:t>min</a:t>
              </a:r>
              <a:r>
                <a:rPr lang="en-US" sz="3600"/>
                <a:t> + 4X</a:t>
              </a:r>
              <a:r>
                <a:rPr lang="en-US" sz="3600" baseline="-25000"/>
                <a:t>nom</a:t>
              </a:r>
              <a:r>
                <a:rPr lang="en-US" sz="3600"/>
                <a:t> + X</a:t>
              </a:r>
              <a:r>
                <a:rPr lang="en-US" sz="3600" baseline="-25000"/>
                <a:t>max</a:t>
              </a:r>
              <a:r>
                <a:rPr lang="en-US" sz="3600"/>
                <a:t> </a:t>
              </a:r>
            </a:p>
            <a:p>
              <a:r>
                <a:rPr lang="en-US" sz="3600"/>
                <a:t>6</a:t>
              </a:r>
            </a:p>
            <a:p>
              <a:endParaRPr lang="en-US" sz="1000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1824" y="3120"/>
              <a:ext cx="25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1392" y="2832"/>
              <a:ext cx="29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/>
                <a:t>=</a:t>
              </a:r>
              <a:endParaRPr lang="en-US" sz="5400" b="1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D199855-DF09-42D8-81A4-B0A2451FDC25}" type="slidenum">
              <a:rPr lang="en-US"/>
              <a:pPr/>
              <a:t>26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A word on Function Point Count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PH"/>
              <a:t>In the software industry, software development projects are frequently estimated using weighted variables called “function points”</a:t>
            </a:r>
          </a:p>
          <a:p>
            <a:pPr>
              <a:lnSpc>
                <a:spcPct val="90000"/>
              </a:lnSpc>
            </a:pPr>
            <a:endParaRPr lang="en-PH"/>
          </a:p>
          <a:p>
            <a:pPr>
              <a:lnSpc>
                <a:spcPct val="90000"/>
              </a:lnSpc>
            </a:pPr>
            <a:r>
              <a:rPr lang="en-PH"/>
              <a:t>Function points </a:t>
            </a:r>
            <a:r>
              <a:rPr lang="en-PH">
                <a:sym typeface="Wingdings" pitchFamily="2" charset="2"/>
              </a:rPr>
              <a:t> parameters used in computing for the duration of a project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371600" y="4648200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lvl="1" algn="l">
              <a:buFontTx/>
              <a:buChar char="•"/>
            </a:pPr>
            <a:r>
              <a:rPr lang="en-PH">
                <a:latin typeface="Comic Sans MS" pitchFamily="66" charset="0"/>
              </a:rPr>
              <a:t>No. of inputs</a:t>
            </a:r>
          </a:p>
          <a:p>
            <a:pPr lvl="1" algn="l">
              <a:buFontTx/>
              <a:buChar char="•"/>
            </a:pPr>
            <a:r>
              <a:rPr lang="en-PH">
                <a:latin typeface="Comic Sans MS" pitchFamily="66" charset="0"/>
              </a:rPr>
              <a:t>No. of outputs</a:t>
            </a:r>
          </a:p>
          <a:p>
            <a:pPr lvl="1" algn="l">
              <a:buFontTx/>
              <a:buChar char="•"/>
            </a:pPr>
            <a:r>
              <a:rPr lang="en-PH">
                <a:latin typeface="Comic Sans MS" pitchFamily="66" charset="0"/>
              </a:rPr>
              <a:t>No. of inquiries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572000" y="4724400"/>
            <a:ext cx="27622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114300" lvl="1" algn="l">
              <a:buFontTx/>
              <a:buChar char="•"/>
            </a:pPr>
            <a:r>
              <a:rPr lang="en-PH">
                <a:latin typeface="Comic Sans MS" pitchFamily="66" charset="0"/>
              </a:rPr>
              <a:t>No. of data files</a:t>
            </a:r>
          </a:p>
          <a:p>
            <a:pPr marL="114300" lvl="1" algn="l">
              <a:buFontTx/>
              <a:buChar char="•"/>
            </a:pPr>
            <a:r>
              <a:rPr lang="en-PH">
                <a:latin typeface="Comic Sans MS" pitchFamily="66" charset="0"/>
              </a:rPr>
              <a:t>No. of interfaces</a:t>
            </a:r>
            <a:endParaRPr lang="en-US">
              <a:latin typeface="Comic Sans MS" pitchFamily="66" charset="0"/>
            </a:endParaRPr>
          </a:p>
          <a:p>
            <a:pPr algn="l"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E15375C-101A-487C-90C2-391B71E7ABB4}" type="slidenum">
              <a:rPr lang="en-US"/>
              <a:pPr/>
              <a:t>27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More on function points</a:t>
            </a: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These factors are then adjusted for complexity and then added</a:t>
            </a:r>
          </a:p>
          <a:p>
            <a:r>
              <a:rPr lang="en-PH"/>
              <a:t>The total count provides a basis for estimating labor effort and cost </a:t>
            </a:r>
            <a:r>
              <a:rPr lang="en-PH">
                <a:sym typeface="Wingdings" pitchFamily="2" charset="2"/>
              </a:rPr>
              <a:t> The estimates are based on historical data</a:t>
            </a:r>
          </a:p>
          <a:p>
            <a:r>
              <a:rPr lang="en-PH">
                <a:sym typeface="Wingdings" pitchFamily="2" charset="2"/>
              </a:rPr>
              <a:t>On the average, 1 person month = 5 function points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53C143FA-7D2D-44A1-9DE3-A1648C7B5582}" type="slidenum">
              <a:rPr lang="en-US"/>
              <a:pPr/>
              <a:t>28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Simplified Function Point Table</a:t>
            </a:r>
            <a:endParaRPr lang="en-US"/>
          </a:p>
        </p:txBody>
      </p:sp>
      <p:graphicFrame>
        <p:nvGraphicFramePr>
          <p:cNvPr id="159964" name="Group 220"/>
          <p:cNvGraphicFramePr>
            <a:graphicFrameLocks noGrp="1"/>
          </p:cNvGraphicFramePr>
          <p:nvPr/>
        </p:nvGraphicFramePr>
        <p:xfrm>
          <a:off x="609600" y="1905000"/>
          <a:ext cx="7543800" cy="3962400"/>
        </p:xfrm>
        <a:graphic>
          <a:graphicData uri="http://schemas.openxmlformats.org/drawingml/2006/table">
            <a:tbl>
              <a:tblPr/>
              <a:tblGrid>
                <a:gridCol w="2038350"/>
                <a:gridCol w="1463675"/>
                <a:gridCol w="1590675"/>
                <a:gridCol w="1592263"/>
                <a:gridCol w="858837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Element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Complexity weighting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 of inputs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2)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3)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4) 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 of outputs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3)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6)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9) 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 of inquiries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2)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4)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6) 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 of files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5)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8)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12) 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 of interfaces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5)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10) 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(___ x 15) 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E1EBE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Performing CPM…</a:t>
            </a: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E1A282FD-7B0C-4D08-B288-4D682AD700DE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Schedule</a:t>
            </a: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  <a:p>
            <a:r>
              <a:rPr lang="en-PH"/>
              <a:t>The conversion of a project action plan into an operating time table</a:t>
            </a:r>
          </a:p>
          <a:p>
            <a:r>
              <a:rPr lang="en-PH"/>
              <a:t>The basis for monitoring and controlling project activity</a:t>
            </a:r>
          </a:p>
          <a:p>
            <a:r>
              <a:rPr lang="en-PH"/>
              <a:t>The main basis for creating the schedule is the Work Breakdown Schedule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AB23E5E-BB0A-4A51-A42A-1BE21F53ACC4}" type="slidenum">
              <a:rPr lang="en-US"/>
              <a:pPr/>
              <a:t>30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CPM:</a:t>
            </a:r>
            <a:br>
              <a:rPr lang="en-US"/>
            </a:br>
            <a:r>
              <a:rPr lang="en-US"/>
              <a:t>Activity on Node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Will illustrate AON CPM on the next example</a:t>
            </a:r>
          </a:p>
          <a:p>
            <a:r>
              <a:rPr lang="en-US"/>
              <a:t>Take special note of:</a:t>
            </a:r>
          </a:p>
          <a:p>
            <a:pPr lvl="1"/>
            <a:r>
              <a:rPr lang="en-US"/>
              <a:t>Forward and backward pass</a:t>
            </a:r>
          </a:p>
          <a:p>
            <a:pPr lvl="1"/>
            <a:r>
              <a:rPr lang="en-US"/>
              <a:t>Earliest/latest Start times</a:t>
            </a:r>
          </a:p>
          <a:p>
            <a:pPr lvl="1"/>
            <a:r>
              <a:rPr lang="en-US"/>
              <a:t>Earliest/latest Finish times</a:t>
            </a:r>
          </a:p>
          <a:p>
            <a:pPr lvl="1"/>
            <a:r>
              <a:rPr lang="en-US"/>
              <a:t>Concept of slack (float)</a:t>
            </a:r>
          </a:p>
          <a:p>
            <a:pPr lvl="1"/>
            <a:r>
              <a:rPr lang="en-US"/>
              <a:t>Concept of critical path</a:t>
            </a:r>
          </a:p>
          <a:p>
            <a:pPr lvl="1"/>
            <a:r>
              <a:rPr lang="en-US"/>
              <a:t>Assumption of unlimited resources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82534532-67CF-4D6A-8479-11F5CED14651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 (con’t.)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2438400" y="2362200"/>
          <a:ext cx="4779963" cy="3422650"/>
        </p:xfrm>
        <a:graphic>
          <a:graphicData uri="http://schemas.openxmlformats.org/presentationml/2006/ole">
            <p:oleObj spid="_x0000_s118787" name="Worksheet" r:id="rId4" imgW="2524049" imgH="1809902" progId="Excel.Sheet.8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897C9612-E7D1-4C1C-A8FB-39F1120BEBC4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120834" name="Group 2"/>
          <p:cNvGrpSpPr>
            <a:grpSpLocks/>
          </p:cNvGrpSpPr>
          <p:nvPr/>
        </p:nvGrpSpPr>
        <p:grpSpPr bwMode="auto">
          <a:xfrm>
            <a:off x="5257800" y="533400"/>
            <a:ext cx="1524000" cy="1295400"/>
            <a:chOff x="336" y="1872"/>
            <a:chExt cx="960" cy="816"/>
          </a:xfrm>
        </p:grpSpPr>
        <p:sp>
          <p:nvSpPr>
            <p:cNvPr id="120835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6" name="Line 4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E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672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8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grpSp>
        <p:nvGrpSpPr>
          <p:cNvPr id="120849" name="Group 17"/>
          <p:cNvGrpSpPr>
            <a:grpSpLocks/>
          </p:cNvGrpSpPr>
          <p:nvPr/>
        </p:nvGrpSpPr>
        <p:grpSpPr bwMode="auto">
          <a:xfrm>
            <a:off x="2819400" y="4876800"/>
            <a:ext cx="1524000" cy="1295400"/>
            <a:chOff x="336" y="1872"/>
            <a:chExt cx="960" cy="816"/>
          </a:xfrm>
        </p:grpSpPr>
        <p:sp>
          <p:nvSpPr>
            <p:cNvPr id="120850" name="Rectangle 18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D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672" y="187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11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58" name="Text Box 26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62" name="Text Box 30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5257800" y="3657600"/>
            <a:ext cx="1524000" cy="1295400"/>
            <a:chOff x="336" y="1872"/>
            <a:chExt cx="960" cy="816"/>
          </a:xfrm>
        </p:grpSpPr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6" name="Line 34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9" name="Line 37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F</a:t>
              </a:r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72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5</a:t>
              </a:r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6" name="Text Box 4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grpSp>
        <p:nvGrpSpPr>
          <p:cNvPr id="120879" name="Group 47"/>
          <p:cNvGrpSpPr>
            <a:grpSpLocks/>
          </p:cNvGrpSpPr>
          <p:nvPr/>
        </p:nvGrpSpPr>
        <p:grpSpPr bwMode="auto">
          <a:xfrm>
            <a:off x="7391400" y="2705100"/>
            <a:ext cx="1524000" cy="1295400"/>
            <a:chOff x="336" y="1872"/>
            <a:chExt cx="960" cy="816"/>
          </a:xfrm>
        </p:grpSpPr>
        <p:sp>
          <p:nvSpPr>
            <p:cNvPr id="120880" name="Rectangle 48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1" name="Line 49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2" name="Line 50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4" name="Line 52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G</a:t>
              </a: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672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6</a:t>
              </a: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0902" name="Group 70"/>
          <p:cNvGrpSpPr>
            <a:grpSpLocks/>
          </p:cNvGrpSpPr>
          <p:nvPr/>
        </p:nvGrpSpPr>
        <p:grpSpPr bwMode="auto">
          <a:xfrm>
            <a:off x="2819400" y="2667000"/>
            <a:ext cx="1524000" cy="1295400"/>
            <a:chOff x="336" y="1872"/>
            <a:chExt cx="960" cy="816"/>
          </a:xfrm>
        </p:grpSpPr>
        <p:sp>
          <p:nvSpPr>
            <p:cNvPr id="120903" name="Rectangle 71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05" name="Line 73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08" name="Text Box 76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C</a:t>
              </a:r>
            </a:p>
          </p:txBody>
        </p:sp>
        <p:sp>
          <p:nvSpPr>
            <p:cNvPr id="120909" name="Text Box 77"/>
            <p:cNvSpPr txBox="1">
              <a:spLocks noChangeArrowheads="1"/>
            </p:cNvSpPr>
            <p:nvPr/>
          </p:nvSpPr>
          <p:spPr bwMode="auto">
            <a:xfrm>
              <a:off x="672" y="187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10</a:t>
              </a:r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1" name="Text Box 79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2" name="Text Box 80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3" name="Text Box 81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5" name="Text Box 83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16" name="Text Box 84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grpSp>
        <p:nvGrpSpPr>
          <p:cNvPr id="120917" name="Group 85"/>
          <p:cNvGrpSpPr>
            <a:grpSpLocks/>
          </p:cNvGrpSpPr>
          <p:nvPr/>
        </p:nvGrpSpPr>
        <p:grpSpPr bwMode="auto">
          <a:xfrm>
            <a:off x="2819400" y="533400"/>
            <a:ext cx="1524000" cy="1295400"/>
            <a:chOff x="336" y="1872"/>
            <a:chExt cx="960" cy="816"/>
          </a:xfrm>
        </p:grpSpPr>
        <p:sp>
          <p:nvSpPr>
            <p:cNvPr id="120918" name="Rectangle 86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20" name="Line 88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21" name="Line 89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22" name="Line 90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23" name="Text Box 91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B</a:t>
              </a:r>
            </a:p>
          </p:txBody>
        </p:sp>
        <p:sp>
          <p:nvSpPr>
            <p:cNvPr id="120924" name="Text Box 92"/>
            <p:cNvSpPr txBox="1">
              <a:spLocks noChangeArrowheads="1"/>
            </p:cNvSpPr>
            <p:nvPr/>
          </p:nvSpPr>
          <p:spPr bwMode="auto">
            <a:xfrm>
              <a:off x="672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6</a:t>
              </a:r>
            </a:p>
          </p:txBody>
        </p:sp>
        <p:sp>
          <p:nvSpPr>
            <p:cNvPr id="120925" name="Text Box 93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26" name="Text Box 94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27" name="Text Box 95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28" name="Text Box 96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29" name="Text Box 97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30" name="Text Box 98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31" name="Text Box 99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  <p:grpSp>
        <p:nvGrpSpPr>
          <p:cNvPr id="120932" name="Group 100"/>
          <p:cNvGrpSpPr>
            <a:grpSpLocks/>
          </p:cNvGrpSpPr>
          <p:nvPr/>
        </p:nvGrpSpPr>
        <p:grpSpPr bwMode="auto">
          <a:xfrm>
            <a:off x="457200" y="2743200"/>
            <a:ext cx="1524000" cy="1295400"/>
            <a:chOff x="336" y="1872"/>
            <a:chExt cx="960" cy="816"/>
          </a:xfrm>
        </p:grpSpPr>
        <p:sp>
          <p:nvSpPr>
            <p:cNvPr id="120933" name="Rectangle 101"/>
            <p:cNvSpPr>
              <a:spLocks noChangeArrowheads="1"/>
            </p:cNvSpPr>
            <p:nvPr/>
          </p:nvSpPr>
          <p:spPr bwMode="auto">
            <a:xfrm>
              <a:off x="336" y="1920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4" name="Line 102"/>
            <p:cNvSpPr>
              <a:spLocks noChangeShapeType="1"/>
            </p:cNvSpPr>
            <p:nvPr/>
          </p:nvSpPr>
          <p:spPr bwMode="auto">
            <a:xfrm>
              <a:off x="336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35" name="Line 103"/>
            <p:cNvSpPr>
              <a:spLocks noChangeShapeType="1"/>
            </p:cNvSpPr>
            <p:nvPr/>
          </p:nvSpPr>
          <p:spPr bwMode="auto">
            <a:xfrm>
              <a:off x="336" y="24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36" name="Line 104"/>
            <p:cNvSpPr>
              <a:spLocks noChangeShapeType="1"/>
            </p:cNvSpPr>
            <p:nvPr/>
          </p:nvSpPr>
          <p:spPr bwMode="auto">
            <a:xfrm>
              <a:off x="62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37" name="Line 105"/>
            <p:cNvSpPr>
              <a:spLocks noChangeShapeType="1"/>
            </p:cNvSpPr>
            <p:nvPr/>
          </p:nvSpPr>
          <p:spPr bwMode="auto">
            <a:xfrm>
              <a:off x="960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38" name="Text Box 106"/>
            <p:cNvSpPr txBox="1">
              <a:spLocks noChangeArrowheads="1"/>
            </p:cNvSpPr>
            <p:nvPr/>
          </p:nvSpPr>
          <p:spPr bwMode="auto">
            <a:xfrm>
              <a:off x="672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b="1"/>
                <a:t>A</a:t>
              </a:r>
            </a:p>
          </p:txBody>
        </p:sp>
        <p:sp>
          <p:nvSpPr>
            <p:cNvPr id="120939" name="Text Box 107"/>
            <p:cNvSpPr txBox="1">
              <a:spLocks noChangeArrowheads="1"/>
            </p:cNvSpPr>
            <p:nvPr/>
          </p:nvSpPr>
          <p:spPr bwMode="auto">
            <a:xfrm>
              <a:off x="672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/>
                <a:t>3</a:t>
              </a:r>
            </a:p>
          </p:txBody>
        </p:sp>
        <p:sp>
          <p:nvSpPr>
            <p:cNvPr id="120940" name="Text Box 108"/>
            <p:cNvSpPr txBox="1">
              <a:spLocks noChangeArrowheads="1"/>
            </p:cNvSpPr>
            <p:nvPr/>
          </p:nvSpPr>
          <p:spPr bwMode="auto">
            <a:xfrm>
              <a:off x="38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1008" y="187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2" name="Text Box 110"/>
            <p:cNvSpPr txBox="1">
              <a:spLocks noChangeArrowheads="1"/>
            </p:cNvSpPr>
            <p:nvPr/>
          </p:nvSpPr>
          <p:spPr bwMode="auto">
            <a:xfrm>
              <a:off x="67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3" name="Text Box 111"/>
            <p:cNvSpPr txBox="1">
              <a:spLocks noChangeArrowheads="1"/>
            </p:cNvSpPr>
            <p:nvPr/>
          </p:nvSpPr>
          <p:spPr bwMode="auto">
            <a:xfrm>
              <a:off x="384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4" name="Text Box 112"/>
            <p:cNvSpPr txBox="1">
              <a:spLocks noChangeArrowheads="1"/>
            </p:cNvSpPr>
            <p:nvPr/>
          </p:nvSpPr>
          <p:spPr bwMode="auto">
            <a:xfrm>
              <a:off x="1008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5" name="Text Box 113"/>
            <p:cNvSpPr txBox="1">
              <a:spLocks noChangeArrowheads="1"/>
            </p:cNvSpPr>
            <p:nvPr/>
          </p:nvSpPr>
          <p:spPr bwMode="auto">
            <a:xfrm>
              <a:off x="38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endParaRPr lang="en-US"/>
            </a:p>
          </p:txBody>
        </p:sp>
        <p:sp>
          <p:nvSpPr>
            <p:cNvPr id="120946" name="Text Box 114"/>
            <p:cNvSpPr txBox="1">
              <a:spLocks noChangeArrowheads="1"/>
            </p:cNvSpPr>
            <p:nvPr/>
          </p:nvSpPr>
          <p:spPr bwMode="auto">
            <a:xfrm>
              <a:off x="1008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Doing the forward pass…</a:t>
            </a: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962400"/>
            <a:ext cx="6400800" cy="1447800"/>
          </a:xfrm>
        </p:spPr>
        <p:txBody>
          <a:bodyPr/>
          <a:lstStyle/>
          <a:p>
            <a:r>
              <a:rPr lang="en-PH" sz="2800"/>
              <a:t>Calculating when will be the earliest time the project will finish </a:t>
            </a:r>
            <a:endParaRPr 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6A88FF6-467B-4CCC-8FBA-09A24E28343E}" type="slidenum">
              <a:rPr lang="en-US"/>
              <a:pPr/>
              <a:t>34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ES and EF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ES : Earliest time a task can start</a:t>
            </a:r>
          </a:p>
          <a:p>
            <a:endParaRPr lang="en-PH"/>
          </a:p>
          <a:p>
            <a:r>
              <a:rPr lang="en-PH"/>
              <a:t>EF : Earliest time a task can finish</a:t>
            </a:r>
          </a:p>
          <a:p>
            <a:endParaRPr lang="en-PH"/>
          </a:p>
          <a:p>
            <a:r>
              <a:rPr lang="en-PH"/>
              <a:t>Computation</a:t>
            </a:r>
          </a:p>
          <a:p>
            <a:pPr lvl="1"/>
            <a:r>
              <a:rPr lang="en-PH"/>
              <a:t>ES : max of the EF’s of its predecessors</a:t>
            </a:r>
          </a:p>
          <a:p>
            <a:pPr lvl="1"/>
            <a:r>
              <a:rPr lang="en-PH"/>
              <a:t>EF : ES + duration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D6A164D-B51A-40B6-8D99-45A342E91371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3340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00" name="Text Box 44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01" name="Text Box 45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07" name="Text Box 51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21908" name="Text Box 52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1909" name="Text Box 53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10" name="Text Box 54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14" name="Text Box 58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7" name="Line 61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9" name="Line 63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0" name="Line 64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1" name="Line 65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2" name="Line 66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25" name="Line 6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6" name="Line 7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7" name="Line 7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29" name="Text Box 7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21930" name="Text Box 7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21931" name="Text Box 7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32" name="Text Box 7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33" name="Text Box 7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36" name="Text Box 8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37" name="Text Box 8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39" name="Rectangle 83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40" name="Line 84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41" name="Line 85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42" name="Line 86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43" name="Line 87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44" name="Text Box 88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21945" name="Text Box 89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1946" name="Text Box 90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47" name="Text Box 91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48" name="Text Box 92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51" name="Text Box 95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52" name="Text Box 96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54" name="Rectangle 98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5" name="Line 99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6" name="Line 100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7" name="Line 101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8" name="Line 102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9" name="Text Box 103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21960" name="Text Box 104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21961" name="Text Box 105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62" name="Text Box 106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63" name="Text Box 107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64" name="Text Box 108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21965" name="Text Box 109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1966" name="Text Box 110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1967" name="Text Box 111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FAEABED4-3EF0-47B2-8260-6CC7DAD808A7}" type="slidenum">
              <a:rPr lang="en-US"/>
              <a:pPr/>
              <a:t>36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3340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8" name="Line 30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88" name="Rectangle 40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90" name="Line 42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91" name="Line 43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92" name="Line 44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0094" name="Text Box 46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97" name="Text Box 49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099" name="Line 51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0" name="Line 52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1" name="Line 53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2" name="Line 54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3" name="Line 55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4" name="Line 56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5" name="Line 57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6" name="Line 58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7" name="Rectangle 59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8" name="Line 60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09" name="Line 61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10" name="Line 62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11" name="Line 63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12" name="Text Box 64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0113" name="Text Box 65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15" name="Text Box 67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16" name="Text Box 68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17" name="Text Box 69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0118" name="Text Box 70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0119" name="Text Box 71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20" name="Text Box 72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21" name="Rectangle 73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22" name="Line 74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23" name="Line 75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24" name="Line 76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25" name="Line 77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26" name="Text Box 78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0127" name="Text Box 79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0128" name="Text Box 80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29" name="Text Box 81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30" name="Text Box 82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31" name="Text Box 83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0132" name="Text Box 84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0133" name="Text Box 85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34" name="Text Box 86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35" name="Rectangle 87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36" name="Line 88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37" name="Line 89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38" name="Line 90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39" name="Line 91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140" name="Text Box 92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0141" name="Text Box 93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0142" name="Text Box 94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43" name="Text Box 95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44" name="Text Box 96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45" name="Text Box 97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0146" name="Text Box 98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0147" name="Text Box 99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0148" name="Text Box 100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2BE05A0-574F-464D-ADED-996BBE53044B}" type="slidenum">
              <a:rPr lang="en-US"/>
              <a:pPr/>
              <a:t>37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2" name="Line 30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3" name="Line 31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4" name="Line 32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89" name="Text Box 37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93" name="Line 41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5" name="Line 43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6" name="Line 44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25998" name="Text Box 46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00" name="Text Box 48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02" name="Text Box 50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03" name="Line 51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4" name="Line 52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5" name="Line 53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6" name="Line 54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7" name="Line 55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8" name="Line 56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09" name="Line 57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0" name="Line 58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012" name="Line 60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3" name="Line 61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4" name="Line 62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5" name="Line 63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16" name="Text Box 64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26017" name="Text Box 65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26018" name="Text Box 66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19" name="Text Box 67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20" name="Text Box 68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21" name="Text Box 69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6022" name="Text Box 70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26023" name="Text Box 71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24" name="Text Box 72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25" name="Rectangle 73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026" name="Line 74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27" name="Line 75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28" name="Line 76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29" name="Line 77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30" name="Text Box 78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26031" name="Text Box 79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6032" name="Text Box 80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33" name="Text Box 81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34" name="Text Box 82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35" name="Text Box 83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6036" name="Text Box 84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6037" name="Text Box 85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38" name="Text Box 86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39" name="Rectangle 87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040" name="Line 88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41" name="Line 89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42" name="Line 90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43" name="Line 91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44" name="Text Box 92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26045" name="Text Box 93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26046" name="Text Box 94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47" name="Text Box 95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48" name="Text Box 96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49" name="Text Box 97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26050" name="Text Box 98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6051" name="Text Box 99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52" name="Text Box 100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53" name="Text Box 101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6054" name="Text Box 102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055" name="Text Box 103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26056" name="Text Box 104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6057" name="Text Box 105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75A610A-5ACD-4C8E-AA77-7BAAF3D430F3}" type="slidenum">
              <a:rPr lang="en-US"/>
              <a:pPr/>
              <a:t>38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13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15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6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17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18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19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20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27021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7022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23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24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25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26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27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28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29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0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1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2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3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4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35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6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7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8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39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27040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27041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42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43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44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7045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27046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47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48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49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50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51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52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53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27054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27055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56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57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58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7059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7060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61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62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63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64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65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66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67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27068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27069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0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1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2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27073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7074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5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6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7077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27078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27079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7080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7081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Doing the backward pass…</a:t>
            </a: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858000" cy="1066800"/>
          </a:xfrm>
        </p:spPr>
        <p:txBody>
          <a:bodyPr/>
          <a:lstStyle/>
          <a:p>
            <a:r>
              <a:rPr lang="en-PH" sz="2800"/>
              <a:t>Calculating when will be the latest times each activity can end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70A64063-36F4-4713-A86E-9322B6350836}" type="slidenum">
              <a:rPr lang="en-US"/>
              <a:pPr/>
              <a:t>4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Activity Sequencing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PH" sz="3200"/>
          </a:p>
          <a:p>
            <a:pPr algn="ctr">
              <a:buFontTx/>
              <a:buNone/>
            </a:pPr>
            <a:r>
              <a:rPr lang="en-PH" sz="3200"/>
              <a:t>When doing activity sequencing, we determine the relationships – or DEPENDENCIES -- between activities.</a:t>
            </a:r>
          </a:p>
          <a:p>
            <a:pPr algn="ctr">
              <a:buFontTx/>
              <a:buNone/>
            </a:pPr>
            <a:endParaRPr lang="en-PH" sz="3200"/>
          </a:p>
          <a:p>
            <a:pPr algn="ctr">
              <a:buFontTx/>
              <a:buNone/>
            </a:pPr>
            <a:r>
              <a:rPr lang="en-PH" sz="3200"/>
              <a:t>We do this by creating a PROJECT NETWORK DIAGRAM 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CA0D08F-1F54-4CE7-A566-566C4ABFEF65}" type="slidenum">
              <a:rPr lang="en-US"/>
              <a:pPr/>
              <a:t>40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LS and LF</a:t>
            </a: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LS : The latest date that a task can start</a:t>
            </a:r>
          </a:p>
          <a:p>
            <a:endParaRPr lang="en-PH"/>
          </a:p>
          <a:p>
            <a:r>
              <a:rPr lang="en-PH"/>
              <a:t>LF : The latest date that a task can finish</a:t>
            </a:r>
          </a:p>
          <a:p>
            <a:endParaRPr lang="en-PH"/>
          </a:p>
          <a:p>
            <a:r>
              <a:rPr lang="en-PH"/>
              <a:t>Computation</a:t>
            </a:r>
          </a:p>
          <a:p>
            <a:pPr lvl="1"/>
            <a:r>
              <a:rPr lang="en-PH"/>
              <a:t>LS : LF – duration</a:t>
            </a:r>
          </a:p>
          <a:p>
            <a:pPr lvl="1"/>
            <a:r>
              <a:rPr lang="en-PH"/>
              <a:t>LF : minimum LS amongst the tasks successors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54B6120E-95D2-4721-ABD6-9946F7E18B50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38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39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40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2141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2142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44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4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55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6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7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8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59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2160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2161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62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63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64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2165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2166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67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68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70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71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72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73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2174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2175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76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77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78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2179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2180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81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82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85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87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2188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2189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0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1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2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2193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2194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5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6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2197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2198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2199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2200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2201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2202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2203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2204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DCED92AD-88BF-4525-89AA-CEDE0B61A43E}" type="slidenum">
              <a:rPr lang="en-US"/>
              <a:pPr/>
              <a:t>42</a:t>
            </a:fld>
            <a:endParaRPr lang="en-US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97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98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5202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04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05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10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11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5213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16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17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18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19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0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1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2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3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4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5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7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8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29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30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31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5232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5233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34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35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36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5237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5238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39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40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1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42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43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44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45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5246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5247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48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49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50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5251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5252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53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54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5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6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7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8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259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5260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5261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62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63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64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5265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5266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67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68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5269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5270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5271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2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3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4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5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6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7" name="Text Box 109"/>
          <p:cNvSpPr txBox="1">
            <a:spLocks noChangeArrowheads="1"/>
          </p:cNvSpPr>
          <p:nvPr/>
        </p:nvSpPr>
        <p:spPr bwMode="auto">
          <a:xfrm>
            <a:off x="6267450" y="1336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8" name="Text Box 110"/>
          <p:cNvSpPr txBox="1">
            <a:spLocks noChangeArrowheads="1"/>
          </p:cNvSpPr>
          <p:nvPr/>
        </p:nvSpPr>
        <p:spPr bwMode="auto">
          <a:xfrm>
            <a:off x="62325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79" name="Text Box 111"/>
          <p:cNvSpPr txBox="1">
            <a:spLocks noChangeArrowheads="1"/>
          </p:cNvSpPr>
          <p:nvPr/>
        </p:nvSpPr>
        <p:spPr bwMode="auto">
          <a:xfrm>
            <a:off x="522922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80" name="Text Box 112"/>
          <p:cNvSpPr txBox="1">
            <a:spLocks noChangeArrowheads="1"/>
          </p:cNvSpPr>
          <p:nvPr/>
        </p:nvSpPr>
        <p:spPr bwMode="auto">
          <a:xfrm>
            <a:off x="51657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FBBCB78-5834-4990-AD36-1F24BB490297}" type="slidenum">
              <a:rPr lang="en-US"/>
              <a:pPr/>
              <a:t>43</a:t>
            </a:fld>
            <a:endParaRPr lang="en-US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35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39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42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3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4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5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6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7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8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49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51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52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53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54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55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6256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6257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58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59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60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6261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6262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65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66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67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68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69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6270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6271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72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73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74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6275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6276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77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78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79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80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81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82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83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6284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6285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86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6289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6290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91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92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6293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6294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6295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296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297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298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299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0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1" name="Text Box 109"/>
          <p:cNvSpPr txBox="1">
            <a:spLocks noChangeArrowheads="1"/>
          </p:cNvSpPr>
          <p:nvPr/>
        </p:nvSpPr>
        <p:spPr bwMode="auto">
          <a:xfrm>
            <a:off x="6267450" y="1336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2" name="Text Box 110"/>
          <p:cNvSpPr txBox="1">
            <a:spLocks noChangeArrowheads="1"/>
          </p:cNvSpPr>
          <p:nvPr/>
        </p:nvSpPr>
        <p:spPr bwMode="auto">
          <a:xfrm>
            <a:off x="62325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3" name="Text Box 111"/>
          <p:cNvSpPr txBox="1">
            <a:spLocks noChangeArrowheads="1"/>
          </p:cNvSpPr>
          <p:nvPr/>
        </p:nvSpPr>
        <p:spPr bwMode="auto">
          <a:xfrm>
            <a:off x="522922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4" name="Text Box 112"/>
          <p:cNvSpPr txBox="1">
            <a:spLocks noChangeArrowheads="1"/>
          </p:cNvSpPr>
          <p:nvPr/>
        </p:nvSpPr>
        <p:spPr bwMode="auto">
          <a:xfrm>
            <a:off x="51657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5" name="Text Box 113"/>
          <p:cNvSpPr txBox="1">
            <a:spLocks noChangeArrowheads="1"/>
          </p:cNvSpPr>
          <p:nvPr/>
        </p:nvSpPr>
        <p:spPr bwMode="auto">
          <a:xfrm>
            <a:off x="3794125" y="1412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6" name="Text Box 114"/>
          <p:cNvSpPr txBox="1">
            <a:spLocks noChangeArrowheads="1"/>
          </p:cNvSpPr>
          <p:nvPr/>
        </p:nvSpPr>
        <p:spPr bwMode="auto">
          <a:xfrm>
            <a:off x="37941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7" name="Text Box 115"/>
          <p:cNvSpPr txBox="1">
            <a:spLocks noChangeArrowheads="1"/>
          </p:cNvSpPr>
          <p:nvPr/>
        </p:nvSpPr>
        <p:spPr bwMode="auto">
          <a:xfrm>
            <a:off x="3794125" y="5680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8" name="Text Box 116"/>
          <p:cNvSpPr txBox="1">
            <a:spLocks noChangeArrowheads="1"/>
          </p:cNvSpPr>
          <p:nvPr/>
        </p:nvSpPr>
        <p:spPr bwMode="auto">
          <a:xfrm>
            <a:off x="2803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09" name="Text Box 117"/>
          <p:cNvSpPr txBox="1">
            <a:spLocks noChangeArrowheads="1"/>
          </p:cNvSpPr>
          <p:nvPr/>
        </p:nvSpPr>
        <p:spPr bwMode="auto">
          <a:xfrm>
            <a:off x="2895600" y="347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6310" name="Text Box 118"/>
          <p:cNvSpPr txBox="1">
            <a:spLocks noChangeArrowheads="1"/>
          </p:cNvSpPr>
          <p:nvPr/>
        </p:nvSpPr>
        <p:spPr bwMode="auto">
          <a:xfrm>
            <a:off x="2803525" y="5680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95D39D8-0BB6-4F8D-BA2A-9F78DC5A5994}" type="slidenum">
              <a:rPr lang="en-US"/>
              <a:pPr/>
              <a:t>44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60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7261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64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65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7280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7281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82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83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84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285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7286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87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93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7294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7295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96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97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298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299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7300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01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02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03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304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305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306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307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7308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7309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0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1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2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7313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7314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5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6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7317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7318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7319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0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1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2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3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4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5" name="Text Box 109"/>
          <p:cNvSpPr txBox="1">
            <a:spLocks noChangeArrowheads="1"/>
          </p:cNvSpPr>
          <p:nvPr/>
        </p:nvSpPr>
        <p:spPr bwMode="auto">
          <a:xfrm>
            <a:off x="6267450" y="1336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6" name="Text Box 110"/>
          <p:cNvSpPr txBox="1">
            <a:spLocks noChangeArrowheads="1"/>
          </p:cNvSpPr>
          <p:nvPr/>
        </p:nvSpPr>
        <p:spPr bwMode="auto">
          <a:xfrm>
            <a:off x="62325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7" name="Text Box 111"/>
          <p:cNvSpPr txBox="1">
            <a:spLocks noChangeArrowheads="1"/>
          </p:cNvSpPr>
          <p:nvPr/>
        </p:nvSpPr>
        <p:spPr bwMode="auto">
          <a:xfrm>
            <a:off x="522922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8" name="Text Box 112"/>
          <p:cNvSpPr txBox="1">
            <a:spLocks noChangeArrowheads="1"/>
          </p:cNvSpPr>
          <p:nvPr/>
        </p:nvSpPr>
        <p:spPr bwMode="auto">
          <a:xfrm>
            <a:off x="51657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29" name="Text Box 113"/>
          <p:cNvSpPr txBox="1">
            <a:spLocks noChangeArrowheads="1"/>
          </p:cNvSpPr>
          <p:nvPr/>
        </p:nvSpPr>
        <p:spPr bwMode="auto">
          <a:xfrm>
            <a:off x="3794125" y="1412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0" name="Text Box 114"/>
          <p:cNvSpPr txBox="1">
            <a:spLocks noChangeArrowheads="1"/>
          </p:cNvSpPr>
          <p:nvPr/>
        </p:nvSpPr>
        <p:spPr bwMode="auto">
          <a:xfrm>
            <a:off x="37941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1" name="Text Box 115"/>
          <p:cNvSpPr txBox="1">
            <a:spLocks noChangeArrowheads="1"/>
          </p:cNvSpPr>
          <p:nvPr/>
        </p:nvSpPr>
        <p:spPr bwMode="auto">
          <a:xfrm>
            <a:off x="3794125" y="5680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2" name="Text Box 116"/>
          <p:cNvSpPr txBox="1">
            <a:spLocks noChangeArrowheads="1"/>
          </p:cNvSpPr>
          <p:nvPr/>
        </p:nvSpPr>
        <p:spPr bwMode="auto">
          <a:xfrm>
            <a:off x="2803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3" name="Text Box 117"/>
          <p:cNvSpPr txBox="1">
            <a:spLocks noChangeArrowheads="1"/>
          </p:cNvSpPr>
          <p:nvPr/>
        </p:nvSpPr>
        <p:spPr bwMode="auto">
          <a:xfrm>
            <a:off x="2895600" y="347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2803525" y="5680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5" name="Text Box 119"/>
          <p:cNvSpPr txBox="1">
            <a:spLocks noChangeArrowheads="1"/>
          </p:cNvSpPr>
          <p:nvPr/>
        </p:nvSpPr>
        <p:spPr bwMode="auto">
          <a:xfrm>
            <a:off x="15081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7336" name="Text Box 120"/>
          <p:cNvSpPr txBox="1">
            <a:spLocks noChangeArrowheads="1"/>
          </p:cNvSpPr>
          <p:nvPr/>
        </p:nvSpPr>
        <p:spPr bwMode="auto">
          <a:xfrm>
            <a:off x="5175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0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PH"/>
              <a:t>Finding the Critical Path</a:t>
            </a: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191000"/>
            <a:ext cx="6019800" cy="1066800"/>
          </a:xfrm>
        </p:spPr>
        <p:txBody>
          <a:bodyPr/>
          <a:lstStyle/>
          <a:p>
            <a:r>
              <a:rPr lang="en-PH"/>
              <a:t>Find the set of activities that should be monitored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33B6887-D5CA-44F3-B9DF-FD242402B934}" type="slidenum">
              <a:rPr lang="en-US"/>
              <a:pPr/>
              <a:t>46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Slack</a:t>
            </a: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Also called FLOAT</a:t>
            </a:r>
          </a:p>
          <a:p>
            <a:r>
              <a:rPr lang="en-PH"/>
              <a:t>The amount of time a task can be delayed without delaying a succeeding task or the project finish date</a:t>
            </a:r>
          </a:p>
          <a:p>
            <a:r>
              <a:rPr lang="en-PH"/>
              <a:t>Computation:</a:t>
            </a:r>
          </a:p>
          <a:p>
            <a:pPr lvl="1"/>
            <a:r>
              <a:rPr lang="en-PH"/>
              <a:t>Slack = LF – LS</a:t>
            </a:r>
          </a:p>
          <a:p>
            <a:pPr lvl="1"/>
            <a:r>
              <a:rPr lang="en-PH"/>
              <a:t>Slack = EF – ES </a:t>
            </a:r>
          </a:p>
          <a:p>
            <a:pPr lvl="1">
              <a:buFontTx/>
              <a:buNone/>
            </a:pPr>
            <a:endParaRPr lang="en-PH"/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DB207E66-9066-4E3C-BCE0-94FF8B0419E9}" type="slidenum">
              <a:rPr lang="en-US"/>
              <a:pPr/>
              <a:t>47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Critical Path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The critical path/s includes the nodes or activities that have a slack of zero (0).</a:t>
            </a:r>
          </a:p>
          <a:p>
            <a:r>
              <a:rPr lang="en-PH"/>
              <a:t>The critical path is significant because it tells us that in order for the project to finish on time, the activities on the critical path should not be delayed.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E6C3E9B-FC00-4CD7-BDC2-2511CDC082CC}" type="slidenum">
              <a:rPr lang="en-US"/>
              <a:pPr/>
              <a:t>48</a:t>
            </a:fld>
            <a:endParaRPr lang="en-US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93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94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95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01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03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19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0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1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2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23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4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5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6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27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39328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39329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30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31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32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9333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39334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35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36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37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38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39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40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41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39342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39343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44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45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46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9347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9348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49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50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351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52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53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54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55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39356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39357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58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59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60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39361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39362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63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64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39365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39366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39367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68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69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0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1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2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3" name="Text Box 109"/>
          <p:cNvSpPr txBox="1">
            <a:spLocks noChangeArrowheads="1"/>
          </p:cNvSpPr>
          <p:nvPr/>
        </p:nvSpPr>
        <p:spPr bwMode="auto">
          <a:xfrm>
            <a:off x="6267450" y="1336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4" name="Text Box 110"/>
          <p:cNvSpPr txBox="1">
            <a:spLocks noChangeArrowheads="1"/>
          </p:cNvSpPr>
          <p:nvPr/>
        </p:nvSpPr>
        <p:spPr bwMode="auto">
          <a:xfrm>
            <a:off x="62325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5" name="Text Box 111"/>
          <p:cNvSpPr txBox="1">
            <a:spLocks noChangeArrowheads="1"/>
          </p:cNvSpPr>
          <p:nvPr/>
        </p:nvSpPr>
        <p:spPr bwMode="auto">
          <a:xfrm>
            <a:off x="522922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6" name="Text Box 112"/>
          <p:cNvSpPr txBox="1">
            <a:spLocks noChangeArrowheads="1"/>
          </p:cNvSpPr>
          <p:nvPr/>
        </p:nvSpPr>
        <p:spPr bwMode="auto">
          <a:xfrm>
            <a:off x="51657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7" name="Text Box 113"/>
          <p:cNvSpPr txBox="1">
            <a:spLocks noChangeArrowheads="1"/>
          </p:cNvSpPr>
          <p:nvPr/>
        </p:nvSpPr>
        <p:spPr bwMode="auto">
          <a:xfrm>
            <a:off x="3794125" y="1412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8" name="Text Box 114"/>
          <p:cNvSpPr txBox="1">
            <a:spLocks noChangeArrowheads="1"/>
          </p:cNvSpPr>
          <p:nvPr/>
        </p:nvSpPr>
        <p:spPr bwMode="auto">
          <a:xfrm>
            <a:off x="37941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79" name="Text Box 115"/>
          <p:cNvSpPr txBox="1">
            <a:spLocks noChangeArrowheads="1"/>
          </p:cNvSpPr>
          <p:nvPr/>
        </p:nvSpPr>
        <p:spPr bwMode="auto">
          <a:xfrm>
            <a:off x="3794125" y="5680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0" name="Text Box 116"/>
          <p:cNvSpPr txBox="1">
            <a:spLocks noChangeArrowheads="1"/>
          </p:cNvSpPr>
          <p:nvPr/>
        </p:nvSpPr>
        <p:spPr bwMode="auto">
          <a:xfrm>
            <a:off x="2803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1" name="Text Box 117"/>
          <p:cNvSpPr txBox="1">
            <a:spLocks noChangeArrowheads="1"/>
          </p:cNvSpPr>
          <p:nvPr/>
        </p:nvSpPr>
        <p:spPr bwMode="auto">
          <a:xfrm>
            <a:off x="2895600" y="347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2" name="Text Box 118"/>
          <p:cNvSpPr txBox="1">
            <a:spLocks noChangeArrowheads="1"/>
          </p:cNvSpPr>
          <p:nvPr/>
        </p:nvSpPr>
        <p:spPr bwMode="auto">
          <a:xfrm>
            <a:off x="2803525" y="5680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3" name="Text Box 119"/>
          <p:cNvSpPr txBox="1">
            <a:spLocks noChangeArrowheads="1"/>
          </p:cNvSpPr>
          <p:nvPr/>
        </p:nvSpPr>
        <p:spPr bwMode="auto">
          <a:xfrm>
            <a:off x="15081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4" name="Text Box 120"/>
          <p:cNvSpPr txBox="1">
            <a:spLocks noChangeArrowheads="1"/>
          </p:cNvSpPr>
          <p:nvPr/>
        </p:nvSpPr>
        <p:spPr bwMode="auto">
          <a:xfrm>
            <a:off x="5175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0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9385" name="Text Box 121"/>
          <p:cNvSpPr txBox="1">
            <a:spLocks noChangeArrowheads="1"/>
          </p:cNvSpPr>
          <p:nvPr/>
        </p:nvSpPr>
        <p:spPr bwMode="auto">
          <a:xfrm>
            <a:off x="517525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86" name="Text Box 122"/>
          <p:cNvSpPr txBox="1">
            <a:spLocks noChangeArrowheads="1"/>
          </p:cNvSpPr>
          <p:nvPr/>
        </p:nvSpPr>
        <p:spPr bwMode="auto">
          <a:xfrm>
            <a:off x="1508125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87" name="Text Box 123"/>
          <p:cNvSpPr txBox="1">
            <a:spLocks noChangeArrowheads="1"/>
          </p:cNvSpPr>
          <p:nvPr/>
        </p:nvSpPr>
        <p:spPr bwMode="auto">
          <a:xfrm>
            <a:off x="289560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88" name="Text Box 124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89" name="Text Box 125"/>
          <p:cNvSpPr txBox="1">
            <a:spLocks noChangeArrowheads="1"/>
          </p:cNvSpPr>
          <p:nvPr/>
        </p:nvSpPr>
        <p:spPr bwMode="auto">
          <a:xfrm>
            <a:off x="52419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90" name="Text Box 126"/>
          <p:cNvSpPr txBox="1">
            <a:spLocks noChangeArrowheads="1"/>
          </p:cNvSpPr>
          <p:nvPr/>
        </p:nvSpPr>
        <p:spPr bwMode="auto">
          <a:xfrm>
            <a:off x="630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91" name="Text Box 127"/>
          <p:cNvSpPr txBox="1">
            <a:spLocks noChangeArrowheads="1"/>
          </p:cNvSpPr>
          <p:nvPr/>
        </p:nvSpPr>
        <p:spPr bwMode="auto">
          <a:xfrm>
            <a:off x="28797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1</a:t>
            </a:r>
            <a:endParaRPr lang="en-US"/>
          </a:p>
        </p:txBody>
      </p:sp>
      <p:sp>
        <p:nvSpPr>
          <p:cNvPr id="139392" name="Text Box 128"/>
          <p:cNvSpPr txBox="1">
            <a:spLocks noChangeArrowheads="1"/>
          </p:cNvSpPr>
          <p:nvPr/>
        </p:nvSpPr>
        <p:spPr bwMode="auto">
          <a:xfrm>
            <a:off x="38703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1</a:t>
            </a:r>
            <a:endParaRPr lang="en-US"/>
          </a:p>
        </p:txBody>
      </p:sp>
      <p:sp>
        <p:nvSpPr>
          <p:cNvPr id="139393" name="Text Box 129"/>
          <p:cNvSpPr txBox="1">
            <a:spLocks noChangeArrowheads="1"/>
          </p:cNvSpPr>
          <p:nvPr/>
        </p:nvSpPr>
        <p:spPr bwMode="auto">
          <a:xfrm>
            <a:off x="2879725" y="1031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39394" name="Text Box 130"/>
          <p:cNvSpPr txBox="1">
            <a:spLocks noChangeArrowheads="1"/>
          </p:cNvSpPr>
          <p:nvPr/>
        </p:nvSpPr>
        <p:spPr bwMode="auto">
          <a:xfrm>
            <a:off x="3886200" y="1038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39395" name="Text Box 131"/>
          <p:cNvSpPr txBox="1">
            <a:spLocks noChangeArrowheads="1"/>
          </p:cNvSpPr>
          <p:nvPr/>
        </p:nvSpPr>
        <p:spPr bwMode="auto">
          <a:xfrm>
            <a:off x="5241925" y="955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39396" name="Text Box 132"/>
          <p:cNvSpPr txBox="1">
            <a:spLocks noChangeArrowheads="1"/>
          </p:cNvSpPr>
          <p:nvPr/>
        </p:nvSpPr>
        <p:spPr bwMode="auto">
          <a:xfrm>
            <a:off x="6308725" y="955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39397" name="Text Box 133"/>
          <p:cNvSpPr txBox="1">
            <a:spLocks noChangeArrowheads="1"/>
          </p:cNvSpPr>
          <p:nvPr/>
        </p:nvSpPr>
        <p:spPr bwMode="auto">
          <a:xfrm>
            <a:off x="74517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98" name="Text Box 134"/>
          <p:cNvSpPr txBox="1">
            <a:spLocks noChangeArrowheads="1"/>
          </p:cNvSpPr>
          <p:nvPr/>
        </p:nvSpPr>
        <p:spPr bwMode="auto">
          <a:xfrm>
            <a:off x="84423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39399" name="Text Box 135"/>
          <p:cNvSpPr txBox="1">
            <a:spLocks noChangeArrowheads="1"/>
          </p:cNvSpPr>
          <p:nvPr/>
        </p:nvSpPr>
        <p:spPr bwMode="auto">
          <a:xfrm>
            <a:off x="4714875" y="5257800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 b="1"/>
              <a:t>Computing for slack</a:t>
            </a:r>
            <a:endParaRPr lang="en-US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9855658C-69D9-45D8-9441-4BF377884510}" type="slidenum">
              <a:rPr lang="en-US"/>
              <a:pPr/>
              <a:t>49</a:t>
            </a:fld>
            <a:endParaRPr lang="en-US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257800" y="6096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5257800" y="99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5257800" y="137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>
            <a:off x="57150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6248400" y="60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E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579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8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63246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57912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5334000" y="99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63246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819400" y="49530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28194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2819400" y="571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327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3810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3352800" y="5334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D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3352800" y="487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11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8956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886200" y="487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33528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2895600" y="490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3886200" y="4873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28956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38862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5257800" y="37338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Line 28"/>
          <p:cNvSpPr>
            <a:spLocks noChangeShapeType="1"/>
          </p:cNvSpPr>
          <p:nvPr/>
        </p:nvSpPr>
        <p:spPr bwMode="auto">
          <a:xfrm>
            <a:off x="52578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9" name="Line 29"/>
          <p:cNvSpPr>
            <a:spLocks noChangeShapeType="1"/>
          </p:cNvSpPr>
          <p:nvPr/>
        </p:nvSpPr>
        <p:spPr bwMode="auto">
          <a:xfrm>
            <a:off x="52578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0" name="Line 30"/>
          <p:cNvSpPr>
            <a:spLocks noChangeShapeType="1"/>
          </p:cNvSpPr>
          <p:nvPr/>
        </p:nvSpPr>
        <p:spPr bwMode="auto">
          <a:xfrm>
            <a:off x="5715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>
            <a:off x="62484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57912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F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5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5334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324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5791200" y="449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53340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63246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7391400" y="27813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20" name="Line 40"/>
          <p:cNvSpPr>
            <a:spLocks noChangeShapeType="1"/>
          </p:cNvSpPr>
          <p:nvPr/>
        </p:nvSpPr>
        <p:spPr bwMode="auto">
          <a:xfrm>
            <a:off x="73914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1" name="Line 41"/>
          <p:cNvSpPr>
            <a:spLocks noChangeShapeType="1"/>
          </p:cNvSpPr>
          <p:nvPr/>
        </p:nvSpPr>
        <p:spPr bwMode="auto">
          <a:xfrm>
            <a:off x="7391400" y="3543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2" name="Line 42"/>
          <p:cNvSpPr>
            <a:spLocks noChangeShapeType="1"/>
          </p:cNvSpPr>
          <p:nvPr/>
        </p:nvSpPr>
        <p:spPr bwMode="auto">
          <a:xfrm>
            <a:off x="78486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3" name="Line 43"/>
          <p:cNvSpPr>
            <a:spLocks noChangeShapeType="1"/>
          </p:cNvSpPr>
          <p:nvPr/>
        </p:nvSpPr>
        <p:spPr bwMode="auto">
          <a:xfrm>
            <a:off x="8382000" y="2781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7924800" y="31623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G</a:t>
            </a:r>
          </a:p>
        </p:txBody>
      </p:sp>
      <p:sp>
        <p:nvSpPr>
          <p:cNvPr id="148525" name="Text Box 45"/>
          <p:cNvSpPr txBox="1">
            <a:spLocks noChangeArrowheads="1"/>
          </p:cNvSpPr>
          <p:nvPr/>
        </p:nvSpPr>
        <p:spPr bwMode="auto">
          <a:xfrm>
            <a:off x="79248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7467600" y="2705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8458200" y="2705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7467600" y="3162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8458200" y="3162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30" name="Line 50"/>
          <p:cNvSpPr>
            <a:spLocks noChangeShapeType="1"/>
          </p:cNvSpPr>
          <p:nvPr/>
        </p:nvSpPr>
        <p:spPr bwMode="auto">
          <a:xfrm flipV="1">
            <a:off x="1371600" y="1447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>
            <a:off x="2133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2" name="Line 52"/>
          <p:cNvSpPr>
            <a:spLocks noChangeShapeType="1"/>
          </p:cNvSpPr>
          <p:nvPr/>
        </p:nvSpPr>
        <p:spPr bwMode="auto">
          <a:xfrm>
            <a:off x="1295400" y="4191000"/>
            <a:ext cx="1066800" cy="1143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3" name="Line 53"/>
          <p:cNvSpPr>
            <a:spLocks noChangeShapeType="1"/>
          </p:cNvSpPr>
          <p:nvPr/>
        </p:nvSpPr>
        <p:spPr bwMode="auto">
          <a:xfrm>
            <a:off x="44196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4" name="Line 54"/>
          <p:cNvSpPr>
            <a:spLocks noChangeShapeType="1"/>
          </p:cNvSpPr>
          <p:nvPr/>
        </p:nvSpPr>
        <p:spPr bwMode="auto">
          <a:xfrm flipV="1">
            <a:off x="4419600" y="4572000"/>
            <a:ext cx="685800" cy="914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5" name="Line 55"/>
          <p:cNvSpPr>
            <a:spLocks noChangeShapeType="1"/>
          </p:cNvSpPr>
          <p:nvPr/>
        </p:nvSpPr>
        <p:spPr bwMode="auto">
          <a:xfrm>
            <a:off x="44196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6" name="Line 56"/>
          <p:cNvSpPr>
            <a:spLocks noChangeShapeType="1"/>
          </p:cNvSpPr>
          <p:nvPr/>
        </p:nvSpPr>
        <p:spPr bwMode="auto">
          <a:xfrm>
            <a:off x="6934200" y="1371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7" name="Line 57"/>
          <p:cNvSpPr>
            <a:spLocks noChangeShapeType="1"/>
          </p:cNvSpPr>
          <p:nvPr/>
        </p:nvSpPr>
        <p:spPr bwMode="auto">
          <a:xfrm flipV="1">
            <a:off x="6934200" y="4114800"/>
            <a:ext cx="7620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2819400" y="27432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39" name="Line 59"/>
          <p:cNvSpPr>
            <a:spLocks noChangeShapeType="1"/>
          </p:cNvSpPr>
          <p:nvPr/>
        </p:nvSpPr>
        <p:spPr bwMode="auto">
          <a:xfrm>
            <a:off x="2819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40" name="Line 60"/>
          <p:cNvSpPr>
            <a:spLocks noChangeShapeType="1"/>
          </p:cNvSpPr>
          <p:nvPr/>
        </p:nvSpPr>
        <p:spPr bwMode="auto">
          <a:xfrm>
            <a:off x="28194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41" name="Line 61"/>
          <p:cNvSpPr>
            <a:spLocks noChangeShapeType="1"/>
          </p:cNvSpPr>
          <p:nvPr/>
        </p:nvSpPr>
        <p:spPr bwMode="auto">
          <a:xfrm>
            <a:off x="32766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42" name="Line 62"/>
          <p:cNvSpPr>
            <a:spLocks noChangeShapeType="1"/>
          </p:cNvSpPr>
          <p:nvPr/>
        </p:nvSpPr>
        <p:spPr bwMode="auto">
          <a:xfrm>
            <a:off x="381000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43" name="Text Box 63"/>
          <p:cNvSpPr txBox="1">
            <a:spLocks noChangeArrowheads="1"/>
          </p:cNvSpPr>
          <p:nvPr/>
        </p:nvSpPr>
        <p:spPr bwMode="auto">
          <a:xfrm>
            <a:off x="3352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C</a:t>
            </a:r>
          </a:p>
        </p:txBody>
      </p:sp>
      <p:sp>
        <p:nvSpPr>
          <p:cNvPr id="148544" name="Text Box 64"/>
          <p:cNvSpPr txBox="1">
            <a:spLocks noChangeArrowheads="1"/>
          </p:cNvSpPr>
          <p:nvPr/>
        </p:nvSpPr>
        <p:spPr bwMode="auto">
          <a:xfrm>
            <a:off x="33528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10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38862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47" name="Text Box 67"/>
          <p:cNvSpPr txBox="1">
            <a:spLocks noChangeArrowheads="1"/>
          </p:cNvSpPr>
          <p:nvPr/>
        </p:nvSpPr>
        <p:spPr bwMode="auto">
          <a:xfrm>
            <a:off x="33528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48" name="Text Box 68"/>
          <p:cNvSpPr txBox="1">
            <a:spLocks noChangeArrowheads="1"/>
          </p:cNvSpPr>
          <p:nvPr/>
        </p:nvSpPr>
        <p:spPr bwMode="auto">
          <a:xfrm>
            <a:off x="2895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48549" name="Text Box 69"/>
          <p:cNvSpPr txBox="1">
            <a:spLocks noChangeArrowheads="1"/>
          </p:cNvSpPr>
          <p:nvPr/>
        </p:nvSpPr>
        <p:spPr bwMode="auto">
          <a:xfrm>
            <a:off x="38100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48550" name="Text Box 70"/>
          <p:cNvSpPr txBox="1">
            <a:spLocks noChangeArrowheads="1"/>
          </p:cNvSpPr>
          <p:nvPr/>
        </p:nvSpPr>
        <p:spPr bwMode="auto">
          <a:xfrm>
            <a:off x="2895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51" name="Text Box 71"/>
          <p:cNvSpPr txBox="1">
            <a:spLocks noChangeArrowheads="1"/>
          </p:cNvSpPr>
          <p:nvPr/>
        </p:nvSpPr>
        <p:spPr bwMode="auto">
          <a:xfrm>
            <a:off x="3886200" y="3124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52" name="Rectangle 72"/>
          <p:cNvSpPr>
            <a:spLocks noChangeArrowheads="1"/>
          </p:cNvSpPr>
          <p:nvPr/>
        </p:nvSpPr>
        <p:spPr bwMode="auto">
          <a:xfrm>
            <a:off x="2819400" y="64135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53" name="Line 73"/>
          <p:cNvSpPr>
            <a:spLocks noChangeShapeType="1"/>
          </p:cNvSpPr>
          <p:nvPr/>
        </p:nvSpPr>
        <p:spPr bwMode="auto">
          <a:xfrm>
            <a:off x="2819400" y="1022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54" name="Line 74"/>
          <p:cNvSpPr>
            <a:spLocks noChangeShapeType="1"/>
          </p:cNvSpPr>
          <p:nvPr/>
        </p:nvSpPr>
        <p:spPr bwMode="auto">
          <a:xfrm>
            <a:off x="2819400" y="14033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55" name="Line 75"/>
          <p:cNvSpPr>
            <a:spLocks noChangeShapeType="1"/>
          </p:cNvSpPr>
          <p:nvPr/>
        </p:nvSpPr>
        <p:spPr bwMode="auto">
          <a:xfrm>
            <a:off x="32766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56" name="Line 76"/>
          <p:cNvSpPr>
            <a:spLocks noChangeShapeType="1"/>
          </p:cNvSpPr>
          <p:nvPr/>
        </p:nvSpPr>
        <p:spPr bwMode="auto">
          <a:xfrm>
            <a:off x="3810000" y="641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3352800" y="1022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B</a:t>
            </a:r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33528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6</a:t>
            </a:r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2895600" y="565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60" name="Text Box 80"/>
          <p:cNvSpPr txBox="1">
            <a:spLocks noChangeArrowheads="1"/>
          </p:cNvSpPr>
          <p:nvPr/>
        </p:nvSpPr>
        <p:spPr bwMode="auto">
          <a:xfrm>
            <a:off x="3886200" y="565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61" name="Text Box 81"/>
          <p:cNvSpPr txBox="1">
            <a:spLocks noChangeArrowheads="1"/>
          </p:cNvSpPr>
          <p:nvPr/>
        </p:nvSpPr>
        <p:spPr bwMode="auto">
          <a:xfrm>
            <a:off x="3352800" y="1403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62" name="Text Box 82"/>
          <p:cNvSpPr txBox="1">
            <a:spLocks noChangeArrowheads="1"/>
          </p:cNvSpPr>
          <p:nvPr/>
        </p:nvSpPr>
        <p:spPr bwMode="auto">
          <a:xfrm>
            <a:off x="28956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48563" name="Text Box 83"/>
          <p:cNvSpPr txBox="1">
            <a:spLocks noChangeArrowheads="1"/>
          </p:cNvSpPr>
          <p:nvPr/>
        </p:nvSpPr>
        <p:spPr bwMode="auto">
          <a:xfrm>
            <a:off x="3886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48564" name="Text Box 84"/>
          <p:cNvSpPr txBox="1">
            <a:spLocks noChangeArrowheads="1"/>
          </p:cNvSpPr>
          <p:nvPr/>
        </p:nvSpPr>
        <p:spPr bwMode="auto">
          <a:xfrm>
            <a:off x="2895600" y="1022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65" name="Text Box 85"/>
          <p:cNvSpPr txBox="1">
            <a:spLocks noChangeArrowheads="1"/>
          </p:cNvSpPr>
          <p:nvPr/>
        </p:nvSpPr>
        <p:spPr bwMode="auto">
          <a:xfrm>
            <a:off x="3886200" y="1022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66" name="Rectangle 86"/>
          <p:cNvSpPr>
            <a:spLocks noChangeArrowheads="1"/>
          </p:cNvSpPr>
          <p:nvPr/>
        </p:nvSpPr>
        <p:spPr bwMode="auto">
          <a:xfrm>
            <a:off x="457200" y="2819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67" name="Line 87"/>
          <p:cNvSpPr>
            <a:spLocks noChangeShapeType="1"/>
          </p:cNvSpPr>
          <p:nvPr/>
        </p:nvSpPr>
        <p:spPr bwMode="auto">
          <a:xfrm>
            <a:off x="4572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68" name="Line 88"/>
          <p:cNvSpPr>
            <a:spLocks noChangeShapeType="1"/>
          </p:cNvSpPr>
          <p:nvPr/>
        </p:nvSpPr>
        <p:spPr bwMode="auto">
          <a:xfrm>
            <a:off x="4572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69" name="Line 89"/>
          <p:cNvSpPr>
            <a:spLocks noChangeShapeType="1"/>
          </p:cNvSpPr>
          <p:nvPr/>
        </p:nvSpPr>
        <p:spPr bwMode="auto">
          <a:xfrm>
            <a:off x="9144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70" name="Line 90"/>
          <p:cNvSpPr>
            <a:spLocks noChangeShapeType="1"/>
          </p:cNvSpPr>
          <p:nvPr/>
        </p:nvSpPr>
        <p:spPr bwMode="auto">
          <a:xfrm>
            <a:off x="1447800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71" name="Text Box 91"/>
          <p:cNvSpPr txBox="1">
            <a:spLocks noChangeArrowheads="1"/>
          </p:cNvSpPr>
          <p:nvPr/>
        </p:nvSpPr>
        <p:spPr bwMode="auto">
          <a:xfrm>
            <a:off x="990600" y="3200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b="1"/>
              <a:t>A</a:t>
            </a:r>
          </a:p>
        </p:txBody>
      </p:sp>
      <p:sp>
        <p:nvSpPr>
          <p:cNvPr id="148572" name="Text Box 92"/>
          <p:cNvSpPr txBox="1">
            <a:spLocks noChangeArrowheads="1"/>
          </p:cNvSpPr>
          <p:nvPr/>
        </p:nvSpPr>
        <p:spPr bwMode="auto">
          <a:xfrm>
            <a:off x="9906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3</a:t>
            </a:r>
          </a:p>
        </p:txBody>
      </p:sp>
      <p:sp>
        <p:nvSpPr>
          <p:cNvPr id="148573" name="Text Box 93"/>
          <p:cNvSpPr txBox="1">
            <a:spLocks noChangeArrowheads="1"/>
          </p:cNvSpPr>
          <p:nvPr/>
        </p:nvSpPr>
        <p:spPr bwMode="auto">
          <a:xfrm>
            <a:off x="533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75" name="Text Box 95"/>
          <p:cNvSpPr txBox="1">
            <a:spLocks noChangeArrowheads="1"/>
          </p:cNvSpPr>
          <p:nvPr/>
        </p:nvSpPr>
        <p:spPr bwMode="auto">
          <a:xfrm>
            <a:off x="990600" y="3581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76" name="Text Box 96"/>
          <p:cNvSpPr txBox="1">
            <a:spLocks noChangeArrowheads="1"/>
          </p:cNvSpPr>
          <p:nvPr/>
        </p:nvSpPr>
        <p:spPr bwMode="auto">
          <a:xfrm>
            <a:off x="533400" y="275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48577" name="Text Box 97"/>
          <p:cNvSpPr txBox="1">
            <a:spLocks noChangeArrowheads="1"/>
          </p:cNvSpPr>
          <p:nvPr/>
        </p:nvSpPr>
        <p:spPr bwMode="auto">
          <a:xfrm>
            <a:off x="1524000" y="2740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48578" name="Text Box 98"/>
          <p:cNvSpPr txBox="1">
            <a:spLocks noChangeArrowheads="1"/>
          </p:cNvSpPr>
          <p:nvPr/>
        </p:nvSpPr>
        <p:spPr bwMode="auto">
          <a:xfrm>
            <a:off x="533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79" name="Text Box 99"/>
          <p:cNvSpPr txBox="1">
            <a:spLocks noChangeArrowheads="1"/>
          </p:cNvSpPr>
          <p:nvPr/>
        </p:nvSpPr>
        <p:spPr bwMode="auto">
          <a:xfrm>
            <a:off x="15240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80" name="Text Box 100"/>
          <p:cNvSpPr txBox="1">
            <a:spLocks noChangeArrowheads="1"/>
          </p:cNvSpPr>
          <p:nvPr/>
        </p:nvSpPr>
        <p:spPr bwMode="auto">
          <a:xfrm>
            <a:off x="52578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48581" name="Text Box 101"/>
          <p:cNvSpPr txBox="1">
            <a:spLocks noChangeArrowheads="1"/>
          </p:cNvSpPr>
          <p:nvPr/>
        </p:nvSpPr>
        <p:spPr bwMode="auto">
          <a:xfrm>
            <a:off x="5181600" y="366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/>
          </a:p>
        </p:txBody>
      </p:sp>
      <p:sp>
        <p:nvSpPr>
          <p:cNvPr id="148582" name="Text Box 102"/>
          <p:cNvSpPr txBox="1">
            <a:spLocks noChangeArrowheads="1"/>
          </p:cNvSpPr>
          <p:nvPr/>
        </p:nvSpPr>
        <p:spPr bwMode="auto">
          <a:xfrm>
            <a:off x="5181600" y="3657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48583" name="Text Box 103"/>
          <p:cNvSpPr txBox="1">
            <a:spLocks noChangeArrowheads="1"/>
          </p:cNvSpPr>
          <p:nvPr/>
        </p:nvSpPr>
        <p:spPr bwMode="auto">
          <a:xfrm>
            <a:off x="6248400" y="533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17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4" name="Text Box 104"/>
          <p:cNvSpPr txBox="1">
            <a:spLocks noChangeArrowheads="1"/>
          </p:cNvSpPr>
          <p:nvPr/>
        </p:nvSpPr>
        <p:spPr bwMode="auto">
          <a:xfrm>
            <a:off x="6248400" y="3676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5" name="Text Box 105"/>
          <p:cNvSpPr txBox="1">
            <a:spLocks noChangeArrowheads="1"/>
          </p:cNvSpPr>
          <p:nvPr/>
        </p:nvSpPr>
        <p:spPr bwMode="auto">
          <a:xfrm>
            <a:off x="7375525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6" name="Text Box 106"/>
          <p:cNvSpPr txBox="1">
            <a:spLocks noChangeArrowheads="1"/>
          </p:cNvSpPr>
          <p:nvPr/>
        </p:nvSpPr>
        <p:spPr bwMode="auto">
          <a:xfrm>
            <a:off x="8432800" y="269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7" name="Text Box 107"/>
          <p:cNvSpPr txBox="1">
            <a:spLocks noChangeArrowheads="1"/>
          </p:cNvSpPr>
          <p:nvPr/>
        </p:nvSpPr>
        <p:spPr bwMode="auto">
          <a:xfrm>
            <a:off x="838200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25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8" name="Text Box 108"/>
          <p:cNvSpPr txBox="1">
            <a:spLocks noChangeArrowheads="1"/>
          </p:cNvSpPr>
          <p:nvPr/>
        </p:nvSpPr>
        <p:spPr bwMode="auto">
          <a:xfrm>
            <a:off x="73628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89" name="Text Box 109"/>
          <p:cNvSpPr txBox="1">
            <a:spLocks noChangeArrowheads="1"/>
          </p:cNvSpPr>
          <p:nvPr/>
        </p:nvSpPr>
        <p:spPr bwMode="auto">
          <a:xfrm>
            <a:off x="6267450" y="1336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0" name="Text Box 110"/>
          <p:cNvSpPr txBox="1">
            <a:spLocks noChangeArrowheads="1"/>
          </p:cNvSpPr>
          <p:nvPr/>
        </p:nvSpPr>
        <p:spPr bwMode="auto">
          <a:xfrm>
            <a:off x="62325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19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1" name="Text Box 111"/>
          <p:cNvSpPr txBox="1">
            <a:spLocks noChangeArrowheads="1"/>
          </p:cNvSpPr>
          <p:nvPr/>
        </p:nvSpPr>
        <p:spPr bwMode="auto">
          <a:xfrm>
            <a:off x="522922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2" name="Text Box 112"/>
          <p:cNvSpPr txBox="1">
            <a:spLocks noChangeArrowheads="1"/>
          </p:cNvSpPr>
          <p:nvPr/>
        </p:nvSpPr>
        <p:spPr bwMode="auto">
          <a:xfrm>
            <a:off x="5165725" y="4460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3" name="Text Box 113"/>
          <p:cNvSpPr txBox="1">
            <a:spLocks noChangeArrowheads="1"/>
          </p:cNvSpPr>
          <p:nvPr/>
        </p:nvSpPr>
        <p:spPr bwMode="auto">
          <a:xfrm>
            <a:off x="3794125" y="1412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4" name="Text Box 114"/>
          <p:cNvSpPr txBox="1">
            <a:spLocks noChangeArrowheads="1"/>
          </p:cNvSpPr>
          <p:nvPr/>
        </p:nvSpPr>
        <p:spPr bwMode="auto">
          <a:xfrm>
            <a:off x="3794125" y="3470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5" name="Text Box 115"/>
          <p:cNvSpPr txBox="1">
            <a:spLocks noChangeArrowheads="1"/>
          </p:cNvSpPr>
          <p:nvPr/>
        </p:nvSpPr>
        <p:spPr bwMode="auto">
          <a:xfrm>
            <a:off x="3794125" y="5680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14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6" name="Text Box 116"/>
          <p:cNvSpPr txBox="1">
            <a:spLocks noChangeArrowheads="1"/>
          </p:cNvSpPr>
          <p:nvPr/>
        </p:nvSpPr>
        <p:spPr bwMode="auto">
          <a:xfrm>
            <a:off x="2803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5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7" name="Text Box 117"/>
          <p:cNvSpPr txBox="1">
            <a:spLocks noChangeArrowheads="1"/>
          </p:cNvSpPr>
          <p:nvPr/>
        </p:nvSpPr>
        <p:spPr bwMode="auto">
          <a:xfrm>
            <a:off x="2895600" y="347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4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8" name="Text Box 118"/>
          <p:cNvSpPr txBox="1">
            <a:spLocks noChangeArrowheads="1"/>
          </p:cNvSpPr>
          <p:nvPr/>
        </p:nvSpPr>
        <p:spPr bwMode="auto">
          <a:xfrm>
            <a:off x="2803525" y="5680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599" name="Text Box 119"/>
          <p:cNvSpPr txBox="1">
            <a:spLocks noChangeArrowheads="1"/>
          </p:cNvSpPr>
          <p:nvPr/>
        </p:nvSpPr>
        <p:spPr bwMode="auto">
          <a:xfrm>
            <a:off x="15081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3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600" name="Text Box 120"/>
          <p:cNvSpPr txBox="1">
            <a:spLocks noChangeArrowheads="1"/>
          </p:cNvSpPr>
          <p:nvPr/>
        </p:nvSpPr>
        <p:spPr bwMode="auto">
          <a:xfrm>
            <a:off x="5175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>
                <a:solidFill>
                  <a:srgbClr val="FF3300"/>
                </a:solidFill>
              </a:rPr>
              <a:t>0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8601" name="Text Box 121"/>
          <p:cNvSpPr txBox="1">
            <a:spLocks noChangeArrowheads="1"/>
          </p:cNvSpPr>
          <p:nvPr/>
        </p:nvSpPr>
        <p:spPr bwMode="auto">
          <a:xfrm>
            <a:off x="517525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2" name="Text Box 122"/>
          <p:cNvSpPr txBox="1">
            <a:spLocks noChangeArrowheads="1"/>
          </p:cNvSpPr>
          <p:nvPr/>
        </p:nvSpPr>
        <p:spPr bwMode="auto">
          <a:xfrm>
            <a:off x="1508125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3" name="Text Box 123"/>
          <p:cNvSpPr txBox="1">
            <a:spLocks noChangeArrowheads="1"/>
          </p:cNvSpPr>
          <p:nvPr/>
        </p:nvSpPr>
        <p:spPr bwMode="auto">
          <a:xfrm>
            <a:off x="289560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4" name="Text Box 124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5" name="Text Box 125"/>
          <p:cNvSpPr txBox="1">
            <a:spLocks noChangeArrowheads="1"/>
          </p:cNvSpPr>
          <p:nvPr/>
        </p:nvSpPr>
        <p:spPr bwMode="auto">
          <a:xfrm>
            <a:off x="52419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6" name="Text Box 126"/>
          <p:cNvSpPr txBox="1">
            <a:spLocks noChangeArrowheads="1"/>
          </p:cNvSpPr>
          <p:nvPr/>
        </p:nvSpPr>
        <p:spPr bwMode="auto">
          <a:xfrm>
            <a:off x="6308725" y="407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07" name="Text Box 127"/>
          <p:cNvSpPr txBox="1">
            <a:spLocks noChangeArrowheads="1"/>
          </p:cNvSpPr>
          <p:nvPr/>
        </p:nvSpPr>
        <p:spPr bwMode="auto">
          <a:xfrm>
            <a:off x="28797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1</a:t>
            </a:r>
            <a:endParaRPr lang="en-US"/>
          </a:p>
        </p:txBody>
      </p:sp>
      <p:sp>
        <p:nvSpPr>
          <p:cNvPr id="148608" name="Text Box 128"/>
          <p:cNvSpPr txBox="1">
            <a:spLocks noChangeArrowheads="1"/>
          </p:cNvSpPr>
          <p:nvPr/>
        </p:nvSpPr>
        <p:spPr bwMode="auto">
          <a:xfrm>
            <a:off x="38703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1</a:t>
            </a:r>
            <a:endParaRPr lang="en-US"/>
          </a:p>
        </p:txBody>
      </p:sp>
      <p:sp>
        <p:nvSpPr>
          <p:cNvPr id="148609" name="Text Box 129"/>
          <p:cNvSpPr txBox="1">
            <a:spLocks noChangeArrowheads="1"/>
          </p:cNvSpPr>
          <p:nvPr/>
        </p:nvSpPr>
        <p:spPr bwMode="auto">
          <a:xfrm>
            <a:off x="2879725" y="1031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48610" name="Text Box 130"/>
          <p:cNvSpPr txBox="1">
            <a:spLocks noChangeArrowheads="1"/>
          </p:cNvSpPr>
          <p:nvPr/>
        </p:nvSpPr>
        <p:spPr bwMode="auto">
          <a:xfrm>
            <a:off x="3886200" y="1038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48611" name="Text Box 131"/>
          <p:cNvSpPr txBox="1">
            <a:spLocks noChangeArrowheads="1"/>
          </p:cNvSpPr>
          <p:nvPr/>
        </p:nvSpPr>
        <p:spPr bwMode="auto">
          <a:xfrm>
            <a:off x="5241925" y="955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48612" name="Text Box 132"/>
          <p:cNvSpPr txBox="1">
            <a:spLocks noChangeArrowheads="1"/>
          </p:cNvSpPr>
          <p:nvPr/>
        </p:nvSpPr>
        <p:spPr bwMode="auto">
          <a:xfrm>
            <a:off x="6308725" y="955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2</a:t>
            </a:r>
            <a:endParaRPr lang="en-US"/>
          </a:p>
        </p:txBody>
      </p:sp>
      <p:sp>
        <p:nvSpPr>
          <p:cNvPr id="148613" name="Text Box 133"/>
          <p:cNvSpPr txBox="1">
            <a:spLocks noChangeArrowheads="1"/>
          </p:cNvSpPr>
          <p:nvPr/>
        </p:nvSpPr>
        <p:spPr bwMode="auto">
          <a:xfrm>
            <a:off x="74517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  <p:sp>
        <p:nvSpPr>
          <p:cNvPr id="148614" name="Text Box 134"/>
          <p:cNvSpPr txBox="1">
            <a:spLocks noChangeArrowheads="1"/>
          </p:cNvSpPr>
          <p:nvPr/>
        </p:nvSpPr>
        <p:spPr bwMode="auto">
          <a:xfrm>
            <a:off x="8442325" y="3089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PH"/>
              <a:t>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67E2C2F-5A7C-4827-B470-4733795F5235}" type="slidenum">
              <a:rPr lang="en-US"/>
              <a:pPr/>
              <a:t>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Network Diagrams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r>
              <a:rPr lang="en-US" sz="2800"/>
              <a:t>Milestone Chart</a:t>
            </a:r>
          </a:p>
          <a:p>
            <a:r>
              <a:rPr lang="en-US" sz="2800"/>
              <a:t>Gantt</a:t>
            </a:r>
          </a:p>
          <a:p>
            <a:r>
              <a:rPr lang="en-US" sz="2800"/>
              <a:t>PERT/CPM (Program Evaluation and Review Technique/Critical Path Method)</a:t>
            </a:r>
          </a:p>
          <a:p>
            <a:r>
              <a:rPr lang="en-US" sz="2800"/>
              <a:t>PDM (Precedence Diagramming Method)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4275FBB-E20A-4A0D-A7E6-F6E28F5B64E3}" type="slidenum">
              <a:rPr lang="en-US"/>
              <a:pPr/>
              <a:t>50</a:t>
            </a:fld>
            <a:endParaRPr 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92150" y="2820988"/>
          <a:ext cx="6818313" cy="2847975"/>
        </p:xfrm>
        <a:graphic>
          <a:graphicData uri="http://schemas.openxmlformats.org/presentationml/2006/ole">
            <p:oleObj spid="_x0000_s71683" name="Worksheet" r:id="rId3" imgW="5515051" imgH="2286000" progId="Excel.Sheet.8">
              <p:embed/>
            </p:oleObj>
          </a:graphicData>
        </a:graphic>
      </p:graphicFrame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Example 2 with a variation in the Estimation Method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45156B5F-762B-4386-A867-4A64FF1BCDFB}" type="slidenum">
              <a:rPr lang="en-US"/>
              <a:pPr/>
              <a:t>51</a:t>
            </a:fld>
            <a:endParaRPr lang="en-US"/>
          </a:p>
        </p:txBody>
      </p:sp>
      <p:sp>
        <p:nvSpPr>
          <p:cNvPr id="152578" name="AutoShape 2"/>
          <p:cNvSpPr>
            <a:spLocks/>
          </p:cNvSpPr>
          <p:nvPr/>
        </p:nvSpPr>
        <p:spPr bwMode="auto">
          <a:xfrm>
            <a:off x="2514600" y="1981200"/>
            <a:ext cx="2971800" cy="457200"/>
          </a:xfrm>
          <a:prstGeom prst="borderCallout2">
            <a:avLst>
              <a:gd name="adj1" fmla="val 25000"/>
              <a:gd name="adj2" fmla="val 102565"/>
              <a:gd name="adj3" fmla="val 25000"/>
              <a:gd name="adj4" fmla="val 135417"/>
              <a:gd name="adj5" fmla="val 176389"/>
              <a:gd name="adj6" fmla="val 183014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(a + 4m + b)/6</a:t>
            </a: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685800" y="2819400"/>
          <a:ext cx="8001000" cy="2808288"/>
        </p:xfrm>
        <a:graphic>
          <a:graphicData uri="http://schemas.openxmlformats.org/presentationml/2006/ole">
            <p:oleObj spid="_x0000_s152579" name="Worksheet" r:id="rId3" imgW="6467551" imgH="2286000" progId="Excel.Sheet.8">
              <p:embed/>
            </p:oleObj>
          </a:graphicData>
        </a:graphic>
      </p:graphicFrame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Example 2 with a variation in the Estimation Method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CFC468E-CFE2-49E7-B823-568327977E90}" type="slidenum">
              <a:rPr lang="en-US"/>
              <a:pPr/>
              <a:t>52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Instructions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Using the previous slide:</a:t>
            </a:r>
          </a:p>
          <a:p>
            <a:pPr lvl="1"/>
            <a:r>
              <a:rPr lang="en-PH"/>
              <a:t>Create the network diagram</a:t>
            </a:r>
          </a:p>
          <a:p>
            <a:pPr lvl="1"/>
            <a:r>
              <a:rPr lang="en-PH"/>
              <a:t>Perform a forward pass</a:t>
            </a:r>
          </a:p>
          <a:p>
            <a:pPr lvl="1"/>
            <a:r>
              <a:rPr lang="en-PH"/>
              <a:t>Perform a backward pass</a:t>
            </a:r>
          </a:p>
          <a:p>
            <a:pPr lvl="1"/>
            <a:r>
              <a:rPr lang="en-PH"/>
              <a:t>Find the Critical Path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Precedence Diagramming Method (PDM)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6D1155E2-EA4C-4EAC-B6EC-897A307CE04B}" type="slidenum">
              <a:rPr lang="en-US"/>
              <a:pPr/>
              <a:t>54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Diagramming Method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Extension of basic PERT/CPM</a:t>
            </a:r>
          </a:p>
          <a:p>
            <a:r>
              <a:rPr lang="en-US"/>
              <a:t>Permits partial parallel performance of mutually dependent activities</a:t>
            </a:r>
          </a:p>
          <a:p>
            <a:r>
              <a:rPr lang="en-US"/>
              <a:t>Allowance of “overlap” of activities - not just serial</a:t>
            </a:r>
          </a:p>
          <a:p>
            <a:r>
              <a:rPr lang="en-US"/>
              <a:t>Better recognition of “real world” relationships between activities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AC369367-89AA-4260-8014-7649E76771FB}" type="slidenum">
              <a:rPr lang="en-US"/>
              <a:pPr/>
              <a:t>55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Diagramming Method (PDM)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by “virtually all” project management software</a:t>
            </a:r>
          </a:p>
          <a:p>
            <a:r>
              <a:rPr lang="en-US"/>
              <a:t>More popular than CPM/PERT method </a:t>
            </a:r>
          </a:p>
          <a:p>
            <a:r>
              <a:rPr lang="en-US"/>
              <a:t>Allows more flexibility than CPM/PERT in lead/lag relationships – different types of dependencies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B6602C9-BE53-47D0-9420-5DB8472698C3}" type="slidenum">
              <a:rPr lang="en-US"/>
              <a:pPr/>
              <a:t>56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Diagramming Method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Complements traditional PERT (Start-Finish)  relationship between activities</a:t>
            </a:r>
          </a:p>
          <a:p>
            <a:r>
              <a:rPr lang="en-US"/>
              <a:t>Four additional lead-lag relationships besides simple </a:t>
            </a:r>
          </a:p>
          <a:p>
            <a:pPr lvl="1"/>
            <a:r>
              <a:rPr lang="en-US"/>
              <a:t>Start -to- Start lead SS</a:t>
            </a:r>
            <a:r>
              <a:rPr lang="en-US" baseline="-25000"/>
              <a:t>AB</a:t>
            </a:r>
            <a:endParaRPr lang="en-US"/>
          </a:p>
          <a:p>
            <a:pPr lvl="1"/>
            <a:r>
              <a:rPr lang="en-US"/>
              <a:t>Finish -to- Finish lead FF</a:t>
            </a:r>
            <a:r>
              <a:rPr lang="en-US" baseline="-25000"/>
              <a:t>AB</a:t>
            </a:r>
            <a:endParaRPr lang="en-US"/>
          </a:p>
          <a:p>
            <a:pPr lvl="1"/>
            <a:r>
              <a:rPr lang="en-US"/>
              <a:t>Finish -to- Start lead FS</a:t>
            </a:r>
            <a:r>
              <a:rPr lang="en-US" baseline="-25000"/>
              <a:t>AB</a:t>
            </a:r>
            <a:endParaRPr lang="en-US"/>
          </a:p>
          <a:p>
            <a:pPr lvl="1"/>
            <a:r>
              <a:rPr lang="en-US"/>
              <a:t>Start -to- Finish lead FF</a:t>
            </a:r>
            <a:r>
              <a:rPr lang="en-US" baseline="-25000"/>
              <a:t>AB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67DC3A85-4432-4C91-A154-7EC35B4E0326}" type="slidenum">
              <a:rPr lang="en-US"/>
              <a:pPr/>
              <a:t>57</a:t>
            </a:fld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981200" y="4572000"/>
            <a:ext cx="16002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>
                <a:latin typeface="Arial" charset="0"/>
              </a:rPr>
              <a:t>A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410200" y="4495800"/>
            <a:ext cx="1627188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>
                <a:latin typeface="Arial" charset="0"/>
              </a:rPr>
              <a:t>B</a:t>
            </a:r>
          </a:p>
        </p:txBody>
      </p:sp>
      <p:cxnSp>
        <p:nvCxnSpPr>
          <p:cNvPr id="66564" name="AutoShape 4"/>
          <p:cNvCxnSpPr>
            <a:cxnSpLocks noChangeShapeType="1"/>
            <a:stCxn id="66562" idx="1"/>
            <a:endCxn id="66563" idx="1"/>
          </p:cNvCxnSpPr>
          <p:nvPr/>
        </p:nvCxnSpPr>
        <p:spPr bwMode="auto">
          <a:xfrm rot="10800000" flipH="1">
            <a:off x="1981200" y="5105400"/>
            <a:ext cx="3429000" cy="76200"/>
          </a:xfrm>
          <a:prstGeom prst="bentConnector5">
            <a:avLst>
              <a:gd name="adj1" fmla="val -6667"/>
              <a:gd name="adj2" fmla="val 1100000"/>
              <a:gd name="adj3" fmla="val 73333"/>
            </a:avLst>
          </a:prstGeom>
          <a:noFill/>
          <a:ln w="57150">
            <a:solidFill>
              <a:srgbClr val="1E1EB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819400" y="3963988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SS = 2</a:t>
            </a:r>
            <a:endParaRPr lang="en-US" sz="360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Start to Start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-to- Start lead SS</a:t>
            </a:r>
            <a:r>
              <a:rPr lang="en-US" baseline="-25000"/>
              <a:t>AB</a:t>
            </a:r>
            <a:endParaRPr lang="en-US"/>
          </a:p>
          <a:p>
            <a:pPr lvl="1"/>
            <a:r>
              <a:rPr lang="en-US"/>
              <a:t>Activity B cannot start until activity has been in progress for at least SS time units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4AD44835-1BD4-494D-9C4E-835E533B0945}" type="slidenum">
              <a:rPr lang="en-US"/>
              <a:pPr/>
              <a:t>58</a:t>
            </a:fld>
            <a:endParaRPr lang="en-US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0" y="4022725"/>
            <a:ext cx="1676400" cy="1295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400"/>
              <a:t>A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105400" y="4022725"/>
            <a:ext cx="1676400" cy="1295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400"/>
              <a:t>B</a:t>
            </a:r>
          </a:p>
        </p:txBody>
      </p:sp>
      <p:cxnSp>
        <p:nvCxnSpPr>
          <p:cNvPr id="67588" name="AutoShape 4"/>
          <p:cNvCxnSpPr>
            <a:cxnSpLocks noChangeShapeType="1"/>
            <a:stCxn id="67586" idx="3"/>
            <a:endCxn id="67587" idx="3"/>
          </p:cNvCxnSpPr>
          <p:nvPr/>
        </p:nvCxnSpPr>
        <p:spPr bwMode="auto">
          <a:xfrm>
            <a:off x="3200400" y="4670425"/>
            <a:ext cx="3581400" cy="1588"/>
          </a:xfrm>
          <a:prstGeom prst="bentConnector5">
            <a:avLst>
              <a:gd name="adj1" fmla="val 26597"/>
              <a:gd name="adj2" fmla="val 55200000"/>
              <a:gd name="adj3" fmla="val 106384"/>
            </a:avLst>
          </a:prstGeom>
          <a:noFill/>
          <a:ln w="57150">
            <a:solidFill>
              <a:srgbClr val="1E1EB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572000" y="5715000"/>
            <a:ext cx="107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FF = 4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Finish to Finish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Finish -to- Finish lead FF</a:t>
            </a:r>
            <a:r>
              <a:rPr lang="en-US" baseline="-25000"/>
              <a:t>AB</a:t>
            </a:r>
            <a:endParaRPr lang="en-US"/>
          </a:p>
          <a:p>
            <a:pPr lvl="1"/>
            <a:r>
              <a:rPr lang="en-US"/>
              <a:t>Activity B cannot finish until at least FF time units after completion of activity A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4299AD7E-1614-4D48-AD01-4732C059E57B}" type="slidenum">
              <a:rPr lang="en-US"/>
              <a:pPr/>
              <a:t>59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752600" y="3886200"/>
            <a:ext cx="16002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/>
              <a:t>A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051550" y="3924300"/>
            <a:ext cx="1797050" cy="1143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/>
              <a:t>B</a:t>
            </a:r>
          </a:p>
        </p:txBody>
      </p:sp>
      <p:cxnSp>
        <p:nvCxnSpPr>
          <p:cNvPr id="68612" name="AutoShape 4"/>
          <p:cNvCxnSpPr>
            <a:cxnSpLocks noChangeShapeType="1"/>
            <a:stCxn id="68610" idx="3"/>
            <a:endCxn id="68611" idx="1"/>
          </p:cNvCxnSpPr>
          <p:nvPr/>
        </p:nvCxnSpPr>
        <p:spPr bwMode="auto">
          <a:xfrm>
            <a:off x="3352800" y="4495800"/>
            <a:ext cx="2698750" cy="0"/>
          </a:xfrm>
          <a:prstGeom prst="straightConnector1">
            <a:avLst/>
          </a:prstGeom>
          <a:noFill/>
          <a:ln w="57150">
            <a:solidFill>
              <a:srgbClr val="1E1EBE"/>
            </a:solidFill>
            <a:round/>
            <a:headEnd/>
            <a:tailEnd type="triangle" w="med" len="med"/>
          </a:ln>
          <a:effectLst/>
        </p:spPr>
      </p:cxn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994150" y="3919538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FS = 3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Finish to Start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Finish -to- Start lead FS</a:t>
            </a:r>
            <a:r>
              <a:rPr lang="en-US" sz="2400" baseline="-25000"/>
              <a:t>AB</a:t>
            </a:r>
            <a:endParaRPr lang="en-US"/>
          </a:p>
          <a:p>
            <a:pPr lvl="1"/>
            <a:r>
              <a:rPr lang="en-US"/>
              <a:t>Activity B cannot start until at least FS time units after the completion of activity A 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F349B4E5-3918-4F78-8E46-1836786FF230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and Gantt Charts:</a:t>
            </a:r>
            <a:br>
              <a:rPr lang="en-US"/>
            </a:br>
            <a:r>
              <a:rPr lang="en-US"/>
              <a:t>Good Overview Tools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Milestone Charts</a:t>
            </a:r>
          </a:p>
          <a:p>
            <a:pPr lvl="1"/>
            <a:r>
              <a:rPr lang="en-US"/>
              <a:t>Depict principal project milestones (events)</a:t>
            </a:r>
          </a:p>
          <a:p>
            <a:pPr lvl="2"/>
            <a:r>
              <a:rPr lang="en-US"/>
              <a:t>What are typical events?</a:t>
            </a:r>
          </a:p>
          <a:p>
            <a:pPr lvl="1"/>
            <a:r>
              <a:rPr lang="en-US"/>
              <a:t>Great for ‘progress reports’</a:t>
            </a:r>
          </a:p>
          <a:p>
            <a:r>
              <a:rPr lang="en-US"/>
              <a:t>Gantt Charts (aka Bar Charts)</a:t>
            </a:r>
          </a:p>
          <a:p>
            <a:pPr lvl="1"/>
            <a:r>
              <a:rPr lang="en-US"/>
              <a:t>Show activity start and stop times</a:t>
            </a:r>
          </a:p>
          <a:p>
            <a:pPr lvl="1"/>
            <a:r>
              <a:rPr lang="en-US"/>
              <a:t>Do not show precedence relationships</a:t>
            </a:r>
          </a:p>
          <a:p>
            <a:pPr lvl="2"/>
            <a:r>
              <a:rPr lang="en-US"/>
              <a:t>It may but becomes cumbersome</a:t>
            </a:r>
          </a:p>
          <a:p>
            <a:pPr lvl="1"/>
            <a:r>
              <a:rPr lang="en-US"/>
              <a:t>Great management presentation tools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0FE36D76-1A7A-4A4E-9EC4-05585219D1B8}" type="slidenum">
              <a:rPr lang="en-US"/>
              <a:pPr/>
              <a:t>60</a:t>
            </a:fld>
            <a:endParaRPr lang="en-US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590800" y="4646613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/>
              <a:t>A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800600" y="4646613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4000"/>
              <a:t>B</a:t>
            </a:r>
          </a:p>
        </p:txBody>
      </p:sp>
      <p:cxnSp>
        <p:nvCxnSpPr>
          <p:cNvPr id="69636" name="AutoShape 4"/>
          <p:cNvCxnSpPr>
            <a:cxnSpLocks noChangeShapeType="1"/>
            <a:stCxn id="69634" idx="1"/>
            <a:endCxn id="69635" idx="3"/>
          </p:cNvCxnSpPr>
          <p:nvPr/>
        </p:nvCxnSpPr>
        <p:spPr bwMode="auto">
          <a:xfrm rot="10800000" flipH="1" flipV="1">
            <a:off x="2590800" y="5180013"/>
            <a:ext cx="3810000" cy="1587"/>
          </a:xfrm>
          <a:prstGeom prst="bentConnector5">
            <a:avLst>
              <a:gd name="adj1" fmla="val -6000"/>
              <a:gd name="adj2" fmla="val -48000000"/>
              <a:gd name="adj3" fmla="val 106000"/>
            </a:avLst>
          </a:prstGeom>
          <a:noFill/>
          <a:ln w="57150">
            <a:solidFill>
              <a:srgbClr val="1E1EB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038600" y="38100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SF = 6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Start to Finish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-to- Finish lead SFAB</a:t>
            </a:r>
          </a:p>
          <a:p>
            <a:pPr lvl="1"/>
            <a:r>
              <a:rPr lang="en-US"/>
              <a:t>there must be at least SF time units between the start of activity A and the completion of activity B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B0C984A-A4C0-4D35-9948-F026DAD3EABE}" type="slidenum">
              <a:rPr lang="en-US"/>
              <a:pPr/>
              <a:t>61</a:t>
            </a:fld>
            <a:endParaRPr lang="en-US"/>
          </a:p>
        </p:txBody>
      </p:sp>
      <p:pic>
        <p:nvPicPr>
          <p:cNvPr id="73730" name="Picture 2" descr="ManTwiddling finger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038600"/>
            <a:ext cx="3048000" cy="2559050"/>
          </a:xfrm>
          <a:prstGeom prst="rect">
            <a:avLst/>
          </a:prstGeom>
          <a:noFill/>
        </p:spPr>
      </p:pic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6172200" y="1981200"/>
            <a:ext cx="1768475" cy="1943100"/>
            <a:chOff x="4153" y="964"/>
            <a:chExt cx="1114" cy="1224"/>
          </a:xfrm>
        </p:grpSpPr>
        <p:grpSp>
          <p:nvGrpSpPr>
            <p:cNvPr id="73732" name="Group 4"/>
            <p:cNvGrpSpPr>
              <a:grpSpLocks/>
            </p:cNvGrpSpPr>
            <p:nvPr/>
          </p:nvGrpSpPr>
          <p:grpSpPr bwMode="auto">
            <a:xfrm>
              <a:off x="4153" y="964"/>
              <a:ext cx="1114" cy="1224"/>
              <a:chOff x="4156" y="1067"/>
              <a:chExt cx="1114" cy="1224"/>
            </a:xfrm>
          </p:grpSpPr>
          <p:sp>
            <p:nvSpPr>
              <p:cNvPr id="73733" name="Freeform 5"/>
              <p:cNvSpPr>
                <a:spLocks/>
              </p:cNvSpPr>
              <p:nvPr/>
            </p:nvSpPr>
            <p:spPr bwMode="auto">
              <a:xfrm>
                <a:off x="4243" y="2170"/>
                <a:ext cx="200" cy="121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26" y="10"/>
                  </a:cxn>
                  <a:cxn ang="0">
                    <a:pos x="16" y="18"/>
                  </a:cxn>
                  <a:cxn ang="0">
                    <a:pos x="10" y="27"/>
                  </a:cxn>
                  <a:cxn ang="0">
                    <a:pos x="4" y="38"/>
                  </a:cxn>
                  <a:cxn ang="0">
                    <a:pos x="0" y="54"/>
                  </a:cxn>
                  <a:cxn ang="0">
                    <a:pos x="1" y="73"/>
                  </a:cxn>
                  <a:cxn ang="0">
                    <a:pos x="4" y="83"/>
                  </a:cxn>
                  <a:cxn ang="0">
                    <a:pos x="10" y="94"/>
                  </a:cxn>
                  <a:cxn ang="0">
                    <a:pos x="21" y="104"/>
                  </a:cxn>
                  <a:cxn ang="0">
                    <a:pos x="33" y="112"/>
                  </a:cxn>
                  <a:cxn ang="0">
                    <a:pos x="46" y="116"/>
                  </a:cxn>
                  <a:cxn ang="0">
                    <a:pos x="57" y="119"/>
                  </a:cxn>
                  <a:cxn ang="0">
                    <a:pos x="71" y="120"/>
                  </a:cxn>
                  <a:cxn ang="0">
                    <a:pos x="70" y="119"/>
                  </a:cxn>
                  <a:cxn ang="0">
                    <a:pos x="149" y="111"/>
                  </a:cxn>
                  <a:cxn ang="0">
                    <a:pos x="199" y="0"/>
                  </a:cxn>
                  <a:cxn ang="0">
                    <a:pos x="128" y="0"/>
                  </a:cxn>
                </a:cxnLst>
                <a:rect l="0" t="0" r="r" b="b"/>
                <a:pathLst>
                  <a:path w="200" h="121">
                    <a:moveTo>
                      <a:pt x="128" y="0"/>
                    </a:moveTo>
                    <a:lnTo>
                      <a:pt x="26" y="10"/>
                    </a:lnTo>
                    <a:lnTo>
                      <a:pt x="16" y="18"/>
                    </a:lnTo>
                    <a:lnTo>
                      <a:pt x="10" y="27"/>
                    </a:lnTo>
                    <a:lnTo>
                      <a:pt x="4" y="38"/>
                    </a:lnTo>
                    <a:lnTo>
                      <a:pt x="0" y="54"/>
                    </a:lnTo>
                    <a:lnTo>
                      <a:pt x="1" y="73"/>
                    </a:lnTo>
                    <a:lnTo>
                      <a:pt x="4" y="83"/>
                    </a:lnTo>
                    <a:lnTo>
                      <a:pt x="10" y="94"/>
                    </a:lnTo>
                    <a:lnTo>
                      <a:pt x="21" y="104"/>
                    </a:lnTo>
                    <a:lnTo>
                      <a:pt x="33" y="112"/>
                    </a:lnTo>
                    <a:lnTo>
                      <a:pt x="46" y="116"/>
                    </a:lnTo>
                    <a:lnTo>
                      <a:pt x="57" y="119"/>
                    </a:lnTo>
                    <a:lnTo>
                      <a:pt x="71" y="120"/>
                    </a:lnTo>
                    <a:lnTo>
                      <a:pt x="70" y="119"/>
                    </a:lnTo>
                    <a:lnTo>
                      <a:pt x="149" y="111"/>
                    </a:lnTo>
                    <a:lnTo>
                      <a:pt x="199" y="0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4" name="Freeform 6"/>
              <p:cNvSpPr>
                <a:spLocks/>
              </p:cNvSpPr>
              <p:nvPr/>
            </p:nvSpPr>
            <p:spPr bwMode="auto">
              <a:xfrm>
                <a:off x="4156" y="1067"/>
                <a:ext cx="1114" cy="1223"/>
              </a:xfrm>
              <a:custGeom>
                <a:avLst/>
                <a:gdLst/>
                <a:ahLst/>
                <a:cxnLst>
                  <a:cxn ang="0">
                    <a:pos x="63" y="5"/>
                  </a:cxn>
                  <a:cxn ang="0">
                    <a:pos x="40" y="21"/>
                  </a:cxn>
                  <a:cxn ang="0">
                    <a:pos x="12" y="55"/>
                  </a:cxn>
                  <a:cxn ang="0">
                    <a:pos x="3" y="90"/>
                  </a:cxn>
                  <a:cxn ang="0">
                    <a:pos x="0" y="132"/>
                  </a:cxn>
                  <a:cxn ang="0">
                    <a:pos x="5" y="167"/>
                  </a:cxn>
                  <a:cxn ang="0">
                    <a:pos x="20" y="225"/>
                  </a:cxn>
                  <a:cxn ang="0">
                    <a:pos x="59" y="322"/>
                  </a:cxn>
                  <a:cxn ang="0">
                    <a:pos x="107" y="430"/>
                  </a:cxn>
                  <a:cxn ang="0">
                    <a:pos x="150" y="542"/>
                  </a:cxn>
                  <a:cxn ang="0">
                    <a:pos x="184" y="687"/>
                  </a:cxn>
                  <a:cxn ang="0">
                    <a:pos x="204" y="863"/>
                  </a:cxn>
                  <a:cxn ang="0">
                    <a:pos x="215" y="988"/>
                  </a:cxn>
                  <a:cxn ang="0">
                    <a:pos x="215" y="1083"/>
                  </a:cxn>
                  <a:cxn ang="0">
                    <a:pos x="201" y="1154"/>
                  </a:cxn>
                  <a:cxn ang="0">
                    <a:pos x="184" y="1195"/>
                  </a:cxn>
                  <a:cxn ang="0">
                    <a:pos x="168" y="1214"/>
                  </a:cxn>
                  <a:cxn ang="0">
                    <a:pos x="260" y="1211"/>
                  </a:cxn>
                  <a:cxn ang="0">
                    <a:pos x="610" y="1164"/>
                  </a:cxn>
                  <a:cxn ang="0">
                    <a:pos x="928" y="1137"/>
                  </a:cxn>
                  <a:cxn ang="0">
                    <a:pos x="1059" y="1141"/>
                  </a:cxn>
                  <a:cxn ang="0">
                    <a:pos x="1086" y="1120"/>
                  </a:cxn>
                  <a:cxn ang="0">
                    <a:pos x="1105" y="1074"/>
                  </a:cxn>
                  <a:cxn ang="0">
                    <a:pos x="1113" y="1009"/>
                  </a:cxn>
                  <a:cxn ang="0">
                    <a:pos x="1112" y="925"/>
                  </a:cxn>
                  <a:cxn ang="0">
                    <a:pos x="1100" y="802"/>
                  </a:cxn>
                  <a:cxn ang="0">
                    <a:pos x="1063" y="643"/>
                  </a:cxn>
                  <a:cxn ang="0">
                    <a:pos x="1019" y="501"/>
                  </a:cxn>
                  <a:cxn ang="0">
                    <a:pos x="968" y="370"/>
                  </a:cxn>
                  <a:cxn ang="0">
                    <a:pos x="911" y="224"/>
                  </a:cxn>
                  <a:cxn ang="0">
                    <a:pos x="892" y="160"/>
                  </a:cxn>
                  <a:cxn ang="0">
                    <a:pos x="889" y="110"/>
                  </a:cxn>
                  <a:cxn ang="0">
                    <a:pos x="911" y="11"/>
                  </a:cxn>
                  <a:cxn ang="0">
                    <a:pos x="71" y="3"/>
                  </a:cxn>
                </a:cxnLst>
                <a:rect l="0" t="0" r="r" b="b"/>
                <a:pathLst>
                  <a:path w="1114" h="1223">
                    <a:moveTo>
                      <a:pt x="71" y="3"/>
                    </a:moveTo>
                    <a:lnTo>
                      <a:pt x="63" y="5"/>
                    </a:lnTo>
                    <a:lnTo>
                      <a:pt x="53" y="10"/>
                    </a:lnTo>
                    <a:lnTo>
                      <a:pt x="40" y="21"/>
                    </a:lnTo>
                    <a:lnTo>
                      <a:pt x="24" y="37"/>
                    </a:lnTo>
                    <a:lnTo>
                      <a:pt x="12" y="55"/>
                    </a:lnTo>
                    <a:lnTo>
                      <a:pt x="5" y="73"/>
                    </a:lnTo>
                    <a:lnTo>
                      <a:pt x="3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3" y="149"/>
                    </a:lnTo>
                    <a:lnTo>
                      <a:pt x="5" y="167"/>
                    </a:lnTo>
                    <a:lnTo>
                      <a:pt x="9" y="183"/>
                    </a:lnTo>
                    <a:lnTo>
                      <a:pt x="20" y="225"/>
                    </a:lnTo>
                    <a:lnTo>
                      <a:pt x="36" y="271"/>
                    </a:lnTo>
                    <a:lnTo>
                      <a:pt x="59" y="322"/>
                    </a:lnTo>
                    <a:lnTo>
                      <a:pt x="83" y="380"/>
                    </a:lnTo>
                    <a:lnTo>
                      <a:pt x="107" y="430"/>
                    </a:lnTo>
                    <a:lnTo>
                      <a:pt x="127" y="481"/>
                    </a:lnTo>
                    <a:lnTo>
                      <a:pt x="150" y="542"/>
                    </a:lnTo>
                    <a:lnTo>
                      <a:pt x="171" y="620"/>
                    </a:lnTo>
                    <a:lnTo>
                      <a:pt x="184" y="687"/>
                    </a:lnTo>
                    <a:lnTo>
                      <a:pt x="198" y="772"/>
                    </a:lnTo>
                    <a:lnTo>
                      <a:pt x="204" y="863"/>
                    </a:lnTo>
                    <a:lnTo>
                      <a:pt x="215" y="944"/>
                    </a:lnTo>
                    <a:lnTo>
                      <a:pt x="215" y="988"/>
                    </a:lnTo>
                    <a:lnTo>
                      <a:pt x="215" y="1046"/>
                    </a:lnTo>
                    <a:lnTo>
                      <a:pt x="215" y="1083"/>
                    </a:lnTo>
                    <a:lnTo>
                      <a:pt x="212" y="1118"/>
                    </a:lnTo>
                    <a:lnTo>
                      <a:pt x="201" y="1154"/>
                    </a:lnTo>
                    <a:lnTo>
                      <a:pt x="194" y="1175"/>
                    </a:lnTo>
                    <a:lnTo>
                      <a:pt x="184" y="1195"/>
                    </a:lnTo>
                    <a:lnTo>
                      <a:pt x="175" y="1207"/>
                    </a:lnTo>
                    <a:lnTo>
                      <a:pt x="168" y="1214"/>
                    </a:lnTo>
                    <a:lnTo>
                      <a:pt x="161" y="1222"/>
                    </a:lnTo>
                    <a:lnTo>
                      <a:pt x="260" y="1211"/>
                    </a:lnTo>
                    <a:lnTo>
                      <a:pt x="451" y="1184"/>
                    </a:lnTo>
                    <a:lnTo>
                      <a:pt x="610" y="1164"/>
                    </a:lnTo>
                    <a:lnTo>
                      <a:pt x="792" y="1144"/>
                    </a:lnTo>
                    <a:lnTo>
                      <a:pt x="928" y="1137"/>
                    </a:lnTo>
                    <a:lnTo>
                      <a:pt x="1032" y="1141"/>
                    </a:lnTo>
                    <a:lnTo>
                      <a:pt x="1059" y="1141"/>
                    </a:lnTo>
                    <a:lnTo>
                      <a:pt x="1076" y="1137"/>
                    </a:lnTo>
                    <a:lnTo>
                      <a:pt x="1086" y="1120"/>
                    </a:lnTo>
                    <a:lnTo>
                      <a:pt x="1096" y="1102"/>
                    </a:lnTo>
                    <a:lnTo>
                      <a:pt x="1105" y="1074"/>
                    </a:lnTo>
                    <a:lnTo>
                      <a:pt x="1110" y="1041"/>
                    </a:lnTo>
                    <a:lnTo>
                      <a:pt x="1113" y="1009"/>
                    </a:lnTo>
                    <a:lnTo>
                      <a:pt x="1113" y="962"/>
                    </a:lnTo>
                    <a:lnTo>
                      <a:pt x="1112" y="925"/>
                    </a:lnTo>
                    <a:lnTo>
                      <a:pt x="1110" y="866"/>
                    </a:lnTo>
                    <a:lnTo>
                      <a:pt x="1100" y="802"/>
                    </a:lnTo>
                    <a:lnTo>
                      <a:pt x="1083" y="719"/>
                    </a:lnTo>
                    <a:lnTo>
                      <a:pt x="1063" y="643"/>
                    </a:lnTo>
                    <a:lnTo>
                      <a:pt x="1046" y="576"/>
                    </a:lnTo>
                    <a:lnTo>
                      <a:pt x="1019" y="501"/>
                    </a:lnTo>
                    <a:lnTo>
                      <a:pt x="992" y="434"/>
                    </a:lnTo>
                    <a:lnTo>
                      <a:pt x="968" y="370"/>
                    </a:lnTo>
                    <a:lnTo>
                      <a:pt x="931" y="278"/>
                    </a:lnTo>
                    <a:lnTo>
                      <a:pt x="911" y="224"/>
                    </a:lnTo>
                    <a:lnTo>
                      <a:pt x="898" y="188"/>
                    </a:lnTo>
                    <a:lnTo>
                      <a:pt x="892" y="160"/>
                    </a:lnTo>
                    <a:lnTo>
                      <a:pt x="889" y="133"/>
                    </a:lnTo>
                    <a:lnTo>
                      <a:pt x="889" y="110"/>
                    </a:lnTo>
                    <a:lnTo>
                      <a:pt x="904" y="28"/>
                    </a:lnTo>
                    <a:lnTo>
                      <a:pt x="911" y="11"/>
                    </a:lnTo>
                    <a:lnTo>
                      <a:pt x="81" y="0"/>
                    </a:lnTo>
                    <a:lnTo>
                      <a:pt x="71" y="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5" name="Freeform 7"/>
              <p:cNvSpPr>
                <a:spLocks/>
              </p:cNvSpPr>
              <p:nvPr/>
            </p:nvSpPr>
            <p:spPr bwMode="auto">
              <a:xfrm>
                <a:off x="4215" y="1123"/>
                <a:ext cx="92" cy="81"/>
              </a:xfrm>
              <a:custGeom>
                <a:avLst/>
                <a:gdLst/>
                <a:ahLst/>
                <a:cxnLst>
                  <a:cxn ang="0">
                    <a:pos x="91" y="6"/>
                  </a:cxn>
                  <a:cxn ang="0">
                    <a:pos x="68" y="73"/>
                  </a:cxn>
                  <a:cxn ang="0">
                    <a:pos x="44" y="80"/>
                  </a:cxn>
                  <a:cxn ang="0">
                    <a:pos x="32" y="79"/>
                  </a:cxn>
                  <a:cxn ang="0">
                    <a:pos x="21" y="74"/>
                  </a:cxn>
                  <a:cxn ang="0">
                    <a:pos x="12" y="66"/>
                  </a:cxn>
                  <a:cxn ang="0">
                    <a:pos x="5" y="59"/>
                  </a:cxn>
                  <a:cxn ang="0">
                    <a:pos x="1" y="48"/>
                  </a:cxn>
                  <a:cxn ang="0">
                    <a:pos x="0" y="39"/>
                  </a:cxn>
                  <a:cxn ang="0">
                    <a:pos x="0" y="28"/>
                  </a:cxn>
                  <a:cxn ang="0">
                    <a:pos x="4" y="19"/>
                  </a:cxn>
                  <a:cxn ang="0">
                    <a:pos x="10" y="12"/>
                  </a:cxn>
                  <a:cxn ang="0">
                    <a:pos x="19" y="7"/>
                  </a:cxn>
                  <a:cxn ang="0">
                    <a:pos x="29" y="4"/>
                  </a:cxn>
                  <a:cxn ang="0">
                    <a:pos x="37" y="2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4" y="0"/>
                  </a:cxn>
                  <a:cxn ang="0">
                    <a:pos x="91" y="6"/>
                  </a:cxn>
                </a:cxnLst>
                <a:rect l="0" t="0" r="r" b="b"/>
                <a:pathLst>
                  <a:path w="92" h="81">
                    <a:moveTo>
                      <a:pt x="91" y="6"/>
                    </a:moveTo>
                    <a:lnTo>
                      <a:pt x="68" y="73"/>
                    </a:lnTo>
                    <a:lnTo>
                      <a:pt x="44" y="80"/>
                    </a:lnTo>
                    <a:lnTo>
                      <a:pt x="32" y="79"/>
                    </a:lnTo>
                    <a:lnTo>
                      <a:pt x="21" y="74"/>
                    </a:lnTo>
                    <a:lnTo>
                      <a:pt x="12" y="66"/>
                    </a:lnTo>
                    <a:lnTo>
                      <a:pt x="5" y="59"/>
                    </a:lnTo>
                    <a:lnTo>
                      <a:pt x="1" y="48"/>
                    </a:lnTo>
                    <a:lnTo>
                      <a:pt x="0" y="39"/>
                    </a:lnTo>
                    <a:lnTo>
                      <a:pt x="0" y="28"/>
                    </a:lnTo>
                    <a:lnTo>
                      <a:pt x="4" y="19"/>
                    </a:lnTo>
                    <a:lnTo>
                      <a:pt x="10" y="12"/>
                    </a:lnTo>
                    <a:lnTo>
                      <a:pt x="19" y="7"/>
                    </a:lnTo>
                    <a:lnTo>
                      <a:pt x="29" y="4"/>
                    </a:lnTo>
                    <a:lnTo>
                      <a:pt x="37" y="2"/>
                    </a:lnTo>
                    <a:lnTo>
                      <a:pt x="47" y="1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91" y="6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6" name="Freeform 8"/>
              <p:cNvSpPr>
                <a:spLocks/>
              </p:cNvSpPr>
              <p:nvPr/>
            </p:nvSpPr>
            <p:spPr bwMode="auto">
              <a:xfrm>
                <a:off x="4250" y="1119"/>
                <a:ext cx="65" cy="6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2" y="16"/>
                  </a:cxn>
                  <a:cxn ang="0">
                    <a:pos x="18" y="24"/>
                  </a:cxn>
                  <a:cxn ang="0">
                    <a:pos x="20" y="33"/>
                  </a:cxn>
                  <a:cxn ang="0">
                    <a:pos x="21" y="45"/>
                  </a:cxn>
                  <a:cxn ang="0">
                    <a:pos x="19" y="55"/>
                  </a:cxn>
                  <a:cxn ang="0">
                    <a:pos x="12" y="65"/>
                  </a:cxn>
                  <a:cxn ang="0">
                    <a:pos x="64" y="54"/>
                  </a:cxn>
                  <a:cxn ang="0">
                    <a:pos x="60" y="0"/>
                  </a:cxn>
                  <a:cxn ang="0">
                    <a:pos x="0" y="7"/>
                  </a:cxn>
                </a:cxnLst>
                <a:rect l="0" t="0" r="r" b="b"/>
                <a:pathLst>
                  <a:path w="65" h="66">
                    <a:moveTo>
                      <a:pt x="0" y="7"/>
                    </a:moveTo>
                    <a:lnTo>
                      <a:pt x="12" y="16"/>
                    </a:lnTo>
                    <a:lnTo>
                      <a:pt x="18" y="24"/>
                    </a:lnTo>
                    <a:lnTo>
                      <a:pt x="20" y="33"/>
                    </a:lnTo>
                    <a:lnTo>
                      <a:pt x="21" y="45"/>
                    </a:lnTo>
                    <a:lnTo>
                      <a:pt x="19" y="55"/>
                    </a:lnTo>
                    <a:lnTo>
                      <a:pt x="12" y="65"/>
                    </a:lnTo>
                    <a:lnTo>
                      <a:pt x="64" y="54"/>
                    </a:lnTo>
                    <a:lnTo>
                      <a:pt x="60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7" name="Freeform 9"/>
              <p:cNvSpPr>
                <a:spLocks/>
              </p:cNvSpPr>
              <p:nvPr/>
            </p:nvSpPr>
            <p:spPr bwMode="auto">
              <a:xfrm>
                <a:off x="4232" y="1068"/>
                <a:ext cx="933" cy="136"/>
              </a:xfrm>
              <a:custGeom>
                <a:avLst/>
                <a:gdLst/>
                <a:ahLst/>
                <a:cxnLst>
                  <a:cxn ang="0">
                    <a:pos x="882" y="10"/>
                  </a:cxn>
                  <a:cxn ang="0">
                    <a:pos x="0" y="0"/>
                  </a:cxn>
                  <a:cxn ang="0">
                    <a:pos x="25" y="4"/>
                  </a:cxn>
                  <a:cxn ang="0">
                    <a:pos x="34" y="7"/>
                  </a:cxn>
                  <a:cxn ang="0">
                    <a:pos x="44" y="11"/>
                  </a:cxn>
                  <a:cxn ang="0">
                    <a:pos x="50" y="17"/>
                  </a:cxn>
                  <a:cxn ang="0">
                    <a:pos x="57" y="26"/>
                  </a:cxn>
                  <a:cxn ang="0">
                    <a:pos x="60" y="36"/>
                  </a:cxn>
                  <a:cxn ang="0">
                    <a:pos x="63" y="48"/>
                  </a:cxn>
                  <a:cxn ang="0">
                    <a:pos x="64" y="59"/>
                  </a:cxn>
                  <a:cxn ang="0">
                    <a:pos x="64" y="69"/>
                  </a:cxn>
                  <a:cxn ang="0">
                    <a:pos x="63" y="83"/>
                  </a:cxn>
                  <a:cxn ang="0">
                    <a:pos x="60" y="96"/>
                  </a:cxn>
                  <a:cxn ang="0">
                    <a:pos x="54" y="108"/>
                  </a:cxn>
                  <a:cxn ang="0">
                    <a:pos x="45" y="120"/>
                  </a:cxn>
                  <a:cxn ang="0">
                    <a:pos x="33" y="128"/>
                  </a:cxn>
                  <a:cxn ang="0">
                    <a:pos x="23" y="135"/>
                  </a:cxn>
                  <a:cxn ang="0">
                    <a:pos x="81" y="128"/>
                  </a:cxn>
                  <a:cxn ang="0">
                    <a:pos x="145" y="118"/>
                  </a:cxn>
                  <a:cxn ang="0">
                    <a:pos x="247" y="111"/>
                  </a:cxn>
                  <a:cxn ang="0">
                    <a:pos x="331" y="105"/>
                  </a:cxn>
                  <a:cxn ang="0">
                    <a:pos x="433" y="105"/>
                  </a:cxn>
                  <a:cxn ang="0">
                    <a:pos x="544" y="108"/>
                  </a:cxn>
                  <a:cxn ang="0">
                    <a:pos x="682" y="111"/>
                  </a:cxn>
                  <a:cxn ang="0">
                    <a:pos x="815" y="121"/>
                  </a:cxn>
                  <a:cxn ang="0">
                    <a:pos x="869" y="132"/>
                  </a:cxn>
                  <a:cxn ang="0">
                    <a:pos x="884" y="134"/>
                  </a:cxn>
                  <a:cxn ang="0">
                    <a:pos x="901" y="134"/>
                  </a:cxn>
                  <a:cxn ang="0">
                    <a:pos x="912" y="132"/>
                  </a:cxn>
                  <a:cxn ang="0">
                    <a:pos x="923" y="121"/>
                  </a:cxn>
                  <a:cxn ang="0">
                    <a:pos x="928" y="109"/>
                  </a:cxn>
                  <a:cxn ang="0">
                    <a:pos x="931" y="98"/>
                  </a:cxn>
                  <a:cxn ang="0">
                    <a:pos x="932" y="87"/>
                  </a:cxn>
                  <a:cxn ang="0">
                    <a:pos x="930" y="65"/>
                  </a:cxn>
                  <a:cxn ang="0">
                    <a:pos x="925" y="52"/>
                  </a:cxn>
                  <a:cxn ang="0">
                    <a:pos x="919" y="38"/>
                  </a:cxn>
                  <a:cxn ang="0">
                    <a:pos x="912" y="29"/>
                  </a:cxn>
                  <a:cxn ang="0">
                    <a:pos x="905" y="21"/>
                  </a:cxn>
                  <a:cxn ang="0">
                    <a:pos x="894" y="14"/>
                  </a:cxn>
                  <a:cxn ang="0">
                    <a:pos x="882" y="10"/>
                  </a:cxn>
                </a:cxnLst>
                <a:rect l="0" t="0" r="r" b="b"/>
                <a:pathLst>
                  <a:path w="933" h="136">
                    <a:moveTo>
                      <a:pt x="882" y="10"/>
                    </a:moveTo>
                    <a:lnTo>
                      <a:pt x="0" y="0"/>
                    </a:lnTo>
                    <a:lnTo>
                      <a:pt x="25" y="4"/>
                    </a:lnTo>
                    <a:lnTo>
                      <a:pt x="34" y="7"/>
                    </a:lnTo>
                    <a:lnTo>
                      <a:pt x="44" y="11"/>
                    </a:lnTo>
                    <a:lnTo>
                      <a:pt x="50" y="17"/>
                    </a:lnTo>
                    <a:lnTo>
                      <a:pt x="57" y="26"/>
                    </a:lnTo>
                    <a:lnTo>
                      <a:pt x="60" y="36"/>
                    </a:lnTo>
                    <a:lnTo>
                      <a:pt x="63" y="48"/>
                    </a:lnTo>
                    <a:lnTo>
                      <a:pt x="64" y="59"/>
                    </a:lnTo>
                    <a:lnTo>
                      <a:pt x="64" y="69"/>
                    </a:lnTo>
                    <a:lnTo>
                      <a:pt x="63" y="83"/>
                    </a:lnTo>
                    <a:lnTo>
                      <a:pt x="60" y="96"/>
                    </a:lnTo>
                    <a:lnTo>
                      <a:pt x="54" y="108"/>
                    </a:lnTo>
                    <a:lnTo>
                      <a:pt x="45" y="120"/>
                    </a:lnTo>
                    <a:lnTo>
                      <a:pt x="33" y="128"/>
                    </a:lnTo>
                    <a:lnTo>
                      <a:pt x="23" y="135"/>
                    </a:lnTo>
                    <a:lnTo>
                      <a:pt x="81" y="128"/>
                    </a:lnTo>
                    <a:lnTo>
                      <a:pt x="145" y="118"/>
                    </a:lnTo>
                    <a:lnTo>
                      <a:pt x="247" y="111"/>
                    </a:lnTo>
                    <a:lnTo>
                      <a:pt x="331" y="105"/>
                    </a:lnTo>
                    <a:lnTo>
                      <a:pt x="433" y="105"/>
                    </a:lnTo>
                    <a:lnTo>
                      <a:pt x="544" y="108"/>
                    </a:lnTo>
                    <a:lnTo>
                      <a:pt x="682" y="111"/>
                    </a:lnTo>
                    <a:lnTo>
                      <a:pt x="815" y="121"/>
                    </a:lnTo>
                    <a:lnTo>
                      <a:pt x="869" y="132"/>
                    </a:lnTo>
                    <a:lnTo>
                      <a:pt x="884" y="134"/>
                    </a:lnTo>
                    <a:lnTo>
                      <a:pt x="901" y="134"/>
                    </a:lnTo>
                    <a:lnTo>
                      <a:pt x="912" y="132"/>
                    </a:lnTo>
                    <a:lnTo>
                      <a:pt x="923" y="121"/>
                    </a:lnTo>
                    <a:lnTo>
                      <a:pt x="928" y="109"/>
                    </a:lnTo>
                    <a:lnTo>
                      <a:pt x="931" y="98"/>
                    </a:lnTo>
                    <a:lnTo>
                      <a:pt x="932" y="87"/>
                    </a:lnTo>
                    <a:lnTo>
                      <a:pt x="930" y="65"/>
                    </a:lnTo>
                    <a:lnTo>
                      <a:pt x="925" y="52"/>
                    </a:lnTo>
                    <a:lnTo>
                      <a:pt x="919" y="38"/>
                    </a:lnTo>
                    <a:lnTo>
                      <a:pt x="912" y="29"/>
                    </a:lnTo>
                    <a:lnTo>
                      <a:pt x="905" y="21"/>
                    </a:lnTo>
                    <a:lnTo>
                      <a:pt x="894" y="14"/>
                    </a:lnTo>
                    <a:lnTo>
                      <a:pt x="882" y="1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4269" y="1193"/>
              <a:ext cx="24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9" name="Group 11"/>
            <p:cNvGrpSpPr>
              <a:grpSpLocks/>
            </p:cNvGrpSpPr>
            <p:nvPr/>
          </p:nvGrpSpPr>
          <p:grpSpPr bwMode="auto">
            <a:xfrm>
              <a:off x="4512" y="1440"/>
              <a:ext cx="570" cy="466"/>
              <a:chOff x="4515" y="1543"/>
              <a:chExt cx="570" cy="466"/>
            </a:xfrm>
          </p:grpSpPr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 flipV="1">
                <a:off x="4515" y="1543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 flipV="1">
                <a:off x="4515" y="1591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Line 14"/>
              <p:cNvSpPr>
                <a:spLocks noChangeShapeType="1"/>
              </p:cNvSpPr>
              <p:nvPr/>
            </p:nvSpPr>
            <p:spPr bwMode="auto">
              <a:xfrm flipV="1">
                <a:off x="4515" y="1639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 flipV="1">
                <a:off x="4563" y="1687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4" name="Line 16"/>
              <p:cNvSpPr>
                <a:spLocks noChangeShapeType="1"/>
              </p:cNvSpPr>
              <p:nvPr/>
            </p:nvSpPr>
            <p:spPr bwMode="auto">
              <a:xfrm flipV="1">
                <a:off x="4563" y="1735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 flipV="1">
                <a:off x="4563" y="1783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6" name="Line 18"/>
              <p:cNvSpPr>
                <a:spLocks noChangeShapeType="1"/>
              </p:cNvSpPr>
              <p:nvPr/>
            </p:nvSpPr>
            <p:spPr bwMode="auto">
              <a:xfrm flipV="1">
                <a:off x="4563" y="1831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 flipV="1">
                <a:off x="4563" y="1879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8" name="Line 20"/>
              <p:cNvSpPr>
                <a:spLocks noChangeShapeType="1"/>
              </p:cNvSpPr>
              <p:nvPr/>
            </p:nvSpPr>
            <p:spPr bwMode="auto">
              <a:xfrm flipV="1">
                <a:off x="4563" y="1927"/>
                <a:ext cx="522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4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Networks Exercise</a:t>
            </a:r>
          </a:p>
        </p:txBody>
      </p:sp>
      <p:sp>
        <p:nvSpPr>
          <p:cNvPr id="7375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57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Just as you finished your planning and network analysis, the lead Engineers for testing suggest a meeting to discuss some considerations that they didn’t consider initially.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algn="r">
              <a:lnSpc>
                <a:spcPct val="90000"/>
              </a:lnSpc>
              <a:buFontTx/>
              <a:buNone/>
            </a:pPr>
            <a:r>
              <a:rPr lang="en-US"/>
              <a:t>Use the second example  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51200D69-3C9A-4CD2-A71C-7816644196E0}" type="slidenum">
              <a:rPr lang="en-US"/>
              <a:pPr/>
              <a:t>62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Networks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introduce the following requirements:</a:t>
            </a:r>
          </a:p>
          <a:p>
            <a:pPr lvl="1"/>
            <a:endParaRPr lang="en-US"/>
          </a:p>
          <a:p>
            <a:pPr lvl="1"/>
            <a:r>
              <a:rPr lang="en-US"/>
              <a:t>A 10 day lag is required from the start of prototype construction to the start of shock testing (SS</a:t>
            </a:r>
            <a:r>
              <a:rPr lang="en-US" baseline="-25000"/>
              <a:t>BC</a:t>
            </a:r>
            <a:r>
              <a:rPr lang="en-US"/>
              <a:t> = 10)</a:t>
            </a:r>
          </a:p>
          <a:p>
            <a:pPr lvl="1"/>
            <a:r>
              <a:rPr lang="en-US"/>
              <a:t>A 5 day lag is required from the start of prototype construction to the start of environmental testing (SS</a:t>
            </a:r>
            <a:r>
              <a:rPr lang="en-US" baseline="-25000"/>
              <a:t>BD</a:t>
            </a:r>
            <a:r>
              <a:rPr lang="en-US"/>
              <a:t> = 5)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B46723C-4C0F-4E88-B08E-1CEB932C9495}" type="slidenum">
              <a:rPr lang="en-US"/>
              <a:pPr/>
              <a:t>63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Networks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introduce the following requirements:</a:t>
            </a:r>
          </a:p>
          <a:p>
            <a:pPr lvl="1"/>
            <a:endParaRPr lang="en-US"/>
          </a:p>
          <a:p>
            <a:pPr lvl="1"/>
            <a:r>
              <a:rPr lang="en-US"/>
              <a:t>A 5 day lag is required from the finish of shock testing to the finish of shock testing analysis (FF</a:t>
            </a:r>
            <a:r>
              <a:rPr lang="en-US" baseline="-25000"/>
              <a:t>CE</a:t>
            </a:r>
            <a:r>
              <a:rPr lang="en-US"/>
              <a:t> = 5)</a:t>
            </a:r>
          </a:p>
          <a:p>
            <a:pPr lvl="1"/>
            <a:r>
              <a:rPr lang="en-US"/>
              <a:t>A 10 day lag is required from the start of the shock testing report and the final testing draft report (SF</a:t>
            </a:r>
            <a:r>
              <a:rPr lang="en-US" baseline="-25000"/>
              <a:t>FG</a:t>
            </a:r>
            <a:r>
              <a:rPr lang="en-US"/>
              <a:t> = 10)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20423CA-1652-4BAF-AFDA-BC1F6365FD1B}" type="slidenum">
              <a:rPr lang="en-US"/>
              <a:pPr/>
              <a:t>64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Networks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introduce the following requirements:</a:t>
            </a:r>
          </a:p>
          <a:p>
            <a:pPr lvl="1"/>
            <a:endParaRPr lang="en-US"/>
          </a:p>
          <a:p>
            <a:pPr lvl="1"/>
            <a:r>
              <a:rPr lang="en-US"/>
              <a:t>A 10 day lag is required from the finish of the final testing draft report and the final test report delivery (FF</a:t>
            </a:r>
            <a:r>
              <a:rPr lang="en-US" baseline="-25000"/>
              <a:t>GH</a:t>
            </a:r>
            <a:r>
              <a:rPr lang="en-US"/>
              <a:t> = 10)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Schedule Compression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F1C87419-6E23-45AD-8DE7-14947A036C1C}" type="slidenum">
              <a:rPr lang="en-US"/>
              <a:pPr/>
              <a:t>66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Shortening the Project Duration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can you shorten the project duration?</a:t>
            </a:r>
          </a:p>
          <a:p>
            <a:r>
              <a:rPr lang="en-US"/>
              <a:t> Typical Approaches</a:t>
            </a:r>
          </a:p>
          <a:p>
            <a:pPr lvl="1"/>
            <a:r>
              <a:rPr lang="en-US" sz="2400"/>
              <a:t>Descope</a:t>
            </a:r>
          </a:p>
          <a:p>
            <a:pPr lvl="1"/>
            <a:r>
              <a:rPr lang="en-US" sz="2400"/>
              <a:t>Technical performance relief or reduction</a:t>
            </a:r>
          </a:p>
          <a:p>
            <a:pPr lvl="1"/>
            <a:r>
              <a:rPr lang="en-US" sz="2400"/>
              <a:t>Sacrifice quality</a:t>
            </a:r>
          </a:p>
          <a:p>
            <a:pPr lvl="1"/>
            <a:r>
              <a:rPr lang="en-US" sz="2400"/>
              <a:t>Subcontract</a:t>
            </a:r>
          </a:p>
          <a:p>
            <a:pPr lvl="1"/>
            <a:r>
              <a:rPr lang="en-US" sz="2400"/>
              <a:t>Increased risk (attempt new approach)</a:t>
            </a:r>
          </a:p>
          <a:p>
            <a:pPr lvl="1"/>
            <a:r>
              <a:rPr lang="en-US" sz="2400"/>
              <a:t>Assign additional resources</a:t>
            </a:r>
          </a:p>
          <a:p>
            <a:pPr lvl="1"/>
            <a:r>
              <a:rPr lang="en-US" sz="2400"/>
              <a:t>Rearrange sequencing of tasks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F46EDD6-9B7C-463B-A5F0-F4B5777860E5}" type="slidenum">
              <a:rPr lang="en-US"/>
              <a:pPr/>
              <a:t>67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Shortening a Project Schedule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Shortening durations of critical tasks requires: (1) adding more resources or (2) changing their scope, or (3) changing the sequencing</a:t>
            </a:r>
          </a:p>
          <a:p>
            <a:r>
              <a:rPr lang="en-US"/>
              <a:t>Schedule crashing - obtaining the greatest amount of schedule compression for the least incremental cost</a:t>
            </a:r>
          </a:p>
          <a:p>
            <a:r>
              <a:rPr lang="en-US"/>
              <a:t>Fast tracking – parallel processing activities or overlapping them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39CF80A5-FD20-418E-A770-B3D456767F6F}" type="slidenum">
              <a:rPr lang="en-US"/>
              <a:pPr/>
              <a:t>68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Crashing a Project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Relationship between project cost and schedule</a:t>
            </a:r>
          </a:p>
          <a:p>
            <a:r>
              <a:rPr lang="en-US"/>
              <a:t>Provides the project manager information to make “informed decisions” about tradeoff of time for cost, or vice versa</a:t>
            </a:r>
          </a:p>
          <a:p>
            <a:r>
              <a:rPr lang="en-US"/>
              <a:t>Specify (normal time, crash time) and (normal cost, crash cost)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43CD457-B59C-4B80-97A7-344AA97A2D61}" type="slidenum">
              <a:rPr lang="en-US"/>
              <a:pPr/>
              <a:t>69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Cost Slope</a:t>
            </a:r>
          </a:p>
        </p:txBody>
      </p:sp>
      <p:graphicFrame>
        <p:nvGraphicFramePr>
          <p:cNvPr id="83971" name="Object 3">
            <a:hlinkClick r:id="" action="ppaction://ole?verb=0"/>
          </p:cNvPr>
          <p:cNvGraphicFramePr>
            <a:graphicFrameLocks/>
          </p:cNvGraphicFramePr>
          <p:nvPr>
            <p:ph type="body" idx="1"/>
          </p:nvPr>
        </p:nvGraphicFramePr>
        <p:xfrm>
          <a:off x="3182938" y="2133600"/>
          <a:ext cx="3081337" cy="3733800"/>
        </p:xfrm>
        <a:graphic>
          <a:graphicData uri="http://schemas.openxmlformats.org/presentationml/2006/ole">
            <p:oleObj spid="_x0000_s83971" name="Equation" r:id="rId4" imgW="1320480" imgH="16002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C0C2BDF7-DED9-4E3A-BEE0-932106FCA44F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PERT/CPM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PERT</a:t>
            </a:r>
          </a:p>
          <a:p>
            <a:pPr lvl="1"/>
            <a:r>
              <a:rPr lang="en-PH"/>
              <a:t>Developed by the US Navy in cooperation with Lockheed for the Polaris Missle/Submarine project in 1958</a:t>
            </a:r>
          </a:p>
          <a:p>
            <a:pPr lvl="1"/>
            <a:r>
              <a:rPr lang="en-PH"/>
              <a:t>Mainly developed for R&amp;D projects (development side than research side)</a:t>
            </a:r>
          </a:p>
          <a:p>
            <a:r>
              <a:rPr lang="en-PH"/>
              <a:t>CPM</a:t>
            </a:r>
          </a:p>
          <a:p>
            <a:pPr lvl="1"/>
            <a:r>
              <a:rPr lang="en-PH"/>
              <a:t>Developed by DuPont in the same time</a:t>
            </a:r>
          </a:p>
          <a:p>
            <a:pPr lvl="1"/>
            <a:r>
              <a:rPr lang="en-PH"/>
              <a:t>Designed for construction projects.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1524AB33-BBA0-4E8C-A0D3-B2682BC32F87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2590800" y="2209800"/>
            <a:ext cx="4191000" cy="3698875"/>
            <a:chOff x="1248" y="864"/>
            <a:chExt cx="3504" cy="3002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706" y="1513"/>
              <a:ext cx="1046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3</a:t>
              </a:r>
            </a:p>
          </p:txBody>
        </p:sp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271" y="1513"/>
              <a:ext cx="1435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--</a:t>
              </a:r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1248" y="1513"/>
              <a:ext cx="1023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3706" y="3381"/>
              <a:ext cx="1046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3</a:t>
              </a: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2271" y="3381"/>
              <a:ext cx="1435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PH"/>
                <a:t>D</a:t>
              </a:r>
              <a:endParaRPr lang="en-US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248" y="3381"/>
              <a:ext cx="1023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3706" y="2897"/>
              <a:ext cx="1046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4</a:t>
              </a: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2271" y="2897"/>
              <a:ext cx="1435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PH"/>
                <a:t>B,C</a:t>
              </a:r>
              <a:endParaRPr lang="en-US"/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248" y="2897"/>
              <a:ext cx="1023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3706" y="2412"/>
              <a:ext cx="1046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2271" y="2412"/>
              <a:ext cx="1435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1248" y="2412"/>
              <a:ext cx="1023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C</a:t>
              </a:r>
            </a:p>
          </p:txBody>
        </p:sp>
        <p:sp>
          <p:nvSpPr>
            <p:cNvPr id="86031" name="Rectangle 15"/>
            <p:cNvSpPr>
              <a:spLocks noChangeArrowheads="1"/>
            </p:cNvSpPr>
            <p:nvPr/>
          </p:nvSpPr>
          <p:spPr bwMode="auto">
            <a:xfrm>
              <a:off x="3706" y="1927"/>
              <a:ext cx="1046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6032" name="Rectangle 16"/>
            <p:cNvSpPr>
              <a:spLocks noChangeArrowheads="1"/>
            </p:cNvSpPr>
            <p:nvPr/>
          </p:nvSpPr>
          <p:spPr bwMode="auto">
            <a:xfrm>
              <a:off x="2271" y="1927"/>
              <a:ext cx="1435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>
              <a:off x="1248" y="1927"/>
              <a:ext cx="1023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B</a:t>
              </a:r>
            </a:p>
          </p:txBody>
        </p:sp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>
              <a:off x="3706" y="864"/>
              <a:ext cx="1046" cy="649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2000" b="1"/>
                <a:t>Duration</a:t>
              </a:r>
            </a:p>
            <a:p>
              <a:pPr algn="l"/>
              <a:endParaRPr lang="en-US" sz="2000" b="1"/>
            </a:p>
          </p:txBody>
        </p:sp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2271" y="864"/>
              <a:ext cx="1435" cy="649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2000" b="1"/>
                <a:t>Predecessor</a:t>
              </a:r>
            </a:p>
          </p:txBody>
        </p:sp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1248" y="864"/>
              <a:ext cx="1023" cy="649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2000" b="1"/>
                <a:t>Activity</a:t>
              </a:r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1248" y="1927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1248" y="2412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1248" y="2897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>
              <a:off x="1248" y="3381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1248" y="3866"/>
              <a:ext cx="35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1248" y="864"/>
              <a:ext cx="0" cy="30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2271" y="864"/>
              <a:ext cx="0" cy="30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>
              <a:off x="3706" y="864"/>
              <a:ext cx="0" cy="30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>
              <a:off x="4752" y="864"/>
              <a:ext cx="0" cy="30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>
              <a:off x="2271" y="864"/>
              <a:ext cx="1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>
              <a:off x="1248" y="864"/>
              <a:ext cx="10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32"/>
            <p:cNvSpPr>
              <a:spLocks noChangeShapeType="1"/>
            </p:cNvSpPr>
            <p:nvPr/>
          </p:nvSpPr>
          <p:spPr bwMode="auto">
            <a:xfrm>
              <a:off x="3706" y="864"/>
              <a:ext cx="10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1248" y="1513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5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Crashing Example Problem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99241273-50D7-4AA2-A283-40FAB6EA99A6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1143000" y="2209800"/>
            <a:ext cx="7010400" cy="3146425"/>
            <a:chOff x="384" y="672"/>
            <a:chExt cx="5232" cy="3038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3758" y="3116"/>
              <a:ext cx="802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800</a:t>
              </a:r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3758" y="2632"/>
              <a:ext cx="802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1200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3758" y="2147"/>
              <a:ext cx="802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200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758" y="1662"/>
              <a:ext cx="802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800</a:t>
              </a: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758" y="1248"/>
              <a:ext cx="802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800</a:t>
              </a: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3758" y="672"/>
              <a:ext cx="802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600"/>
                <a:t>Cost ($)</a:t>
              </a:r>
            </a:p>
            <a:p>
              <a:pPr algn="l"/>
              <a:r>
                <a:rPr lang="en-US" sz="1600"/>
                <a:t>Crash</a:t>
              </a: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4560" y="3116"/>
              <a:ext cx="1056" cy="594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dirty="0" smtClean="0"/>
                <a:t>700 </a:t>
              </a:r>
              <a:endParaRPr lang="en-US" sz="1500" b="1" dirty="0"/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4560" y="2632"/>
              <a:ext cx="1056" cy="484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dirty="0" smtClean="0"/>
                <a:t>300</a:t>
              </a:r>
              <a:endParaRPr lang="en-US" dirty="0"/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4560" y="2147"/>
              <a:ext cx="1056" cy="485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---</a:t>
              </a:r>
            </a:p>
          </p:txBody>
        </p:sp>
        <p:sp>
          <p:nvSpPr>
            <p:cNvPr id="87053" name="Rectangle 13"/>
            <p:cNvSpPr>
              <a:spLocks noChangeArrowheads="1"/>
            </p:cNvSpPr>
            <p:nvPr/>
          </p:nvSpPr>
          <p:spPr bwMode="auto">
            <a:xfrm>
              <a:off x="4560" y="1662"/>
              <a:ext cx="1056" cy="485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dirty="0" smtClean="0"/>
                <a:t>600</a:t>
              </a:r>
              <a:endParaRPr lang="en-US" dirty="0"/>
            </a:p>
          </p:txBody>
        </p:sp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4560" y="1248"/>
              <a:ext cx="1056" cy="414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dirty="0" smtClean="0"/>
                <a:t>400</a:t>
              </a:r>
              <a:endParaRPr lang="en-US" dirty="0"/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4560" y="672"/>
              <a:ext cx="1056" cy="576"/>
            </a:xfrm>
            <a:prstGeom prst="rect">
              <a:avLst/>
            </a:prstGeom>
            <a:solidFill>
              <a:srgbClr val="47E578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600"/>
                <a:t>Cost</a:t>
              </a:r>
            </a:p>
            <a:p>
              <a:pPr algn="l"/>
              <a:r>
                <a:rPr lang="en-US" sz="1600"/>
                <a:t>Slope $/wk</a:t>
              </a:r>
            </a:p>
          </p:txBody>
        </p:sp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2927" y="1248"/>
              <a:ext cx="831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400</a:t>
              </a:r>
            </a:p>
          </p:txBody>
        </p:sp>
        <p:sp>
          <p:nvSpPr>
            <p:cNvPr id="87057" name="Rectangle 17"/>
            <p:cNvSpPr>
              <a:spLocks noChangeArrowheads="1"/>
            </p:cNvSpPr>
            <p:nvPr/>
          </p:nvSpPr>
          <p:spPr bwMode="auto">
            <a:xfrm>
              <a:off x="2193" y="1248"/>
              <a:ext cx="734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440" y="1248"/>
              <a:ext cx="753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3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912" y="1248"/>
              <a:ext cx="528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--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384" y="1248"/>
              <a:ext cx="528" cy="4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sz="2000"/>
                <a:t>A</a:t>
              </a:r>
              <a:endParaRPr lang="en-US"/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2927" y="3116"/>
              <a:ext cx="831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100</a:t>
              </a:r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2193" y="3116"/>
              <a:ext cx="734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1</a:t>
              </a:r>
            </a:p>
          </p:txBody>
        </p:sp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1440" y="3116"/>
              <a:ext cx="753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3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>
              <a:off x="912" y="3116"/>
              <a:ext cx="528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PH"/>
                <a:t>D</a:t>
              </a:r>
              <a:endParaRPr lang="en-US"/>
            </a:p>
          </p:txBody>
        </p:sp>
        <p:sp>
          <p:nvSpPr>
            <p:cNvPr id="87065" name="Rectangle 25"/>
            <p:cNvSpPr>
              <a:spLocks noChangeArrowheads="1"/>
            </p:cNvSpPr>
            <p:nvPr/>
          </p:nvSpPr>
          <p:spPr bwMode="auto">
            <a:xfrm>
              <a:off x="384" y="3116"/>
              <a:ext cx="528" cy="5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PH" sz="2000"/>
                <a:t>E</a:t>
              </a:r>
              <a:endParaRPr lang="en-US"/>
            </a:p>
          </p:txBody>
        </p:sp>
        <p:sp>
          <p:nvSpPr>
            <p:cNvPr id="87066" name="Rectangle 26"/>
            <p:cNvSpPr>
              <a:spLocks noChangeArrowheads="1"/>
            </p:cNvSpPr>
            <p:nvPr/>
          </p:nvSpPr>
          <p:spPr bwMode="auto">
            <a:xfrm>
              <a:off x="2927" y="2632"/>
              <a:ext cx="831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300</a:t>
              </a:r>
            </a:p>
          </p:txBody>
        </p:sp>
        <p:sp>
          <p:nvSpPr>
            <p:cNvPr id="87067" name="Rectangle 27"/>
            <p:cNvSpPr>
              <a:spLocks noChangeArrowheads="1"/>
            </p:cNvSpPr>
            <p:nvPr/>
          </p:nvSpPr>
          <p:spPr bwMode="auto">
            <a:xfrm>
              <a:off x="2193" y="2632"/>
              <a:ext cx="734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1</a:t>
              </a:r>
            </a:p>
          </p:txBody>
        </p:sp>
        <p:sp>
          <p:nvSpPr>
            <p:cNvPr id="87068" name="Rectangle 28"/>
            <p:cNvSpPr>
              <a:spLocks noChangeArrowheads="1"/>
            </p:cNvSpPr>
            <p:nvPr/>
          </p:nvSpPr>
          <p:spPr bwMode="auto">
            <a:xfrm>
              <a:off x="1440" y="2632"/>
              <a:ext cx="753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4</a:t>
              </a:r>
            </a:p>
          </p:txBody>
        </p:sp>
        <p:sp>
          <p:nvSpPr>
            <p:cNvPr id="87069" name="Rectangle 29"/>
            <p:cNvSpPr>
              <a:spLocks noChangeArrowheads="1"/>
            </p:cNvSpPr>
            <p:nvPr/>
          </p:nvSpPr>
          <p:spPr bwMode="auto">
            <a:xfrm>
              <a:off x="912" y="2632"/>
              <a:ext cx="528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PH"/>
                <a:t>B,C</a:t>
              </a:r>
              <a:endParaRPr lang="en-US"/>
            </a:p>
          </p:txBody>
        </p:sp>
        <p:sp>
          <p:nvSpPr>
            <p:cNvPr id="87070" name="Rectangle 30"/>
            <p:cNvSpPr>
              <a:spLocks noChangeArrowheads="1"/>
            </p:cNvSpPr>
            <p:nvPr/>
          </p:nvSpPr>
          <p:spPr bwMode="auto">
            <a:xfrm>
              <a:off x="384" y="2632"/>
              <a:ext cx="528" cy="4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sz="2000"/>
                <a:t>D</a:t>
              </a:r>
              <a:endParaRPr lang="en-US"/>
            </a:p>
          </p:txBody>
        </p:sp>
        <p:sp>
          <p:nvSpPr>
            <p:cNvPr id="87071" name="Rectangle 31"/>
            <p:cNvSpPr>
              <a:spLocks noChangeArrowheads="1"/>
            </p:cNvSpPr>
            <p:nvPr/>
          </p:nvSpPr>
          <p:spPr bwMode="auto">
            <a:xfrm>
              <a:off x="2927" y="2147"/>
              <a:ext cx="831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200</a:t>
              </a:r>
            </a:p>
          </p:txBody>
        </p:sp>
        <p:sp>
          <p:nvSpPr>
            <p:cNvPr id="87072" name="Rectangle 32"/>
            <p:cNvSpPr>
              <a:spLocks noChangeArrowheads="1"/>
            </p:cNvSpPr>
            <p:nvPr/>
          </p:nvSpPr>
          <p:spPr bwMode="auto">
            <a:xfrm>
              <a:off x="2193" y="2147"/>
              <a:ext cx="734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7073" name="Rectangle 33"/>
            <p:cNvSpPr>
              <a:spLocks noChangeArrowheads="1"/>
            </p:cNvSpPr>
            <p:nvPr/>
          </p:nvSpPr>
          <p:spPr bwMode="auto">
            <a:xfrm>
              <a:off x="1440" y="2147"/>
              <a:ext cx="753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7074" name="Rectangle 34"/>
            <p:cNvSpPr>
              <a:spLocks noChangeArrowheads="1"/>
            </p:cNvSpPr>
            <p:nvPr/>
          </p:nvSpPr>
          <p:spPr bwMode="auto">
            <a:xfrm>
              <a:off x="912" y="2147"/>
              <a:ext cx="528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87075" name="Rectangle 35"/>
            <p:cNvSpPr>
              <a:spLocks noChangeArrowheads="1"/>
            </p:cNvSpPr>
            <p:nvPr/>
          </p:nvSpPr>
          <p:spPr bwMode="auto">
            <a:xfrm>
              <a:off x="384" y="2147"/>
              <a:ext cx="528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sz="2000"/>
                <a:t>C</a:t>
              </a:r>
              <a:endParaRPr lang="en-US"/>
            </a:p>
          </p:txBody>
        </p:sp>
        <p:sp>
          <p:nvSpPr>
            <p:cNvPr id="87076" name="Rectangle 36"/>
            <p:cNvSpPr>
              <a:spLocks noChangeArrowheads="1"/>
            </p:cNvSpPr>
            <p:nvPr/>
          </p:nvSpPr>
          <p:spPr bwMode="auto">
            <a:xfrm>
              <a:off x="2927" y="1662"/>
              <a:ext cx="831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200</a:t>
              </a:r>
            </a:p>
          </p:txBody>
        </p:sp>
        <p:sp>
          <p:nvSpPr>
            <p:cNvPr id="87077" name="Rectangle 37"/>
            <p:cNvSpPr>
              <a:spLocks noChangeArrowheads="1"/>
            </p:cNvSpPr>
            <p:nvPr/>
          </p:nvSpPr>
          <p:spPr bwMode="auto">
            <a:xfrm>
              <a:off x="2193" y="1662"/>
              <a:ext cx="734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1</a:t>
              </a:r>
            </a:p>
          </p:txBody>
        </p:sp>
        <p:sp>
          <p:nvSpPr>
            <p:cNvPr id="87078" name="Rectangle 38"/>
            <p:cNvSpPr>
              <a:spLocks noChangeArrowheads="1"/>
            </p:cNvSpPr>
            <p:nvPr/>
          </p:nvSpPr>
          <p:spPr bwMode="auto">
            <a:xfrm>
              <a:off x="1440" y="1662"/>
              <a:ext cx="753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87079" name="Rectangle 39"/>
            <p:cNvSpPr>
              <a:spLocks noChangeArrowheads="1"/>
            </p:cNvSpPr>
            <p:nvPr/>
          </p:nvSpPr>
          <p:spPr bwMode="auto">
            <a:xfrm>
              <a:off x="912" y="1662"/>
              <a:ext cx="528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87080" name="Rectangle 40"/>
            <p:cNvSpPr>
              <a:spLocks noChangeArrowheads="1"/>
            </p:cNvSpPr>
            <p:nvPr/>
          </p:nvSpPr>
          <p:spPr bwMode="auto">
            <a:xfrm>
              <a:off x="384" y="1662"/>
              <a:ext cx="528" cy="4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r>
                <a:rPr lang="en-US" sz="2000"/>
                <a:t>B</a:t>
              </a:r>
              <a:endParaRPr lang="en-US"/>
            </a:p>
          </p:txBody>
        </p:sp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2927" y="672"/>
              <a:ext cx="831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800"/>
                <a:t>Cost ($)</a:t>
              </a:r>
            </a:p>
            <a:p>
              <a:pPr algn="l"/>
              <a:r>
                <a:rPr lang="en-US" sz="1800"/>
                <a:t>Normal</a:t>
              </a:r>
            </a:p>
          </p:txBody>
        </p:sp>
        <p:sp>
          <p:nvSpPr>
            <p:cNvPr id="87082" name="Rectangle 42"/>
            <p:cNvSpPr>
              <a:spLocks noChangeArrowheads="1"/>
            </p:cNvSpPr>
            <p:nvPr/>
          </p:nvSpPr>
          <p:spPr bwMode="auto">
            <a:xfrm>
              <a:off x="2193" y="672"/>
              <a:ext cx="734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800"/>
                <a:t>Dur</a:t>
              </a:r>
            </a:p>
            <a:p>
              <a:pPr algn="l"/>
              <a:r>
                <a:rPr lang="en-US" sz="1800"/>
                <a:t>Crash</a:t>
              </a:r>
            </a:p>
          </p:txBody>
        </p:sp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1440" y="672"/>
              <a:ext cx="753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800"/>
                <a:t>Dur</a:t>
              </a:r>
            </a:p>
            <a:p>
              <a:pPr algn="l"/>
              <a:r>
                <a:rPr lang="en-US" sz="1800"/>
                <a:t>Normal</a:t>
              </a:r>
            </a:p>
          </p:txBody>
        </p:sp>
        <p:sp>
          <p:nvSpPr>
            <p:cNvPr id="87084" name="Rectangle 44"/>
            <p:cNvSpPr>
              <a:spLocks noChangeArrowheads="1"/>
            </p:cNvSpPr>
            <p:nvPr/>
          </p:nvSpPr>
          <p:spPr bwMode="auto">
            <a:xfrm>
              <a:off x="912" y="672"/>
              <a:ext cx="528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800"/>
                <a:t>Pred</a:t>
              </a:r>
            </a:p>
          </p:txBody>
        </p:sp>
        <p:sp>
          <p:nvSpPr>
            <p:cNvPr id="87085" name="Rectangle 45"/>
            <p:cNvSpPr>
              <a:spLocks noChangeArrowheads="1"/>
            </p:cNvSpPr>
            <p:nvPr/>
          </p:nvSpPr>
          <p:spPr bwMode="auto">
            <a:xfrm>
              <a:off x="384" y="672"/>
              <a:ext cx="528" cy="57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r>
                <a:rPr lang="en-US" sz="1800"/>
                <a:t>Act</a:t>
              </a:r>
            </a:p>
          </p:txBody>
        </p:sp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>
              <a:off x="384" y="166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Line 47"/>
            <p:cNvSpPr>
              <a:spLocks noChangeShapeType="1"/>
            </p:cNvSpPr>
            <p:nvPr/>
          </p:nvSpPr>
          <p:spPr bwMode="auto">
            <a:xfrm>
              <a:off x="384" y="214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8" name="Line 48"/>
            <p:cNvSpPr>
              <a:spLocks noChangeShapeType="1"/>
            </p:cNvSpPr>
            <p:nvPr/>
          </p:nvSpPr>
          <p:spPr bwMode="auto">
            <a:xfrm>
              <a:off x="384" y="263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9" name="Line 49"/>
            <p:cNvSpPr>
              <a:spLocks noChangeShapeType="1"/>
            </p:cNvSpPr>
            <p:nvPr/>
          </p:nvSpPr>
          <p:spPr bwMode="auto">
            <a:xfrm>
              <a:off x="384" y="31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0"/>
            <p:cNvSpPr>
              <a:spLocks noChangeShapeType="1"/>
            </p:cNvSpPr>
            <p:nvPr/>
          </p:nvSpPr>
          <p:spPr bwMode="auto">
            <a:xfrm>
              <a:off x="384" y="371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1"/>
            <p:cNvSpPr>
              <a:spLocks noChangeShapeType="1"/>
            </p:cNvSpPr>
            <p:nvPr/>
          </p:nvSpPr>
          <p:spPr bwMode="auto">
            <a:xfrm>
              <a:off x="384" y="672"/>
              <a:ext cx="0" cy="3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2"/>
            <p:cNvSpPr>
              <a:spLocks noChangeShapeType="1"/>
            </p:cNvSpPr>
            <p:nvPr/>
          </p:nvSpPr>
          <p:spPr bwMode="auto">
            <a:xfrm>
              <a:off x="912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3"/>
            <p:cNvSpPr>
              <a:spLocks noChangeShapeType="1"/>
            </p:cNvSpPr>
            <p:nvPr/>
          </p:nvSpPr>
          <p:spPr bwMode="auto">
            <a:xfrm>
              <a:off x="1440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Line 54"/>
            <p:cNvSpPr>
              <a:spLocks noChangeShapeType="1"/>
            </p:cNvSpPr>
            <p:nvPr/>
          </p:nvSpPr>
          <p:spPr bwMode="auto">
            <a:xfrm>
              <a:off x="2193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Line 55"/>
            <p:cNvSpPr>
              <a:spLocks noChangeShapeType="1"/>
            </p:cNvSpPr>
            <p:nvPr/>
          </p:nvSpPr>
          <p:spPr bwMode="auto">
            <a:xfrm>
              <a:off x="2927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6" name="Line 56"/>
            <p:cNvSpPr>
              <a:spLocks noChangeShapeType="1"/>
            </p:cNvSpPr>
            <p:nvPr/>
          </p:nvSpPr>
          <p:spPr bwMode="auto">
            <a:xfrm>
              <a:off x="3758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7" name="Line 57"/>
            <p:cNvSpPr>
              <a:spLocks noChangeShapeType="1"/>
            </p:cNvSpPr>
            <p:nvPr/>
          </p:nvSpPr>
          <p:spPr bwMode="auto">
            <a:xfrm>
              <a:off x="5616" y="672"/>
              <a:ext cx="0" cy="3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58"/>
            <p:cNvSpPr>
              <a:spLocks noChangeShapeType="1"/>
            </p:cNvSpPr>
            <p:nvPr/>
          </p:nvSpPr>
          <p:spPr bwMode="auto">
            <a:xfrm>
              <a:off x="912" y="6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Line 59"/>
            <p:cNvSpPr>
              <a:spLocks noChangeShapeType="1"/>
            </p:cNvSpPr>
            <p:nvPr/>
          </p:nvSpPr>
          <p:spPr bwMode="auto">
            <a:xfrm>
              <a:off x="384" y="67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00" name="Line 60"/>
            <p:cNvSpPr>
              <a:spLocks noChangeShapeType="1"/>
            </p:cNvSpPr>
            <p:nvPr/>
          </p:nvSpPr>
          <p:spPr bwMode="auto">
            <a:xfrm>
              <a:off x="1440" y="672"/>
              <a:ext cx="41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>
              <a:off x="384" y="124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02" name="Line 62"/>
            <p:cNvSpPr>
              <a:spLocks noChangeShapeType="1"/>
            </p:cNvSpPr>
            <p:nvPr/>
          </p:nvSpPr>
          <p:spPr bwMode="auto">
            <a:xfrm>
              <a:off x="4560" y="672"/>
              <a:ext cx="0" cy="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10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Crashing Example Problem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2E8E60DC-2813-4221-990F-3A9D7D13D7C6}" type="slidenum">
              <a:rPr lang="en-US"/>
              <a:pPr/>
              <a:t>72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Process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PH"/>
              <a:t>Choose the activity to crash</a:t>
            </a:r>
          </a:p>
          <a:p>
            <a:pPr lvl="1">
              <a:lnSpc>
                <a:spcPct val="90000"/>
              </a:lnSpc>
            </a:pPr>
            <a:r>
              <a:rPr lang="en-PH"/>
              <a:t>Activity must have the lowest absolute value slope.  Why?</a:t>
            </a:r>
          </a:p>
          <a:p>
            <a:pPr lvl="1">
              <a:lnSpc>
                <a:spcPct val="90000"/>
              </a:lnSpc>
            </a:pPr>
            <a:r>
              <a:rPr lang="en-PH"/>
              <a:t>Activity must be in the critical path.  Why?</a:t>
            </a:r>
          </a:p>
          <a:p>
            <a:pPr>
              <a:lnSpc>
                <a:spcPct val="90000"/>
              </a:lnSpc>
            </a:pPr>
            <a:r>
              <a:rPr lang="en-PH"/>
              <a:t>Decrease the activity duration by a factor of 1.</a:t>
            </a:r>
          </a:p>
          <a:p>
            <a:pPr>
              <a:lnSpc>
                <a:spcPct val="90000"/>
              </a:lnSpc>
            </a:pPr>
            <a:r>
              <a:rPr lang="en-PH"/>
              <a:t>Perform a forward pass, then a backward pass us</a:t>
            </a:r>
          </a:p>
          <a:p>
            <a:pPr>
              <a:lnSpc>
                <a:spcPct val="90000"/>
              </a:lnSpc>
            </a:pPr>
            <a:r>
              <a:rPr lang="en-PH"/>
              <a:t>Recompute for the slacks and check if there are more critical paths.</a:t>
            </a:r>
          </a:p>
          <a:p>
            <a:pPr>
              <a:lnSpc>
                <a:spcPct val="90000"/>
              </a:lnSpc>
            </a:pPr>
            <a:r>
              <a:rPr lang="en-PH"/>
              <a:t>Repeat until no activity can be crashed.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7925334A-D863-4F6C-BD95-B0DDA805575F}" type="slidenum">
              <a:rPr lang="en-US"/>
              <a:pPr/>
              <a:t>73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Crashing Limitations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Assumes linear relationship between time and cost</a:t>
            </a:r>
          </a:p>
          <a:p>
            <a:pPr lvl="1"/>
            <a:r>
              <a:rPr lang="en-US"/>
              <a:t>Not usually true (indirect costs don’t change at same rate as direct costs)</a:t>
            </a:r>
          </a:p>
          <a:p>
            <a:r>
              <a:rPr lang="en-US"/>
              <a:t>Requires a lot of extra cost estimation</a:t>
            </a:r>
          </a:p>
          <a:p>
            <a:r>
              <a:rPr lang="en-US"/>
              <a:t>Time consuming</a:t>
            </a:r>
          </a:p>
          <a:p>
            <a:r>
              <a:rPr lang="en-US"/>
              <a:t>Ends with tradeoff decision – something has to give C, P, T, or S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84D51F2D-2402-4A53-8F44-176075056C14}" type="slidenum">
              <a:rPr lang="en-US"/>
              <a:pPr/>
              <a:t>74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Shortening Project Schedules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315200" y="4419600"/>
            <a:ext cx="1479550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Overlapped</a:t>
            </a:r>
          </a:p>
          <a:p>
            <a:pPr algn="l"/>
            <a:r>
              <a:rPr lang="en-US" sz="2000" b="1"/>
              <a:t>tasks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315200" y="3429000"/>
            <a:ext cx="1311275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Shortened</a:t>
            </a:r>
            <a:br>
              <a:rPr lang="en-US" sz="2000" b="1"/>
            </a:br>
            <a:r>
              <a:rPr lang="en-US" sz="2000" b="1"/>
              <a:t>duration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7315200" y="2057400"/>
            <a:ext cx="1174750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Original </a:t>
            </a:r>
          </a:p>
          <a:p>
            <a:pPr algn="l"/>
            <a:r>
              <a:rPr lang="en-US" sz="2000" b="1"/>
              <a:t>schedule</a:t>
            </a:r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57499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9" name="Line 7"/>
          <p:cNvSpPr>
            <a:spLocks noChangeShapeType="1"/>
          </p:cNvSpPr>
          <p:nvPr/>
        </p:nvSpPr>
        <p:spPr bwMode="auto">
          <a:xfrm flipH="1">
            <a:off x="6096000" y="3657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H="1">
            <a:off x="6096000" y="48768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H="1">
            <a:off x="6324600" y="22860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1A0291E-512A-4A09-AAF4-B415274AD16B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two approaches compared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200"/>
              <a:t>Activity on Node (AON) - CPM</a:t>
            </a:r>
          </a:p>
          <a:p>
            <a:pPr lvl="1"/>
            <a:r>
              <a:rPr lang="en-US" sz="2200"/>
              <a:t>Calculates a single deterministic start and end date</a:t>
            </a:r>
          </a:p>
          <a:p>
            <a:pPr lvl="1"/>
            <a:r>
              <a:rPr lang="en-US" sz="2200"/>
              <a:t>Most common and will be the one discussed</a:t>
            </a:r>
          </a:p>
          <a:p>
            <a:pPr lvl="1"/>
            <a:endParaRPr lang="en-US" sz="220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Activity on Arrow (AOA) - PERT </a:t>
            </a:r>
          </a:p>
          <a:p>
            <a:pPr lvl="1"/>
            <a:r>
              <a:rPr lang="en-US" sz="2200"/>
              <a:t>Uses a weighted duration estimate to calculate durations of activities</a:t>
            </a:r>
          </a:p>
          <a:p>
            <a:pPr lvl="1"/>
            <a:r>
              <a:rPr lang="en-US" sz="2200"/>
              <a:t>Rarely used</a:t>
            </a:r>
          </a:p>
          <a:p>
            <a:endParaRPr lang="en-US" sz="2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MIS 141: Project Management</a:t>
            </a:r>
          </a:p>
          <a:p>
            <a:fld id="{B60099D6-3031-4E8B-9C16-5AD73C39162C}" type="slidenum">
              <a:rPr lang="en-US"/>
              <a:pPr/>
              <a:t>9</a:t>
            </a:fld>
            <a:endParaRPr lang="en-US"/>
          </a:p>
        </p:txBody>
      </p:sp>
      <p:sp>
        <p:nvSpPr>
          <p:cNvPr id="993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on Node:</a:t>
            </a:r>
            <a:br>
              <a:rPr lang="en-US"/>
            </a:br>
            <a:r>
              <a:rPr lang="en-US"/>
              <a:t>Fundamental Relationships</a:t>
            </a: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762000" y="3505200"/>
            <a:ext cx="2328863" cy="1752600"/>
            <a:chOff x="528" y="1920"/>
            <a:chExt cx="1467" cy="1104"/>
          </a:xfrm>
        </p:grpSpPr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528" y="2352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X</a:t>
              </a:r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1392" y="1920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Y</a:t>
              </a:r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1392" y="2688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Z</a:t>
              </a:r>
            </a:p>
          </p:txBody>
        </p:sp>
        <p:cxnSp>
          <p:nvCxnSpPr>
            <p:cNvPr id="99338" name="AutoShape 10"/>
            <p:cNvCxnSpPr>
              <a:cxnSpLocks noChangeShapeType="1"/>
              <a:stCxn id="99335" idx="3"/>
              <a:endCxn id="99336" idx="1"/>
            </p:cNvCxnSpPr>
            <p:nvPr/>
          </p:nvCxnSpPr>
          <p:spPr bwMode="auto">
            <a:xfrm flipV="1">
              <a:off x="960" y="2088"/>
              <a:ext cx="432" cy="432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39" name="AutoShape 11"/>
            <p:cNvCxnSpPr>
              <a:cxnSpLocks noChangeShapeType="1"/>
              <a:stCxn id="99335" idx="3"/>
              <a:endCxn id="99337" idx="1"/>
            </p:cNvCxnSpPr>
            <p:nvPr/>
          </p:nvCxnSpPr>
          <p:spPr bwMode="auto">
            <a:xfrm>
              <a:off x="960" y="2520"/>
              <a:ext cx="432" cy="336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1463" y="228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n-PH"/>
                <a:t>Burst</a:t>
              </a:r>
              <a:endParaRPr lang="en-US"/>
            </a:p>
          </p:txBody>
        </p:sp>
      </p:grpSp>
      <p:grpSp>
        <p:nvGrpSpPr>
          <p:cNvPr id="99361" name="Group 33"/>
          <p:cNvGrpSpPr>
            <a:grpSpLocks/>
          </p:cNvGrpSpPr>
          <p:nvPr/>
        </p:nvGrpSpPr>
        <p:grpSpPr bwMode="auto">
          <a:xfrm>
            <a:off x="5791200" y="1870075"/>
            <a:ext cx="2362200" cy="2473325"/>
            <a:chOff x="3648" y="1178"/>
            <a:chExt cx="1488" cy="1558"/>
          </a:xfrm>
        </p:grpSpPr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648" y="1248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J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648" y="1824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K</a:t>
              </a: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3648" y="2400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L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704" y="1824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M</a:t>
              </a:r>
            </a:p>
          </p:txBody>
        </p:sp>
        <p:cxnSp>
          <p:nvCxnSpPr>
            <p:cNvPr id="99344" name="AutoShape 16"/>
            <p:cNvCxnSpPr>
              <a:cxnSpLocks noChangeShapeType="1"/>
              <a:stCxn id="99340" idx="3"/>
              <a:endCxn id="99343" idx="1"/>
            </p:cNvCxnSpPr>
            <p:nvPr/>
          </p:nvCxnSpPr>
          <p:spPr bwMode="auto">
            <a:xfrm>
              <a:off x="4080" y="1416"/>
              <a:ext cx="624" cy="576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45" name="AutoShape 17"/>
            <p:cNvCxnSpPr>
              <a:cxnSpLocks noChangeShapeType="1"/>
              <a:stCxn id="99341" idx="3"/>
              <a:endCxn id="99343" idx="1"/>
            </p:cNvCxnSpPr>
            <p:nvPr/>
          </p:nvCxnSpPr>
          <p:spPr bwMode="auto">
            <a:xfrm>
              <a:off x="4080" y="1992"/>
              <a:ext cx="624" cy="0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46" name="AutoShape 18"/>
            <p:cNvCxnSpPr>
              <a:cxnSpLocks noChangeShapeType="1"/>
              <a:stCxn id="99342" idx="3"/>
              <a:endCxn id="99343" idx="1"/>
            </p:cNvCxnSpPr>
            <p:nvPr/>
          </p:nvCxnSpPr>
          <p:spPr bwMode="auto">
            <a:xfrm flipV="1">
              <a:off x="4080" y="1992"/>
              <a:ext cx="624" cy="576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99357" name="Text Box 29"/>
            <p:cNvSpPr txBox="1">
              <a:spLocks noChangeArrowheads="1"/>
            </p:cNvSpPr>
            <p:nvPr/>
          </p:nvSpPr>
          <p:spPr bwMode="auto">
            <a:xfrm>
              <a:off x="4109" y="1178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n-PH"/>
                <a:t>Merge</a:t>
              </a:r>
              <a:endParaRPr lang="en-US"/>
            </a:p>
          </p:txBody>
        </p:sp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1066800" y="2209800"/>
            <a:ext cx="3575050" cy="1031875"/>
            <a:chOff x="480" y="1248"/>
            <a:chExt cx="2252" cy="650"/>
          </a:xfrm>
        </p:grpSpPr>
        <p:sp>
          <p:nvSpPr>
            <p:cNvPr id="99330" name="Rectangle 2"/>
            <p:cNvSpPr>
              <a:spLocks noChangeArrowheads="1"/>
            </p:cNvSpPr>
            <p:nvPr/>
          </p:nvSpPr>
          <p:spPr bwMode="auto">
            <a:xfrm>
              <a:off x="480" y="1248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A</a:t>
              </a:r>
            </a:p>
          </p:txBody>
        </p:sp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1392" y="1248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B</a:t>
              </a: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2256" y="1248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C</a:t>
              </a:r>
            </a:p>
          </p:txBody>
        </p:sp>
        <p:cxnSp>
          <p:nvCxnSpPr>
            <p:cNvPr id="99333" name="AutoShape 5"/>
            <p:cNvCxnSpPr>
              <a:cxnSpLocks noChangeShapeType="1"/>
              <a:stCxn id="99330" idx="3"/>
              <a:endCxn id="99331" idx="1"/>
            </p:cNvCxnSpPr>
            <p:nvPr/>
          </p:nvCxnSpPr>
          <p:spPr bwMode="auto">
            <a:xfrm>
              <a:off x="912" y="1416"/>
              <a:ext cx="480" cy="0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34" name="AutoShape 6"/>
            <p:cNvCxnSpPr>
              <a:cxnSpLocks noChangeShapeType="1"/>
              <a:stCxn id="99331" idx="3"/>
              <a:endCxn id="99332" idx="1"/>
            </p:cNvCxnSpPr>
            <p:nvPr/>
          </p:nvCxnSpPr>
          <p:spPr bwMode="auto">
            <a:xfrm>
              <a:off x="1824" y="1416"/>
              <a:ext cx="432" cy="0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99358" name="Text Box 30"/>
            <p:cNvSpPr txBox="1">
              <a:spLocks noChangeArrowheads="1"/>
            </p:cNvSpPr>
            <p:nvPr/>
          </p:nvSpPr>
          <p:spPr bwMode="auto">
            <a:xfrm>
              <a:off x="1881" y="1610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n-PH"/>
                <a:t>Sequence</a:t>
              </a:r>
              <a:endParaRPr lang="en-US"/>
            </a:p>
          </p:txBody>
        </p:sp>
      </p:grpSp>
      <p:grpSp>
        <p:nvGrpSpPr>
          <p:cNvPr id="99363" name="Group 35"/>
          <p:cNvGrpSpPr>
            <a:grpSpLocks/>
          </p:cNvGrpSpPr>
          <p:nvPr/>
        </p:nvGrpSpPr>
        <p:grpSpPr bwMode="auto">
          <a:xfrm>
            <a:off x="4114800" y="4876800"/>
            <a:ext cx="3082925" cy="1447800"/>
            <a:chOff x="2352" y="2976"/>
            <a:chExt cx="1942" cy="912"/>
          </a:xfrm>
        </p:grpSpPr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352" y="2976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J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2352" y="3552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K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3408" y="2976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L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3408" y="3552"/>
              <a:ext cx="432" cy="3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sz="2000">
                  <a:latin typeface="Arial" charset="0"/>
                </a:rPr>
                <a:t>M</a:t>
              </a:r>
            </a:p>
          </p:txBody>
        </p:sp>
        <p:cxnSp>
          <p:nvCxnSpPr>
            <p:cNvPr id="99351" name="AutoShape 23"/>
            <p:cNvCxnSpPr>
              <a:cxnSpLocks noChangeShapeType="1"/>
              <a:stCxn id="99347" idx="3"/>
              <a:endCxn id="99349" idx="1"/>
            </p:cNvCxnSpPr>
            <p:nvPr/>
          </p:nvCxnSpPr>
          <p:spPr bwMode="auto">
            <a:xfrm>
              <a:off x="2784" y="3144"/>
              <a:ext cx="624" cy="0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52" name="AutoShape 24"/>
            <p:cNvCxnSpPr>
              <a:cxnSpLocks noChangeShapeType="1"/>
              <a:stCxn id="99348" idx="3"/>
              <a:endCxn id="99350" idx="1"/>
            </p:cNvCxnSpPr>
            <p:nvPr/>
          </p:nvCxnSpPr>
          <p:spPr bwMode="auto">
            <a:xfrm>
              <a:off x="2784" y="3720"/>
              <a:ext cx="624" cy="0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53" name="AutoShape 25"/>
            <p:cNvCxnSpPr>
              <a:cxnSpLocks noChangeShapeType="1"/>
              <a:stCxn id="99348" idx="3"/>
              <a:endCxn id="99349" idx="1"/>
            </p:cNvCxnSpPr>
            <p:nvPr/>
          </p:nvCxnSpPr>
          <p:spPr bwMode="auto">
            <a:xfrm flipV="1">
              <a:off x="2784" y="3144"/>
              <a:ext cx="624" cy="576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99354" name="AutoShape 26"/>
            <p:cNvCxnSpPr>
              <a:cxnSpLocks noChangeShapeType="1"/>
              <a:stCxn id="99347" idx="3"/>
              <a:endCxn id="99350" idx="1"/>
            </p:cNvCxnSpPr>
            <p:nvPr/>
          </p:nvCxnSpPr>
          <p:spPr bwMode="auto">
            <a:xfrm>
              <a:off x="2784" y="3144"/>
              <a:ext cx="624" cy="576"/>
            </a:xfrm>
            <a:prstGeom prst="straightConnector1">
              <a:avLst/>
            </a:prstGeom>
            <a:noFill/>
            <a:ln w="57150">
              <a:solidFill>
                <a:srgbClr val="1E1EBE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677" y="3242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n-PH"/>
                <a:t>Mixed</a:t>
              </a:r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PM">
  <a:themeElements>
    <a:clrScheme name="P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545E1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rgbClr val="4545E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Office\Templates\Class\PM.pot</Template>
  <TotalTime>291</TotalTime>
  <Words>2888</Words>
  <Application>Microsoft Office PowerPoint</Application>
  <PresentationFormat>On-screen Show (4:3)</PresentationFormat>
  <Paragraphs>974</Paragraphs>
  <Slides>74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Times New Roman</vt:lpstr>
      <vt:lpstr>Comic Sans MS</vt:lpstr>
      <vt:lpstr>Arial</vt:lpstr>
      <vt:lpstr>Century Gothic</vt:lpstr>
      <vt:lpstr>Wingdings</vt:lpstr>
      <vt:lpstr>PM</vt:lpstr>
      <vt:lpstr>MS Organization Chart 2.0</vt:lpstr>
      <vt:lpstr>Microsoft Excel Worksheet</vt:lpstr>
      <vt:lpstr>Microsoft Equation 3.0</vt:lpstr>
      <vt:lpstr>Project Management</vt:lpstr>
      <vt:lpstr>Why do Project Scheduling?</vt:lpstr>
      <vt:lpstr>Schedule</vt:lpstr>
      <vt:lpstr>Activity Sequencing</vt:lpstr>
      <vt:lpstr>Project Network Diagrams</vt:lpstr>
      <vt:lpstr>Milestone and Gantt Charts: Good Overview Tools</vt:lpstr>
      <vt:lpstr>PERT/CPM</vt:lpstr>
      <vt:lpstr>The two approaches compared</vt:lpstr>
      <vt:lpstr>Activity on Node: Fundamental Relationships</vt:lpstr>
      <vt:lpstr>Project Networks: Basic Rules</vt:lpstr>
      <vt:lpstr>Activity on Node Notation</vt:lpstr>
      <vt:lpstr>Example</vt:lpstr>
      <vt:lpstr>Slide 13</vt:lpstr>
      <vt:lpstr>An exercise</vt:lpstr>
      <vt:lpstr>Doing estimates…</vt:lpstr>
      <vt:lpstr>Estimating the Duration of Activities</vt:lpstr>
      <vt:lpstr>Terminology</vt:lpstr>
      <vt:lpstr>Terminology</vt:lpstr>
      <vt:lpstr>How do we estimate?</vt:lpstr>
      <vt:lpstr>Top-Down Estimating</vt:lpstr>
      <vt:lpstr>Bottom-Up Estimating</vt:lpstr>
      <vt:lpstr>Level of Effort</vt:lpstr>
      <vt:lpstr>Standard Costs and Time</vt:lpstr>
      <vt:lpstr>Historical Relationships</vt:lpstr>
      <vt:lpstr>Simpson’s Rule for Estimation</vt:lpstr>
      <vt:lpstr>A word on Function Point Count</vt:lpstr>
      <vt:lpstr>More on function points</vt:lpstr>
      <vt:lpstr>Simplified Function Point Table</vt:lpstr>
      <vt:lpstr>Performing CPM…</vt:lpstr>
      <vt:lpstr>Implementing CPM: Activity on Node</vt:lpstr>
      <vt:lpstr>Example (con’t.)</vt:lpstr>
      <vt:lpstr>Slide 32</vt:lpstr>
      <vt:lpstr>Doing the forward pass…</vt:lpstr>
      <vt:lpstr>ES and EF</vt:lpstr>
      <vt:lpstr>Slide 35</vt:lpstr>
      <vt:lpstr>Slide 36</vt:lpstr>
      <vt:lpstr>Slide 37</vt:lpstr>
      <vt:lpstr>Slide 38</vt:lpstr>
      <vt:lpstr>Doing the backward pass…</vt:lpstr>
      <vt:lpstr>LS and LF</vt:lpstr>
      <vt:lpstr>Slide 41</vt:lpstr>
      <vt:lpstr>Slide 42</vt:lpstr>
      <vt:lpstr>Slide 43</vt:lpstr>
      <vt:lpstr>Slide 44</vt:lpstr>
      <vt:lpstr>Finding the Critical Path</vt:lpstr>
      <vt:lpstr>Slack</vt:lpstr>
      <vt:lpstr>Critical Path</vt:lpstr>
      <vt:lpstr>Slide 48</vt:lpstr>
      <vt:lpstr>Slide 49</vt:lpstr>
      <vt:lpstr>Example 2 with a variation in the Estimation Method</vt:lpstr>
      <vt:lpstr>Example 2 with a variation in the Estimation Method</vt:lpstr>
      <vt:lpstr>Instructions</vt:lpstr>
      <vt:lpstr>Precedence Diagramming Method (PDM)</vt:lpstr>
      <vt:lpstr>Precedence Diagramming Method</vt:lpstr>
      <vt:lpstr>Precedence Diagramming Method (PDM)</vt:lpstr>
      <vt:lpstr>Precedence Diagramming Method</vt:lpstr>
      <vt:lpstr>PDM Start to Start</vt:lpstr>
      <vt:lpstr>PDM Finish to Finish</vt:lpstr>
      <vt:lpstr>PDM Finish to Start</vt:lpstr>
      <vt:lpstr>PDM Start to Finish</vt:lpstr>
      <vt:lpstr>PDM Networks Exercise</vt:lpstr>
      <vt:lpstr>PDM Networks</vt:lpstr>
      <vt:lpstr>PDM Networks</vt:lpstr>
      <vt:lpstr>PDM Networks</vt:lpstr>
      <vt:lpstr>Project Schedule Compression</vt:lpstr>
      <vt:lpstr>Shortening the Project Duration</vt:lpstr>
      <vt:lpstr>Shortening a Project Schedule</vt:lpstr>
      <vt:lpstr>Crashing a Project</vt:lpstr>
      <vt:lpstr>Cost Slope</vt:lpstr>
      <vt:lpstr>Crashing Example Problem</vt:lpstr>
      <vt:lpstr>Crashing Example Problem</vt:lpstr>
      <vt:lpstr>Process</vt:lpstr>
      <vt:lpstr>Crashing Limitations</vt:lpstr>
      <vt:lpstr>Shortening Project Schedules</vt:lpstr>
    </vt:vector>
  </TitlesOfParts>
  <Company>-(Dr. Diet Mountain Dew)-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Bong Olpoc</dc:creator>
  <cp:lastModifiedBy>Bong</cp:lastModifiedBy>
  <cp:revision>15</cp:revision>
  <dcterms:created xsi:type="dcterms:W3CDTF">2003-03-13T14:38:14Z</dcterms:created>
  <dcterms:modified xsi:type="dcterms:W3CDTF">2013-09-01T10:19:08Z</dcterms:modified>
</cp:coreProperties>
</file>