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48"/>
  </p:notesMasterIdLst>
  <p:handoutMasterIdLst>
    <p:handoutMasterId r:id="rId49"/>
  </p:handoutMasterIdLst>
  <p:sldIdLst>
    <p:sldId id="564" r:id="rId2"/>
    <p:sldId id="1232" r:id="rId3"/>
    <p:sldId id="1233" r:id="rId4"/>
    <p:sldId id="1231" r:id="rId5"/>
    <p:sldId id="1128" r:id="rId6"/>
    <p:sldId id="1234" r:id="rId7"/>
    <p:sldId id="1141" r:id="rId8"/>
    <p:sldId id="1130" r:id="rId9"/>
    <p:sldId id="1235" r:id="rId10"/>
    <p:sldId id="1132" r:id="rId11"/>
    <p:sldId id="1236" r:id="rId12"/>
    <p:sldId id="1237" r:id="rId13"/>
    <p:sldId id="1238" r:id="rId14"/>
    <p:sldId id="1143" r:id="rId15"/>
    <p:sldId id="1144" r:id="rId16"/>
    <p:sldId id="1145" r:id="rId17"/>
    <p:sldId id="1146" r:id="rId18"/>
    <p:sldId id="1147" r:id="rId19"/>
    <p:sldId id="1205" r:id="rId20"/>
    <p:sldId id="1226" r:id="rId21"/>
    <p:sldId id="1227" r:id="rId22"/>
    <p:sldId id="1228" r:id="rId23"/>
    <p:sldId id="1218" r:id="rId24"/>
    <p:sldId id="1175" r:id="rId25"/>
    <p:sldId id="1219" r:id="rId26"/>
    <p:sldId id="1183" r:id="rId27"/>
    <p:sldId id="1206" r:id="rId28"/>
    <p:sldId id="1184" r:id="rId29"/>
    <p:sldId id="1229" r:id="rId30"/>
    <p:sldId id="1207" r:id="rId31"/>
    <p:sldId id="1230" r:id="rId32"/>
    <p:sldId id="1213" r:id="rId33"/>
    <p:sldId id="1220" r:id="rId34"/>
    <p:sldId id="1221" r:id="rId35"/>
    <p:sldId id="1211" r:id="rId36"/>
    <p:sldId id="1185" r:id="rId37"/>
    <p:sldId id="1186" r:id="rId38"/>
    <p:sldId id="1187" r:id="rId39"/>
    <p:sldId id="1188" r:id="rId40"/>
    <p:sldId id="1222" r:id="rId41"/>
    <p:sldId id="1223" r:id="rId42"/>
    <p:sldId id="1224" r:id="rId43"/>
    <p:sldId id="1225" r:id="rId44"/>
    <p:sldId id="1214" r:id="rId45"/>
    <p:sldId id="1215" r:id="rId46"/>
    <p:sldId id="1217" r:id="rId47"/>
  </p:sldIdLst>
  <p:sldSz cx="9144000" cy="6858000" type="screen4x3"/>
  <p:notesSz cx="6858000" cy="90281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400" kern="1200">
        <a:solidFill>
          <a:srgbClr val="FFFF6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400" kern="1200">
        <a:solidFill>
          <a:srgbClr val="FFFF6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400" kern="1200">
        <a:solidFill>
          <a:srgbClr val="FFFF6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400" kern="1200">
        <a:solidFill>
          <a:srgbClr val="FFFF6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400" kern="1200">
        <a:solidFill>
          <a:srgbClr val="FFFF6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FF6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FF6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FF6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FF6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DF92"/>
    <a:srgbClr val="32E095"/>
    <a:srgbClr val="32E0B2"/>
    <a:srgbClr val="30E267"/>
    <a:srgbClr val="47E578"/>
    <a:srgbClr val="37D78F"/>
    <a:srgbClr val="FFFF00"/>
    <a:srgbClr val="06AF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35" tIns="0" rIns="18835" bIns="0" numCol="1" anchor="t" anchorCtr="0" compatLnSpc="1">
            <a:prstTxWarp prst="textNoShape">
              <a:avLst/>
            </a:prstTxWarp>
          </a:bodyPr>
          <a:lstStyle>
            <a:lvl1pPr algn="l" defTabSz="903288">
              <a:defRPr sz="1000" i="1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35" tIns="0" rIns="18835" bIns="0" numCol="1" anchor="t" anchorCtr="0" compatLnSpc="1">
            <a:prstTxWarp prst="textNoShape">
              <a:avLst/>
            </a:prstTxWarp>
          </a:bodyPr>
          <a:lstStyle>
            <a:lvl1pPr algn="r" defTabSz="903288">
              <a:defRPr sz="1000" i="1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82625"/>
            <a:ext cx="4497388" cy="3373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9425"/>
            <a:ext cx="50292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6" tIns="45518" rIns="91036" bIns="45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35" tIns="0" rIns="18835" bIns="0" numCol="1" anchor="b" anchorCtr="0" compatLnSpc="1">
            <a:prstTxWarp prst="textNoShape">
              <a:avLst/>
            </a:prstTxWarp>
          </a:bodyPr>
          <a:lstStyle>
            <a:lvl1pPr algn="l" defTabSz="903288">
              <a:defRPr sz="1000" i="1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35" tIns="0" rIns="18835" bIns="0" numCol="1" anchor="b" anchorCtr="0" compatLnSpc="1">
            <a:prstTxWarp prst="textNoShape">
              <a:avLst/>
            </a:prstTxWarp>
          </a:bodyPr>
          <a:lstStyle>
            <a:lvl1pPr algn="r" defTabSz="903288">
              <a:defRPr sz="1000" i="1" smtClean="0">
                <a:effectLst/>
              </a:defRPr>
            </a:lvl1pPr>
          </a:lstStyle>
          <a:p>
            <a:pPr>
              <a:defRPr/>
            </a:pPr>
            <a:fld id="{7BA462AB-8691-47A8-B9E0-4741CB70D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61279-F8CB-47B6-B475-7A61D7F37DBE}" type="slidenum">
              <a:rPr lang="en-US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82625"/>
            <a:ext cx="4495800" cy="3371850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ChangeArrowheads="1"/>
          </p:cNvSpPr>
          <p:nvPr>
            <p:ph type="body" idx="1"/>
          </p:nvPr>
        </p:nvSpPr>
        <p:spPr>
          <a:xfrm>
            <a:off x="915988" y="4289425"/>
            <a:ext cx="5026025" cy="4062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152" tIns="44576" rIns="89152" bIns="4457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80E344-F279-4E31-8040-A485D2ADD4A4}" type="slidenum">
              <a:rPr lang="en-US"/>
              <a:pPr/>
              <a:t>31</a:t>
            </a:fld>
            <a:endParaRPr 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4750" y="681038"/>
            <a:ext cx="4508500" cy="3381375"/>
          </a:xfrm>
          <a:ln cap="flat"/>
        </p:spPr>
      </p:sp>
      <p:sp>
        <p:nvSpPr>
          <p:cNvPr id="5222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289425"/>
            <a:ext cx="5029200" cy="4060825"/>
          </a:xfrm>
          <a:noFill/>
          <a:ln/>
        </p:spPr>
        <p:txBody>
          <a:bodyPr lIns="155575" tIns="77788" rIns="155575" bIns="77788"/>
          <a:lstStyle/>
          <a:p>
            <a:pPr defTabSz="1546225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A935C-8498-4600-BEBF-AC10226D4AF0}" type="slidenum">
              <a:rPr lang="en-US"/>
              <a:pPr/>
              <a:t>7</a:t>
            </a:fld>
            <a:endParaRPr lang="en-US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sz="8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3CD66-B82C-454C-B842-7C7D8A3005DB}" type="slidenum">
              <a:rPr lang="en-US"/>
              <a:pPr/>
              <a:t>8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sz="8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8EA4E-6D05-4FED-8DCB-D24959097342}" type="slidenum">
              <a:rPr lang="en-US"/>
              <a:pPr/>
              <a:t>10</a:t>
            </a:fld>
            <a:endParaRPr lang="en-US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E1895-7248-4E1C-8CF9-CB69C8495A1E}" type="slidenum">
              <a:rPr lang="en-US"/>
              <a:pPr/>
              <a:t>15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sz="8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643FCB-04DC-40DF-9A15-579CF8FAAD95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792" tIns="43896" rIns="87792" bIns="43896"/>
          <a:lstStyle/>
          <a:p>
            <a:endParaRPr lang="en-US" sz="8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0931C-8375-49EF-82E3-3E1C0FC9B4CF}" type="slidenum">
              <a:rPr lang="en-US"/>
              <a:pPr/>
              <a:t>21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4750" y="681038"/>
            <a:ext cx="4508500" cy="3381375"/>
          </a:xfrm>
          <a:ln cap="flat"/>
        </p:spPr>
      </p:sp>
      <p:sp>
        <p:nvSpPr>
          <p:cNvPr id="4915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289425"/>
            <a:ext cx="5029200" cy="4060825"/>
          </a:xfrm>
          <a:noFill/>
          <a:ln/>
        </p:spPr>
        <p:txBody>
          <a:bodyPr lIns="155575" tIns="77788" rIns="155575" bIns="77788"/>
          <a:lstStyle/>
          <a:p>
            <a:pPr defTabSz="1546225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980718-EFA4-477C-97A5-0F31658B6695}" type="slidenum">
              <a:rPr lang="en-US"/>
              <a:pPr/>
              <a:t>22</a:t>
            </a:fld>
            <a:endParaRPr lang="en-US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4750" y="681038"/>
            <a:ext cx="4508500" cy="3381375"/>
          </a:xfrm>
          <a:ln cap="flat"/>
        </p:spPr>
      </p:sp>
      <p:sp>
        <p:nvSpPr>
          <p:cNvPr id="5018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289425"/>
            <a:ext cx="5029200" cy="4060825"/>
          </a:xfrm>
          <a:noFill/>
          <a:ln/>
        </p:spPr>
        <p:txBody>
          <a:bodyPr lIns="155575" tIns="77788" rIns="155575" bIns="77788"/>
          <a:lstStyle/>
          <a:p>
            <a:pPr defTabSz="1546225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1DBEF-EE30-4431-8D6A-EA149DAA9CFB}" type="slidenum">
              <a:rPr lang="en-US"/>
              <a:pPr/>
              <a:t>29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4750" y="681038"/>
            <a:ext cx="4508500" cy="3381375"/>
          </a:xfrm>
          <a:ln cap="flat"/>
        </p:spPr>
      </p:sp>
      <p:sp>
        <p:nvSpPr>
          <p:cNvPr id="5120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289425"/>
            <a:ext cx="5029200" cy="4060825"/>
          </a:xfrm>
          <a:noFill/>
          <a:ln/>
        </p:spPr>
        <p:txBody>
          <a:bodyPr lIns="155575" tIns="77788" rIns="155575" bIns="77788"/>
          <a:lstStyle/>
          <a:p>
            <a:pPr defTabSz="1546225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98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gradFill rotWithShape="0">
            <a:gsLst>
              <a:gs pos="0">
                <a:srgbClr val="4545E1"/>
              </a:gs>
              <a:gs pos="100000">
                <a:srgbClr val="4545E1">
                  <a:gamma/>
                  <a:tint val="32157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4101"/>
          <p:cNvGrpSpPr>
            <a:grpSpLocks/>
          </p:cNvGrpSpPr>
          <p:nvPr/>
        </p:nvGrpSpPr>
        <p:grpSpPr bwMode="auto">
          <a:xfrm>
            <a:off x="0" y="0"/>
            <a:ext cx="2155825" cy="1981200"/>
            <a:chOff x="0" y="144"/>
            <a:chExt cx="1358" cy="1248"/>
          </a:xfrm>
        </p:grpSpPr>
        <p:sp>
          <p:nvSpPr>
            <p:cNvPr id="6" name="AutoShape 4102"/>
            <p:cNvSpPr>
              <a:spLocks noChangeArrowheads="1"/>
            </p:cNvSpPr>
            <p:nvPr/>
          </p:nvSpPr>
          <p:spPr bwMode="auto">
            <a:xfrm>
              <a:off x="144" y="288"/>
              <a:ext cx="912" cy="816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1E1EBE">
                    <a:gamma/>
                    <a:tint val="37255"/>
                    <a:invGamma/>
                  </a:srgbClr>
                </a:gs>
                <a:gs pos="100000">
                  <a:srgbClr val="1E1EBE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1E1EBE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4103"/>
            <p:cNvSpPr txBox="1">
              <a:spLocks noChangeArrowheads="1"/>
            </p:cNvSpPr>
            <p:nvPr/>
          </p:nvSpPr>
          <p:spPr bwMode="auto">
            <a:xfrm>
              <a:off x="288" y="144"/>
              <a:ext cx="6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400" b="1">
                  <a:solidFill>
                    <a:schemeClr val="tx1"/>
                  </a:solidFill>
                  <a:effectLst/>
                  <a:latin typeface="Comic Sans MS" pitchFamily="66" charset="0"/>
                </a:rPr>
                <a:t>resources</a:t>
              </a:r>
              <a:endParaRPr lang="en-US" sz="24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 Box 4104"/>
            <p:cNvSpPr txBox="1">
              <a:spLocks noChangeArrowheads="1"/>
            </p:cNvSpPr>
            <p:nvPr/>
          </p:nvSpPr>
          <p:spPr bwMode="auto">
            <a:xfrm>
              <a:off x="0" y="1200"/>
              <a:ext cx="7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400" b="1">
                  <a:solidFill>
                    <a:schemeClr val="tx1"/>
                  </a:solidFill>
                  <a:effectLst/>
                  <a:latin typeface="Comic Sans MS" pitchFamily="66" charset="0"/>
                </a:rPr>
                <a:t>Performance</a:t>
              </a:r>
              <a:endParaRPr lang="en-US" sz="24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 Box 4105"/>
            <p:cNvSpPr txBox="1">
              <a:spLocks noChangeArrowheads="1"/>
            </p:cNvSpPr>
            <p:nvPr/>
          </p:nvSpPr>
          <p:spPr bwMode="auto">
            <a:xfrm>
              <a:off x="1008" y="1056"/>
              <a:ext cx="3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400" b="1">
                  <a:solidFill>
                    <a:schemeClr val="tx1"/>
                  </a:solidFill>
                  <a:effectLst/>
                  <a:latin typeface="Comic Sans MS" pitchFamily="66" charset="0"/>
                </a:rPr>
                <a:t>time</a:t>
              </a:r>
              <a:endParaRPr lang="en-US" sz="24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" name="Line 4106"/>
          <p:cNvSpPr>
            <a:spLocks noChangeShapeType="1"/>
          </p:cNvSpPr>
          <p:nvPr/>
        </p:nvSpPr>
        <p:spPr bwMode="auto">
          <a:xfrm>
            <a:off x="1905000" y="1752600"/>
            <a:ext cx="6477000" cy="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" name="Picture 4107" descr="p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086350"/>
            <a:ext cx="1905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4108"/>
          <p:cNvSpPr>
            <a:spLocks noChangeShapeType="1"/>
          </p:cNvSpPr>
          <p:nvPr/>
        </p:nvSpPr>
        <p:spPr bwMode="auto">
          <a:xfrm>
            <a:off x="8382000" y="1752600"/>
            <a:ext cx="0" cy="327660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 type="diamond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2227" name="Rectangle 4099"/>
          <p:cNvSpPr>
            <a:spLocks noGrp="1" noChangeArrowheads="1"/>
          </p:cNvSpPr>
          <p:nvPr>
            <p:ph type="ctrTitle"/>
          </p:nvPr>
        </p:nvSpPr>
        <p:spPr>
          <a:xfrm>
            <a:off x="990600" y="2286000"/>
            <a:ext cx="7239000" cy="11430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2228" name="Rectangle 4100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4191000"/>
            <a:ext cx="4876800" cy="1066800"/>
          </a:xfrm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898EE00-62AF-4AE2-96B3-D8EFBDD31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0383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626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2765B3E-7455-4355-B615-DFFA22A7A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096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40005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981200"/>
            <a:ext cx="40005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3239254-9A6E-4971-9DEF-D65D00D9C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2AC9EACA-C1FD-4E6B-BBE8-C5337041D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8910BD2-14C2-416B-9FC6-EA5B0D22E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4000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81200"/>
            <a:ext cx="4000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48CB5AC-9330-41EE-92B3-4FD4508B6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2EEA1D2-ED98-426F-8C01-BDE4846CA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28F633A9-EE63-4194-82C1-EA65148A2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42513B8-E054-44F8-8AF6-3E456F8FA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8E7FCED-8B68-4499-BEB5-6D689CE82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E56B942-DF38-42C6-B940-8C437F7D1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gradFill rotWithShape="0">
            <a:gsLst>
              <a:gs pos="0">
                <a:srgbClr val="4545E1"/>
              </a:gs>
              <a:gs pos="100000">
                <a:srgbClr val="4545E1">
                  <a:gamma/>
                  <a:tint val="32157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6096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2484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BA0BEA6-96D0-4277-BDE4-76FC37B04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31206" name="AutoShape 6"/>
          <p:cNvSpPr>
            <a:spLocks noChangeArrowheads="1"/>
          </p:cNvSpPr>
          <p:nvPr/>
        </p:nvSpPr>
        <p:spPr bwMode="auto">
          <a:xfrm>
            <a:off x="228600" y="228600"/>
            <a:ext cx="1447800" cy="12954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1E1EBE">
                  <a:gamma/>
                  <a:tint val="37255"/>
                  <a:invGamma/>
                </a:srgbClr>
              </a:gs>
              <a:gs pos="100000">
                <a:srgbClr val="1E1EBE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1E1EBE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31207" name="Text Box 7"/>
          <p:cNvSpPr txBox="1">
            <a:spLocks noChangeArrowheads="1"/>
          </p:cNvSpPr>
          <p:nvPr/>
        </p:nvSpPr>
        <p:spPr bwMode="auto">
          <a:xfrm>
            <a:off x="457200" y="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400" b="1">
                <a:solidFill>
                  <a:schemeClr val="tx1"/>
                </a:solidFill>
                <a:effectLst/>
                <a:latin typeface="Comic Sans MS" pitchFamily="66" charset="0"/>
              </a:rPr>
              <a:t>resources</a:t>
            </a:r>
            <a:endParaRPr lang="en-US" sz="24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1208" name="Text Box 8"/>
          <p:cNvSpPr txBox="1">
            <a:spLocks noChangeArrowheads="1"/>
          </p:cNvSpPr>
          <p:nvPr/>
        </p:nvSpPr>
        <p:spPr bwMode="auto">
          <a:xfrm>
            <a:off x="0" y="1676400"/>
            <a:ext cx="125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400" b="1">
                <a:solidFill>
                  <a:schemeClr val="tx1"/>
                </a:solidFill>
                <a:effectLst/>
                <a:latin typeface="Comic Sans MS" pitchFamily="66" charset="0"/>
              </a:rPr>
              <a:t>Performance</a:t>
            </a:r>
            <a:endParaRPr lang="en-US" sz="24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1209" name="Text Box 9"/>
          <p:cNvSpPr txBox="1">
            <a:spLocks noChangeArrowheads="1"/>
          </p:cNvSpPr>
          <p:nvPr/>
        </p:nvSpPr>
        <p:spPr bwMode="auto">
          <a:xfrm>
            <a:off x="1600200" y="1447800"/>
            <a:ext cx="55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400" b="1">
                <a:solidFill>
                  <a:schemeClr val="tx1"/>
                </a:solidFill>
                <a:effectLst/>
                <a:latin typeface="Comic Sans MS" pitchFamily="66" charset="0"/>
              </a:rPr>
              <a:t>time</a:t>
            </a:r>
            <a:endParaRPr lang="en-US" sz="24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1210" name="Line 10"/>
          <p:cNvSpPr>
            <a:spLocks noChangeShapeType="1"/>
          </p:cNvSpPr>
          <p:nvPr/>
        </p:nvSpPr>
        <p:spPr bwMode="auto">
          <a:xfrm>
            <a:off x="1905000" y="1752600"/>
            <a:ext cx="6705600" cy="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179" name="Picture 11" descr="p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5086350"/>
            <a:ext cx="1905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12" name="Line 12"/>
          <p:cNvSpPr>
            <a:spLocks noChangeShapeType="1"/>
          </p:cNvSpPr>
          <p:nvPr/>
        </p:nvSpPr>
        <p:spPr bwMode="auto">
          <a:xfrm>
            <a:off x="8686800" y="1752600"/>
            <a:ext cx="0" cy="327660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 type="diamond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en-US" sz="240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40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mtClean="0">
                <a:solidFill>
                  <a:schemeClr val="tx1"/>
                </a:solidFill>
              </a:rPr>
              <a:t>Project Management</a:t>
            </a:r>
            <a:endParaRPr lang="en-US" sz="4400" smtClean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smtClean="0"/>
              <a:t>Project Cost Management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0B5CC466-07EC-4F2F-A4E5-3C545523D7C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of the Budget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mic Sans MS" pitchFamily="66" charset="0"/>
              <a:buChar char="-"/>
            </a:pPr>
            <a:r>
              <a:rPr lang="en-US" smtClean="0"/>
              <a:t>Document - lists planned expenditures</a:t>
            </a:r>
          </a:p>
          <a:p>
            <a:pPr>
              <a:buFont typeface="Comic Sans MS" pitchFamily="66" charset="0"/>
              <a:buChar char="-"/>
            </a:pPr>
            <a:r>
              <a:rPr lang="en-US" smtClean="0"/>
              <a:t>Serves as a standard for comparison</a:t>
            </a:r>
          </a:p>
          <a:p>
            <a:pPr>
              <a:buFont typeface="Comic Sans MS" pitchFamily="66" charset="0"/>
              <a:buChar char="-"/>
            </a:pPr>
            <a:r>
              <a:rPr lang="en-US" smtClean="0"/>
              <a:t>It is a baseline for financial project performance</a:t>
            </a:r>
          </a:p>
          <a:p>
            <a:pPr>
              <a:buFont typeface="Comic Sans MS" pitchFamily="66" charset="0"/>
              <a:buChar char="-"/>
            </a:pPr>
            <a:r>
              <a:rPr lang="en-US" smtClean="0"/>
              <a:t>Budgeting procedures – link resource use to achievement of organizational goals </a:t>
            </a:r>
          </a:p>
          <a:p>
            <a:pPr>
              <a:buFont typeface="Comic Sans MS" pitchFamily="66" charset="0"/>
              <a:buChar char="-"/>
            </a:pPr>
            <a:r>
              <a:rPr lang="en-US" smtClean="0"/>
              <a:t>The budget – the money side of the project plan – approved at conclusion of the planning phase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8674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AC9EACA-C1FD-4E6B-BBE8-C5337041D6F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ROM (Rough order estimate)  -- ballpark estimate, a guesstimate, a swag, a broad gauge.  Done early in the project (-50-100% accurate)</a:t>
            </a:r>
          </a:p>
          <a:p>
            <a:r>
              <a:rPr lang="en-US" dirty="0" smtClean="0"/>
              <a:t>Budgetary estimate – used to allocate money into an organization’s budget.  Done at the </a:t>
            </a:r>
            <a:r>
              <a:rPr lang="en-US" dirty="0" err="1" smtClean="0"/>
              <a:t>statr</a:t>
            </a:r>
            <a:r>
              <a:rPr lang="en-US" dirty="0" smtClean="0"/>
              <a:t> of the project (-10 to 25% accurate)</a:t>
            </a:r>
          </a:p>
          <a:p>
            <a:r>
              <a:rPr lang="en-US" dirty="0" smtClean="0"/>
              <a:t>Definitive Estimate – Provides an accurate estimate of project costs.  Later in  the project (-5 to 10% accurate)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AC9EACA-C1FD-4E6B-BBE8-C5337041D6F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 tools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that of tools used in estimating time…</a:t>
            </a:r>
          </a:p>
          <a:p>
            <a:pPr lvl="1"/>
            <a:r>
              <a:rPr lang="en-US" dirty="0" smtClean="0"/>
              <a:t>Bottom up</a:t>
            </a:r>
          </a:p>
          <a:p>
            <a:pPr lvl="1"/>
            <a:r>
              <a:rPr lang="en-US" dirty="0" smtClean="0"/>
              <a:t>Top down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AC9EACA-C1FD-4E6B-BBE8-C5337041D6F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Example of Computing the Different Project Costs</a:t>
            </a:r>
            <a:r>
              <a:rPr lang="en-US" sz="4400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C3A0045-5869-4A28-B3BF-E71A44FE576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Inertial Guidance System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mic Sans MS" pitchFamily="66" charset="0"/>
              <a:buChar char="-"/>
            </a:pPr>
            <a:r>
              <a:rPr lang="en-US" smtClean="0"/>
              <a:t>Labor is estimated to be 1202 hours at $45/hour </a:t>
            </a:r>
          </a:p>
          <a:p>
            <a:pPr>
              <a:buFont typeface="Comic Sans MS" pitchFamily="66" charset="0"/>
              <a:buChar char="-"/>
            </a:pPr>
            <a:r>
              <a:rPr lang="en-US" smtClean="0"/>
              <a:t>Materials and supplies $2,100</a:t>
            </a:r>
          </a:p>
          <a:p>
            <a:pPr>
              <a:buFont typeface="Comic Sans MS" pitchFamily="66" charset="0"/>
              <a:buChar char="-"/>
            </a:pPr>
            <a:r>
              <a:rPr lang="en-US" smtClean="0"/>
              <a:t>Clean-up services $200</a:t>
            </a:r>
          </a:p>
          <a:p>
            <a:pPr>
              <a:buFont typeface="Comic Sans MS" pitchFamily="66" charset="0"/>
              <a:buChar char="-"/>
            </a:pPr>
            <a:r>
              <a:rPr lang="en-US" smtClean="0"/>
              <a:t>Contract – computer rental $450</a:t>
            </a:r>
          </a:p>
          <a:p>
            <a:pPr>
              <a:buFont typeface="Comic Sans MS" pitchFamily="66" charset="0"/>
              <a:buChar char="-"/>
            </a:pPr>
            <a:r>
              <a:rPr lang="en-US" smtClean="0"/>
              <a:t>Cost loading requirements: labor (.87), Materials (.09), Services (.57), Contracts (.17)</a:t>
            </a:r>
          </a:p>
          <a:p>
            <a:pPr>
              <a:buFont typeface="Comic Sans MS" pitchFamily="66" charset="0"/>
              <a:buChar char="-"/>
            </a:pPr>
            <a:r>
              <a:rPr lang="en-US" smtClean="0"/>
              <a:t>Profit requirement is 24%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1D98FB68-3EBE-43A3-BF0A-95385667124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1066800" y="1981200"/>
          <a:ext cx="6858000" cy="4343400"/>
        </p:xfrm>
        <a:graphic>
          <a:graphicData uri="http://schemas.openxmlformats.org/presentationml/2006/ole">
            <p:oleObj spid="_x0000_s1026" name="Worksheet" r:id="rId3" imgW="4562879" imgH="2114922" progId="Excel.Sheet.8">
              <p:embed/>
            </p:oleObj>
          </a:graphicData>
        </a:graphic>
      </p:graphicFrame>
      <p:sp>
        <p:nvSpPr>
          <p:cNvPr id="126464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67818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tx1"/>
                </a:solidFill>
              </a:rPr>
              <a:t>Inertial Guidance System Costs</a:t>
            </a:r>
            <a:endParaRPr lang="en-US" sz="3000" smtClean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B9B3D5EC-44F0-45D6-81F5-F75055C0DD9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Time-Phased Budget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mic Sans MS" pitchFamily="66" charset="0"/>
              <a:buChar char="-"/>
            </a:pPr>
            <a:r>
              <a:rPr lang="en-US" smtClean="0"/>
              <a:t>Costs related to activities (work packages) and associated resources throughout the Project Life Cycle</a:t>
            </a:r>
          </a:p>
          <a:p>
            <a:pPr>
              <a:buFont typeface="Comic Sans MS" pitchFamily="66" charset="0"/>
              <a:buChar char="-"/>
            </a:pPr>
            <a:r>
              <a:rPr lang="en-US" smtClean="0"/>
              <a:t>Based on:</a:t>
            </a:r>
          </a:p>
          <a:p>
            <a:pPr lvl="1">
              <a:buFont typeface="Comic Sans MS" pitchFamily="66" charset="0"/>
              <a:buChar char="-"/>
            </a:pPr>
            <a:r>
              <a:rPr lang="en-US" smtClean="0"/>
              <a:t> Activity cost estimates (all costs)</a:t>
            </a:r>
          </a:p>
          <a:p>
            <a:pPr lvl="1">
              <a:buFont typeface="Comic Sans MS" pitchFamily="66" charset="0"/>
              <a:buChar char="-"/>
            </a:pPr>
            <a:r>
              <a:rPr lang="en-US" smtClean="0"/>
              <a:t> WBS – timing of costs</a:t>
            </a:r>
          </a:p>
          <a:p>
            <a:pPr lvl="1">
              <a:buFont typeface="Comic Sans MS" pitchFamily="66" charset="0"/>
              <a:buChar char="-"/>
            </a:pPr>
            <a:r>
              <a:rPr lang="en-US" smtClean="0"/>
              <a:t> Manpower plan (wages &amp; labor costs)</a:t>
            </a:r>
          </a:p>
          <a:p>
            <a:pPr>
              <a:buFont typeface="Comic Sans MS" pitchFamily="66" charset="0"/>
              <a:buChar char="-"/>
            </a:pPr>
            <a:r>
              <a:rPr lang="en-US" smtClean="0"/>
              <a:t>Activity costs divided into reporting periods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EDFF8EE-3AF9-4ADA-A091-048F7B1C747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000" smtClean="0">
                <a:solidFill>
                  <a:schemeClr val="tx1"/>
                </a:solidFill>
              </a:rPr>
              <a:t>Time-Phased Project Budget</a:t>
            </a:r>
            <a:endParaRPr lang="en-US" sz="3000" smtClean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1219200" y="2667000"/>
          <a:ext cx="6832600" cy="2986088"/>
        </p:xfrm>
        <a:graphic>
          <a:graphicData uri="http://schemas.openxmlformats.org/presentationml/2006/ole">
            <p:oleObj spid="_x0000_s2050" name="Worksheet" r:id="rId3" imgW="3581638" imgH="1305163" progId="Excel.Sheet.8">
              <p:embed/>
            </p:oleObj>
          </a:graphicData>
        </a:graphic>
      </p:graphicFrame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4038600" y="2209800"/>
            <a:ext cx="32972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effectLst/>
              </a:rPr>
              <a:t>Time Period (Months)</a:t>
            </a:r>
            <a:endParaRPr lang="en-US" sz="3600" b="1">
              <a:solidFill>
                <a:schemeClr val="tx1"/>
              </a:solidFill>
              <a:effectLst/>
            </a:endParaRPr>
          </a:p>
        </p:txBody>
      </p:sp>
      <p:sp>
        <p:nvSpPr>
          <p:cNvPr id="2055" name="Text Box 5"/>
          <p:cNvSpPr txBox="1">
            <a:spLocks noChangeArrowheads="1"/>
          </p:cNvSpPr>
          <p:nvPr/>
        </p:nvSpPr>
        <p:spPr bwMode="auto">
          <a:xfrm rot="-3265301">
            <a:off x="1135856" y="2216944"/>
            <a:ext cx="1385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effectLst/>
              </a:rPr>
              <a:t>Activity</a:t>
            </a:r>
            <a:endParaRPr lang="en-US" sz="3600" b="1">
              <a:solidFill>
                <a:schemeClr val="tx1"/>
              </a:solidFill>
              <a:effectLst/>
            </a:endParaRPr>
          </a:p>
        </p:txBody>
      </p:sp>
      <p:sp>
        <p:nvSpPr>
          <p:cNvPr id="2056" name="Text Box 6"/>
          <p:cNvSpPr txBox="1">
            <a:spLocks noChangeArrowheads="1"/>
          </p:cNvSpPr>
          <p:nvPr/>
        </p:nvSpPr>
        <p:spPr bwMode="auto">
          <a:xfrm rot="-3178049">
            <a:off x="2007393" y="2412207"/>
            <a:ext cx="862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effectLst/>
              </a:rPr>
              <a:t>Cost</a:t>
            </a:r>
            <a:endParaRPr lang="en-US" sz="3600" b="1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3200" smtClean="0"/>
              <a:t>Controlling the Project:</a:t>
            </a:r>
            <a:br>
              <a:rPr lang="en-PH" sz="3200" smtClean="0"/>
            </a:br>
            <a:r>
              <a:rPr lang="en-PH" sz="3200" smtClean="0"/>
              <a:t>Computing for the EVA</a:t>
            </a:r>
            <a:endParaRPr lang="en-US" sz="3200" smtClean="0"/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downtime for IT applications (2012)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AC9EACA-C1FD-4E6B-BBE8-C5337041D6F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7586" name="Picture 2" descr="Infographic - How Much Does Downtime Co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81200"/>
            <a:ext cx="4638675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533C28A5-D7AE-41A4-B2CB-FB07C9ED702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Critique…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543800" cy="4114800"/>
          </a:xfrm>
        </p:spPr>
        <p:txBody>
          <a:bodyPr/>
          <a:lstStyle/>
          <a:p>
            <a:pPr lvl="1">
              <a:buFontTx/>
              <a:buBlip>
                <a:blip r:embed="rId2"/>
              </a:buBlip>
            </a:pPr>
            <a:endParaRPr lang="en-US" smtClean="0"/>
          </a:p>
          <a:p>
            <a:pPr lvl="1" algn="ctr">
              <a:buFontTx/>
              <a:buNone/>
            </a:pPr>
            <a:r>
              <a:rPr lang="en-US" sz="3900" smtClean="0"/>
              <a:t>My project budget is $500, and I’ve already spent $400, I can therefore conclude that my project is 4/5 done!</a:t>
            </a:r>
          </a:p>
          <a:p>
            <a:pPr lvl="1" algn="ctr">
              <a:buFontTx/>
              <a:buNone/>
            </a:pPr>
            <a:endParaRPr lang="en-US" sz="3900" smtClean="0"/>
          </a:p>
          <a:p>
            <a:endParaRPr lang="en-US" sz="54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0EA85C96-547C-4A48-B0C7-14CD1DD117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076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mtClean="0"/>
              <a:t>What’s the Project Status?</a:t>
            </a:r>
          </a:p>
        </p:txBody>
      </p:sp>
      <p:sp>
        <p:nvSpPr>
          <p:cNvPr id="307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3997325" cy="4114800"/>
          </a:xfrm>
          <a:noFill/>
        </p:spPr>
        <p:txBody>
          <a:bodyPr lIns="90488" tIns="44450" rIns="90488" bIns="44450"/>
          <a:lstStyle/>
          <a:p>
            <a:r>
              <a:rPr lang="en-US" sz="2200" smtClean="0"/>
              <a:t>10 Computers to upgrade</a:t>
            </a:r>
          </a:p>
          <a:p>
            <a:r>
              <a:rPr lang="en-US" sz="2200" smtClean="0"/>
              <a:t>1,000 man-hours budget</a:t>
            </a:r>
          </a:p>
          <a:p>
            <a:r>
              <a:rPr lang="en-US" sz="2200" smtClean="0"/>
              <a:t>4 weeks to complete (i.e, 250 man-hrs/week)</a:t>
            </a:r>
          </a:p>
          <a:p>
            <a:r>
              <a:rPr lang="en-US" sz="2200" smtClean="0"/>
              <a:t>End of wk. 2.   Have used 600 man-hours.		</a:t>
            </a:r>
          </a:p>
          <a:p>
            <a:pPr>
              <a:buSzPct val="120000"/>
              <a:buFont typeface="Wingdings" pitchFamily="2" charset="2"/>
              <a:buChar char="ð"/>
            </a:pPr>
            <a:r>
              <a:rPr lang="en-US" b="1" smtClean="0"/>
              <a:t>How’s the Project?</a:t>
            </a:r>
          </a:p>
        </p:txBody>
      </p:sp>
      <p:graphicFrame>
        <p:nvGraphicFramePr>
          <p:cNvPr id="3074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14863" y="2012950"/>
          <a:ext cx="3851275" cy="4065588"/>
        </p:xfrm>
        <a:graphic>
          <a:graphicData uri="http://schemas.openxmlformats.org/presentationml/2006/ole">
            <p:oleObj spid="_x0000_s3074" name="Clip" r:id="rId4" imgW="3850920" imgH="4065480" progId="MS_ClipArt_Gallery.2">
              <p:embed/>
            </p:oleObj>
          </a:graphicData>
        </a:graphic>
      </p:graphicFrame>
    </p:spTree>
  </p:cSld>
  <p:clrMapOvr>
    <a:masterClrMapping/>
  </p:clrMapOvr>
  <p:transition>
    <p:checke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AA82D8F-22D3-4EE1-AEBA-7E49AD27E0A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945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the Project Status?</a:t>
            </a:r>
          </a:p>
        </p:txBody>
      </p:sp>
      <p:sp>
        <p:nvSpPr>
          <p:cNvPr id="19460" name="Rectangle 103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200" smtClean="0"/>
              <a:t>10 Computers to upgrade</a:t>
            </a:r>
          </a:p>
          <a:p>
            <a:r>
              <a:rPr lang="en-US" sz="2200" smtClean="0"/>
              <a:t>1,000 man-hours </a:t>
            </a:r>
          </a:p>
          <a:p>
            <a:r>
              <a:rPr lang="en-US" sz="2200" smtClean="0"/>
              <a:t>4 weeks to complete (i.e, 250 man-hrs/week)</a:t>
            </a:r>
          </a:p>
          <a:p>
            <a:r>
              <a:rPr lang="en-US" sz="2200" smtClean="0"/>
              <a:t>End of wk. 2  Have used 600 man-hours   	and.....</a:t>
            </a:r>
          </a:p>
          <a:p>
            <a:r>
              <a:rPr lang="en-US" sz="2200" smtClean="0"/>
              <a:t>4 installed in 1st 	two wks.					</a:t>
            </a:r>
          </a:p>
          <a:p>
            <a:r>
              <a:rPr lang="en-US" sz="2200" smtClean="0"/>
              <a:t>How’s the Project?</a:t>
            </a:r>
          </a:p>
        </p:txBody>
      </p:sp>
      <p:sp>
        <p:nvSpPr>
          <p:cNvPr id="19461" name="Rectangle 1031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200" smtClean="0"/>
              <a:t>What’s the% complete? 	 4 units/10 units   = 40%	or 2 wk/4 wk.      = 50%	 or 600hr/1000hr  = 60%</a:t>
            </a:r>
          </a:p>
          <a:p>
            <a:r>
              <a:rPr lang="en-US" sz="2200" smtClean="0"/>
              <a:t>Earned value is a great way to summarize the  work completed in “Dollarized” terms.</a:t>
            </a:r>
          </a:p>
          <a:p>
            <a:r>
              <a:rPr lang="en-US" sz="2200" smtClean="0"/>
              <a:t>Especially useful on multi-task projects</a:t>
            </a:r>
          </a:p>
        </p:txBody>
      </p:sp>
    </p:spTree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289FC6DA-D14A-4C60-BD9A-38D8A8B686A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Need for Earned Value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mtClean="0"/>
              <a:t>Example – % project completion:  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 Budgeted $500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 Spent       $400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What is the project completing percentage? </a:t>
            </a:r>
          </a:p>
          <a:p>
            <a:pPr>
              <a:buFontTx/>
              <a:buBlip>
                <a:blip r:embed="rId2"/>
              </a:buBlip>
            </a:pPr>
            <a:r>
              <a:rPr lang="en-US" smtClean="0"/>
              <a:t>Earned value – a set of aggregate performance measures</a:t>
            </a:r>
          </a:p>
          <a:p>
            <a:pPr>
              <a:buFontTx/>
              <a:buBlip>
                <a:blip r:embed="rId2"/>
              </a:buBlip>
            </a:pPr>
            <a:r>
              <a:rPr lang="en-US" smtClean="0"/>
              <a:t>The Problem – Expenditures to budget doesn’t consider AMOUNT OF WORK DONE!!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BAC4F5C2-C5F3-4958-8B87-C9D9D8CBD22D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Earned Value Analysis (EVA)</a:t>
            </a:r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981200"/>
            <a:ext cx="63246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EVA is a project performance measurement technique that integrates scope, time, and cost data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Compares “actuals” to “baseline”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Actuals: how much of a WBS item has been completed</a:t>
            </a: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Given a baseline (original plan plus approved changes), you can determine how well the project is meeting its goals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You must enter actual information periodically to use EVA</a:t>
            </a:r>
          </a:p>
        </p:txBody>
      </p:sp>
      <p:pic>
        <p:nvPicPr>
          <p:cNvPr id="21509" name="Picture 4" descr="bs0056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22860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5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5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5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5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486B72A4-A732-4289-B346-BB059E339A2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note though…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Comic Sans MS" pitchFamily="66" charset="0"/>
              <a:buChar char="-"/>
            </a:pPr>
            <a:endParaRPr lang="en-US" smtClean="0"/>
          </a:p>
          <a:p>
            <a:pPr lvl="1">
              <a:buFont typeface="Comic Sans MS" pitchFamily="66" charset="0"/>
              <a:buChar char="-"/>
            </a:pPr>
            <a:r>
              <a:rPr lang="en-US" smtClean="0"/>
              <a:t>Earned Value only identifies difference</a:t>
            </a:r>
          </a:p>
          <a:p>
            <a:pPr lvl="2">
              <a:buFont typeface="Comic Sans MS" pitchFamily="66" charset="0"/>
              <a:buChar char="-"/>
            </a:pPr>
            <a:endParaRPr lang="en-US" smtClean="0"/>
          </a:p>
          <a:p>
            <a:pPr lvl="2">
              <a:buFont typeface="Comic Sans MS" pitchFamily="66" charset="0"/>
              <a:buChar char="-"/>
            </a:pPr>
            <a:r>
              <a:rPr lang="en-US" smtClean="0"/>
              <a:t>Says nothing about “source” or “cause” for variance</a:t>
            </a:r>
          </a:p>
          <a:p>
            <a:pPr lvl="2">
              <a:buFont typeface="Comic Sans MS" pitchFamily="66" charset="0"/>
              <a:buChar char="-"/>
            </a:pPr>
            <a:r>
              <a:rPr lang="en-US" smtClean="0"/>
              <a:t>Says nothing about “correction” of </a:t>
            </a:r>
          </a:p>
          <a:p>
            <a:pPr lvl="2">
              <a:buFont typeface="Comic Sans MS" pitchFamily="66" charset="0"/>
              <a:buChar char="-"/>
            </a:pPr>
            <a:r>
              <a:rPr lang="en-US" smtClean="0"/>
              <a:t>variance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05C3E5E-5DBE-4A09-A422-C4D30102911E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 </a:t>
            </a:r>
            <a:br>
              <a:rPr lang="en-US" smtClean="0"/>
            </a:br>
            <a:r>
              <a:rPr lang="en-US" smtClean="0"/>
              <a:t>- The Variables -</a:t>
            </a:r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7672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EV or BCWP – Earned Value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“Percentage of work actually completed multiplied by the Planned Value.”</a:t>
            </a:r>
          </a:p>
          <a:p>
            <a:pPr lvl="1">
              <a:lnSpc>
                <a:spcPct val="90000"/>
              </a:lnSpc>
            </a:pPr>
            <a:r>
              <a:rPr lang="en-PH" sz="2200" smtClean="0"/>
              <a:t>“How much work was done?”</a:t>
            </a:r>
            <a:endParaRPr lang="en-US" sz="2200" smtClean="0"/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AC or ACWP - Actual Cost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“Total direct &amp; indirect costs incurred in accomplishing work on an activity during a given period of time.”</a:t>
            </a:r>
          </a:p>
          <a:p>
            <a:pPr lvl="1">
              <a:lnSpc>
                <a:spcPct val="90000"/>
              </a:lnSpc>
            </a:pPr>
            <a:r>
              <a:rPr lang="en-PH" sz="2200" smtClean="0"/>
              <a:t>“Burned”</a:t>
            </a:r>
            <a:endParaRPr lang="en-US" sz="2200" smtClean="0"/>
          </a:p>
          <a:p>
            <a:pPr lvl="1">
              <a:lnSpc>
                <a:spcPct val="90000"/>
              </a:lnSpc>
            </a:pPr>
            <a:r>
              <a:rPr lang="en-PH" sz="2200" smtClean="0"/>
              <a:t>“How much did it cost?”</a:t>
            </a:r>
            <a:endParaRPr lang="en-US" sz="220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5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5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35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35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35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35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35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875" grpId="0" build="p" bldLvl="4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033A5B09-5FC5-4C8D-9A2E-C94E8B95843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 </a:t>
            </a:r>
            <a:br>
              <a:rPr lang="en-US" smtClean="0"/>
            </a:br>
            <a:r>
              <a:rPr lang="en-US" smtClean="0"/>
              <a:t>- The Variables -</a:t>
            </a:r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7672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PV or BCWS – Planned Value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“That portion of the approved total cost estimate planned to be spent on an activity during a given period.”</a:t>
            </a:r>
          </a:p>
          <a:p>
            <a:pPr lvl="1">
              <a:lnSpc>
                <a:spcPct val="90000"/>
              </a:lnSpc>
            </a:pPr>
            <a:r>
              <a:rPr lang="en-PH" sz="2200" smtClean="0"/>
              <a:t>“How much work should be done?”</a:t>
            </a:r>
            <a:endParaRPr lang="en-US" sz="220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8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8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38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5475" grpId="0" build="p" bldLvl="4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14FA15A2-05FE-489F-932A-EE1E6865907F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Measures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3917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CV (cost variance)</a:t>
            </a:r>
            <a:br>
              <a:rPr lang="en-US" sz="2000" smtClean="0"/>
            </a:br>
            <a:r>
              <a:rPr lang="en-US" sz="2000" smtClean="0"/>
              <a:t>= EV - AC (budgeted cost - actual cost)</a:t>
            </a:r>
            <a:br>
              <a:rPr lang="en-US" sz="2000" smtClean="0"/>
            </a:br>
            <a:r>
              <a:rPr lang="en-US" sz="2000" smtClean="0"/>
              <a:t>= BCWP - ACWP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smtClean="0"/>
              <a:t>SV (schedule variance) </a:t>
            </a:r>
            <a:br>
              <a:rPr lang="en-US" sz="2000" smtClean="0"/>
            </a:br>
            <a:r>
              <a:rPr lang="en-US" sz="2000" smtClean="0"/>
              <a:t>= EV – PV (earned value – planned value)</a:t>
            </a:r>
            <a:br>
              <a:rPr lang="en-US" sz="2000" smtClean="0"/>
            </a:br>
            <a:r>
              <a:rPr lang="en-US" sz="2000" smtClean="0"/>
              <a:t>(cost of work performed -cost of work scheduled)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BCWP - BCWS</a:t>
            </a:r>
            <a:br>
              <a:rPr lang="en-US" sz="2000" smtClean="0"/>
            </a:br>
            <a:endParaRPr lang="en-US" sz="2000" smtClean="0"/>
          </a:p>
          <a:p>
            <a:pPr lvl="2">
              <a:lnSpc>
                <a:spcPct val="80000"/>
              </a:lnSpc>
            </a:pPr>
            <a:r>
              <a:rPr lang="en-US" sz="2200" smtClean="0"/>
              <a:t>For both cases, negatives are termed ‘unfavorable’</a:t>
            </a:r>
          </a:p>
          <a:p>
            <a:pPr lvl="2">
              <a:lnSpc>
                <a:spcPct val="80000"/>
              </a:lnSpc>
            </a:pPr>
            <a:r>
              <a:rPr lang="en-US" sz="2200" smtClean="0"/>
              <a:t>Can be plotted on ‘spending curves’</a:t>
            </a:r>
          </a:p>
          <a:p>
            <a:pPr lvl="3">
              <a:lnSpc>
                <a:spcPct val="80000"/>
              </a:lnSpc>
            </a:pPr>
            <a:r>
              <a:rPr lang="en-US" sz="2200" smtClean="0"/>
              <a:t>Cumulative cost (Y axis) vs. Time (X axis)</a:t>
            </a:r>
          </a:p>
          <a:p>
            <a:pPr lvl="3">
              <a:lnSpc>
                <a:spcPct val="80000"/>
              </a:lnSpc>
            </a:pPr>
            <a:r>
              <a:rPr lang="en-US" sz="2200" smtClean="0"/>
              <a:t>Typically in an ‘S’ shape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smtClean="0"/>
          </a:p>
        </p:txBody>
      </p:sp>
      <p:pic>
        <p:nvPicPr>
          <p:cNvPr id="25605" name="Picture 4" descr="rul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8288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6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6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6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6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6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89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A5FC9FE2-9029-41C1-A346-B77831946684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Real Picture?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200" smtClean="0"/>
              <a:t>10 Computers </a:t>
            </a:r>
          </a:p>
          <a:p>
            <a:r>
              <a:rPr lang="en-US" sz="2200" smtClean="0"/>
              <a:t>1,000 man-hours </a:t>
            </a:r>
          </a:p>
          <a:p>
            <a:r>
              <a:rPr lang="en-US" sz="2200" smtClean="0"/>
              <a:t>4 weeks to complete (i.e, 250 man-hrs/week)</a:t>
            </a:r>
          </a:p>
          <a:p>
            <a:r>
              <a:rPr lang="en-US" sz="2200" smtClean="0"/>
              <a:t>End of wk 2.  Have used 600 man-hours   	and.....</a:t>
            </a:r>
          </a:p>
          <a:p>
            <a:r>
              <a:rPr lang="en-US" sz="2200" smtClean="0"/>
              <a:t>4 upgraded in 1st 2 wks	Earned Value=4*100 BCWP=400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Cost variance			400-600= -200 manhrs	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Project is over budget	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Schedule Variance		400-500 = -100 manhrs	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Project is behind schedule		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Comparison of work planned vs work “Earned” gives a     True Picture of Project Status</a:t>
            </a: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Decreased cost for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 Costs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AC9EACA-C1FD-4E6B-BBE8-C5337041D6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819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$1.50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$0.10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$0.05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9BC6496-F77C-48A6-853F-9815D99E386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Measures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CPI (cost performance index)</a:t>
            </a:r>
            <a:br>
              <a:rPr lang="en-US" sz="1800" smtClean="0"/>
            </a:br>
            <a:r>
              <a:rPr lang="en-US" sz="1800" smtClean="0"/>
              <a:t>= EV / AC</a:t>
            </a:r>
            <a:br>
              <a:rPr lang="en-US" sz="1800" smtClean="0"/>
            </a:br>
            <a:r>
              <a:rPr lang="en-US" sz="1800" smtClean="0"/>
              <a:t>=BCWP/ACWP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1800" smtClean="0"/>
              <a:t>SPI (schedule performance index) </a:t>
            </a:r>
            <a:br>
              <a:rPr lang="en-US" sz="1800" smtClean="0"/>
            </a:br>
            <a:r>
              <a:rPr lang="en-US" sz="1800" smtClean="0"/>
              <a:t>= EV / PV</a:t>
            </a:r>
            <a:br>
              <a:rPr lang="en-US" sz="1800" smtClean="0"/>
            </a:br>
            <a:r>
              <a:rPr lang="en-US" sz="1800" smtClean="0"/>
              <a:t>=BCWP/BCWS</a:t>
            </a:r>
            <a:br>
              <a:rPr lang="en-US" sz="1800" smtClean="0"/>
            </a:br>
            <a:r>
              <a:rPr lang="en-US" sz="1800" smtClean="0"/>
              <a:t>used to re-estimate time to completion</a:t>
            </a:r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PH" sz="1800" smtClean="0"/>
              <a:t>There are problems in the project if any one of these is less than 1  (or 100%)</a:t>
            </a:r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PH" sz="1800" smtClean="0"/>
          </a:p>
        </p:txBody>
      </p:sp>
      <p:sp>
        <p:nvSpPr>
          <p:cNvPr id="138650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smtClean="0"/>
              <a:t>CR: Critical Ratio</a:t>
            </a:r>
          </a:p>
          <a:p>
            <a:pPr lvl="1"/>
            <a:r>
              <a:rPr lang="en-US" sz="1800" smtClean="0"/>
              <a:t>SPI x CPI</a:t>
            </a:r>
          </a:p>
          <a:p>
            <a:pPr lvl="1"/>
            <a:r>
              <a:rPr lang="en-US" sz="1800" smtClean="0"/>
              <a:t>1: everything on track</a:t>
            </a:r>
          </a:p>
          <a:p>
            <a:pPr lvl="1"/>
            <a:r>
              <a:rPr lang="en-US" sz="1800" smtClean="0"/>
              <a:t>&gt; .9 and &lt; 1.2 ok</a:t>
            </a:r>
          </a:p>
          <a:p>
            <a:endParaRPr lang="en-US" sz="1800" smtClean="0"/>
          </a:p>
          <a:p>
            <a:endParaRPr lang="en-US" sz="2200" smtClean="0"/>
          </a:p>
        </p:txBody>
      </p:sp>
      <p:pic>
        <p:nvPicPr>
          <p:cNvPr id="27654" name="Picture 4" descr="rul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0386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8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8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8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6499" grpId="0" build="p" autoUpdateAnimBg="0"/>
      <p:bldP spid="138650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1C2FC313-5E8A-4D0B-9BE1-BF589F5A036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the Project Status?</a:t>
            </a:r>
          </a:p>
        </p:txBody>
      </p:sp>
      <p:sp>
        <p:nvSpPr>
          <p:cNvPr id="28676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200" smtClean="0"/>
              <a:t>10 Computers to upgrade</a:t>
            </a:r>
          </a:p>
          <a:p>
            <a:r>
              <a:rPr lang="en-US" sz="2200" smtClean="0"/>
              <a:t>1,000 man-hours </a:t>
            </a:r>
          </a:p>
          <a:p>
            <a:r>
              <a:rPr lang="en-US" sz="2200" smtClean="0"/>
              <a:t>4 weeks to complete (i.e, 250 man-hrs/week)</a:t>
            </a:r>
          </a:p>
          <a:p>
            <a:r>
              <a:rPr lang="en-US" sz="2200" smtClean="0"/>
              <a:t>End of wk.. 2  have used 600 man-hours   	and.....</a:t>
            </a:r>
          </a:p>
          <a:p>
            <a:r>
              <a:rPr lang="en-US" sz="2200" smtClean="0"/>
              <a:t>4 upgraded in 1st 2 wks BCWP=4*100=400</a:t>
            </a:r>
          </a:p>
        </p:txBody>
      </p:sp>
      <p:sp>
        <p:nvSpPr>
          <p:cNvPr id="28677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Cost Performance Index BCWP/ACWP 400/600=.66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For each dollar we planned to spend, we only accomplished $.66 dollars of work				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Schedule Performance Index 		BCWP/BCWS 400/500=.80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For each hour we worked, we only accomplished  80% of what we had planned.			</a:t>
            </a:r>
          </a:p>
        </p:txBody>
      </p:sp>
      <p:sp>
        <p:nvSpPr>
          <p:cNvPr id="1413125" name="Line 5"/>
          <p:cNvSpPr>
            <a:spLocks noChangeShapeType="1"/>
          </p:cNvSpPr>
          <p:nvPr/>
        </p:nvSpPr>
        <p:spPr bwMode="auto">
          <a:xfrm>
            <a:off x="4724400" y="3581400"/>
            <a:ext cx="4176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126" name="Line 6"/>
          <p:cNvSpPr>
            <a:spLocks noChangeShapeType="1"/>
          </p:cNvSpPr>
          <p:nvPr/>
        </p:nvSpPr>
        <p:spPr bwMode="auto">
          <a:xfrm>
            <a:off x="4800600" y="3733800"/>
            <a:ext cx="4176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54C3583E-6F3B-4928-953E-049E5ACE9C4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Derived Values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BAC: Budget At Completion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Sum of all budges (BCWS). Your original budget.</a:t>
            </a:r>
          </a:p>
          <a:p>
            <a:pPr>
              <a:lnSpc>
                <a:spcPct val="90000"/>
              </a:lnSpc>
            </a:pPr>
            <a:r>
              <a:rPr lang="en-US" smtClean="0"/>
              <a:t>EAC: Estimate At Completion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Forecast total cost at completion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 = ((BAC – BCWP)/CPI) + ACWP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Unfinished work divided by CPI added to sunk cost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CPI &lt; 1, EAC will be &gt; BAC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BE09F460-EE55-45B0-8901-2D3B02712D0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Derived Values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mtClean="0"/>
              <a:t>To Complete Performance Index (TCPI)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TCPI = (BAC - BCWP)/(BAC - ACWP)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Denotes the amount of performance required for the remaining work of the project in order to get the project back on track if things don’t change</a:t>
            </a:r>
            <a:br>
              <a:rPr lang="en-US" smtClean="0"/>
            </a:br>
            <a:endParaRPr lang="en-US" smtClean="0"/>
          </a:p>
          <a:p>
            <a:pPr>
              <a:buFontTx/>
              <a:buBlip>
                <a:blip r:embed="rId2"/>
              </a:buBlip>
            </a:pPr>
            <a:r>
              <a:rPr lang="en-US" smtClean="0"/>
              <a:t>Should be kept as close as possible to 1.00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BE5D7118-810D-48A6-9AA1-BBD5E48794A4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Derived Values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mic Sans MS" pitchFamily="66" charset="0"/>
              <a:buChar char="-"/>
            </a:pPr>
            <a:r>
              <a:rPr lang="en-US" smtClean="0"/>
              <a:t>Variance at Completion (VAC)</a:t>
            </a:r>
          </a:p>
          <a:p>
            <a:pPr lvl="1">
              <a:buFont typeface="Comic Sans MS" pitchFamily="66" charset="0"/>
              <a:buChar char="-"/>
            </a:pPr>
            <a:r>
              <a:rPr lang="en-US" smtClean="0"/>
              <a:t>VAC = (BAC - EAC)</a:t>
            </a:r>
          </a:p>
          <a:p>
            <a:pPr lvl="1">
              <a:buFont typeface="Comic Sans MS" pitchFamily="66" charset="0"/>
              <a:buChar char="-"/>
            </a:pPr>
            <a:r>
              <a:rPr lang="en-US" smtClean="0"/>
              <a:t>Denotes the amount over or under what was budgeted for the project</a:t>
            </a:r>
          </a:p>
          <a:p>
            <a:pPr>
              <a:buFont typeface="Comic Sans MS" pitchFamily="66" charset="0"/>
              <a:buChar char="-"/>
            </a:pPr>
            <a:r>
              <a:rPr lang="en-US" smtClean="0"/>
              <a:t>Work Accomplished (%) </a:t>
            </a:r>
          </a:p>
          <a:p>
            <a:pPr lvl="1">
              <a:buFont typeface="Comic Sans MS" pitchFamily="66" charset="0"/>
              <a:buChar char="-"/>
            </a:pPr>
            <a:r>
              <a:rPr lang="en-US" smtClean="0"/>
              <a:t> BCWP/BAC</a:t>
            </a:r>
          </a:p>
          <a:p>
            <a:pPr>
              <a:buFont typeface="Comic Sans MS" pitchFamily="66" charset="0"/>
              <a:buChar char="-"/>
            </a:pPr>
            <a:r>
              <a:rPr lang="en-US" smtClean="0"/>
              <a:t>Budget Spent (%)</a:t>
            </a:r>
          </a:p>
          <a:p>
            <a:pPr lvl="1">
              <a:buFont typeface="Comic Sans MS" pitchFamily="66" charset="0"/>
              <a:buChar char="-"/>
            </a:pPr>
            <a:r>
              <a:rPr lang="en-US" smtClean="0"/>
              <a:t>ACWP/BAC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BF5129E1-5160-4782-AE46-2232B2ADD082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Earned Value Analysis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09600" y="1828800"/>
          <a:ext cx="7924800" cy="4864100"/>
        </p:xfrm>
        <a:graphic>
          <a:graphicData uri="http://schemas.openxmlformats.org/presentationml/2006/ole">
            <p:oleObj spid="_x0000_s4098" name="Bitmap Image" r:id="rId3" imgW="6190476" imgH="3801006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D599632E-2B9D-420F-9122-FB299F69F4FC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Variance Analysis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2538413"/>
          </a:xfrm>
        </p:spPr>
        <p:txBody>
          <a:bodyPr/>
          <a:lstStyle/>
          <a:p>
            <a:r>
              <a:rPr lang="en-US" sz="2000" smtClean="0"/>
              <a:t>Variance: “Any schedule, technical performance, or cost deviation from a specific plan.”</a:t>
            </a:r>
          </a:p>
          <a:p>
            <a:r>
              <a:rPr lang="en-US" sz="2000" smtClean="0"/>
              <a:t>Used at all levels of project management</a:t>
            </a:r>
          </a:p>
          <a:p>
            <a:r>
              <a:rPr lang="en-US" sz="2000" smtClean="0"/>
              <a:t>Two “threads”:</a:t>
            </a:r>
          </a:p>
          <a:p>
            <a:pPr lvl="1"/>
            <a:r>
              <a:rPr lang="en-US" sz="2000" smtClean="0"/>
              <a:t>Budgeting System</a:t>
            </a:r>
          </a:p>
          <a:p>
            <a:pPr lvl="1"/>
            <a:r>
              <a:rPr lang="en-US" sz="2000" smtClean="0"/>
              <a:t>Scheduling System</a:t>
            </a:r>
          </a:p>
        </p:txBody>
      </p:sp>
      <p:sp>
        <p:nvSpPr>
          <p:cNvPr id="1361924" name="Rectangle 4"/>
          <p:cNvSpPr>
            <a:spLocks noChangeArrowheads="1"/>
          </p:cNvSpPr>
          <p:nvPr/>
        </p:nvSpPr>
        <p:spPr bwMode="auto">
          <a:xfrm>
            <a:off x="381000" y="4953000"/>
            <a:ext cx="8458200" cy="1676400"/>
          </a:xfrm>
          <a:prstGeom prst="rect">
            <a:avLst/>
          </a:prstGeom>
          <a:solidFill>
            <a:srgbClr val="FFFF00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kumimoji="1" lang="en-US" sz="3200" b="1" i="1">
                <a:solidFill>
                  <a:schemeClr val="accent2"/>
                </a:solidFill>
                <a:effectLst/>
                <a:latin typeface="Times New Roman" pitchFamily="18" charset="0"/>
              </a:rPr>
              <a:t>Variance Analysis helps identify the causes of an </a:t>
            </a:r>
            <a:r>
              <a:rPr kumimoji="1" lang="en-US" sz="3200" b="1" i="1" u="sng">
                <a:solidFill>
                  <a:schemeClr val="accent2"/>
                </a:solidFill>
                <a:effectLst/>
                <a:latin typeface="Times New Roman" pitchFamily="18" charset="0"/>
              </a:rPr>
              <a:t>actual</a:t>
            </a:r>
            <a:r>
              <a:rPr kumimoji="1" lang="en-US" sz="3200" b="1" i="1">
                <a:solidFill>
                  <a:schemeClr val="accent2"/>
                </a:solidFill>
                <a:effectLst/>
                <a:latin typeface="Times New Roman" pitchFamily="18" charset="0"/>
              </a:rPr>
              <a:t> outcome deviating from its </a:t>
            </a:r>
            <a:r>
              <a:rPr kumimoji="1" lang="en-US" sz="3200" b="1" i="1" u="sng">
                <a:solidFill>
                  <a:schemeClr val="accent2"/>
                </a:solidFill>
                <a:effectLst/>
                <a:latin typeface="Times New Roman" pitchFamily="18" charset="0"/>
              </a:rPr>
              <a:t>forecast</a:t>
            </a:r>
            <a:r>
              <a:rPr kumimoji="1" lang="en-US" sz="3200" b="1" i="1">
                <a:solidFill>
                  <a:schemeClr val="accent2"/>
                </a:solidFill>
                <a:effectLst/>
                <a:latin typeface="Times New Roman" pitchFamily="18" charset="0"/>
              </a:rPr>
              <a:t>   </a:t>
            </a:r>
          </a:p>
          <a:p>
            <a:pPr algn="l">
              <a:defRPr/>
            </a:pPr>
            <a:r>
              <a:rPr kumimoji="1" lang="en-US" sz="2800" b="1">
                <a:solidFill>
                  <a:schemeClr val="accent2"/>
                </a:solidFill>
                <a:effectLst/>
              </a:rPr>
              <a:t> </a:t>
            </a:r>
            <a:r>
              <a:rPr kumimoji="1" lang="en-US" sz="3200" b="1" i="1">
                <a:solidFill>
                  <a:schemeClr val="accent2"/>
                </a:solidFill>
                <a:effectLst/>
                <a:latin typeface="Times New Roman" pitchFamily="18" charset="0"/>
              </a:rPr>
              <a:t>. . . a primary Project Manager’s responsibility!!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6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6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6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6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6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6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23" grpId="0" build="p" bldLvl="4" autoUpdateAnimBg="0"/>
      <p:bldP spid="136192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D7632361-995E-4C15-912A-C2015E98BD7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 Rules of Thumb</a:t>
            </a:r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3057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Negative numbers for cost and schedule variance indicate problems.  The project is costing more than planned or taking longer than planned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CPI or SPI less than 100% indicate problems</a:t>
            </a:r>
          </a:p>
        </p:txBody>
      </p:sp>
      <p:sp>
        <p:nvSpPr>
          <p:cNvPr id="1362948" name="Rectangle 4"/>
          <p:cNvSpPr>
            <a:spLocks noChangeArrowheads="1"/>
          </p:cNvSpPr>
          <p:nvPr/>
        </p:nvSpPr>
        <p:spPr bwMode="auto">
          <a:xfrm>
            <a:off x="914400" y="4724400"/>
            <a:ext cx="6172200" cy="1828800"/>
          </a:xfrm>
          <a:prstGeom prst="rect">
            <a:avLst/>
          </a:prstGeom>
          <a:solidFill>
            <a:srgbClr val="FFFF00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1" lang="en-US" sz="3200" b="1" i="1" u="sng">
                <a:solidFill>
                  <a:schemeClr val="accent2"/>
                </a:solidFill>
                <a:effectLst/>
                <a:latin typeface="Times New Roman" pitchFamily="18" charset="0"/>
              </a:rPr>
              <a:t>The Problem</a:t>
            </a:r>
            <a:r>
              <a:rPr kumimoji="1" lang="en-US" sz="3200" b="1" i="1">
                <a:solidFill>
                  <a:schemeClr val="accent2"/>
                </a:solidFill>
                <a:effectLst/>
                <a:latin typeface="Times New Roman" pitchFamily="18" charset="0"/>
              </a:rPr>
              <a:t>: The Project is costing more than planned a/o taking longer than planned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7" grpId="0" build="p" autoUpdateAnimBg="0"/>
      <p:bldP spid="1362948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25B5CFC-5FD5-4F94-B451-74AAC00648B8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 Rules of Thumb</a:t>
            </a:r>
            <a:br>
              <a:rPr lang="en-US" smtClean="0"/>
            </a:br>
            <a:r>
              <a:rPr lang="en-US" smtClean="0"/>
              <a:t>- Another View -</a:t>
            </a:r>
          </a:p>
        </p:txBody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2770188"/>
          </a:xfrm>
        </p:spPr>
        <p:txBody>
          <a:bodyPr/>
          <a:lstStyle/>
          <a:p>
            <a:r>
              <a:rPr lang="en-US" sz="2400" smtClean="0"/>
              <a:t>If CPI = 1.0 (100%), we have perfect performance</a:t>
            </a:r>
          </a:p>
          <a:p>
            <a:endParaRPr lang="en-US" sz="2400" smtClean="0"/>
          </a:p>
          <a:p>
            <a:r>
              <a:rPr lang="en-US" sz="2400" smtClean="0"/>
              <a:t>If CPI &gt; 1.0 (100%), we have exceptional performance</a:t>
            </a:r>
          </a:p>
          <a:p>
            <a:endParaRPr lang="en-US" sz="2400" smtClean="0"/>
          </a:p>
          <a:p>
            <a:r>
              <a:rPr lang="en-US" sz="2400" smtClean="0"/>
              <a:t>If CPI &lt; 1.0 (100%), we have poor performance</a:t>
            </a:r>
          </a:p>
        </p:txBody>
      </p:sp>
      <p:sp>
        <p:nvSpPr>
          <p:cNvPr id="1363972" name="Rectangle 4"/>
          <p:cNvSpPr>
            <a:spLocks noChangeArrowheads="1"/>
          </p:cNvSpPr>
          <p:nvPr/>
        </p:nvSpPr>
        <p:spPr bwMode="auto">
          <a:xfrm>
            <a:off x="2971800" y="4648200"/>
            <a:ext cx="3163888" cy="1912938"/>
          </a:xfrm>
          <a:prstGeom prst="rect">
            <a:avLst/>
          </a:prstGeom>
          <a:solidFill>
            <a:srgbClr val="FFFF00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1" lang="en-US" sz="3200" b="1" i="1">
                <a:solidFill>
                  <a:schemeClr val="accent2"/>
                </a:solidFill>
                <a:effectLst/>
                <a:latin typeface="Times New Roman" pitchFamily="18" charset="0"/>
              </a:rPr>
              <a:t>The same analysis can be applied to the SPI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6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971" grpId="0" build="p" autoUpdateAnimBg="0"/>
      <p:bldP spid="1363972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47EF76C-6526-4A24-A8D7-11279DAA75DF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Variance Analysis Questions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3935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What is the problem causing the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smtClean="0"/>
              <a:t>variance?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What is the impact on time, cost, &amp; performance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What is the impact on other efforts, if any?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What corrective action is planned or under way?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What are the expected results of the corrective action?</a:t>
            </a:r>
          </a:p>
        </p:txBody>
      </p:sp>
      <p:pic>
        <p:nvPicPr>
          <p:cNvPr id="35845" name="Picture 4" descr="question_mark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2057400"/>
            <a:ext cx="7318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6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6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6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6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49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Cost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Includes the process required to ensure that a project team completes a project within an approved budget and is composed of 2 aspects : estimating, budgeting and controlling….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AC9EACA-C1FD-4E6B-BBE8-C5337041D6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8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Exercise in Earned Value Analysis</a:t>
            </a:r>
            <a:endParaRPr lang="en-US" sz="4400" b="1" i="1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A283C695-C66B-4E1A-8DBA-3BFD43926152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979613" y="4049713"/>
            <a:ext cx="1028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Verdana" pitchFamily="34" charset="0"/>
              </a:rPr>
              <a:t>Week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198813" y="4049713"/>
            <a:ext cx="11160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Verdana" pitchFamily="34" charset="0"/>
              </a:rPr>
              <a:t>BCWS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4572000" y="4038600"/>
            <a:ext cx="1092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Verdana" pitchFamily="34" charset="0"/>
              </a:rPr>
              <a:t>BCWP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5942013" y="4049713"/>
            <a:ext cx="1090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Verdana" pitchFamily="34" charset="0"/>
              </a:rPr>
              <a:t>ACWP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2332038" y="4519613"/>
            <a:ext cx="327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Garamond" pitchFamily="18" charset="0"/>
              </a:rPr>
              <a:t>1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2351088" y="5116513"/>
            <a:ext cx="327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Garamond" pitchFamily="18" charset="0"/>
              </a:rPr>
              <a:t>2</a:t>
            </a: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2351088" y="5726113"/>
            <a:ext cx="327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Garamond" pitchFamily="18" charset="0"/>
              </a:rPr>
              <a:t>3</a:t>
            </a:r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3344863" y="4519613"/>
            <a:ext cx="831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Garamond" pitchFamily="18" charset="0"/>
              </a:rPr>
              <a:t>$35K</a:t>
            </a:r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4705350" y="4508500"/>
            <a:ext cx="831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Garamond" pitchFamily="18" charset="0"/>
              </a:rPr>
              <a:t>$31K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6073775" y="4519613"/>
            <a:ext cx="831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Garamond" pitchFamily="18" charset="0"/>
              </a:rPr>
              <a:t>$26K</a:t>
            </a:r>
          </a:p>
        </p:txBody>
      </p:sp>
      <p:sp>
        <p:nvSpPr>
          <p:cNvPr id="37901" name="Text Box 12"/>
          <p:cNvSpPr txBox="1">
            <a:spLocks noChangeArrowheads="1"/>
          </p:cNvSpPr>
          <p:nvPr/>
        </p:nvSpPr>
        <p:spPr bwMode="auto">
          <a:xfrm>
            <a:off x="6092825" y="5116513"/>
            <a:ext cx="831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Garamond" pitchFamily="18" charset="0"/>
              </a:rPr>
              <a:t>$18K</a:t>
            </a:r>
          </a:p>
        </p:txBody>
      </p:sp>
      <p:sp>
        <p:nvSpPr>
          <p:cNvPr id="37902" name="Text Box 13"/>
          <p:cNvSpPr txBox="1">
            <a:spLocks noChangeArrowheads="1"/>
          </p:cNvSpPr>
          <p:nvPr/>
        </p:nvSpPr>
        <p:spPr bwMode="auto">
          <a:xfrm>
            <a:off x="4724400" y="5105400"/>
            <a:ext cx="831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Garamond" pitchFamily="18" charset="0"/>
              </a:rPr>
              <a:t>$24K</a:t>
            </a:r>
          </a:p>
        </p:txBody>
      </p:sp>
      <p:sp>
        <p:nvSpPr>
          <p:cNvPr id="37903" name="Text Box 14"/>
          <p:cNvSpPr txBox="1">
            <a:spLocks noChangeArrowheads="1"/>
          </p:cNvSpPr>
          <p:nvPr/>
        </p:nvSpPr>
        <p:spPr bwMode="auto">
          <a:xfrm>
            <a:off x="3363913" y="5116513"/>
            <a:ext cx="831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Garamond" pitchFamily="18" charset="0"/>
              </a:rPr>
              <a:t>$25K</a:t>
            </a:r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3363913" y="5726113"/>
            <a:ext cx="831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Garamond" pitchFamily="18" charset="0"/>
              </a:rPr>
              <a:t>$30K</a:t>
            </a:r>
          </a:p>
        </p:txBody>
      </p:sp>
      <p:sp>
        <p:nvSpPr>
          <p:cNvPr id="37905" name="Text Box 16"/>
          <p:cNvSpPr txBox="1">
            <a:spLocks noChangeArrowheads="1"/>
          </p:cNvSpPr>
          <p:nvPr/>
        </p:nvSpPr>
        <p:spPr bwMode="auto">
          <a:xfrm>
            <a:off x="4724400" y="5715000"/>
            <a:ext cx="831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Garamond" pitchFamily="18" charset="0"/>
              </a:rPr>
              <a:t>$25K</a:t>
            </a:r>
          </a:p>
        </p:txBody>
      </p:sp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6092825" y="5726113"/>
            <a:ext cx="831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Garamond" pitchFamily="18" charset="0"/>
              </a:rPr>
              <a:t>$23K</a:t>
            </a:r>
          </a:p>
        </p:txBody>
      </p:sp>
      <p:sp>
        <p:nvSpPr>
          <p:cNvPr id="37907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Earned Value Exercise  1</a:t>
            </a:r>
          </a:p>
        </p:txBody>
      </p:sp>
      <p:sp>
        <p:nvSpPr>
          <p:cNvPr id="37908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1676400"/>
          </a:xfrm>
        </p:spPr>
        <p:txBody>
          <a:bodyPr/>
          <a:lstStyle/>
          <a:p>
            <a:r>
              <a:rPr lang="en-US" sz="2400" smtClean="0"/>
              <a:t>A 15 week project has been initiated.  The budget for the project is $460,000.  Here is the data for 3 weeks of the project. The scheduled work was 21 days, it has taken 23 days.</a:t>
            </a:r>
            <a:endParaRPr lang="en-US" smtClean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DA4D1C8D-D223-469E-ACDF-4D222FF633B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are we doing?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mtClean="0"/>
              <a:t>Compute for all the EV ratios.</a:t>
            </a:r>
          </a:p>
          <a:p>
            <a:pPr>
              <a:buFontTx/>
              <a:buBlip>
                <a:blip r:embed="rId2"/>
              </a:buBlip>
            </a:pPr>
            <a:r>
              <a:rPr lang="en-US" smtClean="0"/>
              <a:t>Based on the EV ratios, we ask : What are our options?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400" smtClean="0"/>
              <a:t>borrowing resources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400" smtClean="0"/>
              <a:t>Investigating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400" smtClean="0"/>
              <a:t>Reallocation of resources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400" smtClean="0"/>
              <a:t>Adding resources (overtime, resources)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400" smtClean="0"/>
              <a:t>Negotiating for modification of C, T, S, P with customer</a:t>
            </a:r>
          </a:p>
          <a:p>
            <a:pPr>
              <a:buFontTx/>
              <a:buBlip>
                <a:blip r:embed="rId2"/>
              </a:buBlip>
            </a:pPr>
            <a:r>
              <a:rPr lang="en-US" smtClean="0"/>
              <a:t>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B33E7F0C-3C12-49E1-B6BC-444C6EB97A4F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Acting on EV Information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endParaRPr lang="en-US" smtClean="0"/>
          </a:p>
          <a:p>
            <a:pPr>
              <a:buFontTx/>
              <a:buBlip>
                <a:blip r:embed="rId2"/>
              </a:buBlip>
            </a:pPr>
            <a:r>
              <a:rPr lang="en-US" smtClean="0"/>
              <a:t>Take note:  Performance Indicators don’t tell the story, make decisions, or take action</a:t>
            </a:r>
          </a:p>
          <a:p>
            <a:pPr>
              <a:buFontTx/>
              <a:buBlip>
                <a:blip r:embed="rId2"/>
              </a:buBlip>
            </a:pPr>
            <a:r>
              <a:rPr lang="en-US" smtClean="0"/>
              <a:t>When we have a cost overrun or performance underrun, the PM should ask “Why?  What must we do to get the system back on target?”</a:t>
            </a:r>
          </a:p>
          <a:p>
            <a:pPr>
              <a:buFontTx/>
              <a:buBlip>
                <a:blip r:embed="rId2"/>
              </a:buBlip>
            </a:pPr>
            <a:endParaRPr lang="en-US" smtClean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DF67B9E2-FB88-407E-8A51-D87C9B15D89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 Exercise 2</a:t>
            </a:r>
          </a:p>
        </p:txBody>
      </p:sp>
      <p:sp>
        <p:nvSpPr>
          <p:cNvPr id="13936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200" smtClean="0"/>
          </a:p>
          <a:p>
            <a:endParaRPr lang="en-US" sz="2200" smtClean="0"/>
          </a:p>
          <a:p>
            <a:endParaRPr lang="en-US" sz="2200" smtClean="0"/>
          </a:p>
          <a:p>
            <a:endParaRPr lang="en-US" sz="2200" smtClean="0"/>
          </a:p>
          <a:p>
            <a:endParaRPr lang="en-US" sz="2200" smtClean="0"/>
          </a:p>
          <a:p>
            <a:endParaRPr lang="en-US" sz="2200" smtClean="0"/>
          </a:p>
          <a:p>
            <a:endParaRPr lang="en-US" sz="2200" smtClean="0"/>
          </a:p>
          <a:p>
            <a:r>
              <a:rPr lang="en-US" sz="2200" smtClean="0"/>
              <a:t>As of 1-July where are we?</a:t>
            </a:r>
          </a:p>
          <a:p>
            <a:endParaRPr lang="en-US" sz="2200" smtClean="0"/>
          </a:p>
          <a:p>
            <a:r>
              <a:rPr lang="en-US" sz="2200" smtClean="0"/>
              <a:t>	BCWS			BCWP			ACWP</a:t>
            </a:r>
          </a:p>
          <a:p>
            <a:endParaRPr lang="en-US" sz="2200" smtClean="0"/>
          </a:p>
        </p:txBody>
      </p:sp>
      <p:graphicFrame>
        <p:nvGraphicFramePr>
          <p:cNvPr id="5122" name="Object 0"/>
          <p:cNvGraphicFramePr>
            <a:graphicFrameLocks noChangeAspect="1"/>
          </p:cNvGraphicFramePr>
          <p:nvPr/>
        </p:nvGraphicFramePr>
        <p:xfrm>
          <a:off x="685800" y="2057400"/>
          <a:ext cx="7772400" cy="2278063"/>
        </p:xfrm>
        <a:graphic>
          <a:graphicData uri="http://schemas.openxmlformats.org/presentationml/2006/ole">
            <p:oleObj spid="_x0000_s5122" name="Bitmap Image" r:id="rId3" imgW="4686954" imgH="1819529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6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0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6B8F0AC6-76CC-47DD-A3E4-3710D95BCD8D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 Exercise 2</a:t>
            </a:r>
          </a:p>
        </p:txBody>
      </p:sp>
      <p:sp>
        <p:nvSpPr>
          <p:cNvPr id="139469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200" smtClean="0"/>
          </a:p>
          <a:p>
            <a:pPr>
              <a:lnSpc>
                <a:spcPct val="80000"/>
              </a:lnSpc>
            </a:pPr>
            <a:endParaRPr lang="en-US" sz="2200" smtClean="0"/>
          </a:p>
          <a:p>
            <a:pPr>
              <a:lnSpc>
                <a:spcPct val="80000"/>
              </a:lnSpc>
            </a:pPr>
            <a:endParaRPr lang="en-PH" sz="2200" smtClean="0"/>
          </a:p>
          <a:p>
            <a:pPr>
              <a:lnSpc>
                <a:spcPct val="80000"/>
              </a:lnSpc>
            </a:pPr>
            <a:endParaRPr lang="en-PH" sz="2200" smtClean="0"/>
          </a:p>
          <a:p>
            <a:pPr>
              <a:lnSpc>
                <a:spcPct val="80000"/>
              </a:lnSpc>
            </a:pPr>
            <a:endParaRPr lang="en-PH" sz="2200" smtClean="0"/>
          </a:p>
          <a:p>
            <a:pPr>
              <a:lnSpc>
                <a:spcPct val="80000"/>
              </a:lnSpc>
            </a:pPr>
            <a:endParaRPr lang="en-PH" sz="2200" smtClean="0"/>
          </a:p>
          <a:p>
            <a:pPr>
              <a:lnSpc>
                <a:spcPct val="80000"/>
              </a:lnSpc>
            </a:pPr>
            <a:endParaRPr lang="en-PH" sz="2200" smtClean="0"/>
          </a:p>
          <a:p>
            <a:pPr>
              <a:lnSpc>
                <a:spcPct val="80000"/>
              </a:lnSpc>
            </a:pPr>
            <a:endParaRPr lang="en-PH" sz="2200" smtClean="0"/>
          </a:p>
          <a:p>
            <a:pPr>
              <a:lnSpc>
                <a:spcPct val="80000"/>
              </a:lnSpc>
            </a:pPr>
            <a:r>
              <a:rPr lang="en-PH" sz="2200" smtClean="0"/>
              <a:t>What are the values of these measures?</a:t>
            </a:r>
            <a:endParaRPr lang="en-US" sz="2200" smtClean="0"/>
          </a:p>
          <a:p>
            <a:pPr>
              <a:lnSpc>
                <a:spcPct val="80000"/>
              </a:lnSpc>
            </a:pPr>
            <a:endParaRPr lang="en-US" sz="2200" smtClean="0"/>
          </a:p>
          <a:p>
            <a:pPr>
              <a:lnSpc>
                <a:spcPct val="80000"/>
              </a:lnSpc>
            </a:pPr>
            <a:r>
              <a:rPr lang="en-US" sz="2200" smtClean="0"/>
              <a:t>	CV		SV		CPI	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	SPI		CR</a:t>
            </a:r>
          </a:p>
          <a:p>
            <a:pPr>
              <a:lnSpc>
                <a:spcPct val="80000"/>
              </a:lnSpc>
            </a:pPr>
            <a:endParaRPr lang="en-US" sz="220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09600" y="2209800"/>
          <a:ext cx="7772400" cy="2133600"/>
        </p:xfrm>
        <a:graphic>
          <a:graphicData uri="http://schemas.openxmlformats.org/presentationml/2006/ole">
            <p:oleObj spid="_x0000_s6146" name="Bitmap Image" r:id="rId3" imgW="4686954" imgH="1819529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6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6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4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BCA3A5B2-CCEB-408F-9090-4B624F6B8A4B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Earned Value Analysis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Benefits</a:t>
            </a:r>
          </a:p>
          <a:p>
            <a:pPr lvl="1"/>
            <a:r>
              <a:rPr lang="en-US" smtClean="0"/>
              <a:t>Consistent unit of measure for total progress</a:t>
            </a:r>
          </a:p>
          <a:p>
            <a:pPr lvl="1"/>
            <a:r>
              <a:rPr lang="en-US" smtClean="0"/>
              <a:t>Consistent methodology</a:t>
            </a:r>
          </a:p>
          <a:p>
            <a:pPr lvl="2"/>
            <a:r>
              <a:rPr lang="en-US" smtClean="0"/>
              <a:t>Across cost and completed activity</a:t>
            </a:r>
          </a:p>
          <a:p>
            <a:pPr lvl="2"/>
            <a:r>
              <a:rPr lang="en-US" smtClean="0"/>
              <a:t>Apples and apples comparisons</a:t>
            </a:r>
          </a:p>
          <a:p>
            <a:pPr lvl="1"/>
            <a:r>
              <a:rPr lang="en-US" smtClean="0"/>
              <a:t>Ability to forecast cost &amp; schedule</a:t>
            </a:r>
          </a:p>
          <a:p>
            <a:pPr lvl="1"/>
            <a:r>
              <a:rPr lang="en-US" smtClean="0"/>
              <a:t>Can provide warnings early</a:t>
            </a:r>
          </a:p>
          <a:p>
            <a:r>
              <a:rPr lang="en-US" smtClean="0"/>
              <a:t>Success factors</a:t>
            </a:r>
          </a:p>
          <a:p>
            <a:pPr lvl="1"/>
            <a:r>
              <a:rPr lang="en-US" smtClean="0"/>
              <a:t>A full WBS is required (all scope)</a:t>
            </a:r>
          </a:p>
          <a:p>
            <a:pPr lvl="1"/>
            <a:r>
              <a:rPr lang="en-US" smtClean="0"/>
              <a:t>Beware of GIGO: Garbage-in, garbage-out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F0EB665E-BA69-4A85-B7F5-CCF73995151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5410200" y="2533650"/>
            <a:ext cx="24701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effectLst/>
              </a:rPr>
              <a:t>What do we </a:t>
            </a:r>
          </a:p>
          <a:p>
            <a:pPr algn="l"/>
            <a:r>
              <a:rPr lang="en-US" sz="2400">
                <a:solidFill>
                  <a:schemeClr val="tx1"/>
                </a:solidFill>
                <a:effectLst/>
              </a:rPr>
              <a:t>expect it to cost?</a:t>
            </a:r>
            <a:endParaRPr lang="en-US" sz="2800">
              <a:solidFill>
                <a:schemeClr val="tx1"/>
              </a:solidFill>
              <a:effectLst/>
            </a:endParaRPr>
          </a:p>
        </p:txBody>
      </p:sp>
      <p:sp>
        <p:nvSpPr>
          <p:cNvPr id="10244" name="Text Box 9"/>
          <p:cNvSpPr txBox="1">
            <a:spLocks noChangeArrowheads="1"/>
          </p:cNvSpPr>
          <p:nvPr/>
        </p:nvSpPr>
        <p:spPr bwMode="auto">
          <a:xfrm>
            <a:off x="4572000" y="5334000"/>
            <a:ext cx="2693988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effectLst/>
              </a:rPr>
              <a:t>How much will we </a:t>
            </a:r>
            <a:br>
              <a:rPr lang="en-US" sz="2400">
                <a:solidFill>
                  <a:schemeClr val="tx1"/>
                </a:solidFill>
                <a:effectLst/>
              </a:rPr>
            </a:br>
            <a:r>
              <a:rPr lang="en-US" sz="2400">
                <a:solidFill>
                  <a:schemeClr val="tx1"/>
                </a:solidFill>
                <a:effectLst/>
              </a:rPr>
              <a:t>spend and when </a:t>
            </a:r>
            <a:br>
              <a:rPr lang="en-US" sz="2400">
                <a:solidFill>
                  <a:schemeClr val="tx1"/>
                </a:solidFill>
                <a:effectLst/>
              </a:rPr>
            </a:br>
            <a:r>
              <a:rPr lang="en-US" sz="2400">
                <a:solidFill>
                  <a:schemeClr val="tx1"/>
                </a:solidFill>
                <a:effectLst/>
              </a:rPr>
              <a:t>will we spend it?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838200" y="5257800"/>
            <a:ext cx="305117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effectLst/>
              </a:rPr>
              <a:t>How will we manage </a:t>
            </a:r>
            <a:br>
              <a:rPr lang="en-US" sz="2400">
                <a:solidFill>
                  <a:schemeClr val="tx1"/>
                </a:solidFill>
                <a:effectLst/>
              </a:rPr>
            </a:br>
            <a:r>
              <a:rPr lang="en-US" sz="2400">
                <a:solidFill>
                  <a:schemeClr val="tx1"/>
                </a:solidFill>
                <a:effectLst/>
              </a:rPr>
              <a:t>variances between </a:t>
            </a:r>
            <a:br>
              <a:rPr lang="en-US" sz="2400">
                <a:solidFill>
                  <a:schemeClr val="tx1"/>
                </a:solidFill>
                <a:effectLst/>
              </a:rPr>
            </a:br>
            <a:r>
              <a:rPr lang="en-US" sz="2400">
                <a:solidFill>
                  <a:schemeClr val="tx1"/>
                </a:solidFill>
                <a:effectLst/>
              </a:rPr>
              <a:t>our plan &amp; actual?</a:t>
            </a:r>
          </a:p>
        </p:txBody>
      </p:sp>
      <p:grpSp>
        <p:nvGrpSpPr>
          <p:cNvPr id="10246" name="Group 24"/>
          <p:cNvGrpSpPr>
            <a:grpSpLocks/>
          </p:cNvGrpSpPr>
          <p:nvPr/>
        </p:nvGrpSpPr>
        <p:grpSpPr bwMode="auto">
          <a:xfrm>
            <a:off x="533400" y="2133600"/>
            <a:ext cx="7515225" cy="3228975"/>
            <a:chOff x="384" y="960"/>
            <a:chExt cx="4734" cy="2034"/>
          </a:xfrm>
        </p:grpSpPr>
        <p:grpSp>
          <p:nvGrpSpPr>
            <p:cNvPr id="10248" name="Group 23"/>
            <p:cNvGrpSpPr>
              <a:grpSpLocks/>
            </p:cNvGrpSpPr>
            <p:nvPr/>
          </p:nvGrpSpPr>
          <p:grpSpPr bwMode="auto">
            <a:xfrm>
              <a:off x="384" y="960"/>
              <a:ext cx="4734" cy="2034"/>
              <a:chOff x="384" y="960"/>
              <a:chExt cx="4734" cy="2034"/>
            </a:xfrm>
          </p:grpSpPr>
          <p:pic>
            <p:nvPicPr>
              <p:cNvPr id="10250" name="Picture 14" descr="PFX_STI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52" y="1344"/>
                <a:ext cx="2928" cy="1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0251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20" y="1968"/>
                <a:ext cx="1518" cy="4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solidFill>
                      <a:schemeClr val="accent1"/>
                    </a:solidFill>
                    <a:effectLst>
                      <a:outerShdw dist="35921" dir="2700000" algn="ctr" rotWithShape="0">
                        <a:srgbClr val="808080"/>
                      </a:outerShdw>
                    </a:effectLst>
                    <a:latin typeface="Arial Black"/>
                  </a:rPr>
                  <a:t>Expenses</a:t>
                </a:r>
              </a:p>
            </p:txBody>
          </p:sp>
          <p:sp>
            <p:nvSpPr>
              <p:cNvPr id="10252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2" y="960"/>
                <a:ext cx="1518" cy="4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solidFill>
                      <a:srgbClr val="FFFFFF"/>
                    </a:solidFill>
                    <a:effectLst>
                      <a:outerShdw dist="35921" dir="2700000" algn="ctr" rotWithShape="0">
                        <a:srgbClr val="808080"/>
                      </a:outerShdw>
                    </a:effectLst>
                    <a:latin typeface="Arial Black"/>
                  </a:rPr>
                  <a:t>Estimating</a:t>
                </a:r>
              </a:p>
            </p:txBody>
          </p:sp>
          <p:sp>
            <p:nvSpPr>
              <p:cNvPr id="10253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00" y="2592"/>
                <a:ext cx="1518" cy="4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solidFill>
                      <a:srgbClr val="FFFFFF"/>
                    </a:solidFill>
                    <a:effectLst>
                      <a:outerShdw dist="35921" dir="2700000" algn="ctr" rotWithShape="0">
                        <a:srgbClr val="808080"/>
                      </a:outerShdw>
                    </a:effectLst>
                    <a:latin typeface="Arial Black"/>
                  </a:rPr>
                  <a:t>Budgeting</a:t>
                </a:r>
              </a:p>
            </p:txBody>
          </p:sp>
          <p:sp>
            <p:nvSpPr>
              <p:cNvPr id="10254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" y="2592"/>
                <a:ext cx="1518" cy="4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solidFill>
                      <a:srgbClr val="FFFFFF"/>
                    </a:solidFill>
                    <a:effectLst>
                      <a:outerShdw dist="35921" dir="2700000" algn="ctr" rotWithShape="0">
                        <a:srgbClr val="808080"/>
                      </a:outerShdw>
                    </a:effectLst>
                    <a:latin typeface="Arial Black"/>
                  </a:rPr>
                  <a:t>Controlling</a:t>
                </a:r>
              </a:p>
            </p:txBody>
          </p:sp>
        </p:grpSp>
        <p:sp>
          <p:nvSpPr>
            <p:cNvPr id="10249" name="AutoShape 20"/>
            <p:cNvSpPr>
              <a:spLocks noChangeArrowheads="1"/>
            </p:cNvSpPr>
            <p:nvPr/>
          </p:nvSpPr>
          <p:spPr bwMode="auto">
            <a:xfrm>
              <a:off x="1322" y="1362"/>
              <a:ext cx="2596" cy="108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</p:grpSp>
      <p:sp>
        <p:nvSpPr>
          <p:cNvPr id="1024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Project Costs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8674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AC9EACA-C1FD-4E6B-BBE8-C5337041D6F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DC4F4DEC-677F-4232-9DB2-3C5814EC4F6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19400" y="3429000"/>
            <a:ext cx="3276600" cy="11430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800">
                <a:solidFill>
                  <a:schemeClr val="tx1"/>
                </a:solidFill>
                <a:effectLst/>
                <a:latin typeface="Comic Sans MS" pitchFamily="66" charset="0"/>
              </a:rPr>
              <a:t>Work Package </a:t>
            </a:r>
          </a:p>
          <a:p>
            <a:r>
              <a:rPr lang="en-US" sz="2800">
                <a:solidFill>
                  <a:schemeClr val="tx1"/>
                </a:solidFill>
                <a:effectLst/>
                <a:latin typeface="Comic Sans MS" pitchFamily="66" charset="0"/>
              </a:rPr>
              <a:t>Costs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1301750" y="2965450"/>
            <a:ext cx="995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Labor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2292350" y="2139950"/>
            <a:ext cx="153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Materials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5568950" y="2139950"/>
            <a:ext cx="24304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Sub-contracted</a:t>
            </a:r>
          </a:p>
          <a:p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Work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6711950" y="3740150"/>
            <a:ext cx="164782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Equipment</a:t>
            </a:r>
          </a:p>
          <a:p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Lease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5187950" y="5568950"/>
            <a:ext cx="13652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Tools &amp;</a:t>
            </a:r>
          </a:p>
          <a:p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Supplies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2749550" y="5645150"/>
            <a:ext cx="15652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Overhead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1073150" y="4730750"/>
            <a:ext cx="1412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Services</a:t>
            </a:r>
          </a:p>
        </p:txBody>
      </p:sp>
      <p:cxnSp>
        <p:nvCxnSpPr>
          <p:cNvPr id="11275" name="AutoShape 12"/>
          <p:cNvCxnSpPr>
            <a:cxnSpLocks noChangeShapeType="1"/>
            <a:stCxn id="11269" idx="3"/>
            <a:endCxn id="11267" idx="0"/>
          </p:cNvCxnSpPr>
          <p:nvPr/>
        </p:nvCxnSpPr>
        <p:spPr bwMode="auto">
          <a:xfrm>
            <a:off x="3830638" y="2368550"/>
            <a:ext cx="627062" cy="10604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</p:spPr>
      </p:cxnSp>
      <p:cxnSp>
        <p:nvCxnSpPr>
          <p:cNvPr id="11276" name="AutoShape 13"/>
          <p:cNvCxnSpPr>
            <a:cxnSpLocks noChangeShapeType="1"/>
            <a:stCxn id="11270" idx="1"/>
            <a:endCxn id="11267" idx="0"/>
          </p:cNvCxnSpPr>
          <p:nvPr/>
        </p:nvCxnSpPr>
        <p:spPr bwMode="auto">
          <a:xfrm rot="10800000" flipV="1">
            <a:off x="4457700" y="2551113"/>
            <a:ext cx="1111250" cy="8778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</p:spPr>
      </p:cxnSp>
      <p:cxnSp>
        <p:nvCxnSpPr>
          <p:cNvPr id="11277" name="AutoShape 14"/>
          <p:cNvCxnSpPr>
            <a:cxnSpLocks noChangeShapeType="1"/>
            <a:stCxn id="11271" idx="2"/>
            <a:endCxn id="11267" idx="3"/>
          </p:cNvCxnSpPr>
          <p:nvPr/>
        </p:nvCxnSpPr>
        <p:spPr bwMode="auto">
          <a:xfrm rot="16200000" flipV="1">
            <a:off x="6534944" y="3561556"/>
            <a:ext cx="561975" cy="1439863"/>
          </a:xfrm>
          <a:prstGeom prst="curvedConnector4">
            <a:avLst>
              <a:gd name="adj1" fmla="val -40676"/>
              <a:gd name="adj2" fmla="val 78611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</p:spPr>
      </p:cxnSp>
      <p:cxnSp>
        <p:nvCxnSpPr>
          <p:cNvPr id="11278" name="AutoShape 15"/>
          <p:cNvCxnSpPr>
            <a:cxnSpLocks noChangeShapeType="1"/>
            <a:stCxn id="11272" idx="1"/>
            <a:endCxn id="11267" idx="2"/>
          </p:cNvCxnSpPr>
          <p:nvPr/>
        </p:nvCxnSpPr>
        <p:spPr bwMode="auto">
          <a:xfrm rot="10800000">
            <a:off x="4457700" y="4572000"/>
            <a:ext cx="730250" cy="140811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</p:spPr>
      </p:cxnSp>
      <p:cxnSp>
        <p:nvCxnSpPr>
          <p:cNvPr id="11279" name="AutoShape 16"/>
          <p:cNvCxnSpPr>
            <a:cxnSpLocks noChangeShapeType="1"/>
            <a:stCxn id="11273" idx="0"/>
            <a:endCxn id="11267" idx="2"/>
          </p:cNvCxnSpPr>
          <p:nvPr/>
        </p:nvCxnSpPr>
        <p:spPr bwMode="auto">
          <a:xfrm rot="-5400000">
            <a:off x="3458369" y="4645819"/>
            <a:ext cx="1073150" cy="9255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</p:spPr>
      </p:cxnSp>
      <p:cxnSp>
        <p:nvCxnSpPr>
          <p:cNvPr id="11280" name="AutoShape 17"/>
          <p:cNvCxnSpPr>
            <a:cxnSpLocks noChangeShapeType="1"/>
            <a:stCxn id="11274" idx="0"/>
            <a:endCxn id="11267" idx="1"/>
          </p:cNvCxnSpPr>
          <p:nvPr/>
        </p:nvCxnSpPr>
        <p:spPr bwMode="auto">
          <a:xfrm rot="-5400000">
            <a:off x="1934369" y="3845719"/>
            <a:ext cx="730250" cy="1039812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</p:spPr>
      </p:cxnSp>
      <p:cxnSp>
        <p:nvCxnSpPr>
          <p:cNvPr id="11281" name="AutoShape 18"/>
          <p:cNvCxnSpPr>
            <a:cxnSpLocks noChangeShapeType="1"/>
            <a:stCxn id="11268" idx="2"/>
            <a:endCxn id="11267" idx="1"/>
          </p:cNvCxnSpPr>
          <p:nvPr/>
        </p:nvCxnSpPr>
        <p:spPr bwMode="auto">
          <a:xfrm rot="16200000" flipH="1">
            <a:off x="2020888" y="3201987"/>
            <a:ext cx="577850" cy="10191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</p:spPr>
      </p:cxnSp>
      <p:sp>
        <p:nvSpPr>
          <p:cNvPr id="11282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(Some) Sources of Project Costs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6EC1A443-80AD-4157-9DC8-CC78A035A1A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6019800" y="3048000"/>
            <a:ext cx="5730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6000">
                <a:solidFill>
                  <a:schemeClr val="tx1"/>
                </a:solidFill>
                <a:effectLst/>
                <a:latin typeface="Comic Sans MS" pitchFamily="66" charset="0"/>
              </a:rPr>
              <a:t>=</a:t>
            </a:r>
            <a:endParaRPr lang="en-US" sz="8800">
              <a:solidFill>
                <a:srgbClr val="FFFF00"/>
              </a:solidFill>
              <a:effectLst/>
            </a:endParaRPr>
          </a:p>
        </p:txBody>
      </p:sp>
      <p:sp>
        <p:nvSpPr>
          <p:cNvPr id="1238021" name="Text Box 5"/>
          <p:cNvSpPr txBox="1">
            <a:spLocks noChangeArrowheads="1"/>
          </p:cNvSpPr>
          <p:nvPr/>
        </p:nvSpPr>
        <p:spPr bwMode="auto">
          <a:xfrm>
            <a:off x="6781800" y="2667000"/>
            <a:ext cx="1766888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tx1"/>
                </a:solidFill>
                <a:effectLst/>
                <a:latin typeface="Comic Sans MS" pitchFamily="66" charset="0"/>
              </a:rPr>
              <a:t>Total</a:t>
            </a:r>
          </a:p>
          <a:p>
            <a:pPr>
              <a:defRPr/>
            </a:pPr>
            <a:r>
              <a:rPr lang="en-US" sz="3600">
                <a:solidFill>
                  <a:schemeClr val="tx1"/>
                </a:solidFill>
                <a:effectLst/>
                <a:latin typeface="Comic Sans MS" pitchFamily="66" charset="0"/>
              </a:rPr>
              <a:t>Project</a:t>
            </a:r>
          </a:p>
          <a:p>
            <a:pPr>
              <a:defRPr/>
            </a:pPr>
            <a:r>
              <a:rPr lang="en-US" sz="3600">
                <a:solidFill>
                  <a:schemeClr val="tx1"/>
                </a:solidFill>
                <a:effectLst/>
                <a:latin typeface="Comic Sans MS" pitchFamily="66" charset="0"/>
              </a:rPr>
              <a:t>Costs</a:t>
            </a:r>
            <a:endParaRPr lang="en-US" sz="36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1143000" y="2438400"/>
            <a:ext cx="1905000" cy="2209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buFontTx/>
              <a:buChar char="•"/>
            </a:pPr>
            <a:endParaRPr lang="en-US" sz="2000">
              <a:solidFill>
                <a:schemeClr val="tx1"/>
              </a:solidFill>
              <a:effectLst/>
            </a:endParaRPr>
          </a:p>
          <a:p>
            <a:pPr algn="l">
              <a:buFontTx/>
              <a:buChar char="•"/>
            </a:pPr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Labor</a:t>
            </a:r>
          </a:p>
          <a:p>
            <a:pPr algn="l">
              <a:buFontTx/>
              <a:buChar char="•"/>
            </a:pPr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Materials</a:t>
            </a:r>
          </a:p>
          <a:p>
            <a:pPr algn="l">
              <a:buFontTx/>
              <a:buChar char="•"/>
            </a:pPr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Contracts</a:t>
            </a:r>
          </a:p>
          <a:p>
            <a:pPr algn="l">
              <a:buFontTx/>
              <a:buChar char="•"/>
            </a:pPr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Support</a:t>
            </a:r>
          </a:p>
          <a:p>
            <a:pPr algn="l">
              <a:buFontTx/>
              <a:buChar char="•"/>
            </a:pPr>
            <a:endParaRPr lang="en-US" sz="2400" u="sng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3962400" y="2438400"/>
            <a:ext cx="1828800" cy="2209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buFontTx/>
              <a:buChar char="•"/>
            </a:pPr>
            <a:endParaRPr lang="en-US" sz="2000">
              <a:solidFill>
                <a:schemeClr val="tx1"/>
              </a:solidFill>
              <a:effectLst/>
            </a:endParaRPr>
          </a:p>
          <a:p>
            <a:pPr algn="l">
              <a:buFontTx/>
              <a:buChar char="•"/>
            </a:pPr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Benefits</a:t>
            </a:r>
          </a:p>
          <a:p>
            <a:pPr algn="l">
              <a:buFontTx/>
              <a:buChar char="•"/>
            </a:pPr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Overhead</a:t>
            </a:r>
          </a:p>
          <a:p>
            <a:pPr algn="l">
              <a:buFontTx/>
              <a:buChar char="•"/>
            </a:pPr>
            <a:r>
              <a:rPr lang="en-US" sz="2400">
                <a:solidFill>
                  <a:schemeClr val="tx1"/>
                </a:solidFill>
                <a:effectLst/>
                <a:latin typeface="Comic Sans MS" pitchFamily="66" charset="0"/>
              </a:rPr>
              <a:t>Admin</a:t>
            </a:r>
          </a:p>
          <a:p>
            <a:pPr algn="l">
              <a:buFontTx/>
              <a:buChar char="•"/>
            </a:pPr>
            <a:endParaRPr lang="en-US" sz="2400" u="sng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3200400" y="2971800"/>
            <a:ext cx="717550" cy="1189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tx1"/>
                </a:solidFill>
                <a:effectLst/>
              </a:rPr>
              <a:t>+</a:t>
            </a:r>
            <a:endParaRPr lang="en-US" sz="8800">
              <a:solidFill>
                <a:srgbClr val="FFFF00"/>
              </a:solidFill>
              <a:effectLst/>
            </a:endParaRPr>
          </a:p>
        </p:txBody>
      </p:sp>
      <p:sp>
        <p:nvSpPr>
          <p:cNvPr id="1229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Project Costs</a:t>
            </a:r>
          </a:p>
        </p:txBody>
      </p:sp>
      <p:sp>
        <p:nvSpPr>
          <p:cNvPr id="12297" name="Text Box 18"/>
          <p:cNvSpPr txBox="1">
            <a:spLocks noChangeArrowheads="1"/>
          </p:cNvSpPr>
          <p:nvPr/>
        </p:nvSpPr>
        <p:spPr bwMode="auto">
          <a:xfrm>
            <a:off x="762000" y="4724400"/>
            <a:ext cx="2286000" cy="13112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PH" sz="2000">
                <a:solidFill>
                  <a:schemeClr val="tx1"/>
                </a:solidFill>
                <a:effectLst/>
              </a:rPr>
              <a:t>Costs related to a project that can be traced back to a cost effective way</a:t>
            </a:r>
            <a:endParaRPr 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12298" name="Text Box 19"/>
          <p:cNvSpPr txBox="1">
            <a:spLocks noChangeArrowheads="1"/>
          </p:cNvSpPr>
          <p:nvPr/>
        </p:nvSpPr>
        <p:spPr bwMode="auto">
          <a:xfrm>
            <a:off x="1524000" y="1905000"/>
            <a:ext cx="1114425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PH" sz="2800">
                <a:solidFill>
                  <a:schemeClr val="tx1"/>
                </a:solidFill>
                <a:effectLst/>
              </a:rPr>
              <a:t>Direct</a:t>
            </a:r>
            <a:endParaRPr lang="en-US" sz="2800">
              <a:solidFill>
                <a:schemeClr val="tx1"/>
              </a:solidFill>
              <a:effectLst/>
            </a:endParaRPr>
          </a:p>
        </p:txBody>
      </p:sp>
      <p:sp>
        <p:nvSpPr>
          <p:cNvPr id="12299" name="Text Box 20"/>
          <p:cNvSpPr txBox="1">
            <a:spLocks noChangeArrowheads="1"/>
          </p:cNvSpPr>
          <p:nvPr/>
        </p:nvSpPr>
        <p:spPr bwMode="auto">
          <a:xfrm>
            <a:off x="4225925" y="1905000"/>
            <a:ext cx="1352550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PH" sz="2800">
                <a:solidFill>
                  <a:schemeClr val="tx1"/>
                </a:solidFill>
                <a:effectLst/>
              </a:rPr>
              <a:t>Indirect</a:t>
            </a:r>
            <a:endParaRPr lang="en-US" sz="2800">
              <a:solidFill>
                <a:schemeClr val="tx1"/>
              </a:solidFill>
              <a:effectLst/>
            </a:endParaRPr>
          </a:p>
        </p:txBody>
      </p:sp>
      <p:sp>
        <p:nvSpPr>
          <p:cNvPr id="12300" name="Text Box 21"/>
          <p:cNvSpPr txBox="1">
            <a:spLocks noChangeArrowheads="1"/>
          </p:cNvSpPr>
          <p:nvPr/>
        </p:nvSpPr>
        <p:spPr bwMode="auto">
          <a:xfrm>
            <a:off x="3886200" y="4724400"/>
            <a:ext cx="2286000" cy="16160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PH" sz="2000">
                <a:solidFill>
                  <a:schemeClr val="tx1"/>
                </a:solidFill>
                <a:effectLst/>
              </a:rPr>
              <a:t>Costs related to a project that CANNOT be traced back to a cost effective way</a:t>
            </a:r>
            <a:endParaRPr 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Sunk Cost : Money that has been spent in the past – consider it gone when dealing with projects</a:t>
            </a:r>
          </a:p>
          <a:p>
            <a:r>
              <a:rPr lang="en-US" dirty="0" smtClean="0"/>
              <a:t>Burdened cost : Same as that of overhead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AC9EACA-C1FD-4E6B-BBE8-C5337041D6F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M">
  <a:themeElements>
    <a:clrScheme name="P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M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545E1">
            <a:alpha val="50000"/>
          </a:srgbClr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rgbClr val="4545E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FF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545E1">
            <a:alpha val="50000"/>
          </a:srgbClr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rgbClr val="4545E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FF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Office\Templates\Class\PM.pot</Template>
  <TotalTime>13101</TotalTime>
  <Words>1583</Words>
  <Application>Microsoft Office PowerPoint</Application>
  <PresentationFormat>On-screen Show (4:3)</PresentationFormat>
  <Paragraphs>406</Paragraphs>
  <Slides>46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Comic Sans MS</vt:lpstr>
      <vt:lpstr>Times New Roman</vt:lpstr>
      <vt:lpstr>Wingdings</vt:lpstr>
      <vt:lpstr>Verdana</vt:lpstr>
      <vt:lpstr>Garamond</vt:lpstr>
      <vt:lpstr>PM</vt:lpstr>
      <vt:lpstr>Microsoft Excel Worksheet</vt:lpstr>
      <vt:lpstr>Clip</vt:lpstr>
      <vt:lpstr>Bitmap Image</vt:lpstr>
      <vt:lpstr> Project Management</vt:lpstr>
      <vt:lpstr>Cost of downtime for IT applications (2012)</vt:lpstr>
      <vt:lpstr>Decreased cost for operations</vt:lpstr>
      <vt:lpstr>Project Cost Management</vt:lpstr>
      <vt:lpstr>About Project Costs</vt:lpstr>
      <vt:lpstr>Basic Principles</vt:lpstr>
      <vt:lpstr>(Some) Sources of Project Costs</vt:lpstr>
      <vt:lpstr>Types of Project Costs</vt:lpstr>
      <vt:lpstr>A note…</vt:lpstr>
      <vt:lpstr>Function of the Budget</vt:lpstr>
      <vt:lpstr>Estimation</vt:lpstr>
      <vt:lpstr>TYpes</vt:lpstr>
      <vt:lpstr>Cost estimation tools and techniques</vt:lpstr>
      <vt:lpstr>Example of Computing the Different Project Costs </vt:lpstr>
      <vt:lpstr>Project Inertial Guidance System</vt:lpstr>
      <vt:lpstr>Inertial Guidance System Costs</vt:lpstr>
      <vt:lpstr>Project Time-Phased Budget</vt:lpstr>
      <vt:lpstr>Time-Phased Project Budget</vt:lpstr>
      <vt:lpstr>Controlling the Project: Computing for the EVA</vt:lpstr>
      <vt:lpstr>Critique…</vt:lpstr>
      <vt:lpstr>What’s the Project Status?</vt:lpstr>
      <vt:lpstr>What’s the Project Status?</vt:lpstr>
      <vt:lpstr>Need for Earned Value</vt:lpstr>
      <vt:lpstr>Earned Value Analysis (EVA)</vt:lpstr>
      <vt:lpstr>A note though… </vt:lpstr>
      <vt:lpstr>EVA  - The Variables -</vt:lpstr>
      <vt:lpstr>EVA  - The Variables -</vt:lpstr>
      <vt:lpstr>Performance Measures</vt:lpstr>
      <vt:lpstr>The Real Picture?</vt:lpstr>
      <vt:lpstr>Performance Measures</vt:lpstr>
      <vt:lpstr>What’s the Project Status?</vt:lpstr>
      <vt:lpstr>Other Derived Values</vt:lpstr>
      <vt:lpstr>Other Derived Values </vt:lpstr>
      <vt:lpstr>Other Derived Values </vt:lpstr>
      <vt:lpstr>Earned Value Analysis</vt:lpstr>
      <vt:lpstr>Variance Analysis</vt:lpstr>
      <vt:lpstr>EVA Rules of Thumb</vt:lpstr>
      <vt:lpstr>EVA Rules of Thumb - Another View -</vt:lpstr>
      <vt:lpstr>Variance Analysis Questions</vt:lpstr>
      <vt:lpstr>Exercise in Earned Value Analysis</vt:lpstr>
      <vt:lpstr>Earned Value Exercise  1</vt:lpstr>
      <vt:lpstr>How are we doing? </vt:lpstr>
      <vt:lpstr>Acting on EV Information</vt:lpstr>
      <vt:lpstr>EVA Exercise 2</vt:lpstr>
      <vt:lpstr>EVA Exercise 2</vt:lpstr>
      <vt:lpstr>Earned Value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Language, Design, and Management  Class 1:  Introduction and Course Design</dc:title>
  <dc:creator>Authorized User</dc:creator>
  <cp:lastModifiedBy>Bong</cp:lastModifiedBy>
  <cp:revision>202</cp:revision>
  <cp:lastPrinted>1999-08-27T16:22:47Z</cp:lastPrinted>
  <dcterms:created xsi:type="dcterms:W3CDTF">1997-01-12T00:46:36Z</dcterms:created>
  <dcterms:modified xsi:type="dcterms:W3CDTF">2013-09-17T16:29:35Z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cbk100f@engr.enma.odu.edu</vt:lpwstr>
  </property>
  <property fmtid="{D5CDD505-2E9C-101B-9397-08002B2CF9AE}" pid="8" name="HomePage">
    <vt:lpwstr>http://www.odu.edu/~ckeating/index.htm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C:\WINDOWS\Desktop\Website\Classes\Class1</vt:lpwstr>
  </property>
</Properties>
</file>