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1"/>
  </p:notesMasterIdLst>
  <p:sldIdLst>
    <p:sldId id="279" r:id="rId2"/>
    <p:sldId id="280" r:id="rId3"/>
    <p:sldId id="281" r:id="rId4"/>
    <p:sldId id="282" r:id="rId5"/>
    <p:sldId id="283" r:id="rId6"/>
    <p:sldId id="284" r:id="rId7"/>
    <p:sldId id="285" r:id="rId8"/>
    <p:sldId id="286" r:id="rId9"/>
    <p:sldId id="287" r:id="rId10"/>
    <p:sldId id="288" r:id="rId11"/>
    <p:sldId id="289" r:id="rId12"/>
    <p:sldId id="292" r:id="rId13"/>
    <p:sldId id="293" r:id="rId14"/>
    <p:sldId id="294" r:id="rId15"/>
    <p:sldId id="295" r:id="rId16"/>
    <p:sldId id="307" r:id="rId17"/>
    <p:sldId id="308" r:id="rId18"/>
    <p:sldId id="309" r:id="rId19"/>
    <p:sldId id="310"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39" autoAdjust="0"/>
    <p:restoredTop sz="72469" autoAdjust="0"/>
  </p:normalViewPr>
  <p:slideViewPr>
    <p:cSldViewPr>
      <p:cViewPr varScale="1">
        <p:scale>
          <a:sx n="53" d="100"/>
          <a:sy n="53" d="100"/>
        </p:scale>
        <p:origin x="-1872" y="-102"/>
      </p:cViewPr>
      <p:guideLst>
        <p:guide orient="horz" pos="2160"/>
        <p:guide pos="2880"/>
      </p:guideLst>
    </p:cSldViewPr>
  </p:slideViewPr>
  <p:notesTextViewPr>
    <p:cViewPr>
      <p:scale>
        <a:sx n="1" d="1"/>
        <a:sy n="1" d="1"/>
      </p:scale>
      <p:origin x="0" y="0"/>
    </p:cViewPr>
  </p:notesTextViewPr>
  <p:sorterViewPr>
    <p:cViewPr>
      <p:scale>
        <a:sx n="100" d="100"/>
        <a:sy n="100" d="100"/>
      </p:scale>
      <p:origin x="0" y="1884"/>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5561EE-0E30-43B6-8827-D531FC29115A}" type="datetimeFigureOut">
              <a:rPr lang="en-US" smtClean="0"/>
              <a:pPr/>
              <a:t>12/11/2013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4C03F9F-9520-42D7-9115-FDB2A567D9CD}" type="slidenum">
              <a:rPr lang="en-US" smtClean="0"/>
              <a:pPr/>
              <a:t>‹#›</a:t>
            </a:fld>
            <a:endParaRPr lang="en-US"/>
          </a:p>
        </p:txBody>
      </p:sp>
    </p:spTree>
    <p:extLst>
      <p:ext uri="{BB962C8B-B14F-4D97-AF65-F5344CB8AC3E}">
        <p14:creationId xmlns:p14="http://schemas.microsoft.com/office/powerpoint/2010/main" xmlns="" val="8730560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p:spPr>
        <p:txBody>
          <a:bodyPr/>
          <a:lstStyle/>
          <a:p>
            <a:pPr eaLnBrk="1" hangingPunct="1"/>
            <a:endParaRPr lang="en-US" smtClean="0"/>
          </a:p>
        </p:txBody>
      </p:sp>
      <p:sp>
        <p:nvSpPr>
          <p:cNvPr id="41988" name="Slide Number Placeholder 3"/>
          <p:cNvSpPr>
            <a:spLocks noGrp="1"/>
          </p:cNvSpPr>
          <p:nvPr>
            <p:ph type="sldNum" sz="quarter" idx="5"/>
          </p:nvPr>
        </p:nvSpPr>
        <p:spPr>
          <a:noFill/>
        </p:spPr>
        <p:txBody>
          <a:bodyPr/>
          <a:lstStyle/>
          <a:p>
            <a:fld id="{C00E8FC2-B7F7-45CB-9386-45B4338778A6}" type="slidenum">
              <a:rPr lang="en-GB"/>
              <a:pPr/>
              <a:t>9</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2742D41F-F0AF-4508-9E84-A5E31F85D277}" type="slidenum">
              <a:rPr lang="en-GB"/>
              <a:pPr/>
              <a:t>12</a:t>
            </a:fld>
            <a:endParaRPr lang="en-GB"/>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en-GB"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pPr eaLnBrk="1" hangingPunct="1"/>
            <a:endParaRPr lang="en-US" smtClean="0"/>
          </a:p>
        </p:txBody>
      </p:sp>
      <p:sp>
        <p:nvSpPr>
          <p:cNvPr id="43012" name="Slide Number Placeholder 3"/>
          <p:cNvSpPr>
            <a:spLocks noGrp="1"/>
          </p:cNvSpPr>
          <p:nvPr>
            <p:ph type="sldNum" sz="quarter" idx="5"/>
          </p:nvPr>
        </p:nvSpPr>
        <p:spPr>
          <a:noFill/>
        </p:spPr>
        <p:txBody>
          <a:bodyPr/>
          <a:lstStyle/>
          <a:p>
            <a:fld id="{E8D01FB3-C5B0-486A-BC2E-F373D4F9766E}" type="slidenum">
              <a:rPr lang="en-GB"/>
              <a:pPr/>
              <a:t>13</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6745C0AE-9B17-45EF-8D81-147A97714754}" type="slidenum">
              <a:rPr lang="en-GB"/>
              <a:pPr/>
              <a:t>14</a:t>
            </a:fld>
            <a:endParaRPr lang="en-GB"/>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r>
              <a:rPr lang="en-GB" dirty="0" smtClean="0"/>
              <a:t>I</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81917CD-D026-4C0B-900D-F9A5C214F7B6}" type="datetimeFigureOut">
              <a:rPr lang="en-US" smtClean="0"/>
              <a:pPr/>
              <a:t>12/11/2013</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24EA6A-03FA-4068-A515-64BB0776616C}"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81917CD-D026-4C0B-900D-F9A5C214F7B6}" type="datetimeFigureOut">
              <a:rPr lang="en-US" smtClean="0"/>
              <a:pPr/>
              <a:t>12/11/2013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24EA6A-03FA-4068-A515-64BB0776616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81917CD-D026-4C0B-900D-F9A5C214F7B6}" type="datetimeFigureOut">
              <a:rPr lang="en-US" smtClean="0"/>
              <a:pPr/>
              <a:t>12/11/2013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24EA6A-03FA-4068-A515-64BB0776616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81917CD-D026-4C0B-900D-F9A5C214F7B6}" type="datetimeFigureOut">
              <a:rPr lang="en-US" smtClean="0"/>
              <a:pPr/>
              <a:t>12/11/2013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24EA6A-03FA-4068-A515-64BB0776616C}"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81917CD-D026-4C0B-900D-F9A5C214F7B6}" type="datetimeFigureOut">
              <a:rPr lang="en-US" smtClean="0"/>
              <a:pPr/>
              <a:t>12/11/2013</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24EA6A-03FA-4068-A515-64BB0776616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81917CD-D026-4C0B-900D-F9A5C214F7B6}" type="datetimeFigureOut">
              <a:rPr lang="en-US" smtClean="0"/>
              <a:pPr/>
              <a:t>12/11/2013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24EA6A-03FA-4068-A515-64BB0776616C}"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81917CD-D026-4C0B-900D-F9A5C214F7B6}" type="datetimeFigureOut">
              <a:rPr lang="en-US" smtClean="0"/>
              <a:pPr/>
              <a:t>12/11/2013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24EA6A-03FA-4068-A515-64BB0776616C}"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81917CD-D026-4C0B-900D-F9A5C214F7B6}" type="datetimeFigureOut">
              <a:rPr lang="en-US" smtClean="0"/>
              <a:pPr/>
              <a:t>12/11/2013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24EA6A-03FA-4068-A515-64BB0776616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1917CD-D026-4C0B-900D-F9A5C214F7B6}" type="datetimeFigureOut">
              <a:rPr lang="en-US" smtClean="0"/>
              <a:pPr/>
              <a:t>12/11/2013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24EA6A-03FA-4068-A515-64BB0776616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81917CD-D026-4C0B-900D-F9A5C214F7B6}" type="datetimeFigureOut">
              <a:rPr lang="en-US" smtClean="0"/>
              <a:pPr/>
              <a:t>12/11/2013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24EA6A-03FA-4068-A515-64BB0776616C}"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81917CD-D026-4C0B-900D-F9A5C214F7B6}" type="datetimeFigureOut">
              <a:rPr lang="en-US" smtClean="0"/>
              <a:pPr/>
              <a:t>12/11/2013</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24EA6A-03FA-4068-A515-64BB0776616C}"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581917CD-D026-4C0B-900D-F9A5C214F7B6}" type="datetimeFigureOut">
              <a:rPr lang="en-US" smtClean="0"/>
              <a:pPr/>
              <a:t>12/11/2013</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24EA6A-03FA-4068-A515-64BB0776616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8" Type="http://schemas.openxmlformats.org/officeDocument/2006/relationships/hyperlink" Target="http://image.shutterstock.com/display_pic_with_logo/131278/131278,1208503412,4/stock-photo-reduced-price-tag-illustration-11650330.jpg" TargetMode="External"/><Relationship Id="rId13" Type="http://schemas.openxmlformats.org/officeDocument/2006/relationships/hyperlink" Target="http://l.thumbs.canstockphoto.com/canstock6852908.jpg" TargetMode="External"/><Relationship Id="rId18" Type="http://schemas.openxmlformats.org/officeDocument/2006/relationships/hyperlink" Target="http://www.dur.ac.uk/images/greenspace/smallicons/travel_icon.png" TargetMode="External"/><Relationship Id="rId3" Type="http://schemas.openxmlformats.org/officeDocument/2006/relationships/hyperlink" Target="http://nospillsales.info/wp-content/uploads/2010/12/selling-competition.jpg" TargetMode="External"/><Relationship Id="rId21" Type="http://schemas.openxmlformats.org/officeDocument/2006/relationships/hyperlink" Target="http://stevesbankingsite.com/wp-content/uploads/2010/01/Customer-Service-Provider-300x225.jpg" TargetMode="External"/><Relationship Id="rId7" Type="http://schemas.openxmlformats.org/officeDocument/2006/relationships/hyperlink" Target="http://us.123rf.com/400wm/400/400/ppart/ppart0903/ppart090300144/4528568-sale-price-tag-from-red-set-computer-generated-3d-photo-rendering.jpg" TargetMode="External"/><Relationship Id="rId12" Type="http://schemas.openxmlformats.org/officeDocument/2006/relationships/hyperlink" Target="http://dir.coolclips.com/Industry/Distribution/Conveyor_Belts/conveyor_belt_CoolClips_vc038859.jpg" TargetMode="External"/><Relationship Id="rId17" Type="http://schemas.openxmlformats.org/officeDocument/2006/relationships/hyperlink" Target="http://www.ravensturf.com/img/buy-viagra-sildenafil-100mg-online.jpg" TargetMode="External"/><Relationship Id="rId2" Type="http://schemas.openxmlformats.org/officeDocument/2006/relationships/hyperlink" Target="http://oursoulunited.files.wordpress.com/2010/12/scarcity_abundance.jpg" TargetMode="External"/><Relationship Id="rId16" Type="http://schemas.openxmlformats.org/officeDocument/2006/relationships/hyperlink" Target="http://upload.wikimedia.org/wikipedia/en/thumb/b/bf/KFC_logo.svg/160px-KFC_logo.svg.png" TargetMode="External"/><Relationship Id="rId20" Type="http://schemas.openxmlformats.org/officeDocument/2006/relationships/hyperlink" Target="http://us.cdn4.123rf.com/168nwm/seamartini/seamartini1001/seamartini100100063/6250878-color-graph-for-design-and-business-concept.jpg" TargetMode="External"/><Relationship Id="rId1" Type="http://schemas.openxmlformats.org/officeDocument/2006/relationships/slideLayout" Target="../slideLayouts/slideLayout2.xml"/><Relationship Id="rId6" Type="http://schemas.openxmlformats.org/officeDocument/2006/relationships/hyperlink" Target="http://www.featurepics.com/FI/Thumb300/20110226/Price-Tag-Label-1798760.jpg" TargetMode="External"/><Relationship Id="rId11" Type="http://schemas.openxmlformats.org/officeDocument/2006/relationships/hyperlink" Target="http://www.clker.com/cliparts/7/e/6/e/12362679192063758008AX11_factory.svg.med.png" TargetMode="External"/><Relationship Id="rId24" Type="http://schemas.openxmlformats.org/officeDocument/2006/relationships/hyperlink" Target="http://www.munknee.com/wp-content/uploads/2009/10/Purchasing-Power.jpg" TargetMode="External"/><Relationship Id="rId5" Type="http://schemas.openxmlformats.org/officeDocument/2006/relationships/hyperlink" Target="http://3.bp.blogspot.com/-AVKnBdQi14k/Tiw__mtpgDI/AAAAAAAAAN4/fS_Kvh5VMbo/s1600/price-tag-images.jpg" TargetMode="External"/><Relationship Id="rId15" Type="http://schemas.openxmlformats.org/officeDocument/2006/relationships/hyperlink" Target="http://tariqweb.com/wp-content/uploads/2011/07/15.jpg" TargetMode="External"/><Relationship Id="rId23" Type="http://schemas.openxmlformats.org/officeDocument/2006/relationships/hyperlink" Target="http://www.1stwebdesigner.com/wp-content/uploads/2009/07/free-twitter-icons/follow-me-twitter-icon-free.jpg" TargetMode="External"/><Relationship Id="rId10" Type="http://schemas.openxmlformats.org/officeDocument/2006/relationships/hyperlink" Target="http://goodliferetirement.com/wp-content/uploads/2011/07/investment.jpg" TargetMode="External"/><Relationship Id="rId19" Type="http://schemas.openxmlformats.org/officeDocument/2006/relationships/hyperlink" Target="http://www.lhiprint.com/images/Copies.jpg?653" TargetMode="External"/><Relationship Id="rId4" Type="http://schemas.openxmlformats.org/officeDocument/2006/relationships/hyperlink" Target="http://www.doonlinejob.com/wp-content/uploads/2011/08/bag_of_money.png" TargetMode="External"/><Relationship Id="rId9" Type="http://schemas.openxmlformats.org/officeDocument/2006/relationships/hyperlink" Target="http://www.responsible-investor.com/images/uploads/articles/green_funds_growth.jpg" TargetMode="External"/><Relationship Id="rId14" Type="http://schemas.openxmlformats.org/officeDocument/2006/relationships/hyperlink" Target="http://3.bp.blogspot.com/-RHSZur174go/TdfhoytSHTI/AAAAAAAAAEA/2X_-QRDgrXE/s1600/IPKat+08+amazon_one_click.png" TargetMode="External"/><Relationship Id="rId22" Type="http://schemas.openxmlformats.org/officeDocument/2006/relationships/hyperlink" Target="http://adawnjournal.com/wp-content/uploads/2010/04/WhatIsDeflation.jp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en.wikipedia.org/wiki/Assurance_contract" TargetMode="External"/><Relationship Id="rId2" Type="http://schemas.openxmlformats.org/officeDocument/2006/relationships/image" Target="../media/image2.jpeg"/><Relationship Id="rId1" Type="http://schemas.openxmlformats.org/officeDocument/2006/relationships/slideLayout" Target="../slideLayouts/slideLayout6.xml"/><Relationship Id="rId5" Type="http://schemas.openxmlformats.org/officeDocument/2006/relationships/hyperlink" Target="http://en.wikipedia.org/wiki/Sales_promotion" TargetMode="External"/><Relationship Id="rId4" Type="http://schemas.openxmlformats.org/officeDocument/2006/relationships/hyperlink" Target="http://en.wikipedia.org/wiki/Quantity_discount"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gif"/><Relationship Id="rId1" Type="http://schemas.openxmlformats.org/officeDocument/2006/relationships/slideLayout" Target="../slideLayouts/slideLayout7.xml"/><Relationship Id="rId4" Type="http://schemas.openxmlformats.org/officeDocument/2006/relationships/hyperlink" Target="http://www.bizjournals.com/profiles/company/ct/stamford/onlinechoicecom_inc/1181708/"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a:p>
        </p:txBody>
      </p:sp>
      <p:sp>
        <p:nvSpPr>
          <p:cNvPr id="4" name="Title 3"/>
          <p:cNvSpPr>
            <a:spLocks noGrp="1"/>
          </p:cNvSpPr>
          <p:nvPr>
            <p:ph type="ctrTitle"/>
          </p:nvPr>
        </p:nvSpPr>
        <p:spPr/>
        <p:txBody>
          <a:bodyPr/>
          <a:lstStyle/>
          <a:p>
            <a:r>
              <a:rPr dirty="0" smtClean="0"/>
              <a:t>A Look at Group Buying Sites : Group on and Cash-Cash </a:t>
            </a:r>
            <a:r>
              <a:rPr dirty="0" err="1" smtClean="0"/>
              <a:t>Pinoy</a:t>
            </a:r>
            <a:endParaRPr lang="en-US" dirty="0"/>
          </a:p>
        </p:txBody>
      </p:sp>
    </p:spTree>
    <p:extLst>
      <p:ext uri="{BB962C8B-B14F-4D97-AF65-F5344CB8AC3E}">
        <p14:creationId xmlns:p14="http://schemas.microsoft.com/office/powerpoint/2010/main" xmlns="" val="21111353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Business Model….</a:t>
            </a:r>
            <a:endParaRPr lang="en-US" dirty="0"/>
          </a:p>
        </p:txBody>
      </p:sp>
      <p:sp>
        <p:nvSpPr>
          <p:cNvPr id="3" name="Content Placeholder 2"/>
          <p:cNvSpPr>
            <a:spLocks noGrp="1"/>
          </p:cNvSpPr>
          <p:nvPr>
            <p:ph sz="quarter" idx="1"/>
          </p:nvPr>
        </p:nvSpPr>
        <p:spPr/>
        <p:txBody>
          <a:bodyPr/>
          <a:lstStyle/>
          <a:p>
            <a:pPr algn="ctr">
              <a:buNone/>
            </a:pPr>
            <a:endParaRPr lang="en-US" dirty="0" smtClean="0"/>
          </a:p>
          <a:p>
            <a:pPr algn="ctr">
              <a:buNone/>
            </a:pPr>
            <a:endParaRPr lang="en-US" dirty="0" smtClean="0"/>
          </a:p>
          <a:p>
            <a:pPr algn="ctr">
              <a:buNone/>
            </a:pPr>
            <a:r>
              <a:rPr lang="en-US" dirty="0" smtClean="0"/>
              <a:t>A business model describes the rationale of how an </a:t>
            </a:r>
          </a:p>
          <a:p>
            <a:pPr algn="ctr">
              <a:buNone/>
            </a:pPr>
            <a:r>
              <a:rPr lang="en-US" dirty="0" smtClean="0"/>
              <a:t>organization creates, delivers and captures value!</a:t>
            </a:r>
          </a:p>
          <a:p>
            <a:pPr algn="ctr">
              <a:buNone/>
            </a:pPr>
            <a:endParaRPr lang="en-US" dirty="0" smtClean="0"/>
          </a:p>
          <a:p>
            <a:pPr algn="ctr">
              <a:buNone/>
            </a:pPr>
            <a:r>
              <a:rPr lang="en-US" dirty="0" smtClean="0"/>
              <a:t>“There’s not a single business model.. There are really a lot of opportunities and a lot of options and we just have to discover all of them.”</a:t>
            </a:r>
            <a:endParaRPr lang="en-US" dirty="0"/>
          </a:p>
        </p:txBody>
      </p:sp>
    </p:spTree>
    <p:extLst>
      <p:ext uri="{BB962C8B-B14F-4D97-AF65-F5344CB8AC3E}">
        <p14:creationId xmlns:p14="http://schemas.microsoft.com/office/powerpoint/2010/main" xmlns="" val="26034760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BUSINESS MODEL</a:t>
            </a:r>
            <a:endParaRPr lang="en-US" b="1" dirty="0"/>
          </a:p>
        </p:txBody>
      </p:sp>
      <p:pic>
        <p:nvPicPr>
          <p:cNvPr id="43010" name="Picture 2" descr="https://lh5.googleusercontent.com/-lN0qaQ5F0bM/TYi5Kx1VNBI/AAAAAAAAAGY/eRE2QDDTZtc/s400/Business-Model-General.png"/>
          <p:cNvPicPr>
            <a:picLocks noChangeAspect="1" noChangeArrowheads="1"/>
          </p:cNvPicPr>
          <p:nvPr/>
        </p:nvPicPr>
        <p:blipFill>
          <a:blip r:embed="rId2" cstate="print"/>
          <a:srcRect/>
          <a:stretch>
            <a:fillRect/>
          </a:stretch>
        </p:blipFill>
        <p:spPr bwMode="auto">
          <a:xfrm>
            <a:off x="1524000" y="2209800"/>
            <a:ext cx="6248400" cy="2452497"/>
          </a:xfrm>
          <a:prstGeom prst="rect">
            <a:avLst/>
          </a:prstGeom>
          <a:noFill/>
        </p:spPr>
      </p:pic>
      <p:sp>
        <p:nvSpPr>
          <p:cNvPr id="5" name="TextBox 4"/>
          <p:cNvSpPr txBox="1"/>
          <p:nvPr/>
        </p:nvSpPr>
        <p:spPr>
          <a:xfrm>
            <a:off x="762000" y="5486400"/>
            <a:ext cx="7696200" cy="461665"/>
          </a:xfrm>
          <a:prstGeom prst="rect">
            <a:avLst/>
          </a:prstGeom>
          <a:noFill/>
        </p:spPr>
        <p:txBody>
          <a:bodyPr wrap="square" rtlCol="0">
            <a:spAutoFit/>
          </a:bodyPr>
          <a:lstStyle/>
          <a:p>
            <a:pPr algn="ctr"/>
            <a:r>
              <a:rPr lang="en-US" sz="2400" b="1" dirty="0" smtClean="0"/>
              <a:t>These are stories that explain how enterprises work</a:t>
            </a:r>
            <a:endParaRPr lang="en-US" sz="2400" b="1" dirty="0"/>
          </a:p>
        </p:txBody>
      </p:sp>
      <p:sp>
        <p:nvSpPr>
          <p:cNvPr id="6" name="TextBox 5"/>
          <p:cNvSpPr txBox="1"/>
          <p:nvPr/>
        </p:nvSpPr>
        <p:spPr>
          <a:xfrm>
            <a:off x="7772400" y="3200400"/>
            <a:ext cx="838691" cy="461665"/>
          </a:xfrm>
          <a:prstGeom prst="rect">
            <a:avLst/>
          </a:prstGeom>
          <a:noFill/>
        </p:spPr>
        <p:txBody>
          <a:bodyPr wrap="none" rtlCol="0">
            <a:spAutoFit/>
          </a:bodyPr>
          <a:lstStyle/>
          <a:p>
            <a:r>
              <a:rPr lang="en-US" sz="2400" dirty="0" smtClean="0"/>
              <a:t>Who?</a:t>
            </a:r>
            <a:endParaRPr lang="en-US" sz="2400" dirty="0"/>
          </a:p>
        </p:txBody>
      </p:sp>
      <p:sp>
        <p:nvSpPr>
          <p:cNvPr id="7" name="TextBox 6"/>
          <p:cNvSpPr txBox="1"/>
          <p:nvPr/>
        </p:nvSpPr>
        <p:spPr>
          <a:xfrm>
            <a:off x="5105400" y="2286000"/>
            <a:ext cx="2434128" cy="461665"/>
          </a:xfrm>
          <a:prstGeom prst="rect">
            <a:avLst/>
          </a:prstGeom>
          <a:noFill/>
        </p:spPr>
        <p:txBody>
          <a:bodyPr wrap="none" rtlCol="0">
            <a:spAutoFit/>
          </a:bodyPr>
          <a:lstStyle/>
          <a:p>
            <a:r>
              <a:rPr lang="en-US" sz="2400" dirty="0" smtClean="0"/>
              <a:t>What do they value?</a:t>
            </a:r>
            <a:endParaRPr lang="en-US" sz="2400" dirty="0"/>
          </a:p>
        </p:txBody>
      </p:sp>
      <p:sp>
        <p:nvSpPr>
          <p:cNvPr id="8" name="TextBox 7"/>
          <p:cNvSpPr txBox="1"/>
          <p:nvPr/>
        </p:nvSpPr>
        <p:spPr>
          <a:xfrm>
            <a:off x="4343400" y="4495800"/>
            <a:ext cx="3040704" cy="461665"/>
          </a:xfrm>
          <a:prstGeom prst="rect">
            <a:avLst/>
          </a:prstGeom>
          <a:noFill/>
        </p:spPr>
        <p:txBody>
          <a:bodyPr wrap="none" rtlCol="0">
            <a:spAutoFit/>
          </a:bodyPr>
          <a:lstStyle/>
          <a:p>
            <a:r>
              <a:rPr lang="en-US" sz="2400" dirty="0" smtClean="0"/>
              <a:t>How do we make money?</a:t>
            </a:r>
            <a:endParaRPr lang="en-US" sz="2400" dirty="0"/>
          </a:p>
        </p:txBody>
      </p:sp>
      <p:sp>
        <p:nvSpPr>
          <p:cNvPr id="9" name="TextBox 8"/>
          <p:cNvSpPr txBox="1"/>
          <p:nvPr/>
        </p:nvSpPr>
        <p:spPr>
          <a:xfrm>
            <a:off x="762000" y="1828800"/>
            <a:ext cx="2943050" cy="830997"/>
          </a:xfrm>
          <a:prstGeom prst="rect">
            <a:avLst/>
          </a:prstGeom>
          <a:noFill/>
        </p:spPr>
        <p:txBody>
          <a:bodyPr wrap="none" rtlCol="0">
            <a:spAutoFit/>
          </a:bodyPr>
          <a:lstStyle/>
          <a:p>
            <a:r>
              <a:rPr lang="en-US" sz="2400" dirty="0" smtClean="0"/>
              <a:t>How do we deliver value</a:t>
            </a:r>
          </a:p>
          <a:p>
            <a:r>
              <a:rPr lang="en-US" sz="2400" dirty="0" smtClean="0"/>
              <a:t>at an appropriate cost?</a:t>
            </a:r>
            <a:endParaRPr lang="en-US" sz="2400" dirty="0"/>
          </a:p>
        </p:txBody>
      </p:sp>
    </p:spTree>
    <p:extLst>
      <p:ext uri="{BB962C8B-B14F-4D97-AF65-F5344CB8AC3E}">
        <p14:creationId xmlns:p14="http://schemas.microsoft.com/office/powerpoint/2010/main" xmlns="" val="673395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GB" smtClean="0"/>
              <a:t>Interesting observations</a:t>
            </a:r>
          </a:p>
        </p:txBody>
      </p:sp>
      <p:sp>
        <p:nvSpPr>
          <p:cNvPr id="10243" name="Rectangle 3"/>
          <p:cNvSpPr>
            <a:spLocks noGrp="1" noChangeArrowheads="1"/>
          </p:cNvSpPr>
          <p:nvPr>
            <p:ph sz="quarter" idx="1"/>
          </p:nvPr>
        </p:nvSpPr>
        <p:spPr/>
        <p:txBody>
          <a:bodyPr>
            <a:normAutofit lnSpcReduction="10000"/>
          </a:bodyPr>
          <a:lstStyle/>
          <a:p>
            <a:pPr eaLnBrk="1" hangingPunct="1"/>
            <a:r>
              <a:rPr lang="en-GB" smtClean="0"/>
              <a:t>The most common format for the business model is a single page of narrative text</a:t>
            </a:r>
          </a:p>
          <a:p>
            <a:pPr algn="just" eaLnBrk="1" hangingPunct="1">
              <a:spcBef>
                <a:spcPct val="0"/>
              </a:spcBef>
              <a:spcAft>
                <a:spcPts val="600"/>
              </a:spcAft>
            </a:pPr>
            <a:r>
              <a:rPr lang="en-GB" smtClean="0"/>
              <a:t>A business model </a:t>
            </a:r>
            <a:r>
              <a:rPr lang="en-GB" i="1" smtClean="0">
                <a:solidFill>
                  <a:schemeClr val="accent2"/>
                </a:solidFill>
              </a:rPr>
              <a:t>does not explicitly include implementation technologies</a:t>
            </a:r>
          </a:p>
          <a:p>
            <a:pPr lvl="1" algn="just" eaLnBrk="1" hangingPunct="1">
              <a:spcBef>
                <a:spcPct val="0"/>
              </a:spcBef>
              <a:spcAft>
                <a:spcPts val="600"/>
              </a:spcAft>
            </a:pPr>
            <a:r>
              <a:rPr lang="en-GB" smtClean="0"/>
              <a:t>it is driven by business requirements and simply enabled by technology</a:t>
            </a:r>
          </a:p>
          <a:p>
            <a:pPr algn="just" eaLnBrk="1" hangingPunct="1">
              <a:spcBef>
                <a:spcPct val="0"/>
              </a:spcBef>
              <a:spcAft>
                <a:spcPts val="600"/>
              </a:spcAft>
            </a:pPr>
            <a:r>
              <a:rPr lang="en-GB" smtClean="0"/>
              <a:t>Articulation of a business model is no guarantee of its success</a:t>
            </a:r>
          </a:p>
          <a:p>
            <a:pPr lvl="1" algn="just" eaLnBrk="1" hangingPunct="1">
              <a:spcBef>
                <a:spcPct val="0"/>
              </a:spcBef>
              <a:spcAft>
                <a:spcPts val="600"/>
              </a:spcAft>
            </a:pPr>
            <a:r>
              <a:rPr lang="en-GB" smtClean="0"/>
              <a:t>only implementation will tell if the model works or not</a:t>
            </a:r>
          </a:p>
          <a:p>
            <a:pPr algn="just" eaLnBrk="1" hangingPunct="1">
              <a:spcBef>
                <a:spcPct val="0"/>
              </a:spcBef>
              <a:spcAft>
                <a:spcPts val="600"/>
              </a:spcAft>
            </a:pPr>
            <a:r>
              <a:rPr lang="en-GB" smtClean="0"/>
              <a:t>New business models are increasingly viewed as key intellectual property, and often attempts are made to protect them by patent </a:t>
            </a:r>
          </a:p>
        </p:txBody>
      </p:sp>
    </p:spTree>
    <p:extLst>
      <p:ext uri="{BB962C8B-B14F-4D97-AF65-F5344CB8AC3E}">
        <p14:creationId xmlns:p14="http://schemas.microsoft.com/office/powerpoint/2010/main" xmlns="" val="14172058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GB" dirty="0" smtClean="0"/>
              <a:t>Extended definition (Perspective 1)</a:t>
            </a:r>
          </a:p>
        </p:txBody>
      </p:sp>
      <p:sp>
        <p:nvSpPr>
          <p:cNvPr id="8195" name="Rectangle 3"/>
          <p:cNvSpPr>
            <a:spLocks noGrp="1" noChangeArrowheads="1"/>
          </p:cNvSpPr>
          <p:nvPr>
            <p:ph sz="quarter" idx="1"/>
          </p:nvPr>
        </p:nvSpPr>
        <p:spPr/>
        <p:txBody>
          <a:bodyPr>
            <a:normAutofit fontScale="77500" lnSpcReduction="20000"/>
          </a:bodyPr>
          <a:lstStyle/>
          <a:p>
            <a:r>
              <a:rPr lang="en-GB" dirty="0" err="1" smtClean="0"/>
              <a:t>Chesborough</a:t>
            </a:r>
            <a:r>
              <a:rPr lang="en-GB" dirty="0" smtClean="0"/>
              <a:t> and </a:t>
            </a:r>
            <a:r>
              <a:rPr lang="en-GB" dirty="0" err="1" smtClean="0"/>
              <a:t>Rosenbloom</a:t>
            </a:r>
            <a:r>
              <a:rPr lang="en-GB" dirty="0" smtClean="0"/>
              <a:t> specify that the 6 functions of a business model are to: </a:t>
            </a:r>
          </a:p>
          <a:p>
            <a:pPr lvl="1"/>
            <a:r>
              <a:rPr lang="en-GB" dirty="0" smtClean="0"/>
              <a:t>Articulate the value proposition</a:t>
            </a:r>
          </a:p>
          <a:p>
            <a:pPr lvl="1"/>
            <a:r>
              <a:rPr lang="en-GB" dirty="0" smtClean="0"/>
              <a:t>Identify a market segment, i.e. the users to whom the offering is useful and for what purpose, and specify the revenue generation mechanism for the firm. </a:t>
            </a:r>
          </a:p>
          <a:p>
            <a:pPr lvl="1"/>
            <a:r>
              <a:rPr lang="en-GB" dirty="0" smtClean="0"/>
              <a:t>Define the structure of the value chain within the firm to create and distribute the offering and determine the complementary assets needed to support the firm’s assets in this chain. </a:t>
            </a:r>
          </a:p>
          <a:p>
            <a:pPr lvl="1"/>
            <a:r>
              <a:rPr lang="en-GB" dirty="0" smtClean="0"/>
              <a:t>Examine the cost structure and profit potential of producing the offering given the value proposition and value chain structure chosen. </a:t>
            </a:r>
          </a:p>
          <a:p>
            <a:pPr lvl="1"/>
            <a:r>
              <a:rPr lang="en-GB" dirty="0" smtClean="0"/>
              <a:t>Describe the position of the firm within the value network linking suppliers and customers including identification of potential </a:t>
            </a:r>
            <a:r>
              <a:rPr lang="en-GB" dirty="0" err="1" smtClean="0"/>
              <a:t>complementors</a:t>
            </a:r>
            <a:r>
              <a:rPr lang="en-GB" dirty="0" smtClean="0"/>
              <a:t> and competitors. </a:t>
            </a:r>
          </a:p>
          <a:p>
            <a:pPr lvl="1"/>
            <a:r>
              <a:rPr lang="en-GB" dirty="0" smtClean="0"/>
              <a:t>Formulate the competitive strategy by which the innovating firm will gain and hold advantage over rivals.</a:t>
            </a:r>
          </a:p>
          <a:p>
            <a:pPr lvl="1"/>
            <a:endParaRPr lang="en-GB" dirty="0" smtClean="0"/>
          </a:p>
          <a:p>
            <a:pPr lvl="1"/>
            <a:r>
              <a:rPr lang="en-GB" sz="1700" dirty="0" err="1" smtClean="0"/>
              <a:t>Chesborough</a:t>
            </a:r>
            <a:r>
              <a:rPr lang="en-GB" sz="1700" dirty="0" smtClean="0"/>
              <a:t>, Henry; </a:t>
            </a:r>
            <a:r>
              <a:rPr lang="en-GB" sz="1700" dirty="0" err="1" smtClean="0"/>
              <a:t>Rosenbloom</a:t>
            </a:r>
            <a:r>
              <a:rPr lang="en-GB" sz="1700" dirty="0" smtClean="0"/>
              <a:t>, Richard: The role of the business model in capturing value from innovation: evidence from Xerox Corporation’s technology spin-off companies, Industrial and Corporate Change, Volume 11, Number 3 pp529-555.</a:t>
            </a:r>
          </a:p>
          <a:p>
            <a:endParaRPr lang="en-GB" dirty="0" smtClean="0"/>
          </a:p>
          <a:p>
            <a:endParaRPr lang="en-GB" dirty="0" smtClean="0"/>
          </a:p>
        </p:txBody>
      </p:sp>
    </p:spTree>
    <p:extLst>
      <p:ext uri="{BB962C8B-B14F-4D97-AF65-F5344CB8AC3E}">
        <p14:creationId xmlns:p14="http://schemas.microsoft.com/office/powerpoint/2010/main" xmlns="" val="12995333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GB" dirty="0" smtClean="0"/>
              <a:t>Extended definition (Perspective 2)</a:t>
            </a:r>
          </a:p>
        </p:txBody>
      </p:sp>
      <p:sp>
        <p:nvSpPr>
          <p:cNvPr id="9219" name="Rectangle 3"/>
          <p:cNvSpPr>
            <a:spLocks noGrp="1" noChangeArrowheads="1"/>
          </p:cNvSpPr>
          <p:nvPr>
            <p:ph sz="quarter" idx="1"/>
          </p:nvPr>
        </p:nvSpPr>
        <p:spPr/>
        <p:txBody>
          <a:bodyPr/>
          <a:lstStyle/>
          <a:p>
            <a:pPr marL="457200" indent="-457200" eaLnBrk="1" hangingPunct="1"/>
            <a:r>
              <a:rPr lang="en-GB" smtClean="0"/>
              <a:t>Magretta identifies 2 key areas in a business model description</a:t>
            </a:r>
          </a:p>
          <a:p>
            <a:pPr marL="857250" lvl="1" indent="-400050" eaLnBrk="1" hangingPunct="1"/>
            <a:r>
              <a:rPr lang="en-GB" smtClean="0"/>
              <a:t>The story </a:t>
            </a:r>
          </a:p>
          <a:p>
            <a:pPr marL="857250" lvl="1" indent="-400050" eaLnBrk="1" hangingPunct="1"/>
            <a:r>
              <a:rPr lang="en-GB" smtClean="0"/>
              <a:t>The numbers</a:t>
            </a:r>
          </a:p>
          <a:p>
            <a:pPr marL="457200" indent="-457200" eaLnBrk="1" hangingPunct="1"/>
            <a:r>
              <a:rPr lang="en-GB" smtClean="0"/>
              <a:t>Both have to make sense</a:t>
            </a:r>
          </a:p>
          <a:p>
            <a:pPr marL="457200" indent="-457200" eaLnBrk="1" hangingPunct="1"/>
            <a:endParaRPr lang="en-GB" smtClean="0"/>
          </a:p>
          <a:p>
            <a:pPr marL="857250" lvl="1" indent="-400050" algn="just" eaLnBrk="1" hangingPunct="1">
              <a:spcBef>
                <a:spcPct val="0"/>
              </a:spcBef>
              <a:spcAft>
                <a:spcPts val="600"/>
              </a:spcAft>
              <a:buFontTx/>
              <a:buNone/>
            </a:pPr>
            <a:r>
              <a:rPr lang="en-GB" i="1" smtClean="0">
                <a:solidFill>
                  <a:schemeClr val="accent2"/>
                </a:solidFill>
              </a:rPr>
              <a:t>When business models don't work, it's because they fail either the narrative test (the story doesn't make sense) or the numbers test (the P&amp;L [profit and loss] doesn't add up). </a:t>
            </a:r>
            <a:endParaRPr lang="en-GB" smtClean="0">
              <a:solidFill>
                <a:schemeClr val="accent2"/>
              </a:solidFill>
            </a:endParaRPr>
          </a:p>
          <a:p>
            <a:pPr marL="457200" indent="-457200" eaLnBrk="1" hangingPunct="1">
              <a:buFontTx/>
              <a:buNone/>
            </a:pPr>
            <a:r>
              <a:rPr lang="en-GB" sz="1600" smtClean="0"/>
              <a:t>	Magretta, J: Why Business Models Matter, Harvard Business Review 2002, Vol 80; Part 5, ISSN 0017-8012, pages 86-93.</a:t>
            </a:r>
          </a:p>
        </p:txBody>
      </p:sp>
    </p:spTree>
    <p:extLst>
      <p:ext uri="{BB962C8B-B14F-4D97-AF65-F5344CB8AC3E}">
        <p14:creationId xmlns:p14="http://schemas.microsoft.com/office/powerpoint/2010/main" xmlns="" val="7239425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Business Model Canvas (Perspective 3)</a:t>
            </a:r>
            <a:endParaRPr lang="en-US" dirty="0"/>
          </a:p>
        </p:txBody>
      </p:sp>
      <p:pic>
        <p:nvPicPr>
          <p:cNvPr id="3" name="Picture 2" descr="Screen shot 2011-04-19 at 6.32.00 PM.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85800" y="1371600"/>
            <a:ext cx="7924800" cy="4919886"/>
          </a:xfrm>
          <a:prstGeom prst="rect">
            <a:avLst/>
          </a:prstGeom>
        </p:spPr>
      </p:pic>
    </p:spTree>
    <p:extLst>
      <p:ext uri="{BB962C8B-B14F-4D97-AF65-F5344CB8AC3E}">
        <p14:creationId xmlns:p14="http://schemas.microsoft.com/office/powerpoint/2010/main" xmlns="" val="13437262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Business Model Canvas (</a:t>
            </a:r>
            <a:r>
              <a:rPr lang="en-US" dirty="0" err="1" smtClean="0"/>
              <a:t>con’t</a:t>
            </a:r>
            <a:r>
              <a:rPr lang="en-US" dirty="0" smtClean="0"/>
              <a:t>)</a:t>
            </a:r>
            <a:endParaRPr lang="en-US" dirty="0"/>
          </a:p>
        </p:txBody>
      </p:sp>
      <p:pic>
        <p:nvPicPr>
          <p:cNvPr id="3" name="Picture 2" descr="Screen shot 2011-04-19 at 6.32.33 PM.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57200" y="1447800"/>
            <a:ext cx="8044610" cy="5018231"/>
          </a:xfrm>
          <a:prstGeom prst="rect">
            <a:avLst/>
          </a:prstGeom>
        </p:spPr>
      </p:pic>
    </p:spTree>
    <p:extLst>
      <p:ext uri="{BB962C8B-B14F-4D97-AF65-F5344CB8AC3E}">
        <p14:creationId xmlns:p14="http://schemas.microsoft.com/office/powerpoint/2010/main" xmlns="" val="171814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descr="10170416_Business_Model_Generation_Reader (dragged).pdf"/>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33223" y="-1309403"/>
            <a:ext cx="10618628" cy="10278816"/>
          </a:xfrm>
          <a:prstGeom prst="rect">
            <a:avLst/>
          </a:prstGeom>
        </p:spPr>
      </p:pic>
    </p:spTree>
    <p:extLst>
      <p:ext uri="{BB962C8B-B14F-4D97-AF65-F5344CB8AC3E}">
        <p14:creationId xmlns:p14="http://schemas.microsoft.com/office/powerpoint/2010/main" xmlns="" val="29400468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Approaches to Business Model Evolution</a:t>
            </a:r>
            <a:endParaRPr lang="en-US" dirty="0"/>
          </a:p>
        </p:txBody>
      </p:sp>
      <p:grpSp>
        <p:nvGrpSpPr>
          <p:cNvPr id="3" name="Group 2"/>
          <p:cNvGrpSpPr/>
          <p:nvPr/>
        </p:nvGrpSpPr>
        <p:grpSpPr>
          <a:xfrm>
            <a:off x="914400" y="1447800"/>
            <a:ext cx="7291387" cy="4319588"/>
            <a:chOff x="1166813" y="1401763"/>
            <a:chExt cx="6559550" cy="3298825"/>
          </a:xfrm>
        </p:grpSpPr>
        <p:grpSp>
          <p:nvGrpSpPr>
            <p:cNvPr id="4" name="Group 15"/>
            <p:cNvGrpSpPr>
              <a:grpSpLocks/>
            </p:cNvGrpSpPr>
            <p:nvPr/>
          </p:nvGrpSpPr>
          <p:grpSpPr bwMode="auto">
            <a:xfrm>
              <a:off x="2563813" y="1401763"/>
              <a:ext cx="3295650" cy="3298825"/>
              <a:chOff x="1615" y="883"/>
              <a:chExt cx="2076" cy="2078"/>
            </a:xfrm>
          </p:grpSpPr>
          <p:sp>
            <p:nvSpPr>
              <p:cNvPr id="39" name="Freeform 7"/>
              <p:cNvSpPr>
                <a:spLocks/>
              </p:cNvSpPr>
              <p:nvPr/>
            </p:nvSpPr>
            <p:spPr bwMode="auto">
              <a:xfrm>
                <a:off x="2662" y="1809"/>
                <a:ext cx="1029" cy="472"/>
              </a:xfrm>
              <a:custGeom>
                <a:avLst/>
                <a:gdLst/>
                <a:ahLst/>
                <a:cxnLst>
                  <a:cxn ang="0">
                    <a:pos x="1543" y="0"/>
                  </a:cxn>
                  <a:cxn ang="0">
                    <a:pos x="1543" y="236"/>
                  </a:cxn>
                  <a:cxn ang="0">
                    <a:pos x="0" y="236"/>
                  </a:cxn>
                  <a:cxn ang="0">
                    <a:pos x="0" y="706"/>
                  </a:cxn>
                  <a:cxn ang="0">
                    <a:pos x="1543" y="706"/>
                  </a:cxn>
                  <a:cxn ang="0">
                    <a:pos x="1543" y="943"/>
                  </a:cxn>
                  <a:cxn ang="0">
                    <a:pos x="2058" y="470"/>
                  </a:cxn>
                  <a:cxn ang="0">
                    <a:pos x="1543" y="0"/>
                  </a:cxn>
                </a:cxnLst>
                <a:rect l="0" t="0" r="r" b="b"/>
                <a:pathLst>
                  <a:path w="2058" h="943">
                    <a:moveTo>
                      <a:pt x="1543" y="0"/>
                    </a:moveTo>
                    <a:lnTo>
                      <a:pt x="1543" y="236"/>
                    </a:lnTo>
                    <a:lnTo>
                      <a:pt x="0" y="236"/>
                    </a:lnTo>
                    <a:lnTo>
                      <a:pt x="0" y="706"/>
                    </a:lnTo>
                    <a:lnTo>
                      <a:pt x="1543" y="706"/>
                    </a:lnTo>
                    <a:lnTo>
                      <a:pt x="1543" y="943"/>
                    </a:lnTo>
                    <a:lnTo>
                      <a:pt x="2058" y="470"/>
                    </a:lnTo>
                    <a:lnTo>
                      <a:pt x="1543" y="0"/>
                    </a:lnTo>
                    <a:close/>
                  </a:path>
                </a:pathLst>
              </a:custGeom>
              <a:solidFill>
                <a:srgbClr val="A7BFA7"/>
              </a:solidFill>
              <a:ln w="7938">
                <a:solidFill>
                  <a:srgbClr val="000000"/>
                </a:solidFill>
                <a:prstDash val="solid"/>
                <a:round/>
                <a:headEnd/>
                <a:tailEnd/>
              </a:ln>
            </p:spPr>
            <p:txBody>
              <a:bodyPr/>
              <a:lstStyle/>
              <a:p>
                <a:endParaRPr lang="en-US"/>
              </a:p>
            </p:txBody>
          </p:sp>
          <p:sp>
            <p:nvSpPr>
              <p:cNvPr id="40" name="Rectangle 8"/>
              <p:cNvSpPr>
                <a:spLocks noChangeArrowheads="1"/>
              </p:cNvSpPr>
              <p:nvPr/>
            </p:nvSpPr>
            <p:spPr bwMode="auto">
              <a:xfrm>
                <a:off x="2837" y="1953"/>
                <a:ext cx="642" cy="215"/>
              </a:xfrm>
              <a:prstGeom prst="rect">
                <a:avLst/>
              </a:prstGeom>
              <a:noFill/>
              <a:ln w="9525">
                <a:noFill/>
                <a:miter lim="800000"/>
                <a:headEnd/>
                <a:tailEnd/>
              </a:ln>
            </p:spPr>
            <p:txBody>
              <a:bodyPr wrap="none" lIns="0" tIns="0" rIns="0" bIns="0">
                <a:spAutoFit/>
              </a:bodyPr>
              <a:lstStyle/>
              <a:p>
                <a:r>
                  <a:rPr lang="en-US" sz="1900" b="1">
                    <a:solidFill>
                      <a:srgbClr val="FFFFFF"/>
                    </a:solidFill>
                    <a:latin typeface="Tahoma" pitchFamily="34" charset="0"/>
                  </a:rPr>
                  <a:t>Expand</a:t>
                </a:r>
                <a:endParaRPr lang="en-US"/>
              </a:p>
            </p:txBody>
          </p:sp>
          <p:sp>
            <p:nvSpPr>
              <p:cNvPr id="41" name="Freeform 9"/>
              <p:cNvSpPr>
                <a:spLocks/>
              </p:cNvSpPr>
              <p:nvPr/>
            </p:nvSpPr>
            <p:spPr bwMode="auto">
              <a:xfrm>
                <a:off x="1615" y="1563"/>
                <a:ext cx="1028" cy="471"/>
              </a:xfrm>
              <a:custGeom>
                <a:avLst/>
                <a:gdLst/>
                <a:ahLst/>
                <a:cxnLst>
                  <a:cxn ang="0">
                    <a:pos x="514" y="0"/>
                  </a:cxn>
                  <a:cxn ang="0">
                    <a:pos x="514" y="236"/>
                  </a:cxn>
                  <a:cxn ang="0">
                    <a:pos x="2057" y="236"/>
                  </a:cxn>
                  <a:cxn ang="0">
                    <a:pos x="2057" y="707"/>
                  </a:cxn>
                  <a:cxn ang="0">
                    <a:pos x="514" y="707"/>
                  </a:cxn>
                  <a:cxn ang="0">
                    <a:pos x="514" y="943"/>
                  </a:cxn>
                  <a:cxn ang="0">
                    <a:pos x="0" y="471"/>
                  </a:cxn>
                  <a:cxn ang="0">
                    <a:pos x="514" y="0"/>
                  </a:cxn>
                </a:cxnLst>
                <a:rect l="0" t="0" r="r" b="b"/>
                <a:pathLst>
                  <a:path w="2057" h="943">
                    <a:moveTo>
                      <a:pt x="514" y="0"/>
                    </a:moveTo>
                    <a:lnTo>
                      <a:pt x="514" y="236"/>
                    </a:lnTo>
                    <a:lnTo>
                      <a:pt x="2057" y="236"/>
                    </a:lnTo>
                    <a:lnTo>
                      <a:pt x="2057" y="707"/>
                    </a:lnTo>
                    <a:lnTo>
                      <a:pt x="514" y="707"/>
                    </a:lnTo>
                    <a:lnTo>
                      <a:pt x="514" y="943"/>
                    </a:lnTo>
                    <a:lnTo>
                      <a:pt x="0" y="471"/>
                    </a:lnTo>
                    <a:lnTo>
                      <a:pt x="514" y="0"/>
                    </a:lnTo>
                    <a:close/>
                  </a:path>
                </a:pathLst>
              </a:custGeom>
              <a:solidFill>
                <a:srgbClr val="4E744E"/>
              </a:solidFill>
              <a:ln w="7938">
                <a:solidFill>
                  <a:srgbClr val="000000"/>
                </a:solidFill>
                <a:prstDash val="solid"/>
                <a:round/>
                <a:headEnd/>
                <a:tailEnd/>
              </a:ln>
            </p:spPr>
            <p:txBody>
              <a:bodyPr/>
              <a:lstStyle/>
              <a:p>
                <a:endParaRPr lang="en-US"/>
              </a:p>
            </p:txBody>
          </p:sp>
          <p:sp>
            <p:nvSpPr>
              <p:cNvPr id="42" name="Rectangle 10"/>
              <p:cNvSpPr>
                <a:spLocks noChangeArrowheads="1"/>
              </p:cNvSpPr>
              <p:nvPr/>
            </p:nvSpPr>
            <p:spPr bwMode="auto">
              <a:xfrm>
                <a:off x="1867" y="1706"/>
                <a:ext cx="726" cy="215"/>
              </a:xfrm>
              <a:prstGeom prst="rect">
                <a:avLst/>
              </a:prstGeom>
              <a:noFill/>
              <a:ln w="9525">
                <a:noFill/>
                <a:miter lim="800000"/>
                <a:headEnd/>
                <a:tailEnd/>
              </a:ln>
            </p:spPr>
            <p:txBody>
              <a:bodyPr wrap="none" lIns="0" tIns="0" rIns="0" bIns="0">
                <a:spAutoFit/>
              </a:bodyPr>
              <a:lstStyle/>
              <a:p>
                <a:r>
                  <a:rPr lang="en-US" sz="1900" b="1">
                    <a:solidFill>
                      <a:srgbClr val="FFFFFF"/>
                    </a:solidFill>
                    <a:latin typeface="Tahoma" pitchFamily="34" charset="0"/>
                  </a:rPr>
                  <a:t>Enhance</a:t>
                </a:r>
                <a:endParaRPr lang="en-US"/>
              </a:p>
            </p:txBody>
          </p:sp>
          <p:sp>
            <p:nvSpPr>
              <p:cNvPr id="43" name="Freeform 11"/>
              <p:cNvSpPr>
                <a:spLocks/>
              </p:cNvSpPr>
              <p:nvPr/>
            </p:nvSpPr>
            <p:spPr bwMode="auto">
              <a:xfrm>
                <a:off x="2550" y="883"/>
                <a:ext cx="471" cy="1028"/>
              </a:xfrm>
              <a:custGeom>
                <a:avLst/>
                <a:gdLst/>
                <a:ahLst/>
                <a:cxnLst>
                  <a:cxn ang="0">
                    <a:pos x="0" y="513"/>
                  </a:cxn>
                  <a:cxn ang="0">
                    <a:pos x="234" y="513"/>
                  </a:cxn>
                  <a:cxn ang="0">
                    <a:pos x="234" y="2056"/>
                  </a:cxn>
                  <a:cxn ang="0">
                    <a:pos x="705" y="2056"/>
                  </a:cxn>
                  <a:cxn ang="0">
                    <a:pos x="705" y="513"/>
                  </a:cxn>
                  <a:cxn ang="0">
                    <a:pos x="941" y="513"/>
                  </a:cxn>
                  <a:cxn ang="0">
                    <a:pos x="471" y="0"/>
                  </a:cxn>
                  <a:cxn ang="0">
                    <a:pos x="0" y="513"/>
                  </a:cxn>
                </a:cxnLst>
                <a:rect l="0" t="0" r="r" b="b"/>
                <a:pathLst>
                  <a:path w="941" h="2056">
                    <a:moveTo>
                      <a:pt x="0" y="513"/>
                    </a:moveTo>
                    <a:lnTo>
                      <a:pt x="234" y="513"/>
                    </a:lnTo>
                    <a:lnTo>
                      <a:pt x="234" y="2056"/>
                    </a:lnTo>
                    <a:lnTo>
                      <a:pt x="705" y="2056"/>
                    </a:lnTo>
                    <a:lnTo>
                      <a:pt x="705" y="513"/>
                    </a:lnTo>
                    <a:lnTo>
                      <a:pt x="941" y="513"/>
                    </a:lnTo>
                    <a:lnTo>
                      <a:pt x="471" y="0"/>
                    </a:lnTo>
                    <a:lnTo>
                      <a:pt x="0" y="513"/>
                    </a:lnTo>
                    <a:close/>
                  </a:path>
                </a:pathLst>
              </a:custGeom>
              <a:solidFill>
                <a:srgbClr val="6389B4"/>
              </a:solidFill>
              <a:ln w="7938">
                <a:solidFill>
                  <a:srgbClr val="000000"/>
                </a:solidFill>
                <a:prstDash val="solid"/>
                <a:round/>
                <a:headEnd/>
                <a:tailEnd/>
              </a:ln>
            </p:spPr>
            <p:txBody>
              <a:bodyPr/>
              <a:lstStyle/>
              <a:p>
                <a:endParaRPr lang="en-US"/>
              </a:p>
            </p:txBody>
          </p:sp>
          <p:sp>
            <p:nvSpPr>
              <p:cNvPr id="44" name="Rectangle 12"/>
              <p:cNvSpPr>
                <a:spLocks noChangeArrowheads="1"/>
              </p:cNvSpPr>
              <p:nvPr/>
            </p:nvSpPr>
            <p:spPr bwMode="auto">
              <a:xfrm rot="5400000">
                <a:off x="2467" y="1386"/>
                <a:ext cx="609" cy="215"/>
              </a:xfrm>
              <a:prstGeom prst="rect">
                <a:avLst/>
              </a:prstGeom>
              <a:noFill/>
              <a:ln w="9525">
                <a:noFill/>
                <a:miter lim="800000"/>
                <a:headEnd/>
                <a:tailEnd/>
              </a:ln>
            </p:spPr>
            <p:txBody>
              <a:bodyPr wrap="none" lIns="0" tIns="0" rIns="0" bIns="0">
                <a:spAutoFit/>
              </a:bodyPr>
              <a:lstStyle/>
              <a:p>
                <a:r>
                  <a:rPr lang="en-US" sz="1900" b="1">
                    <a:solidFill>
                      <a:srgbClr val="FFFFFF"/>
                    </a:solidFill>
                    <a:latin typeface="Tahoma" pitchFamily="34" charset="0"/>
                  </a:rPr>
                  <a:t>Extend</a:t>
                </a:r>
                <a:endParaRPr lang="en-US"/>
              </a:p>
            </p:txBody>
          </p:sp>
          <p:sp>
            <p:nvSpPr>
              <p:cNvPr id="45" name="Freeform 13"/>
              <p:cNvSpPr>
                <a:spLocks/>
              </p:cNvSpPr>
              <p:nvPr/>
            </p:nvSpPr>
            <p:spPr bwMode="auto">
              <a:xfrm>
                <a:off x="2293" y="1933"/>
                <a:ext cx="472" cy="1028"/>
              </a:xfrm>
              <a:custGeom>
                <a:avLst/>
                <a:gdLst/>
                <a:ahLst/>
                <a:cxnLst>
                  <a:cxn ang="0">
                    <a:pos x="0" y="1541"/>
                  </a:cxn>
                  <a:cxn ang="0">
                    <a:pos x="236" y="1541"/>
                  </a:cxn>
                  <a:cxn ang="0">
                    <a:pos x="236" y="0"/>
                  </a:cxn>
                  <a:cxn ang="0">
                    <a:pos x="707" y="0"/>
                  </a:cxn>
                  <a:cxn ang="0">
                    <a:pos x="707" y="1541"/>
                  </a:cxn>
                  <a:cxn ang="0">
                    <a:pos x="943" y="1541"/>
                  </a:cxn>
                  <a:cxn ang="0">
                    <a:pos x="471" y="2056"/>
                  </a:cxn>
                  <a:cxn ang="0">
                    <a:pos x="0" y="1541"/>
                  </a:cxn>
                </a:cxnLst>
                <a:rect l="0" t="0" r="r" b="b"/>
                <a:pathLst>
                  <a:path w="943" h="2056">
                    <a:moveTo>
                      <a:pt x="0" y="1541"/>
                    </a:moveTo>
                    <a:lnTo>
                      <a:pt x="236" y="1541"/>
                    </a:lnTo>
                    <a:lnTo>
                      <a:pt x="236" y="0"/>
                    </a:lnTo>
                    <a:lnTo>
                      <a:pt x="707" y="0"/>
                    </a:lnTo>
                    <a:lnTo>
                      <a:pt x="707" y="1541"/>
                    </a:lnTo>
                    <a:lnTo>
                      <a:pt x="943" y="1541"/>
                    </a:lnTo>
                    <a:lnTo>
                      <a:pt x="471" y="2056"/>
                    </a:lnTo>
                    <a:lnTo>
                      <a:pt x="0" y="1541"/>
                    </a:lnTo>
                    <a:close/>
                  </a:path>
                </a:pathLst>
              </a:custGeom>
              <a:solidFill>
                <a:srgbClr val="31639C"/>
              </a:solidFill>
              <a:ln w="7938">
                <a:solidFill>
                  <a:srgbClr val="000000"/>
                </a:solidFill>
                <a:prstDash val="solid"/>
                <a:round/>
                <a:headEnd/>
                <a:tailEnd/>
              </a:ln>
            </p:spPr>
            <p:txBody>
              <a:bodyPr/>
              <a:lstStyle/>
              <a:p>
                <a:endParaRPr lang="en-US"/>
              </a:p>
            </p:txBody>
          </p:sp>
          <p:sp>
            <p:nvSpPr>
              <p:cNvPr id="46" name="Rectangle 14"/>
              <p:cNvSpPr>
                <a:spLocks noChangeArrowheads="1"/>
              </p:cNvSpPr>
              <p:nvPr/>
            </p:nvSpPr>
            <p:spPr bwMode="auto">
              <a:xfrm rot="5400000">
                <a:off x="2329" y="2319"/>
                <a:ext cx="371" cy="215"/>
              </a:xfrm>
              <a:prstGeom prst="rect">
                <a:avLst/>
              </a:prstGeom>
              <a:noFill/>
              <a:ln w="9525">
                <a:noFill/>
                <a:miter lim="800000"/>
                <a:headEnd/>
                <a:tailEnd/>
              </a:ln>
            </p:spPr>
            <p:txBody>
              <a:bodyPr wrap="none" lIns="0" tIns="0" rIns="0" bIns="0">
                <a:spAutoFit/>
              </a:bodyPr>
              <a:lstStyle/>
              <a:p>
                <a:r>
                  <a:rPr lang="en-US" sz="1900" b="1">
                    <a:solidFill>
                      <a:srgbClr val="FFFFFF"/>
                    </a:solidFill>
                    <a:latin typeface="Tahoma" pitchFamily="34" charset="0"/>
                  </a:rPr>
                  <a:t>Exit</a:t>
                </a:r>
                <a:endParaRPr lang="en-US"/>
              </a:p>
            </p:txBody>
          </p:sp>
        </p:grpSp>
        <p:sp>
          <p:nvSpPr>
            <p:cNvPr id="5" name="Rectangle 16"/>
            <p:cNvSpPr>
              <a:spLocks noChangeArrowheads="1"/>
            </p:cNvSpPr>
            <p:nvPr/>
          </p:nvSpPr>
          <p:spPr bwMode="auto">
            <a:xfrm>
              <a:off x="2286000" y="1630363"/>
              <a:ext cx="522288" cy="150812"/>
            </a:xfrm>
            <a:prstGeom prst="rect">
              <a:avLst/>
            </a:prstGeom>
            <a:noFill/>
            <a:ln w="9525">
              <a:noFill/>
              <a:miter lim="800000"/>
              <a:headEnd/>
              <a:tailEnd/>
            </a:ln>
          </p:spPr>
          <p:txBody>
            <a:bodyPr/>
            <a:lstStyle/>
            <a:p>
              <a:endParaRPr lang="en-US"/>
            </a:p>
          </p:txBody>
        </p:sp>
        <p:sp>
          <p:nvSpPr>
            <p:cNvPr id="6" name="Rectangle 17"/>
            <p:cNvSpPr>
              <a:spLocks noChangeArrowheads="1"/>
            </p:cNvSpPr>
            <p:nvPr/>
          </p:nvSpPr>
          <p:spPr bwMode="auto">
            <a:xfrm>
              <a:off x="2286000" y="1633538"/>
              <a:ext cx="544513" cy="157162"/>
            </a:xfrm>
            <a:prstGeom prst="rect">
              <a:avLst/>
            </a:prstGeom>
            <a:noFill/>
            <a:ln w="9525">
              <a:noFill/>
              <a:miter lim="800000"/>
              <a:headEnd/>
              <a:tailEnd/>
            </a:ln>
          </p:spPr>
          <p:txBody>
            <a:bodyPr/>
            <a:lstStyle/>
            <a:p>
              <a:endParaRPr lang="en-US"/>
            </a:p>
          </p:txBody>
        </p:sp>
        <p:sp>
          <p:nvSpPr>
            <p:cNvPr id="7" name="Rectangle 18"/>
            <p:cNvSpPr>
              <a:spLocks noChangeArrowheads="1"/>
            </p:cNvSpPr>
            <p:nvPr/>
          </p:nvSpPr>
          <p:spPr bwMode="auto">
            <a:xfrm>
              <a:off x="2286000" y="1639888"/>
              <a:ext cx="635000" cy="182562"/>
            </a:xfrm>
            <a:prstGeom prst="rect">
              <a:avLst/>
            </a:prstGeom>
            <a:noFill/>
            <a:ln w="9525">
              <a:noFill/>
              <a:miter lim="800000"/>
              <a:headEnd/>
              <a:tailEnd/>
            </a:ln>
          </p:spPr>
          <p:txBody>
            <a:bodyPr wrap="none" lIns="0" tIns="0" rIns="0" bIns="0">
              <a:spAutoFit/>
            </a:bodyPr>
            <a:lstStyle/>
            <a:p>
              <a:r>
                <a:rPr lang="en-US" sz="1200" b="1">
                  <a:solidFill>
                    <a:srgbClr val="000000"/>
                  </a:solidFill>
                  <a:latin typeface="Arial" charset="0"/>
                </a:rPr>
                <a:t>Enhance</a:t>
              </a:r>
              <a:endParaRPr lang="en-US" sz="1200"/>
            </a:p>
          </p:txBody>
        </p:sp>
        <p:sp>
          <p:nvSpPr>
            <p:cNvPr id="8" name="Rectangle 19"/>
            <p:cNvSpPr>
              <a:spLocks noChangeArrowheads="1"/>
            </p:cNvSpPr>
            <p:nvPr/>
          </p:nvSpPr>
          <p:spPr bwMode="auto">
            <a:xfrm>
              <a:off x="1447800" y="1789113"/>
              <a:ext cx="2306638" cy="387350"/>
            </a:xfrm>
            <a:prstGeom prst="rect">
              <a:avLst/>
            </a:prstGeom>
            <a:noFill/>
            <a:ln w="9525">
              <a:noFill/>
              <a:miter lim="800000"/>
              <a:headEnd/>
              <a:tailEnd/>
            </a:ln>
          </p:spPr>
          <p:txBody>
            <a:bodyPr/>
            <a:lstStyle/>
            <a:p>
              <a:endParaRPr lang="en-US"/>
            </a:p>
          </p:txBody>
        </p:sp>
        <p:sp>
          <p:nvSpPr>
            <p:cNvPr id="9" name="Rectangle 20"/>
            <p:cNvSpPr>
              <a:spLocks noChangeArrowheads="1"/>
            </p:cNvSpPr>
            <p:nvPr/>
          </p:nvSpPr>
          <p:spPr bwMode="auto">
            <a:xfrm>
              <a:off x="1695450" y="1797050"/>
              <a:ext cx="1884363" cy="134938"/>
            </a:xfrm>
            <a:prstGeom prst="rect">
              <a:avLst/>
            </a:prstGeom>
            <a:noFill/>
            <a:ln w="9525">
              <a:noFill/>
              <a:miter lim="800000"/>
              <a:headEnd/>
              <a:tailEnd/>
            </a:ln>
          </p:spPr>
          <p:txBody>
            <a:bodyPr/>
            <a:lstStyle/>
            <a:p>
              <a:endParaRPr lang="en-US"/>
            </a:p>
          </p:txBody>
        </p:sp>
        <p:sp>
          <p:nvSpPr>
            <p:cNvPr id="10" name="Rectangle 21"/>
            <p:cNvSpPr>
              <a:spLocks noChangeArrowheads="1"/>
            </p:cNvSpPr>
            <p:nvPr/>
          </p:nvSpPr>
          <p:spPr bwMode="auto">
            <a:xfrm>
              <a:off x="1581150" y="1806575"/>
              <a:ext cx="2613025" cy="182563"/>
            </a:xfrm>
            <a:prstGeom prst="rect">
              <a:avLst/>
            </a:prstGeom>
            <a:noFill/>
            <a:ln w="9525">
              <a:noFill/>
              <a:miter lim="800000"/>
              <a:headEnd/>
              <a:tailEnd/>
            </a:ln>
          </p:spPr>
          <p:txBody>
            <a:bodyPr wrap="none" lIns="0" tIns="0" rIns="0" bIns="0">
              <a:spAutoFit/>
            </a:bodyPr>
            <a:lstStyle/>
            <a:p>
              <a:r>
                <a:rPr lang="en-US" sz="1200">
                  <a:solidFill>
                    <a:srgbClr val="000000"/>
                  </a:solidFill>
                  <a:latin typeface="Arial" charset="0"/>
                </a:rPr>
                <a:t>Add functionality or features to current </a:t>
              </a:r>
              <a:endParaRPr lang="en-US" sz="1200"/>
            </a:p>
          </p:txBody>
        </p:sp>
        <p:sp>
          <p:nvSpPr>
            <p:cNvPr id="11" name="Rectangle 22"/>
            <p:cNvSpPr>
              <a:spLocks noChangeArrowheads="1"/>
            </p:cNvSpPr>
            <p:nvPr/>
          </p:nvSpPr>
          <p:spPr bwMode="auto">
            <a:xfrm>
              <a:off x="1749425" y="1925638"/>
              <a:ext cx="1774825" cy="134937"/>
            </a:xfrm>
            <a:prstGeom prst="rect">
              <a:avLst/>
            </a:prstGeom>
            <a:noFill/>
            <a:ln w="9525">
              <a:noFill/>
              <a:miter lim="800000"/>
              <a:headEnd/>
              <a:tailEnd/>
            </a:ln>
          </p:spPr>
          <p:txBody>
            <a:bodyPr/>
            <a:lstStyle/>
            <a:p>
              <a:endParaRPr lang="en-US"/>
            </a:p>
          </p:txBody>
        </p:sp>
        <p:sp>
          <p:nvSpPr>
            <p:cNvPr id="12" name="Rectangle 23"/>
            <p:cNvSpPr>
              <a:spLocks noChangeArrowheads="1"/>
            </p:cNvSpPr>
            <p:nvPr/>
          </p:nvSpPr>
          <p:spPr bwMode="auto">
            <a:xfrm>
              <a:off x="1749425" y="1935163"/>
              <a:ext cx="2459038" cy="182562"/>
            </a:xfrm>
            <a:prstGeom prst="rect">
              <a:avLst/>
            </a:prstGeom>
            <a:noFill/>
            <a:ln w="9525">
              <a:noFill/>
              <a:miter lim="800000"/>
              <a:headEnd/>
              <a:tailEnd/>
            </a:ln>
          </p:spPr>
          <p:txBody>
            <a:bodyPr wrap="none" lIns="0" tIns="0" rIns="0" bIns="0">
              <a:spAutoFit/>
            </a:bodyPr>
            <a:lstStyle/>
            <a:p>
              <a:r>
                <a:rPr lang="en-US" sz="1200">
                  <a:solidFill>
                    <a:srgbClr val="000000"/>
                  </a:solidFill>
                  <a:latin typeface="Arial" charset="0"/>
                </a:rPr>
                <a:t>product/service offerings or improve </a:t>
              </a:r>
              <a:endParaRPr lang="en-US" sz="1200"/>
            </a:p>
          </p:txBody>
        </p:sp>
        <p:sp>
          <p:nvSpPr>
            <p:cNvPr id="13" name="Rectangle 24"/>
            <p:cNvSpPr>
              <a:spLocks noChangeArrowheads="1"/>
            </p:cNvSpPr>
            <p:nvPr/>
          </p:nvSpPr>
          <p:spPr bwMode="auto">
            <a:xfrm>
              <a:off x="1817688" y="2054225"/>
              <a:ext cx="1606550" cy="133350"/>
            </a:xfrm>
            <a:prstGeom prst="rect">
              <a:avLst/>
            </a:prstGeom>
            <a:noFill/>
            <a:ln w="9525">
              <a:noFill/>
              <a:miter lim="800000"/>
              <a:headEnd/>
              <a:tailEnd/>
            </a:ln>
          </p:spPr>
          <p:txBody>
            <a:bodyPr/>
            <a:lstStyle/>
            <a:p>
              <a:endParaRPr lang="en-US"/>
            </a:p>
          </p:txBody>
        </p:sp>
        <p:sp>
          <p:nvSpPr>
            <p:cNvPr id="14" name="Rectangle 25"/>
            <p:cNvSpPr>
              <a:spLocks noChangeArrowheads="1"/>
            </p:cNvSpPr>
            <p:nvPr/>
          </p:nvSpPr>
          <p:spPr bwMode="auto">
            <a:xfrm>
              <a:off x="1817688" y="2062163"/>
              <a:ext cx="2220912" cy="182562"/>
            </a:xfrm>
            <a:prstGeom prst="rect">
              <a:avLst/>
            </a:prstGeom>
            <a:noFill/>
            <a:ln w="9525">
              <a:noFill/>
              <a:miter lim="800000"/>
              <a:headEnd/>
              <a:tailEnd/>
            </a:ln>
          </p:spPr>
          <p:txBody>
            <a:bodyPr wrap="none" lIns="0" tIns="0" rIns="0" bIns="0">
              <a:spAutoFit/>
            </a:bodyPr>
            <a:lstStyle/>
            <a:p>
              <a:r>
                <a:rPr lang="en-US" sz="1200">
                  <a:solidFill>
                    <a:srgbClr val="000000"/>
                  </a:solidFill>
                  <a:latin typeface="Arial" charset="0"/>
                </a:rPr>
                <a:t>performance of existing business</a:t>
              </a:r>
              <a:endParaRPr lang="en-US" sz="1200"/>
            </a:p>
          </p:txBody>
        </p:sp>
        <p:sp>
          <p:nvSpPr>
            <p:cNvPr id="15" name="Rectangle 26"/>
            <p:cNvSpPr>
              <a:spLocks noChangeArrowheads="1"/>
            </p:cNvSpPr>
            <p:nvPr/>
          </p:nvSpPr>
          <p:spPr bwMode="auto">
            <a:xfrm>
              <a:off x="5611813" y="4071938"/>
              <a:ext cx="452437" cy="152400"/>
            </a:xfrm>
            <a:prstGeom prst="rect">
              <a:avLst/>
            </a:prstGeom>
            <a:noFill/>
            <a:ln w="9525">
              <a:noFill/>
              <a:miter lim="800000"/>
              <a:headEnd/>
              <a:tailEnd/>
            </a:ln>
          </p:spPr>
          <p:txBody>
            <a:bodyPr/>
            <a:lstStyle/>
            <a:p>
              <a:endParaRPr lang="en-US"/>
            </a:p>
          </p:txBody>
        </p:sp>
        <p:sp>
          <p:nvSpPr>
            <p:cNvPr id="16" name="Rectangle 27"/>
            <p:cNvSpPr>
              <a:spLocks noChangeArrowheads="1"/>
            </p:cNvSpPr>
            <p:nvPr/>
          </p:nvSpPr>
          <p:spPr bwMode="auto">
            <a:xfrm>
              <a:off x="5611813" y="4076700"/>
              <a:ext cx="471487" cy="157163"/>
            </a:xfrm>
            <a:prstGeom prst="rect">
              <a:avLst/>
            </a:prstGeom>
            <a:noFill/>
            <a:ln w="9525">
              <a:noFill/>
              <a:miter lim="800000"/>
              <a:headEnd/>
              <a:tailEnd/>
            </a:ln>
          </p:spPr>
          <p:txBody>
            <a:bodyPr/>
            <a:lstStyle/>
            <a:p>
              <a:endParaRPr lang="en-US"/>
            </a:p>
          </p:txBody>
        </p:sp>
        <p:sp>
          <p:nvSpPr>
            <p:cNvPr id="17" name="Rectangle 28"/>
            <p:cNvSpPr>
              <a:spLocks noChangeArrowheads="1"/>
            </p:cNvSpPr>
            <p:nvPr/>
          </p:nvSpPr>
          <p:spPr bwMode="auto">
            <a:xfrm>
              <a:off x="5611813" y="4083050"/>
              <a:ext cx="550862" cy="182563"/>
            </a:xfrm>
            <a:prstGeom prst="rect">
              <a:avLst/>
            </a:prstGeom>
            <a:noFill/>
            <a:ln w="9525">
              <a:noFill/>
              <a:miter lim="800000"/>
              <a:headEnd/>
              <a:tailEnd/>
            </a:ln>
          </p:spPr>
          <p:txBody>
            <a:bodyPr wrap="none" lIns="0" tIns="0" rIns="0" bIns="0">
              <a:spAutoFit/>
            </a:bodyPr>
            <a:lstStyle/>
            <a:p>
              <a:r>
                <a:rPr lang="en-US" sz="1200" b="1">
                  <a:solidFill>
                    <a:srgbClr val="000000"/>
                  </a:solidFill>
                  <a:latin typeface="Arial" charset="0"/>
                </a:rPr>
                <a:t>Expand</a:t>
              </a:r>
              <a:endParaRPr lang="en-US" sz="1200"/>
            </a:p>
          </p:txBody>
        </p:sp>
        <p:sp>
          <p:nvSpPr>
            <p:cNvPr id="18" name="Rectangle 29"/>
            <p:cNvSpPr>
              <a:spLocks noChangeArrowheads="1"/>
            </p:cNvSpPr>
            <p:nvPr/>
          </p:nvSpPr>
          <p:spPr bwMode="auto">
            <a:xfrm>
              <a:off x="5041900" y="4192588"/>
              <a:ext cx="1704975" cy="260350"/>
            </a:xfrm>
            <a:prstGeom prst="rect">
              <a:avLst/>
            </a:prstGeom>
            <a:noFill/>
            <a:ln w="9525">
              <a:noFill/>
              <a:miter lim="800000"/>
              <a:headEnd/>
              <a:tailEnd/>
            </a:ln>
          </p:spPr>
          <p:txBody>
            <a:bodyPr/>
            <a:lstStyle/>
            <a:p>
              <a:endParaRPr lang="en-US"/>
            </a:p>
          </p:txBody>
        </p:sp>
        <p:sp>
          <p:nvSpPr>
            <p:cNvPr id="19" name="Rectangle 30"/>
            <p:cNvSpPr>
              <a:spLocks noChangeArrowheads="1"/>
            </p:cNvSpPr>
            <p:nvPr/>
          </p:nvSpPr>
          <p:spPr bwMode="auto">
            <a:xfrm>
              <a:off x="5086350" y="4202113"/>
              <a:ext cx="1684338" cy="133350"/>
            </a:xfrm>
            <a:prstGeom prst="rect">
              <a:avLst/>
            </a:prstGeom>
            <a:noFill/>
            <a:ln w="9525">
              <a:noFill/>
              <a:miter lim="800000"/>
              <a:headEnd/>
              <a:tailEnd/>
            </a:ln>
          </p:spPr>
          <p:txBody>
            <a:bodyPr/>
            <a:lstStyle/>
            <a:p>
              <a:endParaRPr lang="en-US"/>
            </a:p>
          </p:txBody>
        </p:sp>
        <p:sp>
          <p:nvSpPr>
            <p:cNvPr id="20" name="Rectangle 31"/>
            <p:cNvSpPr>
              <a:spLocks noChangeArrowheads="1"/>
            </p:cNvSpPr>
            <p:nvPr/>
          </p:nvSpPr>
          <p:spPr bwMode="auto">
            <a:xfrm>
              <a:off x="5086350" y="4210050"/>
              <a:ext cx="2332038" cy="182563"/>
            </a:xfrm>
            <a:prstGeom prst="rect">
              <a:avLst/>
            </a:prstGeom>
            <a:noFill/>
            <a:ln w="9525">
              <a:noFill/>
              <a:miter lim="800000"/>
              <a:headEnd/>
              <a:tailEnd/>
            </a:ln>
          </p:spPr>
          <p:txBody>
            <a:bodyPr wrap="none" lIns="0" tIns="0" rIns="0" bIns="0">
              <a:spAutoFit/>
            </a:bodyPr>
            <a:lstStyle/>
            <a:p>
              <a:r>
                <a:rPr lang="en-US" sz="1200">
                  <a:solidFill>
                    <a:srgbClr val="000000"/>
                  </a:solidFill>
                  <a:latin typeface="Arial" charset="0"/>
                </a:rPr>
                <a:t>Add new product/service offerings </a:t>
              </a:r>
              <a:endParaRPr lang="en-US" sz="1200"/>
            </a:p>
          </p:txBody>
        </p:sp>
        <p:sp>
          <p:nvSpPr>
            <p:cNvPr id="21" name="Rectangle 32"/>
            <p:cNvSpPr>
              <a:spLocks noChangeArrowheads="1"/>
            </p:cNvSpPr>
            <p:nvPr/>
          </p:nvSpPr>
          <p:spPr bwMode="auto">
            <a:xfrm>
              <a:off x="5110163" y="4330700"/>
              <a:ext cx="1606550" cy="133350"/>
            </a:xfrm>
            <a:prstGeom prst="rect">
              <a:avLst/>
            </a:prstGeom>
            <a:noFill/>
            <a:ln w="9525">
              <a:noFill/>
              <a:miter lim="800000"/>
              <a:headEnd/>
              <a:tailEnd/>
            </a:ln>
          </p:spPr>
          <p:txBody>
            <a:bodyPr/>
            <a:lstStyle/>
            <a:p>
              <a:endParaRPr lang="en-US"/>
            </a:p>
          </p:txBody>
        </p:sp>
        <p:sp>
          <p:nvSpPr>
            <p:cNvPr id="22" name="Rectangle 33"/>
            <p:cNvSpPr>
              <a:spLocks noChangeArrowheads="1"/>
            </p:cNvSpPr>
            <p:nvPr/>
          </p:nvSpPr>
          <p:spPr bwMode="auto">
            <a:xfrm>
              <a:off x="5110163" y="4340225"/>
              <a:ext cx="2220912" cy="182563"/>
            </a:xfrm>
            <a:prstGeom prst="rect">
              <a:avLst/>
            </a:prstGeom>
            <a:noFill/>
            <a:ln w="9525">
              <a:noFill/>
              <a:miter lim="800000"/>
              <a:headEnd/>
              <a:tailEnd/>
            </a:ln>
          </p:spPr>
          <p:txBody>
            <a:bodyPr wrap="none" lIns="0" tIns="0" rIns="0" bIns="0">
              <a:spAutoFit/>
            </a:bodyPr>
            <a:lstStyle/>
            <a:p>
              <a:r>
                <a:rPr lang="en-US" sz="1200">
                  <a:solidFill>
                    <a:srgbClr val="000000"/>
                  </a:solidFill>
                  <a:latin typeface="Arial" charset="0"/>
                </a:rPr>
                <a:t>or enter new geographic markets</a:t>
              </a:r>
              <a:endParaRPr lang="en-US" sz="1200"/>
            </a:p>
          </p:txBody>
        </p:sp>
        <p:sp>
          <p:nvSpPr>
            <p:cNvPr id="23" name="Rectangle 34"/>
            <p:cNvSpPr>
              <a:spLocks noChangeArrowheads="1"/>
            </p:cNvSpPr>
            <p:nvPr/>
          </p:nvSpPr>
          <p:spPr bwMode="auto">
            <a:xfrm>
              <a:off x="5619750" y="1625600"/>
              <a:ext cx="417513" cy="152400"/>
            </a:xfrm>
            <a:prstGeom prst="rect">
              <a:avLst/>
            </a:prstGeom>
            <a:noFill/>
            <a:ln w="9525">
              <a:noFill/>
              <a:miter lim="800000"/>
              <a:headEnd/>
              <a:tailEnd/>
            </a:ln>
          </p:spPr>
          <p:txBody>
            <a:bodyPr/>
            <a:lstStyle/>
            <a:p>
              <a:endParaRPr lang="en-US"/>
            </a:p>
          </p:txBody>
        </p:sp>
        <p:sp>
          <p:nvSpPr>
            <p:cNvPr id="24" name="Rectangle 35"/>
            <p:cNvSpPr>
              <a:spLocks noChangeArrowheads="1"/>
            </p:cNvSpPr>
            <p:nvPr/>
          </p:nvSpPr>
          <p:spPr bwMode="auto">
            <a:xfrm>
              <a:off x="5619750" y="1630363"/>
              <a:ext cx="434975" cy="157162"/>
            </a:xfrm>
            <a:prstGeom prst="rect">
              <a:avLst/>
            </a:prstGeom>
            <a:noFill/>
            <a:ln w="9525">
              <a:noFill/>
              <a:miter lim="800000"/>
              <a:headEnd/>
              <a:tailEnd/>
            </a:ln>
          </p:spPr>
          <p:txBody>
            <a:bodyPr/>
            <a:lstStyle/>
            <a:p>
              <a:endParaRPr lang="en-US"/>
            </a:p>
          </p:txBody>
        </p:sp>
        <p:sp>
          <p:nvSpPr>
            <p:cNvPr id="25" name="Rectangle 36"/>
            <p:cNvSpPr>
              <a:spLocks noChangeArrowheads="1"/>
            </p:cNvSpPr>
            <p:nvPr/>
          </p:nvSpPr>
          <p:spPr bwMode="auto">
            <a:xfrm>
              <a:off x="5619750" y="1635125"/>
              <a:ext cx="508000" cy="182563"/>
            </a:xfrm>
            <a:prstGeom prst="rect">
              <a:avLst/>
            </a:prstGeom>
            <a:noFill/>
            <a:ln w="9525">
              <a:noFill/>
              <a:miter lim="800000"/>
              <a:headEnd/>
              <a:tailEnd/>
            </a:ln>
          </p:spPr>
          <p:txBody>
            <a:bodyPr wrap="none" lIns="0" tIns="0" rIns="0" bIns="0">
              <a:spAutoFit/>
            </a:bodyPr>
            <a:lstStyle/>
            <a:p>
              <a:r>
                <a:rPr lang="en-US" sz="1200" b="1">
                  <a:solidFill>
                    <a:srgbClr val="000000"/>
                  </a:solidFill>
                  <a:latin typeface="Arial" charset="0"/>
                </a:rPr>
                <a:t>Extend</a:t>
              </a:r>
              <a:endParaRPr lang="en-US" sz="1200"/>
            </a:p>
          </p:txBody>
        </p:sp>
        <p:sp>
          <p:nvSpPr>
            <p:cNvPr id="26" name="Rectangle 37"/>
            <p:cNvSpPr>
              <a:spLocks noChangeArrowheads="1"/>
            </p:cNvSpPr>
            <p:nvPr/>
          </p:nvSpPr>
          <p:spPr bwMode="auto">
            <a:xfrm>
              <a:off x="4775200" y="1779588"/>
              <a:ext cx="2111375" cy="258762"/>
            </a:xfrm>
            <a:prstGeom prst="rect">
              <a:avLst/>
            </a:prstGeom>
            <a:noFill/>
            <a:ln w="9525">
              <a:noFill/>
              <a:miter lim="800000"/>
              <a:headEnd/>
              <a:tailEnd/>
            </a:ln>
          </p:spPr>
          <p:txBody>
            <a:bodyPr/>
            <a:lstStyle/>
            <a:p>
              <a:endParaRPr lang="en-US"/>
            </a:p>
          </p:txBody>
        </p:sp>
        <p:sp>
          <p:nvSpPr>
            <p:cNvPr id="27" name="Rectangle 38"/>
            <p:cNvSpPr>
              <a:spLocks noChangeArrowheads="1"/>
            </p:cNvSpPr>
            <p:nvPr/>
          </p:nvSpPr>
          <p:spPr bwMode="auto">
            <a:xfrm>
              <a:off x="4821238" y="1789113"/>
              <a:ext cx="2100262" cy="133350"/>
            </a:xfrm>
            <a:prstGeom prst="rect">
              <a:avLst/>
            </a:prstGeom>
            <a:noFill/>
            <a:ln w="9525">
              <a:noFill/>
              <a:miter lim="800000"/>
              <a:headEnd/>
              <a:tailEnd/>
            </a:ln>
          </p:spPr>
          <p:txBody>
            <a:bodyPr/>
            <a:lstStyle/>
            <a:p>
              <a:endParaRPr lang="en-US"/>
            </a:p>
          </p:txBody>
        </p:sp>
        <p:sp>
          <p:nvSpPr>
            <p:cNvPr id="28" name="Rectangle 39"/>
            <p:cNvSpPr>
              <a:spLocks noChangeArrowheads="1"/>
            </p:cNvSpPr>
            <p:nvPr/>
          </p:nvSpPr>
          <p:spPr bwMode="auto">
            <a:xfrm>
              <a:off x="4821238" y="1798638"/>
              <a:ext cx="2905125" cy="182562"/>
            </a:xfrm>
            <a:prstGeom prst="rect">
              <a:avLst/>
            </a:prstGeom>
            <a:noFill/>
            <a:ln w="9525">
              <a:noFill/>
              <a:miter lim="800000"/>
              <a:headEnd/>
              <a:tailEnd/>
            </a:ln>
          </p:spPr>
          <p:txBody>
            <a:bodyPr wrap="none" lIns="0" tIns="0" rIns="0" bIns="0">
              <a:spAutoFit/>
            </a:bodyPr>
            <a:lstStyle/>
            <a:p>
              <a:r>
                <a:rPr lang="en-US" sz="1200">
                  <a:solidFill>
                    <a:srgbClr val="000000"/>
                  </a:solidFill>
                  <a:latin typeface="Arial" charset="0"/>
                </a:rPr>
                <a:t>Enter new line of business and/or add new </a:t>
              </a:r>
              <a:endParaRPr lang="en-US" sz="1200"/>
            </a:p>
          </p:txBody>
        </p:sp>
        <p:sp>
          <p:nvSpPr>
            <p:cNvPr id="29" name="Rectangle 40"/>
            <p:cNvSpPr>
              <a:spLocks noChangeArrowheads="1"/>
            </p:cNvSpPr>
            <p:nvPr/>
          </p:nvSpPr>
          <p:spPr bwMode="auto">
            <a:xfrm>
              <a:off x="5430838" y="1916113"/>
              <a:ext cx="820737" cy="133350"/>
            </a:xfrm>
            <a:prstGeom prst="rect">
              <a:avLst/>
            </a:prstGeom>
            <a:noFill/>
            <a:ln w="9525">
              <a:noFill/>
              <a:miter lim="800000"/>
              <a:headEnd/>
              <a:tailEnd/>
            </a:ln>
          </p:spPr>
          <p:txBody>
            <a:bodyPr/>
            <a:lstStyle/>
            <a:p>
              <a:endParaRPr lang="en-US"/>
            </a:p>
          </p:txBody>
        </p:sp>
        <p:sp>
          <p:nvSpPr>
            <p:cNvPr id="30" name="Rectangle 41"/>
            <p:cNvSpPr>
              <a:spLocks noChangeArrowheads="1"/>
            </p:cNvSpPr>
            <p:nvPr/>
          </p:nvSpPr>
          <p:spPr bwMode="auto">
            <a:xfrm>
              <a:off x="5430838" y="1925638"/>
              <a:ext cx="1130300" cy="182562"/>
            </a:xfrm>
            <a:prstGeom prst="rect">
              <a:avLst/>
            </a:prstGeom>
            <a:noFill/>
            <a:ln w="9525">
              <a:noFill/>
              <a:miter lim="800000"/>
              <a:headEnd/>
              <a:tailEnd/>
            </a:ln>
          </p:spPr>
          <p:txBody>
            <a:bodyPr wrap="none" lIns="0" tIns="0" rIns="0" bIns="0">
              <a:spAutoFit/>
            </a:bodyPr>
            <a:lstStyle/>
            <a:p>
              <a:r>
                <a:rPr lang="en-US" sz="1200">
                  <a:solidFill>
                    <a:srgbClr val="000000"/>
                  </a:solidFill>
                  <a:latin typeface="Arial" charset="0"/>
                </a:rPr>
                <a:t>business models</a:t>
              </a:r>
              <a:endParaRPr lang="en-US" sz="1200"/>
            </a:p>
          </p:txBody>
        </p:sp>
        <p:sp>
          <p:nvSpPr>
            <p:cNvPr id="31" name="Rectangle 42"/>
            <p:cNvSpPr>
              <a:spLocks noChangeArrowheads="1"/>
            </p:cNvSpPr>
            <p:nvPr/>
          </p:nvSpPr>
          <p:spPr bwMode="auto">
            <a:xfrm>
              <a:off x="2346325" y="4051300"/>
              <a:ext cx="347663" cy="150813"/>
            </a:xfrm>
            <a:prstGeom prst="rect">
              <a:avLst/>
            </a:prstGeom>
            <a:noFill/>
            <a:ln w="9525">
              <a:noFill/>
              <a:miter lim="800000"/>
              <a:headEnd/>
              <a:tailEnd/>
            </a:ln>
          </p:spPr>
          <p:txBody>
            <a:bodyPr/>
            <a:lstStyle/>
            <a:p>
              <a:endParaRPr lang="en-US"/>
            </a:p>
          </p:txBody>
        </p:sp>
        <p:sp>
          <p:nvSpPr>
            <p:cNvPr id="32" name="Rectangle 43"/>
            <p:cNvSpPr>
              <a:spLocks noChangeArrowheads="1"/>
            </p:cNvSpPr>
            <p:nvPr/>
          </p:nvSpPr>
          <p:spPr bwMode="auto">
            <a:xfrm>
              <a:off x="2405063" y="4054475"/>
              <a:ext cx="239712" cy="157163"/>
            </a:xfrm>
            <a:prstGeom prst="rect">
              <a:avLst/>
            </a:prstGeom>
            <a:noFill/>
            <a:ln w="9525">
              <a:noFill/>
              <a:miter lim="800000"/>
              <a:headEnd/>
              <a:tailEnd/>
            </a:ln>
          </p:spPr>
          <p:txBody>
            <a:bodyPr/>
            <a:lstStyle/>
            <a:p>
              <a:endParaRPr lang="en-US"/>
            </a:p>
          </p:txBody>
        </p:sp>
        <p:sp>
          <p:nvSpPr>
            <p:cNvPr id="33" name="Rectangle 44"/>
            <p:cNvSpPr>
              <a:spLocks noChangeArrowheads="1"/>
            </p:cNvSpPr>
            <p:nvPr/>
          </p:nvSpPr>
          <p:spPr bwMode="auto">
            <a:xfrm>
              <a:off x="2405063" y="4059238"/>
              <a:ext cx="279400" cy="182562"/>
            </a:xfrm>
            <a:prstGeom prst="rect">
              <a:avLst/>
            </a:prstGeom>
            <a:noFill/>
            <a:ln w="9525">
              <a:noFill/>
              <a:miter lim="800000"/>
              <a:headEnd/>
              <a:tailEnd/>
            </a:ln>
          </p:spPr>
          <p:txBody>
            <a:bodyPr wrap="none" lIns="0" tIns="0" rIns="0" bIns="0">
              <a:spAutoFit/>
            </a:bodyPr>
            <a:lstStyle/>
            <a:p>
              <a:r>
                <a:rPr lang="en-US" sz="1200" b="1">
                  <a:solidFill>
                    <a:srgbClr val="000000"/>
                  </a:solidFill>
                  <a:latin typeface="Arial" charset="0"/>
                </a:rPr>
                <a:t>Exit</a:t>
              </a:r>
              <a:endParaRPr lang="en-US" sz="1200"/>
            </a:p>
          </p:txBody>
        </p:sp>
        <p:sp>
          <p:nvSpPr>
            <p:cNvPr id="34" name="Rectangle 45"/>
            <p:cNvSpPr>
              <a:spLocks noChangeArrowheads="1"/>
            </p:cNvSpPr>
            <p:nvPr/>
          </p:nvSpPr>
          <p:spPr bwMode="auto">
            <a:xfrm>
              <a:off x="1595438" y="4191000"/>
              <a:ext cx="1863725" cy="258763"/>
            </a:xfrm>
            <a:prstGeom prst="rect">
              <a:avLst/>
            </a:prstGeom>
            <a:noFill/>
            <a:ln w="9525">
              <a:noFill/>
              <a:miter lim="800000"/>
              <a:headEnd/>
              <a:tailEnd/>
            </a:ln>
          </p:spPr>
          <p:txBody>
            <a:bodyPr/>
            <a:lstStyle/>
            <a:p>
              <a:endParaRPr lang="en-US"/>
            </a:p>
          </p:txBody>
        </p:sp>
        <p:sp>
          <p:nvSpPr>
            <p:cNvPr id="35" name="Rectangle 46"/>
            <p:cNvSpPr>
              <a:spLocks noChangeArrowheads="1"/>
            </p:cNvSpPr>
            <p:nvPr/>
          </p:nvSpPr>
          <p:spPr bwMode="auto">
            <a:xfrm>
              <a:off x="1695450" y="4198938"/>
              <a:ext cx="1731963" cy="133350"/>
            </a:xfrm>
            <a:prstGeom prst="rect">
              <a:avLst/>
            </a:prstGeom>
            <a:noFill/>
            <a:ln w="9525">
              <a:noFill/>
              <a:miter lim="800000"/>
              <a:headEnd/>
              <a:tailEnd/>
            </a:ln>
          </p:spPr>
          <p:txBody>
            <a:bodyPr/>
            <a:lstStyle/>
            <a:p>
              <a:endParaRPr lang="en-US"/>
            </a:p>
          </p:txBody>
        </p:sp>
        <p:sp>
          <p:nvSpPr>
            <p:cNvPr id="36" name="Rectangle 47"/>
            <p:cNvSpPr>
              <a:spLocks noChangeArrowheads="1"/>
            </p:cNvSpPr>
            <p:nvPr/>
          </p:nvSpPr>
          <p:spPr bwMode="auto">
            <a:xfrm>
              <a:off x="1166813" y="4208463"/>
              <a:ext cx="2401887" cy="182562"/>
            </a:xfrm>
            <a:prstGeom prst="rect">
              <a:avLst/>
            </a:prstGeom>
            <a:noFill/>
            <a:ln w="9525">
              <a:noFill/>
              <a:miter lim="800000"/>
              <a:headEnd/>
              <a:tailEnd/>
            </a:ln>
          </p:spPr>
          <p:txBody>
            <a:bodyPr wrap="none" lIns="0" tIns="0" rIns="0" bIns="0">
              <a:spAutoFit/>
            </a:bodyPr>
            <a:lstStyle/>
            <a:p>
              <a:r>
                <a:rPr lang="en-US" sz="1200">
                  <a:solidFill>
                    <a:srgbClr val="000000"/>
                  </a:solidFill>
                  <a:latin typeface="Arial" charset="0"/>
                </a:rPr>
                <a:t>Exit a business or market or drop a </a:t>
              </a:r>
              <a:endParaRPr lang="en-US" sz="1200"/>
            </a:p>
          </p:txBody>
        </p:sp>
        <p:sp>
          <p:nvSpPr>
            <p:cNvPr id="37" name="Rectangle 48"/>
            <p:cNvSpPr>
              <a:spLocks noChangeArrowheads="1"/>
            </p:cNvSpPr>
            <p:nvPr/>
          </p:nvSpPr>
          <p:spPr bwMode="auto">
            <a:xfrm>
              <a:off x="1970088" y="4327525"/>
              <a:ext cx="1141412" cy="133350"/>
            </a:xfrm>
            <a:prstGeom prst="rect">
              <a:avLst/>
            </a:prstGeom>
            <a:noFill/>
            <a:ln w="9525">
              <a:noFill/>
              <a:miter lim="800000"/>
              <a:headEnd/>
              <a:tailEnd/>
            </a:ln>
          </p:spPr>
          <p:txBody>
            <a:bodyPr/>
            <a:lstStyle/>
            <a:p>
              <a:endParaRPr lang="en-US"/>
            </a:p>
          </p:txBody>
        </p:sp>
        <p:sp>
          <p:nvSpPr>
            <p:cNvPr id="38" name="Rectangle 49"/>
            <p:cNvSpPr>
              <a:spLocks noChangeArrowheads="1"/>
            </p:cNvSpPr>
            <p:nvPr/>
          </p:nvSpPr>
          <p:spPr bwMode="auto">
            <a:xfrm>
              <a:off x="1970088" y="4337050"/>
              <a:ext cx="1579562" cy="182563"/>
            </a:xfrm>
            <a:prstGeom prst="rect">
              <a:avLst/>
            </a:prstGeom>
            <a:noFill/>
            <a:ln w="9525">
              <a:noFill/>
              <a:miter lim="800000"/>
              <a:headEnd/>
              <a:tailEnd/>
            </a:ln>
          </p:spPr>
          <p:txBody>
            <a:bodyPr wrap="none" lIns="0" tIns="0" rIns="0" bIns="0">
              <a:spAutoFit/>
            </a:bodyPr>
            <a:lstStyle/>
            <a:p>
              <a:r>
                <a:rPr lang="en-US" sz="1200">
                  <a:solidFill>
                    <a:srgbClr val="000000"/>
                  </a:solidFill>
                  <a:latin typeface="Arial" charset="0"/>
                </a:rPr>
                <a:t>product/service offering</a:t>
              </a:r>
              <a:endParaRPr lang="en-US" sz="1200"/>
            </a:p>
          </p:txBody>
        </p:sp>
      </p:grpSp>
    </p:spTree>
    <p:extLst>
      <p:ext uri="{BB962C8B-B14F-4D97-AF65-F5344CB8AC3E}">
        <p14:creationId xmlns:p14="http://schemas.microsoft.com/office/powerpoint/2010/main" xmlns="" val="32975918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Sources of Images</a:t>
            </a:r>
            <a:endParaRPr lang="en-US" dirty="0"/>
          </a:p>
        </p:txBody>
      </p:sp>
      <p:sp>
        <p:nvSpPr>
          <p:cNvPr id="3" name="Content Placeholder 2"/>
          <p:cNvSpPr>
            <a:spLocks noGrp="1"/>
          </p:cNvSpPr>
          <p:nvPr>
            <p:ph sz="quarter" idx="1"/>
          </p:nvPr>
        </p:nvSpPr>
        <p:spPr/>
        <p:txBody>
          <a:bodyPr>
            <a:normAutofit fontScale="77500" lnSpcReduction="20000"/>
          </a:bodyPr>
          <a:lstStyle/>
          <a:p>
            <a:r>
              <a:rPr lang="en-US" sz="1000" dirty="0" smtClean="0"/>
              <a:t>Slide 2: </a:t>
            </a:r>
            <a:r>
              <a:rPr lang="en-US" sz="1000" dirty="0" smtClean="0">
                <a:hlinkClick r:id="rId2"/>
              </a:rPr>
              <a:t>http://oursoulunited.files.wordpress.com/2010/12/scarcity_abundance.jpg</a:t>
            </a:r>
            <a:endParaRPr lang="en-US" sz="1000" dirty="0" smtClean="0"/>
          </a:p>
          <a:p>
            <a:r>
              <a:rPr lang="en-US" sz="1000" dirty="0" smtClean="0"/>
              <a:t>Slide 2: </a:t>
            </a:r>
            <a:r>
              <a:rPr lang="en-US" sz="1000" dirty="0" smtClean="0">
                <a:hlinkClick r:id="rId3"/>
              </a:rPr>
              <a:t>http://nospillsales.info/wp-content/uploads/2010/12/selling-competition.jpg</a:t>
            </a:r>
            <a:endParaRPr lang="en-US" sz="1000" dirty="0" smtClean="0"/>
          </a:p>
          <a:p>
            <a:r>
              <a:rPr lang="en-US" sz="1000" dirty="0" smtClean="0"/>
              <a:t>Slide 2: http://www.infobarrel.com/media/image/62664.jpg</a:t>
            </a:r>
          </a:p>
          <a:p>
            <a:r>
              <a:rPr lang="en-US" sz="1000" dirty="0" smtClean="0"/>
              <a:t>Slide 4: </a:t>
            </a:r>
            <a:r>
              <a:rPr lang="en-US" sz="1000" dirty="0" smtClean="0">
                <a:hlinkClick r:id="rId4"/>
              </a:rPr>
              <a:t>http://www.doonlinejob.com/wp-content/uploads/2011/08/bag_of_money.png</a:t>
            </a:r>
            <a:endParaRPr lang="en-US" sz="1000" dirty="0" smtClean="0"/>
          </a:p>
          <a:p>
            <a:r>
              <a:rPr lang="en-US" sz="1000" dirty="0" smtClean="0"/>
              <a:t>Slide 4: </a:t>
            </a:r>
            <a:r>
              <a:rPr lang="en-US" sz="1000" dirty="0" smtClean="0">
                <a:hlinkClick r:id="rId5"/>
              </a:rPr>
              <a:t>http://3.bp.blogspot.com/-AVKnBdQi14k/Tiw__mtpgDI/AAAAAAAAAN4/fS_Kvh5VMbo/s1600/price-tag-images.jpg</a:t>
            </a:r>
            <a:endParaRPr lang="en-US" sz="1000" dirty="0" smtClean="0"/>
          </a:p>
          <a:p>
            <a:r>
              <a:rPr lang="en-US" sz="1000" dirty="0" smtClean="0"/>
              <a:t>Slide 4: </a:t>
            </a:r>
            <a:r>
              <a:rPr lang="en-US" sz="1000" dirty="0" smtClean="0">
                <a:hlinkClick r:id="rId6"/>
              </a:rPr>
              <a:t>http://www.featurepics.com/FI/Thumb300/20110226/Price-Tag-Label-1798760.jpg</a:t>
            </a:r>
            <a:endParaRPr lang="en-US" sz="1000" dirty="0" smtClean="0"/>
          </a:p>
          <a:p>
            <a:r>
              <a:rPr lang="en-US" sz="1000" dirty="0" smtClean="0"/>
              <a:t>Slide 4: </a:t>
            </a:r>
            <a:r>
              <a:rPr lang="en-US" sz="1000" dirty="0" smtClean="0">
                <a:hlinkClick r:id="rId7"/>
              </a:rPr>
              <a:t>http://us.123rf.com/400wm/400/400/ppart/ppart0903/ppart090300144/4528568-sale-price-tag-from-red-set-computer-generated-3d-photo-rendering.jpg</a:t>
            </a:r>
            <a:endParaRPr lang="en-US" sz="1000" dirty="0" smtClean="0"/>
          </a:p>
          <a:p>
            <a:r>
              <a:rPr lang="en-US" sz="1000" dirty="0" smtClean="0"/>
              <a:t>Slide 4: </a:t>
            </a:r>
            <a:r>
              <a:rPr lang="en-US" sz="1000" dirty="0" smtClean="0">
                <a:hlinkClick r:id="rId8"/>
              </a:rPr>
              <a:t>http://image.shutterstock.com/display_pic_with_logo/131278/131278,1208503412,4/stock-photo-reduced-price-tag-illustration-11650330.jpg</a:t>
            </a:r>
            <a:endParaRPr lang="en-US" sz="1000" dirty="0" smtClean="0"/>
          </a:p>
          <a:p>
            <a:r>
              <a:rPr lang="en-US" sz="1000" dirty="0" smtClean="0"/>
              <a:t>Slide 4: </a:t>
            </a:r>
            <a:r>
              <a:rPr lang="en-US" sz="1000" dirty="0" smtClean="0">
                <a:hlinkClick r:id="rId9"/>
              </a:rPr>
              <a:t>http://www.responsible-investor.com/images/uploads/articles/green_funds_growth.jpg</a:t>
            </a:r>
            <a:endParaRPr lang="en-US" sz="1000" dirty="0" smtClean="0"/>
          </a:p>
          <a:p>
            <a:r>
              <a:rPr lang="en-US" sz="1000" dirty="0" smtClean="0"/>
              <a:t>Slide 4: </a:t>
            </a:r>
            <a:r>
              <a:rPr lang="en-US" sz="1000" dirty="0" smtClean="0">
                <a:hlinkClick r:id="rId10"/>
              </a:rPr>
              <a:t>http://goodliferetirement.com/wp-content/uploads/2011/07/investment.jpg</a:t>
            </a:r>
            <a:endParaRPr lang="en-US" sz="1000" dirty="0" smtClean="0"/>
          </a:p>
          <a:p>
            <a:r>
              <a:rPr lang="en-US" sz="1000" dirty="0" smtClean="0"/>
              <a:t>Slide 4: </a:t>
            </a:r>
            <a:r>
              <a:rPr lang="en-US" sz="1000" dirty="0" smtClean="0">
                <a:hlinkClick r:id="rId11"/>
              </a:rPr>
              <a:t>http://www.clker.com/cliparts/7/e/6/e/12362679192063758008AX11_factory.svg.med.png</a:t>
            </a:r>
            <a:endParaRPr lang="en-US" sz="1000" dirty="0" smtClean="0"/>
          </a:p>
          <a:p>
            <a:r>
              <a:rPr lang="en-US" sz="1000" dirty="0" smtClean="0"/>
              <a:t>Slide 4: </a:t>
            </a:r>
            <a:r>
              <a:rPr lang="en-US" sz="1000" dirty="0" smtClean="0">
                <a:hlinkClick r:id="rId12"/>
              </a:rPr>
              <a:t>http://dir.coolclips.com/Industry/Distribution/Conveyor_Belts/conveyor_belt_CoolClips_vc038859.jpg</a:t>
            </a:r>
            <a:endParaRPr lang="en-US" sz="1000" dirty="0" smtClean="0"/>
          </a:p>
          <a:p>
            <a:r>
              <a:rPr lang="en-US" sz="1000" dirty="0" smtClean="0"/>
              <a:t>Slide 4: </a:t>
            </a:r>
            <a:r>
              <a:rPr lang="en-US" sz="1000" dirty="0" smtClean="0">
                <a:hlinkClick r:id="rId13"/>
              </a:rPr>
              <a:t>http://l.thumbs.canstockphoto.com/canstock6852908.jpg</a:t>
            </a:r>
            <a:endParaRPr lang="en-US" sz="1000" dirty="0" smtClean="0"/>
          </a:p>
          <a:p>
            <a:r>
              <a:rPr lang="en-US" sz="1000" dirty="0" smtClean="0"/>
              <a:t>Slide 5 : </a:t>
            </a:r>
            <a:r>
              <a:rPr lang="en-US" sz="1000" dirty="0" smtClean="0">
                <a:hlinkClick r:id="rId14"/>
              </a:rPr>
              <a:t>http://3.bp.blogspot.com/-RHSZur174go/TdfhoytSHTI/AAAAAAAAAEA/2X_-QRDgrXE/s1600/IPKat%2B08%2Bamazon_one_click.png</a:t>
            </a:r>
            <a:endParaRPr lang="en-US" sz="1000" dirty="0" smtClean="0"/>
          </a:p>
          <a:p>
            <a:r>
              <a:rPr lang="en-US" sz="1000" dirty="0" smtClean="0"/>
              <a:t>Slide 5 : </a:t>
            </a:r>
            <a:r>
              <a:rPr lang="en-US" sz="1000" dirty="0" smtClean="0">
                <a:hlinkClick r:id="rId15"/>
              </a:rPr>
              <a:t>http://tariqweb.com/wp-content/uploads/2011/07/15.jpg</a:t>
            </a:r>
            <a:endParaRPr lang="en-US" sz="1000" dirty="0" smtClean="0"/>
          </a:p>
          <a:p>
            <a:r>
              <a:rPr lang="en-US" sz="1000" dirty="0" smtClean="0"/>
              <a:t>Slide 5 : </a:t>
            </a:r>
            <a:r>
              <a:rPr lang="en-US" sz="1000" dirty="0" smtClean="0">
                <a:hlinkClick r:id="rId16"/>
              </a:rPr>
              <a:t>http://upload.wikimedia.org/wikipedia/en/thumb/b/bf/KFC_logo.svg/160px-KFC_logo.svg.png</a:t>
            </a:r>
            <a:endParaRPr lang="en-US" sz="1000" dirty="0" smtClean="0"/>
          </a:p>
          <a:p>
            <a:r>
              <a:rPr lang="en-US" sz="1000" dirty="0" smtClean="0"/>
              <a:t>Slide 5 : </a:t>
            </a:r>
            <a:r>
              <a:rPr lang="en-US" sz="1000" dirty="0" smtClean="0">
                <a:hlinkClick r:id="rId17"/>
              </a:rPr>
              <a:t>http://www.ravensturf.com/img/buy-viagra-sildenafil-100mg-online.jpg</a:t>
            </a:r>
            <a:endParaRPr lang="en-US" sz="1000" dirty="0" smtClean="0"/>
          </a:p>
          <a:p>
            <a:r>
              <a:rPr lang="en-US" sz="1000" dirty="0" smtClean="0"/>
              <a:t>Slide 8  : </a:t>
            </a:r>
            <a:r>
              <a:rPr lang="en-US" sz="1000" dirty="0" smtClean="0">
                <a:hlinkClick r:id="rId18"/>
              </a:rPr>
              <a:t>http://www.dur.ac.uk/images/greenspace/smallicons/travel_icon.png</a:t>
            </a:r>
            <a:endParaRPr lang="en-US" sz="1000" dirty="0" smtClean="0"/>
          </a:p>
          <a:p>
            <a:r>
              <a:rPr lang="en-US" sz="1000" dirty="0" smtClean="0"/>
              <a:t>Slide 8 : </a:t>
            </a:r>
            <a:r>
              <a:rPr lang="en-US" sz="1000" dirty="0" smtClean="0">
                <a:hlinkClick r:id="rId19"/>
              </a:rPr>
              <a:t>http://www.lhiprint.com/images/Copies.jpg?653</a:t>
            </a:r>
            <a:endParaRPr lang="en-US" sz="1000" dirty="0" smtClean="0"/>
          </a:p>
          <a:p>
            <a:r>
              <a:rPr lang="en-US" sz="1000" dirty="0" smtClean="0"/>
              <a:t>Slide 8: </a:t>
            </a:r>
            <a:r>
              <a:rPr lang="en-US" sz="1000" dirty="0" smtClean="0">
                <a:hlinkClick r:id="rId20"/>
              </a:rPr>
              <a:t>http://us.cdn4.123rf.com/168nwm/seamartini/seamartini1001/seamartini100100063/6250878-color-graph-for-design-and-business-concept.jpg</a:t>
            </a:r>
            <a:endParaRPr lang="en-US" sz="1000" dirty="0" smtClean="0"/>
          </a:p>
          <a:p>
            <a:r>
              <a:rPr lang="en-US" sz="1000" dirty="0" smtClean="0"/>
              <a:t>Slide 8 : </a:t>
            </a:r>
            <a:r>
              <a:rPr lang="en-US" sz="1000" dirty="0" smtClean="0">
                <a:hlinkClick r:id="rId21"/>
              </a:rPr>
              <a:t>http://stevesbankingsite.com/wp-content/uploads/2010/01/Customer-Service-Provider-300x225.jpg</a:t>
            </a:r>
            <a:endParaRPr lang="en-US" sz="1000" dirty="0" smtClean="0"/>
          </a:p>
          <a:p>
            <a:r>
              <a:rPr lang="en-US" sz="1000" dirty="0" smtClean="0"/>
              <a:t>Slide 8 &amp; 9 : </a:t>
            </a:r>
            <a:r>
              <a:rPr lang="en-US" sz="1000" dirty="0" smtClean="0">
                <a:hlinkClick r:id="rId22"/>
              </a:rPr>
              <a:t>http://adawnjournal.com/wp-content/uploads/2010/04/WhatIsDeflation.jpg</a:t>
            </a:r>
            <a:endParaRPr lang="en-US" sz="1000" dirty="0" smtClean="0"/>
          </a:p>
          <a:p>
            <a:r>
              <a:rPr lang="en-US" sz="1000" dirty="0" smtClean="0"/>
              <a:t>Slide 9 : </a:t>
            </a:r>
            <a:r>
              <a:rPr lang="en-US" sz="1000" dirty="0" smtClean="0">
                <a:hlinkClick r:id="rId23"/>
              </a:rPr>
              <a:t>http://www.1stwebdesigner.com/wp-content/uploads/2009/07/free-twitter-icons/follow-me-twitter-icon-free.jpg</a:t>
            </a:r>
            <a:endParaRPr lang="en-US" sz="1000" dirty="0" smtClean="0"/>
          </a:p>
          <a:p>
            <a:r>
              <a:rPr lang="en-US" sz="1000" dirty="0" smtClean="0"/>
              <a:t>Slide 11 : </a:t>
            </a:r>
            <a:r>
              <a:rPr lang="en-US" sz="1000" dirty="0" smtClean="0">
                <a:hlinkClick r:id="rId24"/>
              </a:rPr>
              <a:t>http://www.munknee.com/wp-content/uploads/2009/10/Purchasing-Power.jpg</a:t>
            </a:r>
            <a:endParaRPr lang="en-US" sz="1000" dirty="0" smtClean="0"/>
          </a:p>
          <a:p>
            <a:endParaRPr lang="en-US" sz="1000" dirty="0" smtClean="0"/>
          </a:p>
          <a:p>
            <a:r>
              <a:rPr lang="en-US" sz="1000" dirty="0" smtClean="0"/>
              <a:t>Gears : http://www.o2env.com/wp-content/uploads/2010/08/assesment.png</a:t>
            </a:r>
          </a:p>
          <a:p>
            <a:endParaRPr lang="en-US" sz="1000" dirty="0" smtClean="0"/>
          </a:p>
          <a:p>
            <a:endParaRPr lang="en-US" sz="1000" dirty="0" smtClean="0"/>
          </a:p>
          <a:p>
            <a:endParaRPr lang="en-US" sz="1000" dirty="0" smtClean="0"/>
          </a:p>
          <a:p>
            <a:endParaRPr lang="en-US" sz="1000" dirty="0" smtClean="0"/>
          </a:p>
          <a:p>
            <a:endParaRPr lang="en-US" sz="1000" dirty="0" smtClean="0"/>
          </a:p>
          <a:p>
            <a:endParaRPr lang="en-US" sz="600" dirty="0" smtClean="0"/>
          </a:p>
          <a:p>
            <a:endParaRPr lang="en-US" sz="1000" dirty="0" smtClean="0"/>
          </a:p>
          <a:p>
            <a:endParaRPr lang="en-US" sz="1000" dirty="0" smtClean="0"/>
          </a:p>
          <a:p>
            <a:pPr>
              <a:buNone/>
            </a:pPr>
            <a:endParaRPr lang="en-US" sz="1000" dirty="0" smtClean="0"/>
          </a:p>
          <a:p>
            <a:endParaRPr lang="en-US" sz="1000" dirty="0" smtClean="0"/>
          </a:p>
          <a:p>
            <a:endParaRPr lang="en-US" sz="1000" dirty="0" smtClean="0"/>
          </a:p>
          <a:p>
            <a:endParaRPr lang="en-US" sz="1000" dirty="0" smtClean="0"/>
          </a:p>
          <a:p>
            <a:endParaRPr lang="en-US" sz="1000" dirty="0" smtClean="0"/>
          </a:p>
          <a:p>
            <a:endParaRPr lang="en-US" sz="1000" dirty="0" smtClean="0"/>
          </a:p>
          <a:p>
            <a:endParaRPr lang="en-US" sz="1000" dirty="0" smtClean="0"/>
          </a:p>
          <a:p>
            <a:endParaRPr lang="en-US" sz="1000" dirty="0" smtClean="0"/>
          </a:p>
          <a:p>
            <a:endParaRPr lang="en-US" sz="1000" dirty="0" smtClean="0"/>
          </a:p>
          <a:p>
            <a:endParaRPr lang="en-US" sz="1000" dirty="0" smtClean="0"/>
          </a:p>
          <a:p>
            <a:endParaRPr lang="en-US" sz="1000" dirty="0"/>
          </a:p>
        </p:txBody>
      </p:sp>
    </p:spTree>
    <p:extLst>
      <p:ext uri="{BB962C8B-B14F-4D97-AF65-F5344CB8AC3E}">
        <p14:creationId xmlns:p14="http://schemas.microsoft.com/office/powerpoint/2010/main" xmlns="" val="678897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Tuanguo</a:t>
            </a:r>
            <a:endParaRPr lang="en-US" dirty="0"/>
          </a:p>
        </p:txBody>
      </p:sp>
      <p:sp>
        <p:nvSpPr>
          <p:cNvPr id="3" name="Content Placeholder 2"/>
          <p:cNvSpPr>
            <a:spLocks noGrp="1"/>
          </p:cNvSpPr>
          <p:nvPr>
            <p:ph sz="quarter" idx="1"/>
          </p:nvPr>
        </p:nvSpPr>
        <p:spPr/>
        <p:txBody>
          <a:bodyPr>
            <a:normAutofit fontScale="92500"/>
          </a:bodyPr>
          <a:lstStyle/>
          <a:p>
            <a:r>
              <a:rPr lang="en-US" dirty="0" smtClean="0"/>
              <a:t>“Team Buying” “Group Buying” “Store Mobbing”</a:t>
            </a:r>
          </a:p>
          <a:p>
            <a:r>
              <a:rPr lang="en-US" dirty="0" smtClean="0"/>
              <a:t>Started in China</a:t>
            </a:r>
          </a:p>
          <a:p>
            <a:r>
              <a:rPr lang="en-US" dirty="0" smtClean="0"/>
              <a:t>The strategy allows buyers to get discount prices from a retailer when a large group of people were willing to buy the same item</a:t>
            </a:r>
          </a:p>
          <a:p>
            <a:r>
              <a:rPr lang="en-US" dirty="0" smtClean="0"/>
              <a:t>How does it work?</a:t>
            </a:r>
          </a:p>
          <a:p>
            <a:pPr lvl="1"/>
            <a:r>
              <a:rPr lang="en-US" dirty="0" smtClean="0"/>
              <a:t>If subscribers to a discount website are tempted by a discount offer, they enter their payment details online and wait. Once a minimum number of people sign up for the same offer, the deal is confirmed and a voucher is sent to their inboxes. Shops, restaurants and other retailers that partner with these discount websites have to take hefty price cuts. But it means they have instant access to a whole new group of customers.</a:t>
            </a:r>
          </a:p>
          <a:p>
            <a:endParaRPr lang="en-US" dirty="0"/>
          </a:p>
        </p:txBody>
      </p:sp>
    </p:spTree>
    <p:extLst>
      <p:ext uri="{BB962C8B-B14F-4D97-AF65-F5344CB8AC3E}">
        <p14:creationId xmlns:p14="http://schemas.microsoft.com/office/powerpoint/2010/main" xmlns="" val="7265769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descr="http://s3-media2.ak.yelpcdn.com/bphoto/_QpeIUbYJu_B7RtlqAGRzQ/l.jpg"/>
          <p:cNvPicPr>
            <a:picLocks noChangeAspect="1" noChangeArrowheads="1"/>
          </p:cNvPicPr>
          <p:nvPr/>
        </p:nvPicPr>
        <p:blipFill>
          <a:blip r:embed="rId2" cstate="print"/>
          <a:srcRect/>
          <a:stretch>
            <a:fillRect/>
          </a:stretch>
        </p:blipFill>
        <p:spPr bwMode="auto">
          <a:xfrm>
            <a:off x="609600" y="609600"/>
            <a:ext cx="3243649" cy="1600200"/>
          </a:xfrm>
          <a:prstGeom prst="rect">
            <a:avLst/>
          </a:prstGeom>
          <a:noFill/>
        </p:spPr>
      </p:pic>
      <p:sp>
        <p:nvSpPr>
          <p:cNvPr id="5" name="TextBox 4"/>
          <p:cNvSpPr txBox="1"/>
          <p:nvPr/>
        </p:nvSpPr>
        <p:spPr>
          <a:xfrm>
            <a:off x="1828800" y="3429000"/>
            <a:ext cx="45719" cy="369332"/>
          </a:xfrm>
          <a:prstGeom prst="rect">
            <a:avLst/>
          </a:prstGeom>
          <a:noFill/>
        </p:spPr>
        <p:txBody>
          <a:bodyPr wrap="square" rtlCol="0">
            <a:spAutoFit/>
          </a:bodyPr>
          <a:lstStyle/>
          <a:p>
            <a:r>
              <a:rPr lang="en-US" dirty="0" smtClean="0"/>
              <a:t>   </a:t>
            </a:r>
            <a:endParaRPr lang="en-US" dirty="0"/>
          </a:p>
        </p:txBody>
      </p:sp>
      <p:sp>
        <p:nvSpPr>
          <p:cNvPr id="6" name="TextBox 5"/>
          <p:cNvSpPr txBox="1"/>
          <p:nvPr/>
        </p:nvSpPr>
        <p:spPr>
          <a:xfrm>
            <a:off x="3124200" y="1905000"/>
            <a:ext cx="5638799" cy="1200329"/>
          </a:xfrm>
          <a:prstGeom prst="rect">
            <a:avLst/>
          </a:prstGeom>
          <a:noFill/>
        </p:spPr>
        <p:txBody>
          <a:bodyPr wrap="square" rtlCol="0">
            <a:spAutoFit/>
          </a:bodyPr>
          <a:lstStyle/>
          <a:p>
            <a:r>
              <a:rPr lang="en-US" dirty="0" err="1" smtClean="0"/>
              <a:t>Groupon</a:t>
            </a:r>
            <a:r>
              <a:rPr lang="en-US" dirty="0" smtClean="0"/>
              <a:t> negotiates huge discounts—usually 50-90% off—with popular businesses. We send the deals to thousands of subscribers in our free daily email, and we send the businesses a ton of new customers. That's the </a:t>
            </a:r>
            <a:r>
              <a:rPr lang="en-US" dirty="0" err="1" smtClean="0"/>
              <a:t>Groupon</a:t>
            </a:r>
            <a:r>
              <a:rPr lang="en-US" dirty="0" smtClean="0"/>
              <a:t> magic.</a:t>
            </a:r>
            <a:endParaRPr lang="en-US" dirty="0"/>
          </a:p>
        </p:txBody>
      </p:sp>
      <p:sp>
        <p:nvSpPr>
          <p:cNvPr id="7" name="TextBox 6"/>
          <p:cNvSpPr txBox="1"/>
          <p:nvPr/>
        </p:nvSpPr>
        <p:spPr>
          <a:xfrm>
            <a:off x="381000" y="3657600"/>
            <a:ext cx="8458200" cy="2031325"/>
          </a:xfrm>
          <a:prstGeom prst="rect">
            <a:avLst/>
          </a:prstGeom>
          <a:noFill/>
        </p:spPr>
        <p:txBody>
          <a:bodyPr wrap="square" rtlCol="0">
            <a:spAutoFit/>
          </a:bodyPr>
          <a:lstStyle/>
          <a:p>
            <a:r>
              <a:rPr lang="en-US" dirty="0" smtClean="0"/>
              <a:t>The company offers one "</a:t>
            </a:r>
            <a:r>
              <a:rPr lang="en-US" dirty="0" err="1" smtClean="0"/>
              <a:t>Groupon</a:t>
            </a:r>
            <a:r>
              <a:rPr lang="en-US" dirty="0" smtClean="0"/>
              <a:t>" ("</a:t>
            </a:r>
            <a:r>
              <a:rPr lang="en-US" dirty="0" err="1" smtClean="0"/>
              <a:t>group+coupon</a:t>
            </a:r>
            <a:r>
              <a:rPr lang="en-US" dirty="0" smtClean="0"/>
              <a:t>") per day in each of the markets it serves. The </a:t>
            </a:r>
            <a:r>
              <a:rPr lang="en-US" dirty="0" err="1" smtClean="0"/>
              <a:t>Groupon</a:t>
            </a:r>
            <a:r>
              <a:rPr lang="en-US" dirty="0" smtClean="0"/>
              <a:t> works as an </a:t>
            </a:r>
            <a:r>
              <a:rPr lang="en-US" dirty="0" smtClean="0">
                <a:hlinkClick r:id="rId3" action="ppaction://hlinkfile" tooltip="Assurance contract"/>
              </a:rPr>
              <a:t>assurance contract</a:t>
            </a:r>
            <a:r>
              <a:rPr lang="en-US" dirty="0" smtClean="0"/>
              <a:t> : if a certain number of people sign up for the offer, then the deal becomes available to all;</a:t>
            </a:r>
            <a:r>
              <a:rPr lang="en-US" baseline="30000" dirty="0" smtClean="0">
                <a:hlinkClick r:id="" action="ppaction://hlinkfile"/>
              </a:rPr>
              <a:t>[19]</a:t>
            </a:r>
            <a:r>
              <a:rPr lang="en-US" dirty="0" smtClean="0"/>
              <a:t> if the predetermined minimum is not met, no one gets the deal that day.</a:t>
            </a:r>
            <a:r>
              <a:rPr lang="en-US" baseline="30000" dirty="0" smtClean="0">
                <a:hlinkClick r:id="" action="ppaction://hlinkfile"/>
              </a:rPr>
              <a:t>[9]</a:t>
            </a:r>
            <a:r>
              <a:rPr lang="en-US" dirty="0" smtClean="0"/>
              <a:t> This reduces risk for retailers, who can treat the coupons as </a:t>
            </a:r>
            <a:r>
              <a:rPr lang="en-US" dirty="0" smtClean="0">
                <a:hlinkClick r:id="rId4" action="ppaction://hlinkfile" tooltip="Quantity discount"/>
              </a:rPr>
              <a:t>quantity discounts</a:t>
            </a:r>
            <a:r>
              <a:rPr lang="en-US" baseline="30000" dirty="0" smtClean="0">
                <a:hlinkClick r:id="" action="ppaction://hlinkfile"/>
              </a:rPr>
              <a:t>[9]</a:t>
            </a:r>
            <a:r>
              <a:rPr lang="en-US" dirty="0" smtClean="0"/>
              <a:t> as well as </a:t>
            </a:r>
            <a:r>
              <a:rPr lang="en-US" dirty="0" smtClean="0">
                <a:hlinkClick r:id="rId5" action="ppaction://hlinkfile" tooltip="Sales promotion"/>
              </a:rPr>
              <a:t>sales promotion</a:t>
            </a:r>
            <a:r>
              <a:rPr lang="en-US" dirty="0" smtClean="0"/>
              <a:t> tools. </a:t>
            </a:r>
            <a:r>
              <a:rPr lang="en-US" dirty="0" err="1" smtClean="0"/>
              <a:t>Groupon</a:t>
            </a:r>
            <a:r>
              <a:rPr lang="en-US" dirty="0" smtClean="0"/>
              <a:t> makes money by keeping approximately half the money the customer pays for the coupon.</a:t>
            </a:r>
            <a:r>
              <a:rPr lang="en-US" baseline="30000" dirty="0" smtClean="0">
                <a:hlinkClick r:id="" action="ppaction://hlinkfile"/>
              </a:rPr>
              <a:t>[9][20]</a:t>
            </a:r>
            <a:r>
              <a:rPr lang="en-US" dirty="0" smtClean="0"/>
              <a:t> So, for example, an $80 massage could be purchased by the consumer for $40 and then </a:t>
            </a:r>
            <a:r>
              <a:rPr lang="en-US" dirty="0" err="1" smtClean="0"/>
              <a:t>Groupon</a:t>
            </a:r>
            <a:r>
              <a:rPr lang="en-US" dirty="0" smtClean="0"/>
              <a:t> and the retailer would split the $40.  -- wikipedia.com </a:t>
            </a:r>
            <a:endParaRPr lang="en-US" dirty="0"/>
          </a:p>
        </p:txBody>
      </p:sp>
    </p:spTree>
    <p:extLst>
      <p:ext uri="{BB962C8B-B14F-4D97-AF65-F5344CB8AC3E}">
        <p14:creationId xmlns:p14="http://schemas.microsoft.com/office/powerpoint/2010/main" xmlns="" val="26118305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descr="http://blog.seattlepi.com/venture/files/library/mercata_logo.gif"/>
          <p:cNvPicPr>
            <a:picLocks noChangeAspect="1" noChangeArrowheads="1"/>
          </p:cNvPicPr>
          <p:nvPr/>
        </p:nvPicPr>
        <p:blipFill>
          <a:blip r:embed="rId2" cstate="print"/>
          <a:srcRect/>
          <a:stretch>
            <a:fillRect/>
          </a:stretch>
        </p:blipFill>
        <p:spPr bwMode="auto">
          <a:xfrm>
            <a:off x="914400" y="838200"/>
            <a:ext cx="3181004" cy="1066800"/>
          </a:xfrm>
          <a:prstGeom prst="rect">
            <a:avLst/>
          </a:prstGeom>
          <a:noFill/>
        </p:spPr>
      </p:pic>
      <p:sp>
        <p:nvSpPr>
          <p:cNvPr id="38915" name="Rectangle 3"/>
          <p:cNvSpPr>
            <a:spLocks noChangeArrowheads="1"/>
          </p:cNvSpPr>
          <p:nvPr/>
        </p:nvSpPr>
        <p:spPr bwMode="auto">
          <a:xfrm>
            <a:off x="2590800" y="2057400"/>
            <a:ext cx="6019800" cy="2031325"/>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1"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a:t>
            </a:r>
            <a:r>
              <a:rPr kumimoji="0" lang="en-US" b="1" i="1" u="none" strike="noStrike" cap="none" normalizeH="0" baseline="0" dirty="0" err="1" smtClean="0">
                <a:ln>
                  <a:noFill/>
                </a:ln>
                <a:solidFill>
                  <a:srgbClr val="000000"/>
                </a:solidFill>
                <a:effectLst/>
                <a:latin typeface="Calibri" pitchFamily="34" charset="0"/>
                <a:ea typeface="Times New Roman" pitchFamily="18" charset="0"/>
                <a:cs typeface="Calibri" pitchFamily="34" charset="0"/>
              </a:rPr>
              <a:t>Mercata</a:t>
            </a:r>
            <a:r>
              <a:rPr kumimoji="0" lang="en-US" b="1" i="1"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 is a group-buying site backed by the venture capital firm of Microsoft co-founder Paul Allen.  </a:t>
            </a:r>
            <a:r>
              <a:rPr kumimoji="0" lang="en-US" b="0" i="1"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The site lets shoppers band together to get discounts on items by purchasing them in bulk. Specifically, a user would log in find a product he or she was interested in, and tell </a:t>
            </a:r>
            <a:r>
              <a:rPr kumimoji="0" lang="en-US" b="0" i="1" u="none" strike="noStrike" cap="none" normalizeH="0" baseline="0" dirty="0" err="1" smtClean="0">
                <a:ln>
                  <a:noFill/>
                </a:ln>
                <a:solidFill>
                  <a:srgbClr val="000000"/>
                </a:solidFill>
                <a:effectLst/>
                <a:latin typeface="Calibri" pitchFamily="34" charset="0"/>
                <a:ea typeface="Times New Roman" pitchFamily="18" charset="0"/>
                <a:cs typeface="Calibri" pitchFamily="34" charset="0"/>
              </a:rPr>
              <a:t>Mercata</a:t>
            </a:r>
            <a:r>
              <a:rPr kumimoji="0" lang="en-US" b="0" i="1"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 how much they were willing to pay for it.  The more </a:t>
            </a:r>
            <a:r>
              <a:rPr kumimoji="0" lang="en-US" b="0" i="1" u="none" strike="noStrike" cap="none" normalizeH="0" baseline="0" dirty="0" err="1" smtClean="0">
                <a:ln>
                  <a:noFill/>
                </a:ln>
                <a:solidFill>
                  <a:srgbClr val="000000"/>
                </a:solidFill>
                <a:effectLst/>
                <a:latin typeface="Calibri" pitchFamily="34" charset="0"/>
                <a:ea typeface="Times New Roman" pitchFamily="18" charset="0"/>
                <a:cs typeface="Calibri" pitchFamily="34" charset="0"/>
              </a:rPr>
              <a:t>pepole</a:t>
            </a:r>
            <a:r>
              <a:rPr kumimoji="0" lang="en-US" b="0" i="1"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 who signed up, the cheaper the product got.</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xmlns="" val="17797117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descr="http://www.primalinea.com/allnews/00052201aima.gif"/>
          <p:cNvPicPr>
            <a:picLocks noChangeAspect="1" noChangeArrowheads="1"/>
          </p:cNvPicPr>
          <p:nvPr/>
        </p:nvPicPr>
        <p:blipFill>
          <a:blip r:embed="rId2" cstate="print"/>
          <a:srcRect/>
          <a:stretch>
            <a:fillRect/>
          </a:stretch>
        </p:blipFill>
        <p:spPr bwMode="auto">
          <a:xfrm>
            <a:off x="381000" y="609600"/>
            <a:ext cx="2946398" cy="2209800"/>
          </a:xfrm>
          <a:prstGeom prst="rect">
            <a:avLst/>
          </a:prstGeom>
          <a:noFill/>
        </p:spPr>
      </p:pic>
      <p:pic>
        <p:nvPicPr>
          <p:cNvPr id="39940" name="Picture 4" descr="ONLINECHOICE.COM THERE'S POWER IN NUMBERS"/>
          <p:cNvPicPr>
            <a:picLocks noChangeAspect="1" noChangeArrowheads="1"/>
          </p:cNvPicPr>
          <p:nvPr/>
        </p:nvPicPr>
        <p:blipFill>
          <a:blip r:embed="rId3" cstate="print"/>
          <a:srcRect/>
          <a:stretch>
            <a:fillRect/>
          </a:stretch>
        </p:blipFill>
        <p:spPr bwMode="auto">
          <a:xfrm>
            <a:off x="3352800" y="914400"/>
            <a:ext cx="5602941" cy="1143000"/>
          </a:xfrm>
          <a:prstGeom prst="rect">
            <a:avLst/>
          </a:prstGeom>
          <a:noFill/>
        </p:spPr>
      </p:pic>
      <p:sp>
        <p:nvSpPr>
          <p:cNvPr id="4" name="TextBox 3"/>
          <p:cNvSpPr txBox="1"/>
          <p:nvPr/>
        </p:nvSpPr>
        <p:spPr>
          <a:xfrm>
            <a:off x="762000" y="3429000"/>
            <a:ext cx="7315200" cy="1938992"/>
          </a:xfrm>
          <a:prstGeom prst="rect">
            <a:avLst/>
          </a:prstGeom>
          <a:noFill/>
        </p:spPr>
        <p:txBody>
          <a:bodyPr wrap="square" rtlCol="0">
            <a:spAutoFit/>
          </a:bodyPr>
          <a:lstStyle/>
          <a:p>
            <a:r>
              <a:rPr lang="en-US" sz="2000" dirty="0" smtClean="0"/>
              <a:t>Pittsburgh-based</a:t>
            </a:r>
            <a:r>
              <a:rPr lang="en-US" sz="2000" dirty="0" smtClean="0">
                <a:hlinkClick r:id="rId4"/>
              </a:rPr>
              <a:t> OnlineChoice.com Inc.</a:t>
            </a:r>
            <a:r>
              <a:rPr lang="en-US" sz="2000" dirty="0" smtClean="0"/>
              <a:t> is an online business that aggregates business and consumer customers to save them money (around 1-5%) on utilities and services. </a:t>
            </a:r>
            <a:r>
              <a:rPr lang="en-US" sz="2000" dirty="0" err="1" smtClean="0"/>
              <a:t>OnlineChoice</a:t>
            </a:r>
            <a:r>
              <a:rPr lang="en-US" sz="2000" dirty="0" smtClean="0"/>
              <a:t> sells electricity, natural gas, long distance, local telephone service, Internet access, and home security electricity to individuals and small businesses, pooling their purchasing power to negotiate better deals with suppliers.</a:t>
            </a:r>
            <a:endParaRPr lang="en-US" sz="2000" dirty="0"/>
          </a:p>
        </p:txBody>
      </p:sp>
    </p:spTree>
    <p:extLst>
      <p:ext uri="{BB962C8B-B14F-4D97-AF65-F5344CB8AC3E}">
        <p14:creationId xmlns:p14="http://schemas.microsoft.com/office/powerpoint/2010/main" xmlns="" val="37825638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Question:</a:t>
            </a:r>
            <a:endParaRPr lang="en-US" dirty="0"/>
          </a:p>
        </p:txBody>
      </p:sp>
      <p:sp>
        <p:nvSpPr>
          <p:cNvPr id="5" name="Text Placeholder 4"/>
          <p:cNvSpPr>
            <a:spLocks noGrp="1"/>
          </p:cNvSpPr>
          <p:nvPr>
            <p:ph type="body" idx="1"/>
          </p:nvPr>
        </p:nvSpPr>
        <p:spPr/>
        <p:txBody>
          <a:bodyPr>
            <a:normAutofit/>
          </a:bodyPr>
          <a:lstStyle/>
          <a:p>
            <a:r>
              <a:rPr lang="en-US" dirty="0" smtClean="0"/>
              <a:t>Why do you think </a:t>
            </a:r>
            <a:r>
              <a:rPr lang="en-US" dirty="0" err="1" smtClean="0"/>
              <a:t>GroupOn</a:t>
            </a:r>
            <a:r>
              <a:rPr lang="en-US" dirty="0" smtClean="0"/>
              <a:t> succeeded as against </a:t>
            </a:r>
            <a:r>
              <a:rPr lang="en-US" dirty="0" err="1" smtClean="0"/>
              <a:t>Mercata</a:t>
            </a:r>
            <a:r>
              <a:rPr lang="en-US" dirty="0" smtClean="0"/>
              <a:t> and OnlineChoice.com – </a:t>
            </a:r>
            <a:r>
              <a:rPr lang="en-US" dirty="0" err="1" smtClean="0"/>
              <a:t>Mercata</a:t>
            </a:r>
            <a:r>
              <a:rPr lang="en-US" dirty="0" smtClean="0"/>
              <a:t> being the pioneer of Online Group Buying – both of which folded/declared bankruptcy  in 2003?</a:t>
            </a:r>
            <a:endParaRPr lang="en-US" dirty="0"/>
          </a:p>
        </p:txBody>
      </p:sp>
    </p:spTree>
    <p:extLst>
      <p:ext uri="{BB962C8B-B14F-4D97-AF65-F5344CB8AC3E}">
        <p14:creationId xmlns:p14="http://schemas.microsoft.com/office/powerpoint/2010/main" xmlns="" val="39178602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cstate="print"/>
          <a:srcRect/>
          <a:stretch>
            <a:fillRect/>
          </a:stretch>
        </p:blipFill>
        <p:spPr bwMode="auto">
          <a:xfrm>
            <a:off x="533400" y="990600"/>
            <a:ext cx="3962400" cy="5410200"/>
          </a:xfrm>
          <a:prstGeom prst="rect">
            <a:avLst/>
          </a:prstGeom>
          <a:noFill/>
          <a:ln w="9525">
            <a:noFill/>
            <a:miter lim="800000"/>
            <a:headEnd/>
            <a:tailEnd/>
          </a:ln>
        </p:spPr>
      </p:pic>
      <p:pic>
        <p:nvPicPr>
          <p:cNvPr id="5" name="Picture 4"/>
          <p:cNvPicPr/>
          <p:nvPr/>
        </p:nvPicPr>
        <p:blipFill>
          <a:blip r:embed="rId3" cstate="print"/>
          <a:srcRect/>
          <a:stretch>
            <a:fillRect/>
          </a:stretch>
        </p:blipFill>
        <p:spPr bwMode="auto">
          <a:xfrm>
            <a:off x="4495800" y="1066800"/>
            <a:ext cx="4191000" cy="5181600"/>
          </a:xfrm>
          <a:prstGeom prst="rect">
            <a:avLst/>
          </a:prstGeom>
          <a:noFill/>
          <a:ln w="9525">
            <a:noFill/>
            <a:miter lim="800000"/>
            <a:headEnd/>
            <a:tailEnd/>
          </a:ln>
        </p:spPr>
      </p:pic>
      <p:sp>
        <p:nvSpPr>
          <p:cNvPr id="6" name="TextBox 5"/>
          <p:cNvSpPr txBox="1"/>
          <p:nvPr/>
        </p:nvSpPr>
        <p:spPr>
          <a:xfrm>
            <a:off x="914400" y="304800"/>
            <a:ext cx="7762558" cy="707886"/>
          </a:xfrm>
          <a:prstGeom prst="rect">
            <a:avLst/>
          </a:prstGeom>
          <a:noFill/>
        </p:spPr>
        <p:txBody>
          <a:bodyPr wrap="square" rtlCol="0">
            <a:spAutoFit/>
          </a:bodyPr>
          <a:lstStyle/>
          <a:p>
            <a:r>
              <a:rPr lang="en-US" sz="2000" dirty="0" smtClean="0"/>
              <a:t>Pushing it further, the Philippines has at least 32 Online Group Buying Sites.</a:t>
            </a:r>
          </a:p>
          <a:p>
            <a:r>
              <a:rPr lang="en-US" sz="2000" dirty="0" smtClean="0"/>
              <a:t>What differentiates one from another?</a:t>
            </a:r>
            <a:endParaRPr lang="en-US" sz="2000" dirty="0"/>
          </a:p>
        </p:txBody>
      </p:sp>
    </p:spTree>
    <p:extLst>
      <p:ext uri="{BB962C8B-B14F-4D97-AF65-F5344CB8AC3E}">
        <p14:creationId xmlns:p14="http://schemas.microsoft.com/office/powerpoint/2010/main" xmlns="" val="23294982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4" name="Picture 4" descr="http://images.seroundtable.com/t-Google-Offers-1303482694.jpg"/>
          <p:cNvPicPr>
            <a:picLocks noChangeAspect="1" noChangeArrowheads="1"/>
          </p:cNvPicPr>
          <p:nvPr/>
        </p:nvPicPr>
        <p:blipFill>
          <a:blip r:embed="rId2" cstate="print"/>
          <a:srcRect/>
          <a:stretch>
            <a:fillRect/>
          </a:stretch>
        </p:blipFill>
        <p:spPr bwMode="auto">
          <a:xfrm>
            <a:off x="457201" y="1143000"/>
            <a:ext cx="6934200" cy="1557820"/>
          </a:xfrm>
          <a:prstGeom prst="rect">
            <a:avLst/>
          </a:prstGeom>
          <a:noFill/>
        </p:spPr>
      </p:pic>
      <p:sp>
        <p:nvSpPr>
          <p:cNvPr id="4" name="TextBox 3"/>
          <p:cNvSpPr txBox="1"/>
          <p:nvPr/>
        </p:nvSpPr>
        <p:spPr>
          <a:xfrm>
            <a:off x="1524000" y="3352800"/>
            <a:ext cx="6875537" cy="2677656"/>
          </a:xfrm>
          <a:prstGeom prst="rect">
            <a:avLst/>
          </a:prstGeom>
          <a:noFill/>
        </p:spPr>
        <p:txBody>
          <a:bodyPr wrap="none" rtlCol="0">
            <a:spAutoFit/>
          </a:bodyPr>
          <a:lstStyle/>
          <a:p>
            <a:r>
              <a:rPr lang="en-US" sz="2400" dirty="0" smtClean="0"/>
              <a:t>Officially launched last May 26, 2011</a:t>
            </a:r>
          </a:p>
          <a:p>
            <a:endParaRPr lang="en-US" sz="2400" dirty="0" smtClean="0"/>
          </a:p>
          <a:p>
            <a:r>
              <a:rPr lang="en-US" sz="2400" dirty="0" smtClean="0"/>
              <a:t>A result of the failed bid of Google to buy out </a:t>
            </a:r>
            <a:r>
              <a:rPr lang="en-US" sz="2400" dirty="0" err="1" smtClean="0"/>
              <a:t>GroupOn</a:t>
            </a:r>
            <a:r>
              <a:rPr lang="en-US" sz="2400" dirty="0" smtClean="0"/>
              <a:t>.</a:t>
            </a:r>
          </a:p>
          <a:p>
            <a:endParaRPr lang="en-US" sz="2400" dirty="0" smtClean="0"/>
          </a:p>
          <a:p>
            <a:r>
              <a:rPr lang="en-US" sz="2400" dirty="0" smtClean="0"/>
              <a:t>What makes it different?</a:t>
            </a:r>
          </a:p>
          <a:p>
            <a:r>
              <a:rPr lang="en-US" sz="2400" dirty="0" smtClean="0"/>
              <a:t>Maybe it’s integration with Google Maps and Google Places!</a:t>
            </a:r>
          </a:p>
          <a:p>
            <a:r>
              <a:rPr lang="en-US" sz="2400" dirty="0" smtClean="0"/>
              <a:t>(Shades of “Getting IT Right” – Integrated Platform)</a:t>
            </a:r>
            <a:endParaRPr lang="en-US" sz="2400" dirty="0"/>
          </a:p>
        </p:txBody>
      </p:sp>
    </p:spTree>
    <p:extLst>
      <p:ext uri="{BB962C8B-B14F-4D97-AF65-F5344CB8AC3E}">
        <p14:creationId xmlns:p14="http://schemas.microsoft.com/office/powerpoint/2010/main" xmlns="" val="33130799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GB" dirty="0" smtClean="0"/>
              <a:t>About Business Models</a:t>
            </a:r>
          </a:p>
        </p:txBody>
      </p:sp>
      <p:sp>
        <p:nvSpPr>
          <p:cNvPr id="7171" name="Rectangle 3"/>
          <p:cNvSpPr>
            <a:spLocks noGrp="1" noChangeArrowheads="1"/>
          </p:cNvSpPr>
          <p:nvPr>
            <p:ph sz="quarter" idx="1"/>
          </p:nvPr>
        </p:nvSpPr>
        <p:spPr/>
        <p:txBody>
          <a:bodyPr>
            <a:normAutofit lnSpcReduction="10000"/>
          </a:bodyPr>
          <a:lstStyle/>
          <a:p>
            <a:pPr eaLnBrk="1" hangingPunct="1"/>
            <a:r>
              <a:rPr lang="en-GB" dirty="0" smtClean="0"/>
              <a:t>Business models themselves are complex and not well understood – they lack any formal basis that would facilitate both description and comparison.</a:t>
            </a:r>
          </a:p>
          <a:p>
            <a:pPr lvl="1" eaLnBrk="1" hangingPunct="1"/>
            <a:r>
              <a:rPr lang="en-GB" dirty="0" smtClean="0"/>
              <a:t>Linder and Cantrell assert that: </a:t>
            </a:r>
          </a:p>
          <a:p>
            <a:pPr lvl="2" eaLnBrk="1" hangingPunct="1"/>
            <a:r>
              <a:rPr lang="en-GB" dirty="0" smtClean="0"/>
              <a:t>“executives can't even articulate their business models. Everyone talks about business models but 99 percent have no clear framework for describing their model.” </a:t>
            </a:r>
          </a:p>
          <a:p>
            <a:pPr eaLnBrk="1" hangingPunct="1"/>
            <a:r>
              <a:rPr lang="en-GB" dirty="0" smtClean="0"/>
              <a:t>Minimal description</a:t>
            </a:r>
          </a:p>
          <a:p>
            <a:pPr lvl="1" algn="just" eaLnBrk="1" hangingPunct="1">
              <a:spcBef>
                <a:spcPct val="0"/>
              </a:spcBef>
              <a:spcAft>
                <a:spcPts val="600"/>
              </a:spcAft>
            </a:pPr>
            <a:r>
              <a:rPr lang="en-GB" dirty="0" smtClean="0"/>
              <a:t>The business model articulates how the business makes money </a:t>
            </a:r>
          </a:p>
          <a:p>
            <a:pPr eaLnBrk="1" hangingPunct="1">
              <a:buFontTx/>
              <a:buNone/>
            </a:pPr>
            <a:r>
              <a:rPr lang="en-US" altLang="ja-JP" sz="1700" dirty="0" smtClean="0"/>
              <a:t>	</a:t>
            </a:r>
          </a:p>
          <a:p>
            <a:pPr eaLnBrk="1" hangingPunct="1">
              <a:buFontTx/>
              <a:buNone/>
            </a:pPr>
            <a:r>
              <a:rPr lang="en-US" altLang="ja-JP" sz="1700" dirty="0" smtClean="0"/>
              <a:t>Linder, J.C., Cantrell, S. (2000): "Changing business models: surveying the landscape", White Paper, Institute for Strategic Change, Accenture</a:t>
            </a:r>
            <a:r>
              <a:rPr lang="en-GB" altLang="ja-JP" dirty="0" smtClean="0"/>
              <a:t> </a:t>
            </a:r>
            <a:endParaRPr lang="en-GB" dirty="0" smtClean="0"/>
          </a:p>
        </p:txBody>
      </p:sp>
    </p:spTree>
    <p:extLst>
      <p:ext uri="{BB962C8B-B14F-4D97-AF65-F5344CB8AC3E}">
        <p14:creationId xmlns:p14="http://schemas.microsoft.com/office/powerpoint/2010/main" xmlns="" val="99094702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Grid</Template>
  <TotalTime>153</TotalTime>
  <Words>1282</Words>
  <Application>Microsoft Office PowerPoint</Application>
  <PresentationFormat>On-screen Show (4:3)</PresentationFormat>
  <Paragraphs>139</Paragraphs>
  <Slides>19</Slides>
  <Notes>4</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Equity</vt:lpstr>
      <vt:lpstr>A Look at Group Buying Sites : Group on and Cash-Cash Pinoy</vt:lpstr>
      <vt:lpstr>Tuanguo</vt:lpstr>
      <vt:lpstr>Slide 3</vt:lpstr>
      <vt:lpstr>Slide 4</vt:lpstr>
      <vt:lpstr>Slide 5</vt:lpstr>
      <vt:lpstr>Question:</vt:lpstr>
      <vt:lpstr>Slide 7</vt:lpstr>
      <vt:lpstr>Slide 8</vt:lpstr>
      <vt:lpstr>About Business Models</vt:lpstr>
      <vt:lpstr>A Business Model….</vt:lpstr>
      <vt:lpstr>BUSINESS MODEL</vt:lpstr>
      <vt:lpstr>Interesting observations</vt:lpstr>
      <vt:lpstr>Extended definition (Perspective 1)</vt:lpstr>
      <vt:lpstr>Extended definition (Perspective 2)</vt:lpstr>
      <vt:lpstr>Business Model Canvas (Perspective 3)</vt:lpstr>
      <vt:lpstr>The Business Model Canvas (con’t)</vt:lpstr>
      <vt:lpstr>Slide 17</vt:lpstr>
      <vt:lpstr>Approaches to Business Model Evolution</vt:lpstr>
      <vt:lpstr>Sources of Images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Announcements</dc:title>
  <dc:creator>SOM</dc:creator>
  <cp:lastModifiedBy>Bong</cp:lastModifiedBy>
  <cp:revision>12</cp:revision>
  <dcterms:created xsi:type="dcterms:W3CDTF">2013-11-14T02:39:50Z</dcterms:created>
  <dcterms:modified xsi:type="dcterms:W3CDTF">2013-12-11T01:00:52Z</dcterms:modified>
</cp:coreProperties>
</file>