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5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315" r:id="rId17"/>
    <p:sldId id="270" r:id="rId18"/>
    <p:sldId id="312" r:id="rId19"/>
    <p:sldId id="311" r:id="rId20"/>
    <p:sldId id="316" r:id="rId21"/>
    <p:sldId id="272" r:id="rId22"/>
    <p:sldId id="296" r:id="rId23"/>
    <p:sldId id="273" r:id="rId24"/>
    <p:sldId id="274" r:id="rId25"/>
    <p:sldId id="271" r:id="rId26"/>
    <p:sldId id="298" r:id="rId27"/>
    <p:sldId id="299" r:id="rId28"/>
    <p:sldId id="300" r:id="rId29"/>
    <p:sldId id="301" r:id="rId30"/>
    <p:sldId id="30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2" r:id="rId45"/>
    <p:sldId id="293" r:id="rId46"/>
    <p:sldId id="294" r:id="rId47"/>
    <p:sldId id="295" r:id="rId48"/>
    <p:sldId id="307" r:id="rId49"/>
    <p:sldId id="308" r:id="rId50"/>
    <p:sldId id="309" r:id="rId51"/>
    <p:sldId id="31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9" autoAdjust="0"/>
    <p:restoredTop sz="72469" autoAdjust="0"/>
  </p:normalViewPr>
  <p:slideViewPr>
    <p:cSldViewPr>
      <p:cViewPr varScale="1">
        <p:scale>
          <a:sx n="48" d="100"/>
          <a:sy n="48" d="100"/>
        </p:scale>
        <p:origin x="-1938" y="-108"/>
      </p:cViewPr>
      <p:guideLst>
        <p:guide orient="horz" pos="2160"/>
        <p:guide pos="2880"/>
      </p:guideLst>
    </p:cSldViewPr>
  </p:slideViewPr>
  <p:notesTextViewPr>
    <p:cViewPr>
      <p:scale>
        <a:sx n="1" d="1"/>
        <a:sy n="1" d="1"/>
      </p:scale>
      <p:origin x="0" y="0"/>
    </p:cViewPr>
  </p:notesTextViewPr>
  <p:sorterViewPr>
    <p:cViewPr>
      <p:scale>
        <a:sx n="100" d="100"/>
        <a:sy n="100" d="100"/>
      </p:scale>
      <p:origin x="0" y="18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3255269320843089"/>
          <c:y val="0.19313304721030042"/>
          <c:w val="0.33723653395784542"/>
          <c:h val="0.61802575107296143"/>
        </c:manualLayout>
      </c:layout>
      <c:pieChart>
        <c:varyColors val="1"/>
        <c:ser>
          <c:idx val="0"/>
          <c:order val="0"/>
          <c:tx>
            <c:strRef>
              <c:f>Sheet1!$A$2</c:f>
              <c:strCache>
                <c:ptCount val="1"/>
              </c:strCache>
            </c:strRef>
          </c:tx>
          <c:spPr>
            <a:solidFill>
              <a:schemeClr val="accent1"/>
            </a:solidFill>
            <a:ln w="12224">
              <a:solidFill>
                <a:schemeClr val="tx1"/>
              </a:solidFill>
              <a:prstDash val="solid"/>
            </a:ln>
          </c:spPr>
          <c:dPt>
            <c:idx val="0"/>
            <c:bubble3D val="0"/>
          </c:dPt>
          <c:dPt>
            <c:idx val="1"/>
            <c:bubble3D val="0"/>
            <c:spPr>
              <a:solidFill>
                <a:schemeClr val="accent2"/>
              </a:solidFill>
              <a:ln w="12224">
                <a:solidFill>
                  <a:schemeClr val="tx1"/>
                </a:solidFill>
                <a:prstDash val="solid"/>
              </a:ln>
            </c:spPr>
          </c:dPt>
          <c:dLbls>
            <c:dLbl>
              <c:idx val="0"/>
              <c:layout>
                <c:manualLayout>
                  <c:x val="7.7695020156585179E-2"/>
                  <c:y val="7.8757743807651871E-3"/>
                </c:manualLayout>
              </c:layout>
              <c:tx>
                <c:rich>
                  <a:bodyPr/>
                  <a:lstStyle/>
                  <a:p>
                    <a:r>
                      <a:rPr lang="en-US" dirty="0" smtClean="0"/>
                      <a:t>Infrastructural is 70 –</a:t>
                    </a:r>
                    <a:r>
                      <a:rPr lang="en-US" baseline="0" dirty="0" smtClean="0"/>
                      <a:t> 90% </a:t>
                    </a:r>
                    <a:endParaRPr lang="en-US" dirty="0"/>
                  </a:p>
                </c:rich>
              </c:tx>
              <c:showLegendKey val="0"/>
              <c:showVal val="0"/>
              <c:showCatName val="1"/>
              <c:showSerName val="0"/>
              <c:showPercent val="0"/>
              <c:showBubbleSize val="0"/>
            </c:dLbl>
            <c:dLbl>
              <c:idx val="1"/>
              <c:layout>
                <c:manualLayout>
                  <c:x val="-4.2758047448697413E-2"/>
                  <c:y val="2.6909013104706742E-2"/>
                </c:manualLayout>
              </c:layout>
              <c:tx>
                <c:rich>
                  <a:bodyPr/>
                  <a:lstStyle/>
                  <a:p>
                    <a:r>
                      <a:rPr lang="en-US" dirty="0" smtClean="0"/>
                      <a:t>???What is this 10-30%%%</a:t>
                    </a:r>
                    <a:endParaRPr lang="en-US" dirty="0"/>
                  </a:p>
                </c:rich>
              </c:tx>
              <c:showLegendKey val="0"/>
              <c:showVal val="0"/>
              <c:showCatName val="1"/>
              <c:showSerName val="0"/>
              <c:showPercent val="0"/>
              <c:showBubbleSize val="0"/>
            </c:dLbl>
            <c:spPr>
              <a:noFill/>
              <a:ln w="24449">
                <a:noFill/>
              </a:ln>
            </c:spPr>
            <c:txPr>
              <a:bodyPr/>
              <a:lstStyle/>
              <a:p>
                <a:pPr>
                  <a:defRPr sz="1733" b="1" i="0" u="none" strike="noStrike" baseline="0">
                    <a:solidFill>
                      <a:schemeClr val="tx1"/>
                    </a:solidFill>
                    <a:latin typeface="Garamond"/>
                    <a:ea typeface="Garamond"/>
                    <a:cs typeface="Garamond"/>
                  </a:defRPr>
                </a:pPr>
                <a:endParaRPr lang="en-US"/>
              </a:p>
            </c:txPr>
            <c:showLegendKey val="0"/>
            <c:showVal val="0"/>
            <c:showCatName val="1"/>
            <c:showSerName val="0"/>
            <c:showPercent val="0"/>
            <c:showBubbleSize val="0"/>
            <c:showLeaderLines val="1"/>
          </c:dLbls>
          <c:cat>
            <c:strRef>
              <c:f>Sheet1!$B$1:$C$1</c:f>
              <c:strCache>
                <c:ptCount val="2"/>
                <c:pt idx="0">
                  <c:v>Infrastructural</c:v>
                </c:pt>
                <c:pt idx="1">
                  <c:v>Innovative</c:v>
                </c:pt>
              </c:strCache>
            </c:strRef>
          </c:cat>
          <c:val>
            <c:numRef>
              <c:f>Sheet1!$B$2:$C$2</c:f>
              <c:numCache>
                <c:formatCode>General</c:formatCode>
                <c:ptCount val="2"/>
                <c:pt idx="0">
                  <c:v>70</c:v>
                </c:pt>
                <c:pt idx="1">
                  <c:v>30</c:v>
                </c:pt>
              </c:numCache>
            </c:numRef>
          </c:val>
        </c:ser>
        <c:ser>
          <c:idx val="1"/>
          <c:order val="1"/>
          <c:tx>
            <c:strRef>
              <c:f>Sheet1!$A$3</c:f>
              <c:strCache>
                <c:ptCount val="1"/>
              </c:strCache>
            </c:strRef>
          </c:tx>
          <c:spPr>
            <a:solidFill>
              <a:schemeClr val="accent2"/>
            </a:solidFill>
            <a:ln w="12224">
              <a:solidFill>
                <a:schemeClr val="tx1"/>
              </a:solidFill>
              <a:prstDash val="solid"/>
            </a:ln>
          </c:spPr>
          <c:dPt>
            <c:idx val="0"/>
            <c:bubble3D val="0"/>
            <c:spPr>
              <a:solidFill>
                <a:schemeClr val="accent1"/>
              </a:solidFill>
              <a:ln w="12224">
                <a:solidFill>
                  <a:schemeClr val="tx1"/>
                </a:solidFill>
                <a:prstDash val="solid"/>
              </a:ln>
            </c:spPr>
          </c:dPt>
          <c:dPt>
            <c:idx val="1"/>
            <c:bubble3D val="0"/>
          </c:dPt>
          <c:dLbls>
            <c:spPr>
              <a:noFill/>
              <a:ln w="24449">
                <a:noFill/>
              </a:ln>
            </c:spPr>
            <c:txPr>
              <a:bodyPr/>
              <a:lstStyle/>
              <a:p>
                <a:pPr>
                  <a:defRPr sz="1733" b="1" i="0" u="none" strike="noStrike" baseline="0">
                    <a:solidFill>
                      <a:schemeClr val="tx1"/>
                    </a:solidFill>
                    <a:latin typeface="Garamond"/>
                    <a:ea typeface="Garamond"/>
                    <a:cs typeface="Garamond"/>
                  </a:defRPr>
                </a:pPr>
                <a:endParaRPr lang="en-US"/>
              </a:p>
            </c:txPr>
            <c:showLegendKey val="0"/>
            <c:showVal val="0"/>
            <c:showCatName val="1"/>
            <c:showSerName val="0"/>
            <c:showPercent val="0"/>
            <c:showBubbleSize val="0"/>
            <c:showLeaderLines val="1"/>
          </c:dLbls>
          <c:cat>
            <c:strRef>
              <c:f>Sheet1!$B$1:$C$1</c:f>
              <c:strCache>
                <c:ptCount val="2"/>
                <c:pt idx="0">
                  <c:v>Infrastructural</c:v>
                </c:pt>
                <c:pt idx="1">
                  <c:v>Innovative</c:v>
                </c:pt>
              </c:strCache>
            </c:strRef>
          </c:cat>
          <c:val>
            <c:numRef>
              <c:f>Sheet1!$B$3:$C$3</c:f>
              <c:numCache>
                <c:formatCode>General</c:formatCode>
                <c:ptCount val="2"/>
              </c:numCache>
            </c:numRef>
          </c:val>
        </c:ser>
        <c:ser>
          <c:idx val="2"/>
          <c:order val="2"/>
          <c:tx>
            <c:strRef>
              <c:f>Sheet1!$A$4</c:f>
              <c:strCache>
                <c:ptCount val="1"/>
              </c:strCache>
            </c:strRef>
          </c:tx>
          <c:spPr>
            <a:solidFill>
              <a:schemeClr val="hlink"/>
            </a:solidFill>
            <a:ln w="12224">
              <a:solidFill>
                <a:schemeClr val="tx1"/>
              </a:solidFill>
              <a:prstDash val="solid"/>
            </a:ln>
          </c:spPr>
          <c:dPt>
            <c:idx val="0"/>
            <c:bubble3D val="0"/>
            <c:spPr>
              <a:solidFill>
                <a:schemeClr val="accent1"/>
              </a:solidFill>
              <a:ln w="12224">
                <a:solidFill>
                  <a:schemeClr val="tx1"/>
                </a:solidFill>
                <a:prstDash val="solid"/>
              </a:ln>
            </c:spPr>
          </c:dPt>
          <c:dPt>
            <c:idx val="1"/>
            <c:bubble3D val="0"/>
            <c:spPr>
              <a:solidFill>
                <a:schemeClr val="accent2"/>
              </a:solidFill>
              <a:ln w="12224">
                <a:solidFill>
                  <a:schemeClr val="tx1"/>
                </a:solidFill>
                <a:prstDash val="solid"/>
              </a:ln>
            </c:spPr>
          </c:dPt>
          <c:dLbls>
            <c:spPr>
              <a:noFill/>
              <a:ln w="24449">
                <a:noFill/>
              </a:ln>
            </c:spPr>
            <c:txPr>
              <a:bodyPr/>
              <a:lstStyle/>
              <a:p>
                <a:pPr>
                  <a:defRPr sz="1733" b="1" i="0" u="none" strike="noStrike" baseline="0">
                    <a:solidFill>
                      <a:schemeClr val="tx1"/>
                    </a:solidFill>
                    <a:latin typeface="Garamond"/>
                    <a:ea typeface="Garamond"/>
                    <a:cs typeface="Garamond"/>
                  </a:defRPr>
                </a:pPr>
                <a:endParaRPr lang="en-US"/>
              </a:p>
            </c:txPr>
            <c:showLegendKey val="0"/>
            <c:showVal val="0"/>
            <c:showCatName val="1"/>
            <c:showSerName val="0"/>
            <c:showPercent val="0"/>
            <c:showBubbleSize val="0"/>
            <c:showLeaderLines val="1"/>
          </c:dLbls>
          <c:cat>
            <c:strRef>
              <c:f>Sheet1!$B$1:$C$1</c:f>
              <c:strCache>
                <c:ptCount val="2"/>
                <c:pt idx="0">
                  <c:v>Infrastructural</c:v>
                </c:pt>
                <c:pt idx="1">
                  <c:v>Innovative</c:v>
                </c:pt>
              </c:strCache>
            </c:strRef>
          </c:cat>
          <c:val>
            <c:numRef>
              <c:f>Sheet1!$B$4:$C$4</c:f>
              <c:numCache>
                <c:formatCode>General</c:formatCode>
                <c:ptCount val="2"/>
              </c:numCache>
            </c:numRef>
          </c:val>
        </c:ser>
        <c:dLbls>
          <c:showLegendKey val="0"/>
          <c:showVal val="0"/>
          <c:showCatName val="1"/>
          <c:showSerName val="0"/>
          <c:showPercent val="0"/>
          <c:showBubbleSize val="0"/>
          <c:showLeaderLines val="1"/>
        </c:dLbls>
        <c:firstSliceAng val="0"/>
      </c:pieChart>
      <c:spPr>
        <a:noFill/>
        <a:ln w="24449">
          <a:noFill/>
        </a:ln>
      </c:spPr>
    </c:plotArea>
    <c:plotVisOnly val="1"/>
    <c:dispBlanksAs val="zero"/>
    <c:showDLblsOverMax val="0"/>
  </c:chart>
  <c:spPr>
    <a:noFill/>
    <a:ln>
      <a:noFill/>
    </a:ln>
  </c:spPr>
  <c:txPr>
    <a:bodyPr/>
    <a:lstStyle/>
    <a:p>
      <a:pPr>
        <a:defRPr sz="1733" b="1" i="0" u="none" strike="noStrike" baseline="0">
          <a:solidFill>
            <a:schemeClr val="tx1"/>
          </a:solidFill>
          <a:latin typeface="Garamond"/>
          <a:ea typeface="Garamond"/>
          <a:cs typeface="Garamond"/>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72D51-B740-42BB-889C-5E2E7BE7F95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01223F9-CFB0-4046-9461-B55220622BFF}">
      <dgm:prSet phldrT="[Text]"/>
      <dgm:spPr/>
      <dgm:t>
        <a:bodyPr/>
        <a:lstStyle/>
        <a:p>
          <a:r>
            <a:rPr lang="en-US" dirty="0" smtClean="0"/>
            <a:t>Incremental</a:t>
          </a:r>
          <a:endParaRPr lang="en-US" dirty="0"/>
        </a:p>
      </dgm:t>
    </dgm:pt>
    <dgm:pt modelId="{A08CAE2F-9AD1-49D2-8112-28F722CEC4D6}" type="parTrans" cxnId="{F753AB24-3231-463F-91BA-6AF59E548F2D}">
      <dgm:prSet/>
      <dgm:spPr/>
      <dgm:t>
        <a:bodyPr/>
        <a:lstStyle/>
        <a:p>
          <a:endParaRPr lang="en-US"/>
        </a:p>
      </dgm:t>
    </dgm:pt>
    <dgm:pt modelId="{6F9DE4F6-5223-48F5-ABAB-D2DC95631FFF}" type="sibTrans" cxnId="{F753AB24-3231-463F-91BA-6AF59E548F2D}">
      <dgm:prSet/>
      <dgm:spPr/>
      <dgm:t>
        <a:bodyPr/>
        <a:lstStyle/>
        <a:p>
          <a:endParaRPr lang="en-US"/>
        </a:p>
      </dgm:t>
    </dgm:pt>
    <dgm:pt modelId="{AB4153F2-5D91-464B-8B95-1EA66E70886A}">
      <dgm:prSet phldrT="[Text]"/>
      <dgm:spPr/>
      <dgm:t>
        <a:bodyPr/>
        <a:lstStyle/>
        <a:p>
          <a:r>
            <a:rPr lang="en-GB" altLang="en-US" dirty="0" smtClean="0"/>
            <a:t>Small improvements in efficiency and performance within the fixed parameters of one product, business model, institution or practice</a:t>
          </a:r>
          <a:endParaRPr lang="en-US" dirty="0"/>
        </a:p>
      </dgm:t>
    </dgm:pt>
    <dgm:pt modelId="{D2E0C22F-4AD4-40A4-9999-C30EC4D950E9}" type="parTrans" cxnId="{96CD8DCA-D48C-4475-A54B-F363595C33C3}">
      <dgm:prSet/>
      <dgm:spPr/>
      <dgm:t>
        <a:bodyPr/>
        <a:lstStyle/>
        <a:p>
          <a:endParaRPr lang="en-US"/>
        </a:p>
      </dgm:t>
    </dgm:pt>
    <dgm:pt modelId="{A651971D-3AF8-4B59-A995-7B2DB4B60515}" type="sibTrans" cxnId="{96CD8DCA-D48C-4475-A54B-F363595C33C3}">
      <dgm:prSet/>
      <dgm:spPr/>
      <dgm:t>
        <a:bodyPr/>
        <a:lstStyle/>
        <a:p>
          <a:endParaRPr lang="en-US"/>
        </a:p>
      </dgm:t>
    </dgm:pt>
    <dgm:pt modelId="{12C63705-AB9F-4B45-A126-09BBA8953FD7}">
      <dgm:prSet phldrT="[Text]"/>
      <dgm:spPr/>
      <dgm:t>
        <a:bodyPr/>
        <a:lstStyle/>
        <a:p>
          <a:r>
            <a:rPr lang="en-US" dirty="0" smtClean="0"/>
            <a:t>Radical</a:t>
          </a:r>
          <a:endParaRPr lang="en-US" dirty="0"/>
        </a:p>
      </dgm:t>
    </dgm:pt>
    <dgm:pt modelId="{724A608C-E48A-4619-A6F5-13876F552BCD}" type="parTrans" cxnId="{0277CD12-9C67-40A2-9698-36854BF0BDC2}">
      <dgm:prSet/>
      <dgm:spPr/>
      <dgm:t>
        <a:bodyPr/>
        <a:lstStyle/>
        <a:p>
          <a:endParaRPr lang="en-US"/>
        </a:p>
      </dgm:t>
    </dgm:pt>
    <dgm:pt modelId="{8D423F97-8ABC-46D8-B3BC-DAFADC7288C5}" type="sibTrans" cxnId="{0277CD12-9C67-40A2-9698-36854BF0BDC2}">
      <dgm:prSet/>
      <dgm:spPr/>
      <dgm:t>
        <a:bodyPr/>
        <a:lstStyle/>
        <a:p>
          <a:endParaRPr lang="en-US"/>
        </a:p>
      </dgm:t>
    </dgm:pt>
    <dgm:pt modelId="{559C5BB7-26FA-4799-BC04-0B9311B57954}">
      <dgm:prSet phldrT="[Text]"/>
      <dgm:spPr/>
      <dgm:t>
        <a:bodyPr/>
        <a:lstStyle/>
        <a:p>
          <a:r>
            <a:rPr lang="en-GB" altLang="en-US" dirty="0" smtClean="0"/>
            <a:t>Major changes to the product, business model, institution and especially practices e.g. typewriter, car, computer</a:t>
          </a:r>
          <a:endParaRPr lang="en-US" dirty="0"/>
        </a:p>
      </dgm:t>
    </dgm:pt>
    <dgm:pt modelId="{C2A4D13F-687F-4CB6-B28E-C1E63D0C5322}" type="parTrans" cxnId="{182C7B37-009E-41B3-8E72-FE597E07450A}">
      <dgm:prSet/>
      <dgm:spPr/>
      <dgm:t>
        <a:bodyPr/>
        <a:lstStyle/>
        <a:p>
          <a:endParaRPr lang="en-US"/>
        </a:p>
      </dgm:t>
    </dgm:pt>
    <dgm:pt modelId="{CE8AAB79-9DC3-47C9-BE37-28E646B97479}" type="sibTrans" cxnId="{182C7B37-009E-41B3-8E72-FE597E07450A}">
      <dgm:prSet/>
      <dgm:spPr/>
      <dgm:t>
        <a:bodyPr/>
        <a:lstStyle/>
        <a:p>
          <a:endParaRPr lang="en-US"/>
        </a:p>
      </dgm:t>
    </dgm:pt>
    <dgm:pt modelId="{71141C43-12B2-4C81-AAF4-B812585ED7BE}">
      <dgm:prSet phldrT="[Text]"/>
      <dgm:spPr/>
      <dgm:t>
        <a:bodyPr/>
        <a:lstStyle/>
        <a:p>
          <a:r>
            <a:rPr lang="en-US" dirty="0" smtClean="0"/>
            <a:t>Transformative/</a:t>
          </a:r>
        </a:p>
        <a:p>
          <a:r>
            <a:rPr lang="en-US" dirty="0" smtClean="0"/>
            <a:t>Disruptive</a:t>
          </a:r>
          <a:endParaRPr lang="en-US" dirty="0"/>
        </a:p>
      </dgm:t>
    </dgm:pt>
    <dgm:pt modelId="{699265FA-B0D6-4FB4-B165-B9220D6A9866}" type="parTrans" cxnId="{659E9D68-A987-4AAE-9A0D-1FC4F4C65F3D}">
      <dgm:prSet/>
      <dgm:spPr/>
      <dgm:t>
        <a:bodyPr/>
        <a:lstStyle/>
        <a:p>
          <a:endParaRPr lang="en-US"/>
        </a:p>
      </dgm:t>
    </dgm:pt>
    <dgm:pt modelId="{E454D488-AB55-4D33-88AF-38753D4E8080}" type="sibTrans" cxnId="{659E9D68-A987-4AAE-9A0D-1FC4F4C65F3D}">
      <dgm:prSet/>
      <dgm:spPr/>
      <dgm:t>
        <a:bodyPr/>
        <a:lstStyle/>
        <a:p>
          <a:endParaRPr lang="en-US"/>
        </a:p>
      </dgm:t>
    </dgm:pt>
    <dgm:pt modelId="{8D43E1D5-7743-4B84-8401-A96FDCC811E5}">
      <dgm:prSet phldrT="[Text]"/>
      <dgm:spPr/>
      <dgm:t>
        <a:bodyPr/>
        <a:lstStyle/>
        <a:p>
          <a:r>
            <a:rPr lang="en-GB" altLang="en-US" dirty="0" smtClean="0"/>
            <a:t>Transformation of industry and sectors</a:t>
          </a:r>
          <a:endParaRPr lang="en-US" dirty="0"/>
        </a:p>
      </dgm:t>
    </dgm:pt>
    <dgm:pt modelId="{D1AB5E18-0080-46A6-8125-985FABF97B1B}" type="parTrans" cxnId="{E6CB6000-FA83-445A-8D51-FA733D7ABAD2}">
      <dgm:prSet/>
      <dgm:spPr/>
      <dgm:t>
        <a:bodyPr/>
        <a:lstStyle/>
        <a:p>
          <a:endParaRPr lang="en-US"/>
        </a:p>
      </dgm:t>
    </dgm:pt>
    <dgm:pt modelId="{CC03AAA0-4640-416D-B1D7-008F19BBAAC7}" type="sibTrans" cxnId="{E6CB6000-FA83-445A-8D51-FA733D7ABAD2}">
      <dgm:prSet/>
      <dgm:spPr/>
      <dgm:t>
        <a:bodyPr/>
        <a:lstStyle/>
        <a:p>
          <a:endParaRPr lang="en-US"/>
        </a:p>
      </dgm:t>
    </dgm:pt>
    <dgm:pt modelId="{9072C666-F4E5-4FD1-89B2-8831A1C459F2}">
      <dgm:prSet/>
      <dgm:spPr/>
      <dgm:t>
        <a:bodyPr/>
        <a:lstStyle/>
        <a:p>
          <a:r>
            <a:rPr lang="en-GB" altLang="en-US" smtClean="0"/>
            <a:t>Marginal change</a:t>
          </a:r>
          <a:endParaRPr lang="en-GB" altLang="en-US" dirty="0" smtClean="0"/>
        </a:p>
      </dgm:t>
    </dgm:pt>
    <dgm:pt modelId="{F1148ACE-9F63-4359-BDCD-12FC36F90B4A}" type="parTrans" cxnId="{A84EC38B-0D66-4772-84FC-4562792A840C}">
      <dgm:prSet/>
      <dgm:spPr/>
      <dgm:t>
        <a:bodyPr/>
        <a:lstStyle/>
        <a:p>
          <a:endParaRPr lang="en-US"/>
        </a:p>
      </dgm:t>
    </dgm:pt>
    <dgm:pt modelId="{B4C83433-2225-4D93-B334-9B86C4498104}" type="sibTrans" cxnId="{A84EC38B-0D66-4772-84FC-4562792A840C}">
      <dgm:prSet/>
      <dgm:spPr/>
      <dgm:t>
        <a:bodyPr/>
        <a:lstStyle/>
        <a:p>
          <a:endParaRPr lang="en-US"/>
        </a:p>
      </dgm:t>
    </dgm:pt>
    <dgm:pt modelId="{422196EF-EDCA-45D7-B7AA-7DA97AF172BA}">
      <dgm:prSet/>
      <dgm:spPr/>
      <dgm:t>
        <a:bodyPr/>
        <a:lstStyle/>
        <a:p>
          <a:r>
            <a:rPr lang="en-GB" altLang="en-US" smtClean="0"/>
            <a:t>Reinforce capabilities in the short term, destroy them in the long term</a:t>
          </a:r>
          <a:endParaRPr lang="en-GB" altLang="en-US" dirty="0" smtClean="0"/>
        </a:p>
      </dgm:t>
    </dgm:pt>
    <dgm:pt modelId="{B79493DC-0A89-46DC-9FBA-1378B35D63E5}" type="parTrans" cxnId="{177A03BE-E099-4250-A7E4-E93C0FA87CEC}">
      <dgm:prSet/>
      <dgm:spPr/>
      <dgm:t>
        <a:bodyPr/>
        <a:lstStyle/>
        <a:p>
          <a:endParaRPr lang="en-US"/>
        </a:p>
      </dgm:t>
    </dgm:pt>
    <dgm:pt modelId="{00691111-2146-4A56-B3B8-D058563885B7}" type="sibTrans" cxnId="{177A03BE-E099-4250-A7E4-E93C0FA87CEC}">
      <dgm:prSet/>
      <dgm:spPr/>
      <dgm:t>
        <a:bodyPr/>
        <a:lstStyle/>
        <a:p>
          <a:endParaRPr lang="en-US"/>
        </a:p>
      </dgm:t>
    </dgm:pt>
    <dgm:pt modelId="{ECF5DEFD-539C-4A91-91B8-5D26DD14F15D}">
      <dgm:prSet/>
      <dgm:spPr/>
      <dgm:t>
        <a:bodyPr/>
        <a:lstStyle/>
        <a:p>
          <a:r>
            <a:rPr lang="en-GB" altLang="en-US" smtClean="0"/>
            <a:t>Mature industries</a:t>
          </a:r>
          <a:endParaRPr lang="en-GB" altLang="en-US" dirty="0" smtClean="0"/>
        </a:p>
      </dgm:t>
    </dgm:pt>
    <dgm:pt modelId="{27AA71A6-4574-4555-A151-111F7F59CC49}" type="parTrans" cxnId="{63C26CE4-B5FE-40A9-B8E2-C5575914EDED}">
      <dgm:prSet/>
      <dgm:spPr/>
      <dgm:t>
        <a:bodyPr/>
        <a:lstStyle/>
        <a:p>
          <a:endParaRPr lang="en-US"/>
        </a:p>
      </dgm:t>
    </dgm:pt>
    <dgm:pt modelId="{619EB2C2-9290-4A18-82B2-3A56650C9406}" type="sibTrans" cxnId="{63C26CE4-B5FE-40A9-B8E2-C5575914EDED}">
      <dgm:prSet/>
      <dgm:spPr/>
      <dgm:t>
        <a:bodyPr/>
        <a:lstStyle/>
        <a:p>
          <a:endParaRPr lang="en-US"/>
        </a:p>
      </dgm:t>
    </dgm:pt>
    <dgm:pt modelId="{3E23439A-C82D-45FD-AA44-0F07C14F5726}">
      <dgm:prSet/>
      <dgm:spPr/>
      <dgm:t>
        <a:bodyPr/>
        <a:lstStyle/>
        <a:p>
          <a:r>
            <a:rPr lang="en-GB" altLang="en-US" dirty="0" smtClean="0"/>
            <a:t>Destruction or creation of competencies</a:t>
          </a:r>
          <a:endParaRPr lang="en-GB" altLang="en-US" dirty="0" smtClean="0"/>
        </a:p>
      </dgm:t>
    </dgm:pt>
    <dgm:pt modelId="{D66B5B6F-DB00-4F37-934C-CE7C1D729173}" type="parTrans" cxnId="{D1632231-C8B7-46EA-8FD5-6BAC29FDB13E}">
      <dgm:prSet/>
      <dgm:spPr/>
      <dgm:t>
        <a:bodyPr/>
        <a:lstStyle/>
        <a:p>
          <a:endParaRPr lang="en-US"/>
        </a:p>
      </dgm:t>
    </dgm:pt>
    <dgm:pt modelId="{B9DF9D88-A174-4A6F-B294-4AFA2D7D600A}" type="sibTrans" cxnId="{D1632231-C8B7-46EA-8FD5-6BAC29FDB13E}">
      <dgm:prSet/>
      <dgm:spPr/>
      <dgm:t>
        <a:bodyPr/>
        <a:lstStyle/>
        <a:p>
          <a:endParaRPr lang="en-US"/>
        </a:p>
      </dgm:t>
    </dgm:pt>
    <dgm:pt modelId="{44AC6B2F-FB60-4C45-B170-EDEEA3543073}">
      <dgm:prSet/>
      <dgm:spPr/>
      <dgm:t>
        <a:bodyPr/>
        <a:lstStyle/>
        <a:p>
          <a:r>
            <a:rPr lang="en-GB" altLang="en-US" dirty="0" smtClean="0"/>
            <a:t>High uncertainty</a:t>
          </a:r>
          <a:endParaRPr lang="en-GB" altLang="en-US" dirty="0" smtClean="0"/>
        </a:p>
      </dgm:t>
    </dgm:pt>
    <dgm:pt modelId="{5820E883-51CC-4F4C-92B3-A9D056B6D99D}" type="parTrans" cxnId="{7CF973CA-5F82-4992-94E5-303F21F2D904}">
      <dgm:prSet/>
      <dgm:spPr/>
      <dgm:t>
        <a:bodyPr/>
        <a:lstStyle/>
        <a:p>
          <a:endParaRPr lang="en-US"/>
        </a:p>
      </dgm:t>
    </dgm:pt>
    <dgm:pt modelId="{AEF7E2E0-A116-413D-A3A6-DD3771BF7F96}" type="sibTrans" cxnId="{7CF973CA-5F82-4992-94E5-303F21F2D904}">
      <dgm:prSet/>
      <dgm:spPr/>
      <dgm:t>
        <a:bodyPr/>
        <a:lstStyle/>
        <a:p>
          <a:endParaRPr lang="en-US"/>
        </a:p>
      </dgm:t>
    </dgm:pt>
    <dgm:pt modelId="{7DDF6EC3-4C4A-4C05-AB07-F6D0EDE3B661}">
      <dgm:prSet/>
      <dgm:spPr/>
      <dgm:t>
        <a:bodyPr/>
        <a:lstStyle/>
        <a:p>
          <a:r>
            <a:rPr lang="en-GB" altLang="en-US" dirty="0" smtClean="0"/>
            <a:t>Possible transformation of industry and sectors</a:t>
          </a:r>
          <a:endParaRPr lang="en-GB" altLang="en-US" dirty="0"/>
        </a:p>
      </dgm:t>
    </dgm:pt>
    <dgm:pt modelId="{42582D9D-2448-4217-922C-B3089CCA13BD}" type="parTrans" cxnId="{02A38965-B95E-4369-82FC-1614A7C94785}">
      <dgm:prSet/>
      <dgm:spPr/>
      <dgm:t>
        <a:bodyPr/>
        <a:lstStyle/>
        <a:p>
          <a:endParaRPr lang="en-US"/>
        </a:p>
      </dgm:t>
    </dgm:pt>
    <dgm:pt modelId="{68E246F1-E786-48CB-8289-B278DFE8638F}" type="sibTrans" cxnId="{02A38965-B95E-4369-82FC-1614A7C94785}">
      <dgm:prSet/>
      <dgm:spPr/>
      <dgm:t>
        <a:bodyPr/>
        <a:lstStyle/>
        <a:p>
          <a:endParaRPr lang="en-US"/>
        </a:p>
      </dgm:t>
    </dgm:pt>
    <dgm:pt modelId="{3A3552A7-BA20-4CFE-B4A2-63B72E0809BB}">
      <dgm:prSet/>
      <dgm:spPr/>
      <dgm:t>
        <a:bodyPr/>
        <a:lstStyle/>
        <a:p>
          <a:r>
            <a:rPr lang="en-GB" altLang="en-US" dirty="0" smtClean="0"/>
            <a:t>Change the basis of society</a:t>
          </a:r>
          <a:endParaRPr lang="en-GB" altLang="en-US" dirty="0" smtClean="0"/>
        </a:p>
      </dgm:t>
    </dgm:pt>
    <dgm:pt modelId="{5E299D0F-28ED-4CE5-B7CB-407367608C20}" type="parTrans" cxnId="{F0A7CA8C-F088-4BE7-AF2F-662F4557F558}">
      <dgm:prSet/>
      <dgm:spPr/>
      <dgm:t>
        <a:bodyPr/>
        <a:lstStyle/>
        <a:p>
          <a:endParaRPr lang="en-US"/>
        </a:p>
      </dgm:t>
    </dgm:pt>
    <dgm:pt modelId="{61AECAFF-A2B0-412C-8848-65208DC6A7EE}" type="sibTrans" cxnId="{F0A7CA8C-F088-4BE7-AF2F-662F4557F558}">
      <dgm:prSet/>
      <dgm:spPr/>
      <dgm:t>
        <a:bodyPr/>
        <a:lstStyle/>
        <a:p>
          <a:endParaRPr lang="en-US"/>
        </a:p>
      </dgm:t>
    </dgm:pt>
    <dgm:pt modelId="{AA267644-37CB-4B45-9AE7-4C1287C66593}">
      <dgm:prSet/>
      <dgm:spPr/>
      <dgm:t>
        <a:bodyPr/>
        <a:lstStyle/>
        <a:p>
          <a:r>
            <a:rPr lang="en-GB" altLang="en-US" dirty="0" smtClean="0"/>
            <a:t>Ford Model T is a transformative innovation (i.e. mass produced technology)</a:t>
          </a:r>
          <a:endParaRPr lang="en-GB" altLang="en-US" dirty="0" smtClean="0"/>
        </a:p>
      </dgm:t>
    </dgm:pt>
    <dgm:pt modelId="{19847AC6-FF71-435A-A11D-BC4BB4C718FE}" type="parTrans" cxnId="{BF987975-7E36-46FA-BC11-5DF18A0F778D}">
      <dgm:prSet/>
      <dgm:spPr/>
      <dgm:t>
        <a:bodyPr/>
        <a:lstStyle/>
        <a:p>
          <a:endParaRPr lang="en-US"/>
        </a:p>
      </dgm:t>
    </dgm:pt>
    <dgm:pt modelId="{747EC16A-9D0E-428E-B2A0-3A1E022B6B24}" type="sibTrans" cxnId="{BF987975-7E36-46FA-BC11-5DF18A0F778D}">
      <dgm:prSet/>
      <dgm:spPr/>
      <dgm:t>
        <a:bodyPr/>
        <a:lstStyle/>
        <a:p>
          <a:endParaRPr lang="en-US"/>
        </a:p>
      </dgm:t>
    </dgm:pt>
    <dgm:pt modelId="{3F769FE3-04D6-4AE5-8E45-2A2E274FBE18}" type="pres">
      <dgm:prSet presAssocID="{D6072D51-B740-42BB-889C-5E2E7BE7F95F}" presName="Name0" presStyleCnt="0">
        <dgm:presLayoutVars>
          <dgm:dir/>
          <dgm:animLvl val="lvl"/>
          <dgm:resizeHandles val="exact"/>
        </dgm:presLayoutVars>
      </dgm:prSet>
      <dgm:spPr/>
    </dgm:pt>
    <dgm:pt modelId="{1A6A0EB5-7186-406B-B070-1862224ABC33}" type="pres">
      <dgm:prSet presAssocID="{501223F9-CFB0-4046-9461-B55220622BFF}" presName="composite" presStyleCnt="0"/>
      <dgm:spPr/>
    </dgm:pt>
    <dgm:pt modelId="{F3A2EF28-1B89-439C-9C68-728185410517}" type="pres">
      <dgm:prSet presAssocID="{501223F9-CFB0-4046-9461-B55220622BFF}" presName="parTx" presStyleLbl="alignNode1" presStyleIdx="0" presStyleCnt="3">
        <dgm:presLayoutVars>
          <dgm:chMax val="0"/>
          <dgm:chPref val="0"/>
          <dgm:bulletEnabled val="1"/>
        </dgm:presLayoutVars>
      </dgm:prSet>
      <dgm:spPr/>
      <dgm:t>
        <a:bodyPr/>
        <a:lstStyle/>
        <a:p>
          <a:endParaRPr lang="en-US"/>
        </a:p>
      </dgm:t>
    </dgm:pt>
    <dgm:pt modelId="{C6093B25-EEE0-4872-861C-707038A35468}" type="pres">
      <dgm:prSet presAssocID="{501223F9-CFB0-4046-9461-B55220622BFF}" presName="desTx" presStyleLbl="alignAccFollowNode1" presStyleIdx="0" presStyleCnt="3">
        <dgm:presLayoutVars>
          <dgm:bulletEnabled val="1"/>
        </dgm:presLayoutVars>
      </dgm:prSet>
      <dgm:spPr/>
      <dgm:t>
        <a:bodyPr/>
        <a:lstStyle/>
        <a:p>
          <a:endParaRPr lang="en-US"/>
        </a:p>
      </dgm:t>
    </dgm:pt>
    <dgm:pt modelId="{0C054F21-6E93-424E-AA3E-020C86A73C3F}" type="pres">
      <dgm:prSet presAssocID="{6F9DE4F6-5223-48F5-ABAB-D2DC95631FFF}" presName="space" presStyleCnt="0"/>
      <dgm:spPr/>
    </dgm:pt>
    <dgm:pt modelId="{2AC7AEE0-FE7B-44E6-815A-175EB25599C8}" type="pres">
      <dgm:prSet presAssocID="{12C63705-AB9F-4B45-A126-09BBA8953FD7}" presName="composite" presStyleCnt="0"/>
      <dgm:spPr/>
    </dgm:pt>
    <dgm:pt modelId="{DCBE381D-C0C8-4BF8-8E73-D0C2CE1BCDF1}" type="pres">
      <dgm:prSet presAssocID="{12C63705-AB9F-4B45-A126-09BBA8953FD7}" presName="parTx" presStyleLbl="alignNode1" presStyleIdx="1" presStyleCnt="3">
        <dgm:presLayoutVars>
          <dgm:chMax val="0"/>
          <dgm:chPref val="0"/>
          <dgm:bulletEnabled val="1"/>
        </dgm:presLayoutVars>
      </dgm:prSet>
      <dgm:spPr/>
    </dgm:pt>
    <dgm:pt modelId="{C870DDFA-338D-4BC1-8713-E6CEEC1B8DC7}" type="pres">
      <dgm:prSet presAssocID="{12C63705-AB9F-4B45-A126-09BBA8953FD7}" presName="desTx" presStyleLbl="alignAccFollowNode1" presStyleIdx="1" presStyleCnt="3">
        <dgm:presLayoutVars>
          <dgm:bulletEnabled val="1"/>
        </dgm:presLayoutVars>
      </dgm:prSet>
      <dgm:spPr/>
      <dgm:t>
        <a:bodyPr/>
        <a:lstStyle/>
        <a:p>
          <a:endParaRPr lang="en-US"/>
        </a:p>
      </dgm:t>
    </dgm:pt>
    <dgm:pt modelId="{21604D12-12E6-41A2-AF49-C80679547037}" type="pres">
      <dgm:prSet presAssocID="{8D423F97-8ABC-46D8-B3BC-DAFADC7288C5}" presName="space" presStyleCnt="0"/>
      <dgm:spPr/>
    </dgm:pt>
    <dgm:pt modelId="{AA9BAD36-8312-4C17-AC80-4A754BD0BC2A}" type="pres">
      <dgm:prSet presAssocID="{71141C43-12B2-4C81-AAF4-B812585ED7BE}" presName="composite" presStyleCnt="0"/>
      <dgm:spPr/>
    </dgm:pt>
    <dgm:pt modelId="{78F62302-DB55-4834-829D-19A3E0F2C63B}" type="pres">
      <dgm:prSet presAssocID="{71141C43-12B2-4C81-AAF4-B812585ED7BE}" presName="parTx" presStyleLbl="alignNode1" presStyleIdx="2" presStyleCnt="3">
        <dgm:presLayoutVars>
          <dgm:chMax val="0"/>
          <dgm:chPref val="0"/>
          <dgm:bulletEnabled val="1"/>
        </dgm:presLayoutVars>
      </dgm:prSet>
      <dgm:spPr/>
      <dgm:t>
        <a:bodyPr/>
        <a:lstStyle/>
        <a:p>
          <a:endParaRPr lang="en-US"/>
        </a:p>
      </dgm:t>
    </dgm:pt>
    <dgm:pt modelId="{2EDEDA52-AC86-429D-9DEE-C0D07D9F18EE}" type="pres">
      <dgm:prSet presAssocID="{71141C43-12B2-4C81-AAF4-B812585ED7BE}" presName="desTx" presStyleLbl="alignAccFollowNode1" presStyleIdx="2" presStyleCnt="3">
        <dgm:presLayoutVars>
          <dgm:bulletEnabled val="1"/>
        </dgm:presLayoutVars>
      </dgm:prSet>
      <dgm:spPr/>
      <dgm:t>
        <a:bodyPr/>
        <a:lstStyle/>
        <a:p>
          <a:endParaRPr lang="en-US"/>
        </a:p>
      </dgm:t>
    </dgm:pt>
  </dgm:ptLst>
  <dgm:cxnLst>
    <dgm:cxn modelId="{90A36F15-60AB-460E-AFC2-8619C779811E}" type="presOf" srcId="{3A3552A7-BA20-4CFE-B4A2-63B72E0809BB}" destId="{2EDEDA52-AC86-429D-9DEE-C0D07D9F18EE}" srcOrd="0" destOrd="1" presId="urn:microsoft.com/office/officeart/2005/8/layout/hList1"/>
    <dgm:cxn modelId="{0277CD12-9C67-40A2-9698-36854BF0BDC2}" srcId="{D6072D51-B740-42BB-889C-5E2E7BE7F95F}" destId="{12C63705-AB9F-4B45-A126-09BBA8953FD7}" srcOrd="1" destOrd="0" parTransId="{724A608C-E48A-4619-A6F5-13876F552BCD}" sibTransId="{8D423F97-8ABC-46D8-B3BC-DAFADC7288C5}"/>
    <dgm:cxn modelId="{1A3F3F93-3C1F-4B9B-85E9-25F5C1FA5958}" type="presOf" srcId="{D6072D51-B740-42BB-889C-5E2E7BE7F95F}" destId="{3F769FE3-04D6-4AE5-8E45-2A2E274FBE18}" srcOrd="0" destOrd="0" presId="urn:microsoft.com/office/officeart/2005/8/layout/hList1"/>
    <dgm:cxn modelId="{D1632231-C8B7-46EA-8FD5-6BAC29FDB13E}" srcId="{12C63705-AB9F-4B45-A126-09BBA8953FD7}" destId="{3E23439A-C82D-45FD-AA44-0F07C14F5726}" srcOrd="1" destOrd="0" parTransId="{D66B5B6F-DB00-4F37-934C-CE7C1D729173}" sibTransId="{B9DF9D88-A174-4A6F-B294-4AFA2D7D600A}"/>
    <dgm:cxn modelId="{61B620D3-0978-4E16-B1A0-047E85D590D7}" type="presOf" srcId="{12C63705-AB9F-4B45-A126-09BBA8953FD7}" destId="{DCBE381D-C0C8-4BF8-8E73-D0C2CE1BCDF1}" srcOrd="0" destOrd="0" presId="urn:microsoft.com/office/officeart/2005/8/layout/hList1"/>
    <dgm:cxn modelId="{7CF973CA-5F82-4992-94E5-303F21F2D904}" srcId="{12C63705-AB9F-4B45-A126-09BBA8953FD7}" destId="{44AC6B2F-FB60-4C45-B170-EDEEA3543073}" srcOrd="2" destOrd="0" parTransId="{5820E883-51CC-4F4C-92B3-A9D056B6D99D}" sibTransId="{AEF7E2E0-A116-413D-A3A6-DD3771BF7F96}"/>
    <dgm:cxn modelId="{79722A10-C222-4B3E-9B20-EAA81B1E0DCF}" type="presOf" srcId="{3E23439A-C82D-45FD-AA44-0F07C14F5726}" destId="{C870DDFA-338D-4BC1-8713-E6CEEC1B8DC7}" srcOrd="0" destOrd="1" presId="urn:microsoft.com/office/officeart/2005/8/layout/hList1"/>
    <dgm:cxn modelId="{F753AB24-3231-463F-91BA-6AF59E548F2D}" srcId="{D6072D51-B740-42BB-889C-5E2E7BE7F95F}" destId="{501223F9-CFB0-4046-9461-B55220622BFF}" srcOrd="0" destOrd="0" parTransId="{A08CAE2F-9AD1-49D2-8112-28F722CEC4D6}" sibTransId="{6F9DE4F6-5223-48F5-ABAB-D2DC95631FFF}"/>
    <dgm:cxn modelId="{E568C645-2249-4F34-B7C1-684EAA6DAA6C}" type="presOf" srcId="{7DDF6EC3-4C4A-4C05-AB07-F6D0EDE3B661}" destId="{C870DDFA-338D-4BC1-8713-E6CEEC1B8DC7}" srcOrd="0" destOrd="3" presId="urn:microsoft.com/office/officeart/2005/8/layout/hList1"/>
    <dgm:cxn modelId="{BF987975-7E36-46FA-BC11-5DF18A0F778D}" srcId="{71141C43-12B2-4C81-AAF4-B812585ED7BE}" destId="{AA267644-37CB-4B45-9AE7-4C1287C66593}" srcOrd="2" destOrd="0" parTransId="{19847AC6-FF71-435A-A11D-BC4BB4C718FE}" sibTransId="{747EC16A-9D0E-428E-B2A0-3A1E022B6B24}"/>
    <dgm:cxn modelId="{F0A7CA8C-F088-4BE7-AF2F-662F4557F558}" srcId="{71141C43-12B2-4C81-AAF4-B812585ED7BE}" destId="{3A3552A7-BA20-4CFE-B4A2-63B72E0809BB}" srcOrd="1" destOrd="0" parTransId="{5E299D0F-28ED-4CE5-B7CB-407367608C20}" sibTransId="{61AECAFF-A2B0-412C-8848-65208DC6A7EE}"/>
    <dgm:cxn modelId="{96CD8DCA-D48C-4475-A54B-F363595C33C3}" srcId="{501223F9-CFB0-4046-9461-B55220622BFF}" destId="{AB4153F2-5D91-464B-8B95-1EA66E70886A}" srcOrd="0" destOrd="0" parTransId="{D2E0C22F-4AD4-40A4-9999-C30EC4D950E9}" sibTransId="{A651971D-3AF8-4B59-A995-7B2DB4B60515}"/>
    <dgm:cxn modelId="{177A03BE-E099-4250-A7E4-E93C0FA87CEC}" srcId="{501223F9-CFB0-4046-9461-B55220622BFF}" destId="{422196EF-EDCA-45D7-B7AA-7DA97AF172BA}" srcOrd="2" destOrd="0" parTransId="{B79493DC-0A89-46DC-9FBA-1378B35D63E5}" sibTransId="{00691111-2146-4A56-B3B8-D058563885B7}"/>
    <dgm:cxn modelId="{FB90B609-ED3C-499E-824E-E24E1C1BD04B}" type="presOf" srcId="{559C5BB7-26FA-4799-BC04-0B9311B57954}" destId="{C870DDFA-338D-4BC1-8713-E6CEEC1B8DC7}" srcOrd="0" destOrd="0" presId="urn:microsoft.com/office/officeart/2005/8/layout/hList1"/>
    <dgm:cxn modelId="{A583106A-5A32-48BF-8A0B-099E13F7ACEF}" type="presOf" srcId="{71141C43-12B2-4C81-AAF4-B812585ED7BE}" destId="{78F62302-DB55-4834-829D-19A3E0F2C63B}" srcOrd="0" destOrd="0" presId="urn:microsoft.com/office/officeart/2005/8/layout/hList1"/>
    <dgm:cxn modelId="{EC56E680-4A61-4369-87C0-4D0D9CC1B488}" type="presOf" srcId="{8D43E1D5-7743-4B84-8401-A96FDCC811E5}" destId="{2EDEDA52-AC86-429D-9DEE-C0D07D9F18EE}" srcOrd="0" destOrd="0" presId="urn:microsoft.com/office/officeart/2005/8/layout/hList1"/>
    <dgm:cxn modelId="{061538C9-9AF1-42DA-8B59-DA55DF1D83D6}" type="presOf" srcId="{AA267644-37CB-4B45-9AE7-4C1287C66593}" destId="{2EDEDA52-AC86-429D-9DEE-C0D07D9F18EE}" srcOrd="0" destOrd="2" presId="urn:microsoft.com/office/officeart/2005/8/layout/hList1"/>
    <dgm:cxn modelId="{101423F5-D67A-4FA6-B739-2BAF9D3B6C71}" type="presOf" srcId="{422196EF-EDCA-45D7-B7AA-7DA97AF172BA}" destId="{C6093B25-EEE0-4872-861C-707038A35468}" srcOrd="0" destOrd="2" presId="urn:microsoft.com/office/officeart/2005/8/layout/hList1"/>
    <dgm:cxn modelId="{A84EC38B-0D66-4772-84FC-4562792A840C}" srcId="{501223F9-CFB0-4046-9461-B55220622BFF}" destId="{9072C666-F4E5-4FD1-89B2-8831A1C459F2}" srcOrd="1" destOrd="0" parTransId="{F1148ACE-9F63-4359-BDCD-12FC36F90B4A}" sibTransId="{B4C83433-2225-4D93-B334-9B86C4498104}"/>
    <dgm:cxn modelId="{AE5DD06F-809F-4B2D-A00E-63BC372CA84A}" type="presOf" srcId="{ECF5DEFD-539C-4A91-91B8-5D26DD14F15D}" destId="{C6093B25-EEE0-4872-861C-707038A35468}" srcOrd="0" destOrd="3" presId="urn:microsoft.com/office/officeart/2005/8/layout/hList1"/>
    <dgm:cxn modelId="{E6CB6000-FA83-445A-8D51-FA733D7ABAD2}" srcId="{71141C43-12B2-4C81-AAF4-B812585ED7BE}" destId="{8D43E1D5-7743-4B84-8401-A96FDCC811E5}" srcOrd="0" destOrd="0" parTransId="{D1AB5E18-0080-46A6-8125-985FABF97B1B}" sibTransId="{CC03AAA0-4640-416D-B1D7-008F19BBAAC7}"/>
    <dgm:cxn modelId="{63C26CE4-B5FE-40A9-B8E2-C5575914EDED}" srcId="{501223F9-CFB0-4046-9461-B55220622BFF}" destId="{ECF5DEFD-539C-4A91-91B8-5D26DD14F15D}" srcOrd="3" destOrd="0" parTransId="{27AA71A6-4574-4555-A151-111F7F59CC49}" sibTransId="{619EB2C2-9290-4A18-82B2-3A56650C9406}"/>
    <dgm:cxn modelId="{659E9D68-A987-4AAE-9A0D-1FC4F4C65F3D}" srcId="{D6072D51-B740-42BB-889C-5E2E7BE7F95F}" destId="{71141C43-12B2-4C81-AAF4-B812585ED7BE}" srcOrd="2" destOrd="0" parTransId="{699265FA-B0D6-4FB4-B165-B9220D6A9866}" sibTransId="{E454D488-AB55-4D33-88AF-38753D4E8080}"/>
    <dgm:cxn modelId="{182C7B37-009E-41B3-8E72-FE597E07450A}" srcId="{12C63705-AB9F-4B45-A126-09BBA8953FD7}" destId="{559C5BB7-26FA-4799-BC04-0B9311B57954}" srcOrd="0" destOrd="0" parTransId="{C2A4D13F-687F-4CB6-B28E-C1E63D0C5322}" sibTransId="{CE8AAB79-9DC3-47C9-BE37-28E646B97479}"/>
    <dgm:cxn modelId="{52AB62E3-E5CB-42AB-AB15-05AA865DE0CA}" type="presOf" srcId="{501223F9-CFB0-4046-9461-B55220622BFF}" destId="{F3A2EF28-1B89-439C-9C68-728185410517}" srcOrd="0" destOrd="0" presId="urn:microsoft.com/office/officeart/2005/8/layout/hList1"/>
    <dgm:cxn modelId="{89DF853F-9DF0-4767-8DC0-5B96114FBB68}" type="presOf" srcId="{AB4153F2-5D91-464B-8B95-1EA66E70886A}" destId="{C6093B25-EEE0-4872-861C-707038A35468}" srcOrd="0" destOrd="0" presId="urn:microsoft.com/office/officeart/2005/8/layout/hList1"/>
    <dgm:cxn modelId="{84F37A81-937D-4282-A2B1-E3B5F1ED765F}" type="presOf" srcId="{9072C666-F4E5-4FD1-89B2-8831A1C459F2}" destId="{C6093B25-EEE0-4872-861C-707038A35468}" srcOrd="0" destOrd="1" presId="urn:microsoft.com/office/officeart/2005/8/layout/hList1"/>
    <dgm:cxn modelId="{923017BC-9B97-4957-9656-70F2CB272163}" type="presOf" srcId="{44AC6B2F-FB60-4C45-B170-EDEEA3543073}" destId="{C870DDFA-338D-4BC1-8713-E6CEEC1B8DC7}" srcOrd="0" destOrd="2" presId="urn:microsoft.com/office/officeart/2005/8/layout/hList1"/>
    <dgm:cxn modelId="{02A38965-B95E-4369-82FC-1614A7C94785}" srcId="{12C63705-AB9F-4B45-A126-09BBA8953FD7}" destId="{7DDF6EC3-4C4A-4C05-AB07-F6D0EDE3B661}" srcOrd="3" destOrd="0" parTransId="{42582D9D-2448-4217-922C-B3089CCA13BD}" sibTransId="{68E246F1-E786-48CB-8289-B278DFE8638F}"/>
    <dgm:cxn modelId="{74040EE9-F0CB-43CF-B00C-4F5D953989C8}" type="presParOf" srcId="{3F769FE3-04D6-4AE5-8E45-2A2E274FBE18}" destId="{1A6A0EB5-7186-406B-B070-1862224ABC33}" srcOrd="0" destOrd="0" presId="urn:microsoft.com/office/officeart/2005/8/layout/hList1"/>
    <dgm:cxn modelId="{C142F0B9-756C-48AC-9899-989A6B8AAAAC}" type="presParOf" srcId="{1A6A0EB5-7186-406B-B070-1862224ABC33}" destId="{F3A2EF28-1B89-439C-9C68-728185410517}" srcOrd="0" destOrd="0" presId="urn:microsoft.com/office/officeart/2005/8/layout/hList1"/>
    <dgm:cxn modelId="{FF349E82-A62C-4CCB-950A-F9A10B556920}" type="presParOf" srcId="{1A6A0EB5-7186-406B-B070-1862224ABC33}" destId="{C6093B25-EEE0-4872-861C-707038A35468}" srcOrd="1" destOrd="0" presId="urn:microsoft.com/office/officeart/2005/8/layout/hList1"/>
    <dgm:cxn modelId="{6ECDBE9E-E350-4D8F-A936-6951E1F57FA6}" type="presParOf" srcId="{3F769FE3-04D6-4AE5-8E45-2A2E274FBE18}" destId="{0C054F21-6E93-424E-AA3E-020C86A73C3F}" srcOrd="1" destOrd="0" presId="urn:microsoft.com/office/officeart/2005/8/layout/hList1"/>
    <dgm:cxn modelId="{00724C7B-F8E1-47F3-BCBC-FE9C48A0F650}" type="presParOf" srcId="{3F769FE3-04D6-4AE5-8E45-2A2E274FBE18}" destId="{2AC7AEE0-FE7B-44E6-815A-175EB25599C8}" srcOrd="2" destOrd="0" presId="urn:microsoft.com/office/officeart/2005/8/layout/hList1"/>
    <dgm:cxn modelId="{3AA90552-ADE1-45E1-BE6D-10090D667EB9}" type="presParOf" srcId="{2AC7AEE0-FE7B-44E6-815A-175EB25599C8}" destId="{DCBE381D-C0C8-4BF8-8E73-D0C2CE1BCDF1}" srcOrd="0" destOrd="0" presId="urn:microsoft.com/office/officeart/2005/8/layout/hList1"/>
    <dgm:cxn modelId="{742D1388-6CF5-4D4A-9D4C-458C87B44DCD}" type="presParOf" srcId="{2AC7AEE0-FE7B-44E6-815A-175EB25599C8}" destId="{C870DDFA-338D-4BC1-8713-E6CEEC1B8DC7}" srcOrd="1" destOrd="0" presId="urn:microsoft.com/office/officeart/2005/8/layout/hList1"/>
    <dgm:cxn modelId="{E71E236A-72A2-47CE-87A9-7DBEC04E1105}" type="presParOf" srcId="{3F769FE3-04D6-4AE5-8E45-2A2E274FBE18}" destId="{21604D12-12E6-41A2-AF49-C80679547037}" srcOrd="3" destOrd="0" presId="urn:microsoft.com/office/officeart/2005/8/layout/hList1"/>
    <dgm:cxn modelId="{A638D154-332C-4F32-93AE-4628E92DEEF2}" type="presParOf" srcId="{3F769FE3-04D6-4AE5-8E45-2A2E274FBE18}" destId="{AA9BAD36-8312-4C17-AC80-4A754BD0BC2A}" srcOrd="4" destOrd="0" presId="urn:microsoft.com/office/officeart/2005/8/layout/hList1"/>
    <dgm:cxn modelId="{2C4A5617-2E53-40BF-A2CB-4ADF9AA8D467}" type="presParOf" srcId="{AA9BAD36-8312-4C17-AC80-4A754BD0BC2A}" destId="{78F62302-DB55-4834-829D-19A3E0F2C63B}" srcOrd="0" destOrd="0" presId="urn:microsoft.com/office/officeart/2005/8/layout/hList1"/>
    <dgm:cxn modelId="{5DBED9BC-20B8-440F-B3AE-82B677E62BC8}" type="presParOf" srcId="{AA9BAD36-8312-4C17-AC80-4A754BD0BC2A}" destId="{2EDEDA52-AC86-429D-9DEE-C0D07D9F18E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2EF28-1B89-439C-9C68-728185410517}">
      <dsp:nvSpPr>
        <dsp:cNvPr id="0" name=""/>
        <dsp:cNvSpPr/>
      </dsp:nvSpPr>
      <dsp:spPr>
        <a:xfrm>
          <a:off x="2595" y="113351"/>
          <a:ext cx="2530673" cy="7506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Incremental</a:t>
          </a:r>
          <a:endParaRPr lang="en-US" sz="1900" kern="1200" dirty="0"/>
        </a:p>
      </dsp:txBody>
      <dsp:txXfrm>
        <a:off x="2595" y="113351"/>
        <a:ext cx="2530673" cy="750667"/>
      </dsp:txXfrm>
    </dsp:sp>
    <dsp:sp modelId="{C6093B25-EEE0-4872-861C-707038A35468}">
      <dsp:nvSpPr>
        <dsp:cNvPr id="0" name=""/>
        <dsp:cNvSpPr/>
      </dsp:nvSpPr>
      <dsp:spPr>
        <a:xfrm>
          <a:off x="2595" y="864018"/>
          <a:ext cx="2530673" cy="34422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altLang="en-US" sz="1900" kern="1200" dirty="0" smtClean="0"/>
            <a:t>Small improvements in efficiency and performance within the fixed parameters of one product, business model, institution or practice</a:t>
          </a:r>
          <a:endParaRPr lang="en-US" sz="1900" kern="1200" dirty="0"/>
        </a:p>
        <a:p>
          <a:pPr marL="171450" lvl="1" indent="-171450" algn="l" defTabSz="844550">
            <a:lnSpc>
              <a:spcPct val="90000"/>
            </a:lnSpc>
            <a:spcBef>
              <a:spcPct val="0"/>
            </a:spcBef>
            <a:spcAft>
              <a:spcPct val="15000"/>
            </a:spcAft>
            <a:buChar char="••"/>
          </a:pPr>
          <a:r>
            <a:rPr lang="en-GB" altLang="en-US" sz="1900" kern="1200" smtClean="0"/>
            <a:t>Marginal change</a:t>
          </a:r>
          <a:endParaRPr lang="en-GB" altLang="en-US" sz="1900" kern="1200" dirty="0" smtClean="0"/>
        </a:p>
        <a:p>
          <a:pPr marL="171450" lvl="1" indent="-171450" algn="l" defTabSz="844550">
            <a:lnSpc>
              <a:spcPct val="90000"/>
            </a:lnSpc>
            <a:spcBef>
              <a:spcPct val="0"/>
            </a:spcBef>
            <a:spcAft>
              <a:spcPct val="15000"/>
            </a:spcAft>
            <a:buChar char="••"/>
          </a:pPr>
          <a:r>
            <a:rPr lang="en-GB" altLang="en-US" sz="1900" kern="1200" smtClean="0"/>
            <a:t>Reinforce capabilities in the short term, destroy them in the long term</a:t>
          </a:r>
          <a:endParaRPr lang="en-GB" altLang="en-US" sz="1900" kern="1200" dirty="0" smtClean="0"/>
        </a:p>
        <a:p>
          <a:pPr marL="171450" lvl="1" indent="-171450" algn="l" defTabSz="844550">
            <a:lnSpc>
              <a:spcPct val="90000"/>
            </a:lnSpc>
            <a:spcBef>
              <a:spcPct val="0"/>
            </a:spcBef>
            <a:spcAft>
              <a:spcPct val="15000"/>
            </a:spcAft>
            <a:buChar char="••"/>
          </a:pPr>
          <a:r>
            <a:rPr lang="en-GB" altLang="en-US" sz="1900" kern="1200" smtClean="0"/>
            <a:t>Mature industries</a:t>
          </a:r>
          <a:endParaRPr lang="en-GB" altLang="en-US" sz="1900" kern="1200" dirty="0" smtClean="0"/>
        </a:p>
      </dsp:txBody>
      <dsp:txXfrm>
        <a:off x="2595" y="864018"/>
        <a:ext cx="2530673" cy="3442229"/>
      </dsp:txXfrm>
    </dsp:sp>
    <dsp:sp modelId="{DCBE381D-C0C8-4BF8-8E73-D0C2CE1BCDF1}">
      <dsp:nvSpPr>
        <dsp:cNvPr id="0" name=""/>
        <dsp:cNvSpPr/>
      </dsp:nvSpPr>
      <dsp:spPr>
        <a:xfrm>
          <a:off x="2887563" y="113351"/>
          <a:ext cx="2530673" cy="7506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Radical</a:t>
          </a:r>
          <a:endParaRPr lang="en-US" sz="1900" kern="1200" dirty="0"/>
        </a:p>
      </dsp:txBody>
      <dsp:txXfrm>
        <a:off x="2887563" y="113351"/>
        <a:ext cx="2530673" cy="750667"/>
      </dsp:txXfrm>
    </dsp:sp>
    <dsp:sp modelId="{C870DDFA-338D-4BC1-8713-E6CEEC1B8DC7}">
      <dsp:nvSpPr>
        <dsp:cNvPr id="0" name=""/>
        <dsp:cNvSpPr/>
      </dsp:nvSpPr>
      <dsp:spPr>
        <a:xfrm>
          <a:off x="2887563" y="864018"/>
          <a:ext cx="2530673" cy="34422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altLang="en-US" sz="1900" kern="1200" dirty="0" smtClean="0"/>
            <a:t>Major changes to the product, business model, institution and especially practices e.g. typewriter, car, computer</a:t>
          </a:r>
          <a:endParaRPr lang="en-US" sz="1900" kern="1200" dirty="0"/>
        </a:p>
        <a:p>
          <a:pPr marL="171450" lvl="1" indent="-171450" algn="l" defTabSz="844550">
            <a:lnSpc>
              <a:spcPct val="90000"/>
            </a:lnSpc>
            <a:spcBef>
              <a:spcPct val="0"/>
            </a:spcBef>
            <a:spcAft>
              <a:spcPct val="15000"/>
            </a:spcAft>
            <a:buChar char="••"/>
          </a:pPr>
          <a:r>
            <a:rPr lang="en-GB" altLang="en-US" sz="1900" kern="1200" dirty="0" smtClean="0"/>
            <a:t>Destruction or creation of competencies</a:t>
          </a:r>
          <a:endParaRPr lang="en-GB" altLang="en-US" sz="1900" kern="1200" dirty="0" smtClean="0"/>
        </a:p>
        <a:p>
          <a:pPr marL="171450" lvl="1" indent="-171450" algn="l" defTabSz="844550">
            <a:lnSpc>
              <a:spcPct val="90000"/>
            </a:lnSpc>
            <a:spcBef>
              <a:spcPct val="0"/>
            </a:spcBef>
            <a:spcAft>
              <a:spcPct val="15000"/>
            </a:spcAft>
            <a:buChar char="••"/>
          </a:pPr>
          <a:r>
            <a:rPr lang="en-GB" altLang="en-US" sz="1900" kern="1200" dirty="0" smtClean="0"/>
            <a:t>High uncertainty</a:t>
          </a:r>
          <a:endParaRPr lang="en-GB" altLang="en-US" sz="1900" kern="1200" dirty="0" smtClean="0"/>
        </a:p>
        <a:p>
          <a:pPr marL="171450" lvl="1" indent="-171450" algn="l" defTabSz="844550">
            <a:lnSpc>
              <a:spcPct val="90000"/>
            </a:lnSpc>
            <a:spcBef>
              <a:spcPct val="0"/>
            </a:spcBef>
            <a:spcAft>
              <a:spcPct val="15000"/>
            </a:spcAft>
            <a:buChar char="••"/>
          </a:pPr>
          <a:r>
            <a:rPr lang="en-GB" altLang="en-US" sz="1900" kern="1200" dirty="0" smtClean="0"/>
            <a:t>Possible transformation of industry and sectors</a:t>
          </a:r>
          <a:endParaRPr lang="en-GB" altLang="en-US" sz="1900" kern="1200" dirty="0"/>
        </a:p>
      </dsp:txBody>
      <dsp:txXfrm>
        <a:off x="2887563" y="864018"/>
        <a:ext cx="2530673" cy="3442229"/>
      </dsp:txXfrm>
    </dsp:sp>
    <dsp:sp modelId="{78F62302-DB55-4834-829D-19A3E0F2C63B}">
      <dsp:nvSpPr>
        <dsp:cNvPr id="0" name=""/>
        <dsp:cNvSpPr/>
      </dsp:nvSpPr>
      <dsp:spPr>
        <a:xfrm>
          <a:off x="5772530" y="113351"/>
          <a:ext cx="2530673" cy="7506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Transformative/</a:t>
          </a:r>
        </a:p>
        <a:p>
          <a:pPr lvl="0" algn="ctr" defTabSz="844550">
            <a:lnSpc>
              <a:spcPct val="90000"/>
            </a:lnSpc>
            <a:spcBef>
              <a:spcPct val="0"/>
            </a:spcBef>
            <a:spcAft>
              <a:spcPct val="35000"/>
            </a:spcAft>
          </a:pPr>
          <a:r>
            <a:rPr lang="en-US" sz="1900" kern="1200" dirty="0" smtClean="0"/>
            <a:t>Disruptive</a:t>
          </a:r>
          <a:endParaRPr lang="en-US" sz="1900" kern="1200" dirty="0"/>
        </a:p>
      </dsp:txBody>
      <dsp:txXfrm>
        <a:off x="5772530" y="113351"/>
        <a:ext cx="2530673" cy="750667"/>
      </dsp:txXfrm>
    </dsp:sp>
    <dsp:sp modelId="{2EDEDA52-AC86-429D-9DEE-C0D07D9F18EE}">
      <dsp:nvSpPr>
        <dsp:cNvPr id="0" name=""/>
        <dsp:cNvSpPr/>
      </dsp:nvSpPr>
      <dsp:spPr>
        <a:xfrm>
          <a:off x="5772530" y="864018"/>
          <a:ext cx="2530673" cy="34422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GB" altLang="en-US" sz="1900" kern="1200" dirty="0" smtClean="0"/>
            <a:t>Transformation of industry and sectors</a:t>
          </a:r>
          <a:endParaRPr lang="en-US" sz="1900" kern="1200" dirty="0"/>
        </a:p>
        <a:p>
          <a:pPr marL="171450" lvl="1" indent="-171450" algn="l" defTabSz="844550">
            <a:lnSpc>
              <a:spcPct val="90000"/>
            </a:lnSpc>
            <a:spcBef>
              <a:spcPct val="0"/>
            </a:spcBef>
            <a:spcAft>
              <a:spcPct val="15000"/>
            </a:spcAft>
            <a:buChar char="••"/>
          </a:pPr>
          <a:r>
            <a:rPr lang="en-GB" altLang="en-US" sz="1900" kern="1200" dirty="0" smtClean="0"/>
            <a:t>Change the basis of society</a:t>
          </a:r>
          <a:endParaRPr lang="en-GB" altLang="en-US" sz="1900" kern="1200" dirty="0" smtClean="0"/>
        </a:p>
        <a:p>
          <a:pPr marL="171450" lvl="1" indent="-171450" algn="l" defTabSz="844550">
            <a:lnSpc>
              <a:spcPct val="90000"/>
            </a:lnSpc>
            <a:spcBef>
              <a:spcPct val="0"/>
            </a:spcBef>
            <a:spcAft>
              <a:spcPct val="15000"/>
            </a:spcAft>
            <a:buChar char="••"/>
          </a:pPr>
          <a:r>
            <a:rPr lang="en-GB" altLang="en-US" sz="1900" kern="1200" dirty="0" smtClean="0"/>
            <a:t>Ford Model T is a transformative innovation (i.e. mass produced technology)</a:t>
          </a:r>
          <a:endParaRPr lang="en-GB" altLang="en-US" sz="1900" kern="1200" dirty="0" smtClean="0"/>
        </a:p>
      </dsp:txBody>
      <dsp:txXfrm>
        <a:off x="5772530" y="864018"/>
        <a:ext cx="2530673" cy="344222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5561EE-0E30-43B6-8827-D531FC29115A}" type="datetimeFigureOut">
              <a:rPr lang="en-US" smtClean="0"/>
              <a:t>11/14/2013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C03F9F-9520-42D7-9115-FDB2A567D9CD}" type="slidenum">
              <a:rPr lang="en-US" smtClean="0"/>
              <a:t>‹#›</a:t>
            </a:fld>
            <a:endParaRPr lang="en-US"/>
          </a:p>
        </p:txBody>
      </p:sp>
    </p:spTree>
    <p:extLst>
      <p:ext uri="{BB962C8B-B14F-4D97-AF65-F5344CB8AC3E}">
        <p14:creationId xmlns:p14="http://schemas.microsoft.com/office/powerpoint/2010/main" val="873056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39">
              <a:defRPr>
                <a:solidFill>
                  <a:schemeClr val="tx1"/>
                </a:solidFill>
                <a:latin typeface="Arial" charset="0"/>
              </a:defRPr>
            </a:lvl1pPr>
            <a:lvl2pPr marL="730543" indent="-280978" defTabSz="914739">
              <a:defRPr>
                <a:solidFill>
                  <a:schemeClr val="tx1"/>
                </a:solidFill>
                <a:latin typeface="Arial" charset="0"/>
              </a:defRPr>
            </a:lvl2pPr>
            <a:lvl3pPr marL="1123912" indent="-224782" defTabSz="914739">
              <a:defRPr>
                <a:solidFill>
                  <a:schemeClr val="tx1"/>
                </a:solidFill>
                <a:latin typeface="Arial" charset="0"/>
              </a:defRPr>
            </a:lvl3pPr>
            <a:lvl4pPr marL="1573477" indent="-224782" defTabSz="914739">
              <a:defRPr>
                <a:solidFill>
                  <a:schemeClr val="tx1"/>
                </a:solidFill>
                <a:latin typeface="Arial" charset="0"/>
              </a:defRPr>
            </a:lvl4pPr>
            <a:lvl5pPr marL="2023041" indent="-224782" defTabSz="914739">
              <a:defRPr>
                <a:solidFill>
                  <a:schemeClr val="tx1"/>
                </a:solidFill>
                <a:latin typeface="Arial" charset="0"/>
              </a:defRPr>
            </a:lvl5pPr>
            <a:lvl6pPr marL="2472606" indent="-224782" defTabSz="914739" eaLnBrk="0" fontAlgn="base" hangingPunct="0">
              <a:spcBef>
                <a:spcPct val="0"/>
              </a:spcBef>
              <a:spcAft>
                <a:spcPct val="0"/>
              </a:spcAft>
              <a:defRPr>
                <a:solidFill>
                  <a:schemeClr val="tx1"/>
                </a:solidFill>
                <a:latin typeface="Arial" charset="0"/>
              </a:defRPr>
            </a:lvl6pPr>
            <a:lvl7pPr marL="2922171" indent="-224782" defTabSz="914739" eaLnBrk="0" fontAlgn="base" hangingPunct="0">
              <a:spcBef>
                <a:spcPct val="0"/>
              </a:spcBef>
              <a:spcAft>
                <a:spcPct val="0"/>
              </a:spcAft>
              <a:defRPr>
                <a:solidFill>
                  <a:schemeClr val="tx1"/>
                </a:solidFill>
                <a:latin typeface="Arial" charset="0"/>
              </a:defRPr>
            </a:lvl7pPr>
            <a:lvl8pPr marL="3371736" indent="-224782" defTabSz="914739" eaLnBrk="0" fontAlgn="base" hangingPunct="0">
              <a:spcBef>
                <a:spcPct val="0"/>
              </a:spcBef>
              <a:spcAft>
                <a:spcPct val="0"/>
              </a:spcAft>
              <a:defRPr>
                <a:solidFill>
                  <a:schemeClr val="tx1"/>
                </a:solidFill>
                <a:latin typeface="Arial" charset="0"/>
              </a:defRPr>
            </a:lvl8pPr>
            <a:lvl9pPr marL="3821300" indent="-224782" defTabSz="914739" eaLnBrk="0" fontAlgn="base" hangingPunct="0">
              <a:spcBef>
                <a:spcPct val="0"/>
              </a:spcBef>
              <a:spcAft>
                <a:spcPct val="0"/>
              </a:spcAft>
              <a:defRPr>
                <a:solidFill>
                  <a:schemeClr val="tx1"/>
                </a:solidFill>
                <a:latin typeface="Arial" charset="0"/>
              </a:defRPr>
            </a:lvl9pPr>
          </a:lstStyle>
          <a:p>
            <a:fld id="{218F73E8-84BD-4D52-9A0D-7754CF3C6ED5}" type="slidenum">
              <a:rPr lang="en-US" altLang="en-US"/>
              <a:pPr/>
              <a:t>15</a:t>
            </a:fld>
            <a:endParaRPr lang="en-US" altLang="en-US"/>
          </a:p>
        </p:txBody>
      </p:sp>
      <p:sp>
        <p:nvSpPr>
          <p:cNvPr id="27651" name="Rectangle 2"/>
          <p:cNvSpPr>
            <a:spLocks noRot="1" noChangeArrowheads="1" noTextEdit="1"/>
          </p:cNvSpPr>
          <p:nvPr>
            <p:ph type="sldImg"/>
          </p:nvPr>
        </p:nvSpPr>
        <p:spPr>
          <a:xfrm>
            <a:off x="1143000" y="685800"/>
            <a:ext cx="4572000" cy="34290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FOLLOW:</a:t>
            </a:r>
          </a:p>
          <a:p>
            <a:pPr eaLnBrk="1" hangingPunct="1">
              <a:buFontTx/>
              <a:buChar char="•"/>
            </a:pPr>
            <a:r>
              <a:rPr lang="en-US" altLang="en-US" sz="1600"/>
              <a:t> Decrease risk of buying flawed or soon-to-be obsolete equipment or applications.</a:t>
            </a:r>
          </a:p>
          <a:p>
            <a:pPr eaLnBrk="1" hangingPunct="1">
              <a:buFontTx/>
              <a:buChar char="•"/>
            </a:pPr>
            <a:r>
              <a:rPr lang="en-US" altLang="en-US" sz="1600"/>
              <a:t> Let impatient rivals shoulder the high costs of experimentation.</a:t>
            </a:r>
          </a:p>
          <a:p>
            <a:pPr eaLnBrk="1" hangingPunct="1">
              <a:buFontTx/>
              <a:buChar char="•"/>
            </a:pPr>
            <a:endParaRPr lang="en-US" altLang="en-US" sz="1600"/>
          </a:p>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39">
              <a:defRPr>
                <a:solidFill>
                  <a:schemeClr val="tx1"/>
                </a:solidFill>
                <a:latin typeface="Arial" charset="0"/>
              </a:defRPr>
            </a:lvl1pPr>
            <a:lvl2pPr marL="730543" indent="-280978" defTabSz="914739">
              <a:defRPr>
                <a:solidFill>
                  <a:schemeClr val="tx1"/>
                </a:solidFill>
                <a:latin typeface="Arial" charset="0"/>
              </a:defRPr>
            </a:lvl2pPr>
            <a:lvl3pPr marL="1123912" indent="-224782" defTabSz="914739">
              <a:defRPr>
                <a:solidFill>
                  <a:schemeClr val="tx1"/>
                </a:solidFill>
                <a:latin typeface="Arial" charset="0"/>
              </a:defRPr>
            </a:lvl3pPr>
            <a:lvl4pPr marL="1573477" indent="-224782" defTabSz="914739">
              <a:defRPr>
                <a:solidFill>
                  <a:schemeClr val="tx1"/>
                </a:solidFill>
                <a:latin typeface="Arial" charset="0"/>
              </a:defRPr>
            </a:lvl4pPr>
            <a:lvl5pPr marL="2023041" indent="-224782" defTabSz="914739">
              <a:defRPr>
                <a:solidFill>
                  <a:schemeClr val="tx1"/>
                </a:solidFill>
                <a:latin typeface="Arial" charset="0"/>
              </a:defRPr>
            </a:lvl5pPr>
            <a:lvl6pPr marL="2472606" indent="-224782" defTabSz="914739" eaLnBrk="0" fontAlgn="base" hangingPunct="0">
              <a:spcBef>
                <a:spcPct val="0"/>
              </a:spcBef>
              <a:spcAft>
                <a:spcPct val="0"/>
              </a:spcAft>
              <a:defRPr>
                <a:solidFill>
                  <a:schemeClr val="tx1"/>
                </a:solidFill>
                <a:latin typeface="Arial" charset="0"/>
              </a:defRPr>
            </a:lvl6pPr>
            <a:lvl7pPr marL="2922171" indent="-224782" defTabSz="914739" eaLnBrk="0" fontAlgn="base" hangingPunct="0">
              <a:spcBef>
                <a:spcPct val="0"/>
              </a:spcBef>
              <a:spcAft>
                <a:spcPct val="0"/>
              </a:spcAft>
              <a:defRPr>
                <a:solidFill>
                  <a:schemeClr val="tx1"/>
                </a:solidFill>
                <a:latin typeface="Arial" charset="0"/>
              </a:defRPr>
            </a:lvl7pPr>
            <a:lvl8pPr marL="3371736" indent="-224782" defTabSz="914739" eaLnBrk="0" fontAlgn="base" hangingPunct="0">
              <a:spcBef>
                <a:spcPct val="0"/>
              </a:spcBef>
              <a:spcAft>
                <a:spcPct val="0"/>
              </a:spcAft>
              <a:defRPr>
                <a:solidFill>
                  <a:schemeClr val="tx1"/>
                </a:solidFill>
                <a:latin typeface="Arial" charset="0"/>
              </a:defRPr>
            </a:lvl8pPr>
            <a:lvl9pPr marL="3821300" indent="-224782" defTabSz="914739" eaLnBrk="0" fontAlgn="base" hangingPunct="0">
              <a:spcBef>
                <a:spcPct val="0"/>
              </a:spcBef>
              <a:spcAft>
                <a:spcPct val="0"/>
              </a:spcAft>
              <a:defRPr>
                <a:solidFill>
                  <a:schemeClr val="tx1"/>
                </a:solidFill>
                <a:latin typeface="Arial" charset="0"/>
              </a:defRPr>
            </a:lvl9pPr>
          </a:lstStyle>
          <a:p>
            <a:fld id="{DD0B5D96-2893-4D5C-A96F-405D9F2DD38A}" type="slidenum">
              <a:rPr lang="en-US" altLang="en-US"/>
              <a:pPr/>
              <a:t>17</a:t>
            </a:fld>
            <a:endParaRPr lang="en-US" altLang="en-US"/>
          </a:p>
        </p:txBody>
      </p:sp>
      <p:sp>
        <p:nvSpPr>
          <p:cNvPr id="26627" name="Rectangle 2"/>
          <p:cNvSpPr>
            <a:spLocks noRot="1" noChangeArrowheads="1" noTextEdit="1"/>
          </p:cNvSpPr>
          <p:nvPr>
            <p:ph type="sldImg"/>
          </p:nvPr>
        </p:nvSpPr>
        <p:spPr>
          <a:xfrm>
            <a:off x="1143000" y="685800"/>
            <a:ext cx="4572000" cy="3429000"/>
          </a:xfrm>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z="1600" dirty="0"/>
              <a:t>  Invaluable Information Examples:</a:t>
            </a:r>
          </a:p>
          <a:p>
            <a:pPr lvl="1" eaLnBrk="1" hangingPunct="1">
              <a:buFontTx/>
              <a:buChar char="•"/>
            </a:pPr>
            <a:r>
              <a:rPr lang="en-US" altLang="en-US" sz="1600" dirty="0"/>
              <a:t> Saved e-mails</a:t>
            </a:r>
          </a:p>
          <a:p>
            <a:pPr lvl="1" eaLnBrk="1" hangingPunct="1">
              <a:buFontTx/>
              <a:buChar char="•"/>
            </a:pPr>
            <a:r>
              <a:rPr lang="en-US" altLang="en-US" sz="1600" dirty="0"/>
              <a:t> Spam</a:t>
            </a:r>
          </a:p>
          <a:p>
            <a:pPr lvl="1" eaLnBrk="1" hangingPunct="1">
              <a:buFontTx/>
              <a:buChar char="•"/>
            </a:pPr>
            <a:r>
              <a:rPr lang="en-US" altLang="en-US" sz="1600" dirty="0"/>
              <a:t> MP3’s</a:t>
            </a:r>
          </a:p>
          <a:p>
            <a:pPr lvl="1" eaLnBrk="1" hangingPunct="1">
              <a:buFontTx/>
              <a:buChar char="•"/>
            </a:pPr>
            <a:r>
              <a:rPr lang="en-US" altLang="en-US" sz="1600" dirty="0"/>
              <a:t> Video Clips</a:t>
            </a:r>
          </a:p>
          <a:p>
            <a:pPr eaLnBrk="1" hangingPunct="1">
              <a:buFontTx/>
              <a:buChar char="•"/>
            </a:pPr>
            <a:r>
              <a:rPr lang="en-US" altLang="en-US" sz="1600" dirty="0"/>
              <a:t> Computerworld estimates that as much as 70% of the storage capacity of a typical Windows network is wasted.</a:t>
            </a:r>
          </a:p>
          <a:p>
            <a:pPr lvl="1" eaLnBrk="1" hangingPunct="1"/>
            <a:endParaRPr lang="en-US" altLang="en-US" sz="16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739">
              <a:defRPr>
                <a:solidFill>
                  <a:schemeClr val="tx1"/>
                </a:solidFill>
                <a:latin typeface="Arial" charset="0"/>
              </a:defRPr>
            </a:lvl1pPr>
            <a:lvl2pPr marL="730543" indent="-280978" defTabSz="914739">
              <a:defRPr>
                <a:solidFill>
                  <a:schemeClr val="tx1"/>
                </a:solidFill>
                <a:latin typeface="Arial" charset="0"/>
              </a:defRPr>
            </a:lvl2pPr>
            <a:lvl3pPr marL="1123912" indent="-224782" defTabSz="914739">
              <a:defRPr>
                <a:solidFill>
                  <a:schemeClr val="tx1"/>
                </a:solidFill>
                <a:latin typeface="Arial" charset="0"/>
              </a:defRPr>
            </a:lvl3pPr>
            <a:lvl4pPr marL="1573477" indent="-224782" defTabSz="914739">
              <a:defRPr>
                <a:solidFill>
                  <a:schemeClr val="tx1"/>
                </a:solidFill>
                <a:latin typeface="Arial" charset="0"/>
              </a:defRPr>
            </a:lvl4pPr>
            <a:lvl5pPr marL="2023041" indent="-224782" defTabSz="914739">
              <a:defRPr>
                <a:solidFill>
                  <a:schemeClr val="tx1"/>
                </a:solidFill>
                <a:latin typeface="Arial" charset="0"/>
              </a:defRPr>
            </a:lvl5pPr>
            <a:lvl6pPr marL="2472606" indent="-224782" defTabSz="914739" eaLnBrk="0" fontAlgn="base" hangingPunct="0">
              <a:spcBef>
                <a:spcPct val="0"/>
              </a:spcBef>
              <a:spcAft>
                <a:spcPct val="0"/>
              </a:spcAft>
              <a:defRPr>
                <a:solidFill>
                  <a:schemeClr val="tx1"/>
                </a:solidFill>
                <a:latin typeface="Arial" charset="0"/>
              </a:defRPr>
            </a:lvl6pPr>
            <a:lvl7pPr marL="2922171" indent="-224782" defTabSz="914739" eaLnBrk="0" fontAlgn="base" hangingPunct="0">
              <a:spcBef>
                <a:spcPct val="0"/>
              </a:spcBef>
              <a:spcAft>
                <a:spcPct val="0"/>
              </a:spcAft>
              <a:defRPr>
                <a:solidFill>
                  <a:schemeClr val="tx1"/>
                </a:solidFill>
                <a:latin typeface="Arial" charset="0"/>
              </a:defRPr>
            </a:lvl7pPr>
            <a:lvl8pPr marL="3371736" indent="-224782" defTabSz="914739" eaLnBrk="0" fontAlgn="base" hangingPunct="0">
              <a:spcBef>
                <a:spcPct val="0"/>
              </a:spcBef>
              <a:spcAft>
                <a:spcPct val="0"/>
              </a:spcAft>
              <a:defRPr>
                <a:solidFill>
                  <a:schemeClr val="tx1"/>
                </a:solidFill>
                <a:latin typeface="Arial" charset="0"/>
              </a:defRPr>
            </a:lvl8pPr>
            <a:lvl9pPr marL="3821300" indent="-224782" defTabSz="914739" eaLnBrk="0" fontAlgn="base" hangingPunct="0">
              <a:spcBef>
                <a:spcPct val="0"/>
              </a:spcBef>
              <a:spcAft>
                <a:spcPct val="0"/>
              </a:spcAft>
              <a:defRPr>
                <a:solidFill>
                  <a:schemeClr val="tx1"/>
                </a:solidFill>
                <a:latin typeface="Arial" charset="0"/>
              </a:defRPr>
            </a:lvl9pPr>
          </a:lstStyle>
          <a:p>
            <a:fld id="{91C3A1AF-87EB-46E5-9C46-83CA8F0B893C}" type="slidenum">
              <a:rPr lang="en-US" altLang="en-US"/>
              <a:pPr/>
              <a:t>18</a:t>
            </a:fld>
            <a:endParaRPr lang="en-US" altLang="en-US"/>
          </a:p>
        </p:txBody>
      </p:sp>
      <p:sp>
        <p:nvSpPr>
          <p:cNvPr id="25603" name="Rectangle 2"/>
          <p:cNvSpPr>
            <a:spLocks noRot="1" noChangeArrowheads="1" noTextEdit="1"/>
          </p:cNvSpPr>
          <p:nvPr>
            <p:ph type="sldImg"/>
          </p:nvPr>
        </p:nvSpPr>
        <p:spPr>
          <a:xfrm>
            <a:off x="1143000" y="685800"/>
            <a:ext cx="4572000" cy="34290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z="1400"/>
              <a:t>  Focus on IT risks more than the potential for strategic advantages.</a:t>
            </a:r>
            <a:br>
              <a:rPr lang="en-US" altLang="en-US" sz="1400"/>
            </a:br>
            <a:endParaRPr lang="en-US" altLang="en-US" sz="1400"/>
          </a:p>
          <a:p>
            <a:pPr eaLnBrk="1" hangingPunct="1">
              <a:buFontTx/>
              <a:buChar char="•"/>
            </a:pPr>
            <a:r>
              <a:rPr lang="en-US" altLang="en-US" sz="1400"/>
              <a:t>  Electricity:  Cannot rely on electricity for strategic advantage, but a brief lapse in supply can be devastating.</a:t>
            </a:r>
          </a:p>
          <a:p>
            <a:pPr eaLnBrk="1" hangingPunct="1">
              <a:buFontTx/>
              <a:buChar char="•"/>
            </a:pPr>
            <a:endParaRPr lang="en-US" altLang="en-US" sz="1400"/>
          </a:p>
          <a:p>
            <a:pPr eaLnBrk="1" hangingPunct="1">
              <a:buFontTx/>
              <a:buChar char="•"/>
            </a:pPr>
            <a:r>
              <a:rPr lang="en-US" altLang="en-US" sz="1400"/>
              <a:t>  IT disruption can paralyze a company.  Examples:</a:t>
            </a:r>
          </a:p>
          <a:p>
            <a:pPr lvl="1" eaLnBrk="1" hangingPunct="1">
              <a:buFontTx/>
              <a:buChar char="•"/>
            </a:pPr>
            <a:r>
              <a:rPr lang="en-US" altLang="en-US" sz="1400"/>
              <a:t>  Technical glitches</a:t>
            </a:r>
          </a:p>
          <a:p>
            <a:pPr lvl="1" eaLnBrk="1" hangingPunct="1">
              <a:buFontTx/>
              <a:buChar char="•"/>
            </a:pPr>
            <a:r>
              <a:rPr lang="en-US" altLang="en-US" sz="1400"/>
              <a:t>  Obsolescence</a:t>
            </a:r>
          </a:p>
          <a:p>
            <a:pPr lvl="1" eaLnBrk="1" hangingPunct="1">
              <a:buFontTx/>
              <a:buChar char="•"/>
            </a:pPr>
            <a:r>
              <a:rPr lang="en-US" altLang="en-US" sz="1400"/>
              <a:t>  Service Outages</a:t>
            </a:r>
          </a:p>
          <a:p>
            <a:pPr lvl="1" eaLnBrk="1" hangingPunct="1">
              <a:buFontTx/>
              <a:buChar char="•"/>
            </a:pPr>
            <a:r>
              <a:rPr lang="en-US" altLang="en-US" sz="1400"/>
              <a:t>  Security breaches</a:t>
            </a:r>
          </a:p>
          <a:p>
            <a:pPr lvl="1" eaLnBrk="1" hangingPunct="1">
              <a:buFontTx/>
              <a:buChar char="•"/>
            </a:pPr>
            <a:r>
              <a:rPr lang="en-US" altLang="en-US" sz="1400"/>
              <a:t>  Terrorism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S-Curve emerged as a mathematical model and was afterwards applied to a variety of fields including physics, biology and economics. It describes for example the development of the embryo, the diffusion of viruses, the utility gained by people as the number of consumption choices increases, and so on.</a:t>
            </a:r>
          </a:p>
          <a:p>
            <a:r>
              <a:rPr lang="en-US" dirty="0" smtClean="0"/>
              <a:t>In the innovation management field the S-Curve illustrates the introduction, growth and maturation of innovations as well as the technological cycles that most industries experience. In the early stages large amounts of money, effort and other resources are expended on the new technology but small performance improvements are observed. Then, as the knowledge about the technology accumulates, progress becomes more rapid. As soon as major technical obstacles are overcome and the innovation reaches a certain adoption level an exponential growth will take place. During this phase relatively small increments of effort and resources will result in large performance gains. Finally, as the technology starts to approach its physical limit, further pushing the performance becomes increasingly difficult, as the figure below shows.</a:t>
            </a:r>
            <a:endParaRPr lang="en-US" dirty="0"/>
          </a:p>
        </p:txBody>
      </p:sp>
      <p:sp>
        <p:nvSpPr>
          <p:cNvPr id="4" name="Slide Number Placeholder 3"/>
          <p:cNvSpPr>
            <a:spLocks noGrp="1"/>
          </p:cNvSpPr>
          <p:nvPr>
            <p:ph type="sldNum" sz="quarter" idx="10"/>
          </p:nvPr>
        </p:nvSpPr>
        <p:spPr/>
        <p:txBody>
          <a:bodyPr/>
          <a:lstStyle/>
          <a:p>
            <a:fld id="{49287633-AB81-4438-931E-1212D0D32CD5}" type="slidenum">
              <a:rPr lang="en-US" smtClean="0"/>
              <a:pPr/>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S-Curve emerged as a mathematical model and was afterwards applied to a variety of fields including physics, biology and economics. </a:t>
            </a:r>
            <a:r>
              <a:rPr lang="en-US" smtClean="0"/>
              <a:t>It describes for example the development of the embryo, the diffusion of viruses, the utility gained by people as the number of consumption choices increases, and so on.</a:t>
            </a:r>
          </a:p>
          <a:p>
            <a:r>
              <a:rPr lang="en-US" dirty="0" smtClean="0"/>
              <a:t>In the innovation management field the S-Curve illustrates the introduction, growth and maturation of innovations as well as the technological cycles that most industries experience. In the early stages large amounts of money, effort and other resources are expended on the new technology but small performance improvements are observed. Then, as the knowledge about the technology accumulates, progress becomes more rapid. As soon as major technical obstacles are overcome and the innovation reaches a certain adoption level an exponential growth will take place. During this phase relatively small increments of effort and resources will result in large performance gains. Finally, as the technology starts to approach its physical limit, further pushing the performance becomes increasingly difficult, as the figure below shows.</a:t>
            </a:r>
            <a:endParaRPr lang="en-US" dirty="0"/>
          </a:p>
        </p:txBody>
      </p:sp>
      <p:sp>
        <p:nvSpPr>
          <p:cNvPr id="4" name="Slide Number Placeholder 3"/>
          <p:cNvSpPr>
            <a:spLocks noGrp="1"/>
          </p:cNvSpPr>
          <p:nvPr>
            <p:ph type="sldNum" sz="quarter" idx="10"/>
          </p:nvPr>
        </p:nvSpPr>
        <p:spPr/>
        <p:txBody>
          <a:bodyPr/>
          <a:lstStyle/>
          <a:p>
            <a:fld id="{49287633-AB81-4438-931E-1212D0D32CD5}"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smtClean="0"/>
          </a:p>
        </p:txBody>
      </p:sp>
      <p:sp>
        <p:nvSpPr>
          <p:cNvPr id="41988" name="Slide Number Placeholder 3"/>
          <p:cNvSpPr>
            <a:spLocks noGrp="1"/>
          </p:cNvSpPr>
          <p:nvPr>
            <p:ph type="sldNum" sz="quarter" idx="5"/>
          </p:nvPr>
        </p:nvSpPr>
        <p:spPr>
          <a:noFill/>
        </p:spPr>
        <p:txBody>
          <a:bodyPr/>
          <a:lstStyle/>
          <a:p>
            <a:fld id="{C00E8FC2-B7F7-45CB-9386-45B4338778A6}" type="slidenum">
              <a:rPr lang="en-GB"/>
              <a:pPr/>
              <a:t>40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742D41F-F0AF-4508-9E84-A5E31F85D277}" type="slidenum">
              <a:rPr lang="en-GB"/>
              <a:pPr/>
              <a:t>43</a:t>
            </a:fld>
            <a:endParaRPr lang="en-GB"/>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smtClean="0"/>
          </a:p>
        </p:txBody>
      </p:sp>
      <p:sp>
        <p:nvSpPr>
          <p:cNvPr id="43012" name="Slide Number Placeholder 3"/>
          <p:cNvSpPr>
            <a:spLocks noGrp="1"/>
          </p:cNvSpPr>
          <p:nvPr>
            <p:ph type="sldNum" sz="quarter" idx="5"/>
          </p:nvPr>
        </p:nvSpPr>
        <p:spPr>
          <a:noFill/>
        </p:spPr>
        <p:txBody>
          <a:bodyPr/>
          <a:lstStyle/>
          <a:p>
            <a:fld id="{E8D01FB3-C5B0-486A-BC2E-F373D4F9766E}" type="slidenum">
              <a:rPr lang="en-GB"/>
              <a:pPr/>
              <a:t>44</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745C0AE-9B17-45EF-8D81-147A97714754}" type="slidenum">
              <a:rPr lang="en-GB"/>
              <a:pPr/>
              <a:t>45</a:t>
            </a:fld>
            <a:endParaRPr lang="en-GB"/>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GB" dirty="0" smtClean="0"/>
              <a:t>I</a:t>
            </a:r>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581917CD-D026-4C0B-900D-F9A5C214F7B6}" type="datetimeFigureOut">
              <a:rPr lang="en-US" smtClean="0"/>
              <a:t>11/14/2013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624EA6A-03FA-4068-A515-64BB0776616C}"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624EA6A-03FA-4068-A515-64BB0776616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81917CD-D026-4C0B-900D-F9A5C214F7B6}" type="datetimeFigureOut">
              <a:rPr lang="en-US" smtClean="0"/>
              <a:t>11/14/2013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24EA6A-03FA-4068-A515-64BB0776616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24EA6A-03FA-4068-A515-64BB077661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81917CD-D026-4C0B-900D-F9A5C214F7B6}"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4EA6A-03FA-4068-A515-64BB0776616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81917CD-D026-4C0B-900D-F9A5C214F7B6}" type="datetimeFigureOut">
              <a:rPr lang="en-US" smtClean="0"/>
              <a:t>11/14/2013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4EA6A-03FA-4068-A515-64BB0776616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1917CD-D026-4C0B-900D-F9A5C214F7B6}" type="datetimeFigureOut">
              <a:rPr lang="en-US" smtClean="0"/>
              <a:t>11/14/2013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4EA6A-03FA-4068-A515-64BB0776616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917CD-D026-4C0B-900D-F9A5C214F7B6}" type="datetimeFigureOut">
              <a:rPr lang="en-US" smtClean="0"/>
              <a:t>11/14/2013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4EA6A-03FA-4068-A515-64BB0776616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1917CD-D026-4C0B-900D-F9A5C214F7B6}"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4EA6A-03FA-4068-A515-64BB0776616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1917CD-D026-4C0B-900D-F9A5C214F7B6}" type="datetimeFigureOut">
              <a:rPr lang="en-US" smtClean="0"/>
              <a:t>11/14/2013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24EA6A-03FA-4068-A515-64BB0776616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1917CD-D026-4C0B-900D-F9A5C214F7B6}" type="datetimeFigureOut">
              <a:rPr lang="en-US" smtClean="0"/>
              <a:t>11/14/2013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4EA6A-03FA-4068-A515-64BB077661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581917CD-D026-4C0B-900D-F9A5C214F7B6}" type="datetimeFigureOut">
              <a:rPr lang="en-US" smtClean="0"/>
              <a:t>11/14/2013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624EA6A-03FA-4068-A515-64BB0776616C}"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1917CD-D026-4C0B-900D-F9A5C214F7B6}"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4EA6A-03FA-4068-A515-64BB0776616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917CD-D026-4C0B-900D-F9A5C214F7B6}" type="datetimeFigureOut">
              <a:rPr lang="en-US" smtClean="0"/>
              <a:t>11/14/2013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4EA6A-03FA-4068-A515-64BB0776616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1917CD-D026-4C0B-900D-F9A5C214F7B6}" type="datetimeFigureOut">
              <a:rPr lang="en-US" smtClean="0"/>
              <a:t>11/14/2013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4EA6A-03FA-4068-A515-64BB0776616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81917CD-D026-4C0B-900D-F9A5C214F7B6}" type="datetimeFigureOut">
              <a:rPr lang="en-US" smtClean="0"/>
              <a:t>11/14/2013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4EA6A-03FA-4068-A515-64BB077661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917CD-D026-4C0B-900D-F9A5C214F7B6}"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624EA6A-03FA-4068-A515-64BB0776616C}"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1917CD-D026-4C0B-900D-F9A5C214F7B6}" type="datetimeFigureOut">
              <a:rPr lang="en-US" smtClean="0"/>
              <a:t>11/14/2013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4EA6A-03FA-4068-A515-64BB0776616C}"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81917CD-D026-4C0B-900D-F9A5C214F7B6}" type="datetimeFigureOut">
              <a:rPr lang="en-US" smtClean="0"/>
              <a:t>11/14/2013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624EA6A-03FA-4068-A515-64BB077661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81917CD-D026-4C0B-900D-F9A5C214F7B6}" type="datetimeFigureOut">
              <a:rPr lang="en-US" smtClean="0"/>
              <a:t>11/14/2013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24EA6A-03FA-4068-A515-64BB077661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9.png"/><Relationship Id="rId7" Type="http://schemas.openxmlformats.org/officeDocument/2006/relationships/image" Target="../media/image20.jpe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g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4.png"/><Relationship Id="rId7" Type="http://schemas.openxmlformats.org/officeDocument/2006/relationships/image" Target="../media/image27.jpe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hyperlink" Target="http://exchange.ariba.com/servlet/JiveServlet/showImage/38-1168-1137/CheckMark.jpg" TargetMode="External"/><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4.png"/><Relationship Id="rId7"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6.jpeg"/><Relationship Id="rId4" Type="http://schemas.openxmlformats.org/officeDocument/2006/relationships/hyperlink" Target="http://exchange.ariba.com/servlet/JiveServlet/showImage/38-1168-1137/CheckMark.jp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39.jpeg"/><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Assurance_contract" TargetMode="External"/><Relationship Id="rId2" Type="http://schemas.openxmlformats.org/officeDocument/2006/relationships/image" Target="../media/image40.jpeg"/><Relationship Id="rId1" Type="http://schemas.openxmlformats.org/officeDocument/2006/relationships/slideLayout" Target="../slideLayouts/slideLayout17.xml"/><Relationship Id="rId5" Type="http://schemas.openxmlformats.org/officeDocument/2006/relationships/hyperlink" Target="http://en.wikipedia.org/wiki/Sales_promotion" TargetMode="External"/><Relationship Id="rId4" Type="http://schemas.openxmlformats.org/officeDocument/2006/relationships/hyperlink" Target="http://en.wikipedia.org/wiki/Quantity_discount"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gif"/><Relationship Id="rId1" Type="http://schemas.openxmlformats.org/officeDocument/2006/relationships/slideLayout" Target="../slideLayouts/slideLayout18.xml"/><Relationship Id="rId4" Type="http://schemas.openxmlformats.org/officeDocument/2006/relationships/hyperlink" Target="http://www.bizjournals.com/profiles/company/ct/stamford/onlinechoicecom_inc/118170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image.shutterstock.com/display_pic_with_logo/131278/131278,1208503412,4/stock-photo-reduced-price-tag-illustration-11650330.jpg" TargetMode="External"/><Relationship Id="rId13" Type="http://schemas.openxmlformats.org/officeDocument/2006/relationships/hyperlink" Target="http://l.thumbs.canstockphoto.com/canstock6852908.jpg" TargetMode="External"/><Relationship Id="rId18" Type="http://schemas.openxmlformats.org/officeDocument/2006/relationships/hyperlink" Target="http://www.dur.ac.uk/images/greenspace/smallicons/travel_icon.png" TargetMode="External"/><Relationship Id="rId3" Type="http://schemas.openxmlformats.org/officeDocument/2006/relationships/hyperlink" Target="http://nospillsales.info/wp-content/uploads/2010/12/selling-competition.jpg" TargetMode="External"/><Relationship Id="rId21" Type="http://schemas.openxmlformats.org/officeDocument/2006/relationships/hyperlink" Target="http://stevesbankingsite.com/wp-content/uploads/2010/01/Customer-Service-Provider-300x225.jpg" TargetMode="External"/><Relationship Id="rId7" Type="http://schemas.openxmlformats.org/officeDocument/2006/relationships/hyperlink" Target="http://us.123rf.com/400wm/400/400/ppart/ppart0903/ppart090300144/4528568-sale-price-tag-from-red-set-computer-generated-3d-photo-rendering.jpg" TargetMode="External"/><Relationship Id="rId12" Type="http://schemas.openxmlformats.org/officeDocument/2006/relationships/hyperlink" Target="http://dir.coolclips.com/Industry/Distribution/Conveyor_Belts/conveyor_belt_CoolClips_vc038859.jpg" TargetMode="External"/><Relationship Id="rId17" Type="http://schemas.openxmlformats.org/officeDocument/2006/relationships/hyperlink" Target="http://www.ravensturf.com/img/buy-viagra-sildenafil-100mg-online.jpg" TargetMode="External"/><Relationship Id="rId2" Type="http://schemas.openxmlformats.org/officeDocument/2006/relationships/hyperlink" Target="http://oursoulunited.files.wordpress.com/2010/12/scarcity_abundance.jpg" TargetMode="External"/><Relationship Id="rId16" Type="http://schemas.openxmlformats.org/officeDocument/2006/relationships/hyperlink" Target="http://upload.wikimedia.org/wikipedia/en/thumb/b/bf/KFC_logo.svg/160px-KFC_logo.svg.png" TargetMode="External"/><Relationship Id="rId20" Type="http://schemas.openxmlformats.org/officeDocument/2006/relationships/hyperlink" Target="http://us.cdn4.123rf.com/168nwm/seamartini/seamartini1001/seamartini100100063/6250878-color-graph-for-design-and-business-concept.jpg" TargetMode="External"/><Relationship Id="rId1" Type="http://schemas.openxmlformats.org/officeDocument/2006/relationships/slideLayout" Target="../slideLayouts/slideLayout13.xml"/><Relationship Id="rId6" Type="http://schemas.openxmlformats.org/officeDocument/2006/relationships/hyperlink" Target="http://www.featurepics.com/FI/Thumb300/20110226/Price-Tag-Label-1798760.jpg" TargetMode="External"/><Relationship Id="rId11" Type="http://schemas.openxmlformats.org/officeDocument/2006/relationships/hyperlink" Target="http://www.clker.com/cliparts/7/e/6/e/12362679192063758008AX11_factory.svg.med.png" TargetMode="External"/><Relationship Id="rId24" Type="http://schemas.openxmlformats.org/officeDocument/2006/relationships/hyperlink" Target="http://www.munknee.com/wp-content/uploads/2009/10/Purchasing-Power.jpg" TargetMode="External"/><Relationship Id="rId5" Type="http://schemas.openxmlformats.org/officeDocument/2006/relationships/hyperlink" Target="http://3.bp.blogspot.com/-AVKnBdQi14k/Tiw__mtpgDI/AAAAAAAAAN4/fS_Kvh5VMbo/s1600/price-tag-images.jpg" TargetMode="External"/><Relationship Id="rId15" Type="http://schemas.openxmlformats.org/officeDocument/2006/relationships/hyperlink" Target="http://tariqweb.com/wp-content/uploads/2011/07/15.jpg" TargetMode="External"/><Relationship Id="rId23" Type="http://schemas.openxmlformats.org/officeDocument/2006/relationships/hyperlink" Target="http://www.1stwebdesigner.com/wp-content/uploads/2009/07/free-twitter-icons/follow-me-twitter-icon-free.jpg" TargetMode="External"/><Relationship Id="rId10" Type="http://schemas.openxmlformats.org/officeDocument/2006/relationships/hyperlink" Target="http://goodliferetirement.com/wp-content/uploads/2011/07/investment.jpg" TargetMode="External"/><Relationship Id="rId19" Type="http://schemas.openxmlformats.org/officeDocument/2006/relationships/hyperlink" Target="http://www.lhiprint.com/images/Copies.jpg?653" TargetMode="External"/><Relationship Id="rId4" Type="http://schemas.openxmlformats.org/officeDocument/2006/relationships/hyperlink" Target="http://www.doonlinejob.com/wp-content/uploads/2011/08/bag_of_money.png" TargetMode="External"/><Relationship Id="rId9" Type="http://schemas.openxmlformats.org/officeDocument/2006/relationships/hyperlink" Target="http://www.responsible-investor.com/images/uploads/articles/green_funds_growth.jpg" TargetMode="External"/><Relationship Id="rId14" Type="http://schemas.openxmlformats.org/officeDocument/2006/relationships/hyperlink" Target="http://3.bp.blogspot.com/-RHSZur174go/TdfhoytSHTI/AAAAAAAAAEA/2X_-QRDgrXE/s1600/IPKat+08+amazon_one_click.png" TargetMode="External"/><Relationship Id="rId22" Type="http://schemas.openxmlformats.org/officeDocument/2006/relationships/hyperlink" Target="http://adawnjournal.com/wp-content/uploads/2010/04/WhatIsDeflation.jp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title"/>
          </p:nvPr>
        </p:nvSpPr>
        <p:spPr/>
        <p:txBody>
          <a:bodyPr/>
          <a:lstStyle/>
          <a:p>
            <a:r>
              <a:rPr lang="en-US" dirty="0" smtClean="0"/>
              <a:t>Announcements</a:t>
            </a:r>
            <a:endParaRPr lang="en-US" dirty="0"/>
          </a:p>
        </p:txBody>
      </p:sp>
    </p:spTree>
    <p:extLst>
      <p:ext uri="{BB962C8B-B14F-4D97-AF65-F5344CB8AC3E}">
        <p14:creationId xmlns:p14="http://schemas.microsoft.com/office/powerpoint/2010/main" val="4246678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0"/>
          <p:cNvSpPr/>
          <p:nvPr/>
        </p:nvSpPr>
        <p:spPr>
          <a:xfrm>
            <a:off x="1665515" y="659674"/>
            <a:ext cx="6646818" cy="4419600"/>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grpSp>
        <p:nvGrpSpPr>
          <p:cNvPr id="3" name="Group 16"/>
          <p:cNvGrpSpPr/>
          <p:nvPr/>
        </p:nvGrpSpPr>
        <p:grpSpPr>
          <a:xfrm>
            <a:off x="1447800" y="5334000"/>
            <a:ext cx="7283505" cy="521283"/>
            <a:chOff x="1447800" y="5334000"/>
            <a:chExt cx="7283505" cy="521283"/>
          </a:xfrm>
        </p:grpSpPr>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grpSp>
      <p:sp>
        <p:nvSpPr>
          <p:cNvPr id="11" name="TextBox 10"/>
          <p:cNvSpPr txBox="1"/>
          <p:nvPr/>
        </p:nvSpPr>
        <p:spPr>
          <a:xfrm>
            <a:off x="2209800" y="1143000"/>
            <a:ext cx="1353769" cy="338554"/>
          </a:xfrm>
          <a:prstGeom prst="rect">
            <a:avLst/>
          </a:prstGeom>
          <a:noFill/>
        </p:spPr>
        <p:txBody>
          <a:bodyPr wrap="none" rtlCol="0">
            <a:spAutoFit/>
          </a:bodyPr>
          <a:lstStyle/>
          <a:p>
            <a:r>
              <a:rPr lang="en-US" sz="1600" b="1" dirty="0" smtClean="0">
                <a:solidFill>
                  <a:srgbClr val="FF0000"/>
                </a:solidFill>
              </a:rPr>
              <a:t>PROPRIETARY</a:t>
            </a:r>
            <a:endParaRPr lang="en-US" sz="1600" b="1" dirty="0">
              <a:solidFill>
                <a:srgbClr val="FF0000"/>
              </a:solidFill>
            </a:endParaRPr>
          </a:p>
        </p:txBody>
      </p:sp>
      <p:sp>
        <p:nvSpPr>
          <p:cNvPr id="15" name="TextBox 14"/>
          <p:cNvSpPr txBox="1"/>
          <p:nvPr/>
        </p:nvSpPr>
        <p:spPr>
          <a:xfrm>
            <a:off x="2209800" y="838200"/>
            <a:ext cx="815351" cy="307777"/>
          </a:xfrm>
          <a:prstGeom prst="rect">
            <a:avLst/>
          </a:prstGeom>
          <a:noFill/>
        </p:spPr>
        <p:txBody>
          <a:bodyPr wrap="none" rtlCol="0">
            <a:spAutoFit/>
          </a:bodyPr>
          <a:lstStyle/>
          <a:p>
            <a:r>
              <a:rPr lang="en-US" sz="1400" dirty="0" smtClean="0"/>
              <a:t>PATENTS</a:t>
            </a:r>
            <a:endParaRPr lang="en-US" sz="1400" dirty="0"/>
          </a:p>
        </p:txBody>
      </p:sp>
      <p:sp>
        <p:nvSpPr>
          <p:cNvPr id="17" name="TextBox 16"/>
          <p:cNvSpPr txBox="1"/>
          <p:nvPr/>
        </p:nvSpPr>
        <p:spPr>
          <a:xfrm>
            <a:off x="1752600" y="1219200"/>
            <a:ext cx="322524" cy="307777"/>
          </a:xfrm>
          <a:prstGeom prst="rect">
            <a:avLst/>
          </a:prstGeom>
          <a:noFill/>
        </p:spPr>
        <p:txBody>
          <a:bodyPr wrap="none" rtlCol="0">
            <a:spAutoFit/>
          </a:bodyPr>
          <a:lstStyle/>
          <a:p>
            <a:r>
              <a:rPr lang="en-US" sz="1400" dirty="0" smtClean="0"/>
              <a:t>IP</a:t>
            </a:r>
            <a:endParaRPr lang="en-US" sz="1400" dirty="0"/>
          </a:p>
        </p:txBody>
      </p:sp>
      <p:sp>
        <p:nvSpPr>
          <p:cNvPr id="18" name="TextBox 17"/>
          <p:cNvSpPr txBox="1"/>
          <p:nvPr/>
        </p:nvSpPr>
        <p:spPr>
          <a:xfrm>
            <a:off x="1676400" y="533400"/>
            <a:ext cx="1115755" cy="307777"/>
          </a:xfrm>
          <a:prstGeom prst="rect">
            <a:avLst/>
          </a:prstGeom>
          <a:noFill/>
        </p:spPr>
        <p:txBody>
          <a:bodyPr wrap="none" rtlCol="0">
            <a:spAutoFit/>
          </a:bodyPr>
          <a:lstStyle/>
          <a:p>
            <a:r>
              <a:rPr lang="en-US" sz="1400" dirty="0" smtClean="0"/>
              <a:t>COPYRIGHTS</a:t>
            </a:r>
            <a:endParaRPr lang="en-US" sz="1400" dirty="0"/>
          </a:p>
        </p:txBody>
      </p:sp>
      <p:sp>
        <p:nvSpPr>
          <p:cNvPr id="20" name="TextBox 19"/>
          <p:cNvSpPr txBox="1"/>
          <p:nvPr/>
        </p:nvSpPr>
        <p:spPr>
          <a:xfrm>
            <a:off x="2286000" y="1524000"/>
            <a:ext cx="1478033" cy="307777"/>
          </a:xfrm>
          <a:prstGeom prst="rect">
            <a:avLst/>
          </a:prstGeom>
          <a:noFill/>
        </p:spPr>
        <p:txBody>
          <a:bodyPr wrap="none" rtlCol="0">
            <a:spAutoFit/>
          </a:bodyPr>
          <a:lstStyle/>
          <a:p>
            <a:r>
              <a:rPr lang="en-US" sz="1400" dirty="0" smtClean="0"/>
              <a:t>UNIQUE PROCESS</a:t>
            </a:r>
            <a:endParaRPr lang="en-US" sz="1400" dirty="0"/>
          </a:p>
        </p:txBody>
      </p:sp>
      <p:pic>
        <p:nvPicPr>
          <p:cNvPr id="20482" name="Picture 2" descr="http://www.doonlinejob.com/wp-content/uploads/2011/08/bag_of_money.png"/>
          <p:cNvPicPr>
            <a:picLocks noChangeAspect="1" noChangeArrowheads="1"/>
          </p:cNvPicPr>
          <p:nvPr/>
        </p:nvPicPr>
        <p:blipFill>
          <a:blip r:embed="rId2" cstate="print"/>
          <a:srcRect/>
          <a:stretch>
            <a:fillRect/>
          </a:stretch>
        </p:blipFill>
        <p:spPr bwMode="auto">
          <a:xfrm>
            <a:off x="2971800" y="228600"/>
            <a:ext cx="457200" cy="585332"/>
          </a:xfrm>
          <a:prstGeom prst="rect">
            <a:avLst/>
          </a:prstGeom>
          <a:noFill/>
        </p:spPr>
      </p:pic>
      <p:sp>
        <p:nvSpPr>
          <p:cNvPr id="22" name="TextBox 21"/>
          <p:cNvSpPr txBox="1"/>
          <p:nvPr/>
        </p:nvSpPr>
        <p:spPr>
          <a:xfrm>
            <a:off x="6553200" y="4953000"/>
            <a:ext cx="1828386" cy="338554"/>
          </a:xfrm>
          <a:prstGeom prst="rect">
            <a:avLst/>
          </a:prstGeom>
          <a:noFill/>
        </p:spPr>
        <p:txBody>
          <a:bodyPr wrap="none" rtlCol="0">
            <a:spAutoFit/>
          </a:bodyPr>
          <a:lstStyle/>
          <a:p>
            <a:r>
              <a:rPr lang="en-US" sz="1600" b="1" dirty="0" smtClean="0">
                <a:solidFill>
                  <a:srgbClr val="FF0000"/>
                </a:solidFill>
              </a:rPr>
              <a:t>INFRASTRUCTURAL</a:t>
            </a:r>
            <a:endParaRPr lang="en-US" sz="1600" b="1" dirty="0">
              <a:solidFill>
                <a:srgbClr val="FF0000"/>
              </a:solidFill>
            </a:endParaRPr>
          </a:p>
        </p:txBody>
      </p:sp>
      <p:sp>
        <p:nvSpPr>
          <p:cNvPr id="30" name="TextBox 29"/>
          <p:cNvSpPr txBox="1"/>
          <p:nvPr/>
        </p:nvSpPr>
        <p:spPr>
          <a:xfrm>
            <a:off x="5029200" y="3810000"/>
            <a:ext cx="1652440" cy="307777"/>
          </a:xfrm>
          <a:prstGeom prst="rect">
            <a:avLst/>
          </a:prstGeom>
          <a:noFill/>
        </p:spPr>
        <p:txBody>
          <a:bodyPr wrap="none" rtlCol="0">
            <a:spAutoFit/>
          </a:bodyPr>
          <a:lstStyle/>
          <a:p>
            <a:r>
              <a:rPr lang="en-US" sz="1400" dirty="0" smtClean="0"/>
              <a:t>COMMODITIZATION</a:t>
            </a:r>
            <a:endParaRPr lang="en-US" sz="1400" dirty="0"/>
          </a:p>
        </p:txBody>
      </p:sp>
      <p:sp>
        <p:nvSpPr>
          <p:cNvPr id="31" name="TextBox 30"/>
          <p:cNvSpPr txBox="1"/>
          <p:nvPr/>
        </p:nvSpPr>
        <p:spPr>
          <a:xfrm>
            <a:off x="5029200" y="4648200"/>
            <a:ext cx="1564018" cy="307777"/>
          </a:xfrm>
          <a:prstGeom prst="rect">
            <a:avLst/>
          </a:prstGeom>
          <a:noFill/>
        </p:spPr>
        <p:txBody>
          <a:bodyPr wrap="none" rtlCol="0">
            <a:spAutoFit/>
          </a:bodyPr>
          <a:lstStyle/>
          <a:p>
            <a:r>
              <a:rPr lang="en-US" sz="1400" dirty="0" smtClean="0"/>
              <a:t>STANDARDIZATION</a:t>
            </a:r>
            <a:endParaRPr lang="en-US" sz="1400" dirty="0"/>
          </a:p>
        </p:txBody>
      </p:sp>
      <p:pic>
        <p:nvPicPr>
          <p:cNvPr id="52"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2590800" y="5410200"/>
            <a:ext cx="381000" cy="397042"/>
          </a:xfrm>
          <a:prstGeom prst="rect">
            <a:avLst/>
          </a:prstGeom>
          <a:noFill/>
        </p:spPr>
      </p:pic>
      <p:grpSp>
        <p:nvGrpSpPr>
          <p:cNvPr id="41" name="Group 40"/>
          <p:cNvGrpSpPr/>
          <p:nvPr/>
        </p:nvGrpSpPr>
        <p:grpSpPr>
          <a:xfrm>
            <a:off x="6629400" y="5486400"/>
            <a:ext cx="1752600" cy="701842"/>
            <a:chOff x="6629400" y="5486400"/>
            <a:chExt cx="1752600" cy="701842"/>
          </a:xfrm>
        </p:grpSpPr>
        <p:pic>
          <p:nvPicPr>
            <p:cNvPr id="53"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543800" y="5791200"/>
              <a:ext cx="381000" cy="397042"/>
            </a:xfrm>
            <a:prstGeom prst="rect">
              <a:avLst/>
            </a:prstGeom>
            <a:noFill/>
          </p:spPr>
        </p:pic>
        <p:pic>
          <p:nvPicPr>
            <p:cNvPr id="54"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086600" y="5791200"/>
              <a:ext cx="381000" cy="397042"/>
            </a:xfrm>
            <a:prstGeom prst="rect">
              <a:avLst/>
            </a:prstGeom>
            <a:noFill/>
          </p:spPr>
        </p:pic>
        <p:pic>
          <p:nvPicPr>
            <p:cNvPr id="55"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6629400" y="5791200"/>
              <a:ext cx="381000" cy="397042"/>
            </a:xfrm>
            <a:prstGeom prst="rect">
              <a:avLst/>
            </a:prstGeom>
            <a:noFill/>
          </p:spPr>
        </p:pic>
        <p:pic>
          <p:nvPicPr>
            <p:cNvPr id="56"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086600" y="5486400"/>
              <a:ext cx="381000" cy="397042"/>
            </a:xfrm>
            <a:prstGeom prst="rect">
              <a:avLst/>
            </a:prstGeom>
            <a:noFill/>
          </p:spPr>
        </p:pic>
        <p:pic>
          <p:nvPicPr>
            <p:cNvPr id="57"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6629400" y="5486400"/>
              <a:ext cx="381000" cy="397042"/>
            </a:xfrm>
            <a:prstGeom prst="rect">
              <a:avLst/>
            </a:prstGeom>
            <a:noFill/>
          </p:spPr>
        </p:pic>
        <p:pic>
          <p:nvPicPr>
            <p:cNvPr id="58"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8001000" y="5791200"/>
              <a:ext cx="381000" cy="397042"/>
            </a:xfrm>
            <a:prstGeom prst="rect">
              <a:avLst/>
            </a:prstGeom>
            <a:noFill/>
          </p:spPr>
        </p:pic>
      </p:grpSp>
      <p:cxnSp>
        <p:nvCxnSpPr>
          <p:cNvPr id="60" name="Straight Arrow Connector 59"/>
          <p:cNvCxnSpPr>
            <a:stCxn id="20482" idx="2"/>
          </p:cNvCxnSpPr>
          <p:nvPr/>
        </p:nvCxnSpPr>
        <p:spPr>
          <a:xfrm rot="5400000">
            <a:off x="2997766" y="1016566"/>
            <a:ext cx="405268"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3563569" y="1099808"/>
            <a:ext cx="829905" cy="429158"/>
            <a:chOff x="3563569" y="1099808"/>
            <a:chExt cx="829905" cy="429158"/>
          </a:xfrm>
        </p:grpSpPr>
        <p:pic>
          <p:nvPicPr>
            <p:cNvPr id="20484" name="Picture 4" descr="http://3.bp.blogspot.com/-AVKnBdQi14k/Tiw__mtpgDI/AAAAAAAAAN4/fS_Kvh5VMbo/s1600/price-tag-images.jpg"/>
            <p:cNvPicPr>
              <a:picLocks noChangeAspect="1" noChangeArrowheads="1"/>
            </p:cNvPicPr>
            <p:nvPr/>
          </p:nvPicPr>
          <p:blipFill>
            <a:blip r:embed="rId4" cstate="print"/>
            <a:srcRect/>
            <a:stretch>
              <a:fillRect/>
            </a:stretch>
          </p:blipFill>
          <p:spPr bwMode="auto">
            <a:xfrm>
              <a:off x="3783874" y="1099808"/>
              <a:ext cx="609600" cy="429158"/>
            </a:xfrm>
            <a:prstGeom prst="rect">
              <a:avLst/>
            </a:prstGeom>
            <a:noFill/>
          </p:spPr>
        </p:pic>
        <p:cxnSp>
          <p:nvCxnSpPr>
            <p:cNvPr id="62" name="Straight Arrow Connector 61"/>
            <p:cNvCxnSpPr>
              <a:stCxn id="11" idx="3"/>
              <a:endCxn id="20484" idx="1"/>
            </p:cNvCxnSpPr>
            <p:nvPr/>
          </p:nvCxnSpPr>
          <p:spPr>
            <a:xfrm>
              <a:off x="3563569" y="1312277"/>
              <a:ext cx="220305" cy="2110"/>
            </a:xfrm>
            <a:prstGeom prst="straightConnector1">
              <a:avLst/>
            </a:prstGeom>
            <a:ln w="25400">
              <a:solidFill>
                <a:srgbClr val="CC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393474" y="990600"/>
            <a:ext cx="1092926" cy="647575"/>
            <a:chOff x="4393474" y="990600"/>
            <a:chExt cx="1092926" cy="647575"/>
          </a:xfrm>
        </p:grpSpPr>
        <p:pic>
          <p:nvPicPr>
            <p:cNvPr id="21" name="Picture 10" descr="http://www.responsible-investor.com/images/uploads/articles/green_funds_growth.jpg"/>
            <p:cNvPicPr>
              <a:picLocks noChangeAspect="1" noChangeArrowheads="1"/>
            </p:cNvPicPr>
            <p:nvPr/>
          </p:nvPicPr>
          <p:blipFill>
            <a:blip r:embed="rId5" cstate="print"/>
            <a:srcRect/>
            <a:stretch>
              <a:fillRect/>
            </a:stretch>
          </p:blipFill>
          <p:spPr bwMode="auto">
            <a:xfrm>
              <a:off x="4800600" y="990600"/>
              <a:ext cx="685800" cy="647575"/>
            </a:xfrm>
            <a:prstGeom prst="rect">
              <a:avLst/>
            </a:prstGeom>
            <a:noFill/>
          </p:spPr>
        </p:pic>
        <p:cxnSp>
          <p:nvCxnSpPr>
            <p:cNvPr id="64" name="Straight Arrow Connector 63"/>
            <p:cNvCxnSpPr>
              <a:stCxn id="20484" idx="3"/>
              <a:endCxn id="21" idx="1"/>
            </p:cNvCxnSpPr>
            <p:nvPr/>
          </p:nvCxnSpPr>
          <p:spPr>
            <a:xfrm>
              <a:off x="4393474" y="1314387"/>
              <a:ext cx="407126" cy="1"/>
            </a:xfrm>
            <a:prstGeom prst="straightConnector1">
              <a:avLst/>
            </a:prstGeom>
            <a:ln w="25400">
              <a:solidFill>
                <a:srgbClr val="CC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867400" y="3733800"/>
            <a:ext cx="2819400" cy="1143000"/>
            <a:chOff x="5867400" y="3733800"/>
            <a:chExt cx="2819400" cy="1143000"/>
          </a:xfrm>
        </p:grpSpPr>
        <p:pic>
          <p:nvPicPr>
            <p:cNvPr id="24" name="Picture 14" descr="http://dir.coolclips.com/Industry/Distribution/Conveyor_Belts/conveyor_belt_CoolClips_vc038859.jpg"/>
            <p:cNvPicPr>
              <a:picLocks noChangeAspect="1" noChangeArrowheads="1"/>
            </p:cNvPicPr>
            <p:nvPr/>
          </p:nvPicPr>
          <p:blipFill>
            <a:blip r:embed="rId6" cstate="print"/>
            <a:srcRect/>
            <a:stretch>
              <a:fillRect/>
            </a:stretch>
          </p:blipFill>
          <p:spPr bwMode="auto">
            <a:xfrm>
              <a:off x="5867400" y="4088225"/>
              <a:ext cx="990600" cy="438506"/>
            </a:xfrm>
            <a:prstGeom prst="rect">
              <a:avLst/>
            </a:prstGeom>
            <a:noFill/>
          </p:spPr>
        </p:pic>
        <p:grpSp>
          <p:nvGrpSpPr>
            <p:cNvPr id="4" name="Group 66"/>
            <p:cNvGrpSpPr/>
            <p:nvPr/>
          </p:nvGrpSpPr>
          <p:grpSpPr>
            <a:xfrm>
              <a:off x="7543800" y="3733800"/>
              <a:ext cx="1143000" cy="1143000"/>
              <a:chOff x="7315200" y="3657600"/>
              <a:chExt cx="1143000" cy="1143000"/>
            </a:xfrm>
          </p:grpSpPr>
          <p:pic>
            <p:nvPicPr>
              <p:cNvPr id="28" name="Picture 4" descr="http://us.123rf.com/400wm/400/400/ppart/ppart0903/ppart090300144/4528568-sale-price-tag-from-red-set-computer-generated-3d-photo-rendering.jpg"/>
              <p:cNvPicPr>
                <a:picLocks noChangeAspect="1" noChangeArrowheads="1"/>
              </p:cNvPicPr>
              <p:nvPr/>
            </p:nvPicPr>
            <p:blipFill>
              <a:blip r:embed="rId7" cstate="print"/>
              <a:srcRect/>
              <a:stretch>
                <a:fillRect/>
              </a:stretch>
            </p:blipFill>
            <p:spPr bwMode="auto">
              <a:xfrm>
                <a:off x="8077200" y="4267199"/>
                <a:ext cx="381000" cy="381000"/>
              </a:xfrm>
              <a:prstGeom prst="rect">
                <a:avLst/>
              </a:prstGeom>
              <a:noFill/>
            </p:spPr>
          </p:pic>
          <p:pic>
            <p:nvPicPr>
              <p:cNvPr id="29" name="Picture 6" descr="http://image.shutterstock.com/display_pic_with_logo/131278/131278,1208503412,4/stock-photo-reduced-price-tag-illustration-11650330.jpg"/>
              <p:cNvPicPr>
                <a:picLocks noChangeAspect="1" noChangeArrowheads="1"/>
              </p:cNvPicPr>
              <p:nvPr/>
            </p:nvPicPr>
            <p:blipFill>
              <a:blip r:embed="rId8" cstate="print"/>
              <a:srcRect/>
              <a:stretch>
                <a:fillRect/>
              </a:stretch>
            </p:blipFill>
            <p:spPr bwMode="auto">
              <a:xfrm>
                <a:off x="7696200" y="3657600"/>
                <a:ext cx="685800" cy="545592"/>
              </a:xfrm>
              <a:prstGeom prst="rect">
                <a:avLst/>
              </a:prstGeom>
              <a:noFill/>
            </p:spPr>
          </p:pic>
          <p:pic>
            <p:nvPicPr>
              <p:cNvPr id="26" name="Picture 2" descr="http://www.featurepics.com/FI/Thumb300/20110226/Price-Tag-Label-1798760.jpg"/>
              <p:cNvPicPr>
                <a:picLocks noChangeAspect="1" noChangeArrowheads="1"/>
              </p:cNvPicPr>
              <p:nvPr/>
            </p:nvPicPr>
            <p:blipFill>
              <a:blip r:embed="rId9" cstate="print"/>
              <a:srcRect/>
              <a:stretch>
                <a:fillRect/>
              </a:stretch>
            </p:blipFill>
            <p:spPr bwMode="auto">
              <a:xfrm>
                <a:off x="7315200" y="3962400"/>
                <a:ext cx="533400" cy="533400"/>
              </a:xfrm>
              <a:prstGeom prst="rect">
                <a:avLst/>
              </a:prstGeom>
              <a:noFill/>
            </p:spPr>
          </p:pic>
          <p:pic>
            <p:nvPicPr>
              <p:cNvPr id="27" name="Picture 2" descr="http://www.featurepics.com/FI/Thumb300/20110226/Price-Tag-Label-1798760.jpg"/>
              <p:cNvPicPr>
                <a:picLocks noChangeAspect="1" noChangeArrowheads="1"/>
              </p:cNvPicPr>
              <p:nvPr/>
            </p:nvPicPr>
            <p:blipFill>
              <a:blip r:embed="rId9" cstate="print"/>
              <a:srcRect/>
              <a:stretch>
                <a:fillRect/>
              </a:stretch>
            </p:blipFill>
            <p:spPr bwMode="auto">
              <a:xfrm>
                <a:off x="7620000" y="4343400"/>
                <a:ext cx="457200" cy="457200"/>
              </a:xfrm>
              <a:prstGeom prst="rect">
                <a:avLst/>
              </a:prstGeom>
              <a:noFill/>
            </p:spPr>
          </p:pic>
        </p:grpSp>
        <p:cxnSp>
          <p:nvCxnSpPr>
            <p:cNvPr id="71" name="Straight Arrow Connector 70"/>
            <p:cNvCxnSpPr>
              <a:stCxn id="24" idx="3"/>
              <a:endCxn id="26" idx="1"/>
            </p:cNvCxnSpPr>
            <p:nvPr/>
          </p:nvCxnSpPr>
          <p:spPr>
            <a:xfrm flipV="1">
              <a:off x="6858000" y="4305300"/>
              <a:ext cx="685800" cy="2178"/>
            </a:xfrm>
            <a:prstGeom prst="straightConnector1">
              <a:avLst/>
            </a:prstGeom>
            <a:ln w="25400">
              <a:solidFill>
                <a:srgbClr val="CC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103649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circle(out)">
                                      <p:cBhvr>
                                        <p:cTn id="7" dur="1000"/>
                                        <p:tgtEl>
                                          <p:spTgt spid="2048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up)">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sp>
        <p:nvSpPr>
          <p:cNvPr id="51" name="Freeform 50"/>
          <p:cNvSpPr/>
          <p:nvPr/>
        </p:nvSpPr>
        <p:spPr>
          <a:xfrm>
            <a:off x="1665515" y="659674"/>
            <a:ext cx="6646818" cy="4419600"/>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209800" y="1143000"/>
            <a:ext cx="1353769" cy="338554"/>
          </a:xfrm>
          <a:prstGeom prst="rect">
            <a:avLst/>
          </a:prstGeom>
          <a:noFill/>
        </p:spPr>
        <p:txBody>
          <a:bodyPr wrap="none" rtlCol="0">
            <a:spAutoFit/>
          </a:bodyPr>
          <a:lstStyle/>
          <a:p>
            <a:r>
              <a:rPr lang="en-US" sz="1600" b="1" dirty="0" smtClean="0">
                <a:solidFill>
                  <a:srgbClr val="FF0000"/>
                </a:solidFill>
              </a:rPr>
              <a:t>PROPRIETARY</a:t>
            </a:r>
            <a:endParaRPr lang="en-US" sz="1600" b="1" dirty="0">
              <a:solidFill>
                <a:srgbClr val="FF0000"/>
              </a:solidFill>
            </a:endParaRPr>
          </a:p>
        </p:txBody>
      </p:sp>
      <p:sp>
        <p:nvSpPr>
          <p:cNvPr id="22" name="TextBox 21"/>
          <p:cNvSpPr txBox="1"/>
          <p:nvPr/>
        </p:nvSpPr>
        <p:spPr>
          <a:xfrm>
            <a:off x="6553200" y="4953000"/>
            <a:ext cx="1828386" cy="338554"/>
          </a:xfrm>
          <a:prstGeom prst="rect">
            <a:avLst/>
          </a:prstGeom>
          <a:noFill/>
        </p:spPr>
        <p:txBody>
          <a:bodyPr wrap="none" rtlCol="0">
            <a:spAutoFit/>
          </a:bodyPr>
          <a:lstStyle/>
          <a:p>
            <a:r>
              <a:rPr lang="en-US" sz="1600" b="1" dirty="0" smtClean="0">
                <a:solidFill>
                  <a:srgbClr val="FF0000"/>
                </a:solidFill>
              </a:rPr>
              <a:t>INFRASTRUCTURAL</a:t>
            </a:r>
            <a:endParaRPr lang="en-US" sz="1600" b="1" dirty="0">
              <a:solidFill>
                <a:srgbClr val="FF0000"/>
              </a:solidFill>
            </a:endParaRPr>
          </a:p>
        </p:txBody>
      </p:sp>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sp>
        <p:nvSpPr>
          <p:cNvPr id="43" name="Freeform 42"/>
          <p:cNvSpPr/>
          <p:nvPr/>
        </p:nvSpPr>
        <p:spPr>
          <a:xfrm>
            <a:off x="1676400" y="685800"/>
            <a:ext cx="3733800" cy="4419600"/>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6626" name="Picture 2" descr="http://www.bristownorth.com/wp-content/uploads/2011/04/CalendarClipart.gif"/>
          <p:cNvPicPr>
            <a:picLocks noChangeAspect="1" noChangeArrowheads="1"/>
          </p:cNvPicPr>
          <p:nvPr/>
        </p:nvPicPr>
        <p:blipFill>
          <a:blip r:embed="rId2" cstate="print"/>
          <a:srcRect/>
          <a:stretch>
            <a:fillRect/>
          </a:stretch>
        </p:blipFill>
        <p:spPr bwMode="auto">
          <a:xfrm>
            <a:off x="4267200" y="5486400"/>
            <a:ext cx="1371600" cy="806501"/>
          </a:xfrm>
          <a:prstGeom prst="rect">
            <a:avLst/>
          </a:prstGeom>
          <a:noFill/>
        </p:spPr>
      </p:pic>
      <p:grpSp>
        <p:nvGrpSpPr>
          <p:cNvPr id="28" name="Group 27"/>
          <p:cNvGrpSpPr/>
          <p:nvPr/>
        </p:nvGrpSpPr>
        <p:grpSpPr>
          <a:xfrm>
            <a:off x="3563569" y="1312277"/>
            <a:ext cx="4608870" cy="3525054"/>
            <a:chOff x="3563569" y="1312277"/>
            <a:chExt cx="4608870" cy="3525054"/>
          </a:xfrm>
        </p:grpSpPr>
        <p:cxnSp>
          <p:nvCxnSpPr>
            <p:cNvPr id="46" name="Straight Arrow Connector 45"/>
            <p:cNvCxnSpPr>
              <a:stCxn id="11" idx="3"/>
            </p:cNvCxnSpPr>
            <p:nvPr/>
          </p:nvCxnSpPr>
          <p:spPr>
            <a:xfrm>
              <a:off x="3563569" y="1312277"/>
              <a:ext cx="3446831" cy="3031123"/>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10400" y="4191000"/>
              <a:ext cx="1162039" cy="646331"/>
            </a:xfrm>
            <a:prstGeom prst="rect">
              <a:avLst/>
            </a:prstGeom>
            <a:noFill/>
          </p:spPr>
          <p:txBody>
            <a:bodyPr wrap="square" rtlCol="0">
              <a:spAutoFit/>
            </a:bodyPr>
            <a:lstStyle/>
            <a:p>
              <a:pPr algn="ctr"/>
              <a:r>
                <a:rPr lang="en-US" dirty="0" smtClean="0"/>
                <a:t>Years or Decades</a:t>
              </a:r>
              <a:endParaRPr lang="en-US" dirty="0"/>
            </a:p>
          </p:txBody>
        </p:sp>
      </p:grpSp>
      <p:grpSp>
        <p:nvGrpSpPr>
          <p:cNvPr id="29" name="Group 28"/>
          <p:cNvGrpSpPr/>
          <p:nvPr/>
        </p:nvGrpSpPr>
        <p:grpSpPr>
          <a:xfrm>
            <a:off x="3352800" y="1295400"/>
            <a:ext cx="1162039" cy="3694331"/>
            <a:chOff x="3352800" y="1295400"/>
            <a:chExt cx="1162039" cy="3694331"/>
          </a:xfrm>
        </p:grpSpPr>
        <p:cxnSp>
          <p:nvCxnSpPr>
            <p:cNvPr id="61" name="Straight Arrow Connector 60"/>
            <p:cNvCxnSpPr>
              <a:endCxn id="65" idx="0"/>
            </p:cNvCxnSpPr>
            <p:nvPr/>
          </p:nvCxnSpPr>
          <p:spPr>
            <a:xfrm rot="16200000" flipH="1">
              <a:off x="2233610" y="2643190"/>
              <a:ext cx="3048000" cy="35242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52800" y="4343400"/>
              <a:ext cx="1162039" cy="646331"/>
            </a:xfrm>
            <a:prstGeom prst="rect">
              <a:avLst/>
            </a:prstGeom>
            <a:noFill/>
          </p:spPr>
          <p:txBody>
            <a:bodyPr wrap="square" rtlCol="0">
              <a:spAutoFit/>
            </a:bodyPr>
            <a:lstStyle/>
            <a:p>
              <a:pPr algn="ctr"/>
              <a:r>
                <a:rPr lang="en-US" dirty="0" smtClean="0"/>
                <a:t>Months</a:t>
              </a:r>
            </a:p>
            <a:p>
              <a:pPr algn="ctr"/>
              <a:r>
                <a:rPr lang="en-US" dirty="0" smtClean="0"/>
                <a:t>Or Weeks</a:t>
              </a:r>
              <a:endParaRPr lang="en-US" dirty="0"/>
            </a:p>
          </p:txBody>
        </p:sp>
      </p:grpSp>
      <p:pic>
        <p:nvPicPr>
          <p:cNvPr id="67"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2590800" y="5410200"/>
            <a:ext cx="381000" cy="397042"/>
          </a:xfrm>
          <a:prstGeom prst="rect">
            <a:avLst/>
          </a:prstGeom>
          <a:noFill/>
        </p:spPr>
      </p:pic>
      <p:grpSp>
        <p:nvGrpSpPr>
          <p:cNvPr id="68" name="Group 67"/>
          <p:cNvGrpSpPr/>
          <p:nvPr/>
        </p:nvGrpSpPr>
        <p:grpSpPr>
          <a:xfrm>
            <a:off x="6629400" y="5486400"/>
            <a:ext cx="1752600" cy="701842"/>
            <a:chOff x="6629400" y="5486400"/>
            <a:chExt cx="1752600" cy="701842"/>
          </a:xfrm>
        </p:grpSpPr>
        <p:pic>
          <p:nvPicPr>
            <p:cNvPr id="69"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543800" y="5791200"/>
              <a:ext cx="381000" cy="397042"/>
            </a:xfrm>
            <a:prstGeom prst="rect">
              <a:avLst/>
            </a:prstGeom>
            <a:noFill/>
          </p:spPr>
        </p:pic>
        <p:pic>
          <p:nvPicPr>
            <p:cNvPr id="70"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086600" y="5791200"/>
              <a:ext cx="381000" cy="397042"/>
            </a:xfrm>
            <a:prstGeom prst="rect">
              <a:avLst/>
            </a:prstGeom>
            <a:noFill/>
          </p:spPr>
        </p:pic>
        <p:pic>
          <p:nvPicPr>
            <p:cNvPr id="72"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6629400" y="5791200"/>
              <a:ext cx="381000" cy="397042"/>
            </a:xfrm>
            <a:prstGeom prst="rect">
              <a:avLst/>
            </a:prstGeom>
            <a:noFill/>
          </p:spPr>
        </p:pic>
        <p:pic>
          <p:nvPicPr>
            <p:cNvPr id="73"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086600" y="5486400"/>
              <a:ext cx="381000" cy="397042"/>
            </a:xfrm>
            <a:prstGeom prst="rect">
              <a:avLst/>
            </a:prstGeom>
            <a:noFill/>
          </p:spPr>
        </p:pic>
        <p:pic>
          <p:nvPicPr>
            <p:cNvPr id="74"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6629400" y="5486400"/>
              <a:ext cx="381000" cy="397042"/>
            </a:xfrm>
            <a:prstGeom prst="rect">
              <a:avLst/>
            </a:prstGeom>
            <a:noFill/>
          </p:spPr>
        </p:pic>
        <p:pic>
          <p:nvPicPr>
            <p:cNvPr id="75"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8001000" y="5791200"/>
              <a:ext cx="381000" cy="397042"/>
            </a:xfrm>
            <a:prstGeom prst="rect">
              <a:avLst/>
            </a:prstGeom>
            <a:noFill/>
          </p:spPr>
        </p:pic>
      </p:grpSp>
      <p:cxnSp>
        <p:nvCxnSpPr>
          <p:cNvPr id="77" name="Straight Arrow Connector 76"/>
          <p:cNvCxnSpPr/>
          <p:nvPr/>
        </p:nvCxnSpPr>
        <p:spPr>
          <a:xfrm rot="10800000" flipV="1">
            <a:off x="4343400" y="3276600"/>
            <a:ext cx="1143000" cy="685800"/>
          </a:xfrm>
          <a:prstGeom prst="straightConnector1">
            <a:avLst/>
          </a:prstGeom>
          <a:ln w="635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16525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right)">
                                      <p:cBhvr>
                                        <p:cTn id="12" dur="500"/>
                                        <p:tgtEl>
                                          <p:spTgt spid="77"/>
                                        </p:tgtEl>
                                      </p:cBhvr>
                                    </p:animEffect>
                                  </p:childTnLst>
                                </p:cTn>
                              </p:par>
                              <p:par>
                                <p:cTn id="13" presetID="22" presetClass="entr" presetSubtype="1" fill="hold" grpId="0" nodeType="withEffect">
                                  <p:stCondLst>
                                    <p:cond delay="300"/>
                                  </p:stCondLst>
                                  <p:childTnLst>
                                    <p:set>
                                      <p:cBhvr>
                                        <p:cTn id="14" dur="1" fill="hold">
                                          <p:stCondLst>
                                            <p:cond delay="0"/>
                                          </p:stCondLst>
                                        </p:cTn>
                                        <p:tgtEl>
                                          <p:spTgt spid="43"/>
                                        </p:tgtEl>
                                        <p:attrNameLst>
                                          <p:attrName>style.visibility</p:attrName>
                                        </p:attrNameLst>
                                      </p:cBhvr>
                                      <p:to>
                                        <p:strVal val="visible"/>
                                      </p:to>
                                    </p:set>
                                    <p:animEffect transition="in" filter="wipe(up)">
                                      <p:cBhvr>
                                        <p:cTn id="15" dur="700"/>
                                        <p:tgtEl>
                                          <p:spTgt spid="43"/>
                                        </p:tgtEl>
                                      </p:cBhvr>
                                    </p:animEffect>
                                  </p:childTnLst>
                                </p:cTn>
                              </p:par>
                              <p:par>
                                <p:cTn id="16" presetID="22" presetClass="entr" presetSubtype="1" fill="hold" nodeType="withEffect">
                                  <p:stCondLst>
                                    <p:cond delay="50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7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lang="en-US" dirty="0" smtClean="0"/>
              <a:t>Where is IT in all this?</a:t>
            </a:r>
            <a:endParaRPr lang="en-US" dirty="0"/>
          </a:p>
        </p:txBody>
      </p:sp>
    </p:spTree>
    <p:extLst>
      <p:ext uri="{BB962C8B-B14F-4D97-AF65-F5344CB8AC3E}">
        <p14:creationId xmlns:p14="http://schemas.microsoft.com/office/powerpoint/2010/main" val="2105066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sp>
        <p:nvSpPr>
          <p:cNvPr id="51" name="Freeform 50"/>
          <p:cNvSpPr/>
          <p:nvPr/>
        </p:nvSpPr>
        <p:spPr>
          <a:xfrm>
            <a:off x="1665515" y="659674"/>
            <a:ext cx="6646818" cy="4419600"/>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209800" y="1143000"/>
            <a:ext cx="1353769" cy="338554"/>
          </a:xfrm>
          <a:prstGeom prst="rect">
            <a:avLst/>
          </a:prstGeom>
          <a:noFill/>
        </p:spPr>
        <p:txBody>
          <a:bodyPr wrap="none" rtlCol="0">
            <a:spAutoFit/>
          </a:bodyPr>
          <a:lstStyle/>
          <a:p>
            <a:r>
              <a:rPr lang="en-US" sz="1600" b="1" dirty="0" smtClean="0">
                <a:solidFill>
                  <a:srgbClr val="FF0000"/>
                </a:solidFill>
              </a:rPr>
              <a:t>PROPRIETARY</a:t>
            </a:r>
            <a:endParaRPr lang="en-US" sz="1600" b="1" dirty="0">
              <a:solidFill>
                <a:srgbClr val="FF0000"/>
              </a:solidFill>
            </a:endParaRPr>
          </a:p>
        </p:txBody>
      </p:sp>
      <p:sp>
        <p:nvSpPr>
          <p:cNvPr id="22" name="TextBox 21"/>
          <p:cNvSpPr txBox="1"/>
          <p:nvPr/>
        </p:nvSpPr>
        <p:spPr>
          <a:xfrm>
            <a:off x="6553200" y="4953000"/>
            <a:ext cx="1828386" cy="338554"/>
          </a:xfrm>
          <a:prstGeom prst="rect">
            <a:avLst/>
          </a:prstGeom>
          <a:noFill/>
        </p:spPr>
        <p:txBody>
          <a:bodyPr wrap="none" rtlCol="0">
            <a:spAutoFit/>
          </a:bodyPr>
          <a:lstStyle/>
          <a:p>
            <a:r>
              <a:rPr lang="en-US" sz="1600" b="1" dirty="0" smtClean="0">
                <a:solidFill>
                  <a:srgbClr val="FF0000"/>
                </a:solidFill>
              </a:rPr>
              <a:t>INFRASTRUCTURAL</a:t>
            </a:r>
            <a:endParaRPr lang="en-US" sz="1600" b="1" dirty="0">
              <a:solidFill>
                <a:srgbClr val="FF0000"/>
              </a:solidFill>
            </a:endParaRPr>
          </a:p>
        </p:txBody>
      </p:sp>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pic>
        <p:nvPicPr>
          <p:cNvPr id="67"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2590800" y="5410200"/>
            <a:ext cx="381000" cy="397042"/>
          </a:xfrm>
          <a:prstGeom prst="rect">
            <a:avLst/>
          </a:prstGeom>
          <a:noFill/>
        </p:spPr>
      </p:pic>
      <p:grpSp>
        <p:nvGrpSpPr>
          <p:cNvPr id="3" name="Group 67"/>
          <p:cNvGrpSpPr/>
          <p:nvPr/>
        </p:nvGrpSpPr>
        <p:grpSpPr>
          <a:xfrm>
            <a:off x="6629400" y="5486400"/>
            <a:ext cx="1752600" cy="701842"/>
            <a:chOff x="6629400" y="5486400"/>
            <a:chExt cx="1752600" cy="701842"/>
          </a:xfrm>
        </p:grpSpPr>
        <p:pic>
          <p:nvPicPr>
            <p:cNvPr id="69"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7543800" y="5791200"/>
              <a:ext cx="381000" cy="397042"/>
            </a:xfrm>
            <a:prstGeom prst="rect">
              <a:avLst/>
            </a:prstGeom>
            <a:noFill/>
          </p:spPr>
        </p:pic>
        <p:pic>
          <p:nvPicPr>
            <p:cNvPr id="70"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7086600" y="5791200"/>
              <a:ext cx="381000" cy="397042"/>
            </a:xfrm>
            <a:prstGeom prst="rect">
              <a:avLst/>
            </a:prstGeom>
            <a:noFill/>
          </p:spPr>
        </p:pic>
        <p:pic>
          <p:nvPicPr>
            <p:cNvPr id="72"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6629400" y="5791200"/>
              <a:ext cx="381000" cy="397042"/>
            </a:xfrm>
            <a:prstGeom prst="rect">
              <a:avLst/>
            </a:prstGeom>
            <a:noFill/>
          </p:spPr>
        </p:pic>
        <p:pic>
          <p:nvPicPr>
            <p:cNvPr id="73"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7086600" y="5486400"/>
              <a:ext cx="381000" cy="397042"/>
            </a:xfrm>
            <a:prstGeom prst="rect">
              <a:avLst/>
            </a:prstGeom>
            <a:noFill/>
          </p:spPr>
        </p:pic>
        <p:pic>
          <p:nvPicPr>
            <p:cNvPr id="74"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6629400" y="5486400"/>
              <a:ext cx="381000" cy="397042"/>
            </a:xfrm>
            <a:prstGeom prst="rect">
              <a:avLst/>
            </a:prstGeom>
            <a:noFill/>
          </p:spPr>
        </p:pic>
        <p:pic>
          <p:nvPicPr>
            <p:cNvPr id="75"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8001000" y="5791200"/>
              <a:ext cx="381000" cy="397042"/>
            </a:xfrm>
            <a:prstGeom prst="rect">
              <a:avLst/>
            </a:prstGeom>
            <a:noFill/>
          </p:spPr>
        </p:pic>
      </p:grpSp>
      <p:grpSp>
        <p:nvGrpSpPr>
          <p:cNvPr id="30" name="Group 29"/>
          <p:cNvGrpSpPr/>
          <p:nvPr/>
        </p:nvGrpSpPr>
        <p:grpSpPr>
          <a:xfrm>
            <a:off x="2209800" y="0"/>
            <a:ext cx="1349728" cy="1219200"/>
            <a:chOff x="6172200" y="3581400"/>
            <a:chExt cx="1349728" cy="1219200"/>
          </a:xfrm>
        </p:grpSpPr>
        <p:sp>
          <p:nvSpPr>
            <p:cNvPr id="28" name="TextBox 27"/>
            <p:cNvSpPr txBox="1"/>
            <p:nvPr/>
          </p:nvSpPr>
          <p:spPr>
            <a:xfrm>
              <a:off x="6172200" y="3581400"/>
              <a:ext cx="1349728" cy="646331"/>
            </a:xfrm>
            <a:prstGeom prst="rect">
              <a:avLst/>
            </a:prstGeom>
            <a:noFill/>
          </p:spPr>
          <p:txBody>
            <a:bodyPr wrap="none" rtlCol="0">
              <a:spAutoFit/>
            </a:bodyPr>
            <a:lstStyle/>
            <a:p>
              <a:pPr algn="ctr"/>
              <a:r>
                <a:rPr lang="en-US" dirty="0" smtClean="0"/>
                <a:t>Information </a:t>
              </a:r>
            </a:p>
            <a:p>
              <a:pPr algn="ctr"/>
              <a:r>
                <a:rPr lang="en-US" dirty="0" smtClean="0"/>
                <a:t>Technology</a:t>
              </a:r>
              <a:endParaRPr lang="en-US" dirty="0"/>
            </a:p>
          </p:txBody>
        </p:sp>
        <p:sp>
          <p:nvSpPr>
            <p:cNvPr id="29" name="Down Arrow 28"/>
            <p:cNvSpPr/>
            <p:nvPr/>
          </p:nvSpPr>
          <p:spPr>
            <a:xfrm>
              <a:off x="6629400" y="4267200"/>
              <a:ext cx="381000" cy="5334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656" name="Picture 8" descr="Check Mark Clip Art"/>
          <p:cNvPicPr>
            <a:picLocks noChangeAspect="1" noChangeArrowheads="1"/>
          </p:cNvPicPr>
          <p:nvPr/>
        </p:nvPicPr>
        <p:blipFill>
          <a:blip r:embed="rId3" cstate="print"/>
          <a:srcRect/>
          <a:stretch>
            <a:fillRect/>
          </a:stretch>
        </p:blipFill>
        <p:spPr bwMode="auto">
          <a:xfrm>
            <a:off x="118352888" y="-26052463"/>
            <a:ext cx="2857500" cy="2657475"/>
          </a:xfrm>
          <a:prstGeom prst="rect">
            <a:avLst/>
          </a:prstGeom>
          <a:noFill/>
        </p:spPr>
      </p:pic>
      <p:grpSp>
        <p:nvGrpSpPr>
          <p:cNvPr id="46" name="Group 45"/>
          <p:cNvGrpSpPr/>
          <p:nvPr/>
        </p:nvGrpSpPr>
        <p:grpSpPr>
          <a:xfrm>
            <a:off x="7226080" y="457200"/>
            <a:ext cx="1232120" cy="914400"/>
            <a:chOff x="7226080" y="457200"/>
            <a:chExt cx="1232120" cy="914400"/>
          </a:xfrm>
        </p:grpSpPr>
        <p:pic>
          <p:nvPicPr>
            <p:cNvPr id="27650" name="Picture 2" descr="http://www.dur.ac.uk/images/greenspace/smallicons/travel_icon.png"/>
            <p:cNvPicPr>
              <a:picLocks noChangeAspect="1" noChangeArrowheads="1"/>
            </p:cNvPicPr>
            <p:nvPr/>
          </p:nvPicPr>
          <p:blipFill>
            <a:blip r:embed="rId4" cstate="print"/>
            <a:srcRect/>
            <a:stretch>
              <a:fillRect/>
            </a:stretch>
          </p:blipFill>
          <p:spPr bwMode="auto">
            <a:xfrm>
              <a:off x="7543800" y="457200"/>
              <a:ext cx="914400" cy="914400"/>
            </a:xfrm>
            <a:prstGeom prst="rect">
              <a:avLst/>
            </a:prstGeom>
            <a:noFill/>
          </p:spPr>
        </p:pic>
        <p:pic>
          <p:nvPicPr>
            <p:cNvPr id="38" name="Picture 10" descr="CheckMark.jpg">
              <a:hlinkClick r:id="rId5"/>
            </p:cNvPr>
            <p:cNvPicPr>
              <a:picLocks noChangeAspect="1" noChangeArrowheads="1"/>
            </p:cNvPicPr>
            <p:nvPr/>
          </p:nvPicPr>
          <p:blipFill>
            <a:blip r:embed="rId6" cstate="print"/>
            <a:srcRect/>
            <a:stretch>
              <a:fillRect/>
            </a:stretch>
          </p:blipFill>
          <p:spPr bwMode="auto">
            <a:xfrm>
              <a:off x="7226080" y="723900"/>
              <a:ext cx="248023" cy="328551"/>
            </a:xfrm>
            <a:prstGeom prst="rect">
              <a:avLst/>
            </a:prstGeom>
            <a:noFill/>
          </p:spPr>
        </p:pic>
      </p:grpSp>
      <p:grpSp>
        <p:nvGrpSpPr>
          <p:cNvPr id="47" name="Group 46"/>
          <p:cNvGrpSpPr/>
          <p:nvPr/>
        </p:nvGrpSpPr>
        <p:grpSpPr>
          <a:xfrm>
            <a:off x="7248091" y="1371600"/>
            <a:ext cx="1219200" cy="732557"/>
            <a:chOff x="7248091" y="1371600"/>
            <a:chExt cx="1219200" cy="732557"/>
          </a:xfrm>
        </p:grpSpPr>
        <p:pic>
          <p:nvPicPr>
            <p:cNvPr id="27652" name="Picture 4" descr="http://www.lhiprint.com/images/Copies.jpg?653"/>
            <p:cNvPicPr>
              <a:picLocks noChangeAspect="1" noChangeArrowheads="1"/>
            </p:cNvPicPr>
            <p:nvPr/>
          </p:nvPicPr>
          <p:blipFill>
            <a:blip r:embed="rId7" cstate="print"/>
            <a:srcRect/>
            <a:stretch>
              <a:fillRect/>
            </a:stretch>
          </p:blipFill>
          <p:spPr bwMode="auto">
            <a:xfrm>
              <a:off x="7607080" y="1371600"/>
              <a:ext cx="860211" cy="732557"/>
            </a:xfrm>
            <a:prstGeom prst="rect">
              <a:avLst/>
            </a:prstGeom>
            <a:noFill/>
          </p:spPr>
        </p:pic>
        <p:pic>
          <p:nvPicPr>
            <p:cNvPr id="39" name="Picture 10" descr="CheckMark.jpg">
              <a:hlinkClick r:id="rId5"/>
            </p:cNvPr>
            <p:cNvPicPr>
              <a:picLocks noChangeAspect="1" noChangeArrowheads="1"/>
            </p:cNvPicPr>
            <p:nvPr/>
          </p:nvPicPr>
          <p:blipFill>
            <a:blip r:embed="rId6" cstate="print"/>
            <a:srcRect/>
            <a:stretch>
              <a:fillRect/>
            </a:stretch>
          </p:blipFill>
          <p:spPr bwMode="auto">
            <a:xfrm>
              <a:off x="7248091" y="1524000"/>
              <a:ext cx="228600" cy="302821"/>
            </a:xfrm>
            <a:prstGeom prst="rect">
              <a:avLst/>
            </a:prstGeom>
            <a:noFill/>
          </p:spPr>
        </p:pic>
      </p:grpSp>
      <p:grpSp>
        <p:nvGrpSpPr>
          <p:cNvPr id="48" name="Group 47"/>
          <p:cNvGrpSpPr/>
          <p:nvPr/>
        </p:nvGrpSpPr>
        <p:grpSpPr>
          <a:xfrm>
            <a:off x="7208925" y="2209800"/>
            <a:ext cx="1219201" cy="646017"/>
            <a:chOff x="7208925" y="2209800"/>
            <a:chExt cx="1219201" cy="646017"/>
          </a:xfrm>
        </p:grpSpPr>
        <p:pic>
          <p:nvPicPr>
            <p:cNvPr id="40" name="Picture 6" descr="http://adawnjournal.com/wp-content/uploads/2010/04/WhatIsDeflation.jpg"/>
            <p:cNvPicPr>
              <a:picLocks noChangeAspect="1" noChangeArrowheads="1"/>
            </p:cNvPicPr>
            <p:nvPr/>
          </p:nvPicPr>
          <p:blipFill>
            <a:blip r:embed="rId8" cstate="print"/>
            <a:srcRect/>
            <a:stretch>
              <a:fillRect/>
            </a:stretch>
          </p:blipFill>
          <p:spPr bwMode="auto">
            <a:xfrm>
              <a:off x="7530880" y="2209800"/>
              <a:ext cx="897246" cy="646017"/>
            </a:xfrm>
            <a:prstGeom prst="rect">
              <a:avLst/>
            </a:prstGeom>
            <a:noFill/>
          </p:spPr>
        </p:pic>
        <p:pic>
          <p:nvPicPr>
            <p:cNvPr id="41" name="Picture 10" descr="CheckMark.jpg">
              <a:hlinkClick r:id="rId5"/>
            </p:cNvPr>
            <p:cNvPicPr>
              <a:picLocks noChangeAspect="1" noChangeArrowheads="1"/>
            </p:cNvPicPr>
            <p:nvPr/>
          </p:nvPicPr>
          <p:blipFill>
            <a:blip r:embed="rId6" cstate="print"/>
            <a:srcRect/>
            <a:stretch>
              <a:fillRect/>
            </a:stretch>
          </p:blipFill>
          <p:spPr bwMode="auto">
            <a:xfrm>
              <a:off x="7208925" y="2324100"/>
              <a:ext cx="248023" cy="328551"/>
            </a:xfrm>
            <a:prstGeom prst="rect">
              <a:avLst/>
            </a:prstGeom>
            <a:noFill/>
          </p:spPr>
        </p:pic>
      </p:grpSp>
      <p:sp>
        <p:nvSpPr>
          <p:cNvPr id="42" name="TextBox 41"/>
          <p:cNvSpPr txBox="1"/>
          <p:nvPr/>
        </p:nvSpPr>
        <p:spPr>
          <a:xfrm>
            <a:off x="7086600" y="304800"/>
            <a:ext cx="1573636" cy="369332"/>
          </a:xfrm>
          <a:prstGeom prst="rect">
            <a:avLst/>
          </a:prstGeom>
          <a:noFill/>
        </p:spPr>
        <p:txBody>
          <a:bodyPr wrap="none" rtlCol="0">
            <a:spAutoFit/>
          </a:bodyPr>
          <a:lstStyle/>
          <a:p>
            <a:r>
              <a:rPr lang="en-US" b="1" dirty="0" smtClean="0"/>
              <a:t>Characteristics</a:t>
            </a:r>
            <a:endParaRPr lang="en-US" b="1" dirty="0"/>
          </a:p>
        </p:txBody>
      </p:sp>
      <p:grpSp>
        <p:nvGrpSpPr>
          <p:cNvPr id="44" name="Group 43"/>
          <p:cNvGrpSpPr/>
          <p:nvPr/>
        </p:nvGrpSpPr>
        <p:grpSpPr>
          <a:xfrm>
            <a:off x="2209800" y="3276600"/>
            <a:ext cx="1828800" cy="1600200"/>
            <a:chOff x="2209800" y="2514600"/>
            <a:chExt cx="1828800" cy="1600200"/>
          </a:xfrm>
        </p:grpSpPr>
        <p:pic>
          <p:nvPicPr>
            <p:cNvPr id="1026" name="Picture 2"/>
            <p:cNvPicPr>
              <a:picLocks noChangeAspect="1" noChangeArrowheads="1"/>
            </p:cNvPicPr>
            <p:nvPr/>
          </p:nvPicPr>
          <p:blipFill>
            <a:blip r:embed="rId9" cstate="print"/>
            <a:srcRect/>
            <a:stretch>
              <a:fillRect/>
            </a:stretch>
          </p:blipFill>
          <p:spPr bwMode="auto">
            <a:xfrm>
              <a:off x="2209800" y="2514600"/>
              <a:ext cx="1076325" cy="1600200"/>
            </a:xfrm>
            <a:prstGeom prst="rect">
              <a:avLst/>
            </a:prstGeom>
            <a:noFill/>
            <a:ln w="9525">
              <a:noFill/>
              <a:miter lim="800000"/>
              <a:headEnd/>
              <a:tailEnd/>
            </a:ln>
            <a:effectLst/>
          </p:spPr>
        </p:pic>
        <p:sp>
          <p:nvSpPr>
            <p:cNvPr id="33" name="TextBox 32"/>
            <p:cNvSpPr txBox="1"/>
            <p:nvPr/>
          </p:nvSpPr>
          <p:spPr>
            <a:xfrm>
              <a:off x="3124200" y="2819400"/>
              <a:ext cx="762000" cy="338554"/>
            </a:xfrm>
            <a:prstGeom prst="rect">
              <a:avLst/>
            </a:prstGeom>
            <a:noFill/>
          </p:spPr>
          <p:txBody>
            <a:bodyPr wrap="square" rtlCol="0">
              <a:spAutoFit/>
            </a:bodyPr>
            <a:lstStyle/>
            <a:p>
              <a:r>
                <a:rPr lang="en-US" sz="1600" dirty="0" smtClean="0"/>
                <a:t>Power </a:t>
              </a:r>
              <a:endParaRPr lang="en-US" sz="1600" dirty="0"/>
            </a:p>
          </p:txBody>
        </p:sp>
        <p:sp>
          <p:nvSpPr>
            <p:cNvPr id="34" name="TextBox 33"/>
            <p:cNvSpPr txBox="1"/>
            <p:nvPr/>
          </p:nvSpPr>
          <p:spPr>
            <a:xfrm>
              <a:off x="3124200" y="2514600"/>
              <a:ext cx="914400" cy="338554"/>
            </a:xfrm>
            <a:prstGeom prst="rect">
              <a:avLst/>
            </a:prstGeom>
            <a:noFill/>
          </p:spPr>
          <p:txBody>
            <a:bodyPr wrap="square" rtlCol="0">
              <a:spAutoFit/>
            </a:bodyPr>
            <a:lstStyle/>
            <a:p>
              <a:r>
                <a:rPr lang="en-US" sz="1600" dirty="0" smtClean="0"/>
                <a:t>Capacity</a:t>
              </a:r>
              <a:endParaRPr lang="en-US" sz="1600" dirty="0"/>
            </a:p>
          </p:txBody>
        </p:sp>
        <p:sp>
          <p:nvSpPr>
            <p:cNvPr id="35" name="TextBox 34"/>
            <p:cNvSpPr txBox="1"/>
            <p:nvPr/>
          </p:nvSpPr>
          <p:spPr>
            <a:xfrm>
              <a:off x="2819400" y="3505200"/>
              <a:ext cx="649537" cy="369332"/>
            </a:xfrm>
            <a:prstGeom prst="rect">
              <a:avLst/>
            </a:prstGeom>
            <a:noFill/>
          </p:spPr>
          <p:txBody>
            <a:bodyPr wrap="none" rtlCol="0">
              <a:spAutoFit/>
            </a:bodyPr>
            <a:lstStyle/>
            <a:p>
              <a:r>
                <a:rPr lang="en-US" dirty="0" smtClean="0"/>
                <a:t>Price</a:t>
              </a:r>
              <a:endParaRPr lang="en-US" dirty="0"/>
            </a:p>
          </p:txBody>
        </p:sp>
      </p:grpSp>
      <p:grpSp>
        <p:nvGrpSpPr>
          <p:cNvPr id="43" name="Group 42"/>
          <p:cNvGrpSpPr/>
          <p:nvPr/>
        </p:nvGrpSpPr>
        <p:grpSpPr>
          <a:xfrm>
            <a:off x="3352800" y="3886200"/>
            <a:ext cx="1785937" cy="1182707"/>
            <a:chOff x="3581400" y="3429000"/>
            <a:chExt cx="1785937" cy="1182707"/>
          </a:xfrm>
        </p:grpSpPr>
        <p:pic>
          <p:nvPicPr>
            <p:cNvPr id="1027" name="Picture 3"/>
            <p:cNvPicPr>
              <a:picLocks noChangeAspect="1" noChangeArrowheads="1"/>
            </p:cNvPicPr>
            <p:nvPr/>
          </p:nvPicPr>
          <p:blipFill>
            <a:blip r:embed="rId10" cstate="print"/>
            <a:srcRect/>
            <a:stretch>
              <a:fillRect/>
            </a:stretch>
          </p:blipFill>
          <p:spPr bwMode="auto">
            <a:xfrm>
              <a:off x="3581400" y="3429000"/>
              <a:ext cx="1028700" cy="771525"/>
            </a:xfrm>
            <a:prstGeom prst="rect">
              <a:avLst/>
            </a:prstGeom>
            <a:noFill/>
            <a:ln w="9525">
              <a:noFill/>
              <a:miter lim="800000"/>
              <a:headEnd/>
              <a:tailEnd/>
            </a:ln>
            <a:effectLst/>
          </p:spPr>
        </p:pic>
        <p:sp>
          <p:nvSpPr>
            <p:cNvPr id="37" name="TextBox 36"/>
            <p:cNvSpPr txBox="1"/>
            <p:nvPr/>
          </p:nvSpPr>
          <p:spPr>
            <a:xfrm>
              <a:off x="3962400" y="3657600"/>
              <a:ext cx="1404937" cy="954107"/>
            </a:xfrm>
            <a:prstGeom prst="rect">
              <a:avLst/>
            </a:prstGeom>
            <a:noFill/>
          </p:spPr>
          <p:txBody>
            <a:bodyPr wrap="square" rtlCol="0">
              <a:spAutoFit/>
            </a:bodyPr>
            <a:lstStyle/>
            <a:p>
              <a:pPr algn="ctr"/>
              <a:r>
                <a:rPr lang="en-US" sz="1400" dirty="0" smtClean="0"/>
                <a:t>IT </a:t>
              </a:r>
            </a:p>
            <a:p>
              <a:pPr algn="ctr"/>
              <a:r>
                <a:rPr lang="en-US" sz="1400" dirty="0" smtClean="0"/>
                <a:t>= </a:t>
              </a:r>
            </a:p>
            <a:p>
              <a:pPr algn="ctr"/>
              <a:r>
                <a:rPr lang="en-US" sz="1400" dirty="0" smtClean="0"/>
                <a:t>commodity suppliers</a:t>
              </a:r>
              <a:endParaRPr lang="en-US" sz="1400" dirty="0"/>
            </a:p>
          </p:txBody>
        </p:sp>
      </p:grpSp>
      <p:sp>
        <p:nvSpPr>
          <p:cNvPr id="45" name="TextBox 44"/>
          <p:cNvSpPr txBox="1"/>
          <p:nvPr/>
        </p:nvSpPr>
        <p:spPr>
          <a:xfrm>
            <a:off x="2971800" y="2895600"/>
            <a:ext cx="673582" cy="369332"/>
          </a:xfrm>
          <a:prstGeom prst="rect">
            <a:avLst/>
          </a:prstGeom>
          <a:noFill/>
        </p:spPr>
        <p:txBody>
          <a:bodyPr wrap="none" rtlCol="0">
            <a:spAutoFit/>
          </a:bodyPr>
          <a:lstStyle/>
          <a:p>
            <a:r>
              <a:rPr lang="en-US" b="1" dirty="0" smtClean="0"/>
              <a:t>Signs</a:t>
            </a:r>
            <a:endParaRPr lang="en-US" b="1" dirty="0"/>
          </a:p>
        </p:txBody>
      </p:sp>
    </p:spTree>
    <p:extLst>
      <p:ext uri="{BB962C8B-B14F-4D97-AF65-F5344CB8AC3E}">
        <p14:creationId xmlns:p14="http://schemas.microsoft.com/office/powerpoint/2010/main" val="12521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1.38889E-6 1.11111E-6 L 0.21702 1.11111E-6 C 0.31458 1.11111E-6 0.43455 0.13449 0.43455 0.24444 L 0.43455 0.48889 " pathEditMode="relative" rAng="0" ptsTypes="FfFF">
                                      <p:cBhvr>
                                        <p:cTn id="6" dur="2000" fill="hold"/>
                                        <p:tgtEl>
                                          <p:spTgt spid="30"/>
                                        </p:tgtEl>
                                        <p:attrNameLst>
                                          <p:attrName>ppt_x</p:attrName>
                                          <p:attrName>ppt_y</p:attrName>
                                        </p:attrNameLst>
                                      </p:cBhvr>
                                      <p:rCtr x="21700" y="244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up)">
                                      <p:cBhvr>
                                        <p:cTn id="34" dur="500"/>
                                        <p:tgtEl>
                                          <p:spTgt spid="44"/>
                                        </p:tgtEl>
                                      </p:cBhvr>
                                    </p:animEffect>
                                  </p:childTnLst>
                                </p:cTn>
                              </p:par>
                            </p:childTnLst>
                          </p:cTn>
                        </p:par>
                        <p:par>
                          <p:cTn id="35" fill="hold">
                            <p:stCondLst>
                              <p:cond delay="500"/>
                            </p:stCondLst>
                            <p:childTnLst>
                              <p:par>
                                <p:cTn id="36" presetID="6" presetClass="entr" presetSubtype="16"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circle(in)">
                                      <p:cBhvr>
                                        <p:cTn id="3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Picture 12" descr="http://www.clker.com/cliparts/7/e/6/e/12362679192063758008AX11_factory.svg.med.png"/>
          <p:cNvPicPr>
            <a:picLocks noChangeAspect="1" noChangeArrowheads="1"/>
          </p:cNvPicPr>
          <p:nvPr/>
        </p:nvPicPr>
        <p:blipFill>
          <a:blip r:embed="rId2" cstate="print"/>
          <a:srcRect/>
          <a:stretch>
            <a:fillRect/>
          </a:stretch>
        </p:blipFill>
        <p:spPr bwMode="auto">
          <a:xfrm>
            <a:off x="2590800" y="5410200"/>
            <a:ext cx="381000" cy="397042"/>
          </a:xfrm>
          <a:prstGeom prst="rect">
            <a:avLst/>
          </a:prstGeom>
          <a:noFill/>
        </p:spPr>
      </p:pic>
      <p:pic>
        <p:nvPicPr>
          <p:cNvPr id="27656" name="Picture 8" descr="Check Mark Clip Art"/>
          <p:cNvPicPr>
            <a:picLocks noChangeAspect="1" noChangeArrowheads="1"/>
          </p:cNvPicPr>
          <p:nvPr/>
        </p:nvPicPr>
        <p:blipFill>
          <a:blip r:embed="rId3" cstate="print"/>
          <a:srcRect/>
          <a:stretch>
            <a:fillRect/>
          </a:stretch>
        </p:blipFill>
        <p:spPr bwMode="auto">
          <a:xfrm>
            <a:off x="118352888" y="-26052463"/>
            <a:ext cx="2857500" cy="2657475"/>
          </a:xfrm>
          <a:prstGeom prst="rect">
            <a:avLst/>
          </a:prstGeom>
          <a:noFill/>
        </p:spPr>
      </p:pic>
      <p:grpSp>
        <p:nvGrpSpPr>
          <p:cNvPr id="21" name="Group 20"/>
          <p:cNvGrpSpPr/>
          <p:nvPr/>
        </p:nvGrpSpPr>
        <p:grpSpPr>
          <a:xfrm>
            <a:off x="5791200" y="1143000"/>
            <a:ext cx="2130592" cy="879605"/>
            <a:chOff x="5791200" y="1143000"/>
            <a:chExt cx="2130592" cy="879605"/>
          </a:xfrm>
        </p:grpSpPr>
        <p:pic>
          <p:nvPicPr>
            <p:cNvPr id="44" name="Picture 10" descr="CheckMark.jpg">
              <a:hlinkClick r:id="rId4"/>
            </p:cNvPr>
            <p:cNvPicPr>
              <a:picLocks noChangeAspect="1" noChangeArrowheads="1"/>
            </p:cNvPicPr>
            <p:nvPr/>
          </p:nvPicPr>
          <p:blipFill>
            <a:blip r:embed="rId5" cstate="print"/>
            <a:srcRect/>
            <a:stretch>
              <a:fillRect/>
            </a:stretch>
          </p:blipFill>
          <p:spPr bwMode="auto">
            <a:xfrm>
              <a:off x="5791200" y="1245621"/>
              <a:ext cx="522251" cy="674364"/>
            </a:xfrm>
            <a:prstGeom prst="rect">
              <a:avLst/>
            </a:prstGeom>
            <a:noFill/>
          </p:spPr>
        </p:pic>
        <p:pic>
          <p:nvPicPr>
            <p:cNvPr id="46" name="Picture 6" descr="http://adawnjournal.com/wp-content/uploads/2010/04/WhatIsDeflation.jpg"/>
            <p:cNvPicPr>
              <a:picLocks noChangeAspect="1" noChangeArrowheads="1"/>
            </p:cNvPicPr>
            <p:nvPr/>
          </p:nvPicPr>
          <p:blipFill>
            <a:blip r:embed="rId6" cstate="print"/>
            <a:srcRect/>
            <a:stretch>
              <a:fillRect/>
            </a:stretch>
          </p:blipFill>
          <p:spPr bwMode="auto">
            <a:xfrm>
              <a:off x="6668503" y="1143000"/>
              <a:ext cx="1253289" cy="879605"/>
            </a:xfrm>
            <a:prstGeom prst="rect">
              <a:avLst/>
            </a:prstGeom>
            <a:noFill/>
          </p:spPr>
        </p:pic>
      </p:grpSp>
      <p:grpSp>
        <p:nvGrpSpPr>
          <p:cNvPr id="22" name="Group 21"/>
          <p:cNvGrpSpPr/>
          <p:nvPr/>
        </p:nvGrpSpPr>
        <p:grpSpPr>
          <a:xfrm>
            <a:off x="5791200" y="2257166"/>
            <a:ext cx="2286000" cy="1029807"/>
            <a:chOff x="5791200" y="2257166"/>
            <a:chExt cx="2286000" cy="1029807"/>
          </a:xfrm>
        </p:grpSpPr>
        <p:pic>
          <p:nvPicPr>
            <p:cNvPr id="2050" name="Picture 2"/>
            <p:cNvPicPr>
              <a:picLocks noChangeAspect="1" noChangeArrowheads="1"/>
            </p:cNvPicPr>
            <p:nvPr/>
          </p:nvPicPr>
          <p:blipFill>
            <a:blip r:embed="rId7" cstate="print"/>
            <a:srcRect/>
            <a:stretch>
              <a:fillRect/>
            </a:stretch>
          </p:blipFill>
          <p:spPr bwMode="auto">
            <a:xfrm>
              <a:off x="6513095" y="2257166"/>
              <a:ext cx="1564105" cy="1029807"/>
            </a:xfrm>
            <a:prstGeom prst="rect">
              <a:avLst/>
            </a:prstGeom>
            <a:noFill/>
            <a:ln w="9525">
              <a:noFill/>
              <a:miter lim="800000"/>
              <a:headEnd/>
              <a:tailEnd/>
            </a:ln>
            <a:effectLst/>
          </p:spPr>
        </p:pic>
        <p:pic>
          <p:nvPicPr>
            <p:cNvPr id="47" name="Picture 10" descr="CheckMark.jpg">
              <a:hlinkClick r:id="rId4"/>
            </p:cNvPr>
            <p:cNvPicPr>
              <a:picLocks noChangeAspect="1" noChangeArrowheads="1"/>
            </p:cNvPicPr>
            <p:nvPr/>
          </p:nvPicPr>
          <p:blipFill>
            <a:blip r:embed="rId5" cstate="print"/>
            <a:srcRect/>
            <a:stretch>
              <a:fillRect/>
            </a:stretch>
          </p:blipFill>
          <p:spPr bwMode="auto">
            <a:xfrm>
              <a:off x="5791200" y="2434888"/>
              <a:ext cx="522251" cy="674364"/>
            </a:xfrm>
            <a:prstGeom prst="rect">
              <a:avLst/>
            </a:prstGeom>
            <a:noFill/>
          </p:spPr>
        </p:pic>
      </p:grpSp>
      <p:grpSp>
        <p:nvGrpSpPr>
          <p:cNvPr id="23" name="Group 22"/>
          <p:cNvGrpSpPr/>
          <p:nvPr/>
        </p:nvGrpSpPr>
        <p:grpSpPr>
          <a:xfrm>
            <a:off x="5791200" y="3488614"/>
            <a:ext cx="1926819" cy="1007186"/>
            <a:chOff x="5791200" y="3488614"/>
            <a:chExt cx="1926819" cy="1007186"/>
          </a:xfrm>
        </p:grpSpPr>
        <p:pic>
          <p:nvPicPr>
            <p:cNvPr id="48" name="Picture 10" descr="CheckMark.jpg">
              <a:hlinkClick r:id="rId4"/>
            </p:cNvPr>
            <p:cNvPicPr>
              <a:picLocks noChangeAspect="1" noChangeArrowheads="1"/>
            </p:cNvPicPr>
            <p:nvPr/>
          </p:nvPicPr>
          <p:blipFill>
            <a:blip r:embed="rId5" cstate="print"/>
            <a:srcRect/>
            <a:stretch>
              <a:fillRect/>
            </a:stretch>
          </p:blipFill>
          <p:spPr bwMode="auto">
            <a:xfrm>
              <a:off x="5791200" y="3655024"/>
              <a:ext cx="522251" cy="674364"/>
            </a:xfrm>
            <a:prstGeom prst="rect">
              <a:avLst/>
            </a:prstGeom>
            <a:noFill/>
          </p:spPr>
        </p:pic>
        <p:pic>
          <p:nvPicPr>
            <p:cNvPr id="2051" name="Picture 3"/>
            <p:cNvPicPr>
              <a:picLocks noChangeAspect="1" noChangeArrowheads="1"/>
            </p:cNvPicPr>
            <p:nvPr/>
          </p:nvPicPr>
          <p:blipFill>
            <a:blip r:embed="rId8" cstate="print"/>
            <a:srcRect/>
            <a:stretch>
              <a:fillRect/>
            </a:stretch>
          </p:blipFill>
          <p:spPr bwMode="auto">
            <a:xfrm>
              <a:off x="6872276" y="3488614"/>
              <a:ext cx="845743" cy="1007186"/>
            </a:xfrm>
            <a:prstGeom prst="rect">
              <a:avLst/>
            </a:prstGeom>
            <a:noFill/>
            <a:ln w="9525">
              <a:noFill/>
              <a:miter lim="800000"/>
              <a:headEnd/>
              <a:tailEnd/>
            </a:ln>
            <a:effectLst/>
          </p:spPr>
        </p:pic>
      </p:grpSp>
      <p:sp>
        <p:nvSpPr>
          <p:cNvPr id="50" name="Right Arrow 49"/>
          <p:cNvSpPr/>
          <p:nvPr/>
        </p:nvSpPr>
        <p:spPr>
          <a:xfrm>
            <a:off x="3810000" y="2362200"/>
            <a:ext cx="1447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sp>
        <p:nvSpPr>
          <p:cNvPr id="54" name="TextBox 53"/>
          <p:cNvSpPr txBox="1"/>
          <p:nvPr/>
        </p:nvSpPr>
        <p:spPr>
          <a:xfrm>
            <a:off x="2514600" y="4724400"/>
            <a:ext cx="5709896" cy="461665"/>
          </a:xfrm>
          <a:prstGeom prst="rect">
            <a:avLst/>
          </a:prstGeom>
          <a:noFill/>
        </p:spPr>
        <p:txBody>
          <a:bodyPr wrap="none" rtlCol="0">
            <a:spAutoFit/>
          </a:bodyPr>
          <a:lstStyle/>
          <a:p>
            <a:r>
              <a:rPr lang="en-US" sz="2400" b="1" dirty="0" smtClean="0"/>
              <a:t>MANAGE COSTS AND RISKS METICULOUSLY</a:t>
            </a:r>
            <a:endParaRPr lang="en-US" sz="2400" b="1" dirty="0"/>
          </a:p>
        </p:txBody>
      </p:sp>
      <p:sp>
        <p:nvSpPr>
          <p:cNvPr id="24" name="TextBox 23"/>
          <p:cNvSpPr txBox="1"/>
          <p:nvPr/>
        </p:nvSpPr>
        <p:spPr>
          <a:xfrm rot="19618536">
            <a:off x="93363" y="2890457"/>
            <a:ext cx="9224961" cy="1015663"/>
          </a:xfrm>
          <a:prstGeom prst="rect">
            <a:avLst/>
          </a:prstGeom>
          <a:noFill/>
        </p:spPr>
        <p:txBody>
          <a:bodyPr wrap="none" rtlCol="0">
            <a:spAutoFit/>
          </a:bodyPr>
          <a:lstStyle/>
          <a:p>
            <a:r>
              <a:rPr lang="en-US" sz="6000" dirty="0" smtClean="0">
                <a:solidFill>
                  <a:schemeClr val="tx1">
                    <a:lumMod val="75000"/>
                    <a:lumOff val="25000"/>
                  </a:schemeClr>
                </a:solidFill>
                <a:latin typeface="Elephant" pitchFamily="18" charset="0"/>
              </a:rPr>
              <a:t>CONTROVERSIAL !!!</a:t>
            </a:r>
            <a:endParaRPr lang="en-US" sz="6000" dirty="0">
              <a:solidFill>
                <a:schemeClr val="tx1">
                  <a:lumMod val="75000"/>
                  <a:lumOff val="25000"/>
                </a:schemeClr>
              </a:solidFill>
              <a:latin typeface="Elephant" pitchFamily="18" charset="0"/>
            </a:endParaRPr>
          </a:p>
        </p:txBody>
      </p:sp>
    </p:spTree>
    <p:extLst>
      <p:ext uri="{BB962C8B-B14F-4D97-AF65-F5344CB8AC3E}">
        <p14:creationId xmlns:p14="http://schemas.microsoft.com/office/powerpoint/2010/main" val="275577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33333E-6 -4.07407E-6 L -0.00417 -0.45115 " pathEditMode="relative" rAng="0" ptsTypes="AA">
                                      <p:cBhvr>
                                        <p:cTn id="6" dur="2000" fill="hold"/>
                                        <p:tgtEl>
                                          <p:spTgt spid="67"/>
                                        </p:tgtEl>
                                        <p:attrNameLst>
                                          <p:attrName>ppt_x</p:attrName>
                                          <p:attrName>ppt_y</p:attrName>
                                        </p:attrNameLst>
                                      </p:cBhvr>
                                      <p:rCtr x="-200" y="-22600"/>
                                    </p:animMotion>
                                  </p:childTnLst>
                                </p:cTn>
                              </p:par>
                              <p:par>
                                <p:cTn id="7" presetID="6" presetClass="emph" presetSubtype="0" fill="hold" nodeType="withEffect">
                                  <p:stCondLst>
                                    <p:cond delay="0"/>
                                  </p:stCondLst>
                                  <p:childTnLst>
                                    <p:animScale>
                                      <p:cBhvr>
                                        <p:cTn id="8" dur="2000" fill="hold"/>
                                        <p:tgtEl>
                                          <p:spTgt spid="67"/>
                                        </p:tgtEl>
                                      </p:cBhvr>
                                      <p:by x="400000" y="400000"/>
                                    </p:animScale>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wipe(left)">
                                      <p:cBhvr>
                                        <p:cTn id="13" dur="500"/>
                                        <p:tgtEl>
                                          <p:spTgt spid="54"/>
                                        </p:tgtEl>
                                      </p:cBhvr>
                                    </p:animEffect>
                                  </p:childTnLst>
                                </p:cTn>
                              </p:par>
                              <p:par>
                                <p:cTn id="14" presetID="5" presetClass="emph" presetSubtype="5" grpId="1" nodeType="withEffect">
                                  <p:stCondLst>
                                    <p:cond delay="0"/>
                                  </p:stCondLst>
                                  <p:childTnLst>
                                    <p:set>
                                      <p:cBhvr override="childStyle">
                                        <p:cTn id="15" dur="indefinite"/>
                                        <p:tgtEl>
                                          <p:spTgt spid="54"/>
                                        </p:tgtEl>
                                        <p:attrNameLst>
                                          <p:attrName>style.fontStyle</p:attrName>
                                        </p:attrNameLst>
                                      </p:cBhvr>
                                      <p:to>
                                        <p:strVal val="normal"/>
                                      </p:to>
                                    </p:set>
                                    <p:set>
                                      <p:cBhvr override="childStyle">
                                        <p:cTn id="16" dur="indefinite"/>
                                        <p:tgtEl>
                                          <p:spTgt spid="54"/>
                                        </p:tgtEl>
                                        <p:attrNameLst>
                                          <p:attrName>style.fontWeight</p:attrName>
                                        </p:attrNameLst>
                                      </p:cBhvr>
                                      <p:to>
                                        <p:strVal val="bold"/>
                                      </p:to>
                                    </p:set>
                                    <p:set>
                                      <p:cBhvr override="childStyle">
                                        <p:cTn id="17" dur="indefinite"/>
                                        <p:tgtEl>
                                          <p:spTgt spid="54"/>
                                        </p:tgtEl>
                                        <p:attrNameLst>
                                          <p:attrName>style.textDecorationUnderline</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heckerboard(across)">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4" grpId="0"/>
      <p:bldP spid="54" grpId="1"/>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New Rules for IT Management</a:t>
            </a:r>
            <a:endParaRPr lang="en-US" altLang="en-US" smtClean="0"/>
          </a:p>
        </p:txBody>
      </p:sp>
      <p:sp>
        <p:nvSpPr>
          <p:cNvPr id="54275" name="Rectangle 3"/>
          <p:cNvSpPr>
            <a:spLocks noChangeArrowheads="1"/>
          </p:cNvSpPr>
          <p:nvPr/>
        </p:nvSpPr>
        <p:spPr bwMode="auto">
          <a:xfrm>
            <a:off x="457200" y="1981200"/>
            <a:ext cx="186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pitchFamily="2" charset="2"/>
              <a:buBlip>
                <a:blip r:embed="rId3"/>
              </a:buBlip>
            </a:pPr>
            <a:r>
              <a:rPr lang="en-US" altLang="en-US"/>
              <a:t> </a:t>
            </a:r>
            <a:r>
              <a:rPr lang="en-US" altLang="en-US" b="1"/>
              <a:t>SPEND LESS</a:t>
            </a:r>
          </a:p>
        </p:txBody>
      </p:sp>
      <p:sp>
        <p:nvSpPr>
          <p:cNvPr id="54276" name="Rectangle 4"/>
          <p:cNvSpPr>
            <a:spLocks noChangeArrowheads="1"/>
          </p:cNvSpPr>
          <p:nvPr/>
        </p:nvSpPr>
        <p:spPr bwMode="auto">
          <a:xfrm>
            <a:off x="685800" y="2362200"/>
            <a:ext cx="677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a:t> Rigorously evaluate expected returns from IT investments.</a:t>
            </a:r>
          </a:p>
        </p:txBody>
      </p:sp>
      <p:sp>
        <p:nvSpPr>
          <p:cNvPr id="54277" name="Rectangle 5"/>
          <p:cNvSpPr>
            <a:spLocks noChangeArrowheads="1"/>
          </p:cNvSpPr>
          <p:nvPr/>
        </p:nvSpPr>
        <p:spPr bwMode="auto">
          <a:xfrm>
            <a:off x="685800" y="2743200"/>
            <a:ext cx="795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a:t> Negotiate contracts ensuring long-term usefulness of your investment.</a:t>
            </a:r>
          </a:p>
        </p:txBody>
      </p:sp>
      <p:sp>
        <p:nvSpPr>
          <p:cNvPr id="54278" name="Rectangle 6"/>
          <p:cNvSpPr>
            <a:spLocks noChangeArrowheads="1"/>
          </p:cNvSpPr>
          <p:nvPr/>
        </p:nvSpPr>
        <p:spPr bwMode="auto">
          <a:xfrm>
            <a:off x="685800" y="3124200"/>
            <a:ext cx="776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a:t> Assess data storage (eliminate waste and non-relevant information).</a:t>
            </a:r>
          </a:p>
        </p:txBody>
      </p:sp>
      <p:sp>
        <p:nvSpPr>
          <p:cNvPr id="54279" name="Rectangle 7"/>
          <p:cNvSpPr>
            <a:spLocks noChangeArrowheads="1"/>
          </p:cNvSpPr>
          <p:nvPr/>
        </p:nvSpPr>
        <p:spPr bwMode="auto">
          <a:xfrm>
            <a:off x="457200" y="3505200"/>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pitchFamily="2" charset="2"/>
              <a:buBlip>
                <a:blip r:embed="rId3"/>
              </a:buBlip>
            </a:pPr>
            <a:r>
              <a:rPr lang="en-US" altLang="en-US"/>
              <a:t> </a:t>
            </a:r>
            <a:r>
              <a:rPr lang="en-US" altLang="en-US" b="1"/>
              <a:t>FOLLOW, DON’T LEAD</a:t>
            </a:r>
          </a:p>
        </p:txBody>
      </p:sp>
      <p:sp>
        <p:nvSpPr>
          <p:cNvPr id="54280" name="Rectangle 8"/>
          <p:cNvSpPr>
            <a:spLocks noChangeArrowheads="1"/>
          </p:cNvSpPr>
          <p:nvPr/>
        </p:nvSpPr>
        <p:spPr bwMode="auto">
          <a:xfrm>
            <a:off x="685800" y="3886200"/>
            <a:ext cx="807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a:t> The longer you wait to make an IT purchase, the more you’ll get for your money.</a:t>
            </a:r>
          </a:p>
        </p:txBody>
      </p:sp>
      <p:sp>
        <p:nvSpPr>
          <p:cNvPr id="54281" name="Rectangle 9"/>
          <p:cNvSpPr>
            <a:spLocks noChangeArrowheads="1"/>
          </p:cNvSpPr>
          <p:nvPr/>
        </p:nvSpPr>
        <p:spPr bwMode="auto">
          <a:xfrm>
            <a:off x="685800" y="4572000"/>
            <a:ext cx="572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a:t> Wait for standards and best practices to solidify.</a:t>
            </a:r>
          </a:p>
        </p:txBody>
      </p:sp>
      <p:sp>
        <p:nvSpPr>
          <p:cNvPr id="54282" name="Rectangle 10"/>
          <p:cNvSpPr>
            <a:spLocks noChangeArrowheads="1"/>
          </p:cNvSpPr>
          <p:nvPr/>
        </p:nvSpPr>
        <p:spPr bwMode="auto">
          <a:xfrm>
            <a:off x="457200" y="5029200"/>
            <a:ext cx="626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pitchFamily="2" charset="2"/>
              <a:buBlip>
                <a:blip r:embed="rId3"/>
              </a:buBlip>
            </a:pPr>
            <a:r>
              <a:rPr lang="en-US" altLang="en-US"/>
              <a:t> </a:t>
            </a:r>
            <a:r>
              <a:rPr lang="en-US" altLang="en-US" b="1"/>
              <a:t>FOCUS ON VULNERABILITIES, NOT OPPORTUNITIES</a:t>
            </a:r>
          </a:p>
        </p:txBody>
      </p:sp>
      <p:sp>
        <p:nvSpPr>
          <p:cNvPr id="54283" name="Rectangle 11"/>
          <p:cNvSpPr>
            <a:spLocks noChangeArrowheads="1"/>
          </p:cNvSpPr>
          <p:nvPr/>
        </p:nvSpPr>
        <p:spPr bwMode="auto">
          <a:xfrm>
            <a:off x="685800" y="5410200"/>
            <a:ext cx="808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a:t> Focus IT resources on preparing for disruptions and proprietary control.</a:t>
            </a:r>
          </a:p>
        </p:txBody>
      </p:sp>
    </p:spTree>
    <p:extLst>
      <p:ext uri="{BB962C8B-B14F-4D97-AF65-F5344CB8AC3E}">
        <p14:creationId xmlns:p14="http://schemas.microsoft.com/office/powerpoint/2010/main" val="3602943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dissolve">
                                      <p:cBhvr>
                                        <p:cTn id="7" dur="500"/>
                                        <p:tgtEl>
                                          <p:spTgt spid="54275"/>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276"/>
                                        </p:tgtEl>
                                        <p:attrNameLst>
                                          <p:attrName>style.visibility</p:attrName>
                                        </p:attrNameLst>
                                      </p:cBhvr>
                                      <p:to>
                                        <p:strVal val="visible"/>
                                      </p:to>
                                    </p:set>
                                    <p:anim calcmode="lin" valueType="num">
                                      <p:cBhvr additive="base">
                                        <p:cTn id="11" dur="500" fill="hold"/>
                                        <p:tgtEl>
                                          <p:spTgt spid="54276"/>
                                        </p:tgtEl>
                                        <p:attrNameLst>
                                          <p:attrName>ppt_x</p:attrName>
                                        </p:attrNameLst>
                                      </p:cBhvr>
                                      <p:tavLst>
                                        <p:tav tm="0">
                                          <p:val>
                                            <p:strVal val="0-#ppt_w/2"/>
                                          </p:val>
                                        </p:tav>
                                        <p:tav tm="100000">
                                          <p:val>
                                            <p:strVal val="#ppt_x"/>
                                          </p:val>
                                        </p:tav>
                                      </p:tavLst>
                                    </p:anim>
                                    <p:anim calcmode="lin" valueType="num">
                                      <p:cBhvr additive="base">
                                        <p:cTn id="12" dur="500" fill="hold"/>
                                        <p:tgtEl>
                                          <p:spTgt spid="5427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76"/>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 calcmode="lin" valueType="num">
                                      <p:cBhvr additive="base">
                                        <p:cTn id="17" dur="500" fill="hold"/>
                                        <p:tgtEl>
                                          <p:spTgt spid="54277"/>
                                        </p:tgtEl>
                                        <p:attrNameLst>
                                          <p:attrName>ppt_x</p:attrName>
                                        </p:attrNameLst>
                                      </p:cBhvr>
                                      <p:tavLst>
                                        <p:tav tm="0">
                                          <p:val>
                                            <p:strVal val="0-#ppt_w/2"/>
                                          </p:val>
                                        </p:tav>
                                        <p:tav tm="100000">
                                          <p:val>
                                            <p:strVal val="#ppt_x"/>
                                          </p:val>
                                        </p:tav>
                                      </p:tavLst>
                                    </p:anim>
                                    <p:anim calcmode="lin" valueType="num">
                                      <p:cBhvr additive="base">
                                        <p:cTn id="18" dur="500" fill="hold"/>
                                        <p:tgtEl>
                                          <p:spTgt spid="5427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77"/>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4278"/>
                                        </p:tgtEl>
                                        <p:attrNameLst>
                                          <p:attrName>style.visibility</p:attrName>
                                        </p:attrNameLst>
                                      </p:cBhvr>
                                      <p:to>
                                        <p:strVal val="visible"/>
                                      </p:to>
                                    </p:set>
                                    <p:anim calcmode="lin" valueType="num">
                                      <p:cBhvr additive="base">
                                        <p:cTn id="23" dur="500" fill="hold"/>
                                        <p:tgtEl>
                                          <p:spTgt spid="54278"/>
                                        </p:tgtEl>
                                        <p:attrNameLst>
                                          <p:attrName>ppt_x</p:attrName>
                                        </p:attrNameLst>
                                      </p:cBhvr>
                                      <p:tavLst>
                                        <p:tav tm="0">
                                          <p:val>
                                            <p:strVal val="0-#ppt_w/2"/>
                                          </p:val>
                                        </p:tav>
                                        <p:tav tm="100000">
                                          <p:val>
                                            <p:strVal val="#ppt_x"/>
                                          </p:val>
                                        </p:tav>
                                      </p:tavLst>
                                    </p:anim>
                                    <p:anim calcmode="lin" valueType="num">
                                      <p:cBhvr additive="base">
                                        <p:cTn id="24" dur="500" fill="hold"/>
                                        <p:tgtEl>
                                          <p:spTgt spid="5427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78"/>
                                        </p:tgtEl>
                                        <p:attrNameLst>
                                          <p:attrName>ppt_c</p:attrName>
                                        </p:attrNameLst>
                                      </p:cBhvr>
                                      <p:to>
                                        <a:schemeClr val="bg2"/>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4279"/>
                                        </p:tgtEl>
                                        <p:attrNameLst>
                                          <p:attrName>style.visibility</p:attrName>
                                        </p:attrNameLst>
                                      </p:cBhvr>
                                      <p:to>
                                        <p:strVal val="visible"/>
                                      </p:to>
                                    </p:set>
                                    <p:animEffect transition="in" filter="dissolve">
                                      <p:cBhvr>
                                        <p:cTn id="29" dur="500"/>
                                        <p:tgtEl>
                                          <p:spTgt spid="54279"/>
                                        </p:tgtEl>
                                      </p:cBhvr>
                                    </p:animEffect>
                                  </p:childTnLst>
                                </p:cTn>
                              </p:par>
                            </p:childTnLst>
                          </p:cTn>
                        </p:par>
                        <p:par>
                          <p:cTn id="30" fill="hold" nodeType="afterGroup">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54280"/>
                                        </p:tgtEl>
                                        <p:attrNameLst>
                                          <p:attrName>style.visibility</p:attrName>
                                        </p:attrNameLst>
                                      </p:cBhvr>
                                      <p:to>
                                        <p:strVal val="visible"/>
                                      </p:to>
                                    </p:set>
                                    <p:anim calcmode="lin" valueType="num">
                                      <p:cBhvr additive="base">
                                        <p:cTn id="33" dur="500" fill="hold"/>
                                        <p:tgtEl>
                                          <p:spTgt spid="54280"/>
                                        </p:tgtEl>
                                        <p:attrNameLst>
                                          <p:attrName>ppt_x</p:attrName>
                                        </p:attrNameLst>
                                      </p:cBhvr>
                                      <p:tavLst>
                                        <p:tav tm="0">
                                          <p:val>
                                            <p:strVal val="0-#ppt_w/2"/>
                                          </p:val>
                                        </p:tav>
                                        <p:tav tm="100000">
                                          <p:val>
                                            <p:strVal val="#ppt_x"/>
                                          </p:val>
                                        </p:tav>
                                      </p:tavLst>
                                    </p:anim>
                                    <p:anim calcmode="lin" valueType="num">
                                      <p:cBhvr additive="base">
                                        <p:cTn id="34" dur="500" fill="hold"/>
                                        <p:tgtEl>
                                          <p:spTgt spid="5428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80"/>
                                        </p:tgtEl>
                                        <p:attrNameLst>
                                          <p:attrName>ppt_c</p:attrName>
                                        </p:attrNameLst>
                                      </p:cBhvr>
                                      <p:to>
                                        <a:schemeClr val="bg2"/>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4281"/>
                                        </p:tgtEl>
                                        <p:attrNameLst>
                                          <p:attrName>style.visibility</p:attrName>
                                        </p:attrNameLst>
                                      </p:cBhvr>
                                      <p:to>
                                        <p:strVal val="visible"/>
                                      </p:to>
                                    </p:set>
                                    <p:anim calcmode="lin" valueType="num">
                                      <p:cBhvr additive="base">
                                        <p:cTn id="39" dur="500" fill="hold"/>
                                        <p:tgtEl>
                                          <p:spTgt spid="54281"/>
                                        </p:tgtEl>
                                        <p:attrNameLst>
                                          <p:attrName>ppt_x</p:attrName>
                                        </p:attrNameLst>
                                      </p:cBhvr>
                                      <p:tavLst>
                                        <p:tav tm="0">
                                          <p:val>
                                            <p:strVal val="0-#ppt_w/2"/>
                                          </p:val>
                                        </p:tav>
                                        <p:tav tm="100000">
                                          <p:val>
                                            <p:strVal val="#ppt_x"/>
                                          </p:val>
                                        </p:tav>
                                      </p:tavLst>
                                    </p:anim>
                                    <p:anim calcmode="lin" valueType="num">
                                      <p:cBhvr additive="base">
                                        <p:cTn id="40" dur="500" fill="hold"/>
                                        <p:tgtEl>
                                          <p:spTgt spid="5428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4281"/>
                                        </p:tgtEl>
                                        <p:attrNameLst>
                                          <p:attrName>ppt_c</p:attrName>
                                        </p:attrNameLst>
                                      </p:cBhvr>
                                      <p:to>
                                        <a:schemeClr val="bg2"/>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4282"/>
                                        </p:tgtEl>
                                        <p:attrNameLst>
                                          <p:attrName>style.visibility</p:attrName>
                                        </p:attrNameLst>
                                      </p:cBhvr>
                                      <p:to>
                                        <p:strVal val="visible"/>
                                      </p:to>
                                    </p:set>
                                    <p:animEffect transition="in" filter="dissolve">
                                      <p:cBhvr>
                                        <p:cTn id="45" dur="500"/>
                                        <p:tgtEl>
                                          <p:spTgt spid="5428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54283"/>
                                        </p:tgtEl>
                                        <p:attrNameLst>
                                          <p:attrName>style.visibility</p:attrName>
                                        </p:attrNameLst>
                                      </p:cBhvr>
                                      <p:to>
                                        <p:strVal val="visible"/>
                                      </p:to>
                                    </p:set>
                                    <p:anim calcmode="lin" valueType="num">
                                      <p:cBhvr additive="base">
                                        <p:cTn id="50" dur="500" fill="hold"/>
                                        <p:tgtEl>
                                          <p:spTgt spid="54283"/>
                                        </p:tgtEl>
                                        <p:attrNameLst>
                                          <p:attrName>ppt_x</p:attrName>
                                        </p:attrNameLst>
                                      </p:cBhvr>
                                      <p:tavLst>
                                        <p:tav tm="0">
                                          <p:val>
                                            <p:strVal val="0-#ppt_w/2"/>
                                          </p:val>
                                        </p:tav>
                                        <p:tav tm="100000">
                                          <p:val>
                                            <p:strVal val="#ppt_x"/>
                                          </p:val>
                                        </p:tav>
                                      </p:tavLst>
                                    </p:anim>
                                    <p:anim calcmode="lin" valueType="num">
                                      <p:cBhvr additive="base">
                                        <p:cTn id="51" dur="500" fill="hold"/>
                                        <p:tgtEl>
                                          <p:spTgt spid="54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P spid="54277" grpId="0" autoUpdateAnimBg="0"/>
      <p:bldP spid="54278" grpId="0" autoUpdateAnimBg="0"/>
      <p:bldP spid="54279" grpId="0" autoUpdateAnimBg="0"/>
      <p:bldP spid="54280" grpId="0" autoUpdateAnimBg="0"/>
      <p:bldP spid="54281" grpId="0" autoUpdateAnimBg="0"/>
      <p:bldP spid="54282" grpId="0" autoUpdateAnimBg="0"/>
      <p:bldP spid="542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Pushing it a bit further</a:t>
            </a:r>
            <a:r>
              <a:rPr lang="en-US" dirty="0" smtClean="0"/>
              <a:t>…</a:t>
            </a:r>
            <a:endParaRPr lang="en-US" dirty="0"/>
          </a:p>
        </p:txBody>
      </p:sp>
    </p:spTree>
    <p:extLst>
      <p:ext uri="{BB962C8B-B14F-4D97-AF65-F5344CB8AC3E}">
        <p14:creationId xmlns:p14="http://schemas.microsoft.com/office/powerpoint/2010/main" val="2029657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Greatest IT Risk?</a:t>
            </a:r>
            <a:endParaRPr lang="en-US" altLang="en-US" smtClean="0"/>
          </a:p>
        </p:txBody>
      </p:sp>
      <p:sp>
        <p:nvSpPr>
          <p:cNvPr id="51203" name="Rectangle 3"/>
          <p:cNvSpPr>
            <a:spLocks noChangeArrowheads="1"/>
          </p:cNvSpPr>
          <p:nvPr/>
        </p:nvSpPr>
        <p:spPr bwMode="auto">
          <a:xfrm>
            <a:off x="652244" y="2667793"/>
            <a:ext cx="206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 typeface="Wingdings" pitchFamily="2" charset="2"/>
              <a:buBlip>
                <a:blip r:embed="rId3"/>
              </a:buBlip>
            </a:pPr>
            <a:r>
              <a:rPr lang="en-US" altLang="en-US" dirty="0"/>
              <a:t> Overspending…</a:t>
            </a:r>
          </a:p>
        </p:txBody>
      </p:sp>
      <p:sp>
        <p:nvSpPr>
          <p:cNvPr id="51204" name="Rectangle 4"/>
          <p:cNvSpPr>
            <a:spLocks noChangeArrowheads="1"/>
          </p:cNvSpPr>
          <p:nvPr/>
        </p:nvSpPr>
        <p:spPr bwMode="auto">
          <a:xfrm>
            <a:off x="880844" y="4572793"/>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dirty="0"/>
              <a:t> Meanwhile…</a:t>
            </a:r>
          </a:p>
        </p:txBody>
      </p:sp>
      <p:sp>
        <p:nvSpPr>
          <p:cNvPr id="51205" name="Rectangle 5"/>
          <p:cNvSpPr>
            <a:spLocks noChangeArrowheads="1"/>
          </p:cNvSpPr>
          <p:nvPr/>
        </p:nvSpPr>
        <p:spPr bwMode="auto">
          <a:xfrm>
            <a:off x="880844" y="4953793"/>
            <a:ext cx="7829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50000"/>
              </a:spcBef>
              <a:buFont typeface="Wingdings" pitchFamily="2" charset="2"/>
              <a:buBlip>
                <a:blip r:embed="rId4"/>
              </a:buBlip>
            </a:pPr>
            <a:r>
              <a:rPr lang="en-US" altLang="en-US" dirty="0"/>
              <a:t> Vast majority of business PC’s rely on a few simple applications.</a:t>
            </a:r>
          </a:p>
        </p:txBody>
      </p:sp>
      <p:sp>
        <p:nvSpPr>
          <p:cNvPr id="51206" name="Rectangle 6"/>
          <p:cNvSpPr>
            <a:spLocks noChangeArrowheads="1"/>
          </p:cNvSpPr>
          <p:nvPr/>
        </p:nvSpPr>
        <p:spPr bwMode="auto">
          <a:xfrm>
            <a:off x="880844" y="5334793"/>
            <a:ext cx="535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50000"/>
              </a:spcBef>
              <a:buFont typeface="Wingdings" pitchFamily="2" charset="2"/>
              <a:buBlip>
                <a:blip r:embed="rId4"/>
              </a:buBlip>
            </a:pPr>
            <a:r>
              <a:rPr lang="en-US" altLang="en-US" dirty="0"/>
              <a:t> Applications are technologically mature.</a:t>
            </a:r>
          </a:p>
        </p:txBody>
      </p:sp>
      <p:sp>
        <p:nvSpPr>
          <p:cNvPr id="51207" name="Rectangle 7"/>
          <p:cNvSpPr>
            <a:spLocks noChangeArrowheads="1"/>
          </p:cNvSpPr>
          <p:nvPr/>
        </p:nvSpPr>
        <p:spPr bwMode="auto">
          <a:xfrm>
            <a:off x="880844" y="5715793"/>
            <a:ext cx="694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50000"/>
              </a:spcBef>
              <a:buFont typeface="Wingdings" pitchFamily="2" charset="2"/>
              <a:buBlip>
                <a:blip r:embed="rId4"/>
              </a:buBlip>
            </a:pPr>
            <a:r>
              <a:rPr lang="en-US" altLang="en-US" dirty="0"/>
              <a:t> Applications require only a fraction of computing power.</a:t>
            </a:r>
          </a:p>
        </p:txBody>
      </p:sp>
      <p:sp>
        <p:nvSpPr>
          <p:cNvPr id="51208" name="Rectangle 8"/>
          <p:cNvSpPr>
            <a:spLocks noChangeArrowheads="1"/>
          </p:cNvSpPr>
          <p:nvPr/>
        </p:nvSpPr>
        <p:spPr bwMode="auto">
          <a:xfrm>
            <a:off x="880844" y="6096793"/>
            <a:ext cx="681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spcBef>
                <a:spcPct val="50000"/>
              </a:spcBef>
              <a:buFont typeface="Wingdings" pitchFamily="2" charset="2"/>
              <a:buBlip>
                <a:blip r:embed="rId4"/>
              </a:buBlip>
            </a:pPr>
            <a:r>
              <a:rPr lang="en-US" altLang="en-US"/>
              <a:t> Corporate networks are storing invaluable information.</a:t>
            </a:r>
          </a:p>
        </p:txBody>
      </p:sp>
      <p:sp>
        <p:nvSpPr>
          <p:cNvPr id="51209" name="Rectangle 9"/>
          <p:cNvSpPr>
            <a:spLocks noChangeArrowheads="1"/>
          </p:cNvSpPr>
          <p:nvPr/>
        </p:nvSpPr>
        <p:spPr bwMode="auto">
          <a:xfrm>
            <a:off x="880844" y="3124993"/>
            <a:ext cx="76390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pitchFamily="2" charset="2"/>
              <a:buBlip>
                <a:blip r:embed="rId4"/>
              </a:buBlip>
            </a:pPr>
            <a:r>
              <a:rPr lang="en-US" altLang="en-US" dirty="0"/>
              <a:t> As costs fall, new capabilities rise and business increases reliance </a:t>
            </a:r>
          </a:p>
          <a:p>
            <a:pPr lvl="1" eaLnBrk="1" hangingPunct="1">
              <a:spcBef>
                <a:spcPct val="50000"/>
              </a:spcBef>
              <a:buFont typeface="Wingdings" pitchFamily="2" charset="2"/>
              <a:buNone/>
            </a:pPr>
            <a:r>
              <a:rPr lang="en-US" altLang="en-US" dirty="0"/>
              <a:t>on IT – companies continue to invest resources towards large </a:t>
            </a:r>
          </a:p>
          <a:p>
            <a:pPr lvl="1" eaLnBrk="1" hangingPunct="1">
              <a:spcBef>
                <a:spcPct val="50000"/>
              </a:spcBef>
              <a:buFont typeface="Wingdings" pitchFamily="2" charset="2"/>
              <a:buNone/>
            </a:pPr>
            <a:r>
              <a:rPr lang="en-US" altLang="en-US" dirty="0"/>
              <a:t>investments from big hardware and software suppliers.</a:t>
            </a:r>
          </a:p>
        </p:txBody>
      </p:sp>
      <p:sp>
        <p:nvSpPr>
          <p:cNvPr id="3" name="TextBox 2"/>
          <p:cNvSpPr txBox="1"/>
          <p:nvPr/>
        </p:nvSpPr>
        <p:spPr>
          <a:xfrm>
            <a:off x="434407" y="1658034"/>
            <a:ext cx="7833426" cy="830997"/>
          </a:xfrm>
          <a:prstGeom prst="rect">
            <a:avLst/>
          </a:prstGeom>
          <a:noFill/>
        </p:spPr>
        <p:txBody>
          <a:bodyPr wrap="none" rtlCol="0">
            <a:spAutoFit/>
          </a:bodyPr>
          <a:lstStyle/>
          <a:p>
            <a:pPr algn="ctr"/>
            <a:r>
              <a:rPr lang="en-US" altLang="en-US" sz="2400" dirty="0" smtClean="0"/>
              <a:t>“Most companies spend too much on IT and get very little in return”</a:t>
            </a:r>
          </a:p>
          <a:p>
            <a:pPr algn="r"/>
            <a:r>
              <a:rPr lang="en-US" sz="2400" dirty="0" smtClean="0"/>
              <a:t>Larry </a:t>
            </a:r>
            <a:r>
              <a:rPr lang="en-US" sz="2400" dirty="0" err="1" smtClean="0"/>
              <a:t>ellison</a:t>
            </a:r>
            <a:endParaRPr lang="en-US" sz="2400" dirty="0"/>
          </a:p>
        </p:txBody>
      </p:sp>
    </p:spTree>
    <p:extLst>
      <p:ext uri="{BB962C8B-B14F-4D97-AF65-F5344CB8AC3E}">
        <p14:creationId xmlns:p14="http://schemas.microsoft.com/office/powerpoint/2010/main" val="1356723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1209"/>
                                        </p:tgtEl>
                                        <p:attrNameLst>
                                          <p:attrName>style.visibility</p:attrName>
                                        </p:attrNameLst>
                                      </p:cBhvr>
                                      <p:to>
                                        <p:strVal val="visible"/>
                                      </p:to>
                                    </p:set>
                                    <p:anim calcmode="lin" valueType="num">
                                      <p:cBhvr additive="base">
                                        <p:cTn id="12" dur="500" fill="hold"/>
                                        <p:tgtEl>
                                          <p:spTgt spid="51209"/>
                                        </p:tgtEl>
                                        <p:attrNameLst>
                                          <p:attrName>ppt_x</p:attrName>
                                        </p:attrNameLst>
                                      </p:cBhvr>
                                      <p:tavLst>
                                        <p:tav tm="0">
                                          <p:val>
                                            <p:strVal val="0-#ppt_w/2"/>
                                          </p:val>
                                        </p:tav>
                                        <p:tav tm="100000">
                                          <p:val>
                                            <p:strVal val="#ppt_x"/>
                                          </p:val>
                                        </p:tav>
                                      </p:tavLst>
                                    </p:anim>
                                    <p:anim calcmode="lin" valueType="num">
                                      <p:cBhvr additive="base">
                                        <p:cTn id="13" dur="500" fill="hold"/>
                                        <p:tgtEl>
                                          <p:spTgt spid="5120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1204"/>
                                        </p:tgtEl>
                                        <p:attrNameLst>
                                          <p:attrName>style.visibility</p:attrName>
                                        </p:attrNameLst>
                                      </p:cBhvr>
                                      <p:to>
                                        <p:strVal val="visible"/>
                                      </p:to>
                                    </p:set>
                                    <p:anim calcmode="lin" valueType="num">
                                      <p:cBhvr additive="base">
                                        <p:cTn id="18" dur="500" fill="hold"/>
                                        <p:tgtEl>
                                          <p:spTgt spid="51204"/>
                                        </p:tgtEl>
                                        <p:attrNameLst>
                                          <p:attrName>ppt_x</p:attrName>
                                        </p:attrNameLst>
                                      </p:cBhvr>
                                      <p:tavLst>
                                        <p:tav tm="0">
                                          <p:val>
                                            <p:strVal val="0-#ppt_w/2"/>
                                          </p:val>
                                        </p:tav>
                                        <p:tav tm="100000">
                                          <p:val>
                                            <p:strVal val="#ppt_x"/>
                                          </p:val>
                                        </p:tav>
                                      </p:tavLst>
                                    </p:anim>
                                    <p:anim calcmode="lin" valueType="num">
                                      <p:cBhvr additive="base">
                                        <p:cTn id="19" dur="500" fill="hold"/>
                                        <p:tgtEl>
                                          <p:spTgt spid="5120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51205"/>
                                        </p:tgtEl>
                                        <p:attrNameLst>
                                          <p:attrName>style.visibility</p:attrName>
                                        </p:attrNameLst>
                                      </p:cBhvr>
                                      <p:to>
                                        <p:strVal val="visible"/>
                                      </p:to>
                                    </p:set>
                                    <p:anim calcmode="lin" valueType="num">
                                      <p:cBhvr additive="base">
                                        <p:cTn id="23" dur="500" fill="hold"/>
                                        <p:tgtEl>
                                          <p:spTgt spid="51205"/>
                                        </p:tgtEl>
                                        <p:attrNameLst>
                                          <p:attrName>ppt_x</p:attrName>
                                        </p:attrNameLst>
                                      </p:cBhvr>
                                      <p:tavLst>
                                        <p:tav tm="0">
                                          <p:val>
                                            <p:strVal val="0-#ppt_w/2"/>
                                          </p:val>
                                        </p:tav>
                                        <p:tav tm="100000">
                                          <p:val>
                                            <p:strVal val="#ppt_x"/>
                                          </p:val>
                                        </p:tav>
                                      </p:tavLst>
                                    </p:anim>
                                    <p:anim calcmode="lin" valueType="num">
                                      <p:cBhvr additive="base">
                                        <p:cTn id="24"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1206"/>
                                        </p:tgtEl>
                                        <p:attrNameLst>
                                          <p:attrName>style.visibility</p:attrName>
                                        </p:attrNameLst>
                                      </p:cBhvr>
                                      <p:to>
                                        <p:strVal val="visible"/>
                                      </p:to>
                                    </p:set>
                                    <p:anim calcmode="lin" valueType="num">
                                      <p:cBhvr additive="base">
                                        <p:cTn id="29" dur="500" fill="hold"/>
                                        <p:tgtEl>
                                          <p:spTgt spid="51206"/>
                                        </p:tgtEl>
                                        <p:attrNameLst>
                                          <p:attrName>ppt_x</p:attrName>
                                        </p:attrNameLst>
                                      </p:cBhvr>
                                      <p:tavLst>
                                        <p:tav tm="0">
                                          <p:val>
                                            <p:strVal val="0-#ppt_w/2"/>
                                          </p:val>
                                        </p:tav>
                                        <p:tav tm="100000">
                                          <p:val>
                                            <p:strVal val="#ppt_x"/>
                                          </p:val>
                                        </p:tav>
                                      </p:tavLst>
                                    </p:anim>
                                    <p:anim calcmode="lin" valueType="num">
                                      <p:cBhvr additive="base">
                                        <p:cTn id="30"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1207"/>
                                        </p:tgtEl>
                                        <p:attrNameLst>
                                          <p:attrName>style.visibility</p:attrName>
                                        </p:attrNameLst>
                                      </p:cBhvr>
                                      <p:to>
                                        <p:strVal val="visible"/>
                                      </p:to>
                                    </p:set>
                                    <p:anim calcmode="lin" valueType="num">
                                      <p:cBhvr additive="base">
                                        <p:cTn id="35" dur="500" fill="hold"/>
                                        <p:tgtEl>
                                          <p:spTgt spid="51207"/>
                                        </p:tgtEl>
                                        <p:attrNameLst>
                                          <p:attrName>ppt_x</p:attrName>
                                        </p:attrNameLst>
                                      </p:cBhvr>
                                      <p:tavLst>
                                        <p:tav tm="0">
                                          <p:val>
                                            <p:strVal val="0-#ppt_w/2"/>
                                          </p:val>
                                        </p:tav>
                                        <p:tav tm="100000">
                                          <p:val>
                                            <p:strVal val="#ppt_x"/>
                                          </p:val>
                                        </p:tav>
                                      </p:tavLst>
                                    </p:anim>
                                    <p:anim calcmode="lin" valueType="num">
                                      <p:cBhvr additive="base">
                                        <p:cTn id="36" dur="500" fill="hold"/>
                                        <p:tgtEl>
                                          <p:spTgt spid="5120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1208"/>
                                        </p:tgtEl>
                                        <p:attrNameLst>
                                          <p:attrName>style.visibility</p:attrName>
                                        </p:attrNameLst>
                                      </p:cBhvr>
                                      <p:to>
                                        <p:strVal val="visible"/>
                                      </p:to>
                                    </p:set>
                                    <p:anim calcmode="lin" valueType="num">
                                      <p:cBhvr additive="base">
                                        <p:cTn id="41" dur="500" fill="hold"/>
                                        <p:tgtEl>
                                          <p:spTgt spid="51208"/>
                                        </p:tgtEl>
                                        <p:attrNameLst>
                                          <p:attrName>ppt_x</p:attrName>
                                        </p:attrNameLst>
                                      </p:cBhvr>
                                      <p:tavLst>
                                        <p:tav tm="0">
                                          <p:val>
                                            <p:strVal val="0-#ppt_w/2"/>
                                          </p:val>
                                        </p:tav>
                                        <p:tav tm="100000">
                                          <p:val>
                                            <p:strVal val="#ppt_x"/>
                                          </p:val>
                                        </p:tav>
                                      </p:tavLst>
                                    </p:anim>
                                    <p:anim calcmode="lin" valueType="num">
                                      <p:cBhvr additive="base">
                                        <p:cTn id="42" dur="500" fill="hold"/>
                                        <p:tgtEl>
                                          <p:spTgt spid="512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autoUpdateAnimBg="0"/>
      <p:bldP spid="51206" grpId="0" autoUpdateAnimBg="0"/>
      <p:bldP spid="51207" grpId="0" autoUpdateAnimBg="0"/>
      <p:bldP spid="51208" grpId="0" autoUpdateAnimBg="0"/>
      <p:bldP spid="5120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From Offense to Defense</a:t>
            </a:r>
            <a:endParaRPr lang="en-US" altLang="en-US" smtClean="0"/>
          </a:p>
        </p:txBody>
      </p:sp>
      <p:sp>
        <p:nvSpPr>
          <p:cNvPr id="3" name="Content Placeholder 2"/>
          <p:cNvSpPr>
            <a:spLocks noGrp="1"/>
          </p:cNvSpPr>
          <p:nvPr>
            <p:ph sz="quarter" idx="1"/>
          </p:nvPr>
        </p:nvSpPr>
        <p:spPr/>
        <p:txBody>
          <a:bodyPr/>
          <a:lstStyle/>
          <a:p>
            <a:pPr algn="ctr">
              <a:spcBef>
                <a:spcPct val="50000"/>
              </a:spcBef>
              <a:buNone/>
            </a:pPr>
            <a:endParaRPr lang="en-US" altLang="en-US" sz="2800" dirty="0" smtClean="0"/>
          </a:p>
          <a:p>
            <a:pPr algn="ctr">
              <a:spcBef>
                <a:spcPct val="50000"/>
              </a:spcBef>
              <a:buNone/>
            </a:pPr>
            <a:r>
              <a:rPr lang="en-US" altLang="en-US" sz="3600" dirty="0" smtClean="0"/>
              <a:t>“</a:t>
            </a:r>
            <a:r>
              <a:rPr lang="en-US" altLang="en-US" sz="3600" dirty="0"/>
              <a:t>When a resource becomes essential to competition but inconsequential to strategy, the risks it creates become more important than the advantages it provides”</a:t>
            </a:r>
          </a:p>
          <a:p>
            <a:pPr algn="ctr">
              <a:spcBef>
                <a:spcPct val="50000"/>
              </a:spcBef>
              <a:buNone/>
            </a:pPr>
            <a:r>
              <a:rPr lang="en-US" altLang="en-US" sz="3600" dirty="0"/>
              <a:t>					- Nicholas G. Carr</a:t>
            </a:r>
          </a:p>
          <a:p>
            <a:endParaRPr lang="en-US" sz="3600" dirty="0"/>
          </a:p>
        </p:txBody>
      </p:sp>
    </p:spTree>
    <p:extLst>
      <p:ext uri="{BB962C8B-B14F-4D97-AF65-F5344CB8AC3E}">
        <p14:creationId xmlns:p14="http://schemas.microsoft.com/office/powerpoint/2010/main" val="1992601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Metcalfe’s Law</a:t>
            </a:r>
            <a:endParaRPr lang="en-US" dirty="0"/>
          </a:p>
        </p:txBody>
      </p:sp>
      <p:sp>
        <p:nvSpPr>
          <p:cNvPr id="3" name="Content Placeholder 2"/>
          <p:cNvSpPr>
            <a:spLocks noGrp="1"/>
          </p:cNvSpPr>
          <p:nvPr>
            <p:ph sz="quarter" idx="1"/>
          </p:nvPr>
        </p:nvSpPr>
        <p:spPr/>
        <p:txBody>
          <a:bodyPr>
            <a:normAutofit/>
          </a:bodyPr>
          <a:lstStyle/>
          <a:p>
            <a:r>
              <a:rPr lang="en-US" dirty="0"/>
              <a:t>Metcalfe's Law states that the value of a network grows in proportion to the square of the number of users (Metcalfe 1996; and </a:t>
            </a:r>
            <a:r>
              <a:rPr lang="en-US" dirty="0" err="1"/>
              <a:t>Downes</a:t>
            </a:r>
            <a:r>
              <a:rPr lang="en-US" dirty="0"/>
              <a:t>, </a:t>
            </a:r>
            <a:r>
              <a:rPr lang="en-US" dirty="0" err="1"/>
              <a:t>Mui</a:t>
            </a:r>
            <a:r>
              <a:rPr lang="en-US" dirty="0"/>
              <a:t>, and Negroponte 1998). </a:t>
            </a:r>
            <a:endParaRPr lang="en-US" dirty="0" smtClean="0"/>
          </a:p>
          <a:p>
            <a:endParaRPr lang="en-US" dirty="0"/>
          </a:p>
        </p:txBody>
      </p:sp>
      <p:pic>
        <p:nvPicPr>
          <p:cNvPr id="6146" name="Picture 2" descr="Metcalfe's 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799666"/>
            <a:ext cx="3972821"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etcalfe Soci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782" y="3888000"/>
            <a:ext cx="3970078" cy="2247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34904" y="3105835"/>
            <a:ext cx="4724400" cy="646331"/>
          </a:xfrm>
          <a:prstGeom prst="rect">
            <a:avLst/>
          </a:prstGeom>
        </p:spPr>
        <p:txBody>
          <a:bodyPr wrap="square">
            <a:spAutoFit/>
          </a:bodyPr>
          <a:lstStyle/>
          <a:p>
            <a:r>
              <a:rPr lang="en-US" dirty="0"/>
              <a:t>“the value of a network equals the square of the number of networked employees”</a:t>
            </a:r>
          </a:p>
        </p:txBody>
      </p:sp>
    </p:spTree>
    <p:extLst>
      <p:ext uri="{BB962C8B-B14F-4D97-AF65-F5344CB8AC3E}">
        <p14:creationId xmlns:p14="http://schemas.microsoft.com/office/powerpoint/2010/main" val="3954628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Monday – Wednesday – Friday next week (various times) </a:t>
            </a:r>
          </a:p>
          <a:p>
            <a:pPr lvl="1"/>
            <a:r>
              <a:rPr lang="en-US" dirty="0" smtClean="0"/>
              <a:t>NB : Those under Ma’am Sandra will give their report to her</a:t>
            </a:r>
          </a:p>
          <a:p>
            <a:pPr lvl="1"/>
            <a:r>
              <a:rPr lang="en-US" dirty="0" smtClean="0"/>
              <a:t>1 hour long</a:t>
            </a:r>
          </a:p>
          <a:p>
            <a:pPr lvl="1"/>
            <a:r>
              <a:rPr lang="en-US" dirty="0" smtClean="0"/>
              <a:t>Smart Casual</a:t>
            </a:r>
          </a:p>
          <a:p>
            <a:r>
              <a:rPr lang="en-US" dirty="0" smtClean="0"/>
              <a:t>PPT presentation summarizing/highlighting  the progress of the group</a:t>
            </a:r>
          </a:p>
          <a:p>
            <a:r>
              <a:rPr lang="en-US" dirty="0" smtClean="0"/>
              <a:t>Q and A </a:t>
            </a:r>
          </a:p>
          <a:p>
            <a:r>
              <a:rPr lang="en-US" dirty="0" smtClean="0"/>
              <a:t>Rubrics</a:t>
            </a:r>
          </a:p>
          <a:p>
            <a:endParaRPr lang="en-US" dirty="0"/>
          </a:p>
        </p:txBody>
      </p:sp>
      <p:sp>
        <p:nvSpPr>
          <p:cNvPr id="2" name="Title 1"/>
          <p:cNvSpPr>
            <a:spLocks noGrp="1"/>
          </p:cNvSpPr>
          <p:nvPr>
            <p:ph type="title"/>
          </p:nvPr>
        </p:nvSpPr>
        <p:spPr/>
        <p:txBody>
          <a:bodyPr/>
          <a:lstStyle/>
          <a:p>
            <a:r>
              <a:rPr lang="en-US" dirty="0" smtClean="0"/>
              <a:t>Status report Defenses</a:t>
            </a:r>
            <a:endParaRPr lang="en-US" dirty="0"/>
          </a:p>
        </p:txBody>
      </p:sp>
    </p:spTree>
    <p:extLst>
      <p:ext uri="{BB962C8B-B14F-4D97-AF65-F5344CB8AC3E}">
        <p14:creationId xmlns:p14="http://schemas.microsoft.com/office/powerpoint/2010/main" val="3809592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dirty="0" smtClean="0"/>
              <a:t>Carr’s Recommendation </a:t>
            </a:r>
            <a:r>
              <a:rPr lang="en-US" dirty="0" smtClean="0"/>
              <a:t>seems true:  </a:t>
            </a:r>
            <a:r>
              <a:rPr lang="en-US" dirty="0" smtClean="0"/>
              <a:t>Vanishing Advantage</a:t>
            </a:r>
            <a:endParaRPr lang="en-US" dirty="0"/>
          </a:p>
        </p:txBody>
      </p:sp>
      <p:sp>
        <p:nvSpPr>
          <p:cNvPr id="11267" name="Rectangle 3"/>
          <p:cNvSpPr>
            <a:spLocks noGrp="1" noChangeArrowheads="1"/>
          </p:cNvSpPr>
          <p:nvPr>
            <p:ph sz="quarter" idx="1"/>
          </p:nvPr>
        </p:nvSpPr>
        <p:spPr>
          <a:xfrm>
            <a:off x="304800" y="1447800"/>
            <a:ext cx="8305800" cy="1295400"/>
          </a:xfrm>
        </p:spPr>
        <p:txBody>
          <a:bodyPr>
            <a:normAutofit/>
          </a:bodyPr>
          <a:lstStyle/>
          <a:p>
            <a:pPr algn="ctr">
              <a:buFont typeface="Wingdings" pitchFamily="2" charset="2"/>
              <a:buNone/>
            </a:pPr>
            <a:r>
              <a:rPr lang="en-US" sz="2400" dirty="0" smtClean="0"/>
              <a:t>Distinctive IT once provided strong competitive barriers.  But </a:t>
            </a:r>
            <a:r>
              <a:rPr lang="en-US" sz="2400" dirty="0"/>
              <a:t>barriers have rapidly </a:t>
            </a:r>
            <a:r>
              <a:rPr lang="en-US" sz="2400" dirty="0" smtClean="0"/>
              <a:t>eroded  </a:t>
            </a:r>
            <a:r>
              <a:rPr lang="en-US" sz="2400" dirty="0"/>
              <a:t>as accessibility, affordability, and </a:t>
            </a:r>
            <a:r>
              <a:rPr lang="en-US" sz="2400" dirty="0" smtClean="0"/>
              <a:t>standardization  </a:t>
            </a:r>
            <a:r>
              <a:rPr lang="en-US" sz="2400" dirty="0"/>
              <a:t>have increased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59406"/>
            <a:ext cx="8153400" cy="5376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8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Carr’s Recommendation seems true:  Vanishing Advantage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4021394" cy="3558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08090" y="1828800"/>
            <a:ext cx="4343400" cy="4093428"/>
          </a:xfrm>
          <a:prstGeom prst="rect">
            <a:avLst/>
          </a:prstGeom>
          <a:noFill/>
        </p:spPr>
        <p:txBody>
          <a:bodyPr wrap="square" rtlCol="0">
            <a:spAutoFit/>
          </a:bodyPr>
          <a:lstStyle/>
          <a:p>
            <a:r>
              <a:rPr lang="en-US" sz="2000" dirty="0" smtClean="0"/>
              <a:t>Reuters Monitor, introduced in 1973, provided contributed market information on the foreign exchange to subscribers.  </a:t>
            </a:r>
            <a:endParaRPr lang="en-US" sz="2000" dirty="0"/>
          </a:p>
          <a:p>
            <a:endParaRPr lang="en-US" sz="2000" dirty="0" smtClean="0"/>
          </a:p>
          <a:p>
            <a:r>
              <a:rPr lang="en-US" sz="2000" dirty="0" smtClean="0"/>
              <a:t>In 1981, they introduced Monitor Dealing where an actual transaction of foreign exchange was done via video terminals</a:t>
            </a:r>
          </a:p>
          <a:p>
            <a:endParaRPr lang="en-US" sz="2000" dirty="0"/>
          </a:p>
          <a:p>
            <a:r>
              <a:rPr lang="en-US" sz="2000" dirty="0"/>
              <a:t>In 1963 the company had made a profit of £51,000; in 1973 profits reached more than £709,000; and in 1981 profits were more than £16 million.</a:t>
            </a:r>
            <a:br>
              <a:rPr lang="en-US" sz="2000" dirty="0"/>
            </a:br>
            <a:endParaRPr lang="en-US" sz="2000" dirty="0"/>
          </a:p>
        </p:txBody>
      </p:sp>
    </p:spTree>
    <p:extLst>
      <p:ext uri="{BB962C8B-B14F-4D97-AF65-F5344CB8AC3E}">
        <p14:creationId xmlns:p14="http://schemas.microsoft.com/office/powerpoint/2010/main" val="1355076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Aren’t There Exceptions?</a:t>
            </a:r>
          </a:p>
        </p:txBody>
      </p:sp>
      <p:sp>
        <p:nvSpPr>
          <p:cNvPr id="12291" name="Rectangle 3"/>
          <p:cNvSpPr>
            <a:spLocks noGrp="1" noChangeArrowheads="1"/>
          </p:cNvSpPr>
          <p:nvPr>
            <p:ph sz="quarter" idx="1"/>
          </p:nvPr>
        </p:nvSpPr>
        <p:spPr/>
        <p:txBody>
          <a:bodyPr/>
          <a:lstStyle/>
          <a:p>
            <a:pPr algn="ctr">
              <a:buFont typeface="Wingdings" pitchFamily="2" charset="2"/>
              <a:buNone/>
            </a:pPr>
            <a:endParaRPr lang="en-US" sz="2400" dirty="0"/>
          </a:p>
          <a:p>
            <a:pPr algn="ctr">
              <a:buFont typeface="Wingdings" pitchFamily="2" charset="2"/>
              <a:buNone/>
            </a:pPr>
            <a:r>
              <a:rPr lang="en-US" sz="2400" i="1" dirty="0"/>
              <a:t>Yes!</a:t>
            </a:r>
            <a:endParaRPr lang="en-US" sz="2400" dirty="0"/>
          </a:p>
          <a:p>
            <a:endParaRPr lang="en-US" sz="2400" i="1" dirty="0"/>
          </a:p>
          <a:p>
            <a:r>
              <a:rPr lang="en-US" sz="2400" dirty="0"/>
              <a:t>When there are barriers to </a:t>
            </a:r>
            <a:r>
              <a:rPr lang="en-US" sz="2400" dirty="0" smtClean="0"/>
              <a:t>competitive </a:t>
            </a:r>
            <a:r>
              <a:rPr lang="en-US" sz="2400" dirty="0"/>
              <a:t>replication, IT can still act like a proprietary </a:t>
            </a:r>
            <a:r>
              <a:rPr lang="en-US" sz="2400" dirty="0" smtClean="0"/>
              <a:t>technology.</a:t>
            </a:r>
            <a:endParaRPr lang="en-US" sz="2400" dirty="0"/>
          </a:p>
          <a:p>
            <a:pPr lvl="1"/>
            <a:endParaRPr lang="en-US" sz="2000" dirty="0"/>
          </a:p>
          <a:p>
            <a:pPr lvl="1"/>
            <a:r>
              <a:rPr lang="en-US" sz="2000" dirty="0"/>
              <a:t>Idiosyncratic, specialized applications</a:t>
            </a:r>
          </a:p>
          <a:p>
            <a:pPr lvl="1"/>
            <a:r>
              <a:rPr lang="en-US" sz="2000" dirty="0"/>
              <a:t>High copying costs for competitors</a:t>
            </a:r>
          </a:p>
          <a:p>
            <a:pPr lvl="1"/>
            <a:r>
              <a:rPr lang="en-US" sz="2000" dirty="0"/>
              <a:t>Tight ties to unique processes</a:t>
            </a:r>
          </a:p>
          <a:p>
            <a:pPr lvl="1"/>
            <a:r>
              <a:rPr lang="en-US" sz="2000" dirty="0"/>
              <a:t>E.g. Google algorithm, Goldman Sachs derivative apps</a:t>
            </a:r>
          </a:p>
        </p:txBody>
      </p:sp>
    </p:spTree>
    <p:extLst>
      <p:ext uri="{BB962C8B-B14F-4D97-AF65-F5344CB8AC3E}">
        <p14:creationId xmlns:p14="http://schemas.microsoft.com/office/powerpoint/2010/main" val="26929962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But exceptions are rare….</a:t>
            </a:r>
          </a:p>
        </p:txBody>
      </p:sp>
      <p:graphicFrame>
        <p:nvGraphicFramePr>
          <p:cNvPr id="2" name="Object 6"/>
          <p:cNvGraphicFramePr>
            <a:graphicFrameLocks noGrp="1" noChangeAspect="1"/>
          </p:cNvGraphicFramePr>
          <p:nvPr>
            <p:ph sz="quarter" idx="1"/>
            <p:extLst>
              <p:ext uri="{D42A27DB-BD31-4B8C-83A1-F6EECF244321}">
                <p14:modId xmlns:p14="http://schemas.microsoft.com/office/powerpoint/2010/main" val="371576572"/>
              </p:ext>
            </p:extLst>
          </p:nvPr>
        </p:nvGraphicFramePr>
        <p:xfrm>
          <a:off x="584200" y="1240656"/>
          <a:ext cx="7820025" cy="4262438"/>
        </p:xfrm>
        <a:graphic>
          <a:graphicData uri="http://schemas.openxmlformats.org/drawingml/2006/chart">
            <c:chart xmlns:c="http://schemas.openxmlformats.org/drawingml/2006/chart" xmlns:r="http://schemas.openxmlformats.org/officeDocument/2006/relationships" r:id="rId2"/>
          </a:graphicData>
        </a:graphic>
      </p:graphicFrame>
      <p:sp>
        <p:nvSpPr>
          <p:cNvPr id="13319" name="Text Box 7"/>
          <p:cNvSpPr txBox="1">
            <a:spLocks noChangeArrowheads="1"/>
          </p:cNvSpPr>
          <p:nvPr/>
        </p:nvSpPr>
        <p:spPr bwMode="auto">
          <a:xfrm>
            <a:off x="533400" y="5257800"/>
            <a:ext cx="7986713" cy="641350"/>
          </a:xfrm>
          <a:prstGeom prst="rect">
            <a:avLst/>
          </a:prstGeom>
          <a:noFill/>
          <a:ln w="9525">
            <a:noFill/>
            <a:miter lim="800000"/>
            <a:headEnd/>
            <a:tailEnd/>
          </a:ln>
          <a:effectLst/>
        </p:spPr>
        <p:txBody>
          <a:bodyPr wrap="none">
            <a:spAutoFit/>
          </a:bodyPr>
          <a:lstStyle/>
          <a:p>
            <a:r>
              <a:rPr lang="en-US"/>
              <a:t>In most companies, 70 – 90% of IT spending goes into maintaining</a:t>
            </a:r>
          </a:p>
          <a:p>
            <a:r>
              <a:rPr lang="en-US"/>
              <a:t>largely undiferentiated infrastructure</a:t>
            </a:r>
          </a:p>
        </p:txBody>
      </p:sp>
    </p:spTree>
    <p:extLst>
      <p:ext uri="{BB962C8B-B14F-4D97-AF65-F5344CB8AC3E}">
        <p14:creationId xmlns:p14="http://schemas.microsoft.com/office/powerpoint/2010/main" val="3044301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nospillsales.info/wp-content/uploads/2010/12/selling-competition.jpg"/>
          <p:cNvPicPr>
            <a:picLocks noChangeAspect="1" noChangeArrowheads="1"/>
          </p:cNvPicPr>
          <p:nvPr/>
        </p:nvPicPr>
        <p:blipFill>
          <a:blip r:embed="rId2" cstate="print"/>
          <a:srcRect/>
          <a:stretch>
            <a:fillRect/>
          </a:stretch>
        </p:blipFill>
        <p:spPr bwMode="auto">
          <a:xfrm>
            <a:off x="2189559" y="3371852"/>
            <a:ext cx="5105400" cy="3095149"/>
          </a:xfrm>
          <a:prstGeom prst="rect">
            <a:avLst/>
          </a:prstGeom>
          <a:noFill/>
        </p:spPr>
      </p:pic>
      <p:sp>
        <p:nvSpPr>
          <p:cNvPr id="7" name="TextBox 6"/>
          <p:cNvSpPr txBox="1"/>
          <p:nvPr/>
        </p:nvSpPr>
        <p:spPr>
          <a:xfrm>
            <a:off x="5715000" y="2756584"/>
            <a:ext cx="3200400" cy="954107"/>
          </a:xfrm>
          <a:prstGeom prst="rect">
            <a:avLst/>
          </a:prstGeom>
          <a:noFill/>
        </p:spPr>
        <p:txBody>
          <a:bodyPr wrap="square" rtlCol="0">
            <a:spAutoFit/>
          </a:bodyPr>
          <a:lstStyle/>
          <a:p>
            <a:pPr algn="ctr"/>
            <a:r>
              <a:rPr lang="en-US" sz="2800" dirty="0" smtClean="0">
                <a:latin typeface="Levenim MT" pitchFamily="2" charset="-79"/>
                <a:ea typeface="Ebrima" pitchFamily="2" charset="0"/>
                <a:cs typeface="Levenim MT" pitchFamily="2" charset="-79"/>
              </a:rPr>
              <a:t>COMPETITIVE ADVANTAGE</a:t>
            </a:r>
            <a:endParaRPr lang="en-US" sz="2800" dirty="0">
              <a:latin typeface="Levenim MT" pitchFamily="2" charset="-79"/>
              <a:ea typeface="Ebrima" pitchFamily="2" charset="0"/>
              <a:cs typeface="Levenim MT" pitchFamily="2" charset="-79"/>
            </a:endParaRPr>
          </a:p>
        </p:txBody>
      </p:sp>
      <p:grpSp>
        <p:nvGrpSpPr>
          <p:cNvPr id="9" name="Group 8"/>
          <p:cNvGrpSpPr/>
          <p:nvPr/>
        </p:nvGrpSpPr>
        <p:grpSpPr>
          <a:xfrm>
            <a:off x="1305397" y="1107303"/>
            <a:ext cx="1900237" cy="2498851"/>
            <a:chOff x="3581400" y="228600"/>
            <a:chExt cx="1971675" cy="3514725"/>
          </a:xfrm>
        </p:grpSpPr>
        <p:pic>
          <p:nvPicPr>
            <p:cNvPr id="16385" name="Picture 1"/>
            <p:cNvPicPr>
              <a:picLocks noChangeAspect="1" noChangeArrowheads="1"/>
            </p:cNvPicPr>
            <p:nvPr/>
          </p:nvPicPr>
          <p:blipFill>
            <a:blip r:embed="rId3" cstate="print"/>
            <a:srcRect/>
            <a:stretch>
              <a:fillRect/>
            </a:stretch>
          </p:blipFill>
          <p:spPr bwMode="auto">
            <a:xfrm>
              <a:off x="3581400" y="228600"/>
              <a:ext cx="1971675" cy="3514725"/>
            </a:xfrm>
            <a:prstGeom prst="rect">
              <a:avLst/>
            </a:prstGeom>
            <a:noFill/>
            <a:ln w="9525">
              <a:noFill/>
              <a:miter lim="800000"/>
              <a:headEnd/>
              <a:tailEnd/>
            </a:ln>
            <a:effectLst/>
          </p:spPr>
        </p:pic>
        <p:sp>
          <p:nvSpPr>
            <p:cNvPr id="8" name="TextBox 7"/>
            <p:cNvSpPr txBox="1"/>
            <p:nvPr/>
          </p:nvSpPr>
          <p:spPr>
            <a:xfrm>
              <a:off x="3886200" y="304800"/>
              <a:ext cx="1273105" cy="369332"/>
            </a:xfrm>
            <a:prstGeom prst="rect">
              <a:avLst/>
            </a:prstGeom>
            <a:noFill/>
          </p:spPr>
          <p:txBody>
            <a:bodyPr wrap="none" rtlCol="0">
              <a:spAutoFit/>
            </a:bodyPr>
            <a:lstStyle/>
            <a:p>
              <a:r>
                <a:rPr lang="en-US" dirty="0" smtClean="0">
                  <a:solidFill>
                    <a:schemeClr val="bg1"/>
                  </a:solidFill>
                  <a:latin typeface="Levenim MT" pitchFamily="2" charset="-79"/>
                  <a:cs typeface="Levenim MT" pitchFamily="2" charset="-79"/>
                </a:rPr>
                <a:t>SCARCITY</a:t>
              </a:r>
              <a:endParaRPr lang="en-US" dirty="0">
                <a:solidFill>
                  <a:schemeClr val="bg1"/>
                </a:solidFill>
                <a:latin typeface="Levenim MT" pitchFamily="2" charset="-79"/>
                <a:cs typeface="Levenim MT" pitchFamily="2" charset="-79"/>
              </a:endParaRPr>
            </a:p>
          </p:txBody>
        </p:sp>
      </p:grpSp>
      <p:pic>
        <p:nvPicPr>
          <p:cNvPr id="9218" name="Picture 2" descr="http://www.infobarrel.com/media/image/62664.jpg"/>
          <p:cNvPicPr>
            <a:picLocks noChangeAspect="1" noChangeArrowheads="1"/>
          </p:cNvPicPr>
          <p:nvPr/>
        </p:nvPicPr>
        <p:blipFill>
          <a:blip r:embed="rId4" cstate="print"/>
          <a:srcRect/>
          <a:stretch>
            <a:fillRect/>
          </a:stretch>
        </p:blipFill>
        <p:spPr bwMode="auto">
          <a:xfrm>
            <a:off x="6248400" y="927784"/>
            <a:ext cx="2093119" cy="1828800"/>
          </a:xfrm>
          <a:prstGeom prst="rect">
            <a:avLst/>
          </a:prstGeom>
          <a:noFill/>
        </p:spPr>
      </p:pic>
      <p:grpSp>
        <p:nvGrpSpPr>
          <p:cNvPr id="13" name="Group 12"/>
          <p:cNvGrpSpPr/>
          <p:nvPr/>
        </p:nvGrpSpPr>
        <p:grpSpPr>
          <a:xfrm>
            <a:off x="3505200" y="1135803"/>
            <a:ext cx="2514600" cy="2416175"/>
            <a:chOff x="3505200" y="762000"/>
            <a:chExt cx="2455182" cy="2263775"/>
          </a:xfrm>
        </p:grpSpPr>
        <p:sp>
          <p:nvSpPr>
            <p:cNvPr id="12" name="TextBox 11"/>
            <p:cNvSpPr txBox="1"/>
            <p:nvPr/>
          </p:nvSpPr>
          <p:spPr>
            <a:xfrm>
              <a:off x="3505200" y="1371600"/>
              <a:ext cx="748923" cy="1107996"/>
            </a:xfrm>
            <a:prstGeom prst="rect">
              <a:avLst/>
            </a:prstGeom>
            <a:noFill/>
          </p:spPr>
          <p:txBody>
            <a:bodyPr wrap="none" rtlCol="0">
              <a:spAutoFit/>
            </a:bodyPr>
            <a:lstStyle/>
            <a:p>
              <a:r>
                <a:rPr lang="en-US" sz="6600" dirty="0" smtClean="0"/>
                <a:t>+</a:t>
              </a:r>
              <a:endParaRPr lang="en-US" sz="6600" dirty="0"/>
            </a:p>
          </p:txBody>
        </p:sp>
        <p:pic>
          <p:nvPicPr>
            <p:cNvPr id="3074" name="Picture 2" descr="http://www.munknee.com/wp-content/uploads/2009/10/Purchasing-Power.jpg"/>
            <p:cNvPicPr>
              <a:picLocks noChangeAspect="1" noChangeArrowheads="1"/>
            </p:cNvPicPr>
            <p:nvPr/>
          </p:nvPicPr>
          <p:blipFill>
            <a:blip r:embed="rId5" cstate="print"/>
            <a:srcRect/>
            <a:stretch>
              <a:fillRect/>
            </a:stretch>
          </p:blipFill>
          <p:spPr bwMode="auto">
            <a:xfrm>
              <a:off x="4343400" y="762000"/>
              <a:ext cx="1616982" cy="2263775"/>
            </a:xfrm>
            <a:prstGeom prst="rect">
              <a:avLst/>
            </a:prstGeom>
            <a:noFill/>
          </p:spPr>
        </p:pic>
      </p:grpSp>
      <p:grpSp>
        <p:nvGrpSpPr>
          <p:cNvPr id="18" name="Group 17"/>
          <p:cNvGrpSpPr/>
          <p:nvPr/>
        </p:nvGrpSpPr>
        <p:grpSpPr>
          <a:xfrm>
            <a:off x="6781800" y="699184"/>
            <a:ext cx="2133600" cy="707886"/>
            <a:chOff x="6781800" y="152400"/>
            <a:chExt cx="2133600" cy="707886"/>
          </a:xfrm>
        </p:grpSpPr>
        <p:sp>
          <p:nvSpPr>
            <p:cNvPr id="14" name="TextBox 13"/>
            <p:cNvSpPr txBox="1"/>
            <p:nvPr/>
          </p:nvSpPr>
          <p:spPr>
            <a:xfrm>
              <a:off x="7010400" y="152400"/>
              <a:ext cx="1905000" cy="707886"/>
            </a:xfrm>
            <a:prstGeom prst="rect">
              <a:avLst/>
            </a:prstGeom>
            <a:noFill/>
          </p:spPr>
          <p:txBody>
            <a:bodyPr wrap="square" rtlCol="0">
              <a:spAutoFit/>
            </a:bodyPr>
            <a:lstStyle/>
            <a:p>
              <a:pPr algn="ctr"/>
              <a:r>
                <a:rPr lang="en-US" sz="2000" dirty="0" smtClean="0"/>
                <a:t>SHAREHOLDER</a:t>
              </a:r>
            </a:p>
            <a:p>
              <a:pPr algn="ctr"/>
              <a:r>
                <a:rPr lang="en-US" sz="2000" dirty="0" smtClean="0"/>
                <a:t>VALUE</a:t>
              </a:r>
              <a:endParaRPr lang="en-US" sz="2000" dirty="0"/>
            </a:p>
          </p:txBody>
        </p:sp>
        <p:sp>
          <p:nvSpPr>
            <p:cNvPr id="17" name="Up Arrow 16"/>
            <p:cNvSpPr/>
            <p:nvPr/>
          </p:nvSpPr>
          <p:spPr>
            <a:xfrm>
              <a:off x="6781800" y="228600"/>
              <a:ext cx="304800" cy="533400"/>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3252345" y="4565483"/>
            <a:ext cx="2979828" cy="707886"/>
          </a:xfrm>
          <a:prstGeom prst="rect">
            <a:avLst/>
          </a:prstGeom>
          <a:solidFill>
            <a:schemeClr val="bg1"/>
          </a:solidFill>
        </p:spPr>
        <p:txBody>
          <a:bodyPr wrap="square" rtlCol="0">
            <a:spAutoFit/>
          </a:bodyPr>
          <a:lstStyle/>
          <a:p>
            <a:pPr algn="ctr"/>
            <a:r>
              <a:rPr lang="en-US" sz="4000" dirty="0" smtClean="0"/>
              <a:t>INNOVATION</a:t>
            </a:r>
            <a:endParaRPr lang="en-US" sz="4000" dirty="0"/>
          </a:p>
        </p:txBody>
      </p:sp>
      <p:sp>
        <p:nvSpPr>
          <p:cNvPr id="3" name="TextBox 2"/>
          <p:cNvSpPr txBox="1"/>
          <p:nvPr/>
        </p:nvSpPr>
        <p:spPr>
          <a:xfrm>
            <a:off x="571276" y="396220"/>
            <a:ext cx="4352730" cy="523220"/>
          </a:xfrm>
          <a:prstGeom prst="rect">
            <a:avLst/>
          </a:prstGeom>
          <a:noFill/>
        </p:spPr>
        <p:txBody>
          <a:bodyPr wrap="none" rtlCol="0">
            <a:spAutoFit/>
          </a:bodyPr>
          <a:lstStyle/>
          <a:p>
            <a:r>
              <a:rPr lang="en-US" sz="2800" dirty="0" smtClean="0"/>
              <a:t>So let’s go back to this equation:</a:t>
            </a:r>
            <a:endParaRPr lang="en-US" sz="2800" dirty="0"/>
          </a:p>
        </p:txBody>
      </p:sp>
    </p:spTree>
    <p:extLst>
      <p:ext uri="{BB962C8B-B14F-4D97-AF65-F5344CB8AC3E}">
        <p14:creationId xmlns:p14="http://schemas.microsoft.com/office/powerpoint/2010/main" val="274975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en-US" dirty="0" smtClean="0"/>
              <a:t>What is innovation?</a:t>
            </a:r>
            <a:endParaRPr lang="en-GB" altLang="en-US" dirty="0"/>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r>
              <a:rPr lang="en-GB" altLang="en-US" smtClean="0"/>
              <a:t>“the successful exploitation of new ideas” (DTI 2006)</a:t>
            </a:r>
          </a:p>
          <a:p>
            <a:r>
              <a:rPr lang="en-US" altLang="en-US" smtClean="0"/>
              <a:t>“the successful introduction of a new or improved product, process or service to the marketplace”</a:t>
            </a:r>
            <a:r>
              <a:rPr lang="en-GB" altLang="en-US" smtClean="0"/>
              <a:t> (SPRU 1972)</a:t>
            </a:r>
          </a:p>
          <a:p>
            <a:r>
              <a:rPr lang="en-US" altLang="en-US" smtClean="0"/>
              <a:t>“a product, process or service new to the firm, not only new to the world or marketplace” (Hobday 2005)</a:t>
            </a:r>
            <a:r>
              <a:rPr lang="en-GB" altLang="en-US" smtClean="0"/>
              <a:t> </a:t>
            </a:r>
          </a:p>
          <a:p>
            <a:endParaRPr lang="en-GB" altLang="en-US" smtClean="0"/>
          </a:p>
          <a:p>
            <a:endParaRPr lang="en-GB" altLang="en-US"/>
          </a:p>
        </p:txBody>
      </p:sp>
    </p:spTree>
    <p:extLst>
      <p:ext uri="{BB962C8B-B14F-4D97-AF65-F5344CB8AC3E}">
        <p14:creationId xmlns:p14="http://schemas.microsoft.com/office/powerpoint/2010/main" val="3070950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GB" altLang="en-US" smtClean="0"/>
              <a:t>Innovation and competitive advantage</a:t>
            </a:r>
            <a:endParaRPr lang="en-GB" altLang="en-US"/>
          </a:p>
        </p:txBody>
      </p:sp>
      <p:sp>
        <p:nvSpPr>
          <p:cNvPr id="45059"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endParaRPr lang="en-GB" altLang="en-US" dirty="0" smtClean="0"/>
          </a:p>
          <a:p>
            <a:r>
              <a:rPr lang="en-GB" altLang="en-US" sz="3200" dirty="0" smtClean="0"/>
              <a:t>Strong correlation between new products, capture and retention of market share, and increased profitability</a:t>
            </a:r>
          </a:p>
          <a:p>
            <a:r>
              <a:rPr lang="en-GB" altLang="en-US" sz="3200" dirty="0" smtClean="0"/>
              <a:t>In mature industries, not just low price, but the provision of variety of non-price factors (design, customisation, quality)</a:t>
            </a:r>
          </a:p>
          <a:p>
            <a:r>
              <a:rPr lang="en-GB" altLang="en-US" sz="3200" dirty="0" smtClean="0"/>
              <a:t>Rapid response esp. important given shortening product life cycles</a:t>
            </a:r>
          </a:p>
        </p:txBody>
      </p:sp>
    </p:spTree>
    <p:extLst>
      <p:ext uri="{BB962C8B-B14F-4D97-AF65-F5344CB8AC3E}">
        <p14:creationId xmlns:p14="http://schemas.microsoft.com/office/powerpoint/2010/main" val="1064224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smtClean="0"/>
              <a:t>Innovation and strategic advantage</a:t>
            </a:r>
            <a:endParaRPr lang="en-GB" altLang="en-US"/>
          </a:p>
        </p:txBody>
      </p:sp>
      <p:sp>
        <p:nvSpPr>
          <p:cNvPr id="47107" name="Rectangle 3" descr="Rectangle: Click to edit Master text styles&#10;Second level&#10;Third level&#10;Fourth level&#10;Fifth level"/>
          <p:cNvSpPr>
            <a:spLocks noGrp="1" noChangeArrowheads="1"/>
          </p:cNvSpPr>
          <p:nvPr>
            <p:ph type="body" idx="1"/>
          </p:nvPr>
        </p:nvSpPr>
        <p:spPr/>
        <p:txBody>
          <a:bodyPr/>
          <a:lstStyle/>
          <a:p>
            <a:r>
              <a:rPr lang="en-GB" altLang="en-US" smtClean="0"/>
              <a:t>Novelty - Offering something which no-one else can</a:t>
            </a:r>
          </a:p>
          <a:p>
            <a:r>
              <a:rPr lang="en-GB" altLang="en-US" smtClean="0"/>
              <a:t>Competence-shifting - Rewriting the rules of the competitive game</a:t>
            </a:r>
          </a:p>
          <a:p>
            <a:r>
              <a:rPr lang="en-GB" altLang="en-US" smtClean="0"/>
              <a:t>Complexity - Difficulty of learning about technology keeps entry barriers high</a:t>
            </a:r>
          </a:p>
          <a:p>
            <a:r>
              <a:rPr lang="en-GB" altLang="en-US" smtClean="0"/>
              <a:t>Robust design - Basic model product or process can be stretched over an extended life, reducing overall cost</a:t>
            </a:r>
          </a:p>
          <a:p>
            <a:r>
              <a:rPr lang="en-GB" altLang="en-US" smtClean="0"/>
              <a:t>Continuous incremental innovation - Continuous movement of the cost/performance frontier</a:t>
            </a:r>
          </a:p>
          <a:p>
            <a:endParaRPr lang="en-GB" altLang="en-US"/>
          </a:p>
        </p:txBody>
      </p:sp>
    </p:spTree>
    <p:extLst>
      <p:ext uri="{BB962C8B-B14F-4D97-AF65-F5344CB8AC3E}">
        <p14:creationId xmlns:p14="http://schemas.microsoft.com/office/powerpoint/2010/main" val="3802833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dirty="0" smtClean="0"/>
              <a:t>Types of innovation</a:t>
            </a:r>
            <a:endParaRPr lang="en-GB" altLang="en-US" dirty="0"/>
          </a:p>
        </p:txBody>
      </p:sp>
      <p:graphicFrame>
        <p:nvGraphicFramePr>
          <p:cNvPr id="4" name="Diagram 3"/>
          <p:cNvGraphicFramePr/>
          <p:nvPr>
            <p:extLst>
              <p:ext uri="{D42A27DB-BD31-4B8C-83A1-F6EECF244321}">
                <p14:modId xmlns:p14="http://schemas.microsoft.com/office/powerpoint/2010/main" val="2972203371"/>
              </p:ext>
            </p:extLst>
          </p:nvPr>
        </p:nvGraphicFramePr>
        <p:xfrm>
          <a:off x="381000" y="1752600"/>
          <a:ext cx="8305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484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Transformative Technologies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43259345"/>
              </p:ext>
            </p:extLst>
          </p:nvPr>
        </p:nvGraphicFramePr>
        <p:xfrm>
          <a:off x="990600" y="1905000"/>
          <a:ext cx="7391400" cy="4191000"/>
        </p:xfrm>
        <a:graphic>
          <a:graphicData uri="http://schemas.openxmlformats.org/drawingml/2006/table">
            <a:tbl>
              <a:tblPr firstRow="1" bandRow="1">
                <a:tableStyleId>{5C22544A-7EE6-4342-B048-85BDC9FD1C3A}</a:tableStyleId>
              </a:tblPr>
              <a:tblGrid>
                <a:gridCol w="3695700"/>
                <a:gridCol w="3695700"/>
              </a:tblGrid>
              <a:tr h="523875">
                <a:tc>
                  <a:txBody>
                    <a:bodyPr/>
                    <a:lstStyle/>
                    <a:p>
                      <a:r>
                        <a:rPr lang="en-US" sz="2400" dirty="0" smtClean="0"/>
                        <a:t>Transformative</a:t>
                      </a:r>
                      <a:r>
                        <a:rPr lang="en-US" sz="2400" baseline="0" dirty="0" smtClean="0"/>
                        <a:t> Technology</a:t>
                      </a:r>
                      <a:endParaRPr lang="en-US" sz="2400" dirty="0"/>
                    </a:p>
                  </a:txBody>
                  <a:tcPr/>
                </a:tc>
                <a:tc>
                  <a:txBody>
                    <a:bodyPr/>
                    <a:lstStyle/>
                    <a:p>
                      <a:r>
                        <a:rPr lang="en-US" sz="2400" dirty="0" smtClean="0"/>
                        <a:t>Technology it disrupted</a:t>
                      </a:r>
                      <a:endParaRPr lang="en-US" sz="2400" dirty="0"/>
                    </a:p>
                  </a:txBody>
                  <a:tcPr/>
                </a:tc>
              </a:tr>
              <a:tr h="523875">
                <a:tc>
                  <a:txBody>
                    <a:bodyPr/>
                    <a:lstStyle/>
                    <a:p>
                      <a:r>
                        <a:rPr lang="en-US" sz="2400" dirty="0" smtClean="0"/>
                        <a:t>3.5 inch floppy</a:t>
                      </a:r>
                      <a:endParaRPr lang="en-US" sz="2400" dirty="0"/>
                    </a:p>
                  </a:txBody>
                  <a:tcPr/>
                </a:tc>
                <a:tc>
                  <a:txBody>
                    <a:bodyPr/>
                    <a:lstStyle/>
                    <a:p>
                      <a:r>
                        <a:rPr lang="en-US" sz="2400" dirty="0" smtClean="0"/>
                        <a:t>5.25 inch floppy</a:t>
                      </a:r>
                      <a:endParaRPr lang="en-US" sz="2400" dirty="0"/>
                    </a:p>
                  </a:txBody>
                  <a:tcPr/>
                </a:tc>
              </a:tr>
              <a:tr h="523875">
                <a:tc>
                  <a:txBody>
                    <a:bodyPr/>
                    <a:lstStyle/>
                    <a:p>
                      <a:r>
                        <a:rPr lang="en-US" sz="2400" dirty="0" smtClean="0"/>
                        <a:t>Zip</a:t>
                      </a:r>
                      <a:r>
                        <a:rPr lang="en-US" sz="2400" baseline="0" dirty="0" smtClean="0"/>
                        <a:t> drives</a:t>
                      </a:r>
                      <a:endParaRPr lang="en-US" sz="2400" dirty="0"/>
                    </a:p>
                  </a:txBody>
                  <a:tcPr/>
                </a:tc>
                <a:tc>
                  <a:txBody>
                    <a:bodyPr/>
                    <a:lstStyle/>
                    <a:p>
                      <a:r>
                        <a:rPr lang="en-US" sz="2400" dirty="0" smtClean="0"/>
                        <a:t>3.Inch</a:t>
                      </a:r>
                      <a:r>
                        <a:rPr lang="en-US" sz="2400" baseline="0" dirty="0" smtClean="0"/>
                        <a:t> floppy</a:t>
                      </a:r>
                      <a:endParaRPr lang="en-US" sz="2400" dirty="0"/>
                    </a:p>
                  </a:txBody>
                  <a:tcPr/>
                </a:tc>
              </a:tr>
              <a:tr h="523875">
                <a:tc>
                  <a:txBody>
                    <a:bodyPr/>
                    <a:lstStyle/>
                    <a:p>
                      <a:r>
                        <a:rPr lang="en-US" sz="2400" dirty="0" smtClean="0"/>
                        <a:t>XXXXX</a:t>
                      </a:r>
                      <a:endParaRPr lang="en-US" sz="2400" dirty="0"/>
                    </a:p>
                  </a:txBody>
                  <a:tcPr/>
                </a:tc>
                <a:tc>
                  <a:txBody>
                    <a:bodyPr/>
                    <a:lstStyle/>
                    <a:p>
                      <a:r>
                        <a:rPr lang="en-US" sz="2400" dirty="0" smtClean="0"/>
                        <a:t>Zip drive</a:t>
                      </a:r>
                      <a:endParaRPr lang="en-US" sz="2400" dirty="0"/>
                    </a:p>
                  </a:txBody>
                  <a:tcPr/>
                </a:tc>
              </a:tr>
              <a:tr h="523875">
                <a:tc>
                  <a:txBody>
                    <a:bodyPr/>
                    <a:lstStyle/>
                    <a:p>
                      <a:r>
                        <a:rPr lang="en-US" sz="2400" dirty="0" smtClean="0"/>
                        <a:t>YYYYYY</a:t>
                      </a:r>
                      <a:endParaRPr lang="en-US" sz="2400" dirty="0"/>
                    </a:p>
                  </a:txBody>
                  <a:tcPr/>
                </a:tc>
                <a:tc>
                  <a:txBody>
                    <a:bodyPr/>
                    <a:lstStyle/>
                    <a:p>
                      <a:r>
                        <a:rPr lang="en-US" sz="2400" dirty="0" smtClean="0"/>
                        <a:t>XXXXXX</a:t>
                      </a:r>
                      <a:endParaRPr lang="en-US" sz="2400" dirty="0"/>
                    </a:p>
                  </a:txBody>
                  <a:tcPr/>
                </a:tc>
              </a:tr>
              <a:tr h="523875">
                <a:tc>
                  <a:txBody>
                    <a:bodyPr/>
                    <a:lstStyle/>
                    <a:p>
                      <a:endParaRPr lang="en-US" sz="2400" dirty="0"/>
                    </a:p>
                  </a:txBody>
                  <a:tcPr/>
                </a:tc>
                <a:tc>
                  <a:txBody>
                    <a:bodyPr/>
                    <a:lstStyle/>
                    <a:p>
                      <a:r>
                        <a:rPr lang="en-US" sz="2400" dirty="0" smtClean="0"/>
                        <a:t>Rail transport</a:t>
                      </a:r>
                      <a:endParaRPr lang="en-US" sz="2400" dirty="0"/>
                    </a:p>
                  </a:txBody>
                  <a:tcPr/>
                </a:tc>
              </a:tr>
              <a:tr h="523875">
                <a:tc>
                  <a:txBody>
                    <a:bodyPr/>
                    <a:lstStyle/>
                    <a:p>
                      <a:endParaRPr lang="en-US" sz="2400" dirty="0"/>
                    </a:p>
                  </a:txBody>
                  <a:tcPr/>
                </a:tc>
                <a:tc>
                  <a:txBody>
                    <a:bodyPr/>
                    <a:lstStyle/>
                    <a:p>
                      <a:r>
                        <a:rPr lang="en-US" sz="2400" dirty="0" smtClean="0"/>
                        <a:t>Metal, wood,</a:t>
                      </a:r>
                      <a:r>
                        <a:rPr lang="en-US" sz="2400" baseline="0" dirty="0" smtClean="0"/>
                        <a:t> glass</a:t>
                      </a:r>
                      <a:endParaRPr lang="en-US" sz="2400" dirty="0"/>
                    </a:p>
                  </a:txBody>
                  <a:tcPr/>
                </a:tc>
              </a:tr>
              <a:tr h="523875">
                <a:tc>
                  <a:txBody>
                    <a:bodyPr/>
                    <a:lstStyle/>
                    <a:p>
                      <a:endParaRPr lang="en-US" sz="2400" dirty="0"/>
                    </a:p>
                  </a:txBody>
                  <a:tcPr/>
                </a:tc>
                <a:tc>
                  <a:txBody>
                    <a:bodyPr/>
                    <a:lstStyle/>
                    <a:p>
                      <a:r>
                        <a:rPr lang="en-US" sz="2400" dirty="0" smtClean="0"/>
                        <a:t>Traditional encyclopedias</a:t>
                      </a:r>
                      <a:endParaRPr lang="en-US" sz="2400" dirty="0"/>
                    </a:p>
                  </a:txBody>
                  <a:tcPr/>
                </a:tc>
              </a:tr>
            </a:tbl>
          </a:graphicData>
        </a:graphic>
      </p:graphicFrame>
    </p:spTree>
    <p:extLst>
      <p:ext uri="{BB962C8B-B14F-4D97-AF65-F5344CB8AC3E}">
        <p14:creationId xmlns:p14="http://schemas.microsoft.com/office/powerpoint/2010/main" val="4110683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4</a:t>
            </a:r>
            <a:r>
              <a:rPr lang="en-US" baseline="30000" dirty="0" smtClean="0"/>
              <a:t>th</a:t>
            </a:r>
            <a:r>
              <a:rPr lang="en-US" dirty="0" smtClean="0"/>
              <a:t> Social Entrepreneurship Conference on Technological Innovations and Inclusive Business</a:t>
            </a:r>
          </a:p>
          <a:p>
            <a:endParaRPr lang="en-US" dirty="0" smtClean="0"/>
          </a:p>
          <a:p>
            <a:r>
              <a:rPr lang="en-US" dirty="0" smtClean="0"/>
              <a:t>Session III : Business Models of Technological Diffusion for Inclusive Development</a:t>
            </a:r>
          </a:p>
          <a:p>
            <a:pPr lvl="1"/>
            <a:r>
              <a:rPr lang="en-US" dirty="0" smtClean="0"/>
              <a:t>A number of technological innovations for inclusive development have been designed but due to the absence of a sound business model, a lot of these innovations have proven to be unsustainable.  The panel will explore alternative sustainable business models for diffusing technological innovations for inclusive development</a:t>
            </a:r>
          </a:p>
          <a:p>
            <a:endParaRPr lang="en-US" dirty="0"/>
          </a:p>
          <a:p>
            <a:r>
              <a:rPr lang="en-US" dirty="0" smtClean="0"/>
              <a:t>Leong </a:t>
            </a:r>
            <a:r>
              <a:rPr lang="en-US" dirty="0"/>
              <a:t>Hall, November 21, 2013, 1:30 – </a:t>
            </a:r>
            <a:r>
              <a:rPr lang="en-US" dirty="0" smtClean="0"/>
              <a:t>3:00.  You may stay for the next session</a:t>
            </a:r>
          </a:p>
          <a:p>
            <a:endParaRPr lang="en-US" dirty="0" smtClean="0"/>
          </a:p>
          <a:p>
            <a:r>
              <a:rPr lang="en-US" dirty="0" smtClean="0"/>
              <a:t>Need to fill up a form.  Please do it now..</a:t>
            </a:r>
          </a:p>
          <a:p>
            <a:endParaRPr lang="en-US" dirty="0"/>
          </a:p>
          <a:p>
            <a:r>
              <a:rPr lang="en-US" dirty="0" smtClean="0"/>
              <a:t>A paper will be submitted.</a:t>
            </a:r>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Talk 1 : required</a:t>
            </a:r>
            <a:endParaRPr lang="en-US" dirty="0"/>
          </a:p>
        </p:txBody>
      </p:sp>
    </p:spTree>
    <p:extLst>
      <p:ext uri="{BB962C8B-B14F-4D97-AF65-F5344CB8AC3E}">
        <p14:creationId xmlns:p14="http://schemas.microsoft.com/office/powerpoint/2010/main" val="1313734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sp>
        <p:nvSpPr>
          <p:cNvPr id="51" name="Freeform 50"/>
          <p:cNvSpPr/>
          <p:nvPr/>
        </p:nvSpPr>
        <p:spPr>
          <a:xfrm>
            <a:off x="1665515" y="659674"/>
            <a:ext cx="6646818" cy="4419600"/>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209800" y="1143000"/>
            <a:ext cx="1353769" cy="338554"/>
          </a:xfrm>
          <a:prstGeom prst="rect">
            <a:avLst/>
          </a:prstGeom>
          <a:noFill/>
        </p:spPr>
        <p:txBody>
          <a:bodyPr wrap="none" rtlCol="0">
            <a:spAutoFit/>
          </a:bodyPr>
          <a:lstStyle/>
          <a:p>
            <a:r>
              <a:rPr lang="en-US" sz="1600" b="1" dirty="0" smtClean="0">
                <a:solidFill>
                  <a:srgbClr val="FF0000"/>
                </a:solidFill>
              </a:rPr>
              <a:t>PROPRIETARY</a:t>
            </a:r>
            <a:endParaRPr lang="en-US" sz="1600" b="1" dirty="0">
              <a:solidFill>
                <a:srgbClr val="FF0000"/>
              </a:solidFill>
            </a:endParaRPr>
          </a:p>
        </p:txBody>
      </p:sp>
      <p:sp>
        <p:nvSpPr>
          <p:cNvPr id="22" name="TextBox 21"/>
          <p:cNvSpPr txBox="1"/>
          <p:nvPr/>
        </p:nvSpPr>
        <p:spPr>
          <a:xfrm>
            <a:off x="6553200" y="4953000"/>
            <a:ext cx="1828386" cy="338554"/>
          </a:xfrm>
          <a:prstGeom prst="rect">
            <a:avLst/>
          </a:prstGeom>
          <a:noFill/>
        </p:spPr>
        <p:txBody>
          <a:bodyPr wrap="none" rtlCol="0">
            <a:spAutoFit/>
          </a:bodyPr>
          <a:lstStyle/>
          <a:p>
            <a:r>
              <a:rPr lang="en-US" sz="1600" b="1" dirty="0" smtClean="0">
                <a:solidFill>
                  <a:srgbClr val="FF0000"/>
                </a:solidFill>
              </a:rPr>
              <a:t>INFRASTRUCTURAL</a:t>
            </a:r>
            <a:endParaRPr lang="en-US" sz="1600" b="1" dirty="0">
              <a:solidFill>
                <a:srgbClr val="FF0000"/>
              </a:solidFill>
            </a:endParaRPr>
          </a:p>
        </p:txBody>
      </p:sp>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pic>
        <p:nvPicPr>
          <p:cNvPr id="27656" name="Picture 8" descr="Check Mark Clip Art"/>
          <p:cNvPicPr>
            <a:picLocks noChangeAspect="1" noChangeArrowheads="1"/>
          </p:cNvPicPr>
          <p:nvPr/>
        </p:nvPicPr>
        <p:blipFill>
          <a:blip r:embed="rId3" cstate="print"/>
          <a:srcRect/>
          <a:stretch>
            <a:fillRect/>
          </a:stretch>
        </p:blipFill>
        <p:spPr bwMode="auto">
          <a:xfrm>
            <a:off x="118352888" y="-26052463"/>
            <a:ext cx="2857500" cy="2657475"/>
          </a:xfrm>
          <a:prstGeom prst="rect">
            <a:avLst/>
          </a:prstGeom>
          <a:noFill/>
        </p:spPr>
      </p:pic>
      <p:sp>
        <p:nvSpPr>
          <p:cNvPr id="44" name="Freeform 43"/>
          <p:cNvSpPr/>
          <p:nvPr/>
        </p:nvSpPr>
        <p:spPr>
          <a:xfrm flipH="1">
            <a:off x="1817914" y="1219200"/>
            <a:ext cx="6335485" cy="4012474"/>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3962400" y="5486400"/>
            <a:ext cx="1950599" cy="584775"/>
          </a:xfrm>
          <a:prstGeom prst="rect">
            <a:avLst/>
          </a:prstGeom>
          <a:noFill/>
        </p:spPr>
        <p:txBody>
          <a:bodyPr wrap="none" rtlCol="0">
            <a:spAutoFit/>
          </a:bodyPr>
          <a:lstStyle/>
          <a:p>
            <a:r>
              <a:rPr lang="en-US" sz="3200" b="1" dirty="0" smtClean="0">
                <a:solidFill>
                  <a:srgbClr val="FF0000"/>
                </a:solidFill>
              </a:rPr>
              <a:t>S - CURVE</a:t>
            </a:r>
            <a:endParaRPr lang="en-US" sz="3200" b="1" dirty="0">
              <a:solidFill>
                <a:srgbClr val="FF0000"/>
              </a:solidFill>
            </a:endParaRPr>
          </a:p>
        </p:txBody>
      </p:sp>
      <p:grpSp>
        <p:nvGrpSpPr>
          <p:cNvPr id="63" name="Group 62"/>
          <p:cNvGrpSpPr/>
          <p:nvPr/>
        </p:nvGrpSpPr>
        <p:grpSpPr>
          <a:xfrm>
            <a:off x="1981200" y="4191000"/>
            <a:ext cx="1123834" cy="685800"/>
            <a:chOff x="2667000" y="4191000"/>
            <a:chExt cx="1123834" cy="685800"/>
          </a:xfrm>
        </p:grpSpPr>
        <p:sp>
          <p:nvSpPr>
            <p:cNvPr id="47" name="Oval 46"/>
            <p:cNvSpPr/>
            <p:nvPr/>
          </p:nvSpPr>
          <p:spPr>
            <a:xfrm>
              <a:off x="3048000" y="4495800"/>
              <a:ext cx="381000" cy="3810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1</a:t>
              </a:r>
              <a:endParaRPr lang="en-US" b="1" dirty="0">
                <a:solidFill>
                  <a:schemeClr val="tx1">
                    <a:lumMod val="75000"/>
                    <a:lumOff val="25000"/>
                  </a:schemeClr>
                </a:solidFill>
              </a:endParaRPr>
            </a:p>
          </p:txBody>
        </p:sp>
        <p:sp>
          <p:nvSpPr>
            <p:cNvPr id="48" name="TextBox 47"/>
            <p:cNvSpPr txBox="1"/>
            <p:nvPr/>
          </p:nvSpPr>
          <p:spPr>
            <a:xfrm>
              <a:off x="2667000" y="4191000"/>
              <a:ext cx="1123834" cy="369332"/>
            </a:xfrm>
            <a:prstGeom prst="rect">
              <a:avLst/>
            </a:prstGeom>
            <a:noFill/>
          </p:spPr>
          <p:txBody>
            <a:bodyPr wrap="none" rtlCol="0">
              <a:spAutoFit/>
            </a:bodyPr>
            <a:lstStyle/>
            <a:p>
              <a:r>
                <a:rPr lang="en-US" b="1" dirty="0" smtClean="0"/>
                <a:t>Emerging</a:t>
              </a:r>
              <a:endParaRPr lang="en-US" b="1" dirty="0"/>
            </a:p>
          </p:txBody>
        </p:sp>
      </p:grpSp>
      <p:grpSp>
        <p:nvGrpSpPr>
          <p:cNvPr id="64" name="Group 63"/>
          <p:cNvGrpSpPr/>
          <p:nvPr/>
        </p:nvGrpSpPr>
        <p:grpSpPr>
          <a:xfrm>
            <a:off x="3429000" y="2590800"/>
            <a:ext cx="1282210" cy="838200"/>
            <a:chOff x="3733800" y="2362200"/>
            <a:chExt cx="1282210" cy="838200"/>
          </a:xfrm>
        </p:grpSpPr>
        <p:sp>
          <p:nvSpPr>
            <p:cNvPr id="49" name="Oval 48"/>
            <p:cNvSpPr/>
            <p:nvPr/>
          </p:nvSpPr>
          <p:spPr>
            <a:xfrm>
              <a:off x="4114800" y="2819400"/>
              <a:ext cx="381000" cy="381000"/>
            </a:xfrm>
            <a:prstGeom prst="ellipse">
              <a:avLst/>
            </a:prstGeom>
            <a:solidFill>
              <a:srgbClr val="2495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2</a:t>
              </a:r>
              <a:endParaRPr lang="en-US" b="1" dirty="0">
                <a:solidFill>
                  <a:schemeClr val="tx1">
                    <a:lumMod val="75000"/>
                    <a:lumOff val="25000"/>
                  </a:schemeClr>
                </a:solidFill>
              </a:endParaRPr>
            </a:p>
          </p:txBody>
        </p:sp>
        <p:sp>
          <p:nvSpPr>
            <p:cNvPr id="50" name="TextBox 49"/>
            <p:cNvSpPr txBox="1"/>
            <p:nvPr/>
          </p:nvSpPr>
          <p:spPr>
            <a:xfrm>
              <a:off x="3733800" y="2362200"/>
              <a:ext cx="1282210" cy="369332"/>
            </a:xfrm>
            <a:prstGeom prst="rect">
              <a:avLst/>
            </a:prstGeom>
            <a:noFill/>
          </p:spPr>
          <p:txBody>
            <a:bodyPr wrap="none" rtlCol="0">
              <a:spAutoFit/>
            </a:bodyPr>
            <a:lstStyle/>
            <a:p>
              <a:r>
                <a:rPr lang="en-US" b="1" dirty="0" smtClean="0"/>
                <a:t>Established</a:t>
              </a:r>
              <a:endParaRPr lang="en-US" b="1" dirty="0"/>
            </a:p>
          </p:txBody>
        </p:sp>
      </p:grpSp>
      <p:grpSp>
        <p:nvGrpSpPr>
          <p:cNvPr id="65" name="Group 64"/>
          <p:cNvGrpSpPr/>
          <p:nvPr/>
        </p:nvGrpSpPr>
        <p:grpSpPr>
          <a:xfrm>
            <a:off x="5029200" y="914400"/>
            <a:ext cx="1524000" cy="838200"/>
            <a:chOff x="5029200" y="990600"/>
            <a:chExt cx="1524000" cy="838200"/>
          </a:xfrm>
        </p:grpSpPr>
        <p:sp>
          <p:nvSpPr>
            <p:cNvPr id="52" name="Oval 51"/>
            <p:cNvSpPr/>
            <p:nvPr/>
          </p:nvSpPr>
          <p:spPr>
            <a:xfrm>
              <a:off x="5029200" y="1447800"/>
              <a:ext cx="381000" cy="381000"/>
            </a:xfrm>
            <a:prstGeom prst="ellipse">
              <a:avLst/>
            </a:prstGeom>
            <a:solidFill>
              <a:srgbClr val="CD38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3</a:t>
              </a:r>
              <a:endParaRPr lang="en-US" b="1" dirty="0">
                <a:solidFill>
                  <a:schemeClr val="tx1">
                    <a:lumMod val="75000"/>
                    <a:lumOff val="25000"/>
                  </a:schemeClr>
                </a:solidFill>
              </a:endParaRPr>
            </a:p>
          </p:txBody>
        </p:sp>
        <p:sp>
          <p:nvSpPr>
            <p:cNvPr id="53" name="TextBox 52"/>
            <p:cNvSpPr txBox="1"/>
            <p:nvPr/>
          </p:nvSpPr>
          <p:spPr>
            <a:xfrm>
              <a:off x="5257800" y="1143000"/>
              <a:ext cx="908582" cy="369332"/>
            </a:xfrm>
            <a:prstGeom prst="rect">
              <a:avLst/>
            </a:prstGeom>
            <a:noFill/>
          </p:spPr>
          <p:txBody>
            <a:bodyPr wrap="none" rtlCol="0">
              <a:spAutoFit/>
            </a:bodyPr>
            <a:lstStyle/>
            <a:p>
              <a:r>
                <a:rPr lang="en-US" b="1" dirty="0" smtClean="0"/>
                <a:t>Mature</a:t>
              </a:r>
              <a:endParaRPr lang="en-US" b="1" dirty="0"/>
            </a:p>
          </p:txBody>
        </p:sp>
        <p:sp>
          <p:nvSpPr>
            <p:cNvPr id="54" name="Oval 53"/>
            <p:cNvSpPr/>
            <p:nvPr/>
          </p:nvSpPr>
          <p:spPr>
            <a:xfrm>
              <a:off x="6172200" y="990600"/>
              <a:ext cx="381000" cy="381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4</a:t>
              </a:r>
              <a:endParaRPr lang="en-US" b="1" dirty="0">
                <a:solidFill>
                  <a:schemeClr val="tx1">
                    <a:lumMod val="75000"/>
                    <a:lumOff val="25000"/>
                  </a:schemeClr>
                </a:solidFill>
              </a:endParaRPr>
            </a:p>
          </p:txBody>
        </p:sp>
      </p:grpSp>
      <p:sp>
        <p:nvSpPr>
          <p:cNvPr id="57" name="Down Arrow 56"/>
          <p:cNvSpPr/>
          <p:nvPr/>
        </p:nvSpPr>
        <p:spPr>
          <a:xfrm rot="19807048">
            <a:off x="8212576" y="1552991"/>
            <a:ext cx="457200" cy="1277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7315200" y="609600"/>
            <a:ext cx="1295400" cy="838200"/>
            <a:chOff x="7239000" y="609600"/>
            <a:chExt cx="1295400" cy="838200"/>
          </a:xfrm>
        </p:grpSpPr>
        <p:sp>
          <p:nvSpPr>
            <p:cNvPr id="55" name="Oval 54"/>
            <p:cNvSpPr/>
            <p:nvPr/>
          </p:nvSpPr>
          <p:spPr>
            <a:xfrm>
              <a:off x="8153400" y="1066800"/>
              <a:ext cx="381000" cy="3810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6</a:t>
              </a:r>
              <a:endParaRPr lang="en-US" b="1" dirty="0">
                <a:solidFill>
                  <a:schemeClr val="tx1">
                    <a:lumMod val="75000"/>
                    <a:lumOff val="25000"/>
                  </a:schemeClr>
                </a:solidFill>
              </a:endParaRPr>
            </a:p>
          </p:txBody>
        </p:sp>
        <p:sp>
          <p:nvSpPr>
            <p:cNvPr id="56" name="TextBox 55"/>
            <p:cNvSpPr txBox="1"/>
            <p:nvPr/>
          </p:nvSpPr>
          <p:spPr>
            <a:xfrm>
              <a:off x="7467600" y="609600"/>
              <a:ext cx="942887" cy="369332"/>
            </a:xfrm>
            <a:prstGeom prst="rect">
              <a:avLst/>
            </a:prstGeom>
            <a:noFill/>
          </p:spPr>
          <p:txBody>
            <a:bodyPr wrap="none" rtlCol="0">
              <a:spAutoFit/>
            </a:bodyPr>
            <a:lstStyle/>
            <a:p>
              <a:r>
                <a:rPr lang="en-US" b="1" dirty="0" smtClean="0"/>
                <a:t>Decline</a:t>
              </a:r>
              <a:endParaRPr lang="en-US" b="1" dirty="0"/>
            </a:p>
          </p:txBody>
        </p:sp>
        <p:sp>
          <p:nvSpPr>
            <p:cNvPr id="58" name="Oval 57"/>
            <p:cNvSpPr/>
            <p:nvPr/>
          </p:nvSpPr>
          <p:spPr>
            <a:xfrm>
              <a:off x="7239000" y="914400"/>
              <a:ext cx="381000" cy="381000"/>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75000"/>
                      <a:lumOff val="25000"/>
                    </a:schemeClr>
                  </a:solidFill>
                </a:rPr>
                <a:t>5</a:t>
              </a:r>
              <a:endParaRPr lang="en-US" b="1" dirty="0">
                <a:solidFill>
                  <a:schemeClr val="tx1">
                    <a:lumMod val="75000"/>
                    <a:lumOff val="25000"/>
                  </a:schemeClr>
                </a:solidFill>
              </a:endParaRPr>
            </a:p>
          </p:txBody>
        </p:sp>
      </p:grpSp>
      <p:grpSp>
        <p:nvGrpSpPr>
          <p:cNvPr id="68" name="Group 67"/>
          <p:cNvGrpSpPr/>
          <p:nvPr/>
        </p:nvGrpSpPr>
        <p:grpSpPr>
          <a:xfrm>
            <a:off x="2286000" y="228600"/>
            <a:ext cx="457200" cy="3962400"/>
            <a:chOff x="2971800" y="228600"/>
            <a:chExt cx="457200" cy="3962400"/>
          </a:xfrm>
        </p:grpSpPr>
        <p:pic>
          <p:nvPicPr>
            <p:cNvPr id="59" name="Picture 2" descr="http://www.doonlinejob.com/wp-content/uploads/2011/08/bag_of_money.png"/>
            <p:cNvPicPr>
              <a:picLocks noChangeAspect="1" noChangeArrowheads="1"/>
            </p:cNvPicPr>
            <p:nvPr/>
          </p:nvPicPr>
          <p:blipFill>
            <a:blip r:embed="rId4" cstate="print"/>
            <a:srcRect/>
            <a:stretch>
              <a:fillRect/>
            </a:stretch>
          </p:blipFill>
          <p:spPr bwMode="auto">
            <a:xfrm>
              <a:off x="2971800" y="228600"/>
              <a:ext cx="457200" cy="585332"/>
            </a:xfrm>
            <a:prstGeom prst="rect">
              <a:avLst/>
            </a:prstGeom>
            <a:noFill/>
          </p:spPr>
        </p:pic>
        <p:cxnSp>
          <p:nvCxnSpPr>
            <p:cNvPr id="61" name="Straight Arrow Connector 60"/>
            <p:cNvCxnSpPr>
              <a:stCxn id="59" idx="2"/>
              <a:endCxn id="48" idx="0"/>
            </p:cNvCxnSpPr>
            <p:nvPr/>
          </p:nvCxnSpPr>
          <p:spPr>
            <a:xfrm rot="16200000" flipH="1">
              <a:off x="1526124" y="2488207"/>
              <a:ext cx="3377068" cy="28517"/>
            </a:xfrm>
            <a:prstGeom prst="straightConnector1">
              <a:avLst/>
            </a:prstGeom>
            <a:ln w="44450" cmpd="sng">
              <a:prstDash val="lgDash"/>
              <a:tailEnd type="arrow"/>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52400" y="3124200"/>
            <a:ext cx="1519968" cy="307777"/>
          </a:xfrm>
          <a:prstGeom prst="rect">
            <a:avLst/>
          </a:prstGeom>
          <a:noFill/>
        </p:spPr>
        <p:txBody>
          <a:bodyPr wrap="none" rtlCol="0">
            <a:spAutoFit/>
          </a:bodyPr>
          <a:lstStyle/>
          <a:p>
            <a:r>
              <a:rPr lang="en-US" sz="1400" dirty="0" smtClean="0">
                <a:latin typeface="Levenim MT" pitchFamily="2" charset="-79"/>
                <a:cs typeface="Levenim MT" pitchFamily="2" charset="-79"/>
              </a:rPr>
              <a:t>PERFORMANCE</a:t>
            </a:r>
            <a:endParaRPr lang="en-US" sz="1400" dirty="0">
              <a:latin typeface="Levenim MT" pitchFamily="2" charset="-79"/>
              <a:cs typeface="Levenim MT" pitchFamily="2" charset="-79"/>
            </a:endParaRPr>
          </a:p>
        </p:txBody>
      </p:sp>
      <p:sp>
        <p:nvSpPr>
          <p:cNvPr id="35" name="TextBox 34"/>
          <p:cNvSpPr txBox="1"/>
          <p:nvPr/>
        </p:nvSpPr>
        <p:spPr>
          <a:xfrm>
            <a:off x="2209800" y="5943600"/>
            <a:ext cx="5791200" cy="646331"/>
          </a:xfrm>
          <a:prstGeom prst="rect">
            <a:avLst/>
          </a:prstGeom>
          <a:noFill/>
        </p:spPr>
        <p:txBody>
          <a:bodyPr wrap="square" rtlCol="0">
            <a:spAutoFit/>
          </a:bodyPr>
          <a:lstStyle/>
          <a:p>
            <a:r>
              <a:rPr lang="en-US" dirty="0" smtClean="0"/>
              <a:t>Illustrates the introduction, growth and maturation of innovations as well as technological cycles that most industries experience</a:t>
            </a:r>
            <a:endParaRPr lang="en-US" dirty="0"/>
          </a:p>
        </p:txBody>
      </p:sp>
      <p:cxnSp>
        <p:nvCxnSpPr>
          <p:cNvPr id="37" name="Straight Connector 36"/>
          <p:cNvCxnSpPr/>
          <p:nvPr/>
        </p:nvCxnSpPr>
        <p:spPr>
          <a:xfrm rot="5400000">
            <a:off x="647700" y="2857500"/>
            <a:ext cx="510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2401094" y="2856706"/>
            <a:ext cx="510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153694" y="2856706"/>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752600" y="3505200"/>
            <a:ext cx="1368131" cy="338554"/>
          </a:xfrm>
          <a:prstGeom prst="rect">
            <a:avLst/>
          </a:prstGeom>
          <a:solidFill>
            <a:schemeClr val="bg1"/>
          </a:solidFill>
        </p:spPr>
        <p:txBody>
          <a:bodyPr wrap="none" rtlCol="0">
            <a:spAutoFit/>
          </a:bodyPr>
          <a:lstStyle/>
          <a:p>
            <a:r>
              <a:rPr lang="en-US" sz="1600" dirty="0" smtClean="0"/>
              <a:t>EMBROYONIC</a:t>
            </a:r>
            <a:endParaRPr lang="en-US" sz="1600" dirty="0"/>
          </a:p>
        </p:txBody>
      </p:sp>
      <p:sp>
        <p:nvSpPr>
          <p:cNvPr id="41" name="TextBox 40"/>
          <p:cNvSpPr txBox="1"/>
          <p:nvPr/>
        </p:nvSpPr>
        <p:spPr>
          <a:xfrm>
            <a:off x="3581400" y="3505200"/>
            <a:ext cx="1006942" cy="338554"/>
          </a:xfrm>
          <a:prstGeom prst="rect">
            <a:avLst/>
          </a:prstGeom>
          <a:solidFill>
            <a:schemeClr val="bg1"/>
          </a:solidFill>
        </p:spPr>
        <p:txBody>
          <a:bodyPr wrap="none" rtlCol="0">
            <a:spAutoFit/>
          </a:bodyPr>
          <a:lstStyle/>
          <a:p>
            <a:r>
              <a:rPr lang="en-US" sz="1600" dirty="0" smtClean="0"/>
              <a:t>GROWTH</a:t>
            </a:r>
            <a:endParaRPr lang="en-US" sz="1600" dirty="0"/>
          </a:p>
        </p:txBody>
      </p:sp>
      <p:sp>
        <p:nvSpPr>
          <p:cNvPr id="42" name="TextBox 41"/>
          <p:cNvSpPr txBox="1"/>
          <p:nvPr/>
        </p:nvSpPr>
        <p:spPr>
          <a:xfrm>
            <a:off x="5334000" y="3505200"/>
            <a:ext cx="1106008" cy="338554"/>
          </a:xfrm>
          <a:prstGeom prst="rect">
            <a:avLst/>
          </a:prstGeom>
          <a:solidFill>
            <a:schemeClr val="bg1"/>
          </a:solidFill>
        </p:spPr>
        <p:txBody>
          <a:bodyPr wrap="none" rtlCol="0">
            <a:spAutoFit/>
          </a:bodyPr>
          <a:lstStyle/>
          <a:p>
            <a:r>
              <a:rPr lang="en-US" sz="1600" dirty="0" smtClean="0"/>
              <a:t>MATURITY</a:t>
            </a:r>
            <a:endParaRPr lang="en-US" sz="1600" dirty="0"/>
          </a:p>
        </p:txBody>
      </p:sp>
      <p:sp>
        <p:nvSpPr>
          <p:cNvPr id="43" name="TextBox 42"/>
          <p:cNvSpPr txBox="1"/>
          <p:nvPr/>
        </p:nvSpPr>
        <p:spPr>
          <a:xfrm>
            <a:off x="7391400" y="3429000"/>
            <a:ext cx="754758" cy="338554"/>
          </a:xfrm>
          <a:prstGeom prst="rect">
            <a:avLst/>
          </a:prstGeom>
          <a:solidFill>
            <a:schemeClr val="bg1"/>
          </a:solidFill>
        </p:spPr>
        <p:txBody>
          <a:bodyPr wrap="none" rtlCol="0">
            <a:spAutoFit/>
          </a:bodyPr>
          <a:lstStyle/>
          <a:p>
            <a:r>
              <a:rPr lang="en-US" sz="1600" dirty="0" smtClean="0"/>
              <a:t>AGING</a:t>
            </a:r>
            <a:endParaRPr lang="en-US" sz="1600" dirty="0"/>
          </a:p>
        </p:txBody>
      </p:sp>
    </p:spTree>
    <p:extLst>
      <p:ext uri="{BB962C8B-B14F-4D97-AF65-F5344CB8AC3E}">
        <p14:creationId xmlns:p14="http://schemas.microsoft.com/office/powerpoint/2010/main" val="7057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3000"/>
                                        <p:tgtEl>
                                          <p:spTgt spid="44"/>
                                        </p:tgtEl>
                                      </p:cBhvr>
                                    </p:animEffect>
                                  </p:childTnLst>
                                </p:cTn>
                              </p:par>
                              <p:par>
                                <p:cTn id="8" presetID="1" presetClass="entr" presetSubtype="0" fill="hold" nodeType="withEffect">
                                  <p:stCondLst>
                                    <p:cond delay="700"/>
                                  </p:stCondLst>
                                  <p:iterate type="wd">
                                    <p:tmAbs val="100"/>
                                  </p:iterate>
                                  <p:childTnLst>
                                    <p:set>
                                      <p:cBhvr>
                                        <p:cTn id="9" dur="1" fill="hold">
                                          <p:stCondLst>
                                            <p:cond delay="0"/>
                                          </p:stCondLst>
                                        </p:cTn>
                                        <p:tgtEl>
                                          <p:spTgt spid="35">
                                            <p:txEl>
                                              <p:pRg st="0" end="0"/>
                                            </p:txEl>
                                          </p:spTgt>
                                        </p:tgtEl>
                                        <p:attrNameLst>
                                          <p:attrName>style.visibility</p:attrName>
                                        </p:attrNameLst>
                                      </p:cBhvr>
                                      <p:to>
                                        <p:strVal val="visible"/>
                                      </p:to>
                                    </p:set>
                                  </p:childTnLst>
                                </p:cTn>
                              </p:par>
                              <p:par>
                                <p:cTn id="10" presetID="22" presetClass="entr" presetSubtype="1" fill="hold" grpId="0" nodeType="withEffect">
                                  <p:stCondLst>
                                    <p:cond delay="300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700"/>
                                        <p:tgtEl>
                                          <p:spTgt spid="57"/>
                                        </p:tgtEl>
                                      </p:cBhvr>
                                    </p:animEffect>
                                  </p:childTnLst>
                                </p:cTn>
                              </p:par>
                              <p:par>
                                <p:cTn id="13" presetID="22" presetClass="entr" presetSubtype="8" fill="hold" grpId="0" nodeType="withEffect">
                                  <p:stCondLst>
                                    <p:cond delay="300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20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par>
                                <p:cTn id="20" presetID="22" presetClass="entr" presetSubtype="1"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300"/>
                                  </p:stCondLst>
                                  <p:childTnLst>
                                    <p:set>
                                      <p:cBhvr>
                                        <p:cTn id="26" dur="1" fill="hold">
                                          <p:stCondLst>
                                            <p:cond delay="0"/>
                                          </p:stCondLst>
                                        </p:cTn>
                                        <p:tgtEl>
                                          <p:spTgt spid="64"/>
                                        </p:tgtEl>
                                        <p:attrNameLst>
                                          <p:attrName>style.visibility</p:attrName>
                                        </p:attrNameLst>
                                      </p:cBhvr>
                                      <p:to>
                                        <p:strVal val="visible"/>
                                      </p:to>
                                    </p:set>
                                  </p:childTnLst>
                                </p:cTn>
                              </p:par>
                              <p:par>
                                <p:cTn id="27" presetID="22" presetClass="entr" presetSubtype="1" fill="hold" nodeType="withEffect">
                                  <p:stCondLst>
                                    <p:cond delay="300"/>
                                  </p:stCondLst>
                                  <p:childTnLst>
                                    <p:set>
                                      <p:cBhvr>
                                        <p:cTn id="28" dur="1" fill="hold">
                                          <p:stCondLst>
                                            <p:cond delay="0"/>
                                          </p:stCondLst>
                                        </p:cTn>
                                        <p:tgtEl>
                                          <p:spTgt spid="38"/>
                                        </p:tgtEl>
                                        <p:attrNameLst>
                                          <p:attrName>style.visibility</p:attrName>
                                        </p:attrNameLst>
                                      </p:cBhvr>
                                      <p:to>
                                        <p:strVal val="visible"/>
                                      </p:to>
                                    </p:set>
                                    <p:animEffect transition="in" filter="wipe(up)">
                                      <p:cBhvr>
                                        <p:cTn id="29" dur="500"/>
                                        <p:tgtEl>
                                          <p:spTgt spid="38"/>
                                        </p:tgtEl>
                                      </p:cBhvr>
                                    </p:animEffect>
                                  </p:childTnLst>
                                </p:cTn>
                              </p:par>
                              <p:par>
                                <p:cTn id="30" presetID="1" presetClass="entr" presetSubtype="0" fill="hold" grpId="0" nodeType="withEffect">
                                  <p:stCondLst>
                                    <p:cond delay="300"/>
                                  </p:stCondLst>
                                  <p:childTnLst>
                                    <p:set>
                                      <p:cBhvr>
                                        <p:cTn id="31" dur="1" fill="hold">
                                          <p:stCondLst>
                                            <p:cond delay="0"/>
                                          </p:stCondLst>
                                        </p:cTn>
                                        <p:tgtEl>
                                          <p:spTgt spid="41"/>
                                        </p:tgtEl>
                                        <p:attrNameLst>
                                          <p:attrName>style.visibility</p:attrName>
                                        </p:attrNameLst>
                                      </p:cBhvr>
                                      <p:to>
                                        <p:strVal val="visible"/>
                                      </p:to>
                                    </p:set>
                                  </p:childTnLst>
                                </p:cTn>
                              </p:par>
                              <p:par>
                                <p:cTn id="32" presetID="1" presetClass="entr" presetSubtype="0" fill="hold" nodeType="withEffect">
                                  <p:stCondLst>
                                    <p:cond delay="700"/>
                                  </p:stCondLst>
                                  <p:childTnLst>
                                    <p:set>
                                      <p:cBhvr>
                                        <p:cTn id="33" dur="1" fill="hold">
                                          <p:stCondLst>
                                            <p:cond delay="0"/>
                                          </p:stCondLst>
                                        </p:cTn>
                                        <p:tgtEl>
                                          <p:spTgt spid="65"/>
                                        </p:tgtEl>
                                        <p:attrNameLst>
                                          <p:attrName>style.visibility</p:attrName>
                                        </p:attrNameLst>
                                      </p:cBhvr>
                                      <p:to>
                                        <p:strVal val="visible"/>
                                      </p:to>
                                    </p:set>
                                  </p:childTnLst>
                                </p:cTn>
                              </p:par>
                              <p:par>
                                <p:cTn id="34" presetID="22" presetClass="entr" presetSubtype="1" fill="hold" nodeType="withEffect">
                                  <p:stCondLst>
                                    <p:cond delay="700"/>
                                  </p:stCondLst>
                                  <p:childTnLst>
                                    <p:set>
                                      <p:cBhvr>
                                        <p:cTn id="35" dur="1" fill="hold">
                                          <p:stCondLst>
                                            <p:cond delay="0"/>
                                          </p:stCondLst>
                                        </p:cTn>
                                        <p:tgtEl>
                                          <p:spTgt spid="39"/>
                                        </p:tgtEl>
                                        <p:attrNameLst>
                                          <p:attrName>style.visibility</p:attrName>
                                        </p:attrNameLst>
                                      </p:cBhvr>
                                      <p:to>
                                        <p:strVal val="visible"/>
                                      </p:to>
                                    </p:set>
                                    <p:animEffect transition="in" filter="wipe(up)">
                                      <p:cBhvr>
                                        <p:cTn id="36" dur="500"/>
                                        <p:tgtEl>
                                          <p:spTgt spid="39"/>
                                        </p:tgtEl>
                                      </p:cBhvr>
                                    </p:animEffect>
                                  </p:childTnLst>
                                </p:cTn>
                              </p:par>
                              <p:par>
                                <p:cTn id="37" presetID="1" presetClass="entr" presetSubtype="0" fill="hold" grpId="0" nodeType="withEffect">
                                  <p:stCondLst>
                                    <p:cond delay="70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130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130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down)">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up)">
                                      <p:cBhvr>
                                        <p:cTn id="5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7" grpId="0" animBg="1"/>
      <p:bldP spid="62" grpId="0"/>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sp>
        <p:nvSpPr>
          <p:cNvPr id="51" name="Freeform 50"/>
          <p:cNvSpPr/>
          <p:nvPr/>
        </p:nvSpPr>
        <p:spPr>
          <a:xfrm>
            <a:off x="1665515" y="659674"/>
            <a:ext cx="6646818" cy="4419600"/>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2209800" y="1143000"/>
            <a:ext cx="1353769" cy="338554"/>
          </a:xfrm>
          <a:prstGeom prst="rect">
            <a:avLst/>
          </a:prstGeom>
          <a:noFill/>
        </p:spPr>
        <p:txBody>
          <a:bodyPr wrap="none" rtlCol="0">
            <a:spAutoFit/>
          </a:bodyPr>
          <a:lstStyle/>
          <a:p>
            <a:r>
              <a:rPr lang="en-US" sz="1600" b="1" dirty="0" smtClean="0">
                <a:solidFill>
                  <a:srgbClr val="FF0000"/>
                </a:solidFill>
              </a:rPr>
              <a:t>PROPRIETARY</a:t>
            </a:r>
            <a:endParaRPr lang="en-US" sz="1600" b="1" dirty="0">
              <a:solidFill>
                <a:srgbClr val="FF0000"/>
              </a:solidFill>
            </a:endParaRPr>
          </a:p>
        </p:txBody>
      </p:sp>
      <p:sp>
        <p:nvSpPr>
          <p:cNvPr id="22" name="TextBox 21"/>
          <p:cNvSpPr txBox="1"/>
          <p:nvPr/>
        </p:nvSpPr>
        <p:spPr>
          <a:xfrm>
            <a:off x="6553200" y="4953000"/>
            <a:ext cx="1828386" cy="338554"/>
          </a:xfrm>
          <a:prstGeom prst="rect">
            <a:avLst/>
          </a:prstGeom>
          <a:noFill/>
        </p:spPr>
        <p:txBody>
          <a:bodyPr wrap="none" rtlCol="0">
            <a:spAutoFit/>
          </a:bodyPr>
          <a:lstStyle/>
          <a:p>
            <a:r>
              <a:rPr lang="en-US" sz="1600" b="1" dirty="0" smtClean="0">
                <a:solidFill>
                  <a:srgbClr val="FF0000"/>
                </a:solidFill>
              </a:rPr>
              <a:t>INFRASTRUCTURAL</a:t>
            </a:r>
            <a:endParaRPr lang="en-US" sz="1600" b="1" dirty="0">
              <a:solidFill>
                <a:srgbClr val="FF0000"/>
              </a:solidFill>
            </a:endParaRPr>
          </a:p>
        </p:txBody>
      </p:sp>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pic>
        <p:nvPicPr>
          <p:cNvPr id="27656" name="Picture 8" descr="Check Mark Clip Art"/>
          <p:cNvPicPr>
            <a:picLocks noChangeAspect="1" noChangeArrowheads="1"/>
          </p:cNvPicPr>
          <p:nvPr/>
        </p:nvPicPr>
        <p:blipFill>
          <a:blip r:embed="rId3" cstate="print"/>
          <a:srcRect/>
          <a:stretch>
            <a:fillRect/>
          </a:stretch>
        </p:blipFill>
        <p:spPr bwMode="auto">
          <a:xfrm>
            <a:off x="118352888" y="-26052463"/>
            <a:ext cx="2857500" cy="2657475"/>
          </a:xfrm>
          <a:prstGeom prst="rect">
            <a:avLst/>
          </a:prstGeom>
          <a:noFill/>
        </p:spPr>
      </p:pic>
      <p:sp>
        <p:nvSpPr>
          <p:cNvPr id="44" name="Freeform 43"/>
          <p:cNvSpPr/>
          <p:nvPr/>
        </p:nvSpPr>
        <p:spPr>
          <a:xfrm flipH="1">
            <a:off x="1817915" y="1219200"/>
            <a:ext cx="6640285" cy="4012474"/>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3962400" y="5486400"/>
            <a:ext cx="1950599" cy="584775"/>
          </a:xfrm>
          <a:prstGeom prst="rect">
            <a:avLst/>
          </a:prstGeom>
          <a:noFill/>
        </p:spPr>
        <p:txBody>
          <a:bodyPr wrap="none" rtlCol="0">
            <a:spAutoFit/>
          </a:bodyPr>
          <a:lstStyle/>
          <a:p>
            <a:r>
              <a:rPr lang="en-US" sz="3200" b="1" dirty="0" smtClean="0">
                <a:solidFill>
                  <a:srgbClr val="FF0000"/>
                </a:solidFill>
              </a:rPr>
              <a:t>S - CURVE</a:t>
            </a:r>
            <a:endParaRPr lang="en-US" sz="3200" b="1" dirty="0">
              <a:solidFill>
                <a:srgbClr val="FF0000"/>
              </a:solidFill>
            </a:endParaRPr>
          </a:p>
        </p:txBody>
      </p:sp>
      <p:sp>
        <p:nvSpPr>
          <p:cNvPr id="62" name="TextBox 61"/>
          <p:cNvSpPr txBox="1"/>
          <p:nvPr/>
        </p:nvSpPr>
        <p:spPr>
          <a:xfrm>
            <a:off x="152400" y="3124200"/>
            <a:ext cx="1519968" cy="307777"/>
          </a:xfrm>
          <a:prstGeom prst="rect">
            <a:avLst/>
          </a:prstGeom>
          <a:noFill/>
        </p:spPr>
        <p:txBody>
          <a:bodyPr wrap="none" rtlCol="0">
            <a:spAutoFit/>
          </a:bodyPr>
          <a:lstStyle/>
          <a:p>
            <a:r>
              <a:rPr lang="en-US" sz="1400" dirty="0" smtClean="0">
                <a:latin typeface="Levenim MT" pitchFamily="2" charset="-79"/>
                <a:cs typeface="Levenim MT" pitchFamily="2" charset="-79"/>
              </a:rPr>
              <a:t>PERFORMANCE</a:t>
            </a:r>
            <a:endParaRPr lang="en-US" sz="1400" dirty="0">
              <a:latin typeface="Levenim MT" pitchFamily="2" charset="-79"/>
              <a:cs typeface="Levenim MT" pitchFamily="2" charset="-79"/>
            </a:endParaRPr>
          </a:p>
        </p:txBody>
      </p:sp>
      <p:sp>
        <p:nvSpPr>
          <p:cNvPr id="31" name="TextBox 30"/>
          <p:cNvSpPr txBox="1"/>
          <p:nvPr/>
        </p:nvSpPr>
        <p:spPr>
          <a:xfrm>
            <a:off x="2895600" y="2971800"/>
            <a:ext cx="1739579" cy="369332"/>
          </a:xfrm>
          <a:prstGeom prst="rect">
            <a:avLst/>
          </a:prstGeom>
          <a:noFill/>
        </p:spPr>
        <p:txBody>
          <a:bodyPr wrap="none" rtlCol="0">
            <a:spAutoFit/>
          </a:bodyPr>
          <a:lstStyle/>
          <a:p>
            <a:r>
              <a:rPr lang="en-US" dirty="0" smtClean="0">
                <a:latin typeface="Levenim MT" pitchFamily="2" charset="-79"/>
                <a:cs typeface="Levenim MT" pitchFamily="2" charset="-79"/>
              </a:rPr>
              <a:t>Technology A</a:t>
            </a:r>
            <a:endParaRPr lang="en-US" dirty="0">
              <a:latin typeface="Levenim MT" pitchFamily="2" charset="-79"/>
              <a:cs typeface="Levenim MT" pitchFamily="2" charset="-79"/>
            </a:endParaRPr>
          </a:p>
        </p:txBody>
      </p:sp>
      <p:grpSp>
        <p:nvGrpSpPr>
          <p:cNvPr id="33" name="Group 32"/>
          <p:cNvGrpSpPr/>
          <p:nvPr/>
        </p:nvGrpSpPr>
        <p:grpSpPr>
          <a:xfrm>
            <a:off x="3048000" y="533400"/>
            <a:ext cx="6640285" cy="4012474"/>
            <a:chOff x="3048000" y="533400"/>
            <a:chExt cx="6640285" cy="4012474"/>
          </a:xfrm>
        </p:grpSpPr>
        <p:sp>
          <p:nvSpPr>
            <p:cNvPr id="30" name="Freeform 29"/>
            <p:cNvSpPr/>
            <p:nvPr/>
          </p:nvSpPr>
          <p:spPr>
            <a:xfrm flipH="1">
              <a:off x="3048000" y="533400"/>
              <a:ext cx="6640285" cy="4012474"/>
            </a:xfrm>
            <a:custGeom>
              <a:avLst/>
              <a:gdLst>
                <a:gd name="connsiteX0" fmla="*/ 0 w 2508068"/>
                <a:gd name="connsiteY0" fmla="*/ 97972 h 1195252"/>
                <a:gd name="connsiteX1" fmla="*/ 1084217 w 2508068"/>
                <a:gd name="connsiteY1" fmla="*/ 150223 h 1195252"/>
                <a:gd name="connsiteX2" fmla="*/ 1737360 w 2508068"/>
                <a:gd name="connsiteY2" fmla="*/ 999309 h 1195252"/>
                <a:gd name="connsiteX3" fmla="*/ 2508068 w 2508068"/>
                <a:gd name="connsiteY3" fmla="*/ 1195252 h 1195252"/>
              </a:gdLst>
              <a:ahLst/>
              <a:cxnLst>
                <a:cxn ang="0">
                  <a:pos x="connsiteX0" y="connsiteY0"/>
                </a:cxn>
                <a:cxn ang="0">
                  <a:pos x="connsiteX1" y="connsiteY1"/>
                </a:cxn>
                <a:cxn ang="0">
                  <a:pos x="connsiteX2" y="connsiteY2"/>
                </a:cxn>
                <a:cxn ang="0">
                  <a:pos x="connsiteX3" y="connsiteY3"/>
                </a:cxn>
              </a:cxnLst>
              <a:rect l="l" t="t" r="r" b="b"/>
              <a:pathLst>
                <a:path w="2508068" h="1195252">
                  <a:moveTo>
                    <a:pt x="0" y="97972"/>
                  </a:moveTo>
                  <a:cubicBezTo>
                    <a:pt x="397328" y="48986"/>
                    <a:pt x="794657" y="0"/>
                    <a:pt x="1084217" y="150223"/>
                  </a:cubicBezTo>
                  <a:cubicBezTo>
                    <a:pt x="1373777" y="300446"/>
                    <a:pt x="1500052" y="825138"/>
                    <a:pt x="1737360" y="999309"/>
                  </a:cubicBezTo>
                  <a:cubicBezTo>
                    <a:pt x="1974669" y="1173481"/>
                    <a:pt x="2241368" y="1184366"/>
                    <a:pt x="2508068" y="1195252"/>
                  </a:cubicBezTo>
                </a:path>
              </a:pathLst>
            </a:cu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096000" y="2209800"/>
              <a:ext cx="1701107" cy="369332"/>
            </a:xfrm>
            <a:prstGeom prst="rect">
              <a:avLst/>
            </a:prstGeom>
            <a:noFill/>
          </p:spPr>
          <p:txBody>
            <a:bodyPr wrap="none" rtlCol="0">
              <a:spAutoFit/>
            </a:bodyPr>
            <a:lstStyle/>
            <a:p>
              <a:r>
                <a:rPr lang="en-US" dirty="0" smtClean="0">
                  <a:latin typeface="Levenim MT" pitchFamily="2" charset="-79"/>
                  <a:cs typeface="Levenim MT" pitchFamily="2" charset="-79"/>
                </a:rPr>
                <a:t>Technology B</a:t>
              </a:r>
              <a:endParaRPr lang="en-US" dirty="0">
                <a:latin typeface="Levenim MT" pitchFamily="2" charset="-79"/>
                <a:cs typeface="Levenim MT" pitchFamily="2" charset="-79"/>
              </a:endParaRPr>
            </a:p>
          </p:txBody>
        </p:sp>
      </p:grpSp>
    </p:spTree>
    <p:extLst>
      <p:ext uri="{BB962C8B-B14F-4D97-AF65-F5344CB8AC3E}">
        <p14:creationId xmlns:p14="http://schemas.microsoft.com/office/powerpoint/2010/main" val="208749321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dirty="0" smtClean="0"/>
              <a:t>A Look at Group Buying </a:t>
            </a:r>
            <a:r>
              <a:rPr dirty="0" smtClean="0"/>
              <a:t>Sites : Group on and Cash-Cash </a:t>
            </a:r>
            <a:r>
              <a:rPr dirty="0" err="1" smtClean="0"/>
              <a:t>Pinoy</a:t>
            </a:r>
            <a:endParaRPr lang="en-US" dirty="0"/>
          </a:p>
        </p:txBody>
      </p:sp>
    </p:spTree>
    <p:extLst>
      <p:ext uri="{BB962C8B-B14F-4D97-AF65-F5344CB8AC3E}">
        <p14:creationId xmlns:p14="http://schemas.microsoft.com/office/powerpoint/2010/main" val="2111135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Tuanguo</a:t>
            </a:r>
            <a:endParaRPr lang="en-US" dirty="0"/>
          </a:p>
        </p:txBody>
      </p:sp>
      <p:sp>
        <p:nvSpPr>
          <p:cNvPr id="3" name="Content Placeholder 2"/>
          <p:cNvSpPr>
            <a:spLocks noGrp="1"/>
          </p:cNvSpPr>
          <p:nvPr>
            <p:ph sz="quarter" idx="1"/>
          </p:nvPr>
        </p:nvSpPr>
        <p:spPr/>
        <p:txBody>
          <a:bodyPr>
            <a:normAutofit fontScale="92500"/>
          </a:bodyPr>
          <a:lstStyle/>
          <a:p>
            <a:r>
              <a:rPr lang="en-US" dirty="0" smtClean="0"/>
              <a:t>“Team Buying” “Group Buying” “Store Mobbing”</a:t>
            </a:r>
          </a:p>
          <a:p>
            <a:r>
              <a:rPr lang="en-US" dirty="0" smtClean="0"/>
              <a:t>Started in China</a:t>
            </a:r>
          </a:p>
          <a:p>
            <a:r>
              <a:rPr lang="en-US" dirty="0" smtClean="0"/>
              <a:t>The strategy allows buyers to get discount prices from a retailer when a large group of people were willing to buy the same item</a:t>
            </a:r>
          </a:p>
          <a:p>
            <a:r>
              <a:rPr lang="en-US" dirty="0" smtClean="0"/>
              <a:t>How does it work?</a:t>
            </a:r>
          </a:p>
          <a:p>
            <a:pPr lvl="1"/>
            <a:r>
              <a:rPr lang="en-US" dirty="0" smtClean="0"/>
              <a:t>If subscribers to a discount website are tempted by a discount offer, they enter their payment details online and wait. Once a minimum number of people sign up for the same offer, the deal is confirmed and a voucher is sent to their inboxes. Shops, restaurants and other retailers that partner with these discount websites have to take hefty price cuts. But it means they have instant access to a whole new group of customers.</a:t>
            </a:r>
          </a:p>
          <a:p>
            <a:endParaRPr lang="en-US" dirty="0"/>
          </a:p>
        </p:txBody>
      </p:sp>
    </p:spTree>
    <p:extLst>
      <p:ext uri="{BB962C8B-B14F-4D97-AF65-F5344CB8AC3E}">
        <p14:creationId xmlns:p14="http://schemas.microsoft.com/office/powerpoint/2010/main" val="726576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3-media2.ak.yelpcdn.com/bphoto/_QpeIUbYJu_B7RtlqAGRzQ/l.jpg"/>
          <p:cNvPicPr>
            <a:picLocks noChangeAspect="1" noChangeArrowheads="1"/>
          </p:cNvPicPr>
          <p:nvPr/>
        </p:nvPicPr>
        <p:blipFill>
          <a:blip r:embed="rId2" cstate="print"/>
          <a:srcRect/>
          <a:stretch>
            <a:fillRect/>
          </a:stretch>
        </p:blipFill>
        <p:spPr bwMode="auto">
          <a:xfrm>
            <a:off x="609600" y="609600"/>
            <a:ext cx="3243649" cy="1600200"/>
          </a:xfrm>
          <a:prstGeom prst="rect">
            <a:avLst/>
          </a:prstGeom>
          <a:noFill/>
        </p:spPr>
      </p:pic>
      <p:sp>
        <p:nvSpPr>
          <p:cNvPr id="5" name="TextBox 4"/>
          <p:cNvSpPr txBox="1"/>
          <p:nvPr/>
        </p:nvSpPr>
        <p:spPr>
          <a:xfrm>
            <a:off x="1828800" y="3429000"/>
            <a:ext cx="45719" cy="369332"/>
          </a:xfrm>
          <a:prstGeom prst="rect">
            <a:avLst/>
          </a:prstGeom>
          <a:noFill/>
        </p:spPr>
        <p:txBody>
          <a:bodyPr wrap="square" rtlCol="0">
            <a:spAutoFit/>
          </a:bodyPr>
          <a:lstStyle/>
          <a:p>
            <a:r>
              <a:rPr lang="en-US" dirty="0" smtClean="0"/>
              <a:t>   </a:t>
            </a:r>
            <a:endParaRPr lang="en-US" dirty="0"/>
          </a:p>
        </p:txBody>
      </p:sp>
      <p:sp>
        <p:nvSpPr>
          <p:cNvPr id="6" name="TextBox 5"/>
          <p:cNvSpPr txBox="1"/>
          <p:nvPr/>
        </p:nvSpPr>
        <p:spPr>
          <a:xfrm>
            <a:off x="3124200" y="1905000"/>
            <a:ext cx="5638799" cy="1200329"/>
          </a:xfrm>
          <a:prstGeom prst="rect">
            <a:avLst/>
          </a:prstGeom>
          <a:noFill/>
        </p:spPr>
        <p:txBody>
          <a:bodyPr wrap="square" rtlCol="0">
            <a:spAutoFit/>
          </a:bodyPr>
          <a:lstStyle/>
          <a:p>
            <a:r>
              <a:rPr lang="en-US" dirty="0" err="1" smtClean="0"/>
              <a:t>Groupon</a:t>
            </a:r>
            <a:r>
              <a:rPr lang="en-US" dirty="0" smtClean="0"/>
              <a:t> negotiates huge discounts—usually 50-90% off—with popular businesses. We send the deals to thousands of subscribers in our free daily email, and we send the businesses a ton of new customers. That's the </a:t>
            </a:r>
            <a:r>
              <a:rPr lang="en-US" dirty="0" err="1" smtClean="0"/>
              <a:t>Groupon</a:t>
            </a:r>
            <a:r>
              <a:rPr lang="en-US" dirty="0" smtClean="0"/>
              <a:t> magic.</a:t>
            </a:r>
            <a:endParaRPr lang="en-US" dirty="0"/>
          </a:p>
        </p:txBody>
      </p:sp>
      <p:sp>
        <p:nvSpPr>
          <p:cNvPr id="7" name="TextBox 6"/>
          <p:cNvSpPr txBox="1"/>
          <p:nvPr/>
        </p:nvSpPr>
        <p:spPr>
          <a:xfrm>
            <a:off x="381000" y="3657600"/>
            <a:ext cx="8458200" cy="2031325"/>
          </a:xfrm>
          <a:prstGeom prst="rect">
            <a:avLst/>
          </a:prstGeom>
          <a:noFill/>
        </p:spPr>
        <p:txBody>
          <a:bodyPr wrap="square" rtlCol="0">
            <a:spAutoFit/>
          </a:bodyPr>
          <a:lstStyle/>
          <a:p>
            <a:r>
              <a:rPr lang="en-US" dirty="0" smtClean="0"/>
              <a:t>The company offers one "</a:t>
            </a:r>
            <a:r>
              <a:rPr lang="en-US" dirty="0" err="1" smtClean="0"/>
              <a:t>Groupon</a:t>
            </a:r>
            <a:r>
              <a:rPr lang="en-US" dirty="0" smtClean="0"/>
              <a:t>" ("</a:t>
            </a:r>
            <a:r>
              <a:rPr lang="en-US" dirty="0" err="1" smtClean="0"/>
              <a:t>group+coupon</a:t>
            </a:r>
            <a:r>
              <a:rPr lang="en-US" dirty="0" smtClean="0"/>
              <a:t>") per day in each of the markets it serves. The </a:t>
            </a:r>
            <a:r>
              <a:rPr lang="en-US" dirty="0" err="1" smtClean="0"/>
              <a:t>Groupon</a:t>
            </a:r>
            <a:r>
              <a:rPr lang="en-US" dirty="0" smtClean="0"/>
              <a:t> works as an </a:t>
            </a:r>
            <a:r>
              <a:rPr lang="en-US" dirty="0" smtClean="0">
                <a:hlinkClick r:id="rId3" action="ppaction://hlinkfile" tooltip="Assurance contract"/>
              </a:rPr>
              <a:t>assurance contract</a:t>
            </a:r>
            <a:r>
              <a:rPr lang="en-US" dirty="0" smtClean="0"/>
              <a:t> : if a certain number of people sign up for the offer, then the deal becomes available to all;</a:t>
            </a:r>
            <a:r>
              <a:rPr lang="en-US" baseline="30000" dirty="0" smtClean="0">
                <a:hlinkClick r:id="" action="ppaction://hlinkfile"/>
              </a:rPr>
              <a:t>[19]</a:t>
            </a:r>
            <a:r>
              <a:rPr lang="en-US" dirty="0" smtClean="0"/>
              <a:t> if the predetermined minimum is not met, no one gets the deal that day.</a:t>
            </a:r>
            <a:r>
              <a:rPr lang="en-US" baseline="30000" dirty="0" smtClean="0">
                <a:hlinkClick r:id="" action="ppaction://hlinkfile"/>
              </a:rPr>
              <a:t>[9]</a:t>
            </a:r>
            <a:r>
              <a:rPr lang="en-US" dirty="0" smtClean="0"/>
              <a:t> This reduces risk for retailers, who can treat the coupons as </a:t>
            </a:r>
            <a:r>
              <a:rPr lang="en-US" dirty="0" smtClean="0">
                <a:hlinkClick r:id="rId4" action="ppaction://hlinkfile" tooltip="Quantity discount"/>
              </a:rPr>
              <a:t>quantity discounts</a:t>
            </a:r>
            <a:r>
              <a:rPr lang="en-US" baseline="30000" dirty="0" smtClean="0">
                <a:hlinkClick r:id="" action="ppaction://hlinkfile"/>
              </a:rPr>
              <a:t>[9]</a:t>
            </a:r>
            <a:r>
              <a:rPr lang="en-US" dirty="0" smtClean="0"/>
              <a:t> as well as </a:t>
            </a:r>
            <a:r>
              <a:rPr lang="en-US" dirty="0" smtClean="0">
                <a:hlinkClick r:id="rId5" action="ppaction://hlinkfile" tooltip="Sales promotion"/>
              </a:rPr>
              <a:t>sales promotion</a:t>
            </a:r>
            <a:r>
              <a:rPr lang="en-US" dirty="0" smtClean="0"/>
              <a:t> tools. </a:t>
            </a:r>
            <a:r>
              <a:rPr lang="en-US" dirty="0" err="1" smtClean="0"/>
              <a:t>Groupon</a:t>
            </a:r>
            <a:r>
              <a:rPr lang="en-US" dirty="0" smtClean="0"/>
              <a:t> makes money by keeping approximately half the money the customer pays for the coupon.</a:t>
            </a:r>
            <a:r>
              <a:rPr lang="en-US" baseline="30000" dirty="0" smtClean="0">
                <a:hlinkClick r:id="" action="ppaction://hlinkfile"/>
              </a:rPr>
              <a:t>[9][20]</a:t>
            </a:r>
            <a:r>
              <a:rPr lang="en-US" dirty="0" smtClean="0"/>
              <a:t> So, for example, an $80 massage could be purchased by the consumer for $40 and then </a:t>
            </a:r>
            <a:r>
              <a:rPr lang="en-US" dirty="0" err="1" smtClean="0"/>
              <a:t>Groupon</a:t>
            </a:r>
            <a:r>
              <a:rPr lang="en-US" dirty="0" smtClean="0"/>
              <a:t> and the retailer would split the $40.  -- wikipedia.com </a:t>
            </a:r>
            <a:endParaRPr lang="en-US" dirty="0"/>
          </a:p>
        </p:txBody>
      </p:sp>
    </p:spTree>
    <p:extLst>
      <p:ext uri="{BB962C8B-B14F-4D97-AF65-F5344CB8AC3E}">
        <p14:creationId xmlns:p14="http://schemas.microsoft.com/office/powerpoint/2010/main" val="2611830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blog.seattlepi.com/venture/files/library/mercata_logo.gif"/>
          <p:cNvPicPr>
            <a:picLocks noChangeAspect="1" noChangeArrowheads="1"/>
          </p:cNvPicPr>
          <p:nvPr/>
        </p:nvPicPr>
        <p:blipFill>
          <a:blip r:embed="rId2" cstate="print"/>
          <a:srcRect/>
          <a:stretch>
            <a:fillRect/>
          </a:stretch>
        </p:blipFill>
        <p:spPr bwMode="auto">
          <a:xfrm>
            <a:off x="914400" y="838200"/>
            <a:ext cx="3181004" cy="1066800"/>
          </a:xfrm>
          <a:prstGeom prst="rect">
            <a:avLst/>
          </a:prstGeom>
          <a:noFill/>
        </p:spPr>
      </p:pic>
      <p:sp>
        <p:nvSpPr>
          <p:cNvPr id="38915" name="Rectangle 3"/>
          <p:cNvSpPr>
            <a:spLocks noChangeArrowheads="1"/>
          </p:cNvSpPr>
          <p:nvPr/>
        </p:nvSpPr>
        <p:spPr bwMode="auto">
          <a:xfrm>
            <a:off x="2590800" y="2057400"/>
            <a:ext cx="6019800" cy="203132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a:t>
            </a:r>
            <a:r>
              <a:rPr kumimoji="0" lang="en-US" b="1" i="1"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Mercata</a:t>
            </a:r>
            <a:r>
              <a:rPr kumimoji="0" lang="en-US" b="1"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is a group-buying site backed by the venture capital firm of Microsoft co-founder Paul Allen.  </a:t>
            </a:r>
            <a:r>
              <a:rPr kumimoji="0" lang="en-US" b="0"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The site lets shoppers band together to get discounts on items by purchasing them in bulk. Specifically, a user would log in find a product he or she was interested in, and tell </a:t>
            </a:r>
            <a:r>
              <a:rPr kumimoji="0" lang="en-US" b="0" i="1"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Mercata</a:t>
            </a:r>
            <a:r>
              <a:rPr kumimoji="0" lang="en-US" b="0"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how much they were willing to pay for it.  The more </a:t>
            </a:r>
            <a:r>
              <a:rPr kumimoji="0" lang="en-US" b="0" i="1" u="none" strike="noStrike" cap="none" normalizeH="0" baseline="0" dirty="0" err="1" smtClean="0">
                <a:ln>
                  <a:noFill/>
                </a:ln>
                <a:solidFill>
                  <a:srgbClr val="000000"/>
                </a:solidFill>
                <a:effectLst/>
                <a:latin typeface="Calibri" pitchFamily="34" charset="0"/>
                <a:ea typeface="Times New Roman" pitchFamily="18" charset="0"/>
                <a:cs typeface="Calibri" pitchFamily="34" charset="0"/>
              </a:rPr>
              <a:t>pepole</a:t>
            </a:r>
            <a:r>
              <a:rPr kumimoji="0" lang="en-US" b="0" i="1" u="none" strike="noStrike" cap="none" normalizeH="0" baseline="0" dirty="0" smtClean="0">
                <a:ln>
                  <a:noFill/>
                </a:ln>
                <a:solidFill>
                  <a:srgbClr val="000000"/>
                </a:solidFill>
                <a:effectLst/>
                <a:latin typeface="Calibri" pitchFamily="34" charset="0"/>
                <a:ea typeface="Times New Roman" pitchFamily="18" charset="0"/>
                <a:cs typeface="Calibri" pitchFamily="34" charset="0"/>
              </a:rPr>
              <a:t> who signed up, the cheaper the product got.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9711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primalinea.com/allnews/00052201aima.gif"/>
          <p:cNvPicPr>
            <a:picLocks noChangeAspect="1" noChangeArrowheads="1"/>
          </p:cNvPicPr>
          <p:nvPr/>
        </p:nvPicPr>
        <p:blipFill>
          <a:blip r:embed="rId2" cstate="print"/>
          <a:srcRect/>
          <a:stretch>
            <a:fillRect/>
          </a:stretch>
        </p:blipFill>
        <p:spPr bwMode="auto">
          <a:xfrm>
            <a:off x="381000" y="609600"/>
            <a:ext cx="2946398" cy="2209800"/>
          </a:xfrm>
          <a:prstGeom prst="rect">
            <a:avLst/>
          </a:prstGeom>
          <a:noFill/>
        </p:spPr>
      </p:pic>
      <p:pic>
        <p:nvPicPr>
          <p:cNvPr id="39940" name="Picture 4" descr="ONLINECHOICE.COM THERE'S POWER IN NUMBERS"/>
          <p:cNvPicPr>
            <a:picLocks noChangeAspect="1" noChangeArrowheads="1"/>
          </p:cNvPicPr>
          <p:nvPr/>
        </p:nvPicPr>
        <p:blipFill>
          <a:blip r:embed="rId3" cstate="print"/>
          <a:srcRect/>
          <a:stretch>
            <a:fillRect/>
          </a:stretch>
        </p:blipFill>
        <p:spPr bwMode="auto">
          <a:xfrm>
            <a:off x="3352800" y="914400"/>
            <a:ext cx="5602941" cy="1143000"/>
          </a:xfrm>
          <a:prstGeom prst="rect">
            <a:avLst/>
          </a:prstGeom>
          <a:noFill/>
        </p:spPr>
      </p:pic>
      <p:sp>
        <p:nvSpPr>
          <p:cNvPr id="4" name="TextBox 3"/>
          <p:cNvSpPr txBox="1"/>
          <p:nvPr/>
        </p:nvSpPr>
        <p:spPr>
          <a:xfrm>
            <a:off x="762000" y="3429000"/>
            <a:ext cx="7315200" cy="1938992"/>
          </a:xfrm>
          <a:prstGeom prst="rect">
            <a:avLst/>
          </a:prstGeom>
          <a:noFill/>
        </p:spPr>
        <p:txBody>
          <a:bodyPr wrap="square" rtlCol="0">
            <a:spAutoFit/>
          </a:bodyPr>
          <a:lstStyle/>
          <a:p>
            <a:r>
              <a:rPr lang="en-US" sz="2000" dirty="0" smtClean="0"/>
              <a:t>Pittsburgh-based</a:t>
            </a:r>
            <a:r>
              <a:rPr lang="en-US" sz="2000" dirty="0" smtClean="0">
                <a:hlinkClick r:id="rId4"/>
              </a:rPr>
              <a:t> OnlineChoice.com Inc.</a:t>
            </a:r>
            <a:r>
              <a:rPr lang="en-US" sz="2000" dirty="0" smtClean="0"/>
              <a:t> is an online business that aggregates business and consumer customers to save them money (around 1-5%) on utilities and services. </a:t>
            </a:r>
            <a:r>
              <a:rPr lang="en-US" sz="2000" dirty="0" err="1" smtClean="0"/>
              <a:t>OnlineChoice</a:t>
            </a:r>
            <a:r>
              <a:rPr lang="en-US" sz="2000" dirty="0" smtClean="0"/>
              <a:t> sells electricity, natural gas, long distance, local telephone service, Internet access, and home security electricity to individuals and small businesses, pooling their purchasing power to negotiate better deals with suppliers.</a:t>
            </a:r>
            <a:endParaRPr lang="en-US" sz="2000" dirty="0"/>
          </a:p>
        </p:txBody>
      </p:sp>
    </p:spTree>
    <p:extLst>
      <p:ext uri="{BB962C8B-B14F-4D97-AF65-F5344CB8AC3E}">
        <p14:creationId xmlns:p14="http://schemas.microsoft.com/office/powerpoint/2010/main" val="3782563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a:t>
            </a:r>
            <a:endParaRPr lang="en-US" dirty="0"/>
          </a:p>
        </p:txBody>
      </p:sp>
      <p:sp>
        <p:nvSpPr>
          <p:cNvPr id="5" name="Text Placeholder 4"/>
          <p:cNvSpPr>
            <a:spLocks noGrp="1"/>
          </p:cNvSpPr>
          <p:nvPr>
            <p:ph type="body" idx="1"/>
          </p:nvPr>
        </p:nvSpPr>
        <p:spPr/>
        <p:txBody>
          <a:bodyPr>
            <a:normAutofit/>
          </a:bodyPr>
          <a:lstStyle/>
          <a:p>
            <a:r>
              <a:rPr lang="en-US" dirty="0" smtClean="0"/>
              <a:t>Why do you think </a:t>
            </a:r>
            <a:r>
              <a:rPr lang="en-US" dirty="0" err="1" smtClean="0"/>
              <a:t>GroupOn</a:t>
            </a:r>
            <a:r>
              <a:rPr lang="en-US" dirty="0" smtClean="0"/>
              <a:t> succeeded as against </a:t>
            </a:r>
            <a:r>
              <a:rPr lang="en-US" dirty="0" err="1" smtClean="0"/>
              <a:t>Mercata</a:t>
            </a:r>
            <a:r>
              <a:rPr lang="en-US" dirty="0" smtClean="0"/>
              <a:t> and OnlineChoice.com – </a:t>
            </a:r>
            <a:r>
              <a:rPr lang="en-US" dirty="0" err="1" smtClean="0"/>
              <a:t>Mercata</a:t>
            </a:r>
            <a:r>
              <a:rPr lang="en-US" dirty="0" smtClean="0"/>
              <a:t> being the pioneer of Online Group Buying – both of which folded/declared bankruptcy  in 2003?</a:t>
            </a:r>
            <a:endParaRPr lang="en-US" dirty="0"/>
          </a:p>
        </p:txBody>
      </p:sp>
    </p:spTree>
    <p:extLst>
      <p:ext uri="{BB962C8B-B14F-4D97-AF65-F5344CB8AC3E}">
        <p14:creationId xmlns:p14="http://schemas.microsoft.com/office/powerpoint/2010/main" val="3917860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533400" y="990600"/>
            <a:ext cx="3962400" cy="54102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495800" y="1066800"/>
            <a:ext cx="4191000" cy="5181600"/>
          </a:xfrm>
          <a:prstGeom prst="rect">
            <a:avLst/>
          </a:prstGeom>
          <a:noFill/>
          <a:ln w="9525">
            <a:noFill/>
            <a:miter lim="800000"/>
            <a:headEnd/>
            <a:tailEnd/>
          </a:ln>
        </p:spPr>
      </p:pic>
      <p:sp>
        <p:nvSpPr>
          <p:cNvPr id="6" name="TextBox 5"/>
          <p:cNvSpPr txBox="1"/>
          <p:nvPr/>
        </p:nvSpPr>
        <p:spPr>
          <a:xfrm>
            <a:off x="914400" y="304800"/>
            <a:ext cx="7762558" cy="707886"/>
          </a:xfrm>
          <a:prstGeom prst="rect">
            <a:avLst/>
          </a:prstGeom>
          <a:noFill/>
        </p:spPr>
        <p:txBody>
          <a:bodyPr wrap="square" rtlCol="0">
            <a:spAutoFit/>
          </a:bodyPr>
          <a:lstStyle/>
          <a:p>
            <a:r>
              <a:rPr lang="en-US" sz="2000" dirty="0" smtClean="0"/>
              <a:t>Pushing it further, the Philippines has at least 32 Online Group Buying Sites.</a:t>
            </a:r>
          </a:p>
          <a:p>
            <a:r>
              <a:rPr lang="en-US" sz="2000" dirty="0" smtClean="0"/>
              <a:t>What differentiates one from another?</a:t>
            </a:r>
            <a:endParaRPr lang="en-US" sz="2000" dirty="0"/>
          </a:p>
        </p:txBody>
      </p:sp>
    </p:spTree>
    <p:extLst>
      <p:ext uri="{BB962C8B-B14F-4D97-AF65-F5344CB8AC3E}">
        <p14:creationId xmlns:p14="http://schemas.microsoft.com/office/powerpoint/2010/main" val="2329498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4" descr="http://images.seroundtable.com/t-Google-Offers-1303482694.jpg"/>
          <p:cNvPicPr>
            <a:picLocks noChangeAspect="1" noChangeArrowheads="1"/>
          </p:cNvPicPr>
          <p:nvPr/>
        </p:nvPicPr>
        <p:blipFill>
          <a:blip r:embed="rId2" cstate="print"/>
          <a:srcRect/>
          <a:stretch>
            <a:fillRect/>
          </a:stretch>
        </p:blipFill>
        <p:spPr bwMode="auto">
          <a:xfrm>
            <a:off x="457201" y="1143000"/>
            <a:ext cx="6934200" cy="1557820"/>
          </a:xfrm>
          <a:prstGeom prst="rect">
            <a:avLst/>
          </a:prstGeom>
          <a:noFill/>
        </p:spPr>
      </p:pic>
      <p:sp>
        <p:nvSpPr>
          <p:cNvPr id="4" name="TextBox 3"/>
          <p:cNvSpPr txBox="1"/>
          <p:nvPr/>
        </p:nvSpPr>
        <p:spPr>
          <a:xfrm>
            <a:off x="1524000" y="3352800"/>
            <a:ext cx="6875537" cy="2677656"/>
          </a:xfrm>
          <a:prstGeom prst="rect">
            <a:avLst/>
          </a:prstGeom>
          <a:noFill/>
        </p:spPr>
        <p:txBody>
          <a:bodyPr wrap="none" rtlCol="0">
            <a:spAutoFit/>
          </a:bodyPr>
          <a:lstStyle/>
          <a:p>
            <a:r>
              <a:rPr lang="en-US" sz="2400" dirty="0" smtClean="0"/>
              <a:t>Officially launched last May 26, 2011</a:t>
            </a:r>
          </a:p>
          <a:p>
            <a:endParaRPr lang="en-US" sz="2400" dirty="0" smtClean="0"/>
          </a:p>
          <a:p>
            <a:r>
              <a:rPr lang="en-US" sz="2400" dirty="0" smtClean="0"/>
              <a:t>A result of the failed bid of Google to buy out </a:t>
            </a:r>
            <a:r>
              <a:rPr lang="en-US" sz="2400" dirty="0" err="1" smtClean="0"/>
              <a:t>GroupOn</a:t>
            </a:r>
            <a:r>
              <a:rPr lang="en-US" sz="2400" dirty="0" smtClean="0"/>
              <a:t>.</a:t>
            </a:r>
          </a:p>
          <a:p>
            <a:endParaRPr lang="en-US" sz="2400" dirty="0" smtClean="0"/>
          </a:p>
          <a:p>
            <a:r>
              <a:rPr lang="en-US" sz="2400" dirty="0" smtClean="0"/>
              <a:t>What makes it different?</a:t>
            </a:r>
          </a:p>
          <a:p>
            <a:r>
              <a:rPr lang="en-US" sz="2400" dirty="0" smtClean="0"/>
              <a:t>Maybe it’s integration with Google Maps and Google Places!</a:t>
            </a:r>
          </a:p>
          <a:p>
            <a:r>
              <a:rPr lang="en-US" sz="2400" dirty="0" smtClean="0"/>
              <a:t>(Shades of “Getting IT Right” – Integrated Platform)</a:t>
            </a:r>
            <a:endParaRPr lang="en-US" sz="2400" dirty="0"/>
          </a:p>
        </p:txBody>
      </p:sp>
    </p:spTree>
    <p:extLst>
      <p:ext uri="{BB962C8B-B14F-4D97-AF65-F5344CB8AC3E}">
        <p14:creationId xmlns:p14="http://schemas.microsoft.com/office/powerpoint/2010/main" val="3313079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TALK 2 : required</a:t>
            </a:r>
            <a:endParaRPr lang="en-US" dirty="0"/>
          </a:p>
        </p:txBody>
      </p:sp>
      <p:sp>
        <p:nvSpPr>
          <p:cNvPr id="4" name="AutoShape 2" descr="https://mail-attachment.googleusercontent.com/attachment/u/0/?ui=2&amp;ik=f40c2b68f3&amp;view=att&amp;th=1424fa1c9038eff6&amp;attid=0.1&amp;disp=inline&amp;realattid=f_hny0t3xm0&amp;safe=1&amp;zw&amp;saduie=AG9B_P8w37WzD8IYzVt2yQ4H2d6h&amp;sadet=1384397948870&amp;sads=R_cMh31wJwZoRndRCX6orAQFy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935" y="1858297"/>
            <a:ext cx="4724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510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smtClean="0"/>
              <a:t>About Business Models</a:t>
            </a:r>
          </a:p>
        </p:txBody>
      </p:sp>
      <p:sp>
        <p:nvSpPr>
          <p:cNvPr id="7171" name="Rectangle 3"/>
          <p:cNvSpPr>
            <a:spLocks noGrp="1" noChangeArrowheads="1"/>
          </p:cNvSpPr>
          <p:nvPr>
            <p:ph sz="quarter" idx="1"/>
          </p:nvPr>
        </p:nvSpPr>
        <p:spPr/>
        <p:txBody>
          <a:bodyPr>
            <a:normAutofit lnSpcReduction="10000"/>
          </a:bodyPr>
          <a:lstStyle/>
          <a:p>
            <a:pPr eaLnBrk="1" hangingPunct="1"/>
            <a:r>
              <a:rPr lang="en-GB" dirty="0" smtClean="0"/>
              <a:t>Business models themselves are complex and not well understood – they lack any formal basis that would facilitate both description and comparison.</a:t>
            </a:r>
          </a:p>
          <a:p>
            <a:pPr lvl="1" eaLnBrk="1" hangingPunct="1"/>
            <a:r>
              <a:rPr lang="en-GB" dirty="0" smtClean="0"/>
              <a:t>Linder and Cantrell assert that: </a:t>
            </a:r>
          </a:p>
          <a:p>
            <a:pPr lvl="2" eaLnBrk="1" hangingPunct="1"/>
            <a:r>
              <a:rPr lang="en-GB" dirty="0" smtClean="0"/>
              <a:t>“executives can't even articulate their business models. Everyone talks about business models but 99 percent have no clear framework for describing their model.” </a:t>
            </a:r>
          </a:p>
          <a:p>
            <a:pPr eaLnBrk="1" hangingPunct="1"/>
            <a:r>
              <a:rPr lang="en-GB" dirty="0" smtClean="0"/>
              <a:t>Minimal description</a:t>
            </a:r>
          </a:p>
          <a:p>
            <a:pPr lvl="1" algn="just" eaLnBrk="1" hangingPunct="1">
              <a:spcBef>
                <a:spcPct val="0"/>
              </a:spcBef>
              <a:spcAft>
                <a:spcPts val="600"/>
              </a:spcAft>
            </a:pPr>
            <a:r>
              <a:rPr lang="en-GB" dirty="0" smtClean="0"/>
              <a:t>The business model articulates how the business makes money </a:t>
            </a:r>
          </a:p>
          <a:p>
            <a:pPr eaLnBrk="1" hangingPunct="1">
              <a:buFontTx/>
              <a:buNone/>
            </a:pPr>
            <a:r>
              <a:rPr lang="en-US" altLang="ja-JP" sz="1700" dirty="0" smtClean="0"/>
              <a:t>	</a:t>
            </a:r>
          </a:p>
          <a:p>
            <a:pPr eaLnBrk="1" hangingPunct="1">
              <a:buFontTx/>
              <a:buNone/>
            </a:pPr>
            <a:r>
              <a:rPr lang="en-US" altLang="ja-JP" sz="1700" dirty="0" smtClean="0"/>
              <a:t>Linder, J.C., Cantrell, S. (2000): "Changing business models: surveying the landscape", White Paper, Institute for Strategic Change, Accenture</a:t>
            </a:r>
            <a:r>
              <a:rPr lang="en-GB" altLang="ja-JP" dirty="0" smtClean="0"/>
              <a:t> </a:t>
            </a:r>
            <a:endParaRPr lang="en-GB" dirty="0" smtClean="0"/>
          </a:p>
        </p:txBody>
      </p:sp>
    </p:spTree>
    <p:extLst>
      <p:ext uri="{BB962C8B-B14F-4D97-AF65-F5344CB8AC3E}">
        <p14:creationId xmlns:p14="http://schemas.microsoft.com/office/powerpoint/2010/main" val="9909470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Business Model….</a:t>
            </a:r>
            <a:endParaRPr lang="en-US" dirty="0"/>
          </a:p>
        </p:txBody>
      </p:sp>
      <p:sp>
        <p:nvSpPr>
          <p:cNvPr id="3" name="Content Placeholder 2"/>
          <p:cNvSpPr>
            <a:spLocks noGrp="1"/>
          </p:cNvSpPr>
          <p:nvPr>
            <p:ph sz="quarter" idx="1"/>
          </p:nvPr>
        </p:nvSpPr>
        <p:spPr/>
        <p:txBody>
          <a:bodyPr/>
          <a:lstStyle/>
          <a:p>
            <a:pPr algn="ctr">
              <a:buNone/>
            </a:pPr>
            <a:endParaRPr lang="en-US" dirty="0" smtClean="0"/>
          </a:p>
          <a:p>
            <a:pPr algn="ctr">
              <a:buNone/>
            </a:pPr>
            <a:endParaRPr lang="en-US" dirty="0" smtClean="0"/>
          </a:p>
          <a:p>
            <a:pPr algn="ctr">
              <a:buNone/>
            </a:pPr>
            <a:r>
              <a:rPr lang="en-US" dirty="0" smtClean="0"/>
              <a:t>A business model describes the rationale of how an </a:t>
            </a:r>
          </a:p>
          <a:p>
            <a:pPr algn="ctr">
              <a:buNone/>
            </a:pPr>
            <a:r>
              <a:rPr lang="en-US" dirty="0" smtClean="0"/>
              <a:t>organization creates, delivers and captures value!</a:t>
            </a:r>
          </a:p>
          <a:p>
            <a:pPr algn="ctr">
              <a:buNone/>
            </a:pPr>
            <a:endParaRPr lang="en-US" dirty="0" smtClean="0"/>
          </a:p>
          <a:p>
            <a:pPr algn="ctr">
              <a:buNone/>
            </a:pPr>
            <a:r>
              <a:rPr lang="en-US" dirty="0" smtClean="0"/>
              <a:t>“There’s not a single business model.. There are really a lot of opportunities and a lot of options and we just have to discover all of them.”</a:t>
            </a:r>
            <a:endParaRPr lang="en-US" dirty="0"/>
          </a:p>
        </p:txBody>
      </p:sp>
    </p:spTree>
    <p:extLst>
      <p:ext uri="{BB962C8B-B14F-4D97-AF65-F5344CB8AC3E}">
        <p14:creationId xmlns:p14="http://schemas.microsoft.com/office/powerpoint/2010/main" val="26034760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BUSINESS MODEL</a:t>
            </a:r>
            <a:endParaRPr lang="en-US" b="1" dirty="0"/>
          </a:p>
        </p:txBody>
      </p:sp>
      <p:pic>
        <p:nvPicPr>
          <p:cNvPr id="43010" name="Picture 2" descr="https://lh5.googleusercontent.com/-lN0qaQ5F0bM/TYi5Kx1VNBI/AAAAAAAAAGY/eRE2QDDTZtc/s400/Business-Model-General.png"/>
          <p:cNvPicPr>
            <a:picLocks noChangeAspect="1" noChangeArrowheads="1"/>
          </p:cNvPicPr>
          <p:nvPr/>
        </p:nvPicPr>
        <p:blipFill>
          <a:blip r:embed="rId2" cstate="print"/>
          <a:srcRect/>
          <a:stretch>
            <a:fillRect/>
          </a:stretch>
        </p:blipFill>
        <p:spPr bwMode="auto">
          <a:xfrm>
            <a:off x="1524000" y="2209800"/>
            <a:ext cx="6248400" cy="2452497"/>
          </a:xfrm>
          <a:prstGeom prst="rect">
            <a:avLst/>
          </a:prstGeom>
          <a:noFill/>
        </p:spPr>
      </p:pic>
      <p:sp>
        <p:nvSpPr>
          <p:cNvPr id="5" name="TextBox 4"/>
          <p:cNvSpPr txBox="1"/>
          <p:nvPr/>
        </p:nvSpPr>
        <p:spPr>
          <a:xfrm>
            <a:off x="762000" y="5486400"/>
            <a:ext cx="7696200" cy="461665"/>
          </a:xfrm>
          <a:prstGeom prst="rect">
            <a:avLst/>
          </a:prstGeom>
          <a:noFill/>
        </p:spPr>
        <p:txBody>
          <a:bodyPr wrap="square" rtlCol="0">
            <a:spAutoFit/>
          </a:bodyPr>
          <a:lstStyle/>
          <a:p>
            <a:pPr algn="ctr"/>
            <a:r>
              <a:rPr lang="en-US" sz="2400" b="1" dirty="0" smtClean="0"/>
              <a:t>These are stories that explain how enterprises work</a:t>
            </a:r>
            <a:endParaRPr lang="en-US" sz="2400" b="1" dirty="0"/>
          </a:p>
        </p:txBody>
      </p:sp>
      <p:sp>
        <p:nvSpPr>
          <p:cNvPr id="6" name="TextBox 5"/>
          <p:cNvSpPr txBox="1"/>
          <p:nvPr/>
        </p:nvSpPr>
        <p:spPr>
          <a:xfrm>
            <a:off x="7772400" y="3200400"/>
            <a:ext cx="838691" cy="461665"/>
          </a:xfrm>
          <a:prstGeom prst="rect">
            <a:avLst/>
          </a:prstGeom>
          <a:noFill/>
        </p:spPr>
        <p:txBody>
          <a:bodyPr wrap="none" rtlCol="0">
            <a:spAutoFit/>
          </a:bodyPr>
          <a:lstStyle/>
          <a:p>
            <a:r>
              <a:rPr lang="en-US" sz="2400" dirty="0" smtClean="0"/>
              <a:t>Who?</a:t>
            </a:r>
            <a:endParaRPr lang="en-US" sz="2400" dirty="0"/>
          </a:p>
        </p:txBody>
      </p:sp>
      <p:sp>
        <p:nvSpPr>
          <p:cNvPr id="7" name="TextBox 6"/>
          <p:cNvSpPr txBox="1"/>
          <p:nvPr/>
        </p:nvSpPr>
        <p:spPr>
          <a:xfrm>
            <a:off x="5105400" y="2286000"/>
            <a:ext cx="2434128" cy="461665"/>
          </a:xfrm>
          <a:prstGeom prst="rect">
            <a:avLst/>
          </a:prstGeom>
          <a:noFill/>
        </p:spPr>
        <p:txBody>
          <a:bodyPr wrap="none" rtlCol="0">
            <a:spAutoFit/>
          </a:bodyPr>
          <a:lstStyle/>
          <a:p>
            <a:r>
              <a:rPr lang="en-US" sz="2400" dirty="0" smtClean="0"/>
              <a:t>What do they value?</a:t>
            </a:r>
            <a:endParaRPr lang="en-US" sz="2400" dirty="0"/>
          </a:p>
        </p:txBody>
      </p:sp>
      <p:sp>
        <p:nvSpPr>
          <p:cNvPr id="8" name="TextBox 7"/>
          <p:cNvSpPr txBox="1"/>
          <p:nvPr/>
        </p:nvSpPr>
        <p:spPr>
          <a:xfrm>
            <a:off x="4343400" y="4495800"/>
            <a:ext cx="3040704" cy="461665"/>
          </a:xfrm>
          <a:prstGeom prst="rect">
            <a:avLst/>
          </a:prstGeom>
          <a:noFill/>
        </p:spPr>
        <p:txBody>
          <a:bodyPr wrap="none" rtlCol="0">
            <a:spAutoFit/>
          </a:bodyPr>
          <a:lstStyle/>
          <a:p>
            <a:r>
              <a:rPr lang="en-US" sz="2400" dirty="0" smtClean="0"/>
              <a:t>How do we make money?</a:t>
            </a:r>
            <a:endParaRPr lang="en-US" sz="2400" dirty="0"/>
          </a:p>
        </p:txBody>
      </p:sp>
      <p:sp>
        <p:nvSpPr>
          <p:cNvPr id="9" name="TextBox 8"/>
          <p:cNvSpPr txBox="1"/>
          <p:nvPr/>
        </p:nvSpPr>
        <p:spPr>
          <a:xfrm>
            <a:off x="762000" y="1828800"/>
            <a:ext cx="2943050" cy="830997"/>
          </a:xfrm>
          <a:prstGeom prst="rect">
            <a:avLst/>
          </a:prstGeom>
          <a:noFill/>
        </p:spPr>
        <p:txBody>
          <a:bodyPr wrap="none" rtlCol="0">
            <a:spAutoFit/>
          </a:bodyPr>
          <a:lstStyle/>
          <a:p>
            <a:r>
              <a:rPr lang="en-US" sz="2400" dirty="0" smtClean="0"/>
              <a:t>How do we deliver value</a:t>
            </a:r>
          </a:p>
          <a:p>
            <a:r>
              <a:rPr lang="en-US" sz="2400" dirty="0" smtClean="0"/>
              <a:t>at an appropriate cost?</a:t>
            </a:r>
            <a:endParaRPr lang="en-US" sz="2400" dirty="0"/>
          </a:p>
        </p:txBody>
      </p:sp>
    </p:spTree>
    <p:extLst>
      <p:ext uri="{BB962C8B-B14F-4D97-AF65-F5344CB8AC3E}">
        <p14:creationId xmlns:p14="http://schemas.microsoft.com/office/powerpoint/2010/main" val="6733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Interesting observations</a:t>
            </a:r>
          </a:p>
        </p:txBody>
      </p:sp>
      <p:sp>
        <p:nvSpPr>
          <p:cNvPr id="10243" name="Rectangle 3"/>
          <p:cNvSpPr>
            <a:spLocks noGrp="1" noChangeArrowheads="1"/>
          </p:cNvSpPr>
          <p:nvPr>
            <p:ph sz="quarter" idx="1"/>
          </p:nvPr>
        </p:nvSpPr>
        <p:spPr/>
        <p:txBody>
          <a:bodyPr>
            <a:normAutofit lnSpcReduction="10000"/>
          </a:bodyPr>
          <a:lstStyle/>
          <a:p>
            <a:pPr eaLnBrk="1" hangingPunct="1"/>
            <a:r>
              <a:rPr lang="en-GB" smtClean="0"/>
              <a:t>The most common format for the business model is a single page of narrative text</a:t>
            </a:r>
          </a:p>
          <a:p>
            <a:pPr algn="just" eaLnBrk="1" hangingPunct="1">
              <a:spcBef>
                <a:spcPct val="0"/>
              </a:spcBef>
              <a:spcAft>
                <a:spcPts val="600"/>
              </a:spcAft>
            </a:pPr>
            <a:r>
              <a:rPr lang="en-GB" smtClean="0"/>
              <a:t>A business model </a:t>
            </a:r>
            <a:r>
              <a:rPr lang="en-GB" i="1" smtClean="0">
                <a:solidFill>
                  <a:schemeClr val="accent2"/>
                </a:solidFill>
              </a:rPr>
              <a:t>does not explicitly include implementation technologies</a:t>
            </a:r>
          </a:p>
          <a:p>
            <a:pPr lvl="1" algn="just" eaLnBrk="1" hangingPunct="1">
              <a:spcBef>
                <a:spcPct val="0"/>
              </a:spcBef>
              <a:spcAft>
                <a:spcPts val="600"/>
              </a:spcAft>
            </a:pPr>
            <a:r>
              <a:rPr lang="en-GB" smtClean="0"/>
              <a:t>it is driven by business requirements and simply enabled by technology</a:t>
            </a:r>
          </a:p>
          <a:p>
            <a:pPr algn="just" eaLnBrk="1" hangingPunct="1">
              <a:spcBef>
                <a:spcPct val="0"/>
              </a:spcBef>
              <a:spcAft>
                <a:spcPts val="600"/>
              </a:spcAft>
            </a:pPr>
            <a:r>
              <a:rPr lang="en-GB" smtClean="0"/>
              <a:t>Articulation of a business model is no guarantee of its success</a:t>
            </a:r>
          </a:p>
          <a:p>
            <a:pPr lvl="1" algn="just" eaLnBrk="1" hangingPunct="1">
              <a:spcBef>
                <a:spcPct val="0"/>
              </a:spcBef>
              <a:spcAft>
                <a:spcPts val="600"/>
              </a:spcAft>
            </a:pPr>
            <a:r>
              <a:rPr lang="en-GB" smtClean="0"/>
              <a:t>only implementation will tell if the model works or not</a:t>
            </a:r>
          </a:p>
          <a:p>
            <a:pPr algn="just" eaLnBrk="1" hangingPunct="1">
              <a:spcBef>
                <a:spcPct val="0"/>
              </a:spcBef>
              <a:spcAft>
                <a:spcPts val="600"/>
              </a:spcAft>
            </a:pPr>
            <a:r>
              <a:rPr lang="en-GB" smtClean="0"/>
              <a:t>New business models are increasingly viewed as key intellectual property, and often attempts are made to protect them by patent </a:t>
            </a:r>
          </a:p>
        </p:txBody>
      </p:sp>
    </p:spTree>
    <p:extLst>
      <p:ext uri="{BB962C8B-B14F-4D97-AF65-F5344CB8AC3E}">
        <p14:creationId xmlns:p14="http://schemas.microsoft.com/office/powerpoint/2010/main" val="1417205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smtClean="0"/>
              <a:t>Extended definition (Perspective 1)</a:t>
            </a:r>
          </a:p>
        </p:txBody>
      </p:sp>
      <p:sp>
        <p:nvSpPr>
          <p:cNvPr id="8195" name="Rectangle 3"/>
          <p:cNvSpPr>
            <a:spLocks noGrp="1" noChangeArrowheads="1"/>
          </p:cNvSpPr>
          <p:nvPr>
            <p:ph sz="quarter" idx="1"/>
          </p:nvPr>
        </p:nvSpPr>
        <p:spPr/>
        <p:txBody>
          <a:bodyPr>
            <a:normAutofit fontScale="77500" lnSpcReduction="20000"/>
          </a:bodyPr>
          <a:lstStyle/>
          <a:p>
            <a:r>
              <a:rPr lang="en-GB" dirty="0" err="1" smtClean="0"/>
              <a:t>Chesborough</a:t>
            </a:r>
            <a:r>
              <a:rPr lang="en-GB" dirty="0" smtClean="0"/>
              <a:t> and </a:t>
            </a:r>
            <a:r>
              <a:rPr lang="en-GB" dirty="0" err="1" smtClean="0"/>
              <a:t>Rosenbloom</a:t>
            </a:r>
            <a:r>
              <a:rPr lang="en-GB" dirty="0" smtClean="0"/>
              <a:t> specify that the 6 functions of a business model are to: </a:t>
            </a:r>
          </a:p>
          <a:p>
            <a:pPr lvl="1"/>
            <a:r>
              <a:rPr lang="en-GB" dirty="0" smtClean="0"/>
              <a:t>Articulate the value proposition</a:t>
            </a:r>
          </a:p>
          <a:p>
            <a:pPr lvl="1"/>
            <a:r>
              <a:rPr lang="en-GB" dirty="0" smtClean="0"/>
              <a:t>Identify a market segment, i.e. the users to whom the offering is useful and for what purpose, and specify the revenue generation mechanism for the firm. </a:t>
            </a:r>
          </a:p>
          <a:p>
            <a:pPr lvl="1"/>
            <a:r>
              <a:rPr lang="en-GB" dirty="0" smtClean="0"/>
              <a:t>Define the structure of the value chain within the firm to create and distribute the offering and determine the complementary assets needed to support the firm’s assets in this chain. </a:t>
            </a:r>
          </a:p>
          <a:p>
            <a:pPr lvl="1"/>
            <a:r>
              <a:rPr lang="en-GB" dirty="0" smtClean="0"/>
              <a:t>Examine the cost structure and profit potential of producing the offering given the value proposition and value chain structure chosen. </a:t>
            </a:r>
          </a:p>
          <a:p>
            <a:pPr lvl="1"/>
            <a:r>
              <a:rPr lang="en-GB" dirty="0" smtClean="0"/>
              <a:t>Describe the position of the firm within the value network linking suppliers and customers including identification of potential </a:t>
            </a:r>
            <a:r>
              <a:rPr lang="en-GB" dirty="0" err="1" smtClean="0"/>
              <a:t>complementors</a:t>
            </a:r>
            <a:r>
              <a:rPr lang="en-GB" dirty="0" smtClean="0"/>
              <a:t> and competitors. </a:t>
            </a:r>
          </a:p>
          <a:p>
            <a:pPr lvl="1"/>
            <a:r>
              <a:rPr lang="en-GB" dirty="0" smtClean="0"/>
              <a:t>Formulate the competitive strategy by which the innovating firm will gain and hold advantage over rivals.</a:t>
            </a:r>
          </a:p>
          <a:p>
            <a:pPr lvl="1"/>
            <a:endParaRPr lang="en-GB" dirty="0" smtClean="0"/>
          </a:p>
          <a:p>
            <a:pPr lvl="1"/>
            <a:r>
              <a:rPr lang="en-GB" sz="1700" dirty="0" err="1" smtClean="0"/>
              <a:t>Chesborough</a:t>
            </a:r>
            <a:r>
              <a:rPr lang="en-GB" sz="1700" dirty="0" smtClean="0"/>
              <a:t>, Henry; </a:t>
            </a:r>
            <a:r>
              <a:rPr lang="en-GB" sz="1700" dirty="0" err="1" smtClean="0"/>
              <a:t>Rosenbloom</a:t>
            </a:r>
            <a:r>
              <a:rPr lang="en-GB" sz="1700" dirty="0" smtClean="0"/>
              <a:t>, Richard: The role of the business model in capturing value from innovation: evidence from Xerox Corporation’s technology spin-off companies, Industrial and Corporate Change, Volume 11, Number 3 pp529-555.</a:t>
            </a:r>
          </a:p>
          <a:p>
            <a:endParaRPr lang="en-GB" dirty="0" smtClean="0"/>
          </a:p>
          <a:p>
            <a:endParaRPr lang="en-GB" dirty="0" smtClean="0"/>
          </a:p>
        </p:txBody>
      </p:sp>
    </p:spTree>
    <p:extLst>
      <p:ext uri="{BB962C8B-B14F-4D97-AF65-F5344CB8AC3E}">
        <p14:creationId xmlns:p14="http://schemas.microsoft.com/office/powerpoint/2010/main" val="1299533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smtClean="0"/>
              <a:t>Extended definition (Perspective 2)</a:t>
            </a:r>
          </a:p>
        </p:txBody>
      </p:sp>
      <p:sp>
        <p:nvSpPr>
          <p:cNvPr id="9219" name="Rectangle 3"/>
          <p:cNvSpPr>
            <a:spLocks noGrp="1" noChangeArrowheads="1"/>
          </p:cNvSpPr>
          <p:nvPr>
            <p:ph sz="quarter" idx="1"/>
          </p:nvPr>
        </p:nvSpPr>
        <p:spPr/>
        <p:txBody>
          <a:bodyPr/>
          <a:lstStyle/>
          <a:p>
            <a:pPr marL="457200" indent="-457200" eaLnBrk="1" hangingPunct="1"/>
            <a:r>
              <a:rPr lang="en-GB" smtClean="0"/>
              <a:t>Magretta identifies 2 key areas in a business model description</a:t>
            </a:r>
          </a:p>
          <a:p>
            <a:pPr marL="857250" lvl="1" indent="-400050" eaLnBrk="1" hangingPunct="1"/>
            <a:r>
              <a:rPr lang="en-GB" smtClean="0"/>
              <a:t>The story </a:t>
            </a:r>
          </a:p>
          <a:p>
            <a:pPr marL="857250" lvl="1" indent="-400050" eaLnBrk="1" hangingPunct="1"/>
            <a:r>
              <a:rPr lang="en-GB" smtClean="0"/>
              <a:t>The numbers</a:t>
            </a:r>
          </a:p>
          <a:p>
            <a:pPr marL="457200" indent="-457200" eaLnBrk="1" hangingPunct="1"/>
            <a:r>
              <a:rPr lang="en-GB" smtClean="0"/>
              <a:t>Both have to make sense</a:t>
            </a:r>
          </a:p>
          <a:p>
            <a:pPr marL="457200" indent="-457200" eaLnBrk="1" hangingPunct="1"/>
            <a:endParaRPr lang="en-GB" smtClean="0"/>
          </a:p>
          <a:p>
            <a:pPr marL="857250" lvl="1" indent="-400050" algn="just" eaLnBrk="1" hangingPunct="1">
              <a:spcBef>
                <a:spcPct val="0"/>
              </a:spcBef>
              <a:spcAft>
                <a:spcPts val="600"/>
              </a:spcAft>
              <a:buFontTx/>
              <a:buNone/>
            </a:pPr>
            <a:r>
              <a:rPr lang="en-GB" i="1" smtClean="0">
                <a:solidFill>
                  <a:schemeClr val="accent2"/>
                </a:solidFill>
              </a:rPr>
              <a:t>When business models don't work, it's because they fail either the narrative test (the story doesn't make sense) or the numbers test (the P&amp;L [profit and loss] doesn't add up). </a:t>
            </a:r>
            <a:endParaRPr lang="en-GB" smtClean="0">
              <a:solidFill>
                <a:schemeClr val="accent2"/>
              </a:solidFill>
            </a:endParaRPr>
          </a:p>
          <a:p>
            <a:pPr marL="457200" indent="-457200" eaLnBrk="1" hangingPunct="1">
              <a:buFontTx/>
              <a:buNone/>
            </a:pPr>
            <a:r>
              <a:rPr lang="en-GB" sz="1600" smtClean="0"/>
              <a:t>	Magretta, J: Why Business Models Matter, Harvard Business Review 2002, Vol 80; Part 5, ISSN 0017-8012, pages 86-93.</a:t>
            </a:r>
          </a:p>
        </p:txBody>
      </p:sp>
    </p:spTree>
    <p:extLst>
      <p:ext uri="{BB962C8B-B14F-4D97-AF65-F5344CB8AC3E}">
        <p14:creationId xmlns:p14="http://schemas.microsoft.com/office/powerpoint/2010/main" val="723942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Model Canvas (Perspective 3)</a:t>
            </a:r>
            <a:endParaRPr lang="en-US" dirty="0"/>
          </a:p>
        </p:txBody>
      </p:sp>
      <p:pic>
        <p:nvPicPr>
          <p:cNvPr id="3" name="Picture 2" descr="Screen shot 2011-04-19 at 6.32.0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371600"/>
            <a:ext cx="7924800" cy="4919886"/>
          </a:xfrm>
          <a:prstGeom prst="rect">
            <a:avLst/>
          </a:prstGeom>
        </p:spPr>
      </p:pic>
    </p:spTree>
    <p:extLst>
      <p:ext uri="{BB962C8B-B14F-4D97-AF65-F5344CB8AC3E}">
        <p14:creationId xmlns:p14="http://schemas.microsoft.com/office/powerpoint/2010/main" val="1343726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Model Canvas (</a:t>
            </a:r>
            <a:r>
              <a:rPr lang="en-US" dirty="0" err="1" smtClean="0"/>
              <a:t>con’t</a:t>
            </a:r>
            <a:r>
              <a:rPr lang="en-US" dirty="0" smtClean="0"/>
              <a:t>)</a:t>
            </a:r>
            <a:endParaRPr lang="en-US" dirty="0"/>
          </a:p>
        </p:txBody>
      </p:sp>
      <p:pic>
        <p:nvPicPr>
          <p:cNvPr id="3" name="Picture 2" descr="Screen shot 2011-04-19 at 6.32.3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47800"/>
            <a:ext cx="8044610" cy="5018231"/>
          </a:xfrm>
          <a:prstGeom prst="rect">
            <a:avLst/>
          </a:prstGeom>
        </p:spPr>
      </p:pic>
    </p:spTree>
    <p:extLst>
      <p:ext uri="{BB962C8B-B14F-4D97-AF65-F5344CB8AC3E}">
        <p14:creationId xmlns:p14="http://schemas.microsoft.com/office/powerpoint/2010/main" val="171814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10170416_Business_Model_Generation_Reader (dragged).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223" y="-1309403"/>
            <a:ext cx="10618628" cy="10278816"/>
          </a:xfrm>
          <a:prstGeom prst="rect">
            <a:avLst/>
          </a:prstGeom>
        </p:spPr>
      </p:pic>
    </p:spTree>
    <p:extLst>
      <p:ext uri="{BB962C8B-B14F-4D97-AF65-F5344CB8AC3E}">
        <p14:creationId xmlns:p14="http://schemas.microsoft.com/office/powerpoint/2010/main" val="2940046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Approaches to Business Model Evolution</a:t>
            </a:r>
            <a:endParaRPr lang="en-US" dirty="0"/>
          </a:p>
        </p:txBody>
      </p:sp>
      <p:grpSp>
        <p:nvGrpSpPr>
          <p:cNvPr id="3" name="Group 2"/>
          <p:cNvGrpSpPr/>
          <p:nvPr/>
        </p:nvGrpSpPr>
        <p:grpSpPr>
          <a:xfrm>
            <a:off x="914400" y="1447800"/>
            <a:ext cx="7291387" cy="4319588"/>
            <a:chOff x="1166813" y="1401763"/>
            <a:chExt cx="6559550" cy="3298825"/>
          </a:xfrm>
        </p:grpSpPr>
        <p:grpSp>
          <p:nvGrpSpPr>
            <p:cNvPr id="4" name="Group 15"/>
            <p:cNvGrpSpPr>
              <a:grpSpLocks/>
            </p:cNvGrpSpPr>
            <p:nvPr/>
          </p:nvGrpSpPr>
          <p:grpSpPr bwMode="auto">
            <a:xfrm>
              <a:off x="2563813" y="1401763"/>
              <a:ext cx="3295650" cy="3298825"/>
              <a:chOff x="1615" y="883"/>
              <a:chExt cx="2076" cy="2078"/>
            </a:xfrm>
          </p:grpSpPr>
          <p:sp>
            <p:nvSpPr>
              <p:cNvPr id="39" name="Freeform 7"/>
              <p:cNvSpPr>
                <a:spLocks/>
              </p:cNvSpPr>
              <p:nvPr/>
            </p:nvSpPr>
            <p:spPr bwMode="auto">
              <a:xfrm>
                <a:off x="2662" y="1809"/>
                <a:ext cx="1029" cy="472"/>
              </a:xfrm>
              <a:custGeom>
                <a:avLst/>
                <a:gdLst/>
                <a:ahLst/>
                <a:cxnLst>
                  <a:cxn ang="0">
                    <a:pos x="1543" y="0"/>
                  </a:cxn>
                  <a:cxn ang="0">
                    <a:pos x="1543" y="236"/>
                  </a:cxn>
                  <a:cxn ang="0">
                    <a:pos x="0" y="236"/>
                  </a:cxn>
                  <a:cxn ang="0">
                    <a:pos x="0" y="706"/>
                  </a:cxn>
                  <a:cxn ang="0">
                    <a:pos x="1543" y="706"/>
                  </a:cxn>
                  <a:cxn ang="0">
                    <a:pos x="1543" y="943"/>
                  </a:cxn>
                  <a:cxn ang="0">
                    <a:pos x="2058" y="470"/>
                  </a:cxn>
                  <a:cxn ang="0">
                    <a:pos x="1543" y="0"/>
                  </a:cxn>
                </a:cxnLst>
                <a:rect l="0" t="0" r="r" b="b"/>
                <a:pathLst>
                  <a:path w="2058" h="943">
                    <a:moveTo>
                      <a:pt x="1543" y="0"/>
                    </a:moveTo>
                    <a:lnTo>
                      <a:pt x="1543" y="236"/>
                    </a:lnTo>
                    <a:lnTo>
                      <a:pt x="0" y="236"/>
                    </a:lnTo>
                    <a:lnTo>
                      <a:pt x="0" y="706"/>
                    </a:lnTo>
                    <a:lnTo>
                      <a:pt x="1543" y="706"/>
                    </a:lnTo>
                    <a:lnTo>
                      <a:pt x="1543" y="943"/>
                    </a:lnTo>
                    <a:lnTo>
                      <a:pt x="2058" y="470"/>
                    </a:lnTo>
                    <a:lnTo>
                      <a:pt x="1543" y="0"/>
                    </a:lnTo>
                    <a:close/>
                  </a:path>
                </a:pathLst>
              </a:custGeom>
              <a:solidFill>
                <a:srgbClr val="A7BFA7"/>
              </a:solidFill>
              <a:ln w="7938">
                <a:solidFill>
                  <a:srgbClr val="000000"/>
                </a:solidFill>
                <a:prstDash val="solid"/>
                <a:round/>
                <a:headEnd/>
                <a:tailEnd/>
              </a:ln>
            </p:spPr>
            <p:txBody>
              <a:bodyPr/>
              <a:lstStyle/>
              <a:p>
                <a:endParaRPr lang="en-US"/>
              </a:p>
            </p:txBody>
          </p:sp>
          <p:sp>
            <p:nvSpPr>
              <p:cNvPr id="40" name="Rectangle 8"/>
              <p:cNvSpPr>
                <a:spLocks noChangeArrowheads="1"/>
              </p:cNvSpPr>
              <p:nvPr/>
            </p:nvSpPr>
            <p:spPr bwMode="auto">
              <a:xfrm>
                <a:off x="2837" y="1953"/>
                <a:ext cx="642"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Expand</a:t>
                </a:r>
                <a:endParaRPr lang="en-US"/>
              </a:p>
            </p:txBody>
          </p:sp>
          <p:sp>
            <p:nvSpPr>
              <p:cNvPr id="41" name="Freeform 9"/>
              <p:cNvSpPr>
                <a:spLocks/>
              </p:cNvSpPr>
              <p:nvPr/>
            </p:nvSpPr>
            <p:spPr bwMode="auto">
              <a:xfrm>
                <a:off x="1615" y="1563"/>
                <a:ext cx="1028" cy="471"/>
              </a:xfrm>
              <a:custGeom>
                <a:avLst/>
                <a:gdLst/>
                <a:ahLst/>
                <a:cxnLst>
                  <a:cxn ang="0">
                    <a:pos x="514" y="0"/>
                  </a:cxn>
                  <a:cxn ang="0">
                    <a:pos x="514" y="236"/>
                  </a:cxn>
                  <a:cxn ang="0">
                    <a:pos x="2057" y="236"/>
                  </a:cxn>
                  <a:cxn ang="0">
                    <a:pos x="2057" y="707"/>
                  </a:cxn>
                  <a:cxn ang="0">
                    <a:pos x="514" y="707"/>
                  </a:cxn>
                  <a:cxn ang="0">
                    <a:pos x="514" y="943"/>
                  </a:cxn>
                  <a:cxn ang="0">
                    <a:pos x="0" y="471"/>
                  </a:cxn>
                  <a:cxn ang="0">
                    <a:pos x="514" y="0"/>
                  </a:cxn>
                </a:cxnLst>
                <a:rect l="0" t="0" r="r" b="b"/>
                <a:pathLst>
                  <a:path w="2057" h="943">
                    <a:moveTo>
                      <a:pt x="514" y="0"/>
                    </a:moveTo>
                    <a:lnTo>
                      <a:pt x="514" y="236"/>
                    </a:lnTo>
                    <a:lnTo>
                      <a:pt x="2057" y="236"/>
                    </a:lnTo>
                    <a:lnTo>
                      <a:pt x="2057" y="707"/>
                    </a:lnTo>
                    <a:lnTo>
                      <a:pt x="514" y="707"/>
                    </a:lnTo>
                    <a:lnTo>
                      <a:pt x="514" y="943"/>
                    </a:lnTo>
                    <a:lnTo>
                      <a:pt x="0" y="471"/>
                    </a:lnTo>
                    <a:lnTo>
                      <a:pt x="514" y="0"/>
                    </a:lnTo>
                    <a:close/>
                  </a:path>
                </a:pathLst>
              </a:custGeom>
              <a:solidFill>
                <a:srgbClr val="4E744E"/>
              </a:solidFill>
              <a:ln w="7938">
                <a:solidFill>
                  <a:srgbClr val="000000"/>
                </a:solidFill>
                <a:prstDash val="solid"/>
                <a:round/>
                <a:headEnd/>
                <a:tailEnd/>
              </a:ln>
            </p:spPr>
            <p:txBody>
              <a:bodyPr/>
              <a:lstStyle/>
              <a:p>
                <a:endParaRPr lang="en-US"/>
              </a:p>
            </p:txBody>
          </p:sp>
          <p:sp>
            <p:nvSpPr>
              <p:cNvPr id="42" name="Rectangle 10"/>
              <p:cNvSpPr>
                <a:spLocks noChangeArrowheads="1"/>
              </p:cNvSpPr>
              <p:nvPr/>
            </p:nvSpPr>
            <p:spPr bwMode="auto">
              <a:xfrm>
                <a:off x="1867" y="1706"/>
                <a:ext cx="726"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Enhance</a:t>
                </a:r>
                <a:endParaRPr lang="en-US"/>
              </a:p>
            </p:txBody>
          </p:sp>
          <p:sp>
            <p:nvSpPr>
              <p:cNvPr id="43" name="Freeform 11"/>
              <p:cNvSpPr>
                <a:spLocks/>
              </p:cNvSpPr>
              <p:nvPr/>
            </p:nvSpPr>
            <p:spPr bwMode="auto">
              <a:xfrm>
                <a:off x="2550" y="883"/>
                <a:ext cx="471" cy="1028"/>
              </a:xfrm>
              <a:custGeom>
                <a:avLst/>
                <a:gdLst/>
                <a:ahLst/>
                <a:cxnLst>
                  <a:cxn ang="0">
                    <a:pos x="0" y="513"/>
                  </a:cxn>
                  <a:cxn ang="0">
                    <a:pos x="234" y="513"/>
                  </a:cxn>
                  <a:cxn ang="0">
                    <a:pos x="234" y="2056"/>
                  </a:cxn>
                  <a:cxn ang="0">
                    <a:pos x="705" y="2056"/>
                  </a:cxn>
                  <a:cxn ang="0">
                    <a:pos x="705" y="513"/>
                  </a:cxn>
                  <a:cxn ang="0">
                    <a:pos x="941" y="513"/>
                  </a:cxn>
                  <a:cxn ang="0">
                    <a:pos x="471" y="0"/>
                  </a:cxn>
                  <a:cxn ang="0">
                    <a:pos x="0" y="513"/>
                  </a:cxn>
                </a:cxnLst>
                <a:rect l="0" t="0" r="r" b="b"/>
                <a:pathLst>
                  <a:path w="941" h="2056">
                    <a:moveTo>
                      <a:pt x="0" y="513"/>
                    </a:moveTo>
                    <a:lnTo>
                      <a:pt x="234" y="513"/>
                    </a:lnTo>
                    <a:lnTo>
                      <a:pt x="234" y="2056"/>
                    </a:lnTo>
                    <a:lnTo>
                      <a:pt x="705" y="2056"/>
                    </a:lnTo>
                    <a:lnTo>
                      <a:pt x="705" y="513"/>
                    </a:lnTo>
                    <a:lnTo>
                      <a:pt x="941" y="513"/>
                    </a:lnTo>
                    <a:lnTo>
                      <a:pt x="471" y="0"/>
                    </a:lnTo>
                    <a:lnTo>
                      <a:pt x="0" y="513"/>
                    </a:lnTo>
                    <a:close/>
                  </a:path>
                </a:pathLst>
              </a:custGeom>
              <a:solidFill>
                <a:srgbClr val="6389B4"/>
              </a:solidFill>
              <a:ln w="7938">
                <a:solidFill>
                  <a:srgbClr val="000000"/>
                </a:solidFill>
                <a:prstDash val="solid"/>
                <a:round/>
                <a:headEnd/>
                <a:tailEnd/>
              </a:ln>
            </p:spPr>
            <p:txBody>
              <a:bodyPr/>
              <a:lstStyle/>
              <a:p>
                <a:endParaRPr lang="en-US"/>
              </a:p>
            </p:txBody>
          </p:sp>
          <p:sp>
            <p:nvSpPr>
              <p:cNvPr id="44" name="Rectangle 12"/>
              <p:cNvSpPr>
                <a:spLocks noChangeArrowheads="1"/>
              </p:cNvSpPr>
              <p:nvPr/>
            </p:nvSpPr>
            <p:spPr bwMode="auto">
              <a:xfrm rot="5400000">
                <a:off x="2467" y="1386"/>
                <a:ext cx="609"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Extend</a:t>
                </a:r>
                <a:endParaRPr lang="en-US"/>
              </a:p>
            </p:txBody>
          </p:sp>
          <p:sp>
            <p:nvSpPr>
              <p:cNvPr id="45" name="Freeform 13"/>
              <p:cNvSpPr>
                <a:spLocks/>
              </p:cNvSpPr>
              <p:nvPr/>
            </p:nvSpPr>
            <p:spPr bwMode="auto">
              <a:xfrm>
                <a:off x="2293" y="1933"/>
                <a:ext cx="472" cy="1028"/>
              </a:xfrm>
              <a:custGeom>
                <a:avLst/>
                <a:gdLst/>
                <a:ahLst/>
                <a:cxnLst>
                  <a:cxn ang="0">
                    <a:pos x="0" y="1541"/>
                  </a:cxn>
                  <a:cxn ang="0">
                    <a:pos x="236" y="1541"/>
                  </a:cxn>
                  <a:cxn ang="0">
                    <a:pos x="236" y="0"/>
                  </a:cxn>
                  <a:cxn ang="0">
                    <a:pos x="707" y="0"/>
                  </a:cxn>
                  <a:cxn ang="0">
                    <a:pos x="707" y="1541"/>
                  </a:cxn>
                  <a:cxn ang="0">
                    <a:pos x="943" y="1541"/>
                  </a:cxn>
                  <a:cxn ang="0">
                    <a:pos x="471" y="2056"/>
                  </a:cxn>
                  <a:cxn ang="0">
                    <a:pos x="0" y="1541"/>
                  </a:cxn>
                </a:cxnLst>
                <a:rect l="0" t="0" r="r" b="b"/>
                <a:pathLst>
                  <a:path w="943" h="2056">
                    <a:moveTo>
                      <a:pt x="0" y="1541"/>
                    </a:moveTo>
                    <a:lnTo>
                      <a:pt x="236" y="1541"/>
                    </a:lnTo>
                    <a:lnTo>
                      <a:pt x="236" y="0"/>
                    </a:lnTo>
                    <a:lnTo>
                      <a:pt x="707" y="0"/>
                    </a:lnTo>
                    <a:lnTo>
                      <a:pt x="707" y="1541"/>
                    </a:lnTo>
                    <a:lnTo>
                      <a:pt x="943" y="1541"/>
                    </a:lnTo>
                    <a:lnTo>
                      <a:pt x="471" y="2056"/>
                    </a:lnTo>
                    <a:lnTo>
                      <a:pt x="0" y="1541"/>
                    </a:lnTo>
                    <a:close/>
                  </a:path>
                </a:pathLst>
              </a:custGeom>
              <a:solidFill>
                <a:srgbClr val="31639C"/>
              </a:solidFill>
              <a:ln w="7938">
                <a:solidFill>
                  <a:srgbClr val="000000"/>
                </a:solidFill>
                <a:prstDash val="solid"/>
                <a:round/>
                <a:headEnd/>
                <a:tailEnd/>
              </a:ln>
            </p:spPr>
            <p:txBody>
              <a:bodyPr/>
              <a:lstStyle/>
              <a:p>
                <a:endParaRPr lang="en-US"/>
              </a:p>
            </p:txBody>
          </p:sp>
          <p:sp>
            <p:nvSpPr>
              <p:cNvPr id="46" name="Rectangle 14"/>
              <p:cNvSpPr>
                <a:spLocks noChangeArrowheads="1"/>
              </p:cNvSpPr>
              <p:nvPr/>
            </p:nvSpPr>
            <p:spPr bwMode="auto">
              <a:xfrm rot="5400000">
                <a:off x="2329" y="2319"/>
                <a:ext cx="371" cy="215"/>
              </a:xfrm>
              <a:prstGeom prst="rect">
                <a:avLst/>
              </a:prstGeom>
              <a:noFill/>
              <a:ln w="9525">
                <a:noFill/>
                <a:miter lim="800000"/>
                <a:headEnd/>
                <a:tailEnd/>
              </a:ln>
            </p:spPr>
            <p:txBody>
              <a:bodyPr wrap="none" lIns="0" tIns="0" rIns="0" bIns="0">
                <a:spAutoFit/>
              </a:bodyPr>
              <a:lstStyle/>
              <a:p>
                <a:r>
                  <a:rPr lang="en-US" sz="1900" b="1">
                    <a:solidFill>
                      <a:srgbClr val="FFFFFF"/>
                    </a:solidFill>
                    <a:latin typeface="Tahoma" pitchFamily="34" charset="0"/>
                  </a:rPr>
                  <a:t>Exit</a:t>
                </a:r>
                <a:endParaRPr lang="en-US"/>
              </a:p>
            </p:txBody>
          </p:sp>
        </p:grpSp>
        <p:sp>
          <p:nvSpPr>
            <p:cNvPr id="5" name="Rectangle 16"/>
            <p:cNvSpPr>
              <a:spLocks noChangeArrowheads="1"/>
            </p:cNvSpPr>
            <p:nvPr/>
          </p:nvSpPr>
          <p:spPr bwMode="auto">
            <a:xfrm>
              <a:off x="2286000" y="1630363"/>
              <a:ext cx="522288" cy="150812"/>
            </a:xfrm>
            <a:prstGeom prst="rect">
              <a:avLst/>
            </a:prstGeom>
            <a:noFill/>
            <a:ln w="9525">
              <a:noFill/>
              <a:miter lim="800000"/>
              <a:headEnd/>
              <a:tailEnd/>
            </a:ln>
          </p:spPr>
          <p:txBody>
            <a:bodyPr/>
            <a:lstStyle/>
            <a:p>
              <a:endParaRPr lang="en-US"/>
            </a:p>
          </p:txBody>
        </p:sp>
        <p:sp>
          <p:nvSpPr>
            <p:cNvPr id="6" name="Rectangle 17"/>
            <p:cNvSpPr>
              <a:spLocks noChangeArrowheads="1"/>
            </p:cNvSpPr>
            <p:nvPr/>
          </p:nvSpPr>
          <p:spPr bwMode="auto">
            <a:xfrm>
              <a:off x="2286000" y="1633538"/>
              <a:ext cx="544513" cy="157162"/>
            </a:xfrm>
            <a:prstGeom prst="rect">
              <a:avLst/>
            </a:prstGeom>
            <a:noFill/>
            <a:ln w="9525">
              <a:noFill/>
              <a:miter lim="800000"/>
              <a:headEnd/>
              <a:tailEnd/>
            </a:ln>
          </p:spPr>
          <p:txBody>
            <a:bodyPr/>
            <a:lstStyle/>
            <a:p>
              <a:endParaRPr lang="en-US"/>
            </a:p>
          </p:txBody>
        </p:sp>
        <p:sp>
          <p:nvSpPr>
            <p:cNvPr id="7" name="Rectangle 18"/>
            <p:cNvSpPr>
              <a:spLocks noChangeArrowheads="1"/>
            </p:cNvSpPr>
            <p:nvPr/>
          </p:nvSpPr>
          <p:spPr bwMode="auto">
            <a:xfrm>
              <a:off x="2286000" y="1639888"/>
              <a:ext cx="635000" cy="182562"/>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Enhance</a:t>
              </a:r>
              <a:endParaRPr lang="en-US" sz="1200"/>
            </a:p>
          </p:txBody>
        </p:sp>
        <p:sp>
          <p:nvSpPr>
            <p:cNvPr id="8" name="Rectangle 19"/>
            <p:cNvSpPr>
              <a:spLocks noChangeArrowheads="1"/>
            </p:cNvSpPr>
            <p:nvPr/>
          </p:nvSpPr>
          <p:spPr bwMode="auto">
            <a:xfrm>
              <a:off x="1447800" y="1789113"/>
              <a:ext cx="2306638" cy="387350"/>
            </a:xfrm>
            <a:prstGeom prst="rect">
              <a:avLst/>
            </a:prstGeom>
            <a:noFill/>
            <a:ln w="9525">
              <a:noFill/>
              <a:miter lim="800000"/>
              <a:headEnd/>
              <a:tailEnd/>
            </a:ln>
          </p:spPr>
          <p:txBody>
            <a:bodyPr/>
            <a:lstStyle/>
            <a:p>
              <a:endParaRPr lang="en-US"/>
            </a:p>
          </p:txBody>
        </p:sp>
        <p:sp>
          <p:nvSpPr>
            <p:cNvPr id="9" name="Rectangle 20"/>
            <p:cNvSpPr>
              <a:spLocks noChangeArrowheads="1"/>
            </p:cNvSpPr>
            <p:nvPr/>
          </p:nvSpPr>
          <p:spPr bwMode="auto">
            <a:xfrm>
              <a:off x="1695450" y="1797050"/>
              <a:ext cx="1884363" cy="134938"/>
            </a:xfrm>
            <a:prstGeom prst="rect">
              <a:avLst/>
            </a:prstGeom>
            <a:noFill/>
            <a:ln w="9525">
              <a:noFill/>
              <a:miter lim="800000"/>
              <a:headEnd/>
              <a:tailEnd/>
            </a:ln>
          </p:spPr>
          <p:txBody>
            <a:bodyPr/>
            <a:lstStyle/>
            <a:p>
              <a:endParaRPr lang="en-US"/>
            </a:p>
          </p:txBody>
        </p:sp>
        <p:sp>
          <p:nvSpPr>
            <p:cNvPr id="10" name="Rectangle 21"/>
            <p:cNvSpPr>
              <a:spLocks noChangeArrowheads="1"/>
            </p:cNvSpPr>
            <p:nvPr/>
          </p:nvSpPr>
          <p:spPr bwMode="auto">
            <a:xfrm>
              <a:off x="1581150" y="1806575"/>
              <a:ext cx="2613025"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Add functionality or features to current </a:t>
              </a:r>
              <a:endParaRPr lang="en-US" sz="1200"/>
            </a:p>
          </p:txBody>
        </p:sp>
        <p:sp>
          <p:nvSpPr>
            <p:cNvPr id="11" name="Rectangle 22"/>
            <p:cNvSpPr>
              <a:spLocks noChangeArrowheads="1"/>
            </p:cNvSpPr>
            <p:nvPr/>
          </p:nvSpPr>
          <p:spPr bwMode="auto">
            <a:xfrm>
              <a:off x="1749425" y="1925638"/>
              <a:ext cx="1774825" cy="134937"/>
            </a:xfrm>
            <a:prstGeom prst="rect">
              <a:avLst/>
            </a:prstGeom>
            <a:noFill/>
            <a:ln w="9525">
              <a:noFill/>
              <a:miter lim="800000"/>
              <a:headEnd/>
              <a:tailEnd/>
            </a:ln>
          </p:spPr>
          <p:txBody>
            <a:bodyPr/>
            <a:lstStyle/>
            <a:p>
              <a:endParaRPr lang="en-US"/>
            </a:p>
          </p:txBody>
        </p:sp>
        <p:sp>
          <p:nvSpPr>
            <p:cNvPr id="12" name="Rectangle 23"/>
            <p:cNvSpPr>
              <a:spLocks noChangeArrowheads="1"/>
            </p:cNvSpPr>
            <p:nvPr/>
          </p:nvSpPr>
          <p:spPr bwMode="auto">
            <a:xfrm>
              <a:off x="1749425" y="1935163"/>
              <a:ext cx="2459038"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product/service offerings or improve </a:t>
              </a:r>
              <a:endParaRPr lang="en-US" sz="1200"/>
            </a:p>
          </p:txBody>
        </p:sp>
        <p:sp>
          <p:nvSpPr>
            <p:cNvPr id="13" name="Rectangle 24"/>
            <p:cNvSpPr>
              <a:spLocks noChangeArrowheads="1"/>
            </p:cNvSpPr>
            <p:nvPr/>
          </p:nvSpPr>
          <p:spPr bwMode="auto">
            <a:xfrm>
              <a:off x="1817688" y="2054225"/>
              <a:ext cx="1606550" cy="133350"/>
            </a:xfrm>
            <a:prstGeom prst="rect">
              <a:avLst/>
            </a:prstGeom>
            <a:noFill/>
            <a:ln w="9525">
              <a:noFill/>
              <a:miter lim="800000"/>
              <a:headEnd/>
              <a:tailEnd/>
            </a:ln>
          </p:spPr>
          <p:txBody>
            <a:bodyPr/>
            <a:lstStyle/>
            <a:p>
              <a:endParaRPr lang="en-US"/>
            </a:p>
          </p:txBody>
        </p:sp>
        <p:sp>
          <p:nvSpPr>
            <p:cNvPr id="14" name="Rectangle 25"/>
            <p:cNvSpPr>
              <a:spLocks noChangeArrowheads="1"/>
            </p:cNvSpPr>
            <p:nvPr/>
          </p:nvSpPr>
          <p:spPr bwMode="auto">
            <a:xfrm>
              <a:off x="1817688" y="2062163"/>
              <a:ext cx="2220912"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performance of existing business</a:t>
              </a:r>
              <a:endParaRPr lang="en-US" sz="1200"/>
            </a:p>
          </p:txBody>
        </p:sp>
        <p:sp>
          <p:nvSpPr>
            <p:cNvPr id="15" name="Rectangle 26"/>
            <p:cNvSpPr>
              <a:spLocks noChangeArrowheads="1"/>
            </p:cNvSpPr>
            <p:nvPr/>
          </p:nvSpPr>
          <p:spPr bwMode="auto">
            <a:xfrm>
              <a:off x="5611813" y="4071938"/>
              <a:ext cx="452437" cy="152400"/>
            </a:xfrm>
            <a:prstGeom prst="rect">
              <a:avLst/>
            </a:prstGeom>
            <a:noFill/>
            <a:ln w="9525">
              <a:noFill/>
              <a:miter lim="800000"/>
              <a:headEnd/>
              <a:tailEnd/>
            </a:ln>
          </p:spPr>
          <p:txBody>
            <a:bodyPr/>
            <a:lstStyle/>
            <a:p>
              <a:endParaRPr lang="en-US"/>
            </a:p>
          </p:txBody>
        </p:sp>
        <p:sp>
          <p:nvSpPr>
            <p:cNvPr id="16" name="Rectangle 27"/>
            <p:cNvSpPr>
              <a:spLocks noChangeArrowheads="1"/>
            </p:cNvSpPr>
            <p:nvPr/>
          </p:nvSpPr>
          <p:spPr bwMode="auto">
            <a:xfrm>
              <a:off x="5611813" y="4076700"/>
              <a:ext cx="471487" cy="157163"/>
            </a:xfrm>
            <a:prstGeom prst="rect">
              <a:avLst/>
            </a:prstGeom>
            <a:noFill/>
            <a:ln w="9525">
              <a:noFill/>
              <a:miter lim="800000"/>
              <a:headEnd/>
              <a:tailEnd/>
            </a:ln>
          </p:spPr>
          <p:txBody>
            <a:bodyPr/>
            <a:lstStyle/>
            <a:p>
              <a:endParaRPr lang="en-US"/>
            </a:p>
          </p:txBody>
        </p:sp>
        <p:sp>
          <p:nvSpPr>
            <p:cNvPr id="17" name="Rectangle 28"/>
            <p:cNvSpPr>
              <a:spLocks noChangeArrowheads="1"/>
            </p:cNvSpPr>
            <p:nvPr/>
          </p:nvSpPr>
          <p:spPr bwMode="auto">
            <a:xfrm>
              <a:off x="5611813" y="4083050"/>
              <a:ext cx="550862" cy="18256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Expand</a:t>
              </a:r>
              <a:endParaRPr lang="en-US" sz="1200"/>
            </a:p>
          </p:txBody>
        </p:sp>
        <p:sp>
          <p:nvSpPr>
            <p:cNvPr id="18" name="Rectangle 29"/>
            <p:cNvSpPr>
              <a:spLocks noChangeArrowheads="1"/>
            </p:cNvSpPr>
            <p:nvPr/>
          </p:nvSpPr>
          <p:spPr bwMode="auto">
            <a:xfrm>
              <a:off x="5041900" y="4192588"/>
              <a:ext cx="1704975" cy="260350"/>
            </a:xfrm>
            <a:prstGeom prst="rect">
              <a:avLst/>
            </a:prstGeom>
            <a:noFill/>
            <a:ln w="9525">
              <a:noFill/>
              <a:miter lim="800000"/>
              <a:headEnd/>
              <a:tailEnd/>
            </a:ln>
          </p:spPr>
          <p:txBody>
            <a:bodyPr/>
            <a:lstStyle/>
            <a:p>
              <a:endParaRPr lang="en-US"/>
            </a:p>
          </p:txBody>
        </p:sp>
        <p:sp>
          <p:nvSpPr>
            <p:cNvPr id="19" name="Rectangle 30"/>
            <p:cNvSpPr>
              <a:spLocks noChangeArrowheads="1"/>
            </p:cNvSpPr>
            <p:nvPr/>
          </p:nvSpPr>
          <p:spPr bwMode="auto">
            <a:xfrm>
              <a:off x="5086350" y="4202113"/>
              <a:ext cx="1684338" cy="133350"/>
            </a:xfrm>
            <a:prstGeom prst="rect">
              <a:avLst/>
            </a:prstGeom>
            <a:noFill/>
            <a:ln w="9525">
              <a:noFill/>
              <a:miter lim="800000"/>
              <a:headEnd/>
              <a:tailEnd/>
            </a:ln>
          </p:spPr>
          <p:txBody>
            <a:bodyPr/>
            <a:lstStyle/>
            <a:p>
              <a:endParaRPr lang="en-US"/>
            </a:p>
          </p:txBody>
        </p:sp>
        <p:sp>
          <p:nvSpPr>
            <p:cNvPr id="20" name="Rectangle 31"/>
            <p:cNvSpPr>
              <a:spLocks noChangeArrowheads="1"/>
            </p:cNvSpPr>
            <p:nvPr/>
          </p:nvSpPr>
          <p:spPr bwMode="auto">
            <a:xfrm>
              <a:off x="5086350" y="4210050"/>
              <a:ext cx="2332038"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Add new product/service offerings </a:t>
              </a:r>
              <a:endParaRPr lang="en-US" sz="1200"/>
            </a:p>
          </p:txBody>
        </p:sp>
        <p:sp>
          <p:nvSpPr>
            <p:cNvPr id="21" name="Rectangle 32"/>
            <p:cNvSpPr>
              <a:spLocks noChangeArrowheads="1"/>
            </p:cNvSpPr>
            <p:nvPr/>
          </p:nvSpPr>
          <p:spPr bwMode="auto">
            <a:xfrm>
              <a:off x="5110163" y="4330700"/>
              <a:ext cx="1606550" cy="133350"/>
            </a:xfrm>
            <a:prstGeom prst="rect">
              <a:avLst/>
            </a:prstGeom>
            <a:noFill/>
            <a:ln w="9525">
              <a:noFill/>
              <a:miter lim="800000"/>
              <a:headEnd/>
              <a:tailEnd/>
            </a:ln>
          </p:spPr>
          <p:txBody>
            <a:bodyPr/>
            <a:lstStyle/>
            <a:p>
              <a:endParaRPr lang="en-US"/>
            </a:p>
          </p:txBody>
        </p:sp>
        <p:sp>
          <p:nvSpPr>
            <p:cNvPr id="22" name="Rectangle 33"/>
            <p:cNvSpPr>
              <a:spLocks noChangeArrowheads="1"/>
            </p:cNvSpPr>
            <p:nvPr/>
          </p:nvSpPr>
          <p:spPr bwMode="auto">
            <a:xfrm>
              <a:off x="5110163" y="4340225"/>
              <a:ext cx="222091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or enter new geographic markets</a:t>
              </a:r>
              <a:endParaRPr lang="en-US" sz="1200"/>
            </a:p>
          </p:txBody>
        </p:sp>
        <p:sp>
          <p:nvSpPr>
            <p:cNvPr id="23" name="Rectangle 34"/>
            <p:cNvSpPr>
              <a:spLocks noChangeArrowheads="1"/>
            </p:cNvSpPr>
            <p:nvPr/>
          </p:nvSpPr>
          <p:spPr bwMode="auto">
            <a:xfrm>
              <a:off x="5619750" y="1625600"/>
              <a:ext cx="417513" cy="152400"/>
            </a:xfrm>
            <a:prstGeom prst="rect">
              <a:avLst/>
            </a:prstGeom>
            <a:noFill/>
            <a:ln w="9525">
              <a:noFill/>
              <a:miter lim="800000"/>
              <a:headEnd/>
              <a:tailEnd/>
            </a:ln>
          </p:spPr>
          <p:txBody>
            <a:bodyPr/>
            <a:lstStyle/>
            <a:p>
              <a:endParaRPr lang="en-US"/>
            </a:p>
          </p:txBody>
        </p:sp>
        <p:sp>
          <p:nvSpPr>
            <p:cNvPr id="24" name="Rectangle 35"/>
            <p:cNvSpPr>
              <a:spLocks noChangeArrowheads="1"/>
            </p:cNvSpPr>
            <p:nvPr/>
          </p:nvSpPr>
          <p:spPr bwMode="auto">
            <a:xfrm>
              <a:off x="5619750" y="1630363"/>
              <a:ext cx="434975" cy="157162"/>
            </a:xfrm>
            <a:prstGeom prst="rect">
              <a:avLst/>
            </a:prstGeom>
            <a:noFill/>
            <a:ln w="9525">
              <a:noFill/>
              <a:miter lim="800000"/>
              <a:headEnd/>
              <a:tailEnd/>
            </a:ln>
          </p:spPr>
          <p:txBody>
            <a:bodyPr/>
            <a:lstStyle/>
            <a:p>
              <a:endParaRPr lang="en-US"/>
            </a:p>
          </p:txBody>
        </p:sp>
        <p:sp>
          <p:nvSpPr>
            <p:cNvPr id="25" name="Rectangle 36"/>
            <p:cNvSpPr>
              <a:spLocks noChangeArrowheads="1"/>
            </p:cNvSpPr>
            <p:nvPr/>
          </p:nvSpPr>
          <p:spPr bwMode="auto">
            <a:xfrm>
              <a:off x="5619750" y="1635125"/>
              <a:ext cx="508000" cy="18256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Extend</a:t>
              </a:r>
              <a:endParaRPr lang="en-US" sz="1200"/>
            </a:p>
          </p:txBody>
        </p:sp>
        <p:sp>
          <p:nvSpPr>
            <p:cNvPr id="26" name="Rectangle 37"/>
            <p:cNvSpPr>
              <a:spLocks noChangeArrowheads="1"/>
            </p:cNvSpPr>
            <p:nvPr/>
          </p:nvSpPr>
          <p:spPr bwMode="auto">
            <a:xfrm>
              <a:off x="4775200" y="1779588"/>
              <a:ext cx="2111375" cy="258762"/>
            </a:xfrm>
            <a:prstGeom prst="rect">
              <a:avLst/>
            </a:prstGeom>
            <a:noFill/>
            <a:ln w="9525">
              <a:noFill/>
              <a:miter lim="800000"/>
              <a:headEnd/>
              <a:tailEnd/>
            </a:ln>
          </p:spPr>
          <p:txBody>
            <a:bodyPr/>
            <a:lstStyle/>
            <a:p>
              <a:endParaRPr lang="en-US"/>
            </a:p>
          </p:txBody>
        </p:sp>
        <p:sp>
          <p:nvSpPr>
            <p:cNvPr id="27" name="Rectangle 38"/>
            <p:cNvSpPr>
              <a:spLocks noChangeArrowheads="1"/>
            </p:cNvSpPr>
            <p:nvPr/>
          </p:nvSpPr>
          <p:spPr bwMode="auto">
            <a:xfrm>
              <a:off x="4821238" y="1789113"/>
              <a:ext cx="2100262" cy="133350"/>
            </a:xfrm>
            <a:prstGeom prst="rect">
              <a:avLst/>
            </a:prstGeom>
            <a:noFill/>
            <a:ln w="9525">
              <a:noFill/>
              <a:miter lim="800000"/>
              <a:headEnd/>
              <a:tailEnd/>
            </a:ln>
          </p:spPr>
          <p:txBody>
            <a:bodyPr/>
            <a:lstStyle/>
            <a:p>
              <a:endParaRPr lang="en-US"/>
            </a:p>
          </p:txBody>
        </p:sp>
        <p:sp>
          <p:nvSpPr>
            <p:cNvPr id="28" name="Rectangle 39"/>
            <p:cNvSpPr>
              <a:spLocks noChangeArrowheads="1"/>
            </p:cNvSpPr>
            <p:nvPr/>
          </p:nvSpPr>
          <p:spPr bwMode="auto">
            <a:xfrm>
              <a:off x="4821238" y="1798638"/>
              <a:ext cx="2905125"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Enter new line of business and/or add new </a:t>
              </a:r>
              <a:endParaRPr lang="en-US" sz="1200"/>
            </a:p>
          </p:txBody>
        </p:sp>
        <p:sp>
          <p:nvSpPr>
            <p:cNvPr id="29" name="Rectangle 40"/>
            <p:cNvSpPr>
              <a:spLocks noChangeArrowheads="1"/>
            </p:cNvSpPr>
            <p:nvPr/>
          </p:nvSpPr>
          <p:spPr bwMode="auto">
            <a:xfrm>
              <a:off x="5430838" y="1916113"/>
              <a:ext cx="820737" cy="133350"/>
            </a:xfrm>
            <a:prstGeom prst="rect">
              <a:avLst/>
            </a:prstGeom>
            <a:noFill/>
            <a:ln w="9525">
              <a:noFill/>
              <a:miter lim="800000"/>
              <a:headEnd/>
              <a:tailEnd/>
            </a:ln>
          </p:spPr>
          <p:txBody>
            <a:bodyPr/>
            <a:lstStyle/>
            <a:p>
              <a:endParaRPr lang="en-US"/>
            </a:p>
          </p:txBody>
        </p:sp>
        <p:sp>
          <p:nvSpPr>
            <p:cNvPr id="30" name="Rectangle 41"/>
            <p:cNvSpPr>
              <a:spLocks noChangeArrowheads="1"/>
            </p:cNvSpPr>
            <p:nvPr/>
          </p:nvSpPr>
          <p:spPr bwMode="auto">
            <a:xfrm>
              <a:off x="5430838" y="1925638"/>
              <a:ext cx="1130300"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business models</a:t>
              </a:r>
              <a:endParaRPr lang="en-US" sz="1200"/>
            </a:p>
          </p:txBody>
        </p:sp>
        <p:sp>
          <p:nvSpPr>
            <p:cNvPr id="31" name="Rectangle 42"/>
            <p:cNvSpPr>
              <a:spLocks noChangeArrowheads="1"/>
            </p:cNvSpPr>
            <p:nvPr/>
          </p:nvSpPr>
          <p:spPr bwMode="auto">
            <a:xfrm>
              <a:off x="2346325" y="4051300"/>
              <a:ext cx="347663" cy="150813"/>
            </a:xfrm>
            <a:prstGeom prst="rect">
              <a:avLst/>
            </a:prstGeom>
            <a:noFill/>
            <a:ln w="9525">
              <a:noFill/>
              <a:miter lim="800000"/>
              <a:headEnd/>
              <a:tailEnd/>
            </a:ln>
          </p:spPr>
          <p:txBody>
            <a:bodyPr/>
            <a:lstStyle/>
            <a:p>
              <a:endParaRPr lang="en-US"/>
            </a:p>
          </p:txBody>
        </p:sp>
        <p:sp>
          <p:nvSpPr>
            <p:cNvPr id="32" name="Rectangle 43"/>
            <p:cNvSpPr>
              <a:spLocks noChangeArrowheads="1"/>
            </p:cNvSpPr>
            <p:nvPr/>
          </p:nvSpPr>
          <p:spPr bwMode="auto">
            <a:xfrm>
              <a:off x="2405063" y="4054475"/>
              <a:ext cx="239712" cy="157163"/>
            </a:xfrm>
            <a:prstGeom prst="rect">
              <a:avLst/>
            </a:prstGeom>
            <a:noFill/>
            <a:ln w="9525">
              <a:noFill/>
              <a:miter lim="800000"/>
              <a:headEnd/>
              <a:tailEnd/>
            </a:ln>
          </p:spPr>
          <p:txBody>
            <a:bodyPr/>
            <a:lstStyle/>
            <a:p>
              <a:endParaRPr lang="en-US"/>
            </a:p>
          </p:txBody>
        </p:sp>
        <p:sp>
          <p:nvSpPr>
            <p:cNvPr id="33" name="Rectangle 44"/>
            <p:cNvSpPr>
              <a:spLocks noChangeArrowheads="1"/>
            </p:cNvSpPr>
            <p:nvPr/>
          </p:nvSpPr>
          <p:spPr bwMode="auto">
            <a:xfrm>
              <a:off x="2405063" y="4059238"/>
              <a:ext cx="279400" cy="182562"/>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Exit</a:t>
              </a:r>
              <a:endParaRPr lang="en-US" sz="1200"/>
            </a:p>
          </p:txBody>
        </p:sp>
        <p:sp>
          <p:nvSpPr>
            <p:cNvPr id="34" name="Rectangle 45"/>
            <p:cNvSpPr>
              <a:spLocks noChangeArrowheads="1"/>
            </p:cNvSpPr>
            <p:nvPr/>
          </p:nvSpPr>
          <p:spPr bwMode="auto">
            <a:xfrm>
              <a:off x="1595438" y="4191000"/>
              <a:ext cx="1863725" cy="258763"/>
            </a:xfrm>
            <a:prstGeom prst="rect">
              <a:avLst/>
            </a:prstGeom>
            <a:noFill/>
            <a:ln w="9525">
              <a:noFill/>
              <a:miter lim="800000"/>
              <a:headEnd/>
              <a:tailEnd/>
            </a:ln>
          </p:spPr>
          <p:txBody>
            <a:bodyPr/>
            <a:lstStyle/>
            <a:p>
              <a:endParaRPr lang="en-US"/>
            </a:p>
          </p:txBody>
        </p:sp>
        <p:sp>
          <p:nvSpPr>
            <p:cNvPr id="35" name="Rectangle 46"/>
            <p:cNvSpPr>
              <a:spLocks noChangeArrowheads="1"/>
            </p:cNvSpPr>
            <p:nvPr/>
          </p:nvSpPr>
          <p:spPr bwMode="auto">
            <a:xfrm>
              <a:off x="1695450" y="4198938"/>
              <a:ext cx="1731963" cy="133350"/>
            </a:xfrm>
            <a:prstGeom prst="rect">
              <a:avLst/>
            </a:prstGeom>
            <a:noFill/>
            <a:ln w="9525">
              <a:noFill/>
              <a:miter lim="800000"/>
              <a:headEnd/>
              <a:tailEnd/>
            </a:ln>
          </p:spPr>
          <p:txBody>
            <a:bodyPr/>
            <a:lstStyle/>
            <a:p>
              <a:endParaRPr lang="en-US"/>
            </a:p>
          </p:txBody>
        </p:sp>
        <p:sp>
          <p:nvSpPr>
            <p:cNvPr id="36" name="Rectangle 47"/>
            <p:cNvSpPr>
              <a:spLocks noChangeArrowheads="1"/>
            </p:cNvSpPr>
            <p:nvPr/>
          </p:nvSpPr>
          <p:spPr bwMode="auto">
            <a:xfrm>
              <a:off x="1166813" y="4208463"/>
              <a:ext cx="2401887" cy="182562"/>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Exit a business or market or drop a </a:t>
              </a:r>
              <a:endParaRPr lang="en-US" sz="1200"/>
            </a:p>
          </p:txBody>
        </p:sp>
        <p:sp>
          <p:nvSpPr>
            <p:cNvPr id="37" name="Rectangle 48"/>
            <p:cNvSpPr>
              <a:spLocks noChangeArrowheads="1"/>
            </p:cNvSpPr>
            <p:nvPr/>
          </p:nvSpPr>
          <p:spPr bwMode="auto">
            <a:xfrm>
              <a:off x="1970088" y="4327525"/>
              <a:ext cx="1141412" cy="133350"/>
            </a:xfrm>
            <a:prstGeom prst="rect">
              <a:avLst/>
            </a:prstGeom>
            <a:noFill/>
            <a:ln w="9525">
              <a:noFill/>
              <a:miter lim="800000"/>
              <a:headEnd/>
              <a:tailEnd/>
            </a:ln>
          </p:spPr>
          <p:txBody>
            <a:bodyPr/>
            <a:lstStyle/>
            <a:p>
              <a:endParaRPr lang="en-US"/>
            </a:p>
          </p:txBody>
        </p:sp>
        <p:sp>
          <p:nvSpPr>
            <p:cNvPr id="38" name="Rectangle 49"/>
            <p:cNvSpPr>
              <a:spLocks noChangeArrowheads="1"/>
            </p:cNvSpPr>
            <p:nvPr/>
          </p:nvSpPr>
          <p:spPr bwMode="auto">
            <a:xfrm>
              <a:off x="1970088" y="4337050"/>
              <a:ext cx="1579562" cy="182563"/>
            </a:xfrm>
            <a:prstGeom prst="rect">
              <a:avLst/>
            </a:prstGeom>
            <a:noFill/>
            <a:ln w="9525">
              <a:noFill/>
              <a:miter lim="800000"/>
              <a:headEnd/>
              <a:tailEnd/>
            </a:ln>
          </p:spPr>
          <p:txBody>
            <a:bodyPr wrap="none" lIns="0" tIns="0" rIns="0" bIns="0">
              <a:spAutoFit/>
            </a:bodyPr>
            <a:lstStyle/>
            <a:p>
              <a:r>
                <a:rPr lang="en-US" sz="1200">
                  <a:solidFill>
                    <a:srgbClr val="000000"/>
                  </a:solidFill>
                  <a:latin typeface="Arial" charset="0"/>
                </a:rPr>
                <a:t>product/service offering</a:t>
              </a:r>
              <a:endParaRPr lang="en-US" sz="1200"/>
            </a:p>
          </p:txBody>
        </p:sp>
      </p:grpSp>
    </p:spTree>
    <p:extLst>
      <p:ext uri="{BB962C8B-B14F-4D97-AF65-F5344CB8AC3E}">
        <p14:creationId xmlns:p14="http://schemas.microsoft.com/office/powerpoint/2010/main" val="3297591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will have two one and a half-hour session:</a:t>
            </a:r>
          </a:p>
          <a:p>
            <a:pPr lvl="1"/>
            <a:endParaRPr lang="en-US" dirty="0" smtClean="0"/>
          </a:p>
          <a:p>
            <a:pPr lvl="1"/>
            <a:r>
              <a:rPr lang="en-US" dirty="0" smtClean="0"/>
              <a:t>Dec. 2  10:30 – 12:00 or 3:30 – 5:00  </a:t>
            </a:r>
          </a:p>
          <a:p>
            <a:pPr lvl="1"/>
            <a:r>
              <a:rPr lang="en-US" dirty="0" smtClean="0"/>
              <a:t>Dec. 9  10:30 – 12:00 or 3:30 – 5:00</a:t>
            </a:r>
          </a:p>
          <a:p>
            <a:pPr lvl="1"/>
            <a:endParaRPr lang="en-US" dirty="0"/>
          </a:p>
          <a:p>
            <a:endParaRPr lang="en-US" dirty="0" smtClean="0"/>
          </a:p>
          <a:p>
            <a:pPr lvl="1"/>
            <a:endParaRPr lang="en-US" dirty="0" smtClean="0"/>
          </a:p>
          <a:p>
            <a:pPr lvl="1"/>
            <a:endParaRPr lang="en-US" dirty="0" smtClean="0"/>
          </a:p>
          <a:p>
            <a:pPr lvl="1"/>
            <a:endParaRPr lang="en-US" dirty="0" smtClean="0"/>
          </a:p>
          <a:p>
            <a:pPr lvl="1"/>
            <a:endParaRPr lang="en-US" dirty="0"/>
          </a:p>
          <a:p>
            <a:endParaRPr lang="en-US" dirty="0"/>
          </a:p>
        </p:txBody>
      </p:sp>
      <p:sp>
        <p:nvSpPr>
          <p:cNvPr id="3" name="Title 2"/>
          <p:cNvSpPr>
            <a:spLocks noGrp="1"/>
          </p:cNvSpPr>
          <p:nvPr>
            <p:ph type="title"/>
          </p:nvPr>
        </p:nvSpPr>
        <p:spPr/>
        <p:txBody>
          <a:bodyPr/>
          <a:lstStyle/>
          <a:p>
            <a:r>
              <a:rPr lang="en-US" dirty="0" smtClean="0"/>
              <a:t>Make-up class</a:t>
            </a:r>
            <a:endParaRPr lang="en-US" dirty="0"/>
          </a:p>
        </p:txBody>
      </p:sp>
    </p:spTree>
    <p:extLst>
      <p:ext uri="{BB962C8B-B14F-4D97-AF65-F5344CB8AC3E}">
        <p14:creationId xmlns:p14="http://schemas.microsoft.com/office/powerpoint/2010/main" val="7431020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Sources of Images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1000" dirty="0" smtClean="0"/>
              <a:t>Slide 2: </a:t>
            </a:r>
            <a:r>
              <a:rPr lang="en-US" sz="1000" dirty="0" smtClean="0">
                <a:hlinkClick r:id="rId2"/>
              </a:rPr>
              <a:t>http://oursoulunited.files.wordpress.com/2010/12/scarcity_abundance.jpg</a:t>
            </a:r>
            <a:endParaRPr lang="en-US" sz="1000" dirty="0" smtClean="0"/>
          </a:p>
          <a:p>
            <a:r>
              <a:rPr lang="en-US" sz="1000" dirty="0" smtClean="0"/>
              <a:t>Slide 2: </a:t>
            </a:r>
            <a:r>
              <a:rPr lang="en-US" sz="1000" dirty="0" smtClean="0">
                <a:hlinkClick r:id="rId3"/>
              </a:rPr>
              <a:t>http://nospillsales.info/wp-content/uploads/2010/12/selling-competition.jpg</a:t>
            </a:r>
            <a:endParaRPr lang="en-US" sz="1000" dirty="0" smtClean="0"/>
          </a:p>
          <a:p>
            <a:r>
              <a:rPr lang="en-US" sz="1000" dirty="0" smtClean="0"/>
              <a:t>Slide 2: http://www.infobarrel.com/media/image/62664.jpg</a:t>
            </a:r>
          </a:p>
          <a:p>
            <a:r>
              <a:rPr lang="en-US" sz="1000" dirty="0" smtClean="0"/>
              <a:t>Slide 4: </a:t>
            </a:r>
            <a:r>
              <a:rPr lang="en-US" sz="1000" dirty="0" smtClean="0">
                <a:hlinkClick r:id="rId4"/>
              </a:rPr>
              <a:t>http://www.doonlinejob.com/wp-content/uploads/2011/08/bag_of_money.png</a:t>
            </a:r>
            <a:endParaRPr lang="en-US" sz="1000" dirty="0" smtClean="0"/>
          </a:p>
          <a:p>
            <a:r>
              <a:rPr lang="en-US" sz="1000" dirty="0" smtClean="0"/>
              <a:t>Slide 4: </a:t>
            </a:r>
            <a:r>
              <a:rPr lang="en-US" sz="1000" dirty="0" smtClean="0">
                <a:hlinkClick r:id="rId5"/>
              </a:rPr>
              <a:t>http://3.bp.blogspot.com/-AVKnBdQi14k/Tiw__mtpgDI/AAAAAAAAAN4/fS_Kvh5VMbo/s1600/price-tag-images.jpg</a:t>
            </a:r>
            <a:endParaRPr lang="en-US" sz="1000" dirty="0" smtClean="0"/>
          </a:p>
          <a:p>
            <a:r>
              <a:rPr lang="en-US" sz="1000" dirty="0" smtClean="0"/>
              <a:t>Slide 4: </a:t>
            </a:r>
            <a:r>
              <a:rPr lang="en-US" sz="1000" dirty="0" smtClean="0">
                <a:hlinkClick r:id="rId6"/>
              </a:rPr>
              <a:t>http://www.featurepics.com/FI/Thumb300/20110226/Price-Tag-Label-1798760.jpg</a:t>
            </a:r>
            <a:endParaRPr lang="en-US" sz="1000" dirty="0" smtClean="0"/>
          </a:p>
          <a:p>
            <a:r>
              <a:rPr lang="en-US" sz="1000" dirty="0" smtClean="0"/>
              <a:t>Slide 4: </a:t>
            </a:r>
            <a:r>
              <a:rPr lang="en-US" sz="1000" dirty="0" smtClean="0">
                <a:hlinkClick r:id="rId7"/>
              </a:rPr>
              <a:t>http://us.123rf.com/400wm/400/400/ppart/ppart0903/ppart090300144/4528568-sale-price-tag-from-red-set-computer-generated-3d-photo-rendering.jpg</a:t>
            </a:r>
            <a:endParaRPr lang="en-US" sz="1000" dirty="0" smtClean="0"/>
          </a:p>
          <a:p>
            <a:r>
              <a:rPr lang="en-US" sz="1000" dirty="0" smtClean="0"/>
              <a:t>Slide 4: </a:t>
            </a:r>
            <a:r>
              <a:rPr lang="en-US" sz="1000" dirty="0" smtClean="0">
                <a:hlinkClick r:id="rId8"/>
              </a:rPr>
              <a:t>http://image.shutterstock.com/display_pic_with_logo/131278/131278,1208503412,4/stock-photo-reduced-price-tag-illustration-11650330.jpg</a:t>
            </a:r>
            <a:endParaRPr lang="en-US" sz="1000" dirty="0" smtClean="0"/>
          </a:p>
          <a:p>
            <a:r>
              <a:rPr lang="en-US" sz="1000" dirty="0" smtClean="0"/>
              <a:t>Slide 4: </a:t>
            </a:r>
            <a:r>
              <a:rPr lang="en-US" sz="1000" dirty="0" smtClean="0">
                <a:hlinkClick r:id="rId9"/>
              </a:rPr>
              <a:t>http://www.responsible-investor.com/images/uploads/articles/green_funds_growth.jpg</a:t>
            </a:r>
            <a:endParaRPr lang="en-US" sz="1000" dirty="0" smtClean="0"/>
          </a:p>
          <a:p>
            <a:r>
              <a:rPr lang="en-US" sz="1000" dirty="0" smtClean="0"/>
              <a:t>Slide 4: </a:t>
            </a:r>
            <a:r>
              <a:rPr lang="en-US" sz="1000" dirty="0" smtClean="0">
                <a:hlinkClick r:id="rId10"/>
              </a:rPr>
              <a:t>http://goodliferetirement.com/wp-content/uploads/2011/07/investment.jpg</a:t>
            </a:r>
            <a:endParaRPr lang="en-US" sz="1000" dirty="0" smtClean="0"/>
          </a:p>
          <a:p>
            <a:r>
              <a:rPr lang="en-US" sz="1000" dirty="0" smtClean="0"/>
              <a:t>Slide 4: </a:t>
            </a:r>
            <a:r>
              <a:rPr lang="en-US" sz="1000" dirty="0" smtClean="0">
                <a:hlinkClick r:id="rId11"/>
              </a:rPr>
              <a:t>http://www.clker.com/cliparts/7/e/6/e/12362679192063758008AX11_factory.svg.med.png</a:t>
            </a:r>
            <a:endParaRPr lang="en-US" sz="1000" dirty="0" smtClean="0"/>
          </a:p>
          <a:p>
            <a:r>
              <a:rPr lang="en-US" sz="1000" dirty="0" smtClean="0"/>
              <a:t>Slide 4: </a:t>
            </a:r>
            <a:r>
              <a:rPr lang="en-US" sz="1000" dirty="0" smtClean="0">
                <a:hlinkClick r:id="rId12"/>
              </a:rPr>
              <a:t>http://dir.coolclips.com/Industry/Distribution/Conveyor_Belts/conveyor_belt_CoolClips_vc038859.jpg</a:t>
            </a:r>
            <a:endParaRPr lang="en-US" sz="1000" dirty="0" smtClean="0"/>
          </a:p>
          <a:p>
            <a:r>
              <a:rPr lang="en-US" sz="1000" dirty="0" smtClean="0"/>
              <a:t>Slide 4: </a:t>
            </a:r>
            <a:r>
              <a:rPr lang="en-US" sz="1000" dirty="0" smtClean="0">
                <a:hlinkClick r:id="rId13"/>
              </a:rPr>
              <a:t>http://l.thumbs.canstockphoto.com/canstock6852908.jpg</a:t>
            </a:r>
            <a:endParaRPr lang="en-US" sz="1000" dirty="0" smtClean="0"/>
          </a:p>
          <a:p>
            <a:r>
              <a:rPr lang="en-US" sz="1000" dirty="0" smtClean="0"/>
              <a:t>Slide 5 : </a:t>
            </a:r>
            <a:r>
              <a:rPr lang="en-US" sz="1000" dirty="0" smtClean="0">
                <a:hlinkClick r:id="rId14"/>
              </a:rPr>
              <a:t>http://3.bp.blogspot.com/-RHSZur174go/TdfhoytSHTI/AAAAAAAAAEA/2X_-QRDgrXE/s1600/IPKat%2B08%2Bamazon_one_click.png</a:t>
            </a:r>
            <a:endParaRPr lang="en-US" sz="1000" dirty="0" smtClean="0"/>
          </a:p>
          <a:p>
            <a:r>
              <a:rPr lang="en-US" sz="1000" dirty="0" smtClean="0"/>
              <a:t>Slide 5 : </a:t>
            </a:r>
            <a:r>
              <a:rPr lang="en-US" sz="1000" dirty="0" smtClean="0">
                <a:hlinkClick r:id="rId15"/>
              </a:rPr>
              <a:t>http://tariqweb.com/wp-content/uploads/2011/07/15.jpg</a:t>
            </a:r>
            <a:endParaRPr lang="en-US" sz="1000" dirty="0" smtClean="0"/>
          </a:p>
          <a:p>
            <a:r>
              <a:rPr lang="en-US" sz="1000" dirty="0" smtClean="0"/>
              <a:t>Slide 5 : </a:t>
            </a:r>
            <a:r>
              <a:rPr lang="en-US" sz="1000" dirty="0" smtClean="0">
                <a:hlinkClick r:id="rId16"/>
              </a:rPr>
              <a:t>http://upload.wikimedia.org/wikipedia/en/thumb/b/bf/KFC_logo.svg/160px-KFC_logo.svg.png</a:t>
            </a:r>
            <a:endParaRPr lang="en-US" sz="1000" dirty="0" smtClean="0"/>
          </a:p>
          <a:p>
            <a:r>
              <a:rPr lang="en-US" sz="1000" dirty="0" smtClean="0"/>
              <a:t>Slide 5 : </a:t>
            </a:r>
            <a:r>
              <a:rPr lang="en-US" sz="1000" dirty="0" smtClean="0">
                <a:hlinkClick r:id="rId17"/>
              </a:rPr>
              <a:t>http://www.ravensturf.com/img/buy-viagra-sildenafil-100mg-online.jpg</a:t>
            </a:r>
            <a:endParaRPr lang="en-US" sz="1000" dirty="0" smtClean="0"/>
          </a:p>
          <a:p>
            <a:r>
              <a:rPr lang="en-US" sz="1000" dirty="0" smtClean="0"/>
              <a:t>Slide 8  : </a:t>
            </a:r>
            <a:r>
              <a:rPr lang="en-US" sz="1000" dirty="0" smtClean="0">
                <a:hlinkClick r:id="rId18"/>
              </a:rPr>
              <a:t>http://www.dur.ac.uk/images/greenspace/smallicons/travel_icon.png</a:t>
            </a:r>
            <a:endParaRPr lang="en-US" sz="1000" dirty="0" smtClean="0"/>
          </a:p>
          <a:p>
            <a:r>
              <a:rPr lang="en-US" sz="1000" dirty="0" smtClean="0"/>
              <a:t>Slide 8 : </a:t>
            </a:r>
            <a:r>
              <a:rPr lang="en-US" sz="1000" dirty="0" smtClean="0">
                <a:hlinkClick r:id="rId19"/>
              </a:rPr>
              <a:t>http://www.lhiprint.com/images/Copies.jpg?653</a:t>
            </a:r>
            <a:endParaRPr lang="en-US" sz="1000" dirty="0" smtClean="0"/>
          </a:p>
          <a:p>
            <a:r>
              <a:rPr lang="en-US" sz="1000" dirty="0" smtClean="0"/>
              <a:t>Slide 8: </a:t>
            </a:r>
            <a:r>
              <a:rPr lang="en-US" sz="1000" dirty="0" smtClean="0">
                <a:hlinkClick r:id="rId20"/>
              </a:rPr>
              <a:t>http://us.cdn4.123rf.com/168nwm/seamartini/seamartini1001/seamartini100100063/6250878-color-graph-for-design-and-business-concept.jpg</a:t>
            </a:r>
            <a:endParaRPr lang="en-US" sz="1000" dirty="0" smtClean="0"/>
          </a:p>
          <a:p>
            <a:r>
              <a:rPr lang="en-US" sz="1000" dirty="0" smtClean="0"/>
              <a:t>Slide 8 : </a:t>
            </a:r>
            <a:r>
              <a:rPr lang="en-US" sz="1000" dirty="0" smtClean="0">
                <a:hlinkClick r:id="rId21"/>
              </a:rPr>
              <a:t>http://stevesbankingsite.com/wp-content/uploads/2010/01/Customer-Service-Provider-300x225.jpg</a:t>
            </a:r>
            <a:endParaRPr lang="en-US" sz="1000" dirty="0" smtClean="0"/>
          </a:p>
          <a:p>
            <a:r>
              <a:rPr lang="en-US" sz="1000" dirty="0" smtClean="0"/>
              <a:t>Slide 8 &amp; 9 : </a:t>
            </a:r>
            <a:r>
              <a:rPr lang="en-US" sz="1000" dirty="0" smtClean="0">
                <a:hlinkClick r:id="rId22"/>
              </a:rPr>
              <a:t>http://adawnjournal.com/wp-content/uploads/2010/04/WhatIsDeflation.jpg</a:t>
            </a:r>
            <a:endParaRPr lang="en-US" sz="1000" dirty="0" smtClean="0"/>
          </a:p>
          <a:p>
            <a:r>
              <a:rPr lang="en-US" sz="1000" dirty="0" smtClean="0"/>
              <a:t>Slide 9 : </a:t>
            </a:r>
            <a:r>
              <a:rPr lang="en-US" sz="1000" dirty="0" smtClean="0">
                <a:hlinkClick r:id="rId23"/>
              </a:rPr>
              <a:t>http://www.1stwebdesigner.com/wp-content/uploads/2009/07/free-twitter-icons/follow-me-twitter-icon-free.jpg</a:t>
            </a:r>
            <a:endParaRPr lang="en-US" sz="1000" dirty="0" smtClean="0"/>
          </a:p>
          <a:p>
            <a:r>
              <a:rPr lang="en-US" sz="1000" dirty="0" smtClean="0"/>
              <a:t>Slide 11 : </a:t>
            </a:r>
            <a:r>
              <a:rPr lang="en-US" sz="1000" dirty="0" smtClean="0">
                <a:hlinkClick r:id="rId24"/>
              </a:rPr>
              <a:t>http://www.munknee.com/wp-content/uploads/2009/10/Purchasing-Power.jpg</a:t>
            </a:r>
            <a:endParaRPr lang="en-US" sz="1000" dirty="0" smtClean="0"/>
          </a:p>
          <a:p>
            <a:endParaRPr lang="en-US" sz="1000" dirty="0" smtClean="0"/>
          </a:p>
          <a:p>
            <a:r>
              <a:rPr lang="en-US" sz="1000" dirty="0" smtClean="0"/>
              <a:t>Gears : http://www.o2env.com/wp-content/uploads/2010/08/assesment.png</a:t>
            </a:r>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600" dirty="0" smtClean="0"/>
          </a:p>
          <a:p>
            <a:endParaRPr lang="en-US" sz="1000" dirty="0" smtClean="0"/>
          </a:p>
          <a:p>
            <a:endParaRPr lang="en-US" sz="1000" dirty="0" smtClean="0"/>
          </a:p>
          <a:p>
            <a:pPr>
              <a:buNone/>
            </a:pPr>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smtClean="0"/>
          </a:p>
          <a:p>
            <a:endParaRPr lang="en-US" sz="1000" dirty="0"/>
          </a:p>
        </p:txBody>
      </p:sp>
    </p:spTree>
    <p:extLst>
      <p:ext uri="{BB962C8B-B14F-4D97-AF65-F5344CB8AC3E}">
        <p14:creationId xmlns:p14="http://schemas.microsoft.com/office/powerpoint/2010/main" val="67889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By Nicholas Carr</a:t>
            </a:r>
          </a:p>
          <a:p>
            <a:r>
              <a:rPr lang="en-US" dirty="0" smtClean="0"/>
              <a:t>An Animated View</a:t>
            </a:r>
            <a:endParaRPr lang="en-US" dirty="0"/>
          </a:p>
        </p:txBody>
      </p:sp>
      <p:sp>
        <p:nvSpPr>
          <p:cNvPr id="2" name="Title 1"/>
          <p:cNvSpPr>
            <a:spLocks noGrp="1"/>
          </p:cNvSpPr>
          <p:nvPr>
            <p:ph type="ctrTitle"/>
          </p:nvPr>
        </p:nvSpPr>
        <p:spPr/>
        <p:txBody>
          <a:bodyPr>
            <a:normAutofit/>
          </a:bodyPr>
          <a:lstStyle/>
          <a:p>
            <a:r>
              <a:rPr lang="en-US" sz="6600" dirty="0" smtClean="0">
                <a:latin typeface="Segoe Script" pitchFamily="34" charset="0"/>
                <a:ea typeface="Microsoft Himalaya" pitchFamily="2" charset="0"/>
                <a:cs typeface="Microsoft Himalaya" pitchFamily="2" charset="0"/>
              </a:rPr>
              <a:t>IT Doesn’t Matter</a:t>
            </a:r>
            <a:endParaRPr lang="en-US" sz="6600" dirty="0">
              <a:latin typeface="Segoe Script" pitchFamily="34" charset="0"/>
              <a:ea typeface="Microsoft Himalaya" pitchFamily="2" charset="0"/>
              <a:cs typeface="Microsoft Himalaya" pitchFamily="2" charset="0"/>
            </a:endParaRPr>
          </a:p>
        </p:txBody>
      </p:sp>
      <p:sp>
        <p:nvSpPr>
          <p:cNvPr id="1028" name="AutoShape 4" descr="http://pixabay.com/actions/download/face-8685.png"/>
          <p:cNvSpPr>
            <a:spLocks noChangeAspect="1" noChangeArrowheads="1"/>
          </p:cNvSpPr>
          <p:nvPr/>
        </p:nvSpPr>
        <p:spPr bwMode="auto">
          <a:xfrm>
            <a:off x="63501" y="2291645"/>
            <a:ext cx="3441700" cy="3820229"/>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http://www.legalcoffee.org/wp-content/uploads/2011/06/32126-Clipart-Illustration-Of-An-Expressive-Yellow-Smiley-Face-Emoticon-With-One-Big-Eye-Stressed-Out-Or-Nervous-1.jpg"/>
          <p:cNvPicPr>
            <a:picLocks noChangeAspect="1" noChangeArrowheads="1"/>
          </p:cNvPicPr>
          <p:nvPr/>
        </p:nvPicPr>
        <p:blipFill>
          <a:blip r:embed="rId2" cstate="print"/>
          <a:srcRect/>
          <a:stretch>
            <a:fillRect/>
          </a:stretch>
        </p:blipFill>
        <p:spPr bwMode="auto">
          <a:xfrm>
            <a:off x="304800" y="4038600"/>
            <a:ext cx="2786427" cy="2514419"/>
          </a:xfrm>
          <a:prstGeom prst="rect">
            <a:avLst/>
          </a:prstGeom>
          <a:noFill/>
        </p:spPr>
      </p:pic>
    </p:spTree>
    <p:extLst>
      <p:ext uri="{BB962C8B-B14F-4D97-AF65-F5344CB8AC3E}">
        <p14:creationId xmlns:p14="http://schemas.microsoft.com/office/powerpoint/2010/main" val="2207072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nospillsales.info/wp-content/uploads/2010/12/selling-competition.jpg"/>
          <p:cNvPicPr>
            <a:picLocks noChangeAspect="1" noChangeArrowheads="1"/>
          </p:cNvPicPr>
          <p:nvPr/>
        </p:nvPicPr>
        <p:blipFill>
          <a:blip r:embed="rId2" cstate="print"/>
          <a:srcRect/>
          <a:stretch>
            <a:fillRect/>
          </a:stretch>
        </p:blipFill>
        <p:spPr bwMode="auto">
          <a:xfrm>
            <a:off x="1676400" y="2895600"/>
            <a:ext cx="6096000" cy="3695700"/>
          </a:xfrm>
          <a:prstGeom prst="rect">
            <a:avLst/>
          </a:prstGeom>
          <a:noFill/>
        </p:spPr>
      </p:pic>
      <p:sp>
        <p:nvSpPr>
          <p:cNvPr id="7" name="TextBox 6"/>
          <p:cNvSpPr txBox="1"/>
          <p:nvPr/>
        </p:nvSpPr>
        <p:spPr>
          <a:xfrm>
            <a:off x="5715000" y="2209800"/>
            <a:ext cx="3200400" cy="954107"/>
          </a:xfrm>
          <a:prstGeom prst="rect">
            <a:avLst/>
          </a:prstGeom>
          <a:noFill/>
        </p:spPr>
        <p:txBody>
          <a:bodyPr wrap="square" rtlCol="0">
            <a:spAutoFit/>
          </a:bodyPr>
          <a:lstStyle/>
          <a:p>
            <a:pPr algn="ctr"/>
            <a:r>
              <a:rPr lang="en-US" sz="2800" dirty="0" smtClean="0">
                <a:latin typeface="Levenim MT" pitchFamily="2" charset="-79"/>
                <a:ea typeface="Ebrima" pitchFamily="2" charset="0"/>
                <a:cs typeface="Levenim MT" pitchFamily="2" charset="-79"/>
              </a:rPr>
              <a:t>COMPETITIVE ADVANTAGE</a:t>
            </a:r>
            <a:endParaRPr lang="en-US" sz="2800" dirty="0">
              <a:latin typeface="Levenim MT" pitchFamily="2" charset="-79"/>
              <a:ea typeface="Ebrima" pitchFamily="2" charset="0"/>
              <a:cs typeface="Levenim MT" pitchFamily="2" charset="-79"/>
            </a:endParaRPr>
          </a:p>
        </p:txBody>
      </p:sp>
      <p:pic>
        <p:nvPicPr>
          <p:cNvPr id="16385" name="Picture 1"/>
          <p:cNvPicPr>
            <a:picLocks noChangeAspect="1" noChangeArrowheads="1"/>
          </p:cNvPicPr>
          <p:nvPr/>
        </p:nvPicPr>
        <p:blipFill>
          <a:blip r:embed="rId3" cstate="print"/>
          <a:srcRect/>
          <a:stretch>
            <a:fillRect/>
          </a:stretch>
        </p:blipFill>
        <p:spPr bwMode="auto">
          <a:xfrm>
            <a:off x="3581400" y="228600"/>
            <a:ext cx="1971675" cy="3514725"/>
          </a:xfrm>
          <a:prstGeom prst="rect">
            <a:avLst/>
          </a:prstGeom>
          <a:noFill/>
          <a:ln w="9525">
            <a:noFill/>
            <a:miter lim="800000"/>
            <a:headEnd/>
            <a:tailEnd/>
          </a:ln>
          <a:effectLst/>
        </p:spPr>
      </p:pic>
      <p:sp>
        <p:nvSpPr>
          <p:cNvPr id="8" name="TextBox 7"/>
          <p:cNvSpPr txBox="1"/>
          <p:nvPr/>
        </p:nvSpPr>
        <p:spPr>
          <a:xfrm>
            <a:off x="3886200" y="304800"/>
            <a:ext cx="1273105" cy="369332"/>
          </a:xfrm>
          <a:prstGeom prst="rect">
            <a:avLst/>
          </a:prstGeom>
          <a:noFill/>
        </p:spPr>
        <p:txBody>
          <a:bodyPr wrap="none" rtlCol="0">
            <a:spAutoFit/>
          </a:bodyPr>
          <a:lstStyle/>
          <a:p>
            <a:r>
              <a:rPr lang="en-US" dirty="0" smtClean="0">
                <a:solidFill>
                  <a:schemeClr val="bg1"/>
                </a:solidFill>
                <a:latin typeface="Levenim MT" pitchFamily="2" charset="-79"/>
                <a:cs typeface="Levenim MT" pitchFamily="2" charset="-79"/>
              </a:rPr>
              <a:t>SCARCITY</a:t>
            </a:r>
            <a:endParaRPr lang="en-US" dirty="0">
              <a:solidFill>
                <a:schemeClr val="bg1"/>
              </a:solidFill>
              <a:latin typeface="Levenim MT" pitchFamily="2" charset="-79"/>
              <a:cs typeface="Levenim MT" pitchFamily="2" charset="-79"/>
            </a:endParaRPr>
          </a:p>
        </p:txBody>
      </p:sp>
      <p:pic>
        <p:nvPicPr>
          <p:cNvPr id="9218" name="Picture 2" descr="http://www.infobarrel.com/media/image/62664.jpg"/>
          <p:cNvPicPr>
            <a:picLocks noChangeAspect="1" noChangeArrowheads="1"/>
          </p:cNvPicPr>
          <p:nvPr/>
        </p:nvPicPr>
        <p:blipFill>
          <a:blip r:embed="rId4" cstate="print"/>
          <a:srcRect/>
          <a:stretch>
            <a:fillRect/>
          </a:stretch>
        </p:blipFill>
        <p:spPr bwMode="auto">
          <a:xfrm>
            <a:off x="6248400" y="381000"/>
            <a:ext cx="2093119" cy="1828800"/>
          </a:xfrm>
          <a:prstGeom prst="rect">
            <a:avLst/>
          </a:prstGeom>
          <a:noFill/>
        </p:spPr>
      </p:pic>
    </p:spTree>
    <p:extLst>
      <p:ext uri="{BB962C8B-B14F-4D97-AF65-F5344CB8AC3E}">
        <p14:creationId xmlns:p14="http://schemas.microsoft.com/office/powerpoint/2010/main" val="1288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385"/>
                                        </p:tgtEl>
                                        <p:attrNameLst>
                                          <p:attrName>style.visibility</p:attrName>
                                        </p:attrNameLst>
                                      </p:cBhvr>
                                      <p:to>
                                        <p:strVal val="visible"/>
                                      </p:to>
                                    </p:set>
                                    <p:animEffect transition="in" filter="wipe(up)">
                                      <p:cBhvr>
                                        <p:cTn id="12" dur="500"/>
                                        <p:tgtEl>
                                          <p:spTgt spid="16385"/>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ou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15000" y="2209800"/>
            <a:ext cx="3200400" cy="954107"/>
          </a:xfrm>
          <a:prstGeom prst="rect">
            <a:avLst/>
          </a:prstGeom>
          <a:noFill/>
        </p:spPr>
        <p:txBody>
          <a:bodyPr wrap="square" rtlCol="0">
            <a:spAutoFit/>
          </a:bodyPr>
          <a:lstStyle/>
          <a:p>
            <a:pPr algn="ctr"/>
            <a:r>
              <a:rPr lang="en-US" sz="2800" dirty="0" smtClean="0">
                <a:latin typeface="Levenim MT" pitchFamily="2" charset="-79"/>
                <a:ea typeface="Ebrima" pitchFamily="2" charset="0"/>
                <a:cs typeface="Levenim MT" pitchFamily="2" charset="-79"/>
              </a:rPr>
              <a:t>COMPETITIVE</a:t>
            </a:r>
          </a:p>
          <a:p>
            <a:pPr algn="ctr"/>
            <a:r>
              <a:rPr lang="en-US" sz="2800" dirty="0" smtClean="0">
                <a:latin typeface="Levenim MT" pitchFamily="2" charset="-79"/>
                <a:ea typeface="Ebrima" pitchFamily="2" charset="0"/>
                <a:cs typeface="Levenim MT" pitchFamily="2" charset="-79"/>
              </a:rPr>
              <a:t>ADVANTAGE</a:t>
            </a:r>
            <a:endParaRPr lang="en-US" sz="2800" dirty="0">
              <a:latin typeface="Levenim MT" pitchFamily="2" charset="-79"/>
              <a:ea typeface="Ebrima" pitchFamily="2" charset="0"/>
              <a:cs typeface="Levenim MT" pitchFamily="2" charset="-79"/>
            </a:endParaRPr>
          </a:p>
        </p:txBody>
      </p:sp>
      <p:sp>
        <p:nvSpPr>
          <p:cNvPr id="8" name="TextBox 7"/>
          <p:cNvSpPr txBox="1"/>
          <p:nvPr/>
        </p:nvSpPr>
        <p:spPr>
          <a:xfrm>
            <a:off x="3886200" y="304800"/>
            <a:ext cx="1273105" cy="369332"/>
          </a:xfrm>
          <a:prstGeom prst="rect">
            <a:avLst/>
          </a:prstGeom>
          <a:noFill/>
        </p:spPr>
        <p:txBody>
          <a:bodyPr wrap="none" rtlCol="0">
            <a:spAutoFit/>
          </a:bodyPr>
          <a:lstStyle/>
          <a:p>
            <a:r>
              <a:rPr lang="en-US" dirty="0" smtClean="0">
                <a:latin typeface="Levenim MT" pitchFamily="2" charset="-79"/>
                <a:cs typeface="Levenim MT" pitchFamily="2" charset="-79"/>
              </a:rPr>
              <a:t>SCARCITY</a:t>
            </a:r>
            <a:endParaRPr lang="en-US" dirty="0">
              <a:latin typeface="Levenim MT" pitchFamily="2" charset="-79"/>
              <a:cs typeface="Levenim MT" pitchFamily="2" charset="-79"/>
            </a:endParaRPr>
          </a:p>
        </p:txBody>
      </p:sp>
      <p:grpSp>
        <p:nvGrpSpPr>
          <p:cNvPr id="15"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grpSp>
        <p:nvGrpSpPr>
          <p:cNvPr id="17" name="Group 16"/>
          <p:cNvGrpSpPr/>
          <p:nvPr/>
        </p:nvGrpSpPr>
        <p:grpSpPr>
          <a:xfrm>
            <a:off x="1447800" y="5334000"/>
            <a:ext cx="7283505" cy="521283"/>
            <a:chOff x="1447800" y="5334000"/>
            <a:chExt cx="7283505" cy="521283"/>
          </a:xfrm>
        </p:grpSpPr>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grpSp>
    </p:spTree>
    <p:extLst>
      <p:ext uri="{BB962C8B-B14F-4D97-AF65-F5344CB8AC3E}">
        <p14:creationId xmlns:p14="http://schemas.microsoft.com/office/powerpoint/2010/main" val="175639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94444E-6 3.7037E-6 L -0.26962 0.77314 " pathEditMode="relative" rAng="0" ptsTypes="AA">
                                      <p:cBhvr>
                                        <p:cTn id="6" dur="2000" fill="hold"/>
                                        <p:tgtEl>
                                          <p:spTgt spid="8"/>
                                        </p:tgtEl>
                                        <p:attrNameLst>
                                          <p:attrName>ppt_x</p:attrName>
                                          <p:attrName>ppt_y</p:attrName>
                                        </p:attrNameLst>
                                      </p:cBhvr>
                                      <p:rCtr x="-135" y="387"/>
                                    </p:animMotion>
                                  </p:childTnLst>
                                </p:cTn>
                              </p:par>
                              <p:par>
                                <p:cTn id="7" presetID="4" presetClass="emph" presetSubtype="2" fill="hold" grpId="1" nodeType="withEffect">
                                  <p:stCondLst>
                                    <p:cond delay="0"/>
                                  </p:stCondLst>
                                  <p:childTnLst>
                                    <p:anim to="0.8" calcmode="lin" valueType="num">
                                      <p:cBhvr override="childStyle">
                                        <p:cTn id="8" dur="2000" fill="hold"/>
                                        <p:tgtEl>
                                          <p:spTgt spid="8"/>
                                        </p:tgtEl>
                                        <p:attrNameLst>
                                          <p:attrName>style.fontSize</p:attrName>
                                        </p:attrNameLst>
                                      </p:cBhvr>
                                    </p:anim>
                                  </p:childTnLst>
                                </p:cTn>
                              </p:par>
                              <p:par>
                                <p:cTn id="9" presetID="0" presetClass="path" presetSubtype="0" accel="50000" decel="50000" fill="hold" grpId="0" nodeType="withEffect">
                                  <p:stCondLst>
                                    <p:cond delay="0"/>
                                  </p:stCondLst>
                                  <p:childTnLst>
                                    <p:animMotion origin="layout" path="M -3.61111E-6 -3.7037E-6 L -0.70642 -0.00439 " pathEditMode="relative" rAng="0" ptsTypes="AA">
                                      <p:cBhvr>
                                        <p:cTn id="10" dur="2000" fill="hold"/>
                                        <p:tgtEl>
                                          <p:spTgt spid="7">
                                            <p:txEl>
                                              <p:pRg st="0" end="0"/>
                                            </p:txEl>
                                          </p:spTgt>
                                        </p:tgtEl>
                                        <p:attrNameLst>
                                          <p:attrName>ppt_x</p:attrName>
                                          <p:attrName>ppt_y</p:attrName>
                                        </p:attrNameLst>
                                      </p:cBhvr>
                                      <p:rCtr x="-353" y="-2"/>
                                    </p:animMotion>
                                  </p:childTnLst>
                                </p:cTn>
                              </p:par>
                              <p:par>
                                <p:cTn id="11" presetID="0" presetClass="path" presetSubtype="0" accel="50000" decel="50000" fill="hold" grpId="0" nodeType="withEffect">
                                  <p:stCondLst>
                                    <p:cond delay="0"/>
                                  </p:stCondLst>
                                  <p:childTnLst>
                                    <p:animMotion origin="layout" path="M -3.61111E-6 -2.22222E-6 L -0.70642 -2.22222E-6 " pathEditMode="relative" rAng="0" ptsTypes="AA">
                                      <p:cBhvr>
                                        <p:cTn id="12" dur="2000" fill="hold"/>
                                        <p:tgtEl>
                                          <p:spTgt spid="7">
                                            <p:txEl>
                                              <p:pRg st="1" end="1"/>
                                            </p:txEl>
                                          </p:spTgt>
                                        </p:tgtEl>
                                        <p:attrNameLst>
                                          <p:attrName>ppt_x</p:attrName>
                                          <p:attrName>ppt_y</p:attrName>
                                        </p:attrNameLst>
                                      </p:cBhvr>
                                      <p:rCtr x="-353" y="0"/>
                                    </p:animMotion>
                                  </p:childTnLst>
                                </p:cTn>
                              </p:par>
                              <p:par>
                                <p:cTn id="13" presetID="4" presetClass="emph" presetSubtype="2" fill="hold" nodeType="withEffect">
                                  <p:stCondLst>
                                    <p:cond delay="0"/>
                                  </p:stCondLst>
                                  <p:childTnLst>
                                    <p:anim to="0.5" calcmode="lin" valueType="num">
                                      <p:cBhvr override="childStyle">
                                        <p:cTn id="14" dur="1000" fill="hold"/>
                                        <p:tgtEl>
                                          <p:spTgt spid="7">
                                            <p:txEl>
                                              <p:pRg st="0" end="0"/>
                                            </p:txEl>
                                          </p:spTgt>
                                        </p:tgtEl>
                                        <p:attrNameLst>
                                          <p:attrName>style.fontSize</p:attrName>
                                        </p:attrNameLst>
                                      </p:cBhvr>
                                    </p:anim>
                                  </p:childTnLst>
                                </p:cTn>
                              </p:par>
                              <p:par>
                                <p:cTn id="15" presetID="4" presetClass="emph" presetSubtype="2" fill="hold" nodeType="withEffect">
                                  <p:stCondLst>
                                    <p:cond delay="0"/>
                                  </p:stCondLst>
                                  <p:childTnLst>
                                    <p:anim to="0.5" calcmode="lin" valueType="num">
                                      <p:cBhvr override="childStyle">
                                        <p:cTn id="16" dur="1000" fill="hold"/>
                                        <p:tgtEl>
                                          <p:spTgt spid="7">
                                            <p:txEl>
                                              <p:pRg st="1" end="1"/>
                                            </p:txEl>
                                          </p:spTgt>
                                        </p:tgtEl>
                                        <p:attrNameLst>
                                          <p:attrName>style.fontSize</p:attrName>
                                        </p:attrNameLst>
                                      </p:cBhvr>
                                    </p:anim>
                                  </p:childTnLst>
                                </p:cTn>
                              </p:par>
                              <p:par>
                                <p:cTn id="17" presetID="22" presetClass="entr" presetSubtype="4" fill="hold" nodeType="withEffect">
                                  <p:stCondLst>
                                    <p:cond delay="80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par>
                                <p:cTn id="20" presetID="22" presetClass="entr" presetSubtype="8" fill="hold" nodeType="withEffect">
                                  <p:stCondLst>
                                    <p:cond delay="80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4" name="Picture 14" descr="http://tariqweb.com/wp-content/uploads/2011/07/15.jpg"/>
          <p:cNvPicPr>
            <a:picLocks noChangeAspect="1" noChangeArrowheads="1"/>
          </p:cNvPicPr>
          <p:nvPr/>
        </p:nvPicPr>
        <p:blipFill>
          <a:blip r:embed="rId2" cstate="print"/>
          <a:srcRect/>
          <a:stretch>
            <a:fillRect/>
          </a:stretch>
        </p:blipFill>
        <p:spPr bwMode="auto">
          <a:xfrm>
            <a:off x="1676400" y="1600200"/>
            <a:ext cx="1012319" cy="1047750"/>
          </a:xfrm>
          <a:prstGeom prst="rect">
            <a:avLst/>
          </a:prstGeom>
          <a:noFill/>
        </p:spPr>
      </p:pic>
      <p:sp>
        <p:nvSpPr>
          <p:cNvPr id="7" name="TextBox 6"/>
          <p:cNvSpPr txBox="1"/>
          <p:nvPr/>
        </p:nvSpPr>
        <p:spPr>
          <a:xfrm>
            <a:off x="-228600" y="2209800"/>
            <a:ext cx="2209800" cy="523220"/>
          </a:xfrm>
          <a:prstGeom prst="rect">
            <a:avLst/>
          </a:prstGeom>
          <a:noFill/>
        </p:spPr>
        <p:txBody>
          <a:bodyPr wrap="square" rtlCol="0">
            <a:spAutoFit/>
          </a:bodyPr>
          <a:lstStyle/>
          <a:p>
            <a:pPr algn="ctr"/>
            <a:r>
              <a:rPr lang="en-US" sz="1400" dirty="0" smtClean="0">
                <a:latin typeface="Levenim MT" pitchFamily="2" charset="-79"/>
                <a:ea typeface="Ebrima" pitchFamily="2" charset="0"/>
                <a:cs typeface="Levenim MT" pitchFamily="2" charset="-79"/>
              </a:rPr>
              <a:t>COMPETITIVE</a:t>
            </a:r>
          </a:p>
          <a:p>
            <a:pPr algn="ctr"/>
            <a:r>
              <a:rPr lang="en-US" sz="1400" dirty="0" smtClean="0">
                <a:latin typeface="Levenim MT" pitchFamily="2" charset="-79"/>
                <a:ea typeface="Ebrima" pitchFamily="2" charset="0"/>
                <a:cs typeface="Levenim MT" pitchFamily="2" charset="-79"/>
              </a:rPr>
              <a:t>ADVANTAGE</a:t>
            </a:r>
            <a:endParaRPr lang="en-US" sz="1400" dirty="0">
              <a:latin typeface="Levenim MT" pitchFamily="2" charset="-79"/>
              <a:ea typeface="Ebrima" pitchFamily="2" charset="0"/>
              <a:cs typeface="Levenim MT" pitchFamily="2" charset="-79"/>
            </a:endParaRPr>
          </a:p>
        </p:txBody>
      </p:sp>
      <p:sp>
        <p:nvSpPr>
          <p:cNvPr id="8" name="TextBox 7"/>
          <p:cNvSpPr txBox="1"/>
          <p:nvPr/>
        </p:nvSpPr>
        <p:spPr>
          <a:xfrm>
            <a:off x="1524000" y="5562600"/>
            <a:ext cx="1093569" cy="323165"/>
          </a:xfrm>
          <a:prstGeom prst="rect">
            <a:avLst/>
          </a:prstGeom>
          <a:noFill/>
        </p:spPr>
        <p:txBody>
          <a:bodyPr wrap="none" rtlCol="0">
            <a:spAutoFit/>
          </a:bodyPr>
          <a:lstStyle/>
          <a:p>
            <a:r>
              <a:rPr lang="en-US" sz="1500" dirty="0" smtClean="0">
                <a:latin typeface="Levenim MT" pitchFamily="2" charset="-79"/>
                <a:cs typeface="Levenim MT" pitchFamily="2" charset="-79"/>
              </a:rPr>
              <a:t>SCARCITY</a:t>
            </a:r>
            <a:endParaRPr lang="en-US" sz="1500" dirty="0">
              <a:latin typeface="Levenim MT" pitchFamily="2" charset="-79"/>
              <a:cs typeface="Levenim MT" pitchFamily="2" charset="-79"/>
            </a:endParaRPr>
          </a:p>
        </p:txBody>
      </p:sp>
      <p:grpSp>
        <p:nvGrpSpPr>
          <p:cNvPr id="2" name="Group 14"/>
          <p:cNvGrpSpPr/>
          <p:nvPr/>
        </p:nvGrpSpPr>
        <p:grpSpPr>
          <a:xfrm>
            <a:off x="1028700" y="610394"/>
            <a:ext cx="676788" cy="4800600"/>
            <a:chOff x="1028700" y="610394"/>
            <a:chExt cx="676788" cy="4800600"/>
          </a:xfrm>
        </p:grpSpPr>
        <p:cxnSp>
          <p:nvCxnSpPr>
            <p:cNvPr id="10" name="Straight Connector 9"/>
            <p:cNvCxnSpPr/>
            <p:nvPr/>
          </p:nvCxnSpPr>
          <p:spPr>
            <a:xfrm rot="5400000">
              <a:off x="-723900" y="3009900"/>
              <a:ext cx="480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315" y="4953000"/>
              <a:ext cx="583558" cy="338554"/>
            </a:xfrm>
            <a:prstGeom prst="rect">
              <a:avLst/>
            </a:prstGeom>
            <a:noFill/>
          </p:spPr>
          <p:txBody>
            <a:bodyPr wrap="none" rtlCol="0">
              <a:spAutoFit/>
            </a:bodyPr>
            <a:lstStyle/>
            <a:p>
              <a:r>
                <a:rPr lang="en-US" sz="1600" dirty="0" smtClean="0"/>
                <a:t>LOW</a:t>
              </a:r>
              <a:endParaRPr lang="en-US" sz="1600" dirty="0"/>
            </a:p>
          </p:txBody>
        </p:sp>
        <p:sp>
          <p:nvSpPr>
            <p:cNvPr id="14" name="TextBox 13"/>
            <p:cNvSpPr txBox="1"/>
            <p:nvPr/>
          </p:nvSpPr>
          <p:spPr>
            <a:xfrm>
              <a:off x="1028700" y="762000"/>
              <a:ext cx="676788" cy="369332"/>
            </a:xfrm>
            <a:prstGeom prst="rect">
              <a:avLst/>
            </a:prstGeom>
            <a:noFill/>
          </p:spPr>
          <p:txBody>
            <a:bodyPr wrap="none" rtlCol="0">
              <a:spAutoFit/>
            </a:bodyPr>
            <a:lstStyle/>
            <a:p>
              <a:r>
                <a:rPr lang="en-US" dirty="0" smtClean="0"/>
                <a:t>HIGH</a:t>
              </a:r>
              <a:endParaRPr lang="en-US" dirty="0"/>
            </a:p>
          </p:txBody>
        </p:sp>
      </p:grpSp>
      <p:grpSp>
        <p:nvGrpSpPr>
          <p:cNvPr id="3" name="Group 16"/>
          <p:cNvGrpSpPr/>
          <p:nvPr/>
        </p:nvGrpSpPr>
        <p:grpSpPr>
          <a:xfrm>
            <a:off x="1447800" y="5334000"/>
            <a:ext cx="7283505" cy="521283"/>
            <a:chOff x="1447800" y="5334000"/>
            <a:chExt cx="7283505" cy="521283"/>
          </a:xfrm>
        </p:grpSpPr>
        <p:cxnSp>
          <p:nvCxnSpPr>
            <p:cNvPr id="12" name="Straight Connector 11"/>
            <p:cNvCxnSpPr/>
            <p:nvPr/>
          </p:nvCxnSpPr>
          <p:spPr>
            <a:xfrm>
              <a:off x="1447800" y="5334000"/>
              <a:ext cx="6705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118"/>
              <a:ext cx="1187505" cy="323165"/>
            </a:xfrm>
            <a:prstGeom prst="rect">
              <a:avLst/>
            </a:prstGeom>
            <a:noFill/>
          </p:spPr>
          <p:txBody>
            <a:bodyPr wrap="none" rtlCol="0">
              <a:spAutoFit/>
            </a:bodyPr>
            <a:lstStyle/>
            <a:p>
              <a:r>
                <a:rPr lang="en-US" sz="1500" dirty="0" smtClean="0"/>
                <a:t>UBIQUITOUS</a:t>
              </a:r>
              <a:endParaRPr lang="en-US" sz="1500" dirty="0"/>
            </a:p>
          </p:txBody>
        </p:sp>
      </p:grpSp>
      <p:sp>
        <p:nvSpPr>
          <p:cNvPr id="11" name="TextBox 10"/>
          <p:cNvSpPr txBox="1"/>
          <p:nvPr/>
        </p:nvSpPr>
        <p:spPr>
          <a:xfrm>
            <a:off x="2209800" y="1143000"/>
            <a:ext cx="1353769" cy="338554"/>
          </a:xfrm>
          <a:prstGeom prst="rect">
            <a:avLst/>
          </a:prstGeom>
          <a:noFill/>
        </p:spPr>
        <p:txBody>
          <a:bodyPr wrap="none" rtlCol="0">
            <a:spAutoFit/>
          </a:bodyPr>
          <a:lstStyle/>
          <a:p>
            <a:r>
              <a:rPr lang="en-US" sz="1600" b="1" dirty="0" smtClean="0">
                <a:solidFill>
                  <a:srgbClr val="FF0000"/>
                </a:solidFill>
              </a:rPr>
              <a:t>PROPRIETARY</a:t>
            </a:r>
            <a:endParaRPr lang="en-US" sz="1600" b="1" dirty="0">
              <a:solidFill>
                <a:srgbClr val="FF0000"/>
              </a:solidFill>
            </a:endParaRPr>
          </a:p>
        </p:txBody>
      </p:sp>
      <p:sp>
        <p:nvSpPr>
          <p:cNvPr id="15" name="TextBox 14"/>
          <p:cNvSpPr txBox="1"/>
          <p:nvPr/>
        </p:nvSpPr>
        <p:spPr>
          <a:xfrm>
            <a:off x="2209800" y="838200"/>
            <a:ext cx="815351" cy="307777"/>
          </a:xfrm>
          <a:prstGeom prst="rect">
            <a:avLst/>
          </a:prstGeom>
          <a:noFill/>
        </p:spPr>
        <p:txBody>
          <a:bodyPr wrap="none" rtlCol="0">
            <a:spAutoFit/>
          </a:bodyPr>
          <a:lstStyle/>
          <a:p>
            <a:r>
              <a:rPr lang="en-US" sz="1400" dirty="0" smtClean="0"/>
              <a:t>PATENTS</a:t>
            </a:r>
            <a:endParaRPr lang="en-US" sz="1400" dirty="0"/>
          </a:p>
        </p:txBody>
      </p:sp>
      <p:sp>
        <p:nvSpPr>
          <p:cNvPr id="17" name="TextBox 16"/>
          <p:cNvSpPr txBox="1"/>
          <p:nvPr/>
        </p:nvSpPr>
        <p:spPr>
          <a:xfrm>
            <a:off x="1752600" y="1219200"/>
            <a:ext cx="322524" cy="307777"/>
          </a:xfrm>
          <a:prstGeom prst="rect">
            <a:avLst/>
          </a:prstGeom>
          <a:noFill/>
        </p:spPr>
        <p:txBody>
          <a:bodyPr wrap="none" rtlCol="0">
            <a:spAutoFit/>
          </a:bodyPr>
          <a:lstStyle/>
          <a:p>
            <a:r>
              <a:rPr lang="en-US" sz="1400" dirty="0" smtClean="0"/>
              <a:t>IP</a:t>
            </a:r>
            <a:endParaRPr lang="en-US" sz="1400" dirty="0"/>
          </a:p>
        </p:txBody>
      </p:sp>
      <p:sp>
        <p:nvSpPr>
          <p:cNvPr id="18" name="TextBox 17"/>
          <p:cNvSpPr txBox="1"/>
          <p:nvPr/>
        </p:nvSpPr>
        <p:spPr>
          <a:xfrm>
            <a:off x="1676400" y="533400"/>
            <a:ext cx="1115755" cy="307777"/>
          </a:xfrm>
          <a:prstGeom prst="rect">
            <a:avLst/>
          </a:prstGeom>
          <a:noFill/>
        </p:spPr>
        <p:txBody>
          <a:bodyPr wrap="none" rtlCol="0">
            <a:spAutoFit/>
          </a:bodyPr>
          <a:lstStyle/>
          <a:p>
            <a:r>
              <a:rPr lang="en-US" sz="1400" dirty="0" smtClean="0"/>
              <a:t>COPYRIGHTS</a:t>
            </a:r>
            <a:endParaRPr lang="en-US" sz="1400" dirty="0"/>
          </a:p>
        </p:txBody>
      </p:sp>
      <p:sp>
        <p:nvSpPr>
          <p:cNvPr id="20" name="TextBox 19"/>
          <p:cNvSpPr txBox="1"/>
          <p:nvPr/>
        </p:nvSpPr>
        <p:spPr>
          <a:xfrm>
            <a:off x="2286000" y="1524000"/>
            <a:ext cx="1478033" cy="307777"/>
          </a:xfrm>
          <a:prstGeom prst="rect">
            <a:avLst/>
          </a:prstGeom>
          <a:noFill/>
        </p:spPr>
        <p:txBody>
          <a:bodyPr wrap="none" rtlCol="0">
            <a:spAutoFit/>
          </a:bodyPr>
          <a:lstStyle/>
          <a:p>
            <a:r>
              <a:rPr lang="en-US" sz="1400" dirty="0" smtClean="0"/>
              <a:t>UNIQUE PROCESS</a:t>
            </a:r>
            <a:endParaRPr lang="en-US" sz="1400" dirty="0"/>
          </a:p>
        </p:txBody>
      </p:sp>
      <p:sp>
        <p:nvSpPr>
          <p:cNvPr id="22" name="TextBox 21"/>
          <p:cNvSpPr txBox="1"/>
          <p:nvPr/>
        </p:nvSpPr>
        <p:spPr>
          <a:xfrm>
            <a:off x="6553200" y="4953000"/>
            <a:ext cx="1828386" cy="338554"/>
          </a:xfrm>
          <a:prstGeom prst="rect">
            <a:avLst/>
          </a:prstGeom>
          <a:noFill/>
        </p:spPr>
        <p:txBody>
          <a:bodyPr wrap="none" rtlCol="0">
            <a:spAutoFit/>
          </a:bodyPr>
          <a:lstStyle/>
          <a:p>
            <a:r>
              <a:rPr lang="en-US" sz="1600" b="1" dirty="0" smtClean="0">
                <a:solidFill>
                  <a:srgbClr val="FF0000"/>
                </a:solidFill>
              </a:rPr>
              <a:t>INFRASTRUCTURAL</a:t>
            </a:r>
            <a:endParaRPr lang="en-US" sz="1600" b="1" dirty="0">
              <a:solidFill>
                <a:srgbClr val="FF0000"/>
              </a:solidFill>
            </a:endParaRPr>
          </a:p>
        </p:txBody>
      </p:sp>
      <p:sp>
        <p:nvSpPr>
          <p:cNvPr id="30" name="TextBox 29"/>
          <p:cNvSpPr txBox="1"/>
          <p:nvPr/>
        </p:nvSpPr>
        <p:spPr>
          <a:xfrm>
            <a:off x="5029200" y="3810000"/>
            <a:ext cx="1652440" cy="307777"/>
          </a:xfrm>
          <a:prstGeom prst="rect">
            <a:avLst/>
          </a:prstGeom>
          <a:noFill/>
        </p:spPr>
        <p:txBody>
          <a:bodyPr wrap="none" rtlCol="0">
            <a:spAutoFit/>
          </a:bodyPr>
          <a:lstStyle/>
          <a:p>
            <a:r>
              <a:rPr lang="en-US" sz="1400" dirty="0" smtClean="0"/>
              <a:t>COMMODITIZATION</a:t>
            </a:r>
            <a:endParaRPr lang="en-US" sz="1400" dirty="0"/>
          </a:p>
        </p:txBody>
      </p:sp>
      <p:sp>
        <p:nvSpPr>
          <p:cNvPr id="31" name="TextBox 30"/>
          <p:cNvSpPr txBox="1"/>
          <p:nvPr/>
        </p:nvSpPr>
        <p:spPr>
          <a:xfrm>
            <a:off x="5029200" y="4648200"/>
            <a:ext cx="1564018" cy="307777"/>
          </a:xfrm>
          <a:prstGeom prst="rect">
            <a:avLst/>
          </a:prstGeom>
          <a:noFill/>
        </p:spPr>
        <p:txBody>
          <a:bodyPr wrap="none" rtlCol="0">
            <a:spAutoFit/>
          </a:bodyPr>
          <a:lstStyle/>
          <a:p>
            <a:r>
              <a:rPr lang="en-US" sz="1400" dirty="0" smtClean="0"/>
              <a:t>STANDARDIZATION</a:t>
            </a:r>
            <a:endParaRPr lang="en-US" sz="1400" dirty="0"/>
          </a:p>
        </p:txBody>
      </p:sp>
      <p:pic>
        <p:nvPicPr>
          <p:cNvPr id="52"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2590800" y="5410200"/>
            <a:ext cx="381000" cy="397042"/>
          </a:xfrm>
          <a:prstGeom prst="rect">
            <a:avLst/>
          </a:prstGeom>
          <a:noFill/>
        </p:spPr>
      </p:pic>
      <p:pic>
        <p:nvPicPr>
          <p:cNvPr id="53"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543800" y="5791200"/>
            <a:ext cx="381000" cy="397042"/>
          </a:xfrm>
          <a:prstGeom prst="rect">
            <a:avLst/>
          </a:prstGeom>
          <a:noFill/>
        </p:spPr>
      </p:pic>
      <p:pic>
        <p:nvPicPr>
          <p:cNvPr id="54"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086600" y="5791200"/>
            <a:ext cx="381000" cy="397042"/>
          </a:xfrm>
          <a:prstGeom prst="rect">
            <a:avLst/>
          </a:prstGeom>
          <a:noFill/>
        </p:spPr>
      </p:pic>
      <p:pic>
        <p:nvPicPr>
          <p:cNvPr id="55"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6629400" y="5791200"/>
            <a:ext cx="381000" cy="397042"/>
          </a:xfrm>
          <a:prstGeom prst="rect">
            <a:avLst/>
          </a:prstGeom>
          <a:noFill/>
        </p:spPr>
      </p:pic>
      <p:pic>
        <p:nvPicPr>
          <p:cNvPr id="56"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7086600" y="5486400"/>
            <a:ext cx="381000" cy="397042"/>
          </a:xfrm>
          <a:prstGeom prst="rect">
            <a:avLst/>
          </a:prstGeom>
          <a:noFill/>
        </p:spPr>
      </p:pic>
      <p:pic>
        <p:nvPicPr>
          <p:cNvPr id="57"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6629400" y="5486400"/>
            <a:ext cx="381000" cy="397042"/>
          </a:xfrm>
          <a:prstGeom prst="rect">
            <a:avLst/>
          </a:prstGeom>
          <a:noFill/>
        </p:spPr>
      </p:pic>
      <p:pic>
        <p:nvPicPr>
          <p:cNvPr id="58" name="Picture 12" descr="http://www.clker.com/cliparts/7/e/6/e/12362679192063758008AX11_factory.svg.med.png"/>
          <p:cNvPicPr>
            <a:picLocks noChangeAspect="1" noChangeArrowheads="1"/>
          </p:cNvPicPr>
          <p:nvPr/>
        </p:nvPicPr>
        <p:blipFill>
          <a:blip r:embed="rId3" cstate="print"/>
          <a:srcRect/>
          <a:stretch>
            <a:fillRect/>
          </a:stretch>
        </p:blipFill>
        <p:spPr bwMode="auto">
          <a:xfrm>
            <a:off x="8001000" y="5791200"/>
            <a:ext cx="381000" cy="397042"/>
          </a:xfrm>
          <a:prstGeom prst="rect">
            <a:avLst/>
          </a:prstGeom>
          <a:noFill/>
        </p:spPr>
      </p:pic>
      <p:pic>
        <p:nvPicPr>
          <p:cNvPr id="20486" name="Picture 6" descr="http://upload.wikimedia.org/wikipedia/en/thumb/b/bf/KFC_logo.svg/160px-KFC_logo.svg.png"/>
          <p:cNvPicPr>
            <a:picLocks noChangeAspect="1" noChangeArrowheads="1"/>
          </p:cNvPicPr>
          <p:nvPr/>
        </p:nvPicPr>
        <p:blipFill>
          <a:blip r:embed="rId4" cstate="print"/>
          <a:srcRect/>
          <a:stretch>
            <a:fillRect/>
          </a:stretch>
        </p:blipFill>
        <p:spPr bwMode="auto">
          <a:xfrm>
            <a:off x="2971800" y="304800"/>
            <a:ext cx="698500" cy="698500"/>
          </a:xfrm>
          <a:prstGeom prst="rect">
            <a:avLst/>
          </a:prstGeom>
          <a:noFill/>
        </p:spPr>
      </p:pic>
      <p:pic>
        <p:nvPicPr>
          <p:cNvPr id="20490" name="Picture 10" descr="http://cdn.coolest-gadgets.com/wp-content/uploads/walt-disney-logo.JPG"/>
          <p:cNvPicPr>
            <a:picLocks noChangeAspect="1" noChangeArrowheads="1"/>
          </p:cNvPicPr>
          <p:nvPr/>
        </p:nvPicPr>
        <p:blipFill>
          <a:blip r:embed="rId5" cstate="print"/>
          <a:srcRect/>
          <a:stretch>
            <a:fillRect/>
          </a:stretch>
        </p:blipFill>
        <p:spPr bwMode="auto">
          <a:xfrm>
            <a:off x="4572000" y="304800"/>
            <a:ext cx="1619250" cy="647700"/>
          </a:xfrm>
          <a:prstGeom prst="rect">
            <a:avLst/>
          </a:prstGeom>
          <a:noFill/>
        </p:spPr>
      </p:pic>
      <p:pic>
        <p:nvPicPr>
          <p:cNvPr id="20492" name="Picture 12" descr="http://3.bp.blogspot.com/-RHSZur174go/TdfhoytSHTI/AAAAAAAAAEA/2X_-QRDgrXE/s1600/IPKat%2B08%2Bamazon_one_click.png"/>
          <p:cNvPicPr>
            <a:picLocks noChangeAspect="1" noChangeArrowheads="1"/>
          </p:cNvPicPr>
          <p:nvPr/>
        </p:nvPicPr>
        <p:blipFill>
          <a:blip r:embed="rId6" cstate="print"/>
          <a:srcRect/>
          <a:stretch>
            <a:fillRect/>
          </a:stretch>
        </p:blipFill>
        <p:spPr bwMode="auto">
          <a:xfrm>
            <a:off x="3962400" y="1143000"/>
            <a:ext cx="1600200" cy="1161435"/>
          </a:xfrm>
          <a:prstGeom prst="rect">
            <a:avLst/>
          </a:prstGeom>
          <a:noFill/>
        </p:spPr>
      </p:pic>
      <p:pic>
        <p:nvPicPr>
          <p:cNvPr id="20496" name="Picture 16" descr="http://www.ravensturf.com/img/buy-viagra-sildenafil-100mg-online.jpg"/>
          <p:cNvPicPr>
            <a:picLocks noChangeAspect="1" noChangeArrowheads="1"/>
          </p:cNvPicPr>
          <p:nvPr/>
        </p:nvPicPr>
        <p:blipFill>
          <a:blip r:embed="rId7" cstate="print"/>
          <a:srcRect/>
          <a:stretch>
            <a:fillRect/>
          </a:stretch>
        </p:blipFill>
        <p:spPr bwMode="auto">
          <a:xfrm>
            <a:off x="3810000" y="381000"/>
            <a:ext cx="698500" cy="698500"/>
          </a:xfrm>
          <a:prstGeom prst="rect">
            <a:avLst/>
          </a:prstGeom>
          <a:noFill/>
        </p:spPr>
      </p:pic>
      <p:pic>
        <p:nvPicPr>
          <p:cNvPr id="20498" name="Picture 18" descr="http://www.clker.com/cliparts/5/d/d/2/1195431989273020416liftarn_Electrical_outlet_and_plug.svg.med.png"/>
          <p:cNvPicPr>
            <a:picLocks noChangeAspect="1" noChangeArrowheads="1"/>
          </p:cNvPicPr>
          <p:nvPr/>
        </p:nvPicPr>
        <p:blipFill>
          <a:blip r:embed="rId8" cstate="print"/>
          <a:srcRect/>
          <a:stretch>
            <a:fillRect/>
          </a:stretch>
        </p:blipFill>
        <p:spPr bwMode="auto">
          <a:xfrm>
            <a:off x="6477000" y="4038600"/>
            <a:ext cx="1003300" cy="933069"/>
          </a:xfrm>
          <a:prstGeom prst="rect">
            <a:avLst/>
          </a:prstGeom>
          <a:noFill/>
        </p:spPr>
      </p:pic>
      <p:pic>
        <p:nvPicPr>
          <p:cNvPr id="20502" name="Picture 22" descr="http://www.cksinfo.com/clipart/traffic/trains/train1.png"/>
          <p:cNvPicPr>
            <a:picLocks noChangeAspect="1" noChangeArrowheads="1"/>
          </p:cNvPicPr>
          <p:nvPr/>
        </p:nvPicPr>
        <p:blipFill>
          <a:blip r:embed="rId9" cstate="print"/>
          <a:srcRect/>
          <a:stretch>
            <a:fillRect/>
          </a:stretch>
        </p:blipFill>
        <p:spPr bwMode="auto">
          <a:xfrm>
            <a:off x="7467600" y="3962400"/>
            <a:ext cx="1155700" cy="816769"/>
          </a:xfrm>
          <a:prstGeom prst="rect">
            <a:avLst/>
          </a:prstGeom>
          <a:noFill/>
        </p:spPr>
      </p:pic>
    </p:spTree>
    <p:extLst>
      <p:ext uri="{BB962C8B-B14F-4D97-AF65-F5344CB8AC3E}">
        <p14:creationId xmlns:p14="http://schemas.microsoft.com/office/powerpoint/2010/main" val="25939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80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20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40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1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50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50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0486"/>
                                        </p:tgtEl>
                                        <p:attrNameLst>
                                          <p:attrName>style.visibility</p:attrName>
                                        </p:attrNameLst>
                                      </p:cBhvr>
                                      <p:to>
                                        <p:strVal val="visible"/>
                                      </p:to>
                                    </p:set>
                                  </p:childTnLst>
                                </p:cTn>
                              </p:par>
                              <p:par>
                                <p:cTn id="42" presetID="1" presetClass="entr" presetSubtype="0" fill="hold" nodeType="withEffect">
                                  <p:stCondLst>
                                    <p:cond delay="700"/>
                                  </p:stCondLst>
                                  <p:childTnLst>
                                    <p:set>
                                      <p:cBhvr>
                                        <p:cTn id="43" dur="1" fill="hold">
                                          <p:stCondLst>
                                            <p:cond delay="0"/>
                                          </p:stCondLst>
                                        </p:cTn>
                                        <p:tgtEl>
                                          <p:spTgt spid="20496"/>
                                        </p:tgtEl>
                                        <p:attrNameLst>
                                          <p:attrName>style.visibility</p:attrName>
                                        </p:attrNameLst>
                                      </p:cBhvr>
                                      <p:to>
                                        <p:strVal val="visible"/>
                                      </p:to>
                                    </p:set>
                                  </p:childTnLst>
                                </p:cTn>
                              </p:par>
                              <p:par>
                                <p:cTn id="44" presetID="1" presetClass="entr" presetSubtype="0" fill="hold" nodeType="withEffect">
                                  <p:stCondLst>
                                    <p:cond delay="900"/>
                                  </p:stCondLst>
                                  <p:childTnLst>
                                    <p:set>
                                      <p:cBhvr>
                                        <p:cTn id="45" dur="1" fill="hold">
                                          <p:stCondLst>
                                            <p:cond delay="0"/>
                                          </p:stCondLst>
                                        </p:cTn>
                                        <p:tgtEl>
                                          <p:spTgt spid="20490"/>
                                        </p:tgtEl>
                                        <p:attrNameLst>
                                          <p:attrName>style.visibility</p:attrName>
                                        </p:attrNameLst>
                                      </p:cBhvr>
                                      <p:to>
                                        <p:strVal val="visible"/>
                                      </p:to>
                                    </p:set>
                                  </p:childTnLst>
                                </p:cTn>
                              </p:par>
                              <p:par>
                                <p:cTn id="46" presetID="1" presetClass="entr" presetSubtype="0" fill="hold" nodeType="withEffect">
                                  <p:stCondLst>
                                    <p:cond delay="300"/>
                                  </p:stCondLst>
                                  <p:childTnLst>
                                    <p:set>
                                      <p:cBhvr>
                                        <p:cTn id="47" dur="1" fill="hold">
                                          <p:stCondLst>
                                            <p:cond delay="0"/>
                                          </p:stCondLst>
                                        </p:cTn>
                                        <p:tgtEl>
                                          <p:spTgt spid="20492"/>
                                        </p:tgtEl>
                                        <p:attrNameLst>
                                          <p:attrName>style.visibility</p:attrName>
                                        </p:attrNameLst>
                                      </p:cBhvr>
                                      <p:to>
                                        <p:strVal val="visible"/>
                                      </p:to>
                                    </p:set>
                                  </p:childTnLst>
                                </p:cTn>
                              </p:par>
                              <p:par>
                                <p:cTn id="48" presetID="1" presetClass="entr" presetSubtype="0" fill="hold" nodeType="withEffect">
                                  <p:stCondLst>
                                    <p:cond delay="700"/>
                                  </p:stCondLst>
                                  <p:childTnLst>
                                    <p:set>
                                      <p:cBhvr>
                                        <p:cTn id="49" dur="1" fill="hold">
                                          <p:stCondLst>
                                            <p:cond delay="0"/>
                                          </p:stCondLst>
                                        </p:cTn>
                                        <p:tgtEl>
                                          <p:spTgt spid="2049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0498"/>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2050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30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20" grpId="0"/>
      <p:bldP spid="22" grpId="0"/>
      <p:bldP spid="30" grpId="0"/>
      <p:bldP spid="3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153</TotalTime>
  <Words>2874</Words>
  <Application>Microsoft Office PowerPoint</Application>
  <PresentationFormat>On-screen Show (4:3)</PresentationFormat>
  <Paragraphs>416</Paragraphs>
  <Slides>50</Slides>
  <Notes>9</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Grid</vt:lpstr>
      <vt:lpstr>Equity</vt:lpstr>
      <vt:lpstr>Announcements</vt:lpstr>
      <vt:lpstr>Status report Defenses</vt:lpstr>
      <vt:lpstr>Talk 1 : required</vt:lpstr>
      <vt:lpstr>TALK 2 : required</vt:lpstr>
      <vt:lpstr>Make-up class</vt:lpstr>
      <vt:lpstr>IT Doesn’t Matter</vt:lpstr>
      <vt:lpstr>PowerPoint Presentation</vt:lpstr>
      <vt:lpstr>PowerPoint Presentation</vt:lpstr>
      <vt:lpstr>PowerPoint Presentation</vt:lpstr>
      <vt:lpstr>PowerPoint Presentation</vt:lpstr>
      <vt:lpstr>PowerPoint Presentation</vt:lpstr>
      <vt:lpstr>Where is IT in all this?</vt:lpstr>
      <vt:lpstr>PowerPoint Presentation</vt:lpstr>
      <vt:lpstr>PowerPoint Presentation</vt:lpstr>
      <vt:lpstr>New Rules for IT Management</vt:lpstr>
      <vt:lpstr>Pushing it a bit further…</vt:lpstr>
      <vt:lpstr>Greatest IT Risk?</vt:lpstr>
      <vt:lpstr>From Offense to Defense</vt:lpstr>
      <vt:lpstr>Metcalfe’s Law</vt:lpstr>
      <vt:lpstr>Carr’s Recommendation seems true:  Vanishing Advantage</vt:lpstr>
      <vt:lpstr>Carr’s Recommendation seems true:  Vanishing Advantage</vt:lpstr>
      <vt:lpstr>Aren’t There Exceptions?</vt:lpstr>
      <vt:lpstr>But exceptions are rare….</vt:lpstr>
      <vt:lpstr>PowerPoint Presentation</vt:lpstr>
      <vt:lpstr>What is innovation?</vt:lpstr>
      <vt:lpstr>Innovation and competitive advantage</vt:lpstr>
      <vt:lpstr>Innovation and strategic advantage</vt:lpstr>
      <vt:lpstr>Types of innovation</vt:lpstr>
      <vt:lpstr>Transformative Technologies</vt:lpstr>
      <vt:lpstr>PowerPoint Presentation</vt:lpstr>
      <vt:lpstr>PowerPoint Presentation</vt:lpstr>
      <vt:lpstr>A Look at Group Buying Sites : Group on and Cash-Cash Pinoy</vt:lpstr>
      <vt:lpstr>Tuanguo</vt:lpstr>
      <vt:lpstr>PowerPoint Presentation</vt:lpstr>
      <vt:lpstr>PowerPoint Presentation</vt:lpstr>
      <vt:lpstr>PowerPoint Presentation</vt:lpstr>
      <vt:lpstr>Question:</vt:lpstr>
      <vt:lpstr>PowerPoint Presentation</vt:lpstr>
      <vt:lpstr>PowerPoint Presentation</vt:lpstr>
      <vt:lpstr>About Business Models</vt:lpstr>
      <vt:lpstr>A Business Model….</vt:lpstr>
      <vt:lpstr>BUSINESS MODEL</vt:lpstr>
      <vt:lpstr>Interesting observations</vt:lpstr>
      <vt:lpstr>Extended definition (Perspective 1)</vt:lpstr>
      <vt:lpstr>Extended definition (Perspective 2)</vt:lpstr>
      <vt:lpstr>Business Model Canvas (Perspective 3)</vt:lpstr>
      <vt:lpstr>The Business Model Canvas (con’t)</vt:lpstr>
      <vt:lpstr>PowerPoint Presentation</vt:lpstr>
      <vt:lpstr>Approaches to Business Model Evolution</vt:lpstr>
      <vt:lpstr>Sources of Images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Announcements</dc:title>
  <dc:creator>SOM</dc:creator>
  <cp:lastModifiedBy>SOM</cp:lastModifiedBy>
  <cp:revision>11</cp:revision>
  <dcterms:created xsi:type="dcterms:W3CDTF">2013-11-14T02:39:50Z</dcterms:created>
  <dcterms:modified xsi:type="dcterms:W3CDTF">2013-11-14T05:13:05Z</dcterms:modified>
</cp:coreProperties>
</file>