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sldIdLst>
    <p:sldId id="287" r:id="rId2"/>
    <p:sldId id="288" r:id="rId3"/>
    <p:sldId id="289" r:id="rId4"/>
    <p:sldId id="300" r:id="rId5"/>
    <p:sldId id="299" r:id="rId6"/>
    <p:sldId id="301" r:id="rId7"/>
    <p:sldId id="302" r:id="rId8"/>
    <p:sldId id="298" r:id="rId9"/>
    <p:sldId id="303" r:id="rId10"/>
    <p:sldId id="304" r:id="rId11"/>
    <p:sldId id="291" r:id="rId12"/>
    <p:sldId id="313" r:id="rId13"/>
    <p:sldId id="314" r:id="rId14"/>
    <p:sldId id="315" r:id="rId15"/>
    <p:sldId id="316" r:id="rId16"/>
    <p:sldId id="317" r:id="rId17"/>
    <p:sldId id="318" r:id="rId18"/>
    <p:sldId id="319" r:id="rId19"/>
    <p:sldId id="320" r:id="rId20"/>
    <p:sldId id="258" r:id="rId21"/>
    <p:sldId id="270" r:id="rId22"/>
    <p:sldId id="262" r:id="rId23"/>
    <p:sldId id="272" r:id="rId24"/>
    <p:sldId id="274" r:id="rId25"/>
    <p:sldId id="275" r:id="rId26"/>
    <p:sldId id="276" r:id="rId27"/>
    <p:sldId id="286" r:id="rId28"/>
    <p:sldId id="292" r:id="rId29"/>
    <p:sldId id="295" r:id="rId30"/>
    <p:sldId id="305" r:id="rId31"/>
    <p:sldId id="306" r:id="rId32"/>
    <p:sldId id="307" r:id="rId33"/>
    <p:sldId id="308" r:id="rId34"/>
    <p:sldId id="309" r:id="rId35"/>
    <p:sldId id="310" r:id="rId36"/>
    <p:sldId id="311" r:id="rId37"/>
    <p:sldId id="312" r:id="rId38"/>
    <p:sldId id="294" r:id="rId39"/>
    <p:sldId id="296" r:id="rId40"/>
    <p:sldId id="297" r:id="rId41"/>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6" autoAdjust="0"/>
    <p:restoredTop sz="85063" autoAdjust="0"/>
  </p:normalViewPr>
  <p:slideViewPr>
    <p:cSldViewPr>
      <p:cViewPr varScale="1">
        <p:scale>
          <a:sx n="63" d="100"/>
          <a:sy n="63" d="100"/>
        </p:scale>
        <p:origin x="-1590"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smtClean="0">
                <a:latin typeface="Arial" charset="0"/>
              </a:defRPr>
            </a:lvl1pPr>
          </a:lstStyle>
          <a:p>
            <a:pPr>
              <a:defRPr/>
            </a:pPr>
            <a:endParaRPr lang="en-US"/>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smtClean="0">
                <a:latin typeface="Arial" charset="0"/>
              </a:defRPr>
            </a:lvl1pPr>
          </a:lstStyle>
          <a:p>
            <a:pPr>
              <a:defRPr/>
            </a:pPr>
            <a:endParaRPr lang="en-US"/>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09AFECB5-E25C-41E9-A1C9-F4AA3FFFCD3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r>
              <a:rPr lang="en-US" sz="1400" dirty="0" smtClean="0"/>
              <a:t>How vision will be accomplished over specified time period</a:t>
            </a:r>
          </a:p>
          <a:p>
            <a:pPr eaLnBrk="1" hangingPunct="1"/>
            <a:r>
              <a:rPr lang="en-US" sz="1400" dirty="0" smtClean="0"/>
              <a:t>Should be aligned with company mission and core values because it provides the architectural bridge between mission and vision</a:t>
            </a:r>
          </a:p>
          <a:p>
            <a:pPr eaLnBrk="1" hangingPunct="1"/>
            <a:r>
              <a:rPr lang="en-US" sz="1400" dirty="0" smtClean="0"/>
              <a:t>Use of checkpoints and benchmarks to check strategy effectiveness</a:t>
            </a:r>
          </a:p>
          <a:p>
            <a:endParaRPr lang="en-US" sz="1400" dirty="0" smtClean="0"/>
          </a:p>
          <a:p>
            <a:pPr algn="l" eaLnBrk="1" hangingPunct="1">
              <a:buFont typeface="Wingdings" pitchFamily="2" charset="2"/>
              <a:buNone/>
            </a:pPr>
            <a:r>
              <a:rPr lang="en-US" sz="1400" b="1" dirty="0" smtClean="0"/>
              <a:t>Vision</a:t>
            </a:r>
          </a:p>
          <a:p>
            <a:pPr eaLnBrk="1" hangingPunct="1"/>
            <a:endParaRPr lang="en-US" sz="1400" dirty="0" smtClean="0"/>
          </a:p>
          <a:p>
            <a:pPr eaLnBrk="1" hangingPunct="1"/>
            <a:r>
              <a:rPr lang="en-US" sz="1200" dirty="0" smtClean="0"/>
              <a:t>Where the company wants to go</a:t>
            </a:r>
          </a:p>
          <a:p>
            <a:pPr eaLnBrk="1" hangingPunct="1"/>
            <a:r>
              <a:rPr lang="en-US" sz="1200" dirty="0" smtClean="0"/>
              <a:t>What the company aspires to be</a:t>
            </a:r>
          </a:p>
          <a:p>
            <a:pPr eaLnBrk="1" hangingPunct="1"/>
            <a:r>
              <a:rPr lang="en-US" sz="1200" dirty="0" smtClean="0"/>
              <a:t>Clear, compelling, exciting</a:t>
            </a:r>
          </a:p>
          <a:p>
            <a:pPr eaLnBrk="1" hangingPunct="1"/>
            <a:r>
              <a:rPr lang="en-US" sz="1200" dirty="0" smtClean="0"/>
              <a:t>Must be BHAG!</a:t>
            </a:r>
          </a:p>
          <a:p>
            <a:endParaRPr lang="en-US" dirty="0" smtClean="0"/>
          </a:p>
          <a:p>
            <a:pPr algn="l" eaLnBrk="1" hangingPunct="1">
              <a:buFont typeface="Wingdings" pitchFamily="2" charset="2"/>
              <a:buNone/>
            </a:pPr>
            <a:r>
              <a:rPr lang="en-US" sz="1400" b="1" dirty="0" smtClean="0"/>
              <a:t>Mission</a:t>
            </a:r>
          </a:p>
          <a:p>
            <a:pPr eaLnBrk="1" hangingPunct="1"/>
            <a:endParaRPr lang="en-US" sz="1400" b="1" dirty="0" smtClean="0"/>
          </a:p>
          <a:p>
            <a:pPr eaLnBrk="1" hangingPunct="1"/>
            <a:r>
              <a:rPr lang="en-US" sz="1200" dirty="0" smtClean="0"/>
              <a:t>Reasons the company exists</a:t>
            </a:r>
          </a:p>
          <a:p>
            <a:pPr eaLnBrk="1" hangingPunct="1"/>
            <a:r>
              <a:rPr lang="en-US" sz="1200" dirty="0" smtClean="0"/>
              <a:t>Concise statement of what business the group is in</a:t>
            </a:r>
          </a:p>
          <a:p>
            <a:pPr eaLnBrk="1" hangingPunct="1"/>
            <a:r>
              <a:rPr lang="en-US" sz="1200" dirty="0" smtClean="0"/>
              <a:t>Purpose and function of the company</a:t>
            </a:r>
          </a:p>
          <a:p>
            <a:pPr eaLnBrk="1" hangingPunct="1"/>
            <a:r>
              <a:rPr lang="en-US" sz="1200" dirty="0" smtClean="0"/>
              <a:t>Needs to be reviewed to identify for themes and ideas</a:t>
            </a:r>
          </a:p>
          <a:p>
            <a:pPr eaLnBrk="1" hangingPunct="1"/>
            <a:r>
              <a:rPr lang="en-US" sz="1200" dirty="0" smtClean="0"/>
              <a:t>Identify core values</a:t>
            </a:r>
          </a:p>
          <a:p>
            <a:pPr eaLnBrk="1" hangingPunct="1"/>
            <a:endParaRPr lang="en-US" sz="1200" dirty="0" smtClean="0"/>
          </a:p>
          <a:p>
            <a:pPr eaLnBrk="1" hangingPunct="1">
              <a:buFont typeface="Wingdings" pitchFamily="2" charset="2"/>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09AFECB5-E25C-41E9-A1C9-F4AA3FFFCD34}" type="slidenum">
              <a:rPr lang="en-US" smtClean="0"/>
              <a:pPr>
                <a:defRPr/>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6358A5-28B7-4A26-8F75-1278B6F22676}" type="slidenum">
              <a:rPr lang="en-US"/>
              <a:pPr/>
              <a:t>8</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marL="180461" indent="-180461"/>
            <a:endParaRPr lang="en-US" sz="8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918205F-07C0-43F8-A711-58ED66C628F5}" type="slidenum">
              <a:rPr lang="en-US"/>
              <a:pPr/>
              <a:t>28</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3F523-4006-4E38-9366-74E5106DD1CF}" type="slidenum">
              <a:rPr lang="en-US"/>
              <a:pPr/>
              <a:t>35</a:t>
            </a:fld>
            <a:endParaRPr lang="en-US"/>
          </a:p>
        </p:txBody>
      </p:sp>
      <p:sp>
        <p:nvSpPr>
          <p:cNvPr id="604162" name="Rectangle 2"/>
          <p:cNvSpPr>
            <a:spLocks noGrp="1" noRot="1" noChangeAspect="1" noChangeArrowheads="1"/>
          </p:cNvSpPr>
          <p:nvPr>
            <p:ph type="sldImg"/>
          </p:nvPr>
        </p:nvSpPr>
        <p:spPr bwMode="auto">
          <a:xfrm>
            <a:off x="973138" y="538163"/>
            <a:ext cx="4911725" cy="3683000"/>
          </a:xfrm>
          <a:prstGeom prst="rect">
            <a:avLst/>
          </a:prstGeom>
          <a:noFill/>
          <a:ln w="12700" cap="flat">
            <a:solidFill>
              <a:schemeClr val="tx1"/>
            </a:solidFill>
            <a:miter lim="800000"/>
            <a:headEnd/>
            <a:tailEnd/>
          </a:ln>
        </p:spPr>
      </p:sp>
      <p:sp>
        <p:nvSpPr>
          <p:cNvPr id="604163" name="Rectangle 3"/>
          <p:cNvSpPr>
            <a:spLocks noGrp="1" noChangeArrowheads="1"/>
          </p:cNvSpPr>
          <p:nvPr>
            <p:ph type="body" idx="1"/>
          </p:nvPr>
        </p:nvSpPr>
        <p:spPr bwMode="auto">
          <a:xfrm>
            <a:off x="935039" y="4340902"/>
            <a:ext cx="4987925" cy="4106680"/>
          </a:xfrm>
          <a:prstGeom prst="rect">
            <a:avLst/>
          </a:prstGeom>
          <a:noFill/>
          <a:ln w="12700">
            <a:miter lim="800000"/>
            <a:headEnd/>
            <a:tailEnd/>
          </a:ln>
        </p:spPr>
        <p:txBody>
          <a:bodyPr lIns="91999" tIns="45192" rIns="91999" bIns="45192"/>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US"/>
            </a:p>
          </p:txBody>
        </p:sp>
      </p:grpSp>
      <p:sp>
        <p:nvSpPr>
          <p:cNvPr id="7170"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717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smtClean="0"/>
            </a:lvl1pPr>
          </a:lstStyle>
          <a:p>
            <a:pPr>
              <a:defRPr/>
            </a:pPr>
            <a:endParaRPr lang="en-US"/>
          </a:p>
        </p:txBody>
      </p:sp>
      <p:sp>
        <p:nvSpPr>
          <p:cNvPr id="9" name="Rectangle 5"/>
          <p:cNvSpPr>
            <a:spLocks noGrp="1" noChangeArrowheads="1"/>
          </p:cNvSpPr>
          <p:nvPr>
            <p:ph type="ftr" sz="quarter" idx="11"/>
          </p:nvPr>
        </p:nvSpPr>
        <p:spPr/>
        <p:txBody>
          <a:bodyPr/>
          <a:lstStyle>
            <a:lvl1pPr>
              <a:defRPr smtClean="0"/>
            </a:lvl1pPr>
          </a:lstStyle>
          <a:p>
            <a:pPr>
              <a:defRPr/>
            </a:pPr>
            <a:endParaRPr lang="en-US"/>
          </a:p>
        </p:txBody>
      </p:sp>
      <p:sp>
        <p:nvSpPr>
          <p:cNvPr id="10" name="Rectangle 6"/>
          <p:cNvSpPr>
            <a:spLocks noGrp="1" noChangeArrowheads="1"/>
          </p:cNvSpPr>
          <p:nvPr>
            <p:ph type="sldNum" sz="quarter" idx="12"/>
          </p:nvPr>
        </p:nvSpPr>
        <p:spPr/>
        <p:txBody>
          <a:bodyPr/>
          <a:lstStyle>
            <a:lvl1pPr>
              <a:defRPr smtClean="0"/>
            </a:lvl1pPr>
          </a:lstStyle>
          <a:p>
            <a:pPr>
              <a:defRPr/>
            </a:pPr>
            <a:fld id="{A51EB45E-97C7-4B6C-8447-81A838C2B15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8F4F14-E707-4405-B771-094638F7D31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202AA82-BFB2-4EC2-9E46-709BC8B413F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23AFAD-59BF-47E0-B01A-9247B6EC241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900"/>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447800"/>
            <a:ext cx="8229600" cy="4709160"/>
          </a:xfrm>
        </p:spPr>
        <p:txBody>
          <a:bodyPr/>
          <a:lstStyle>
            <a:lvl1pPr>
              <a:defRPr sz="24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7"/>
          <p:cNvSpPr>
            <a:spLocks noGrp="1"/>
          </p:cNvSpPr>
          <p:nvPr>
            <p:ph sz="quarter" idx="10"/>
          </p:nvPr>
        </p:nvSpPr>
        <p:spPr>
          <a:xfrm>
            <a:off x="609600" y="6324600"/>
            <a:ext cx="8077200" cy="304800"/>
          </a:xfrm>
        </p:spPr>
        <p:txBody>
          <a:bodyPr/>
          <a:lstStyle>
            <a:lvl1pPr>
              <a:buNone/>
              <a:defRPr sz="1400"/>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19E1EC-189F-48BD-9035-3A841DA25DF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6DB304-2CD8-45FF-800B-9E5AA36057D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6D46CC-6E93-4512-8C05-CF7CF0C31BB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F145704-DCDD-4AE3-AB83-EFFAC39B6BF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A1FC778-5A25-4FED-9C2E-D7E8C39484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F37848D-912F-48B7-99F7-2DB38720DC2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AAB66-43F7-4EA8-A10A-6E7F763F80A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852D85-091E-4A47-BD80-DFF62901733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smtClean="0"/>
            </a:lvl1pPr>
          </a:lstStyle>
          <a:p>
            <a:pPr>
              <a:defRPr/>
            </a:pPr>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smtClean="0"/>
            </a:lvl1pPr>
          </a:lstStyle>
          <a:p>
            <a:pPr>
              <a:defRPr/>
            </a:pPr>
            <a:endParaRPr lang="en-US"/>
          </a:p>
        </p:txBody>
      </p:sp>
      <p:sp>
        <p:nvSpPr>
          <p:cNvPr id="6150"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A6A1DF63-2CF3-4DB5-881C-493B94F6232C}" type="slidenum">
              <a:rPr lang="en-US"/>
              <a:pPr>
                <a:defRPr/>
              </a:pPr>
              <a:t>‹#›</a:t>
            </a:fld>
            <a:endParaRPr lang="en-US"/>
          </a:p>
        </p:txBody>
      </p:sp>
      <p:sp>
        <p:nvSpPr>
          <p:cNvPr id="6151"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6152"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n-US"/>
          </a:p>
        </p:txBody>
      </p:sp>
      <p:sp>
        <p:nvSpPr>
          <p:cNvPr id="6153"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eaLnBrk="1" hangingPunct="1">
              <a:defRPr/>
            </a:pPr>
            <a:endParaRPr lang="en-US" sz="2400">
              <a:latin typeface="Times New Roman" pitchFamily="18" charset="0"/>
            </a:endParaRPr>
          </a:p>
        </p:txBody>
      </p:sp>
      <p:sp>
        <p:nvSpPr>
          <p:cNvPr id="6154"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eaLnBrk="1" hangingPunct="1">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5" r:id="rId13"/>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defRPr>
      </a:lvl2pPr>
      <a:lvl3pPr algn="l" rtl="0" eaLnBrk="0" fontAlgn="base" hangingPunct="0">
        <a:spcBef>
          <a:spcPct val="0"/>
        </a:spcBef>
        <a:spcAft>
          <a:spcPct val="0"/>
        </a:spcAft>
        <a:defRPr sz="4400">
          <a:solidFill>
            <a:schemeClr val="tx2"/>
          </a:solidFill>
          <a:latin typeface="Garamond" pitchFamily="18" charset="0"/>
        </a:defRPr>
      </a:lvl3pPr>
      <a:lvl4pPr algn="l" rtl="0" eaLnBrk="0" fontAlgn="base" hangingPunct="0">
        <a:spcBef>
          <a:spcPct val="0"/>
        </a:spcBef>
        <a:spcAft>
          <a:spcPct val="0"/>
        </a:spcAft>
        <a:defRPr sz="4400">
          <a:solidFill>
            <a:schemeClr val="tx2"/>
          </a:solidFill>
          <a:latin typeface="Garamond" pitchFamily="18" charset="0"/>
        </a:defRPr>
      </a:lvl4pPr>
      <a:lvl5pPr algn="l" rtl="0" eaLnBrk="0" fontAlgn="base" hangingPunct="0">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Thesis Statements</a:t>
            </a:r>
          </a:p>
        </p:txBody>
      </p:sp>
      <p:sp>
        <p:nvSpPr>
          <p:cNvPr id="3075"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ea typeface="ＭＳ Ｐゴシック" charset="-128"/>
              </a:rPr>
              <a:t>Look inside: Value Chain</a:t>
            </a:r>
          </a:p>
        </p:txBody>
      </p:sp>
      <p:sp>
        <p:nvSpPr>
          <p:cNvPr id="56323" name="Content Placeholder 3"/>
          <p:cNvSpPr>
            <a:spLocks noGrp="1"/>
          </p:cNvSpPr>
          <p:nvPr>
            <p:ph sz="quarter" idx="10"/>
          </p:nvPr>
        </p:nvSpPr>
        <p:spPr/>
        <p:txBody>
          <a:bodyPr/>
          <a:lstStyle/>
          <a:p>
            <a:endParaRPr lang="en-US" smtClean="0">
              <a:ea typeface="ＭＳ Ｐゴシック" charset="-128"/>
            </a:endParaRPr>
          </a:p>
        </p:txBody>
      </p:sp>
      <p:pic>
        <p:nvPicPr>
          <p:cNvPr id="56324" name="Picture 3"/>
          <p:cNvPicPr>
            <a:picLocks noChangeArrowheads="1"/>
          </p:cNvPicPr>
          <p:nvPr/>
        </p:nvPicPr>
        <p:blipFill>
          <a:blip r:embed="rId2" cstate="print"/>
          <a:srcRect/>
          <a:stretch>
            <a:fillRect/>
          </a:stretch>
        </p:blipFill>
        <p:spPr bwMode="auto">
          <a:xfrm>
            <a:off x="914400" y="1752600"/>
            <a:ext cx="73914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28600"/>
            <a:ext cx="8686800" cy="1143000"/>
          </a:xfrm>
        </p:spPr>
        <p:txBody>
          <a:bodyPr/>
          <a:lstStyle/>
          <a:p>
            <a:pPr eaLnBrk="1" hangingPunct="1"/>
            <a:r>
              <a:rPr lang="en-US" smtClean="0"/>
              <a:t>Strategic Information System</a:t>
            </a:r>
            <a:endParaRPr lang="en-US" sz="3400" smtClean="0"/>
          </a:p>
        </p:txBody>
      </p:sp>
      <p:sp>
        <p:nvSpPr>
          <p:cNvPr id="30723" name="Rectangle 3"/>
          <p:cNvSpPr>
            <a:spLocks noChangeArrowheads="1"/>
          </p:cNvSpPr>
          <p:nvPr/>
        </p:nvSpPr>
        <p:spPr bwMode="auto">
          <a:xfrm>
            <a:off x="381000" y="228600"/>
            <a:ext cx="8382000" cy="1295400"/>
          </a:xfrm>
          <a:prstGeom prst="rect">
            <a:avLst/>
          </a:prstGeom>
          <a:noFill/>
          <a:ln w="9525">
            <a:solidFill>
              <a:schemeClr val="tx2"/>
            </a:solidFill>
            <a:miter lim="800000"/>
            <a:headEnd/>
            <a:tailEnd/>
          </a:ln>
        </p:spPr>
        <p:txBody>
          <a:bodyPr wrap="none" anchor="ctr"/>
          <a:lstStyle/>
          <a:p>
            <a:endParaRPr lang="en-US"/>
          </a:p>
        </p:txBody>
      </p:sp>
      <p:pic>
        <p:nvPicPr>
          <p:cNvPr id="30724" name="Picture 4"/>
          <p:cNvPicPr>
            <a:picLocks noChangeAspect="1" noChangeArrowheads="1"/>
          </p:cNvPicPr>
          <p:nvPr/>
        </p:nvPicPr>
        <p:blipFill>
          <a:blip r:embed="rId2" cstate="print"/>
          <a:srcRect/>
          <a:stretch>
            <a:fillRect/>
          </a:stretch>
        </p:blipFill>
        <p:spPr bwMode="auto">
          <a:xfrm>
            <a:off x="304800" y="1524000"/>
            <a:ext cx="4572000" cy="5197020"/>
          </a:xfrm>
          <a:prstGeom prst="rect">
            <a:avLst/>
          </a:prstGeom>
          <a:noFill/>
          <a:ln w="9525">
            <a:noFill/>
            <a:miter lim="800000"/>
            <a:headEnd/>
            <a:tailEnd/>
          </a:ln>
        </p:spPr>
      </p:pic>
      <p:grpSp>
        <p:nvGrpSpPr>
          <p:cNvPr id="7" name="Group 6"/>
          <p:cNvGrpSpPr/>
          <p:nvPr/>
        </p:nvGrpSpPr>
        <p:grpSpPr>
          <a:xfrm>
            <a:off x="4495800" y="3581400"/>
            <a:ext cx="4648200" cy="3048000"/>
            <a:chOff x="4495800" y="3581400"/>
            <a:chExt cx="4648200" cy="3048000"/>
          </a:xfrm>
        </p:grpSpPr>
        <p:sp>
          <p:nvSpPr>
            <p:cNvPr id="5" name="TextBox 4"/>
            <p:cNvSpPr txBox="1"/>
            <p:nvPr/>
          </p:nvSpPr>
          <p:spPr>
            <a:xfrm>
              <a:off x="4876799" y="3886200"/>
              <a:ext cx="4267201" cy="2308324"/>
            </a:xfrm>
            <a:prstGeom prst="rect">
              <a:avLst/>
            </a:prstGeom>
            <a:noFill/>
          </p:spPr>
          <p:txBody>
            <a:bodyPr wrap="square" rtlCol="0">
              <a:spAutoFit/>
            </a:bodyPr>
            <a:lstStyle/>
            <a:p>
              <a:pPr algn="l" eaLnBrk="1" hangingPunct="1">
                <a:buFont typeface="Arial" pitchFamily="34" charset="0"/>
                <a:buChar char="•"/>
              </a:pPr>
              <a:r>
                <a:rPr lang="en-US" sz="1600" dirty="0" smtClean="0"/>
                <a:t>  Intimate understanding of customers and evolving needs</a:t>
              </a:r>
            </a:p>
            <a:p>
              <a:pPr algn="l" eaLnBrk="1" hangingPunct="1">
                <a:buFont typeface="Arial" pitchFamily="34" charset="0"/>
                <a:buChar char="•"/>
              </a:pPr>
              <a:r>
                <a:rPr lang="en-US" sz="1600" dirty="0" smtClean="0"/>
                <a:t>  Managing knowledge- and information- based asset management</a:t>
              </a:r>
            </a:p>
            <a:p>
              <a:pPr algn="l" eaLnBrk="1" hangingPunct="1">
                <a:buFont typeface="Arial" pitchFamily="34" charset="0"/>
                <a:buChar char="•"/>
              </a:pPr>
              <a:r>
                <a:rPr lang="en-US" sz="1600" dirty="0" smtClean="0"/>
                <a:t>  Continuously innovate strategically relevant new processes</a:t>
              </a:r>
            </a:p>
            <a:p>
              <a:pPr algn="l" eaLnBrk="1" hangingPunct="1">
                <a:buFont typeface="Arial" pitchFamily="34" charset="0"/>
                <a:buChar char="•"/>
              </a:pPr>
              <a:r>
                <a:rPr lang="en-US" sz="1600" dirty="0" smtClean="0"/>
                <a:t>  Coordination of activities involving people, procedures, and technology</a:t>
              </a:r>
            </a:p>
            <a:p>
              <a:endParaRPr lang="en-US" sz="1600" dirty="0"/>
            </a:p>
          </p:txBody>
        </p:sp>
        <p:sp>
          <p:nvSpPr>
            <p:cNvPr id="6" name="Right Brace 5"/>
            <p:cNvSpPr/>
            <p:nvPr/>
          </p:nvSpPr>
          <p:spPr bwMode="auto">
            <a:xfrm>
              <a:off x="4495800" y="3581400"/>
              <a:ext cx="533400" cy="30480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gr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smtClean="0"/>
              <a:t>Apple, 2008</a:t>
            </a:r>
          </a:p>
        </p:txBody>
      </p:sp>
      <p:sp>
        <p:nvSpPr>
          <p:cNvPr id="6147" name="Rectangle 3"/>
          <p:cNvSpPr>
            <a:spLocks noGrp="1" noChangeArrowheads="1"/>
          </p:cNvSpPr>
          <p:nvPr>
            <p:ph type="subTitle" idx="1"/>
          </p:nvPr>
        </p:nvSpPr>
        <p:spPr/>
        <p:txBody>
          <a:bodyPr/>
          <a:lstStyle/>
          <a:p>
            <a:pPr eaLnBrk="1" hangingPunct="1">
              <a:buFont typeface="Wingdings" charset="2"/>
              <a:buNone/>
            </a:pP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4000" smtClean="0"/>
              <a:t>Apple’s Competitive Advantages were.. </a:t>
            </a:r>
          </a:p>
        </p:txBody>
      </p:sp>
      <p:sp>
        <p:nvSpPr>
          <p:cNvPr id="7171" name="Rectangle 3"/>
          <p:cNvSpPr>
            <a:spLocks noGrp="1" noChangeArrowheads="1"/>
          </p:cNvSpPr>
          <p:nvPr>
            <p:ph type="body" idx="1"/>
          </p:nvPr>
        </p:nvSpPr>
        <p:spPr/>
        <p:txBody>
          <a:bodyPr/>
          <a:lstStyle/>
          <a:p>
            <a:pPr eaLnBrk="1" hangingPunct="1"/>
            <a:r>
              <a:rPr lang="en-US" smtClean="0"/>
              <a:t>Ease of use </a:t>
            </a:r>
          </a:p>
          <a:p>
            <a:pPr eaLnBrk="1" hangingPunct="1"/>
            <a:r>
              <a:rPr lang="en-US" smtClean="0"/>
              <a:t>Dominance in creative industries</a:t>
            </a:r>
          </a:p>
          <a:p>
            <a:pPr eaLnBrk="1" hangingPunct="1"/>
            <a:r>
              <a:rPr lang="en-US" smtClean="0"/>
              <a:t>Buyer loyalty</a:t>
            </a:r>
          </a:p>
          <a:p>
            <a:pPr eaLnBrk="1" hangingPunct="1"/>
            <a:r>
              <a:rPr lang="en-US" smtClean="0"/>
              <a:t>Proprietary operating systems</a:t>
            </a:r>
          </a:p>
          <a:p>
            <a:pPr eaLnBrk="1" hangingPunct="1"/>
            <a:r>
              <a:rPr lang="en-US" smtClean="0"/>
              <a:t>Great and strong branding</a:t>
            </a:r>
          </a:p>
          <a:p>
            <a:pPr eaLnBrk="1" hangingPunct="1"/>
            <a:r>
              <a:rPr lang="en-US" smtClean="0"/>
              <a:t>Industrial designs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600" smtClean="0"/>
              <a:t>Presently, competitive advantage today may require one or more of the following…</a:t>
            </a:r>
          </a:p>
        </p:txBody>
      </p:sp>
      <p:sp>
        <p:nvSpPr>
          <p:cNvPr id="31747" name="Rectangle 3"/>
          <p:cNvSpPr>
            <a:spLocks noGrp="1" noChangeArrowheads="1"/>
          </p:cNvSpPr>
          <p:nvPr>
            <p:ph type="body" idx="1"/>
          </p:nvPr>
        </p:nvSpPr>
        <p:spPr/>
        <p:txBody>
          <a:bodyPr/>
          <a:lstStyle/>
          <a:p>
            <a:pPr eaLnBrk="1" hangingPunct="1"/>
            <a:r>
              <a:rPr lang="en-US" smtClean="0"/>
              <a:t>Unsurpassed relationships with one’s customers and suppliers</a:t>
            </a:r>
          </a:p>
          <a:p>
            <a:pPr eaLnBrk="1" hangingPunct="1"/>
            <a:r>
              <a:rPr lang="en-US" smtClean="0"/>
              <a:t>Unique and adaptable business processes</a:t>
            </a:r>
          </a:p>
          <a:p>
            <a:pPr eaLnBrk="1" hangingPunct="1"/>
            <a:r>
              <a:rPr lang="en-US" smtClean="0"/>
              <a:t>Ability to harness information and knowledge of employees</a:t>
            </a:r>
          </a:p>
          <a:p>
            <a:pPr eaLnBrk="1" hangingPunct="1"/>
            <a:r>
              <a:rPr lang="en-US" smtClean="0"/>
              <a:t>Must become “Change Leaders”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left)">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wipe(left)">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wipe(left)">
                                      <p:cBhvr>
                                        <p:cTn id="17" dur="5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wipe(left)">
                                      <p:cBhvr>
                                        <p:cTn id="22"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000" smtClean="0"/>
              <a:t>What Business Strategy Choices Should be made?</a:t>
            </a:r>
          </a:p>
        </p:txBody>
      </p:sp>
      <p:sp>
        <p:nvSpPr>
          <p:cNvPr id="32771" name="Rectangle 3"/>
          <p:cNvSpPr>
            <a:spLocks noGrp="1" noChangeArrowheads="1"/>
          </p:cNvSpPr>
          <p:nvPr>
            <p:ph type="body" idx="1"/>
          </p:nvPr>
        </p:nvSpPr>
        <p:spPr/>
        <p:txBody>
          <a:bodyPr/>
          <a:lstStyle/>
          <a:p>
            <a:pPr eaLnBrk="1" hangingPunct="1"/>
            <a:r>
              <a:rPr lang="en-US" smtClean="0"/>
              <a:t>Selection of business goals</a:t>
            </a:r>
          </a:p>
          <a:p>
            <a:pPr eaLnBrk="1" hangingPunct="1"/>
            <a:r>
              <a:rPr lang="en-US" smtClean="0"/>
              <a:t>Choice of products and services to offer</a:t>
            </a:r>
          </a:p>
          <a:p>
            <a:pPr eaLnBrk="1" hangingPunct="1"/>
            <a:r>
              <a:rPr lang="en-US" smtClean="0"/>
              <a:t>Design and configuration of policies</a:t>
            </a:r>
          </a:p>
          <a:p>
            <a:pPr eaLnBrk="1" hangingPunct="1"/>
            <a:r>
              <a:rPr lang="en-US" smtClean="0"/>
              <a:t>Appropriate level of scope and diversity</a:t>
            </a:r>
          </a:p>
          <a:p>
            <a:pPr eaLnBrk="1" hangingPunct="1"/>
            <a:r>
              <a:rPr lang="en-US" smtClean="0"/>
              <a:t>Design and organization structure and administrative systems</a:t>
            </a:r>
          </a:p>
          <a:p>
            <a:pPr eaLnBrk="1" hangingPunct="1"/>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wipe(left)">
                                      <p:cBhvr>
                                        <p:cTn id="17" dur="500"/>
                                        <p:tgtEl>
                                          <p:spTgt spid="32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wipe(left)">
                                      <p:cBhvr>
                                        <p:cTn id="22" dur="500"/>
                                        <p:tgtEl>
                                          <p:spTgt spid="32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wipe(left)">
                                      <p:cBhvr>
                                        <p:cTn id="27" dur="500"/>
                                        <p:tgtEl>
                                          <p:spTgt spid="3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eaLnBrk="1" hangingPunct="1"/>
            <a:r>
              <a:rPr lang="en-US" sz="5200" smtClean="0"/>
              <a:t>OK, so now we look at the structure of the PC industry</a:t>
            </a:r>
          </a:p>
        </p:txBody>
      </p:sp>
      <p:sp>
        <p:nvSpPr>
          <p:cNvPr id="10243" name="Rectangle 3"/>
          <p:cNvSpPr>
            <a:spLocks noGrp="1" noChangeArrowheads="1"/>
          </p:cNvSpPr>
          <p:nvPr>
            <p:ph type="subTitle" idx="1"/>
          </p:nvPr>
        </p:nvSpPr>
        <p:spPr/>
        <p:txBody>
          <a:bodyPr/>
          <a:lstStyle/>
          <a:p>
            <a:pPr eaLnBrk="1" hangingPunct="1">
              <a:buFont typeface="Wingdings" charset="2"/>
              <a:buNone/>
            </a:pPr>
            <a:endParaRPr lang="en-US" smtClean="0"/>
          </a:p>
          <a:p>
            <a:pPr eaLnBrk="1" hangingPunct="1">
              <a:buFont typeface="Wingdings" charset="2"/>
              <a:buNone/>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title"/>
          </p:nvPr>
        </p:nvSpPr>
        <p:spPr/>
        <p:txBody>
          <a:bodyPr/>
          <a:lstStyle/>
          <a:p>
            <a:pPr eaLnBrk="1" hangingPunct="1"/>
            <a:endParaRPr lang="en-US" smtClean="0"/>
          </a:p>
        </p:txBody>
      </p:sp>
      <p:sp>
        <p:nvSpPr>
          <p:cNvPr id="11267" name="Rectangle 8"/>
          <p:cNvSpPr>
            <a:spLocks noGrp="1" noChangeArrowheads="1"/>
          </p:cNvSpPr>
          <p:nvPr>
            <p:ph type="body" idx="1"/>
          </p:nvPr>
        </p:nvSpPr>
        <p:spPr/>
        <p:txBody>
          <a:bodyPr/>
          <a:lstStyle/>
          <a:p>
            <a:pPr eaLnBrk="1" hangingPunct="1"/>
            <a:endParaRPr lang="en-US" smtClean="0"/>
          </a:p>
          <a:p>
            <a:pPr algn="ctr" eaLnBrk="1" hangingPunct="1">
              <a:buFont typeface="Wingdings" charset="2"/>
              <a:buNone/>
            </a:pPr>
            <a:r>
              <a:rPr lang="en-US" sz="4000" smtClean="0"/>
              <a:t>If Apple always had a unique product, why has Apple had so much difficulty in the PC industry over time?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Apple</a:t>
            </a:r>
          </a:p>
        </p:txBody>
      </p:sp>
      <p:sp>
        <p:nvSpPr>
          <p:cNvPr id="12291" name="Rectangle 3"/>
          <p:cNvSpPr>
            <a:spLocks noGrp="1" noChangeArrowheads="1"/>
          </p:cNvSpPr>
          <p:nvPr>
            <p:ph type="body" idx="1"/>
          </p:nvPr>
        </p:nvSpPr>
        <p:spPr/>
        <p:txBody>
          <a:bodyPr/>
          <a:lstStyle/>
          <a:p>
            <a:pPr eaLnBrk="1" hangingPunct="1"/>
            <a:r>
              <a:rPr lang="en-US" sz="2400" smtClean="0"/>
              <a:t>Vision</a:t>
            </a:r>
          </a:p>
          <a:p>
            <a:pPr lvl="1" eaLnBrk="1" hangingPunct="1"/>
            <a:r>
              <a:rPr lang="en-US" sz="2000" smtClean="0"/>
              <a:t>“An Apple at every desk!”</a:t>
            </a:r>
          </a:p>
          <a:p>
            <a:pPr lvl="1" eaLnBrk="1" hangingPunct="1"/>
            <a:r>
              <a:rPr lang="en-US" sz="2000" smtClean="0"/>
              <a:t>"To make a contribution to the world by making tools for  the mind that advance humankind." </a:t>
            </a:r>
          </a:p>
          <a:p>
            <a:pPr lvl="1" eaLnBrk="1" hangingPunct="1">
              <a:buFont typeface="Wingdings" charset="2"/>
              <a:buNone/>
            </a:pPr>
            <a:endParaRPr lang="en-US" sz="2000" smtClean="0"/>
          </a:p>
          <a:p>
            <a:pPr eaLnBrk="1" hangingPunct="1"/>
            <a:r>
              <a:rPr lang="en-US" sz="2400" smtClean="0"/>
              <a:t>Mission</a:t>
            </a:r>
          </a:p>
          <a:p>
            <a:pPr lvl="1" eaLnBrk="1" hangingPunct="1"/>
            <a:r>
              <a:rPr lang="en-US" sz="2000" smtClean="0"/>
              <a:t>“Apple is committed to bringing the best personal computing experience to students, educators, creative professionals and consumers around the world through its innovative hardware, software and Internet offerings.”</a:t>
            </a:r>
            <a:br>
              <a:rPr lang="en-US" sz="2000" smtClean="0"/>
            </a:br>
            <a:endParaRPr lang="en-US" sz="20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title"/>
          </p:nvPr>
        </p:nvSpPr>
        <p:spPr/>
        <p:txBody>
          <a:bodyPr/>
          <a:lstStyle/>
          <a:p>
            <a:pPr eaLnBrk="1" hangingPunct="1"/>
            <a:r>
              <a:rPr lang="en-US" sz="4000" smtClean="0"/>
              <a:t>So, let’s go forward and compare the strategy of…</a:t>
            </a:r>
          </a:p>
        </p:txBody>
      </p:sp>
      <p:grpSp>
        <p:nvGrpSpPr>
          <p:cNvPr id="2" name="Group 18"/>
          <p:cNvGrpSpPr>
            <a:grpSpLocks/>
          </p:cNvGrpSpPr>
          <p:nvPr/>
        </p:nvGrpSpPr>
        <p:grpSpPr bwMode="auto">
          <a:xfrm>
            <a:off x="5715000" y="1676400"/>
            <a:ext cx="3119438" cy="2652713"/>
            <a:chOff x="3600" y="960"/>
            <a:chExt cx="1965" cy="1671"/>
          </a:xfrm>
        </p:grpSpPr>
        <p:pic>
          <p:nvPicPr>
            <p:cNvPr id="13323" name="Picture 12" descr="iphone2"/>
            <p:cNvPicPr>
              <a:picLocks noChangeAspect="1" noChangeArrowheads="1"/>
            </p:cNvPicPr>
            <p:nvPr/>
          </p:nvPicPr>
          <p:blipFill>
            <a:blip r:embed="rId2" cstate="print"/>
            <a:srcRect/>
            <a:stretch>
              <a:fillRect/>
            </a:stretch>
          </p:blipFill>
          <p:spPr bwMode="auto">
            <a:xfrm>
              <a:off x="3600" y="960"/>
              <a:ext cx="1965" cy="1316"/>
            </a:xfrm>
            <a:prstGeom prst="rect">
              <a:avLst/>
            </a:prstGeom>
            <a:noFill/>
            <a:ln w="9525">
              <a:noFill/>
              <a:miter lim="800000"/>
              <a:headEnd/>
              <a:tailEnd/>
            </a:ln>
          </p:spPr>
        </p:pic>
        <p:sp>
          <p:nvSpPr>
            <p:cNvPr id="13324" name="Text Box 13"/>
            <p:cNvSpPr txBox="1">
              <a:spLocks noChangeArrowheads="1"/>
            </p:cNvSpPr>
            <p:nvPr/>
          </p:nvSpPr>
          <p:spPr bwMode="auto">
            <a:xfrm>
              <a:off x="4224" y="2400"/>
              <a:ext cx="885" cy="231"/>
            </a:xfrm>
            <a:prstGeom prst="rect">
              <a:avLst/>
            </a:prstGeom>
            <a:noFill/>
            <a:ln w="9525">
              <a:noFill/>
              <a:miter lim="800000"/>
              <a:headEnd/>
              <a:tailEnd/>
            </a:ln>
          </p:spPr>
          <p:txBody>
            <a:bodyPr wrap="none">
              <a:spAutoFit/>
            </a:bodyPr>
            <a:lstStyle/>
            <a:p>
              <a:r>
                <a:rPr lang="en-US"/>
                <a:t>iPhone 2.0</a:t>
              </a:r>
            </a:p>
          </p:txBody>
        </p:sp>
      </p:grpSp>
      <p:grpSp>
        <p:nvGrpSpPr>
          <p:cNvPr id="3" name="Group 19"/>
          <p:cNvGrpSpPr>
            <a:grpSpLocks/>
          </p:cNvGrpSpPr>
          <p:nvPr/>
        </p:nvGrpSpPr>
        <p:grpSpPr bwMode="auto">
          <a:xfrm>
            <a:off x="2438400" y="4205288"/>
            <a:ext cx="3390900" cy="2652712"/>
            <a:chOff x="1824" y="2544"/>
            <a:chExt cx="2136" cy="1671"/>
          </a:xfrm>
        </p:grpSpPr>
        <p:pic>
          <p:nvPicPr>
            <p:cNvPr id="13321" name="Picture 15" descr="iphone-3"/>
            <p:cNvPicPr>
              <a:picLocks noChangeAspect="1" noChangeArrowheads="1"/>
            </p:cNvPicPr>
            <p:nvPr/>
          </p:nvPicPr>
          <p:blipFill>
            <a:blip r:embed="rId3" cstate="print"/>
            <a:srcRect/>
            <a:stretch>
              <a:fillRect/>
            </a:stretch>
          </p:blipFill>
          <p:spPr bwMode="auto">
            <a:xfrm>
              <a:off x="1824" y="2544"/>
              <a:ext cx="2136" cy="1394"/>
            </a:xfrm>
            <a:prstGeom prst="rect">
              <a:avLst/>
            </a:prstGeom>
            <a:noFill/>
            <a:ln w="9525">
              <a:noFill/>
              <a:miter lim="800000"/>
              <a:headEnd/>
              <a:tailEnd/>
            </a:ln>
          </p:spPr>
        </p:pic>
        <p:sp>
          <p:nvSpPr>
            <p:cNvPr id="13322" name="Text Box 16"/>
            <p:cNvSpPr txBox="1">
              <a:spLocks noChangeArrowheads="1"/>
            </p:cNvSpPr>
            <p:nvPr/>
          </p:nvSpPr>
          <p:spPr bwMode="auto">
            <a:xfrm>
              <a:off x="2352" y="3984"/>
              <a:ext cx="885" cy="231"/>
            </a:xfrm>
            <a:prstGeom prst="rect">
              <a:avLst/>
            </a:prstGeom>
            <a:noFill/>
            <a:ln w="9525">
              <a:noFill/>
              <a:miter lim="800000"/>
              <a:headEnd/>
              <a:tailEnd/>
            </a:ln>
          </p:spPr>
          <p:txBody>
            <a:bodyPr wrap="none">
              <a:spAutoFit/>
            </a:bodyPr>
            <a:lstStyle/>
            <a:p>
              <a:r>
                <a:rPr lang="en-US"/>
                <a:t>iPhone 3.0</a:t>
              </a:r>
            </a:p>
          </p:txBody>
        </p:sp>
      </p:grpSp>
      <p:grpSp>
        <p:nvGrpSpPr>
          <p:cNvPr id="4" name="Group 17"/>
          <p:cNvGrpSpPr>
            <a:grpSpLocks/>
          </p:cNvGrpSpPr>
          <p:nvPr/>
        </p:nvGrpSpPr>
        <p:grpSpPr bwMode="auto">
          <a:xfrm>
            <a:off x="762000" y="1447800"/>
            <a:ext cx="1571625" cy="2881313"/>
            <a:chOff x="528" y="912"/>
            <a:chExt cx="990" cy="1815"/>
          </a:xfrm>
        </p:grpSpPr>
        <p:pic>
          <p:nvPicPr>
            <p:cNvPr id="13319" name="Picture 9" descr="apple-iphone"/>
            <p:cNvPicPr>
              <a:picLocks noChangeAspect="1" noChangeArrowheads="1"/>
            </p:cNvPicPr>
            <p:nvPr/>
          </p:nvPicPr>
          <p:blipFill>
            <a:blip r:embed="rId4" cstate="print"/>
            <a:srcRect/>
            <a:stretch>
              <a:fillRect/>
            </a:stretch>
          </p:blipFill>
          <p:spPr bwMode="auto">
            <a:xfrm>
              <a:off x="528" y="912"/>
              <a:ext cx="990" cy="1632"/>
            </a:xfrm>
            <a:prstGeom prst="rect">
              <a:avLst/>
            </a:prstGeom>
            <a:noFill/>
            <a:ln w="9525">
              <a:noFill/>
              <a:miter lim="800000"/>
              <a:headEnd/>
              <a:tailEnd/>
            </a:ln>
          </p:spPr>
        </p:pic>
        <p:sp>
          <p:nvSpPr>
            <p:cNvPr id="13320" name="Text Box 10"/>
            <p:cNvSpPr txBox="1">
              <a:spLocks noChangeArrowheads="1"/>
            </p:cNvSpPr>
            <p:nvPr/>
          </p:nvSpPr>
          <p:spPr bwMode="auto">
            <a:xfrm>
              <a:off x="576" y="2496"/>
              <a:ext cx="885" cy="231"/>
            </a:xfrm>
            <a:prstGeom prst="rect">
              <a:avLst/>
            </a:prstGeom>
            <a:noFill/>
            <a:ln w="9525">
              <a:noFill/>
              <a:miter lim="800000"/>
              <a:headEnd/>
              <a:tailEnd/>
            </a:ln>
          </p:spPr>
          <p:txBody>
            <a:bodyPr wrap="none">
              <a:spAutoFit/>
            </a:bodyPr>
            <a:lstStyle/>
            <a:p>
              <a:r>
                <a:rPr lang="en-US"/>
                <a:t>iPhone 1.0</a:t>
              </a:r>
            </a:p>
          </p:txBody>
        </p:sp>
      </p:grpSp>
      <p:sp>
        <p:nvSpPr>
          <p:cNvPr id="40980" name="AutoShape 20"/>
          <p:cNvSpPr>
            <a:spLocks noChangeArrowheads="1"/>
          </p:cNvSpPr>
          <p:nvPr/>
        </p:nvSpPr>
        <p:spPr bwMode="auto">
          <a:xfrm rot="10800000">
            <a:off x="2286000" y="2285999"/>
            <a:ext cx="3352800" cy="19812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40980"/>
                                        </p:tgtEl>
                                        <p:attrNameLst>
                                          <p:attrName>style.visibility</p:attrName>
                                        </p:attrNameLst>
                                      </p:cBhvr>
                                      <p:to>
                                        <p:strVal val="visible"/>
                                      </p:to>
                                    </p:set>
                                    <p:animEffect transition="in" filter="wipe(up)">
                                      <p:cBhvr>
                                        <p:cTn id="14" dur="1000"/>
                                        <p:tgtEl>
                                          <p:spTgt spid="40980"/>
                                        </p:tgtEl>
                                      </p:cBhvr>
                                    </p:animEffect>
                                  </p:childTnLst>
                                </p:cTn>
                              </p:par>
                              <p:par>
                                <p:cTn id="15" presetID="22" presetClass="entr" presetSubtype="1" fill="hold" nodeType="withEffect">
                                  <p:stCondLst>
                                    <p:cond delay="50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Thesis #3</a:t>
            </a:r>
          </a:p>
        </p:txBody>
      </p:sp>
      <p:sp>
        <p:nvSpPr>
          <p:cNvPr id="4099" name="Rectangle 3"/>
          <p:cNvSpPr>
            <a:spLocks noGrp="1" noChangeArrowheads="1"/>
          </p:cNvSpPr>
          <p:nvPr>
            <p:ph type="body" idx="1"/>
          </p:nvPr>
        </p:nvSpPr>
        <p:spPr/>
        <p:txBody>
          <a:bodyPr/>
          <a:lstStyle/>
          <a:p>
            <a:pPr algn="ctr" eaLnBrk="1" hangingPunct="1">
              <a:lnSpc>
                <a:spcPct val="90000"/>
              </a:lnSpc>
              <a:buFont typeface="Wingdings" pitchFamily="2" charset="2"/>
              <a:buNone/>
            </a:pPr>
            <a:r>
              <a:rPr lang="en-US" sz="2000" dirty="0" smtClean="0"/>
              <a:t>Information Systems have as an objective to support the business in three ways: assisting in day-to-day business operations, producing information for decision-making, </a:t>
            </a:r>
          </a:p>
          <a:p>
            <a:pPr algn="ctr" eaLnBrk="1" hangingPunct="1">
              <a:lnSpc>
                <a:spcPct val="90000"/>
              </a:lnSpc>
              <a:buFont typeface="Wingdings" pitchFamily="2" charset="2"/>
              <a:buNone/>
            </a:pPr>
            <a:endParaRPr lang="en-US" sz="2000" b="1" dirty="0" smtClean="0"/>
          </a:p>
          <a:p>
            <a:pPr algn="ctr" eaLnBrk="1" hangingPunct="1">
              <a:lnSpc>
                <a:spcPct val="90000"/>
              </a:lnSpc>
              <a:buFont typeface="Wingdings" pitchFamily="2" charset="2"/>
              <a:buNone/>
            </a:pPr>
            <a:r>
              <a:rPr lang="en-US" sz="2000" b="1" dirty="0" smtClean="0"/>
              <a:t>and providing the foundation for the strategy of the company. Management should then have a grand IT vision resulting in a portfolio of IS projects that address this objective.</a:t>
            </a:r>
            <a:r>
              <a:rPr lang="en-US" sz="2000" dirty="0" smtClean="0"/>
              <a:t> </a:t>
            </a:r>
          </a:p>
          <a:p>
            <a:pPr algn="ctr" eaLnBrk="1" hangingPunct="1">
              <a:lnSpc>
                <a:spcPct val="90000"/>
              </a:lnSpc>
              <a:buFont typeface="Wingdings" pitchFamily="2" charset="2"/>
              <a:buNone/>
            </a:pPr>
            <a:endParaRPr lang="en-US" sz="2000" dirty="0" smtClean="0"/>
          </a:p>
          <a:p>
            <a:pPr algn="ctr" eaLnBrk="1" hangingPunct="1">
              <a:lnSpc>
                <a:spcPct val="90000"/>
              </a:lnSpc>
              <a:buFont typeface="Wingdings" pitchFamily="2" charset="2"/>
              <a:buNone/>
            </a:pPr>
            <a:r>
              <a:rPr lang="en-US" sz="2000" dirty="0" smtClean="0"/>
              <a:t>Any benefit derived from the use of these information systems should be measured in terms of efficiency and effectiveness – and not on the ROI. After all, there are IT investments that deliver value to an organization even without any demonstrable financial return.</a:t>
            </a:r>
          </a:p>
          <a:p>
            <a:pPr algn="ctr" eaLnBrk="1" hangingPunct="1">
              <a:lnSpc>
                <a:spcPct val="90000"/>
              </a:lnSpc>
              <a:buFont typeface="Wingdings" pitchFamily="2" charset="2"/>
              <a:buNone/>
            </a:pPr>
            <a:r>
              <a:rPr lang="en-US" sz="2000" dirty="0"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5800" y="911225"/>
            <a:ext cx="7772400" cy="1654175"/>
          </a:xfrm>
        </p:spPr>
        <p:txBody>
          <a:bodyPr/>
          <a:lstStyle/>
          <a:p>
            <a:pPr eaLnBrk="1" hangingPunct="1"/>
            <a:r>
              <a:rPr lang="en-US" smtClean="0"/>
              <a:t>Information Systems Planning</a:t>
            </a:r>
          </a:p>
        </p:txBody>
      </p:sp>
      <p:sp>
        <p:nvSpPr>
          <p:cNvPr id="20483"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dirty="0" smtClean="0"/>
              <a:t>IS and IT Strategies are….</a:t>
            </a:r>
          </a:p>
        </p:txBody>
      </p:sp>
      <p:sp>
        <p:nvSpPr>
          <p:cNvPr id="21507" name="Rectangle 5"/>
          <p:cNvSpPr>
            <a:spLocks noGrp="1" noChangeArrowheads="1"/>
          </p:cNvSpPr>
          <p:nvPr>
            <p:ph type="body" idx="1"/>
          </p:nvPr>
        </p:nvSpPr>
        <p:spPr/>
        <p:txBody>
          <a:bodyPr/>
          <a:lstStyle/>
          <a:p>
            <a:pPr eaLnBrk="1" hangingPunct="1"/>
            <a:r>
              <a:rPr lang="en-US" dirty="0" smtClean="0"/>
              <a:t>A set of decisions made by IT and senior management…</a:t>
            </a:r>
          </a:p>
          <a:p>
            <a:pPr eaLnBrk="1" hangingPunct="1"/>
            <a:r>
              <a:rPr lang="en-US" dirty="0" smtClean="0"/>
              <a:t>…it involves the deployment of technology infrastructures,</a:t>
            </a:r>
          </a:p>
          <a:p>
            <a:pPr eaLnBrk="1" hangingPunct="1"/>
            <a:r>
              <a:rPr lang="en-US" dirty="0" smtClean="0"/>
              <a:t>and reinforces the relationship of technology choices to business choices</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smtClean="0"/>
              <a:t>Why is IS planning difficult?</a:t>
            </a:r>
          </a:p>
        </p:txBody>
      </p:sp>
      <p:sp>
        <p:nvSpPr>
          <p:cNvPr id="22531" name="Rectangle 3"/>
          <p:cNvSpPr>
            <a:spLocks noGrp="1" noChangeArrowheads="1"/>
          </p:cNvSpPr>
          <p:nvPr>
            <p:ph type="body" idx="1"/>
          </p:nvPr>
        </p:nvSpPr>
        <p:spPr/>
        <p:txBody>
          <a:bodyPr/>
          <a:lstStyle/>
          <a:p>
            <a:pPr eaLnBrk="1" hangingPunct="1"/>
            <a:r>
              <a:rPr lang="en-US" smtClean="0">
                <a:solidFill>
                  <a:srgbClr val="000000"/>
                </a:solidFill>
                <a:latin typeface="Times New Roman" pitchFamily="18" charset="0"/>
              </a:rPr>
              <a:t>Materials (hard/software) continuously change</a:t>
            </a:r>
          </a:p>
          <a:p>
            <a:pPr eaLnBrk="1" hangingPunct="1"/>
            <a:r>
              <a:rPr lang="en-US" smtClean="0">
                <a:solidFill>
                  <a:srgbClr val="000000"/>
                </a:solidFill>
                <a:latin typeface="Times New Roman" pitchFamily="18" charset="0"/>
              </a:rPr>
              <a:t>$</a:t>
            </a:r>
          </a:p>
          <a:p>
            <a:pPr eaLnBrk="1" hangingPunct="1"/>
            <a:r>
              <a:rPr lang="en-US" smtClean="0">
                <a:solidFill>
                  <a:srgbClr val="000000"/>
                </a:solidFill>
                <a:latin typeface="Times New Roman" pitchFamily="18" charset="0"/>
              </a:rPr>
              <a:t>Joint responsibility/approach: top-down vs. bottom-up</a:t>
            </a:r>
          </a:p>
          <a:p>
            <a:pPr eaLnBrk="1" hangingPunct="1"/>
            <a:r>
              <a:rPr lang="en-US" smtClean="0">
                <a:solidFill>
                  <a:srgbClr val="000000"/>
                </a:solidFill>
                <a:latin typeface="Times New Roman" pitchFamily="18" charset="0"/>
              </a:rPr>
              <a:t>Aligning business goals and systems plans</a:t>
            </a:r>
          </a:p>
          <a:p>
            <a:pPr eaLnBrk="1" hangingPunct="1"/>
            <a:endParaRPr lang="en-US" smtClean="0">
              <a:solidFill>
                <a:srgbClr val="000000"/>
              </a:solidFill>
              <a:latin typeface="Times New Roman" pitchFamily="18" charset="0"/>
            </a:endParaRPr>
          </a:p>
          <a:p>
            <a:pPr eaLnBrk="1" hangingPunct="1"/>
            <a:endParaRPr lang="en-US" sz="32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smtClean="0"/>
              <a:t>IT Roles in Strategy</a:t>
            </a:r>
          </a:p>
        </p:txBody>
      </p:sp>
      <p:sp>
        <p:nvSpPr>
          <p:cNvPr id="24579" name="Rectangle 5"/>
          <p:cNvSpPr>
            <a:spLocks noGrp="1" noChangeArrowheads="1"/>
          </p:cNvSpPr>
          <p:nvPr>
            <p:ph sz="half" idx="1"/>
          </p:nvPr>
        </p:nvSpPr>
        <p:spPr/>
        <p:txBody>
          <a:bodyPr/>
          <a:lstStyle/>
          <a:p>
            <a:pPr eaLnBrk="1" hangingPunct="1"/>
            <a:r>
              <a:rPr lang="en-US" sz="1800" b="1" dirty="0" smtClean="0"/>
              <a:t>Transformation driver</a:t>
            </a:r>
          </a:p>
          <a:p>
            <a:pPr lvl="1" eaLnBrk="1" hangingPunct="1"/>
            <a:r>
              <a:rPr lang="en-US" sz="1800" dirty="0" smtClean="0"/>
              <a:t>Create and exploit new markets</a:t>
            </a:r>
          </a:p>
          <a:p>
            <a:pPr lvl="1" eaLnBrk="1" hangingPunct="1"/>
            <a:r>
              <a:rPr lang="en-US" sz="1800" dirty="0" smtClean="0"/>
              <a:t>Link customers to firm</a:t>
            </a:r>
          </a:p>
          <a:p>
            <a:pPr lvl="1" eaLnBrk="1" hangingPunct="1"/>
            <a:r>
              <a:rPr lang="en-US" sz="1800" dirty="0" smtClean="0"/>
              <a:t>Define new standards of excellence</a:t>
            </a:r>
          </a:p>
          <a:p>
            <a:pPr eaLnBrk="1" hangingPunct="1"/>
            <a:r>
              <a:rPr lang="en-US" sz="1800" b="1" dirty="0" smtClean="0"/>
              <a:t>Enabler of transformation</a:t>
            </a:r>
          </a:p>
          <a:p>
            <a:pPr lvl="1" eaLnBrk="1" hangingPunct="1"/>
            <a:r>
              <a:rPr lang="en-US" sz="1800" dirty="0" smtClean="0"/>
              <a:t>Interconnect people and processes</a:t>
            </a:r>
          </a:p>
          <a:p>
            <a:pPr lvl="1" eaLnBrk="1" hangingPunct="1"/>
            <a:r>
              <a:rPr lang="en-US" sz="1800" dirty="0" smtClean="0"/>
              <a:t>Span organization boundaries</a:t>
            </a:r>
          </a:p>
          <a:p>
            <a:pPr lvl="1" eaLnBrk="1" hangingPunct="1"/>
            <a:r>
              <a:rPr lang="en-US" sz="1800" dirty="0" smtClean="0"/>
              <a:t>Bridge geographical distances</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eaLnBrk="1" hangingPunct="1"/>
            <a:endParaRPr lang="en-US" dirty="0" smtClean="0"/>
          </a:p>
          <a:p>
            <a:pPr eaLnBrk="1" hangingPunct="1"/>
            <a:endParaRPr lang="en-US" dirty="0" smtClean="0"/>
          </a:p>
        </p:txBody>
      </p:sp>
      <p:sp>
        <p:nvSpPr>
          <p:cNvPr id="4" name="Content Placeholder 3"/>
          <p:cNvSpPr>
            <a:spLocks noGrp="1"/>
          </p:cNvSpPr>
          <p:nvPr>
            <p:ph sz="half" idx="2"/>
          </p:nvPr>
        </p:nvSpPr>
        <p:spPr/>
        <p:txBody>
          <a:bodyPr/>
          <a:lstStyle/>
          <a:p>
            <a:pPr eaLnBrk="1" hangingPunct="1"/>
            <a:r>
              <a:rPr lang="en-US" sz="1800" b="1" dirty="0" smtClean="0"/>
              <a:t>IT can also Inhibit Strategy</a:t>
            </a:r>
          </a:p>
          <a:p>
            <a:pPr lvl="1" eaLnBrk="1" hangingPunct="1"/>
            <a:r>
              <a:rPr lang="en-US" sz="1800" dirty="0" smtClean="0"/>
              <a:t>IT strategy not aligned with business strategy</a:t>
            </a:r>
          </a:p>
          <a:p>
            <a:pPr lvl="1" eaLnBrk="1" hangingPunct="1"/>
            <a:r>
              <a:rPr lang="en-US" sz="1800" dirty="0" smtClean="0"/>
              <a:t>Over-emphasis on technology</a:t>
            </a:r>
          </a:p>
          <a:p>
            <a:pPr lvl="1" eaLnBrk="1" hangingPunct="1"/>
            <a:r>
              <a:rPr lang="en-US" sz="1800" dirty="0" smtClean="0"/>
              <a:t>Failure to recognize effective use of IT requires business process change</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sz="4000" dirty="0" smtClean="0"/>
              <a:t>Strategic Alignment Model:</a:t>
            </a:r>
            <a:br>
              <a:rPr lang="en-US" sz="4000" dirty="0" smtClean="0"/>
            </a:br>
            <a:r>
              <a:rPr lang="en-US" sz="4000" dirty="0" smtClean="0"/>
              <a:t>At the Business Level</a:t>
            </a:r>
          </a:p>
        </p:txBody>
      </p:sp>
      <p:sp>
        <p:nvSpPr>
          <p:cNvPr id="26627" name="Rectangle 5"/>
          <p:cNvSpPr>
            <a:spLocks noGrp="1" noChangeArrowheads="1"/>
          </p:cNvSpPr>
          <p:nvPr>
            <p:ph type="body" idx="1"/>
          </p:nvPr>
        </p:nvSpPr>
        <p:spPr/>
        <p:txBody>
          <a:bodyPr/>
          <a:lstStyle/>
          <a:p>
            <a:pPr eaLnBrk="1" hangingPunct="1"/>
            <a:r>
              <a:rPr lang="en-US" smtClean="0"/>
              <a:t>Scope of Firm’s Business</a:t>
            </a:r>
          </a:p>
          <a:p>
            <a:pPr lvl="1" eaLnBrk="1" hangingPunct="1"/>
            <a:r>
              <a:rPr lang="en-US" smtClean="0"/>
              <a:t>Customers, products, markets, and competitors</a:t>
            </a:r>
          </a:p>
          <a:p>
            <a:pPr eaLnBrk="1" hangingPunct="1"/>
            <a:r>
              <a:rPr lang="en-US" smtClean="0"/>
              <a:t>Distinctive Competencies</a:t>
            </a:r>
          </a:p>
          <a:p>
            <a:pPr lvl="1" eaLnBrk="1" hangingPunct="1"/>
            <a:r>
              <a:rPr lang="en-US" smtClean="0"/>
              <a:t>Core competencies</a:t>
            </a:r>
          </a:p>
          <a:p>
            <a:pPr lvl="1" eaLnBrk="1" hangingPunct="1"/>
            <a:r>
              <a:rPr lang="en-US" smtClean="0"/>
              <a:t>Critical success factors that provide competitive advantage</a:t>
            </a:r>
          </a:p>
          <a:p>
            <a:pPr eaLnBrk="1" hangingPunct="1"/>
            <a:r>
              <a:rPr lang="en-US" smtClean="0"/>
              <a:t>Governance of the Firm</a:t>
            </a:r>
          </a:p>
          <a:p>
            <a:pPr lvl="1" eaLnBrk="1" hangingPunct="1"/>
            <a:r>
              <a:rPr lang="en-US" smtClean="0"/>
              <a:t>Impact of regulatory agencies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pPr eaLnBrk="1" hangingPunct="1"/>
            <a:r>
              <a:rPr lang="en-US" sz="4000" dirty="0" smtClean="0"/>
              <a:t>Strategic Alignment Model : </a:t>
            </a:r>
            <a:br>
              <a:rPr lang="en-US" sz="4000" dirty="0" smtClean="0"/>
            </a:br>
            <a:r>
              <a:rPr lang="en-US" sz="4000" dirty="0" smtClean="0"/>
              <a:t>At the IS Level</a:t>
            </a:r>
          </a:p>
        </p:txBody>
      </p:sp>
      <p:sp>
        <p:nvSpPr>
          <p:cNvPr id="27651" name="Rectangle 5"/>
          <p:cNvSpPr>
            <a:spLocks noGrp="1" noChangeArrowheads="1"/>
          </p:cNvSpPr>
          <p:nvPr>
            <p:ph type="body" idx="1"/>
          </p:nvPr>
        </p:nvSpPr>
        <p:spPr/>
        <p:txBody>
          <a:bodyPr/>
          <a:lstStyle/>
          <a:p>
            <a:pPr eaLnBrk="1" hangingPunct="1"/>
            <a:r>
              <a:rPr lang="en-US" dirty="0" smtClean="0"/>
              <a:t>Scope of Firm’s Technology</a:t>
            </a:r>
          </a:p>
          <a:p>
            <a:pPr lvl="1" eaLnBrk="1" hangingPunct="1"/>
            <a:r>
              <a:rPr lang="en-US" dirty="0" smtClean="0"/>
              <a:t>Impact and support business strategy decisions and initiatives</a:t>
            </a:r>
          </a:p>
          <a:p>
            <a:pPr eaLnBrk="1" hangingPunct="1"/>
            <a:r>
              <a:rPr lang="en-US" dirty="0" smtClean="0"/>
              <a:t>Systemic Competencies</a:t>
            </a:r>
          </a:p>
          <a:p>
            <a:pPr lvl="1" eaLnBrk="1" hangingPunct="1"/>
            <a:r>
              <a:rPr lang="en-US" dirty="0" smtClean="0"/>
              <a:t>Technology capabilities</a:t>
            </a:r>
          </a:p>
          <a:p>
            <a:pPr eaLnBrk="1" hangingPunct="1"/>
            <a:r>
              <a:rPr lang="en-US" dirty="0" smtClean="0"/>
              <a:t>IT Governance</a:t>
            </a:r>
          </a:p>
          <a:p>
            <a:pPr lvl="1" eaLnBrk="1" hangingPunct="1"/>
            <a:r>
              <a:rPr lang="en-US" dirty="0" smtClean="0"/>
              <a:t>Pursue relationships and alliances to obtain IT competencies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dirty="0" smtClean="0"/>
              <a:t>Strategic Alignment Model : </a:t>
            </a:r>
            <a:br>
              <a:rPr lang="en-US" dirty="0" smtClean="0"/>
            </a:br>
            <a:r>
              <a:rPr lang="en-US" dirty="0" smtClean="0"/>
              <a:t>At the IT Level</a:t>
            </a:r>
          </a:p>
        </p:txBody>
      </p:sp>
      <p:sp>
        <p:nvSpPr>
          <p:cNvPr id="28675" name="Rectangle 5"/>
          <p:cNvSpPr>
            <a:spLocks noGrp="1" noChangeArrowheads="1"/>
          </p:cNvSpPr>
          <p:nvPr>
            <p:ph type="body" idx="1"/>
          </p:nvPr>
        </p:nvSpPr>
        <p:spPr/>
        <p:txBody>
          <a:bodyPr/>
          <a:lstStyle/>
          <a:p>
            <a:pPr eaLnBrk="1" hangingPunct="1"/>
            <a:r>
              <a:rPr lang="en-US" smtClean="0"/>
              <a:t>IT Architecture</a:t>
            </a:r>
          </a:p>
          <a:p>
            <a:pPr lvl="1" eaLnBrk="1" hangingPunct="1"/>
            <a:r>
              <a:rPr lang="en-US" smtClean="0"/>
              <a:t>Selection of technology and infrastructure</a:t>
            </a:r>
          </a:p>
          <a:p>
            <a:pPr lvl="1" eaLnBrk="1" hangingPunct="1"/>
            <a:r>
              <a:rPr lang="en-US" smtClean="0"/>
              <a:t>Models used to define data, information, networks, applications, and systems</a:t>
            </a:r>
          </a:p>
          <a:p>
            <a:pPr eaLnBrk="1" hangingPunct="1"/>
            <a:r>
              <a:rPr lang="en-US" smtClean="0"/>
              <a:t>IT Organizational Processes</a:t>
            </a:r>
          </a:p>
          <a:p>
            <a:pPr lvl="1" eaLnBrk="1" hangingPunct="1"/>
            <a:r>
              <a:rPr lang="en-US" smtClean="0"/>
              <a:t>Critical to operation of IT organization</a:t>
            </a:r>
          </a:p>
          <a:p>
            <a:pPr lvl="1" eaLnBrk="1" hangingPunct="1"/>
            <a:r>
              <a:rPr lang="en-US" smtClean="0"/>
              <a:t>Systems development, IT operations</a:t>
            </a:r>
          </a:p>
          <a:p>
            <a:pPr eaLnBrk="1" hangingPunct="1"/>
            <a:r>
              <a:rPr lang="en-US" smtClean="0"/>
              <a:t>IT Skills</a:t>
            </a:r>
          </a:p>
          <a:p>
            <a:pPr lvl="1" eaLnBrk="1" hangingPunct="1"/>
            <a:r>
              <a:rPr lang="en-US" smtClean="0"/>
              <a:t>Acquisition and development of people</a:t>
            </a:r>
          </a:p>
          <a:p>
            <a:pPr eaLnBrk="1" hangingPunct="1"/>
            <a:endParaRPr lang="en-US"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sz="4400" b="1" dirty="0" smtClean="0"/>
              <a:t>Question:  </a:t>
            </a:r>
            <a:br>
              <a:rPr lang="en-US" sz="4400" b="1" dirty="0" smtClean="0"/>
            </a:br>
            <a:r>
              <a:rPr lang="en-US" sz="4400" dirty="0" smtClean="0"/>
              <a:t>How does all this discussion relate to the ZARA case?</a:t>
            </a:r>
          </a:p>
        </p:txBody>
      </p:sp>
      <p:sp>
        <p:nvSpPr>
          <p:cNvPr id="29699" name="Rectangle 5"/>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CA" sz="4000" smtClean="0"/>
              <a:t>Strategic Information Technology Planning – Four Methodologies</a:t>
            </a:r>
            <a:endParaRPr lang="en-US" sz="4000" smtClean="0"/>
          </a:p>
        </p:txBody>
      </p:sp>
      <p:sp>
        <p:nvSpPr>
          <p:cNvPr id="31747" name="Rectangle 3"/>
          <p:cNvSpPr>
            <a:spLocks noGrp="1" noChangeArrowheads="1"/>
          </p:cNvSpPr>
          <p:nvPr>
            <p:ph type="body" idx="1"/>
          </p:nvPr>
        </p:nvSpPr>
        <p:spPr/>
        <p:txBody>
          <a:bodyPr/>
          <a:lstStyle/>
          <a:p>
            <a:pPr eaLnBrk="1" hangingPunct="1">
              <a:buFont typeface="Wingdings" pitchFamily="2" charset="2"/>
              <a:buNone/>
            </a:pPr>
            <a:endParaRPr lang="en-US" dirty="0" smtClean="0"/>
          </a:p>
          <a:p>
            <a:pPr eaLnBrk="1" hangingPunct="1"/>
            <a:r>
              <a:rPr lang="en-US" dirty="0" smtClean="0"/>
              <a:t>Critical success factors</a:t>
            </a:r>
          </a:p>
          <a:p>
            <a:pPr eaLnBrk="1" hangingPunct="1"/>
            <a:r>
              <a:rPr lang="en-US" dirty="0" smtClean="0"/>
              <a:t>Stages of Growth</a:t>
            </a:r>
          </a:p>
          <a:p>
            <a:pPr eaLnBrk="1" hangingPunct="1"/>
            <a:r>
              <a:rPr lang="en-US" dirty="0" smtClean="0"/>
              <a:t>Scenario Planning</a:t>
            </a:r>
          </a:p>
          <a:p>
            <a:pPr eaLnBrk="1" hangingPunct="1"/>
            <a:r>
              <a:rPr lang="en-US" dirty="0" smtClean="0"/>
              <a:t>Porter’s and Miller’s Five Step Process</a:t>
            </a:r>
          </a:p>
          <a:p>
            <a:pPr eaLnBrk="1" hangingPunct="1"/>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04800" y="1676400"/>
            <a:ext cx="8610600" cy="4495800"/>
          </a:xfrm>
          <a:prstGeom prst="rect">
            <a:avLst/>
          </a:prstGeom>
          <a:noFill/>
          <a:ln w="9525" algn="ctr">
            <a:noFill/>
            <a:miter lim="800000"/>
            <a:headEnd/>
            <a:tailEnd/>
          </a:ln>
        </p:spPr>
        <p:txBody>
          <a:bodyPr lIns="0"/>
          <a:lstStyle/>
          <a:p>
            <a:pPr marL="552450" indent="-552450" algn="l" eaLnBrk="1" hangingPunct="1">
              <a:spcBef>
                <a:spcPct val="20000"/>
              </a:spcBef>
              <a:buClr>
                <a:schemeClr val="bg2"/>
              </a:buClr>
              <a:buSzPct val="75000"/>
              <a:buFont typeface="Wingdings" pitchFamily="2" charset="2"/>
              <a:buChar char="p"/>
            </a:pPr>
            <a:endParaRPr lang="en-US" altLang="zh-TW" sz="1700">
              <a:ea typeface="新細明體" pitchFamily="-32" charset="-120"/>
              <a:cs typeface="Arial" charset="0"/>
            </a:endParaRPr>
          </a:p>
        </p:txBody>
      </p:sp>
      <p:sp>
        <p:nvSpPr>
          <p:cNvPr id="33795" name="Rectangle 3"/>
          <p:cNvSpPr>
            <a:spLocks noGrp="1" noChangeArrowheads="1"/>
          </p:cNvSpPr>
          <p:nvPr>
            <p:ph type="title"/>
          </p:nvPr>
        </p:nvSpPr>
        <p:spPr/>
        <p:txBody>
          <a:bodyPr/>
          <a:lstStyle/>
          <a:p>
            <a:pPr eaLnBrk="1" hangingPunct="1"/>
            <a:r>
              <a:rPr lang="en-CA" sz="3600" smtClean="0"/>
              <a:t>Strategic Information Technology Planning – Methodologies (Continued)</a:t>
            </a:r>
            <a:endParaRPr lang="en-US" sz="3600" smtClean="0"/>
          </a:p>
        </p:txBody>
      </p:sp>
      <p:sp>
        <p:nvSpPr>
          <p:cNvPr id="33796" name="Rectangle 4"/>
          <p:cNvSpPr>
            <a:spLocks noGrp="1" noChangeArrowheads="1"/>
          </p:cNvSpPr>
          <p:nvPr>
            <p:ph type="body" idx="1"/>
          </p:nvPr>
        </p:nvSpPr>
        <p:spPr/>
        <p:txBody>
          <a:bodyPr/>
          <a:lstStyle/>
          <a:p>
            <a:pPr eaLnBrk="1" hangingPunct="1">
              <a:lnSpc>
                <a:spcPct val="90000"/>
              </a:lnSpc>
            </a:pPr>
            <a:r>
              <a:rPr lang="en-CA" altLang="zh-TW" sz="2000" smtClean="0">
                <a:solidFill>
                  <a:srgbClr val="FF3300"/>
                </a:solidFill>
                <a:ea typeface="新細明體" pitchFamily="-32" charset="-120"/>
              </a:rPr>
              <a:t>Critical success factors (CSFs)</a:t>
            </a:r>
            <a:r>
              <a:rPr lang="en-CA" altLang="zh-TW" sz="2000" smtClean="0">
                <a:ea typeface="新細明體" pitchFamily="-32" charset="-120"/>
              </a:rPr>
              <a:t> are those few things that must go right in order to ensure the organization's survival and success. Critical success factors vary by industry categories—manufacturing, service, or government—and by specific industries within these categories. </a:t>
            </a:r>
          </a:p>
          <a:p>
            <a:pPr eaLnBrk="1" hangingPunct="1">
              <a:lnSpc>
                <a:spcPct val="90000"/>
              </a:lnSpc>
            </a:pPr>
            <a:endParaRPr lang="en-CA" altLang="zh-TW" sz="2000" smtClean="0">
              <a:ea typeface="新細明體" pitchFamily="-32" charset="-120"/>
            </a:endParaRPr>
          </a:p>
          <a:p>
            <a:pPr eaLnBrk="1" hangingPunct="1">
              <a:lnSpc>
                <a:spcPct val="90000"/>
              </a:lnSpc>
            </a:pPr>
            <a:r>
              <a:rPr lang="en-CA" altLang="zh-TW" sz="2000" smtClean="0">
                <a:ea typeface="新細明體" pitchFamily="-32" charset="-120"/>
              </a:rPr>
              <a:t>Sample questions asked in the CSF approach are:</a:t>
            </a:r>
          </a:p>
          <a:p>
            <a:pPr lvl="1" eaLnBrk="1" hangingPunct="1">
              <a:lnSpc>
                <a:spcPct val="90000"/>
              </a:lnSpc>
            </a:pPr>
            <a:endParaRPr lang="en-CA" altLang="zh-TW" sz="1800" smtClean="0">
              <a:ea typeface="新細明體" pitchFamily="-32" charset="-120"/>
            </a:endParaRPr>
          </a:p>
          <a:p>
            <a:pPr lvl="1" eaLnBrk="1" hangingPunct="1">
              <a:lnSpc>
                <a:spcPct val="90000"/>
              </a:lnSpc>
            </a:pPr>
            <a:r>
              <a:rPr lang="en-CA" altLang="zh-TW" sz="1800" smtClean="0">
                <a:ea typeface="新細明體" pitchFamily="-32" charset="-120"/>
              </a:rPr>
              <a:t>What objectives are central to your organization?</a:t>
            </a:r>
          </a:p>
          <a:p>
            <a:pPr lvl="1" eaLnBrk="1" hangingPunct="1">
              <a:lnSpc>
                <a:spcPct val="90000"/>
              </a:lnSpc>
            </a:pPr>
            <a:r>
              <a:rPr lang="en-CA" altLang="zh-TW" sz="1800" smtClean="0">
                <a:ea typeface="新細明體" pitchFamily="-32" charset="-120"/>
              </a:rPr>
              <a:t>What are the critical factors that are essential to meeting these objectives?</a:t>
            </a:r>
          </a:p>
          <a:p>
            <a:pPr lvl="1" eaLnBrk="1" hangingPunct="1">
              <a:lnSpc>
                <a:spcPct val="90000"/>
              </a:lnSpc>
            </a:pPr>
            <a:r>
              <a:rPr lang="en-CA" altLang="zh-TW" sz="1800" smtClean="0">
                <a:ea typeface="新細明體" pitchFamily="-32" charset="-120"/>
              </a:rPr>
              <a:t>What decisions or actions are key to these critical factors?</a:t>
            </a:r>
          </a:p>
          <a:p>
            <a:pPr lvl="1" eaLnBrk="1" hangingPunct="1">
              <a:lnSpc>
                <a:spcPct val="90000"/>
              </a:lnSpc>
            </a:pPr>
            <a:r>
              <a:rPr lang="en-CA" altLang="zh-TW" sz="1800" smtClean="0">
                <a:ea typeface="新細明體" pitchFamily="-32" charset="-120"/>
              </a:rPr>
              <a:t>What variables underlie these decisions, and how are they measured?</a:t>
            </a:r>
          </a:p>
          <a:p>
            <a:pPr lvl="1" eaLnBrk="1" hangingPunct="1">
              <a:lnSpc>
                <a:spcPct val="90000"/>
              </a:lnSpc>
            </a:pPr>
            <a:r>
              <a:rPr lang="en-CA" altLang="zh-TW" sz="1800" smtClean="0">
                <a:ea typeface="新細明體" pitchFamily="-32" charset="-120"/>
              </a:rPr>
              <a:t>What information systems can supply these measures?</a:t>
            </a:r>
            <a:endParaRPr lang="en-US" altLang="zh-TW" sz="1800" smtClean="0">
              <a:ea typeface="新細明體" pitchFamily="-32" charset="-120"/>
            </a:endParaRPr>
          </a:p>
        </p:txBody>
      </p:sp>
      <p:sp>
        <p:nvSpPr>
          <p:cNvPr id="33797" name="Rectangle 5"/>
          <p:cNvSpPr>
            <a:spLocks noChangeArrowheads="1"/>
          </p:cNvSpPr>
          <p:nvPr/>
        </p:nvSpPr>
        <p:spPr bwMode="auto">
          <a:xfrm>
            <a:off x="381000" y="228600"/>
            <a:ext cx="8382000" cy="1295400"/>
          </a:xfrm>
          <a:prstGeom prst="rect">
            <a:avLst/>
          </a:prstGeom>
          <a:noFill/>
          <a:ln w="9525">
            <a:solidFill>
              <a:schemeClr val="tx2"/>
            </a:solidFill>
            <a:miter lim="800000"/>
            <a:headEnd/>
            <a:tailEnd/>
          </a:ln>
        </p:spPr>
        <p:txBody>
          <a:bodyPr wrap="none" anchor="ctr"/>
          <a:lstStyle/>
          <a:p>
            <a:endParaRPr lang="en-US"/>
          </a:p>
        </p:txBody>
      </p:sp>
    </p:spTree>
  </p:cSld>
  <p:clrMapOvr>
    <a:masterClrMapping/>
  </p:clrMapOvr>
  <p:transition spd="med">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Thesis #4</a:t>
            </a:r>
          </a:p>
        </p:txBody>
      </p:sp>
      <p:sp>
        <p:nvSpPr>
          <p:cNvPr id="5123" name="Rectangle 3"/>
          <p:cNvSpPr>
            <a:spLocks noGrp="1" noChangeArrowheads="1"/>
          </p:cNvSpPr>
          <p:nvPr>
            <p:ph type="body" idx="1"/>
          </p:nvPr>
        </p:nvSpPr>
        <p:spPr/>
        <p:txBody>
          <a:bodyPr/>
          <a:lstStyle/>
          <a:p>
            <a:pPr algn="ctr" eaLnBrk="1" hangingPunct="1">
              <a:lnSpc>
                <a:spcPct val="80000"/>
              </a:lnSpc>
              <a:buFont typeface="Wingdings" pitchFamily="2" charset="2"/>
              <a:buNone/>
            </a:pPr>
            <a:endParaRPr lang="en-US" sz="2000" smtClean="0"/>
          </a:p>
          <a:p>
            <a:pPr algn="ctr" eaLnBrk="1" hangingPunct="1">
              <a:lnSpc>
                <a:spcPct val="80000"/>
              </a:lnSpc>
              <a:buFont typeface="Wingdings" pitchFamily="2" charset="2"/>
              <a:buNone/>
            </a:pPr>
            <a:endParaRPr lang="en-US" sz="2000" smtClean="0"/>
          </a:p>
          <a:p>
            <a:pPr algn="ctr" eaLnBrk="1" hangingPunct="1">
              <a:lnSpc>
                <a:spcPct val="80000"/>
              </a:lnSpc>
              <a:buFont typeface="Wingdings" pitchFamily="2" charset="2"/>
              <a:buNone/>
            </a:pPr>
            <a:r>
              <a:rPr lang="en-US" sz="2000" smtClean="0"/>
              <a:t>One of the major goals of an Information System Department is to improve the performance of the end users of the organization through the use of the most appropriate Information Technology. </a:t>
            </a:r>
          </a:p>
          <a:p>
            <a:pPr algn="ctr" eaLnBrk="1" hangingPunct="1">
              <a:lnSpc>
                <a:spcPct val="80000"/>
              </a:lnSpc>
              <a:buFont typeface="Wingdings" pitchFamily="2" charset="2"/>
              <a:buNone/>
            </a:pPr>
            <a:endParaRPr lang="en-US" sz="2000" smtClean="0"/>
          </a:p>
          <a:p>
            <a:pPr algn="ctr" eaLnBrk="1" hangingPunct="1">
              <a:lnSpc>
                <a:spcPct val="80000"/>
              </a:lnSpc>
              <a:buFont typeface="Wingdings" pitchFamily="2" charset="2"/>
              <a:buNone/>
            </a:pPr>
            <a:r>
              <a:rPr lang="en-US" sz="2000" b="1" smtClean="0"/>
              <a:t>To effectively address this, the IS Department should create a long term (5-year) strategic IS plan. It is reasonable to assert though that the business strategic plan will drive the strategic IS plan instead of the other way around. Having a clear business strategy is therefore critical.</a:t>
            </a:r>
          </a:p>
          <a:p>
            <a:pPr algn="ctr" eaLnBrk="1" hangingPunct="1">
              <a:lnSpc>
                <a:spcPct val="80000"/>
              </a:lnSpc>
              <a:buFont typeface="Wingdings" pitchFamily="2" charset="2"/>
              <a:buNone/>
            </a:pPr>
            <a:r>
              <a:rPr lang="en-US" sz="200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737165" y="2864895"/>
            <a:ext cx="3040602" cy="366624"/>
          </a:xfrm>
          <a:prstGeom prst="rect">
            <a:avLst/>
          </a:prstGeom>
          <a:solidFill>
            <a:schemeClr val="folHlink"/>
          </a:solidFill>
          <a:ln w="25400">
            <a:solidFill>
              <a:schemeClr val="tx1"/>
            </a:solidFill>
            <a:miter lim="800000"/>
            <a:headEnd/>
            <a:tailEnd/>
          </a:ln>
          <a:effectLst>
            <a:outerShdw dist="89803" dir="8100000" algn="ctr" rotWithShape="0">
              <a:schemeClr val="tx1"/>
            </a:outerShdw>
          </a:effectLst>
        </p:spPr>
        <p:txBody>
          <a:bodyPr lIns="90343" tIns="44379" rIns="90343" bIns="44379">
            <a:spAutoFit/>
          </a:bodyPr>
          <a:lstStyle/>
          <a:p>
            <a:pPr marL="228234" indent="-228234">
              <a:spcBef>
                <a:spcPct val="50000"/>
              </a:spcBef>
            </a:pPr>
            <a:r>
              <a:rPr lang="en-US" sz="1800" i="1" dirty="0"/>
              <a:t>Customer Demands</a:t>
            </a:r>
          </a:p>
        </p:txBody>
      </p:sp>
      <p:sp>
        <p:nvSpPr>
          <p:cNvPr id="7171" name="Rectangle 3"/>
          <p:cNvSpPr>
            <a:spLocks noChangeArrowheads="1"/>
          </p:cNvSpPr>
          <p:nvPr/>
        </p:nvSpPr>
        <p:spPr bwMode="auto">
          <a:xfrm>
            <a:off x="5340871" y="2050428"/>
            <a:ext cx="3040602" cy="582067"/>
          </a:xfrm>
          <a:prstGeom prst="rect">
            <a:avLst/>
          </a:prstGeom>
          <a:solidFill>
            <a:schemeClr val="folHlink"/>
          </a:solidFill>
          <a:ln w="25400">
            <a:solidFill>
              <a:schemeClr val="tx1"/>
            </a:solidFill>
            <a:miter lim="800000"/>
            <a:headEnd/>
            <a:tailEnd/>
          </a:ln>
          <a:effectLst>
            <a:outerShdw dist="89803" dir="8100000" algn="ctr" rotWithShape="0">
              <a:schemeClr val="tx1"/>
            </a:outerShdw>
          </a:effectLst>
        </p:spPr>
        <p:txBody>
          <a:bodyPr lIns="90343" tIns="44379" rIns="90343" bIns="44379">
            <a:spAutoFit/>
          </a:bodyPr>
          <a:lstStyle/>
          <a:p>
            <a:pPr marL="228234" indent="-228234">
              <a:spcBef>
                <a:spcPct val="50000"/>
              </a:spcBef>
            </a:pPr>
            <a:r>
              <a:rPr lang="en-US" sz="1600" i="1" dirty="0"/>
              <a:t>Critical Success Factors (CSF)</a:t>
            </a:r>
          </a:p>
        </p:txBody>
      </p:sp>
      <p:sp>
        <p:nvSpPr>
          <p:cNvPr id="7172" name="Rectangle 4"/>
          <p:cNvSpPr>
            <a:spLocks noGrp="1" noChangeArrowheads="1"/>
          </p:cNvSpPr>
          <p:nvPr>
            <p:ph type="title"/>
          </p:nvPr>
        </p:nvSpPr>
        <p:spPr/>
        <p:txBody>
          <a:bodyPr/>
          <a:lstStyle/>
          <a:p>
            <a:r>
              <a:rPr lang="en-US" sz="4000" dirty="0" smtClean="0"/>
              <a:t>Satisfying Customer Demands Depends on Five Critical Success Factors</a:t>
            </a:r>
            <a:endParaRPr lang="en-US" sz="4000" dirty="0"/>
          </a:p>
        </p:txBody>
      </p:sp>
      <p:sp useBgFill="1">
        <p:nvSpPr>
          <p:cNvPr id="7173" name="Rectangle 5"/>
          <p:cNvSpPr>
            <a:spLocks noChangeArrowheads="1"/>
          </p:cNvSpPr>
          <p:nvPr/>
        </p:nvSpPr>
        <p:spPr bwMode="auto">
          <a:xfrm>
            <a:off x="5340871" y="2677916"/>
            <a:ext cx="3046943" cy="2890248"/>
          </a:xfrm>
          <a:prstGeom prst="rect">
            <a:avLst/>
          </a:prstGeom>
          <a:ln w="25400">
            <a:solidFill>
              <a:schemeClr val="tx1"/>
            </a:solidFill>
            <a:miter lim="800000"/>
            <a:headEnd/>
            <a:tailEnd/>
          </a:ln>
          <a:effectLst>
            <a:outerShdw dist="89803" dir="8100000" algn="ctr" rotWithShape="0">
              <a:schemeClr val="tx1"/>
            </a:outerShdw>
          </a:effectLst>
        </p:spPr>
        <p:txBody>
          <a:bodyPr lIns="90343" tIns="44379" rIns="90343" bIns="44379">
            <a:spAutoFit/>
          </a:bodyPr>
          <a:lstStyle/>
          <a:p>
            <a:pPr marL="228234" indent="-228234">
              <a:spcBef>
                <a:spcPct val="50000"/>
              </a:spcBef>
              <a:buSzPct val="100000"/>
              <a:buFontTx/>
              <a:buChar char="•"/>
            </a:pPr>
            <a:r>
              <a:rPr lang="en-US" sz="1600" dirty="0"/>
              <a:t>Quick responsiveness to market changes</a:t>
            </a:r>
          </a:p>
          <a:p>
            <a:pPr marL="228234" indent="-228234">
              <a:spcBef>
                <a:spcPct val="50000"/>
              </a:spcBef>
              <a:buSzPct val="100000"/>
              <a:buFontTx/>
              <a:buChar char="•"/>
            </a:pPr>
            <a:r>
              <a:rPr lang="en-US" sz="1600" dirty="0"/>
              <a:t>Low inventory</a:t>
            </a:r>
          </a:p>
          <a:p>
            <a:pPr marL="228234" indent="-228234">
              <a:spcBef>
                <a:spcPct val="50000"/>
              </a:spcBef>
              <a:buSzPct val="100000"/>
              <a:buFontTx/>
              <a:buChar char="•"/>
            </a:pPr>
            <a:r>
              <a:rPr lang="en-US" sz="1600" dirty="0"/>
              <a:t>Quick replenishment of inventory</a:t>
            </a:r>
          </a:p>
          <a:p>
            <a:pPr marL="228234" indent="-228234">
              <a:spcBef>
                <a:spcPct val="50000"/>
              </a:spcBef>
              <a:buSzPct val="100000"/>
              <a:buFontTx/>
              <a:buChar char="•"/>
            </a:pPr>
            <a:r>
              <a:rPr lang="en-US" sz="1600" dirty="0"/>
              <a:t>Effective human resource system</a:t>
            </a:r>
          </a:p>
          <a:p>
            <a:pPr marL="228234" indent="-228234">
              <a:spcBef>
                <a:spcPct val="50000"/>
              </a:spcBef>
              <a:buSzPct val="100000"/>
              <a:buFontTx/>
              <a:buChar char="•"/>
            </a:pPr>
            <a:r>
              <a:rPr lang="en-US" sz="1600" dirty="0"/>
              <a:t>Efficient distribution system</a:t>
            </a:r>
          </a:p>
        </p:txBody>
      </p:sp>
      <p:sp useBgFill="1">
        <p:nvSpPr>
          <p:cNvPr id="7174" name="Rectangle 6"/>
          <p:cNvSpPr>
            <a:spLocks noChangeArrowheads="1"/>
          </p:cNvSpPr>
          <p:nvPr/>
        </p:nvSpPr>
        <p:spPr bwMode="auto">
          <a:xfrm>
            <a:off x="737165" y="3238852"/>
            <a:ext cx="3046943" cy="1613119"/>
          </a:xfrm>
          <a:prstGeom prst="rect">
            <a:avLst/>
          </a:prstGeom>
          <a:ln w="25400">
            <a:solidFill>
              <a:schemeClr val="tx1"/>
            </a:solidFill>
            <a:miter lim="800000"/>
            <a:headEnd/>
            <a:tailEnd/>
          </a:ln>
          <a:effectLst>
            <a:outerShdw dist="89803" dir="8100000" algn="ctr" rotWithShape="0">
              <a:schemeClr val="tx1"/>
            </a:outerShdw>
          </a:effectLst>
        </p:spPr>
        <p:txBody>
          <a:bodyPr lIns="90343" tIns="44379" rIns="90343" bIns="44379">
            <a:spAutoFit/>
          </a:bodyPr>
          <a:lstStyle/>
          <a:p>
            <a:pPr marL="228234" indent="-228234">
              <a:spcBef>
                <a:spcPct val="50000"/>
              </a:spcBef>
              <a:buSzPct val="100000"/>
              <a:buFontTx/>
              <a:buChar char="•"/>
            </a:pPr>
            <a:r>
              <a:rPr lang="en-US" sz="1800" dirty="0"/>
              <a:t>The right products</a:t>
            </a:r>
          </a:p>
          <a:p>
            <a:pPr marL="228234" indent="-228234">
              <a:spcBef>
                <a:spcPct val="50000"/>
              </a:spcBef>
              <a:buSzPct val="100000"/>
              <a:buFontTx/>
              <a:buChar char="•"/>
            </a:pPr>
            <a:r>
              <a:rPr lang="en-US" sz="1800" dirty="0"/>
              <a:t>In stock</a:t>
            </a:r>
          </a:p>
          <a:p>
            <a:pPr marL="228234" indent="-228234">
              <a:spcBef>
                <a:spcPct val="50000"/>
              </a:spcBef>
              <a:buSzPct val="100000"/>
              <a:buFontTx/>
              <a:buChar char="•"/>
            </a:pPr>
            <a:r>
              <a:rPr lang="en-US" sz="1800" dirty="0"/>
              <a:t>Best value</a:t>
            </a:r>
          </a:p>
          <a:p>
            <a:pPr marL="228234" indent="-228234">
              <a:spcBef>
                <a:spcPct val="50000"/>
              </a:spcBef>
              <a:buSzPct val="100000"/>
              <a:buFontTx/>
              <a:buChar char="•"/>
            </a:pPr>
            <a:r>
              <a:rPr lang="en-US" sz="1800" dirty="0"/>
              <a:t>Service  and quality</a:t>
            </a:r>
          </a:p>
        </p:txBody>
      </p:sp>
      <p:sp>
        <p:nvSpPr>
          <p:cNvPr id="7175" name="AutoShape 7"/>
          <p:cNvSpPr>
            <a:spLocks noChangeArrowheads="1"/>
          </p:cNvSpPr>
          <p:nvPr/>
        </p:nvSpPr>
        <p:spPr bwMode="auto">
          <a:xfrm>
            <a:off x="4261282" y="3517736"/>
            <a:ext cx="659484" cy="659179"/>
          </a:xfrm>
          <a:prstGeom prst="rightArrow">
            <a:avLst>
              <a:gd name="adj1" fmla="val 50000"/>
              <a:gd name="adj2" fmla="val 50005"/>
            </a:avLst>
          </a:prstGeom>
          <a:solidFill>
            <a:schemeClr val="bg1"/>
          </a:solidFill>
          <a:ln w="25400">
            <a:solidFill>
              <a:schemeClr val="tx1"/>
            </a:solidFill>
            <a:miter lim="800000"/>
            <a:headEnd/>
            <a:tailEnd/>
          </a:ln>
          <a:effectLst>
            <a:outerShdw dist="89803" dir="8100000" algn="ctr" rotWithShape="0">
              <a:schemeClr val="tx1"/>
            </a:outerShdw>
          </a:effectLst>
        </p:spPr>
        <p:txBody>
          <a:bodyPr wrap="none" lIns="91294" tIns="45647" rIns="91294" bIns="45647" anchor="ctr"/>
          <a:lstStyle/>
          <a:p>
            <a:endParaRPr lang="en-US"/>
          </a:p>
        </p:txBody>
      </p:sp>
      <p:sp>
        <p:nvSpPr>
          <p:cNvPr id="7176" name="Rectangle 8"/>
          <p:cNvSpPr>
            <a:spLocks noChangeArrowheads="1"/>
          </p:cNvSpPr>
          <p:nvPr/>
        </p:nvSpPr>
        <p:spPr bwMode="auto">
          <a:xfrm>
            <a:off x="0" y="0"/>
            <a:ext cx="3858616" cy="274291"/>
          </a:xfrm>
          <a:prstGeom prst="rect">
            <a:avLst/>
          </a:prstGeom>
          <a:noFill/>
          <a:ln w="25400">
            <a:noFill/>
            <a:miter lim="800000"/>
            <a:headEnd/>
            <a:tailEnd/>
          </a:ln>
          <a:effectLst/>
        </p:spPr>
        <p:txBody>
          <a:bodyPr lIns="90343" tIns="44379" rIns="90343" bIns="44379">
            <a:spAutoFit/>
          </a:bodyPr>
          <a:lstStyle/>
          <a:p>
            <a:pPr algn="l">
              <a:spcBef>
                <a:spcPct val="50000"/>
              </a:spcBef>
            </a:pPr>
            <a:r>
              <a:rPr lang="en-US" sz="1200" dirty="0"/>
              <a:t>WAL-MART:  BUSINESS PROCESS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Wal-Mart Fulfills the Customer-Satisfaction Critical Success Factors</a:t>
            </a:r>
            <a:endParaRPr lang="en-US"/>
          </a:p>
        </p:txBody>
      </p:sp>
      <p:sp>
        <p:nvSpPr>
          <p:cNvPr id="8195" name="Rectangle 3"/>
          <p:cNvSpPr>
            <a:spLocks noGrp="1" noChangeArrowheads="1"/>
          </p:cNvSpPr>
          <p:nvPr>
            <p:ph type="body" idx="1"/>
          </p:nvPr>
        </p:nvSpPr>
        <p:spPr>
          <a:xfrm>
            <a:off x="3810000" y="1600200"/>
            <a:ext cx="4876800" cy="4530725"/>
          </a:xfrm>
        </p:spPr>
        <p:txBody>
          <a:bodyPr/>
          <a:lstStyle/>
          <a:p>
            <a:pPr lvl="1"/>
            <a:r>
              <a:rPr lang="en-US" sz="1800" dirty="0" smtClean="0"/>
              <a:t>Customer demand “pulls” product through the supply chain</a:t>
            </a:r>
          </a:p>
          <a:p>
            <a:pPr lvl="1"/>
            <a:r>
              <a:rPr lang="en-US" sz="1800" dirty="0" smtClean="0"/>
              <a:t>Tracking product movement at individual stores by market traits (e.g., size, color)</a:t>
            </a:r>
          </a:p>
          <a:p>
            <a:pPr lvl="1"/>
            <a:r>
              <a:rPr lang="en-US" sz="1800" dirty="0" smtClean="0"/>
              <a:t>Investment in IT ensures timely analysis of sales/customer/market information and trends</a:t>
            </a:r>
          </a:p>
          <a:p>
            <a:pPr lvl="1"/>
            <a:r>
              <a:rPr lang="en-US" sz="1800" dirty="0" smtClean="0"/>
              <a:t>Formal and informal cooperation among stores, distribution centers, and suppliers</a:t>
            </a:r>
            <a:endParaRPr lang="en-US" sz="1800" dirty="0"/>
          </a:p>
        </p:txBody>
      </p:sp>
      <p:sp>
        <p:nvSpPr>
          <p:cNvPr id="8196" name="Rectangle 4"/>
          <p:cNvSpPr>
            <a:spLocks noChangeArrowheads="1"/>
          </p:cNvSpPr>
          <p:nvPr/>
        </p:nvSpPr>
        <p:spPr bwMode="auto">
          <a:xfrm>
            <a:off x="158530" y="310575"/>
            <a:ext cx="8750846" cy="266207"/>
          </a:xfrm>
          <a:prstGeom prst="rect">
            <a:avLst/>
          </a:prstGeom>
          <a:noFill/>
          <a:ln w="12700">
            <a:noFill/>
            <a:miter lim="800000"/>
            <a:headEnd/>
            <a:tailEnd/>
          </a:ln>
          <a:effectLst/>
        </p:spPr>
        <p:txBody>
          <a:bodyPr wrap="none" lIns="91294" tIns="45647" rIns="91294" bIns="45647" anchor="ctr"/>
          <a:lstStyle/>
          <a:p>
            <a:endParaRPr lang="en-US"/>
          </a:p>
        </p:txBody>
      </p:sp>
      <p:sp>
        <p:nvSpPr>
          <p:cNvPr id="8197" name="Rectangle 5"/>
          <p:cNvSpPr>
            <a:spLocks noChangeArrowheads="1"/>
          </p:cNvSpPr>
          <p:nvPr/>
        </p:nvSpPr>
        <p:spPr bwMode="auto">
          <a:xfrm>
            <a:off x="256818" y="2278606"/>
            <a:ext cx="2403312" cy="592628"/>
          </a:xfrm>
          <a:prstGeom prst="rect">
            <a:avLst/>
          </a:prstGeom>
          <a:solidFill>
            <a:schemeClr val="folHlink"/>
          </a:solidFill>
          <a:ln w="25400">
            <a:solidFill>
              <a:schemeClr val="tx1"/>
            </a:solidFill>
            <a:miter lim="800000"/>
            <a:headEnd/>
            <a:tailEnd/>
          </a:ln>
          <a:effectLst/>
        </p:spPr>
        <p:txBody>
          <a:bodyPr wrap="none" lIns="90343" tIns="44379" rIns="90343" bIns="44379" anchor="ctr"/>
          <a:lstStyle/>
          <a:p>
            <a:r>
              <a:rPr lang="en-US" sz="1600" dirty="0"/>
              <a:t>Quick Responsiveness</a:t>
            </a:r>
          </a:p>
          <a:p>
            <a:r>
              <a:rPr lang="en-US" sz="1600" dirty="0"/>
              <a:t>to Market Changes</a:t>
            </a:r>
          </a:p>
        </p:txBody>
      </p:sp>
      <p:sp useBgFill="1">
        <p:nvSpPr>
          <p:cNvPr id="8198" name="Rectangle 6"/>
          <p:cNvSpPr>
            <a:spLocks noChangeArrowheads="1"/>
          </p:cNvSpPr>
          <p:nvPr/>
        </p:nvSpPr>
        <p:spPr bwMode="auto">
          <a:xfrm>
            <a:off x="256818" y="2880741"/>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a:t>Low Inventory</a:t>
            </a:r>
          </a:p>
        </p:txBody>
      </p:sp>
      <p:sp useBgFill="1">
        <p:nvSpPr>
          <p:cNvPr id="8199" name="Rectangle 7"/>
          <p:cNvSpPr>
            <a:spLocks noChangeArrowheads="1"/>
          </p:cNvSpPr>
          <p:nvPr/>
        </p:nvSpPr>
        <p:spPr bwMode="auto">
          <a:xfrm>
            <a:off x="256818" y="3476537"/>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a:t>Quick Replenishment</a:t>
            </a:r>
          </a:p>
        </p:txBody>
      </p:sp>
      <p:sp useBgFill="1">
        <p:nvSpPr>
          <p:cNvPr id="8200" name="Rectangle 8"/>
          <p:cNvSpPr>
            <a:spLocks noChangeArrowheads="1"/>
          </p:cNvSpPr>
          <p:nvPr/>
        </p:nvSpPr>
        <p:spPr bwMode="auto">
          <a:xfrm>
            <a:off x="256818" y="4085010"/>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a:t>Effective HR System</a:t>
            </a:r>
          </a:p>
        </p:txBody>
      </p:sp>
      <p:sp useBgFill="1">
        <p:nvSpPr>
          <p:cNvPr id="8201" name="Rectangle 9"/>
          <p:cNvSpPr>
            <a:spLocks noChangeArrowheads="1"/>
          </p:cNvSpPr>
          <p:nvPr/>
        </p:nvSpPr>
        <p:spPr bwMode="auto">
          <a:xfrm>
            <a:off x="256818" y="4693484"/>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a:t>Efficient Distribution</a:t>
            </a:r>
          </a:p>
          <a:p>
            <a:r>
              <a:rPr lang="en-US" sz="1600"/>
              <a:t> System</a:t>
            </a:r>
          </a:p>
        </p:txBody>
      </p:sp>
      <p:sp>
        <p:nvSpPr>
          <p:cNvPr id="8202" name="AutoShape 10"/>
          <p:cNvSpPr>
            <a:spLocks noChangeArrowheads="1"/>
          </p:cNvSpPr>
          <p:nvPr/>
        </p:nvSpPr>
        <p:spPr bwMode="auto">
          <a:xfrm>
            <a:off x="2948655" y="3429000"/>
            <a:ext cx="634119" cy="697209"/>
          </a:xfrm>
          <a:prstGeom prst="rightArrow">
            <a:avLst>
              <a:gd name="adj1" fmla="val 50000"/>
              <a:gd name="adj2" fmla="val 50005"/>
            </a:avLst>
          </a:prstGeom>
          <a:solidFill>
            <a:schemeClr val="hlink"/>
          </a:solidFill>
          <a:ln w="25400">
            <a:solidFill>
              <a:schemeClr val="tx1"/>
            </a:solidFill>
            <a:miter lim="800000"/>
            <a:headEnd/>
            <a:tailEnd/>
          </a:ln>
          <a:effectLst/>
        </p:spPr>
        <p:txBody>
          <a:bodyPr wrap="none" lIns="91294" tIns="45647" rIns="91294" bIns="45647" anchor="ctr"/>
          <a:lstStyle/>
          <a:p>
            <a:endParaRPr lang="en-US" sz="1600"/>
          </a:p>
        </p:txBody>
      </p:sp>
      <p:sp>
        <p:nvSpPr>
          <p:cNvPr id="8203" name="Rectangle 11"/>
          <p:cNvSpPr>
            <a:spLocks noChangeArrowheads="1"/>
          </p:cNvSpPr>
          <p:nvPr/>
        </p:nvSpPr>
        <p:spPr bwMode="auto">
          <a:xfrm>
            <a:off x="286940" y="1915740"/>
            <a:ext cx="2355753" cy="335846"/>
          </a:xfrm>
          <a:prstGeom prst="rect">
            <a:avLst/>
          </a:prstGeom>
          <a:noFill/>
          <a:ln w="25400">
            <a:noFill/>
            <a:miter lim="800000"/>
            <a:headEnd/>
            <a:tailEnd/>
          </a:ln>
          <a:effectLst/>
        </p:spPr>
        <p:txBody>
          <a:bodyPr lIns="90343" tIns="44379" rIns="90343" bIns="44379">
            <a:spAutoFit/>
          </a:bodyPr>
          <a:lstStyle/>
          <a:p>
            <a:pPr>
              <a:spcBef>
                <a:spcPct val="50000"/>
              </a:spcBef>
            </a:pPr>
            <a:r>
              <a:rPr lang="en-US" sz="1600" i="1" dirty="0"/>
              <a:t>CSF</a:t>
            </a:r>
          </a:p>
        </p:txBody>
      </p:sp>
      <p:sp>
        <p:nvSpPr>
          <p:cNvPr id="8204" name="Rectangle 12"/>
          <p:cNvSpPr>
            <a:spLocks noChangeArrowheads="1"/>
          </p:cNvSpPr>
          <p:nvPr/>
        </p:nvSpPr>
        <p:spPr bwMode="auto">
          <a:xfrm>
            <a:off x="152400" y="0"/>
            <a:ext cx="3858616" cy="274291"/>
          </a:xfrm>
          <a:prstGeom prst="rect">
            <a:avLst/>
          </a:prstGeom>
          <a:noFill/>
          <a:ln w="25400">
            <a:noFill/>
            <a:miter lim="800000"/>
            <a:headEnd/>
            <a:tailEnd/>
          </a:ln>
          <a:effectLst/>
        </p:spPr>
        <p:txBody>
          <a:bodyPr lIns="90343" tIns="44379" rIns="90343" bIns="44379">
            <a:spAutoFit/>
          </a:bodyPr>
          <a:lstStyle/>
          <a:p>
            <a:pPr algn="l">
              <a:spcBef>
                <a:spcPct val="50000"/>
              </a:spcBef>
            </a:pPr>
            <a:r>
              <a:rPr lang="en-US" sz="1200" dirty="0"/>
              <a:t>WAL-MART:  BUSINESS PROCESS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3600" dirty="0" smtClean="0"/>
              <a:t>Wal-Mart Fulfills the Customer-Satisfaction Critical Success Factors (cont.)</a:t>
            </a:r>
            <a:endParaRPr lang="en-US" sz="3600" dirty="0"/>
          </a:p>
        </p:txBody>
      </p:sp>
      <p:sp>
        <p:nvSpPr>
          <p:cNvPr id="9219" name="Rectangle 3"/>
          <p:cNvSpPr>
            <a:spLocks noGrp="1" noChangeArrowheads="1"/>
          </p:cNvSpPr>
          <p:nvPr>
            <p:ph type="body" idx="1"/>
          </p:nvPr>
        </p:nvSpPr>
        <p:spPr>
          <a:xfrm>
            <a:off x="3962400" y="1600200"/>
            <a:ext cx="4724400" cy="4530725"/>
          </a:xfrm>
        </p:spPr>
        <p:txBody>
          <a:bodyPr/>
          <a:lstStyle/>
          <a:p>
            <a:pPr lvl="1"/>
            <a:r>
              <a:rPr lang="en-US" sz="2000" dirty="0" smtClean="0"/>
              <a:t>Direct high-level and long-term relationship with suppliers enabled by high information sharing:</a:t>
            </a:r>
          </a:p>
          <a:p>
            <a:pPr lvl="2"/>
            <a:r>
              <a:rPr lang="en-US" dirty="0" smtClean="0"/>
              <a:t>Some vendors directly manage distribution warehouse inventory of their products</a:t>
            </a:r>
          </a:p>
          <a:p>
            <a:pPr lvl="1"/>
            <a:r>
              <a:rPr lang="en-US" sz="2000" dirty="0" smtClean="0"/>
              <a:t>Efficient transportation system</a:t>
            </a:r>
          </a:p>
          <a:p>
            <a:pPr lvl="1"/>
            <a:r>
              <a:rPr lang="en-US" sz="2000" dirty="0" smtClean="0"/>
              <a:t>Investment in IT (e.g., EDI, Quick Response, Radio frequency terminals)</a:t>
            </a:r>
            <a:endParaRPr lang="en-US" sz="2000" dirty="0"/>
          </a:p>
        </p:txBody>
      </p:sp>
      <p:sp>
        <p:nvSpPr>
          <p:cNvPr id="9220" name="Rectangle 4"/>
          <p:cNvSpPr>
            <a:spLocks noChangeArrowheads="1"/>
          </p:cNvSpPr>
          <p:nvPr/>
        </p:nvSpPr>
        <p:spPr bwMode="auto">
          <a:xfrm>
            <a:off x="158530" y="310575"/>
            <a:ext cx="8750846" cy="266207"/>
          </a:xfrm>
          <a:prstGeom prst="rect">
            <a:avLst/>
          </a:prstGeom>
          <a:noFill/>
          <a:ln w="12700">
            <a:noFill/>
            <a:miter lim="800000"/>
            <a:headEnd/>
            <a:tailEnd/>
          </a:ln>
          <a:effectLst/>
        </p:spPr>
        <p:txBody>
          <a:bodyPr wrap="none" lIns="91294" tIns="45647" rIns="91294" bIns="45647" anchor="ctr"/>
          <a:lstStyle/>
          <a:p>
            <a:endParaRPr lang="en-US"/>
          </a:p>
        </p:txBody>
      </p:sp>
      <p:sp>
        <p:nvSpPr>
          <p:cNvPr id="9221" name="AutoShape 5"/>
          <p:cNvSpPr>
            <a:spLocks noChangeArrowheads="1"/>
          </p:cNvSpPr>
          <p:nvPr/>
        </p:nvSpPr>
        <p:spPr bwMode="auto">
          <a:xfrm>
            <a:off x="2948655" y="3150116"/>
            <a:ext cx="634119" cy="697209"/>
          </a:xfrm>
          <a:prstGeom prst="rightArrow">
            <a:avLst>
              <a:gd name="adj1" fmla="val 50000"/>
              <a:gd name="adj2" fmla="val 50005"/>
            </a:avLst>
          </a:prstGeom>
          <a:solidFill>
            <a:schemeClr val="hlink"/>
          </a:solidFill>
          <a:ln w="25400">
            <a:solidFill>
              <a:schemeClr val="tx1"/>
            </a:solidFill>
            <a:miter lim="800000"/>
            <a:headEnd/>
            <a:tailEnd/>
          </a:ln>
          <a:effectLst/>
        </p:spPr>
        <p:txBody>
          <a:bodyPr wrap="none" lIns="91294" tIns="45647" rIns="91294" bIns="45647" anchor="ctr"/>
          <a:lstStyle/>
          <a:p>
            <a:endParaRPr lang="en-US" sz="1600"/>
          </a:p>
        </p:txBody>
      </p:sp>
      <p:sp>
        <p:nvSpPr>
          <p:cNvPr id="9222" name="Rectangle 6"/>
          <p:cNvSpPr>
            <a:spLocks noChangeArrowheads="1"/>
          </p:cNvSpPr>
          <p:nvPr/>
        </p:nvSpPr>
        <p:spPr bwMode="auto">
          <a:xfrm>
            <a:off x="286940" y="1928417"/>
            <a:ext cx="2355753" cy="335846"/>
          </a:xfrm>
          <a:prstGeom prst="rect">
            <a:avLst/>
          </a:prstGeom>
          <a:noFill/>
          <a:ln w="25400">
            <a:noFill/>
            <a:miter lim="800000"/>
            <a:headEnd/>
            <a:tailEnd/>
          </a:ln>
          <a:effectLst/>
        </p:spPr>
        <p:txBody>
          <a:bodyPr lIns="90343" tIns="44379" rIns="90343" bIns="44379">
            <a:spAutoFit/>
          </a:bodyPr>
          <a:lstStyle/>
          <a:p>
            <a:pPr>
              <a:spcBef>
                <a:spcPct val="50000"/>
              </a:spcBef>
            </a:pPr>
            <a:r>
              <a:rPr lang="en-US" sz="1600" i="1" dirty="0"/>
              <a:t>CSF</a:t>
            </a:r>
          </a:p>
        </p:txBody>
      </p:sp>
      <p:sp>
        <p:nvSpPr>
          <p:cNvPr id="9223" name="Rectangle 7"/>
          <p:cNvSpPr>
            <a:spLocks noChangeArrowheads="1"/>
          </p:cNvSpPr>
          <p:nvPr/>
        </p:nvSpPr>
        <p:spPr bwMode="auto">
          <a:xfrm>
            <a:off x="0" y="0"/>
            <a:ext cx="3858616" cy="274291"/>
          </a:xfrm>
          <a:prstGeom prst="rect">
            <a:avLst/>
          </a:prstGeom>
          <a:noFill/>
          <a:ln w="25400">
            <a:noFill/>
            <a:miter lim="800000"/>
            <a:headEnd/>
            <a:tailEnd/>
          </a:ln>
          <a:effectLst/>
        </p:spPr>
        <p:txBody>
          <a:bodyPr lIns="90343" tIns="44379" rIns="90343" bIns="44379">
            <a:spAutoFit/>
          </a:bodyPr>
          <a:lstStyle/>
          <a:p>
            <a:pPr algn="l">
              <a:spcBef>
                <a:spcPct val="50000"/>
              </a:spcBef>
            </a:pPr>
            <a:r>
              <a:rPr lang="en-US" sz="1200" dirty="0"/>
              <a:t>WAL-MART:  BUSINESS PROCESS</a:t>
            </a:r>
          </a:p>
        </p:txBody>
      </p:sp>
      <p:sp useBgFill="1">
        <p:nvSpPr>
          <p:cNvPr id="9224" name="Rectangle 8"/>
          <p:cNvSpPr>
            <a:spLocks noChangeArrowheads="1"/>
          </p:cNvSpPr>
          <p:nvPr/>
        </p:nvSpPr>
        <p:spPr bwMode="auto">
          <a:xfrm>
            <a:off x="256818" y="2278606"/>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dirty="0"/>
              <a:t>Quick Responsiveness</a:t>
            </a:r>
          </a:p>
          <a:p>
            <a:r>
              <a:rPr lang="en-US" sz="1600" dirty="0"/>
              <a:t>to Market Changes</a:t>
            </a:r>
          </a:p>
        </p:txBody>
      </p:sp>
      <p:sp>
        <p:nvSpPr>
          <p:cNvPr id="9225" name="Rectangle 9"/>
          <p:cNvSpPr>
            <a:spLocks noChangeArrowheads="1"/>
          </p:cNvSpPr>
          <p:nvPr/>
        </p:nvSpPr>
        <p:spPr bwMode="auto">
          <a:xfrm>
            <a:off x="256818" y="2880741"/>
            <a:ext cx="2403312" cy="592628"/>
          </a:xfrm>
          <a:prstGeom prst="rect">
            <a:avLst/>
          </a:prstGeom>
          <a:solidFill>
            <a:schemeClr val="folHlink"/>
          </a:solidFill>
          <a:ln w="25400">
            <a:solidFill>
              <a:schemeClr val="tx1"/>
            </a:solidFill>
            <a:miter lim="800000"/>
            <a:headEnd/>
            <a:tailEnd/>
          </a:ln>
          <a:effectLst/>
        </p:spPr>
        <p:txBody>
          <a:bodyPr wrap="none" lIns="90343" tIns="44379" rIns="90343" bIns="44379" anchor="ctr"/>
          <a:lstStyle/>
          <a:p>
            <a:r>
              <a:rPr lang="en-US" sz="1600"/>
              <a:t>Low Inventory</a:t>
            </a:r>
          </a:p>
        </p:txBody>
      </p:sp>
      <p:sp>
        <p:nvSpPr>
          <p:cNvPr id="9226" name="Rectangle 10"/>
          <p:cNvSpPr>
            <a:spLocks noChangeArrowheads="1"/>
          </p:cNvSpPr>
          <p:nvPr/>
        </p:nvSpPr>
        <p:spPr bwMode="auto">
          <a:xfrm>
            <a:off x="256818" y="3476537"/>
            <a:ext cx="2403312" cy="592628"/>
          </a:xfrm>
          <a:prstGeom prst="rect">
            <a:avLst/>
          </a:prstGeom>
          <a:solidFill>
            <a:schemeClr val="folHlink"/>
          </a:solidFill>
          <a:ln w="25400">
            <a:solidFill>
              <a:schemeClr val="tx1"/>
            </a:solidFill>
            <a:miter lim="800000"/>
            <a:headEnd/>
            <a:tailEnd/>
          </a:ln>
          <a:effectLst/>
        </p:spPr>
        <p:txBody>
          <a:bodyPr wrap="none" lIns="90343" tIns="44379" rIns="90343" bIns="44379" anchor="ctr"/>
          <a:lstStyle/>
          <a:p>
            <a:r>
              <a:rPr lang="en-US" sz="1600"/>
              <a:t>Quick Replenishment</a:t>
            </a:r>
          </a:p>
        </p:txBody>
      </p:sp>
      <p:sp useBgFill="1">
        <p:nvSpPr>
          <p:cNvPr id="9227" name="Rectangle 11"/>
          <p:cNvSpPr>
            <a:spLocks noChangeArrowheads="1"/>
          </p:cNvSpPr>
          <p:nvPr/>
        </p:nvSpPr>
        <p:spPr bwMode="auto">
          <a:xfrm>
            <a:off x="256818" y="4085010"/>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a:t>Effective HR System</a:t>
            </a:r>
          </a:p>
        </p:txBody>
      </p:sp>
      <p:sp useBgFill="1">
        <p:nvSpPr>
          <p:cNvPr id="9228" name="Rectangle 12"/>
          <p:cNvSpPr>
            <a:spLocks noChangeArrowheads="1"/>
          </p:cNvSpPr>
          <p:nvPr/>
        </p:nvSpPr>
        <p:spPr bwMode="auto">
          <a:xfrm>
            <a:off x="256818" y="4693484"/>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a:t>Efficient Distribution</a:t>
            </a:r>
          </a:p>
          <a:p>
            <a:r>
              <a:rPr lang="en-US" sz="1600"/>
              <a:t> System</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7"/>
          <p:cNvSpPr>
            <a:spLocks noGrp="1" noChangeArrowheads="1"/>
          </p:cNvSpPr>
          <p:nvPr>
            <p:ph type="title"/>
          </p:nvPr>
        </p:nvSpPr>
        <p:spPr/>
        <p:txBody>
          <a:bodyPr/>
          <a:lstStyle/>
          <a:p>
            <a:r>
              <a:rPr lang="en-US" sz="3600" dirty="0" smtClean="0"/>
              <a:t>Wal-Mart Fulfills the Customer-Satisfaction Critical Success Factors (cont.)</a:t>
            </a:r>
            <a:endParaRPr lang="en-US" sz="3600" dirty="0"/>
          </a:p>
        </p:txBody>
      </p:sp>
      <p:sp>
        <p:nvSpPr>
          <p:cNvPr id="10242" name="Rectangle 2"/>
          <p:cNvSpPr>
            <a:spLocks noGrp="1" noChangeArrowheads="1"/>
          </p:cNvSpPr>
          <p:nvPr>
            <p:ph type="body" idx="1"/>
          </p:nvPr>
        </p:nvSpPr>
        <p:spPr>
          <a:xfrm>
            <a:off x="3962400" y="1600200"/>
            <a:ext cx="4724400" cy="4530725"/>
          </a:xfrm>
        </p:spPr>
        <p:txBody>
          <a:bodyPr/>
          <a:lstStyle/>
          <a:p>
            <a:pPr lvl="1"/>
            <a:r>
              <a:rPr lang="en-US" sz="2000" dirty="0" smtClean="0"/>
              <a:t>All employees are considered “associates”</a:t>
            </a:r>
          </a:p>
          <a:p>
            <a:pPr lvl="1"/>
            <a:r>
              <a:rPr lang="en-US" sz="2000" dirty="0" smtClean="0"/>
              <a:t>Extensive training and support</a:t>
            </a:r>
          </a:p>
          <a:p>
            <a:pPr lvl="1"/>
            <a:r>
              <a:rPr lang="en-US" sz="2000" dirty="0" smtClean="0"/>
              <a:t>Stock-ownership program</a:t>
            </a:r>
          </a:p>
          <a:p>
            <a:pPr lvl="1"/>
            <a:r>
              <a:rPr lang="en-US" sz="2000" dirty="0" smtClean="0"/>
              <a:t>Profit-sharing</a:t>
            </a:r>
            <a:endParaRPr lang="en-US" sz="2000" dirty="0"/>
          </a:p>
        </p:txBody>
      </p:sp>
      <p:sp>
        <p:nvSpPr>
          <p:cNvPr id="10243" name="Rectangle 3"/>
          <p:cNvSpPr>
            <a:spLocks noChangeArrowheads="1"/>
          </p:cNvSpPr>
          <p:nvPr/>
        </p:nvSpPr>
        <p:spPr bwMode="auto">
          <a:xfrm>
            <a:off x="158530" y="310575"/>
            <a:ext cx="8750846" cy="266207"/>
          </a:xfrm>
          <a:prstGeom prst="rect">
            <a:avLst/>
          </a:prstGeom>
          <a:noFill/>
          <a:ln w="12700">
            <a:noFill/>
            <a:miter lim="800000"/>
            <a:headEnd/>
            <a:tailEnd/>
          </a:ln>
          <a:effectLst/>
        </p:spPr>
        <p:txBody>
          <a:bodyPr wrap="none" lIns="91294" tIns="45647" rIns="91294" bIns="45647" anchor="ctr"/>
          <a:lstStyle/>
          <a:p>
            <a:endParaRPr lang="en-US"/>
          </a:p>
        </p:txBody>
      </p:sp>
      <p:sp>
        <p:nvSpPr>
          <p:cNvPr id="10244" name="Rectangle 4"/>
          <p:cNvSpPr>
            <a:spLocks noChangeArrowheads="1"/>
          </p:cNvSpPr>
          <p:nvPr/>
        </p:nvSpPr>
        <p:spPr bwMode="auto">
          <a:xfrm>
            <a:off x="1676400" y="5486400"/>
            <a:ext cx="6632888" cy="882210"/>
          </a:xfrm>
          <a:prstGeom prst="rect">
            <a:avLst/>
          </a:prstGeom>
          <a:solidFill>
            <a:schemeClr val="bg1"/>
          </a:solidFill>
          <a:ln w="12700">
            <a:solidFill>
              <a:schemeClr val="tx1"/>
            </a:solidFill>
            <a:miter lim="800000"/>
            <a:headEnd/>
            <a:tailEnd/>
          </a:ln>
          <a:effectLst>
            <a:outerShdw dist="107763" dir="8100000" algn="ctr" rotWithShape="0">
              <a:schemeClr val="tx1"/>
            </a:outerShdw>
          </a:effectLst>
        </p:spPr>
        <p:txBody>
          <a:bodyPr lIns="63398" tIns="25359" rIns="63398" bIns="25359">
            <a:spAutoFit/>
          </a:bodyPr>
          <a:lstStyle/>
          <a:p>
            <a:pPr marL="456468" lvl="4"/>
            <a:r>
              <a:rPr lang="en-US" i="1" dirty="0"/>
              <a:t>“Employees are your biggest capital investment, so it makes sense to maintain them—their skills, their morale, and their participation.”</a:t>
            </a:r>
          </a:p>
        </p:txBody>
      </p:sp>
      <p:sp>
        <p:nvSpPr>
          <p:cNvPr id="10245" name="AutoShape 5"/>
          <p:cNvSpPr>
            <a:spLocks noChangeArrowheads="1"/>
          </p:cNvSpPr>
          <p:nvPr/>
        </p:nvSpPr>
        <p:spPr bwMode="auto">
          <a:xfrm>
            <a:off x="2948655" y="3200822"/>
            <a:ext cx="634119" cy="697209"/>
          </a:xfrm>
          <a:prstGeom prst="rightArrow">
            <a:avLst>
              <a:gd name="adj1" fmla="val 50000"/>
              <a:gd name="adj2" fmla="val 50005"/>
            </a:avLst>
          </a:prstGeom>
          <a:solidFill>
            <a:schemeClr val="hlink"/>
          </a:solidFill>
          <a:ln w="25400">
            <a:solidFill>
              <a:schemeClr val="tx1"/>
            </a:solidFill>
            <a:miter lim="800000"/>
            <a:headEnd/>
            <a:tailEnd/>
          </a:ln>
          <a:effectLst/>
        </p:spPr>
        <p:txBody>
          <a:bodyPr wrap="none" lIns="91294" tIns="45647" rIns="91294" bIns="45647" anchor="ctr"/>
          <a:lstStyle/>
          <a:p>
            <a:endParaRPr lang="en-US" sz="1600"/>
          </a:p>
        </p:txBody>
      </p:sp>
      <p:sp>
        <p:nvSpPr>
          <p:cNvPr id="10246" name="Rectangle 6"/>
          <p:cNvSpPr>
            <a:spLocks noChangeArrowheads="1"/>
          </p:cNvSpPr>
          <p:nvPr/>
        </p:nvSpPr>
        <p:spPr bwMode="auto">
          <a:xfrm>
            <a:off x="286940" y="1903064"/>
            <a:ext cx="2355753" cy="335846"/>
          </a:xfrm>
          <a:prstGeom prst="rect">
            <a:avLst/>
          </a:prstGeom>
          <a:noFill/>
          <a:ln w="25400">
            <a:noFill/>
            <a:miter lim="800000"/>
            <a:headEnd/>
            <a:tailEnd/>
          </a:ln>
          <a:effectLst/>
        </p:spPr>
        <p:txBody>
          <a:bodyPr lIns="90343" tIns="44379" rIns="90343" bIns="44379">
            <a:spAutoFit/>
          </a:bodyPr>
          <a:lstStyle/>
          <a:p>
            <a:pPr>
              <a:spcBef>
                <a:spcPct val="50000"/>
              </a:spcBef>
            </a:pPr>
            <a:r>
              <a:rPr lang="en-US" sz="1600" i="1" dirty="0"/>
              <a:t>CSF</a:t>
            </a:r>
          </a:p>
        </p:txBody>
      </p:sp>
      <p:sp>
        <p:nvSpPr>
          <p:cNvPr id="10248" name="Rectangle 8"/>
          <p:cNvSpPr>
            <a:spLocks noChangeArrowheads="1"/>
          </p:cNvSpPr>
          <p:nvPr/>
        </p:nvSpPr>
        <p:spPr bwMode="auto">
          <a:xfrm>
            <a:off x="0" y="0"/>
            <a:ext cx="3858616" cy="274291"/>
          </a:xfrm>
          <a:prstGeom prst="rect">
            <a:avLst/>
          </a:prstGeom>
          <a:noFill/>
          <a:ln w="25400">
            <a:noFill/>
            <a:miter lim="800000"/>
            <a:headEnd/>
            <a:tailEnd/>
          </a:ln>
          <a:effectLst/>
        </p:spPr>
        <p:txBody>
          <a:bodyPr lIns="90343" tIns="44379" rIns="90343" bIns="44379">
            <a:spAutoFit/>
          </a:bodyPr>
          <a:lstStyle/>
          <a:p>
            <a:pPr algn="l">
              <a:spcBef>
                <a:spcPct val="50000"/>
              </a:spcBef>
            </a:pPr>
            <a:r>
              <a:rPr lang="en-US" sz="1200" dirty="0"/>
              <a:t>WAL-MART:  BUSINESS PROCESS</a:t>
            </a:r>
          </a:p>
        </p:txBody>
      </p:sp>
      <p:sp useBgFill="1">
        <p:nvSpPr>
          <p:cNvPr id="10249" name="Rectangle 9"/>
          <p:cNvSpPr>
            <a:spLocks noChangeArrowheads="1"/>
          </p:cNvSpPr>
          <p:nvPr/>
        </p:nvSpPr>
        <p:spPr bwMode="auto">
          <a:xfrm>
            <a:off x="256818" y="2278606"/>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dirty="0"/>
              <a:t>Quick Responsiveness</a:t>
            </a:r>
          </a:p>
          <a:p>
            <a:r>
              <a:rPr lang="en-US" sz="1600" dirty="0"/>
              <a:t>to Market Changes</a:t>
            </a:r>
          </a:p>
        </p:txBody>
      </p:sp>
      <p:sp useBgFill="1">
        <p:nvSpPr>
          <p:cNvPr id="10250" name="Rectangle 10"/>
          <p:cNvSpPr>
            <a:spLocks noChangeArrowheads="1"/>
          </p:cNvSpPr>
          <p:nvPr/>
        </p:nvSpPr>
        <p:spPr bwMode="auto">
          <a:xfrm>
            <a:off x="256818" y="2880741"/>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a:t>Low Inventory</a:t>
            </a:r>
          </a:p>
        </p:txBody>
      </p:sp>
      <p:sp useBgFill="1">
        <p:nvSpPr>
          <p:cNvPr id="10251" name="Rectangle 11"/>
          <p:cNvSpPr>
            <a:spLocks noChangeArrowheads="1"/>
          </p:cNvSpPr>
          <p:nvPr/>
        </p:nvSpPr>
        <p:spPr bwMode="auto">
          <a:xfrm>
            <a:off x="256818" y="3476537"/>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a:t>Quick Replenishment</a:t>
            </a:r>
          </a:p>
        </p:txBody>
      </p:sp>
      <p:sp>
        <p:nvSpPr>
          <p:cNvPr id="10252" name="Rectangle 12"/>
          <p:cNvSpPr>
            <a:spLocks noChangeArrowheads="1"/>
          </p:cNvSpPr>
          <p:nvPr/>
        </p:nvSpPr>
        <p:spPr bwMode="auto">
          <a:xfrm>
            <a:off x="256818" y="4085010"/>
            <a:ext cx="2403312" cy="592628"/>
          </a:xfrm>
          <a:prstGeom prst="rect">
            <a:avLst/>
          </a:prstGeom>
          <a:solidFill>
            <a:schemeClr val="folHlink"/>
          </a:solidFill>
          <a:ln w="25400">
            <a:solidFill>
              <a:schemeClr val="tx1"/>
            </a:solidFill>
            <a:miter lim="800000"/>
            <a:headEnd/>
            <a:tailEnd/>
          </a:ln>
          <a:effectLst/>
        </p:spPr>
        <p:txBody>
          <a:bodyPr wrap="none" lIns="90343" tIns="44379" rIns="90343" bIns="44379" anchor="ctr"/>
          <a:lstStyle/>
          <a:p>
            <a:r>
              <a:rPr lang="en-US" sz="1600"/>
              <a:t>Effective HR System</a:t>
            </a:r>
          </a:p>
        </p:txBody>
      </p:sp>
      <p:sp useBgFill="1">
        <p:nvSpPr>
          <p:cNvPr id="10253" name="Rectangle 13"/>
          <p:cNvSpPr>
            <a:spLocks noChangeArrowheads="1"/>
          </p:cNvSpPr>
          <p:nvPr/>
        </p:nvSpPr>
        <p:spPr bwMode="auto">
          <a:xfrm>
            <a:off x="256818" y="4693484"/>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a:t>Efficient Distribution</a:t>
            </a:r>
          </a:p>
          <a:p>
            <a:r>
              <a:rPr lang="en-US" sz="1600"/>
              <a:t> System</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r>
              <a:rPr lang="en-US" sz="3600" dirty="0" smtClean="0"/>
              <a:t>Wal-Mart Fulfills the Customer-Satisfaction Critical Success Factors (cont.)</a:t>
            </a:r>
            <a:endParaRPr lang="en-US" sz="3600" dirty="0"/>
          </a:p>
        </p:txBody>
      </p:sp>
      <p:sp>
        <p:nvSpPr>
          <p:cNvPr id="11266" name="Rectangle 2"/>
          <p:cNvSpPr>
            <a:spLocks noGrp="1" noChangeArrowheads="1"/>
          </p:cNvSpPr>
          <p:nvPr>
            <p:ph type="body" idx="1"/>
          </p:nvPr>
        </p:nvSpPr>
        <p:spPr>
          <a:xfrm>
            <a:off x="3810000" y="1600200"/>
            <a:ext cx="4876800" cy="4530725"/>
          </a:xfrm>
        </p:spPr>
        <p:txBody>
          <a:bodyPr/>
          <a:lstStyle/>
          <a:p>
            <a:pPr lvl="1"/>
            <a:r>
              <a:rPr lang="en-US" sz="2000" dirty="0" smtClean="0"/>
              <a:t>Highly automated distribution centers (e.g., laser-guided conveyor belts)</a:t>
            </a:r>
          </a:p>
          <a:p>
            <a:pPr lvl="1"/>
            <a:r>
              <a:rPr lang="en-US" sz="2000" dirty="0" smtClean="0"/>
              <a:t>A fleet of 2,000 company-owned trucks </a:t>
            </a:r>
          </a:p>
          <a:p>
            <a:pPr lvl="1"/>
            <a:r>
              <a:rPr lang="en-US" sz="2000" dirty="0" smtClean="0"/>
              <a:t>High leverage of supplier relationships:</a:t>
            </a:r>
          </a:p>
          <a:p>
            <a:pPr lvl="2"/>
            <a:r>
              <a:rPr lang="en-US" dirty="0" smtClean="0"/>
              <a:t>Some suppliers ship goods “sales floor ready”</a:t>
            </a:r>
            <a:endParaRPr lang="en-US" dirty="0"/>
          </a:p>
        </p:txBody>
      </p:sp>
      <p:sp>
        <p:nvSpPr>
          <p:cNvPr id="11267" name="Rectangle 3"/>
          <p:cNvSpPr>
            <a:spLocks noChangeArrowheads="1"/>
          </p:cNvSpPr>
          <p:nvPr/>
        </p:nvSpPr>
        <p:spPr bwMode="auto">
          <a:xfrm>
            <a:off x="158530" y="310575"/>
            <a:ext cx="8750846" cy="266207"/>
          </a:xfrm>
          <a:prstGeom prst="rect">
            <a:avLst/>
          </a:prstGeom>
          <a:noFill/>
          <a:ln w="12700">
            <a:noFill/>
            <a:miter lim="800000"/>
            <a:headEnd/>
            <a:tailEnd/>
          </a:ln>
          <a:effectLst/>
        </p:spPr>
        <p:txBody>
          <a:bodyPr wrap="none" lIns="91294" tIns="45647" rIns="91294" bIns="45647" anchor="ctr"/>
          <a:lstStyle/>
          <a:p>
            <a:endParaRPr lang="en-US"/>
          </a:p>
        </p:txBody>
      </p:sp>
      <p:sp>
        <p:nvSpPr>
          <p:cNvPr id="11268" name="AutoShape 4"/>
          <p:cNvSpPr>
            <a:spLocks noChangeArrowheads="1"/>
          </p:cNvSpPr>
          <p:nvPr/>
        </p:nvSpPr>
        <p:spPr bwMode="auto">
          <a:xfrm>
            <a:off x="2948655" y="3429000"/>
            <a:ext cx="634119" cy="697209"/>
          </a:xfrm>
          <a:prstGeom prst="rightArrow">
            <a:avLst>
              <a:gd name="adj1" fmla="val 50000"/>
              <a:gd name="adj2" fmla="val 50005"/>
            </a:avLst>
          </a:prstGeom>
          <a:solidFill>
            <a:schemeClr val="hlink"/>
          </a:solidFill>
          <a:ln w="25400">
            <a:solidFill>
              <a:schemeClr val="tx1"/>
            </a:solidFill>
            <a:miter lim="800000"/>
            <a:headEnd/>
            <a:tailEnd/>
          </a:ln>
          <a:effectLst/>
        </p:spPr>
        <p:txBody>
          <a:bodyPr wrap="none" lIns="91294" tIns="45647" rIns="91294" bIns="45647" anchor="ctr"/>
          <a:lstStyle/>
          <a:p>
            <a:endParaRPr lang="en-US"/>
          </a:p>
        </p:txBody>
      </p:sp>
      <p:sp>
        <p:nvSpPr>
          <p:cNvPr id="11269" name="Rectangle 5"/>
          <p:cNvSpPr>
            <a:spLocks noChangeArrowheads="1"/>
          </p:cNvSpPr>
          <p:nvPr/>
        </p:nvSpPr>
        <p:spPr bwMode="auto">
          <a:xfrm>
            <a:off x="286940" y="1934755"/>
            <a:ext cx="2355753" cy="335846"/>
          </a:xfrm>
          <a:prstGeom prst="rect">
            <a:avLst/>
          </a:prstGeom>
          <a:noFill/>
          <a:ln w="25400">
            <a:noFill/>
            <a:miter lim="800000"/>
            <a:headEnd/>
            <a:tailEnd/>
          </a:ln>
          <a:effectLst/>
        </p:spPr>
        <p:txBody>
          <a:bodyPr lIns="90343" tIns="44379" rIns="90343" bIns="44379">
            <a:spAutoFit/>
          </a:bodyPr>
          <a:lstStyle/>
          <a:p>
            <a:pPr>
              <a:spcBef>
                <a:spcPct val="50000"/>
              </a:spcBef>
            </a:pPr>
            <a:r>
              <a:rPr lang="en-US" sz="1600" i="1" dirty="0"/>
              <a:t>CSF</a:t>
            </a:r>
          </a:p>
        </p:txBody>
      </p:sp>
      <p:sp>
        <p:nvSpPr>
          <p:cNvPr id="11271" name="Rectangle 7"/>
          <p:cNvSpPr>
            <a:spLocks noChangeArrowheads="1"/>
          </p:cNvSpPr>
          <p:nvPr/>
        </p:nvSpPr>
        <p:spPr bwMode="auto">
          <a:xfrm>
            <a:off x="152400" y="0"/>
            <a:ext cx="3858616" cy="274291"/>
          </a:xfrm>
          <a:prstGeom prst="rect">
            <a:avLst/>
          </a:prstGeom>
          <a:noFill/>
          <a:ln w="25400">
            <a:noFill/>
            <a:miter lim="800000"/>
            <a:headEnd/>
            <a:tailEnd/>
          </a:ln>
          <a:effectLst/>
        </p:spPr>
        <p:txBody>
          <a:bodyPr lIns="90343" tIns="44379" rIns="90343" bIns="44379">
            <a:spAutoFit/>
          </a:bodyPr>
          <a:lstStyle/>
          <a:p>
            <a:pPr algn="l">
              <a:spcBef>
                <a:spcPct val="50000"/>
              </a:spcBef>
            </a:pPr>
            <a:r>
              <a:rPr lang="en-US" sz="1200" dirty="0"/>
              <a:t>WAL-MART:  BUSINESS PROCESS</a:t>
            </a:r>
          </a:p>
        </p:txBody>
      </p:sp>
      <p:sp useBgFill="1">
        <p:nvSpPr>
          <p:cNvPr id="11272" name="Rectangle 8"/>
          <p:cNvSpPr>
            <a:spLocks noChangeArrowheads="1"/>
          </p:cNvSpPr>
          <p:nvPr/>
        </p:nvSpPr>
        <p:spPr bwMode="auto">
          <a:xfrm>
            <a:off x="256818" y="2278606"/>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dirty="0"/>
              <a:t>Quick Responsiveness</a:t>
            </a:r>
          </a:p>
          <a:p>
            <a:r>
              <a:rPr lang="en-US" sz="1600" dirty="0"/>
              <a:t>to Market Changes</a:t>
            </a:r>
          </a:p>
        </p:txBody>
      </p:sp>
      <p:sp useBgFill="1">
        <p:nvSpPr>
          <p:cNvPr id="11273" name="Rectangle 9"/>
          <p:cNvSpPr>
            <a:spLocks noChangeArrowheads="1"/>
          </p:cNvSpPr>
          <p:nvPr/>
        </p:nvSpPr>
        <p:spPr bwMode="auto">
          <a:xfrm>
            <a:off x="256818" y="2880741"/>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a:t>Low Inventory</a:t>
            </a:r>
          </a:p>
        </p:txBody>
      </p:sp>
      <p:sp useBgFill="1">
        <p:nvSpPr>
          <p:cNvPr id="11274" name="Rectangle 10"/>
          <p:cNvSpPr>
            <a:spLocks noChangeArrowheads="1"/>
          </p:cNvSpPr>
          <p:nvPr/>
        </p:nvSpPr>
        <p:spPr bwMode="auto">
          <a:xfrm>
            <a:off x="256818" y="3476537"/>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a:t>Quick Replenishment</a:t>
            </a:r>
          </a:p>
        </p:txBody>
      </p:sp>
      <p:sp useBgFill="1">
        <p:nvSpPr>
          <p:cNvPr id="11275" name="Rectangle 11"/>
          <p:cNvSpPr>
            <a:spLocks noChangeArrowheads="1"/>
          </p:cNvSpPr>
          <p:nvPr/>
        </p:nvSpPr>
        <p:spPr bwMode="auto">
          <a:xfrm>
            <a:off x="256818" y="4085010"/>
            <a:ext cx="2403312" cy="592628"/>
          </a:xfrm>
          <a:prstGeom prst="rect">
            <a:avLst/>
          </a:prstGeom>
          <a:ln w="25400">
            <a:solidFill>
              <a:schemeClr val="tx1"/>
            </a:solidFill>
            <a:miter lim="800000"/>
            <a:headEnd/>
            <a:tailEnd/>
          </a:ln>
          <a:effectLst/>
        </p:spPr>
        <p:txBody>
          <a:bodyPr wrap="none" lIns="90343" tIns="44379" rIns="90343" bIns="44379" anchor="ctr"/>
          <a:lstStyle/>
          <a:p>
            <a:r>
              <a:rPr lang="en-US" sz="1600"/>
              <a:t>Effective HR System</a:t>
            </a:r>
          </a:p>
        </p:txBody>
      </p:sp>
      <p:sp>
        <p:nvSpPr>
          <p:cNvPr id="11276" name="Rectangle 12"/>
          <p:cNvSpPr>
            <a:spLocks noChangeArrowheads="1"/>
          </p:cNvSpPr>
          <p:nvPr/>
        </p:nvSpPr>
        <p:spPr bwMode="auto">
          <a:xfrm>
            <a:off x="256818" y="4693484"/>
            <a:ext cx="2403312" cy="592628"/>
          </a:xfrm>
          <a:prstGeom prst="rect">
            <a:avLst/>
          </a:prstGeom>
          <a:solidFill>
            <a:schemeClr val="folHlink"/>
          </a:solidFill>
          <a:ln w="25400">
            <a:solidFill>
              <a:schemeClr val="tx1"/>
            </a:solidFill>
            <a:miter lim="800000"/>
            <a:headEnd/>
            <a:tailEnd/>
          </a:ln>
          <a:effectLst/>
        </p:spPr>
        <p:txBody>
          <a:bodyPr wrap="none" lIns="90343" tIns="44379" rIns="90343" bIns="44379" anchor="ctr"/>
          <a:lstStyle/>
          <a:p>
            <a:r>
              <a:rPr lang="en-US" sz="1600"/>
              <a:t>Efficient Distribution</a:t>
            </a:r>
          </a:p>
          <a:p>
            <a:r>
              <a:rPr lang="en-US" sz="1600"/>
              <a:t> System</a:t>
            </a:r>
          </a:p>
        </p:txBody>
      </p:sp>
      <p:sp>
        <p:nvSpPr>
          <p:cNvPr id="13" name="Flowchart: Process 12"/>
          <p:cNvSpPr/>
          <p:nvPr/>
        </p:nvSpPr>
        <p:spPr bwMode="auto">
          <a:xfrm>
            <a:off x="7543800" y="5943600"/>
            <a:ext cx="1143000" cy="381000"/>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Narrow" pitchFamily="34" charset="0"/>
              </a:rPr>
              <a:t>Video 1</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smtClean="0"/>
              <a:t>IT is Critical for Wal-Mart’s </a:t>
            </a:r>
            <a:br>
              <a:rPr lang="en-US" smtClean="0"/>
            </a:br>
            <a:r>
              <a:rPr lang="en-US" smtClean="0"/>
              <a:t>“Everyday Low Price” Strategy</a:t>
            </a:r>
            <a:endParaRPr lang="en-US"/>
          </a:p>
        </p:txBody>
      </p:sp>
      <p:sp>
        <p:nvSpPr>
          <p:cNvPr id="6" name="Slide Number Placeholder 4"/>
          <p:cNvSpPr>
            <a:spLocks noGrp="1"/>
          </p:cNvSpPr>
          <p:nvPr>
            <p:ph type="sldNum" sz="quarter" idx="12"/>
          </p:nvPr>
        </p:nvSpPr>
        <p:spPr/>
        <p:txBody>
          <a:bodyPr/>
          <a:lstStyle/>
          <a:p>
            <a:fld id="{0B8DC957-14FE-49F1-9C76-DFA3C7262383}" type="slidenum">
              <a:rPr lang="en-US" smtClean="0"/>
              <a:pPr/>
              <a:t>35</a:t>
            </a:fld>
            <a:endParaRPr lang="en-US"/>
          </a:p>
        </p:txBody>
      </p:sp>
      <p:sp>
        <p:nvSpPr>
          <p:cNvPr id="603141" name="Rectangle 5"/>
          <p:cNvSpPr>
            <a:spLocks noChangeArrowheads="1"/>
          </p:cNvSpPr>
          <p:nvPr/>
        </p:nvSpPr>
        <p:spPr bwMode="auto">
          <a:xfrm>
            <a:off x="600075" y="1524000"/>
            <a:ext cx="7942263" cy="1219200"/>
          </a:xfrm>
          <a:prstGeom prst="rect">
            <a:avLst/>
          </a:prstGeom>
          <a:noFill/>
          <a:ln w="12700">
            <a:noFill/>
            <a:miter lim="800000"/>
            <a:headEnd/>
            <a:tailEnd/>
          </a:ln>
          <a:effectLst/>
        </p:spPr>
        <p:txBody>
          <a:bodyPr lIns="90786" tIns="46136" rIns="90786" bIns="46136"/>
          <a:lstStyle/>
          <a:p>
            <a:pPr defTabSz="909638">
              <a:lnSpc>
                <a:spcPct val="90000"/>
              </a:lnSpc>
              <a:spcBef>
                <a:spcPct val="10000"/>
              </a:spcBef>
              <a:tabLst>
                <a:tab pos="7446963" algn="r"/>
              </a:tabLst>
            </a:pPr>
            <a:r>
              <a:rPr lang="en-US" sz="2300" b="0" dirty="0">
                <a:solidFill>
                  <a:srgbClr val="0000CC"/>
                </a:solidFill>
                <a:latin typeface="Times New Roman" charset="0"/>
              </a:rPr>
              <a:t>Invested in most of the waves of retail IT systems </a:t>
            </a:r>
            <a:r>
              <a:rPr lang="en-US" sz="2300" dirty="0">
                <a:latin typeface="Times New Roman" charset="0"/>
              </a:rPr>
              <a:t>earlier</a:t>
            </a:r>
            <a:r>
              <a:rPr lang="en-US" sz="2300" b="0" dirty="0">
                <a:solidFill>
                  <a:srgbClr val="0000CC"/>
                </a:solidFill>
                <a:latin typeface="Times New Roman" charset="0"/>
              </a:rPr>
              <a:t> and more aggressively than its competitors</a:t>
            </a:r>
          </a:p>
          <a:p>
            <a:pPr defTabSz="909638">
              <a:lnSpc>
                <a:spcPct val="90000"/>
              </a:lnSpc>
              <a:spcBef>
                <a:spcPct val="10000"/>
              </a:spcBef>
              <a:tabLst>
                <a:tab pos="7446963" algn="r"/>
              </a:tabLst>
            </a:pPr>
            <a:r>
              <a:rPr lang="en-US" sz="2300" dirty="0">
                <a:latin typeface="Times New Roman" charset="0"/>
              </a:rPr>
              <a:t>- Set industry standards in IT</a:t>
            </a:r>
          </a:p>
        </p:txBody>
      </p:sp>
      <p:sp>
        <p:nvSpPr>
          <p:cNvPr id="603142" name="Text Box 6"/>
          <p:cNvSpPr txBox="1">
            <a:spLocks noChangeArrowheads="1"/>
          </p:cNvSpPr>
          <p:nvPr/>
        </p:nvSpPr>
        <p:spPr bwMode="auto">
          <a:xfrm>
            <a:off x="685800" y="2590800"/>
            <a:ext cx="8153400" cy="2585323"/>
          </a:xfrm>
          <a:prstGeom prst="rect">
            <a:avLst/>
          </a:prstGeom>
          <a:noFill/>
          <a:ln w="9525">
            <a:noFill/>
            <a:miter lim="800000"/>
            <a:headEnd/>
            <a:tailEnd/>
          </a:ln>
          <a:effectLst/>
        </p:spPr>
        <p:txBody>
          <a:bodyPr>
            <a:spAutoFit/>
          </a:bodyPr>
          <a:lstStyle/>
          <a:p>
            <a:pPr marL="1139825" indent="-1139825" algn="l">
              <a:spcBef>
                <a:spcPct val="50000"/>
              </a:spcBef>
              <a:tabLst>
                <a:tab pos="1082675" algn="l"/>
              </a:tabLst>
            </a:pPr>
            <a:r>
              <a:rPr lang="en-US" dirty="0">
                <a:solidFill>
                  <a:srgbClr val="0000CC"/>
                </a:solidFill>
              </a:rPr>
              <a:t>1969        : Used computers to track store inventory</a:t>
            </a:r>
          </a:p>
          <a:p>
            <a:pPr marL="1139825" indent="-1139825" algn="l">
              <a:spcBef>
                <a:spcPct val="50000"/>
              </a:spcBef>
              <a:tabLst>
                <a:tab pos="1082675" algn="l"/>
              </a:tabLst>
            </a:pPr>
            <a:r>
              <a:rPr lang="en-US" dirty="0">
                <a:solidFill>
                  <a:srgbClr val="0000CC"/>
                </a:solidFill>
              </a:rPr>
              <a:t>1980        : Adopted bar codes</a:t>
            </a:r>
          </a:p>
          <a:p>
            <a:pPr marL="1139825" indent="-1139825" algn="l">
              <a:spcBef>
                <a:spcPct val="50000"/>
              </a:spcBef>
              <a:tabLst>
                <a:tab pos="1082675" algn="l"/>
              </a:tabLst>
            </a:pPr>
            <a:r>
              <a:rPr lang="en-US" dirty="0">
                <a:solidFill>
                  <a:srgbClr val="0000CC"/>
                </a:solidFill>
              </a:rPr>
              <a:t>1985        : Electronic Data Interchange (EDI) with suppliers</a:t>
            </a:r>
          </a:p>
          <a:p>
            <a:pPr marL="1139825" indent="-1139825" algn="l">
              <a:spcBef>
                <a:spcPct val="50000"/>
              </a:spcBef>
              <a:tabLst>
                <a:tab pos="1082675" algn="l"/>
              </a:tabLst>
            </a:pPr>
            <a:r>
              <a:rPr lang="en-US" dirty="0">
                <a:solidFill>
                  <a:srgbClr val="0000CC"/>
                </a:solidFill>
              </a:rPr>
              <a:t>Late 80’s : Wireless scanning guns</a:t>
            </a:r>
          </a:p>
          <a:p>
            <a:pPr marL="1139825" indent="-1139825" algn="l">
              <a:spcBef>
                <a:spcPct val="50000"/>
              </a:spcBef>
              <a:tabLst>
                <a:tab pos="1082675" algn="l"/>
              </a:tabLst>
            </a:pPr>
            <a:r>
              <a:rPr lang="en-US" dirty="0">
                <a:solidFill>
                  <a:srgbClr val="0000CC"/>
                </a:solidFill>
              </a:rPr>
              <a:t>2003         : Mandated its 100 largest suppliers to place RFID (Radio Frequency     Identification) tags on the boxes and pallets shipped to </a:t>
            </a:r>
            <a:r>
              <a:rPr lang="en-US" dirty="0" err="1">
                <a:solidFill>
                  <a:srgbClr val="0000CC"/>
                </a:solidFill>
              </a:rPr>
              <a:t>Wal</a:t>
            </a:r>
            <a:r>
              <a:rPr lang="en-US" dirty="0">
                <a:solidFill>
                  <a:srgbClr val="0000CC"/>
                </a:solidFill>
              </a:rPr>
              <a:t>-mart stores by January 2005</a:t>
            </a:r>
          </a:p>
        </p:txBody>
      </p:sp>
      <p:sp>
        <p:nvSpPr>
          <p:cNvPr id="603143" name="Text Box 7"/>
          <p:cNvSpPr txBox="1">
            <a:spLocks noChangeArrowheads="1"/>
          </p:cNvSpPr>
          <p:nvPr/>
        </p:nvSpPr>
        <p:spPr bwMode="auto">
          <a:xfrm>
            <a:off x="457200" y="5410200"/>
            <a:ext cx="8229600" cy="1016000"/>
          </a:xfrm>
          <a:prstGeom prst="rect">
            <a:avLst/>
          </a:prstGeom>
          <a:noFill/>
          <a:ln w="9525">
            <a:solidFill>
              <a:srgbClr val="FF0000"/>
            </a:solidFill>
            <a:miter lim="800000"/>
            <a:headEnd/>
            <a:tailEnd/>
          </a:ln>
          <a:effectLst/>
        </p:spPr>
        <p:txBody>
          <a:bodyPr>
            <a:spAutoFit/>
          </a:bodyPr>
          <a:lstStyle/>
          <a:p>
            <a:r>
              <a:rPr lang="en-US" sz="2000"/>
              <a:t>Focus of IT Investments:</a:t>
            </a:r>
          </a:p>
          <a:p>
            <a:r>
              <a:rPr lang="en-US" sz="2000"/>
              <a:t>Applications that directly enhanced its core value proposition – EDLP – and increasing sales through micromerchandising</a:t>
            </a:r>
          </a:p>
        </p:txBody>
      </p:sp>
      <p:sp>
        <p:nvSpPr>
          <p:cNvPr id="7" name="Flowchart: Process 6"/>
          <p:cNvSpPr/>
          <p:nvPr/>
        </p:nvSpPr>
        <p:spPr bwMode="auto">
          <a:xfrm>
            <a:off x="7543800" y="304800"/>
            <a:ext cx="1143000" cy="381000"/>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Arial Narrow" pitchFamily="34" charset="0"/>
              </a:rPr>
              <a:t>Video 2</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
            </a:r>
            <a:br>
              <a:rPr lang="en-US" smtClean="0"/>
            </a:br>
            <a:r>
              <a:rPr lang="en-US" smtClean="0"/>
              <a:t>Wal-Mart Invests Heavily in Information Technology</a:t>
            </a:r>
            <a:endParaRPr lang="en-US"/>
          </a:p>
        </p:txBody>
      </p:sp>
      <p:sp>
        <p:nvSpPr>
          <p:cNvPr id="14339" name="Rectangle 3"/>
          <p:cNvSpPr>
            <a:spLocks noGrp="1" noChangeArrowheads="1"/>
          </p:cNvSpPr>
          <p:nvPr>
            <p:ph type="body" idx="1"/>
          </p:nvPr>
        </p:nvSpPr>
        <p:spPr/>
        <p:txBody>
          <a:bodyPr/>
          <a:lstStyle/>
          <a:p>
            <a:pPr lvl="1"/>
            <a:r>
              <a:rPr lang="en-US" dirty="0" smtClean="0"/>
              <a:t>Inventory Tracking and Management System at distribution centers:</a:t>
            </a:r>
          </a:p>
          <a:p>
            <a:pPr lvl="2"/>
            <a:r>
              <a:rPr lang="en-US" dirty="0" smtClean="0"/>
              <a:t>Identifies every product and its location in the warehouse</a:t>
            </a:r>
          </a:p>
          <a:p>
            <a:pPr lvl="2"/>
            <a:r>
              <a:rPr lang="en-US" dirty="0" smtClean="0"/>
              <a:t>Integrated with some 8.5 miles of laser-guided conveyor belts</a:t>
            </a:r>
          </a:p>
          <a:p>
            <a:pPr lvl="2"/>
            <a:r>
              <a:rPr lang="en-US" dirty="0" smtClean="0"/>
              <a:t>Lasers read the bar code on every product box and route them to appropriate loading dock</a:t>
            </a:r>
          </a:p>
        </p:txBody>
      </p:sp>
      <p:sp>
        <p:nvSpPr>
          <p:cNvPr id="14340" name="Rectangle 4"/>
          <p:cNvSpPr>
            <a:spLocks noChangeArrowheads="1"/>
          </p:cNvSpPr>
          <p:nvPr/>
        </p:nvSpPr>
        <p:spPr bwMode="auto">
          <a:xfrm>
            <a:off x="158530" y="310575"/>
            <a:ext cx="8750846" cy="266207"/>
          </a:xfrm>
          <a:prstGeom prst="rect">
            <a:avLst/>
          </a:prstGeom>
          <a:noFill/>
          <a:ln w="12700">
            <a:noFill/>
            <a:miter lim="800000"/>
            <a:headEnd/>
            <a:tailEnd/>
          </a:ln>
          <a:effectLst/>
        </p:spPr>
        <p:txBody>
          <a:bodyPr wrap="none" lIns="91294" tIns="45647" rIns="91294" bIns="45647" anchor="ctr"/>
          <a:lstStyle/>
          <a:p>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
            </a:r>
            <a:br>
              <a:rPr lang="en-US" smtClean="0"/>
            </a:br>
            <a:r>
              <a:rPr lang="en-US" smtClean="0"/>
              <a:t>Wal-Mart Invests Heavily in Information Technology</a:t>
            </a:r>
            <a:endParaRPr lang="en-US"/>
          </a:p>
        </p:txBody>
      </p:sp>
      <p:sp>
        <p:nvSpPr>
          <p:cNvPr id="14339" name="Rectangle 3"/>
          <p:cNvSpPr>
            <a:spLocks noGrp="1" noChangeArrowheads="1"/>
          </p:cNvSpPr>
          <p:nvPr>
            <p:ph type="body" idx="1"/>
          </p:nvPr>
        </p:nvSpPr>
        <p:spPr/>
        <p:txBody>
          <a:bodyPr/>
          <a:lstStyle/>
          <a:p>
            <a:pPr lvl="1"/>
            <a:r>
              <a:rPr lang="en-US" dirty="0" smtClean="0"/>
              <a:t>Electronic Data Interchange (EDI):</a:t>
            </a:r>
          </a:p>
          <a:p>
            <a:pPr lvl="2"/>
            <a:r>
              <a:rPr lang="en-US" dirty="0" smtClean="0"/>
              <a:t>For electronic transmission of POS data, purchase orders, invoices, advance shipment notice, etc. between Wal-Mart headquarters, suppliers, distribution centers, and individual stores</a:t>
            </a:r>
          </a:p>
          <a:p>
            <a:pPr lvl="1"/>
            <a:r>
              <a:rPr lang="en-US" dirty="0" smtClean="0"/>
              <a:t>Merchandising Artificial Intelligence System:</a:t>
            </a:r>
          </a:p>
          <a:p>
            <a:pPr lvl="2"/>
            <a:r>
              <a:rPr lang="en-US" dirty="0" smtClean="0"/>
              <a:t>To adjust vendor merchandise assortments based on the need of each particular store</a:t>
            </a:r>
          </a:p>
          <a:p>
            <a:pPr lvl="2"/>
            <a:r>
              <a:rPr lang="en-US" dirty="0" smtClean="0"/>
              <a:t>State-of-the-art satellite communication network which supports data, voice, and video</a:t>
            </a:r>
            <a:endParaRPr lang="en-US" dirty="0"/>
          </a:p>
        </p:txBody>
      </p:sp>
      <p:sp>
        <p:nvSpPr>
          <p:cNvPr id="14340" name="Rectangle 4"/>
          <p:cNvSpPr>
            <a:spLocks noChangeArrowheads="1"/>
          </p:cNvSpPr>
          <p:nvPr/>
        </p:nvSpPr>
        <p:spPr bwMode="auto">
          <a:xfrm>
            <a:off x="158530" y="310575"/>
            <a:ext cx="8750846" cy="266207"/>
          </a:xfrm>
          <a:prstGeom prst="rect">
            <a:avLst/>
          </a:prstGeom>
          <a:noFill/>
          <a:ln w="12700">
            <a:noFill/>
            <a:miter lim="800000"/>
            <a:headEnd/>
            <a:tailEnd/>
          </a:ln>
          <a:effectLst/>
        </p:spPr>
        <p:txBody>
          <a:bodyPr wrap="none" lIns="91294" tIns="45647" rIns="91294" bIns="45647" anchor="ctr"/>
          <a:lstStyle/>
          <a:p>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28600" y="1905000"/>
            <a:ext cx="8915400" cy="4495800"/>
          </a:xfrm>
          <a:prstGeom prst="rect">
            <a:avLst/>
          </a:prstGeom>
          <a:noFill/>
          <a:ln w="9525" algn="ctr">
            <a:noFill/>
            <a:miter lim="800000"/>
            <a:headEnd/>
            <a:tailEnd/>
          </a:ln>
        </p:spPr>
        <p:txBody>
          <a:bodyPr lIns="0"/>
          <a:lstStyle/>
          <a:p>
            <a:pPr marL="552450" indent="-552450" algn="l" eaLnBrk="1" hangingPunct="1">
              <a:spcBef>
                <a:spcPct val="20000"/>
              </a:spcBef>
              <a:buClr>
                <a:schemeClr val="bg2"/>
              </a:buClr>
              <a:buSzPct val="75000"/>
              <a:buFont typeface="Wingdings" pitchFamily="2" charset="2"/>
              <a:buChar char="p"/>
            </a:pPr>
            <a:endParaRPr lang="en-US" altLang="zh-TW" sz="1600" b="1">
              <a:ea typeface="新細明體" pitchFamily="-32" charset="-120"/>
            </a:endParaRPr>
          </a:p>
        </p:txBody>
      </p:sp>
      <p:sp>
        <p:nvSpPr>
          <p:cNvPr id="32771" name="Rectangle 3"/>
          <p:cNvSpPr>
            <a:spLocks noGrp="1" noChangeArrowheads="1"/>
          </p:cNvSpPr>
          <p:nvPr>
            <p:ph type="title"/>
          </p:nvPr>
        </p:nvSpPr>
        <p:spPr/>
        <p:txBody>
          <a:bodyPr/>
          <a:lstStyle/>
          <a:p>
            <a:pPr eaLnBrk="1" hangingPunct="1"/>
            <a:r>
              <a:rPr lang="en-CA" sz="4000" smtClean="0"/>
              <a:t>Strategic Information Technology Planning – Methodologies</a:t>
            </a:r>
            <a:endParaRPr lang="en-US" sz="4000" smtClean="0"/>
          </a:p>
        </p:txBody>
      </p:sp>
      <p:sp>
        <p:nvSpPr>
          <p:cNvPr id="32772" name="Rectangle 4"/>
          <p:cNvSpPr>
            <a:spLocks noGrp="1" noChangeArrowheads="1"/>
          </p:cNvSpPr>
          <p:nvPr>
            <p:ph type="body" idx="1"/>
          </p:nvPr>
        </p:nvSpPr>
        <p:spPr/>
        <p:txBody>
          <a:bodyPr/>
          <a:lstStyle/>
          <a:p>
            <a:pPr eaLnBrk="1" hangingPunct="1">
              <a:lnSpc>
                <a:spcPct val="80000"/>
              </a:lnSpc>
            </a:pPr>
            <a:r>
              <a:rPr lang="en-CA" altLang="zh-TW" sz="2400" dirty="0" smtClean="0">
                <a:ea typeface="新細明體" pitchFamily="-32" charset="-120"/>
              </a:rPr>
              <a:t>Stages Of IT Growth Model, indicates that organizations go through six stages of IT growth</a:t>
            </a:r>
          </a:p>
          <a:p>
            <a:pPr lvl="1" eaLnBrk="1" hangingPunct="1">
              <a:lnSpc>
                <a:spcPct val="80000"/>
              </a:lnSpc>
            </a:pPr>
            <a:endParaRPr lang="en-CA" altLang="zh-TW" sz="2000" dirty="0" smtClean="0">
              <a:ea typeface="新細明體" pitchFamily="-32" charset="-120"/>
            </a:endParaRPr>
          </a:p>
          <a:p>
            <a:pPr lvl="1" eaLnBrk="1" hangingPunct="1">
              <a:lnSpc>
                <a:spcPct val="80000"/>
              </a:lnSpc>
            </a:pPr>
            <a:r>
              <a:rPr lang="en-CA" altLang="zh-TW" sz="2000" dirty="0" smtClean="0">
                <a:solidFill>
                  <a:srgbClr val="FF3300"/>
                </a:solidFill>
                <a:ea typeface="新細明體" pitchFamily="-32" charset="-120"/>
              </a:rPr>
              <a:t>Initiation</a:t>
            </a:r>
            <a:r>
              <a:rPr lang="en-CA" altLang="zh-TW" sz="2000" dirty="0" smtClean="0">
                <a:ea typeface="新細明體" pitchFamily="-32" charset="-120"/>
              </a:rPr>
              <a:t>. When computers are initially introduced.</a:t>
            </a:r>
          </a:p>
          <a:p>
            <a:pPr lvl="1" eaLnBrk="1" hangingPunct="1">
              <a:lnSpc>
                <a:spcPct val="80000"/>
              </a:lnSpc>
            </a:pPr>
            <a:r>
              <a:rPr lang="en-CA" altLang="zh-TW" sz="2000" dirty="0" smtClean="0">
                <a:solidFill>
                  <a:srgbClr val="FF3300"/>
                </a:solidFill>
                <a:ea typeface="新細明體" pitchFamily="-32" charset="-120"/>
              </a:rPr>
              <a:t>Expansion (Contagion).</a:t>
            </a:r>
            <a:r>
              <a:rPr lang="en-CA" altLang="zh-TW" sz="2000" dirty="0" smtClean="0">
                <a:ea typeface="新細明體" pitchFamily="-32" charset="-120"/>
              </a:rPr>
              <a:t> Centralized growth takes place as users demand more applications.</a:t>
            </a:r>
          </a:p>
          <a:p>
            <a:pPr lvl="1" eaLnBrk="1" hangingPunct="1">
              <a:lnSpc>
                <a:spcPct val="80000"/>
              </a:lnSpc>
            </a:pPr>
            <a:r>
              <a:rPr lang="en-CA" altLang="zh-TW" sz="2000" dirty="0" smtClean="0">
                <a:solidFill>
                  <a:srgbClr val="FF3300"/>
                </a:solidFill>
                <a:ea typeface="新細明體" pitchFamily="-32" charset="-120"/>
              </a:rPr>
              <a:t>Control</a:t>
            </a:r>
            <a:r>
              <a:rPr lang="en-CA" altLang="zh-TW" sz="2000" dirty="0" smtClean="0">
                <a:ea typeface="新細明體" pitchFamily="-32" charset="-120"/>
              </a:rPr>
              <a:t>. In response to management concern about cost versus benefits, systems projects are expected to show a return.</a:t>
            </a:r>
          </a:p>
          <a:p>
            <a:pPr lvl="1" eaLnBrk="1" hangingPunct="1">
              <a:lnSpc>
                <a:spcPct val="80000"/>
              </a:lnSpc>
            </a:pPr>
            <a:r>
              <a:rPr lang="en-CA" altLang="zh-TW" sz="2000" dirty="0" smtClean="0">
                <a:solidFill>
                  <a:srgbClr val="FF3300"/>
                </a:solidFill>
                <a:ea typeface="新細明體" pitchFamily="-32" charset="-120"/>
              </a:rPr>
              <a:t>Integration</a:t>
            </a:r>
            <a:r>
              <a:rPr lang="en-CA" altLang="zh-TW" sz="2000" dirty="0" smtClean="0">
                <a:ea typeface="新細明體" pitchFamily="-32" charset="-120"/>
              </a:rPr>
              <a:t>. Expenditures on integrating (via telecommunications and databases) existing systems</a:t>
            </a:r>
          </a:p>
          <a:p>
            <a:pPr lvl="1" eaLnBrk="1" hangingPunct="1">
              <a:lnSpc>
                <a:spcPct val="80000"/>
              </a:lnSpc>
            </a:pPr>
            <a:r>
              <a:rPr lang="en-CA" altLang="zh-TW" sz="2000" dirty="0" smtClean="0">
                <a:solidFill>
                  <a:srgbClr val="FF3300"/>
                </a:solidFill>
                <a:ea typeface="新細明體" pitchFamily="-32" charset="-120"/>
              </a:rPr>
              <a:t>Data administration</a:t>
            </a:r>
            <a:r>
              <a:rPr lang="en-CA" altLang="zh-TW" sz="2000" dirty="0" smtClean="0">
                <a:ea typeface="新細明體" pitchFamily="-32" charset="-120"/>
              </a:rPr>
              <a:t>. Information requirements rather than processing drive the applications portfolio.</a:t>
            </a:r>
          </a:p>
          <a:p>
            <a:pPr lvl="1" eaLnBrk="1" hangingPunct="1">
              <a:lnSpc>
                <a:spcPct val="80000"/>
              </a:lnSpc>
            </a:pPr>
            <a:r>
              <a:rPr lang="en-CA" altLang="zh-TW" sz="2000" dirty="0" smtClean="0">
                <a:solidFill>
                  <a:srgbClr val="FF3300"/>
                </a:solidFill>
                <a:ea typeface="新細明體" pitchFamily="-32" charset="-120"/>
              </a:rPr>
              <a:t>Maturity</a:t>
            </a:r>
            <a:r>
              <a:rPr lang="en-CA" altLang="zh-TW" sz="2000" dirty="0" smtClean="0">
                <a:ea typeface="新細明體" pitchFamily="-32" charset="-120"/>
              </a:rPr>
              <a:t>. The planning and development of IT are closely coordinated with business development</a:t>
            </a:r>
            <a:endParaRPr lang="en-US" altLang="zh-TW" sz="2000" dirty="0" smtClean="0">
              <a:ea typeface="新細明體" pitchFamily="-32" charset="-120"/>
            </a:endParaRPr>
          </a:p>
          <a:p>
            <a:pPr eaLnBrk="1" hangingPunct="1">
              <a:lnSpc>
                <a:spcPct val="80000"/>
              </a:lnSpc>
            </a:pPr>
            <a:endParaRPr lang="en-US" sz="2400" dirty="0" smtClean="0"/>
          </a:p>
        </p:txBody>
      </p:sp>
      <p:sp>
        <p:nvSpPr>
          <p:cNvPr id="32773" name="Rectangle 5"/>
          <p:cNvSpPr>
            <a:spLocks noChangeArrowheads="1"/>
          </p:cNvSpPr>
          <p:nvPr/>
        </p:nvSpPr>
        <p:spPr bwMode="auto">
          <a:xfrm>
            <a:off x="381000" y="228600"/>
            <a:ext cx="8382000" cy="1295400"/>
          </a:xfrm>
          <a:prstGeom prst="rect">
            <a:avLst/>
          </a:prstGeom>
          <a:noFill/>
          <a:ln w="9525">
            <a:solidFill>
              <a:schemeClr val="tx2"/>
            </a:solidFill>
            <a:miter lim="800000"/>
            <a:headEnd/>
            <a:tailEnd/>
          </a:ln>
        </p:spPr>
        <p:txBody>
          <a:bodyPr wrap="none" anchor="ctr"/>
          <a:lstStyle/>
          <a:p>
            <a:endParaRPr lang="en-US"/>
          </a:p>
        </p:txBody>
      </p:sp>
    </p:spTree>
  </p:cSld>
  <p:clrMapOvr>
    <a:masterClrMapping/>
  </p:clrMapOvr>
  <p:transition spd="med">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04800" y="1676400"/>
            <a:ext cx="8610600" cy="4495800"/>
          </a:xfrm>
          <a:prstGeom prst="rect">
            <a:avLst/>
          </a:prstGeom>
          <a:noFill/>
          <a:ln w="9525" algn="ctr">
            <a:noFill/>
            <a:miter lim="800000"/>
            <a:headEnd/>
            <a:tailEnd/>
          </a:ln>
        </p:spPr>
        <p:txBody>
          <a:bodyPr lIns="0"/>
          <a:lstStyle/>
          <a:p>
            <a:pPr marL="552450" indent="-552450" algn="l" eaLnBrk="1" hangingPunct="1">
              <a:spcBef>
                <a:spcPct val="20000"/>
              </a:spcBef>
              <a:buClr>
                <a:schemeClr val="bg2"/>
              </a:buClr>
              <a:buSzPct val="75000"/>
              <a:buFont typeface="Wingdings" pitchFamily="2" charset="2"/>
              <a:buChar char="p"/>
            </a:pPr>
            <a:endParaRPr lang="en-US" altLang="zh-TW" sz="1700">
              <a:ea typeface="新細明體" pitchFamily="-32" charset="-120"/>
              <a:cs typeface="Arial" charset="0"/>
            </a:endParaRPr>
          </a:p>
        </p:txBody>
      </p:sp>
      <p:sp>
        <p:nvSpPr>
          <p:cNvPr id="34819" name="Rectangle 3"/>
          <p:cNvSpPr>
            <a:spLocks noGrp="1" noChangeArrowheads="1"/>
          </p:cNvSpPr>
          <p:nvPr>
            <p:ph type="title"/>
          </p:nvPr>
        </p:nvSpPr>
        <p:spPr/>
        <p:txBody>
          <a:bodyPr/>
          <a:lstStyle/>
          <a:p>
            <a:pPr eaLnBrk="1" hangingPunct="1"/>
            <a:r>
              <a:rPr lang="en-CA" sz="3600" smtClean="0"/>
              <a:t>Strategic Information Technology Planning – Methodologies (Continued)</a:t>
            </a:r>
            <a:endParaRPr lang="en-US" sz="3600" smtClean="0"/>
          </a:p>
        </p:txBody>
      </p:sp>
      <p:sp>
        <p:nvSpPr>
          <p:cNvPr id="34820" name="Rectangle 4"/>
          <p:cNvSpPr>
            <a:spLocks noGrp="1" noChangeArrowheads="1"/>
          </p:cNvSpPr>
          <p:nvPr>
            <p:ph type="body" idx="1"/>
          </p:nvPr>
        </p:nvSpPr>
        <p:spPr/>
        <p:txBody>
          <a:bodyPr/>
          <a:lstStyle/>
          <a:p>
            <a:pPr eaLnBrk="1" hangingPunct="1"/>
            <a:r>
              <a:rPr lang="en-CA" altLang="zh-TW" smtClean="0">
                <a:solidFill>
                  <a:srgbClr val="FF3300"/>
                </a:solidFill>
                <a:ea typeface="新細明體" pitchFamily="-32" charset="-120"/>
              </a:rPr>
              <a:t>Scenario planning</a:t>
            </a:r>
            <a:r>
              <a:rPr lang="en-CA" altLang="zh-TW" smtClean="0">
                <a:ea typeface="新細明體" pitchFamily="-32" charset="-120"/>
              </a:rPr>
              <a:t> is a methodology in which planners first create several scenarios, then a team compile possible future events that may influence the outcome of each scenario.</a:t>
            </a:r>
            <a:endParaRPr lang="en-US" altLang="zh-TW" smtClean="0">
              <a:ea typeface="新細明體" pitchFamily="-32" charset="-120"/>
            </a:endParaRPr>
          </a:p>
          <a:p>
            <a:pPr eaLnBrk="1" hangingPunct="1"/>
            <a:endParaRPr lang="en-US" smtClean="0"/>
          </a:p>
        </p:txBody>
      </p:sp>
      <p:sp>
        <p:nvSpPr>
          <p:cNvPr id="34821" name="Rectangle 5"/>
          <p:cNvSpPr>
            <a:spLocks noChangeArrowheads="1"/>
          </p:cNvSpPr>
          <p:nvPr/>
        </p:nvSpPr>
        <p:spPr bwMode="auto">
          <a:xfrm>
            <a:off x="381000" y="228600"/>
            <a:ext cx="8382000" cy="1295400"/>
          </a:xfrm>
          <a:prstGeom prst="rect">
            <a:avLst/>
          </a:prstGeom>
          <a:noFill/>
          <a:ln w="9525">
            <a:solidFill>
              <a:schemeClr val="tx2"/>
            </a:solidFill>
            <a:miter lim="800000"/>
            <a:headEnd/>
            <a:tailEnd/>
          </a:ln>
        </p:spPr>
        <p:txBody>
          <a:bodyPr wrap="none" anchor="ctr"/>
          <a:lstStyle/>
          <a:p>
            <a:endParaRPr lang="en-US"/>
          </a:p>
        </p:txBody>
      </p:sp>
    </p:spTree>
  </p:cSld>
  <p:clrMapOvr>
    <a:masterClrMapping/>
  </p:clrMapOvr>
  <p:transition spd="med">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0"/>
            <a:ext cx="9147634"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CA" sz="3200" smtClean="0"/>
              <a:t>Strategic Information Technology Planning – Methodologies (Continued)</a:t>
            </a:r>
            <a:endParaRPr lang="en-US" sz="3200" smtClean="0"/>
          </a:p>
        </p:txBody>
      </p:sp>
      <p:sp>
        <p:nvSpPr>
          <p:cNvPr id="35843" name="Rectangle 3"/>
          <p:cNvSpPr>
            <a:spLocks noGrp="1" noChangeArrowheads="1"/>
          </p:cNvSpPr>
          <p:nvPr>
            <p:ph type="body" idx="1"/>
          </p:nvPr>
        </p:nvSpPr>
        <p:spPr/>
        <p:txBody>
          <a:bodyPr/>
          <a:lstStyle/>
          <a:p>
            <a:pPr eaLnBrk="1" hangingPunct="1">
              <a:lnSpc>
                <a:spcPct val="80000"/>
              </a:lnSpc>
            </a:pPr>
            <a:r>
              <a:rPr lang="en-US" sz="1600" smtClean="0"/>
              <a:t>Competition has been affected by IT in three vital ways. First, industry structure and the rules of competition have changed as a result of new information technologies. Second, organizations have outperformed their competitors by using IT. Finally, organizations have created new businesses by using IT. Based on this conclusion, Porter and Millar developed a </a:t>
            </a:r>
            <a:r>
              <a:rPr lang="en-US" sz="1600" smtClean="0">
                <a:solidFill>
                  <a:srgbClr val="FF3300"/>
                </a:solidFill>
              </a:rPr>
              <a:t>five-step framework</a:t>
            </a:r>
            <a:r>
              <a:rPr lang="en-US" sz="1600" smtClean="0"/>
              <a:t> that organizations can use to exploit the strategic opportunities IT creates.</a:t>
            </a:r>
          </a:p>
          <a:p>
            <a:pPr eaLnBrk="1" hangingPunct="1">
              <a:lnSpc>
                <a:spcPct val="80000"/>
              </a:lnSpc>
            </a:pPr>
            <a:endParaRPr lang="en-US" sz="1600" smtClean="0"/>
          </a:p>
          <a:p>
            <a:pPr eaLnBrk="1" hangingPunct="1">
              <a:lnSpc>
                <a:spcPct val="80000"/>
              </a:lnSpc>
            </a:pPr>
            <a:r>
              <a:rPr lang="en-US" sz="1600" b="1" smtClean="0"/>
              <a:t>Step 1. Assess information intensity. </a:t>
            </a:r>
          </a:p>
          <a:p>
            <a:pPr eaLnBrk="1" hangingPunct="1">
              <a:lnSpc>
                <a:spcPct val="80000"/>
              </a:lnSpc>
            </a:pPr>
            <a:r>
              <a:rPr lang="en-US" sz="1600" b="1" smtClean="0"/>
              <a:t>Step 2. Determine the role of IT in the industry structure.</a:t>
            </a:r>
          </a:p>
          <a:p>
            <a:pPr eaLnBrk="1" hangingPunct="1">
              <a:lnSpc>
                <a:spcPct val="80000"/>
              </a:lnSpc>
            </a:pPr>
            <a:r>
              <a:rPr lang="en-US" sz="1600" b="1" smtClean="0"/>
              <a:t>Step 3. Identify and rank the ways in which IT can create competitive advantage. </a:t>
            </a:r>
          </a:p>
          <a:p>
            <a:pPr eaLnBrk="1" hangingPunct="1">
              <a:lnSpc>
                <a:spcPct val="80000"/>
              </a:lnSpc>
            </a:pPr>
            <a:r>
              <a:rPr lang="en-US" sz="1600" b="1" smtClean="0"/>
              <a:t>Step 4. Investigate how IT might spawn new businesses. </a:t>
            </a:r>
            <a:r>
              <a:rPr lang="en-US" sz="1600" smtClean="0"/>
              <a:t>Organizations should answer the following three questions:</a:t>
            </a:r>
          </a:p>
          <a:p>
            <a:pPr lvl="1" eaLnBrk="1" hangingPunct="1">
              <a:lnSpc>
                <a:spcPct val="80000"/>
              </a:lnSpc>
            </a:pPr>
            <a:r>
              <a:rPr lang="en-US" sz="1400" smtClean="0"/>
              <a:t>What information generated (or potentially generated) by the business should be sold?</a:t>
            </a:r>
          </a:p>
          <a:p>
            <a:pPr lvl="1" eaLnBrk="1" hangingPunct="1">
              <a:lnSpc>
                <a:spcPct val="80000"/>
              </a:lnSpc>
            </a:pPr>
            <a:r>
              <a:rPr lang="en-US" sz="1400" smtClean="0"/>
              <a:t>What IT capacities exist to start a new business?</a:t>
            </a:r>
          </a:p>
          <a:p>
            <a:pPr lvl="1" eaLnBrk="1" hangingPunct="1">
              <a:lnSpc>
                <a:spcPct val="80000"/>
              </a:lnSpc>
            </a:pPr>
            <a:r>
              <a:rPr lang="en-US" sz="1400" smtClean="0"/>
              <a:t>Does IT make it feasible to produce new items related to the organization’s current products?</a:t>
            </a:r>
          </a:p>
          <a:p>
            <a:pPr eaLnBrk="1" hangingPunct="1">
              <a:lnSpc>
                <a:spcPct val="80000"/>
              </a:lnSpc>
            </a:pPr>
            <a:r>
              <a:rPr lang="en-US" sz="1600" b="1" smtClean="0"/>
              <a:t>Step 5. Develop a plan for taking advantage of 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endParaRPr lang="en-US" dirty="0"/>
          </a:p>
        </p:txBody>
      </p:sp>
      <p:sp>
        <p:nvSpPr>
          <p:cNvPr id="4" name="Explosion 2 3"/>
          <p:cNvSpPr/>
          <p:nvPr/>
        </p:nvSpPr>
        <p:spPr bwMode="auto">
          <a:xfrm>
            <a:off x="4114800" y="1676400"/>
            <a:ext cx="2438400" cy="1676400"/>
          </a:xfrm>
          <a:prstGeom prst="irregularSeal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Mission/</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Vision </a:t>
            </a:r>
            <a:endParaRPr kumimoji="0" lang="en-US" sz="1600" b="0" i="0" u="none" strike="noStrike" cap="none" normalizeH="0" baseline="0" dirty="0" smtClean="0">
              <a:ln>
                <a:noFill/>
              </a:ln>
              <a:solidFill>
                <a:schemeClr val="tx1"/>
              </a:solidFill>
              <a:effectLst/>
              <a:latin typeface="Verdana" pitchFamily="34" charset="0"/>
            </a:endParaRPr>
          </a:p>
        </p:txBody>
      </p:sp>
      <p:sp>
        <p:nvSpPr>
          <p:cNvPr id="5" name="Oval 4"/>
          <p:cNvSpPr/>
          <p:nvPr/>
        </p:nvSpPr>
        <p:spPr bwMode="auto">
          <a:xfrm>
            <a:off x="228600" y="4267200"/>
            <a:ext cx="1295400" cy="1219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We</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are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here</a:t>
            </a:r>
          </a:p>
        </p:txBody>
      </p:sp>
      <p:sp>
        <p:nvSpPr>
          <p:cNvPr id="6" name="Right Arrow 5"/>
          <p:cNvSpPr/>
          <p:nvPr/>
        </p:nvSpPr>
        <p:spPr bwMode="auto">
          <a:xfrm rot="20025396">
            <a:off x="1153149" y="3077052"/>
            <a:ext cx="2980957" cy="396132"/>
          </a:xfrm>
          <a:prstGeom prst="rightArrow">
            <a:avLst/>
          </a:prstGeom>
          <a:solidFill>
            <a:schemeClr val="accent1">
              <a:alpha val="3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8" name="Right Arrow 7"/>
          <p:cNvSpPr/>
          <p:nvPr/>
        </p:nvSpPr>
        <p:spPr bwMode="auto">
          <a:xfrm rot="20025396">
            <a:off x="1381749" y="3534253"/>
            <a:ext cx="2980957" cy="396132"/>
          </a:xfrm>
          <a:prstGeom prst="rightArrow">
            <a:avLst/>
          </a:prstGeom>
          <a:solidFill>
            <a:schemeClr val="bg2">
              <a:lumMod val="60000"/>
              <a:lumOff val="40000"/>
              <a:alpha val="32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endParaRPr>
          </a:p>
        </p:txBody>
      </p:sp>
      <p:sp>
        <p:nvSpPr>
          <p:cNvPr id="9" name="Right Arrow 8"/>
          <p:cNvSpPr/>
          <p:nvPr/>
        </p:nvSpPr>
        <p:spPr bwMode="auto">
          <a:xfrm rot="20025396">
            <a:off x="1686548" y="4067653"/>
            <a:ext cx="2980957" cy="396132"/>
          </a:xfrm>
          <a:prstGeom prst="rightArrow">
            <a:avLst/>
          </a:prstGeom>
          <a:solidFill>
            <a:srgbClr val="C00000">
              <a:alpha val="2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7" name="TextBox 6"/>
          <p:cNvSpPr txBox="1"/>
          <p:nvPr/>
        </p:nvSpPr>
        <p:spPr>
          <a:xfrm>
            <a:off x="2193360" y="3429001"/>
            <a:ext cx="1537601" cy="369332"/>
          </a:xfrm>
          <a:prstGeom prst="rect">
            <a:avLst/>
          </a:prstGeom>
          <a:noFill/>
        </p:spPr>
        <p:txBody>
          <a:bodyPr wrap="none" rtlCol="0">
            <a:spAutoFit/>
          </a:bodyPr>
          <a:lstStyle/>
          <a:p>
            <a:r>
              <a:rPr lang="en-US" b="1" dirty="0" smtClean="0"/>
              <a:t>STRATEGY</a:t>
            </a:r>
            <a:endParaRPr lang="en-US" b="1" dirty="0"/>
          </a:p>
        </p:txBody>
      </p:sp>
      <p:sp>
        <p:nvSpPr>
          <p:cNvPr id="10" name="TextBox 9"/>
          <p:cNvSpPr txBox="1"/>
          <p:nvPr/>
        </p:nvSpPr>
        <p:spPr>
          <a:xfrm>
            <a:off x="4038600" y="1143000"/>
            <a:ext cx="1787669" cy="646331"/>
          </a:xfrm>
          <a:prstGeom prst="rect">
            <a:avLst/>
          </a:prstGeom>
          <a:noFill/>
        </p:spPr>
        <p:txBody>
          <a:bodyPr wrap="none" rtlCol="0">
            <a:spAutoFit/>
          </a:bodyPr>
          <a:lstStyle/>
          <a:p>
            <a:r>
              <a:rPr lang="en-US" dirty="0" smtClean="0"/>
              <a:t>Where do we </a:t>
            </a:r>
          </a:p>
          <a:p>
            <a:r>
              <a:rPr lang="en-US" dirty="0" smtClean="0"/>
              <a:t>want to be?</a:t>
            </a:r>
            <a:endParaRPr lang="en-US" dirty="0"/>
          </a:p>
        </p:txBody>
      </p:sp>
      <p:sp>
        <p:nvSpPr>
          <p:cNvPr id="11" name="TextBox 10"/>
          <p:cNvSpPr txBox="1"/>
          <p:nvPr/>
        </p:nvSpPr>
        <p:spPr>
          <a:xfrm>
            <a:off x="1981200" y="3657601"/>
            <a:ext cx="1814920" cy="646331"/>
          </a:xfrm>
          <a:prstGeom prst="rect">
            <a:avLst/>
          </a:prstGeom>
          <a:noFill/>
        </p:spPr>
        <p:txBody>
          <a:bodyPr wrap="none" rtlCol="0">
            <a:spAutoFit/>
          </a:bodyPr>
          <a:lstStyle/>
          <a:p>
            <a:r>
              <a:rPr lang="en-US" b="1" dirty="0" smtClean="0"/>
              <a:t>DIFFERENT</a:t>
            </a:r>
          </a:p>
          <a:p>
            <a:r>
              <a:rPr lang="en-US" b="1" dirty="0" smtClean="0"/>
              <a:t>STRATEGIES</a:t>
            </a:r>
            <a:endParaRPr lang="en-US" b="1" dirty="0"/>
          </a:p>
        </p:txBody>
      </p:sp>
      <p:sp>
        <p:nvSpPr>
          <p:cNvPr id="12" name="TextBox 11"/>
          <p:cNvSpPr txBox="1"/>
          <p:nvPr/>
        </p:nvSpPr>
        <p:spPr>
          <a:xfrm>
            <a:off x="6096000" y="1600200"/>
            <a:ext cx="922048" cy="369332"/>
          </a:xfrm>
          <a:prstGeom prst="rect">
            <a:avLst/>
          </a:prstGeom>
          <a:noFill/>
        </p:spPr>
        <p:txBody>
          <a:bodyPr wrap="none" rtlCol="0">
            <a:spAutoFit/>
          </a:bodyPr>
          <a:lstStyle/>
          <a:p>
            <a:r>
              <a:rPr lang="en-US" b="1" dirty="0" smtClean="0"/>
              <a:t>BHAG</a:t>
            </a:r>
            <a:endParaRPr lang="en-US" b="1" dirty="0"/>
          </a:p>
        </p:txBody>
      </p:sp>
      <p:sp>
        <p:nvSpPr>
          <p:cNvPr id="13" name="TextBox 12"/>
          <p:cNvSpPr txBox="1"/>
          <p:nvPr/>
        </p:nvSpPr>
        <p:spPr>
          <a:xfrm>
            <a:off x="2209800" y="4395787"/>
            <a:ext cx="3733800" cy="2462213"/>
          </a:xfrm>
          <a:prstGeom prst="rect">
            <a:avLst/>
          </a:prstGeom>
          <a:noFill/>
        </p:spPr>
        <p:txBody>
          <a:bodyPr wrap="square" rtlCol="0">
            <a:spAutoFit/>
          </a:bodyPr>
          <a:lstStyle/>
          <a:p>
            <a:r>
              <a:rPr lang="en-US" sz="1400" b="1" dirty="0" smtClean="0"/>
              <a:t>ZARA: </a:t>
            </a:r>
          </a:p>
          <a:p>
            <a:r>
              <a:rPr lang="en-US" sz="1400" b="1" dirty="0" smtClean="0"/>
              <a:t>VISION:</a:t>
            </a:r>
          </a:p>
          <a:p>
            <a:r>
              <a:rPr lang="en-US" sz="1400" dirty="0" smtClean="0"/>
              <a:t>To give the customer an exclusive</a:t>
            </a:r>
          </a:p>
          <a:p>
            <a:r>
              <a:rPr lang="en-US" sz="1400" dirty="0" smtClean="0"/>
              <a:t>choice of fashion by providing a</a:t>
            </a:r>
          </a:p>
          <a:p>
            <a:r>
              <a:rPr lang="en-US" sz="1400" dirty="0" smtClean="0"/>
              <a:t>quicker turnover of new stock than </a:t>
            </a:r>
          </a:p>
          <a:p>
            <a:r>
              <a:rPr lang="en-US" sz="1400" dirty="0" smtClean="0"/>
              <a:t>other fashion retailers</a:t>
            </a:r>
          </a:p>
          <a:p>
            <a:endParaRPr lang="en-US" sz="1400" dirty="0" smtClean="0"/>
          </a:p>
          <a:p>
            <a:r>
              <a:rPr lang="en-US" sz="1400" b="1" dirty="0" smtClean="0"/>
              <a:t>MISSION:</a:t>
            </a:r>
          </a:p>
          <a:p>
            <a:r>
              <a:rPr lang="en-US" sz="1400" dirty="0" smtClean="0"/>
              <a:t>Zara walks at the pace of society, </a:t>
            </a:r>
          </a:p>
          <a:p>
            <a:r>
              <a:rPr lang="en-US" sz="1400" dirty="0" smtClean="0"/>
              <a:t>dressing ideas, trends and tastes</a:t>
            </a:r>
          </a:p>
          <a:p>
            <a:r>
              <a:rPr lang="en-US" sz="1400" dirty="0" smtClean="0"/>
              <a:t>That society itself has matured</a:t>
            </a:r>
            <a:endParaRPr lang="en-US" sz="1400" dirty="0"/>
          </a:p>
        </p:txBody>
      </p:sp>
      <p:sp>
        <p:nvSpPr>
          <p:cNvPr id="14" name="TextBox 13"/>
          <p:cNvSpPr txBox="1"/>
          <p:nvPr/>
        </p:nvSpPr>
        <p:spPr>
          <a:xfrm>
            <a:off x="6324600" y="2241352"/>
            <a:ext cx="2819400" cy="4616648"/>
          </a:xfrm>
          <a:prstGeom prst="rect">
            <a:avLst/>
          </a:prstGeom>
          <a:noFill/>
        </p:spPr>
        <p:txBody>
          <a:bodyPr wrap="square" rtlCol="0">
            <a:spAutoFit/>
          </a:bodyPr>
          <a:lstStyle/>
          <a:p>
            <a:r>
              <a:rPr lang="en-US" sz="1400" b="1" dirty="0" smtClean="0"/>
              <a:t>UNIQLO:</a:t>
            </a:r>
          </a:p>
          <a:p>
            <a:r>
              <a:rPr lang="en-US" sz="1400" b="1" dirty="0" smtClean="0"/>
              <a:t>VISION:</a:t>
            </a:r>
          </a:p>
          <a:p>
            <a:r>
              <a:rPr lang="en-US" sz="1400" dirty="0" smtClean="0"/>
              <a:t>To be  the number one clothing retailer in the world</a:t>
            </a:r>
          </a:p>
          <a:p>
            <a:endParaRPr lang="en-US" sz="1400" dirty="0" smtClean="0"/>
          </a:p>
          <a:p>
            <a:r>
              <a:rPr lang="en-US" sz="1400" b="1" dirty="0" smtClean="0"/>
              <a:t>MISSION:</a:t>
            </a:r>
          </a:p>
          <a:p>
            <a:pPr algn="l">
              <a:buFont typeface="Arial" pitchFamily="34" charset="0"/>
              <a:buChar char="•"/>
            </a:pPr>
            <a:r>
              <a:rPr lang="en-US" sz="1400" dirty="0" smtClean="0"/>
              <a:t>To create truly great clothing with new and unique value, and to enable people all over the world to experience the joy, happiness and satisfaction of wearing such great clothes</a:t>
            </a:r>
          </a:p>
          <a:p>
            <a:pPr algn="l"/>
            <a:endParaRPr lang="en-US" sz="1400" dirty="0" smtClean="0"/>
          </a:p>
          <a:p>
            <a:pPr algn="l">
              <a:buFont typeface="Arial" pitchFamily="34" charset="0"/>
              <a:buChar char="•"/>
            </a:pPr>
            <a:r>
              <a:rPr lang="en-US" sz="1400" dirty="0" smtClean="0"/>
              <a:t>  To enrich people’s lives through our unique corporate activities, and to seek to grow and develop our company in unity with society</a:t>
            </a:r>
          </a:p>
          <a:p>
            <a:pPr algn="l">
              <a:buFont typeface="Arial" pitchFamily="34" charset="0"/>
              <a:buChar char="•"/>
            </a:pP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up)">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7" grpId="0"/>
      <p:bldP spid="11"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2863862" y="4114800"/>
            <a:ext cx="6127738" cy="2743200"/>
          </a:xfrm>
          <a:prstGeom prst="rect">
            <a:avLst/>
          </a:prstGeom>
          <a:noFill/>
          <a:ln w="9525">
            <a:noFill/>
            <a:miter lim="800000"/>
            <a:headEnd/>
            <a:tailEnd/>
          </a:ln>
        </p:spPr>
      </p:pic>
      <p:sp>
        <p:nvSpPr>
          <p:cNvPr id="6" name="TextBox 5"/>
          <p:cNvSpPr txBox="1"/>
          <p:nvPr/>
        </p:nvSpPr>
        <p:spPr>
          <a:xfrm>
            <a:off x="304800" y="381000"/>
            <a:ext cx="2819400" cy="4616648"/>
          </a:xfrm>
          <a:prstGeom prst="rect">
            <a:avLst/>
          </a:prstGeom>
          <a:noFill/>
        </p:spPr>
        <p:txBody>
          <a:bodyPr wrap="square" rtlCol="0">
            <a:spAutoFit/>
          </a:bodyPr>
          <a:lstStyle/>
          <a:p>
            <a:r>
              <a:rPr lang="en-US" sz="1400" b="1" dirty="0" smtClean="0"/>
              <a:t>UNIQLO:</a:t>
            </a:r>
          </a:p>
          <a:p>
            <a:r>
              <a:rPr lang="en-US" sz="1400" b="1" dirty="0" smtClean="0"/>
              <a:t>VISION:</a:t>
            </a:r>
          </a:p>
          <a:p>
            <a:r>
              <a:rPr lang="en-US" sz="1400" dirty="0" smtClean="0"/>
              <a:t>To be  the number one clothing retailer in the world</a:t>
            </a:r>
          </a:p>
          <a:p>
            <a:endParaRPr lang="en-US" sz="1400" dirty="0" smtClean="0"/>
          </a:p>
          <a:p>
            <a:r>
              <a:rPr lang="en-US" sz="1400" b="1" dirty="0" smtClean="0"/>
              <a:t>MISSION:</a:t>
            </a:r>
          </a:p>
          <a:p>
            <a:pPr algn="l">
              <a:buFont typeface="Arial" pitchFamily="34" charset="0"/>
              <a:buChar char="•"/>
            </a:pPr>
            <a:r>
              <a:rPr lang="en-US" sz="1400" dirty="0" smtClean="0"/>
              <a:t>To create truly great clothing with new and unique value, and to enable people all over the world to experience the joy, happiness and satisfaction of wearing such great clothes</a:t>
            </a:r>
          </a:p>
          <a:p>
            <a:pPr algn="l"/>
            <a:endParaRPr lang="en-US" sz="1400" dirty="0" smtClean="0"/>
          </a:p>
          <a:p>
            <a:pPr algn="l">
              <a:buFont typeface="Arial" pitchFamily="34" charset="0"/>
              <a:buChar char="•"/>
            </a:pPr>
            <a:r>
              <a:rPr lang="en-US" sz="1400" dirty="0" smtClean="0"/>
              <a:t>  To enrich people’s lives through our unique corporate activities, and to seek to grow and develop our company in unity with society</a:t>
            </a:r>
          </a:p>
          <a:p>
            <a:pPr algn="l">
              <a:buFont typeface="Arial" pitchFamily="34" charset="0"/>
              <a:buChar char="•"/>
            </a:pPr>
            <a:endParaRPr lang="en-US" sz="1400" dirty="0"/>
          </a:p>
        </p:txBody>
      </p:sp>
      <p:sp>
        <p:nvSpPr>
          <p:cNvPr id="7" name="Title 6"/>
          <p:cNvSpPr>
            <a:spLocks noGrp="1"/>
          </p:cNvSpPr>
          <p:nvPr>
            <p:ph type="title"/>
          </p:nvPr>
        </p:nvSpPr>
        <p:spPr>
          <a:xfrm>
            <a:off x="3429000" y="277813"/>
            <a:ext cx="5257800" cy="1139825"/>
          </a:xfrm>
        </p:spPr>
        <p:txBody>
          <a:bodyPr/>
          <a:lstStyle/>
          <a:p>
            <a:r>
              <a:rPr lang="en-US" dirty="0" smtClean="0"/>
              <a:t>Cascading the VM</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429001" y="0"/>
            <a:ext cx="5715000" cy="403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up)">
                                      <p:cBhvr>
                                        <p:cTn id="1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28600"/>
            <a:ext cx="8229600" cy="914400"/>
          </a:xfrm>
        </p:spPr>
        <p:txBody>
          <a:bodyPr/>
          <a:lstStyle/>
          <a:p>
            <a:pPr eaLnBrk="1" hangingPunct="1"/>
            <a:r>
              <a:rPr lang="en-PH" smtClean="0">
                <a:ea typeface="ＭＳ Ｐゴシック" charset="-128"/>
              </a:rPr>
              <a:t>Cascading Measures and Goals</a:t>
            </a:r>
            <a:endParaRPr lang="en-GB" smtClean="0">
              <a:ea typeface="ＭＳ Ｐゴシック" charset="-128"/>
            </a:endParaRPr>
          </a:p>
        </p:txBody>
      </p:sp>
      <p:sp>
        <p:nvSpPr>
          <p:cNvPr id="59395" name="Rectangle 3"/>
          <p:cNvSpPr>
            <a:spLocks noChangeArrowheads="1"/>
          </p:cNvSpPr>
          <p:nvPr/>
        </p:nvSpPr>
        <p:spPr bwMode="auto">
          <a:xfrm>
            <a:off x="1981200" y="1295400"/>
            <a:ext cx="2362200" cy="457200"/>
          </a:xfrm>
          <a:prstGeom prst="rect">
            <a:avLst/>
          </a:prstGeom>
          <a:solidFill>
            <a:srgbClr val="FFFF99"/>
          </a:solidFill>
          <a:ln w="9525">
            <a:solidFill>
              <a:schemeClr val="tx1"/>
            </a:solidFill>
            <a:miter lim="800000"/>
            <a:headEnd/>
            <a:tailEnd/>
          </a:ln>
        </p:spPr>
        <p:txBody>
          <a:bodyPr wrap="none" anchor="ctr"/>
          <a:lstStyle/>
          <a:p>
            <a:pPr algn="ctr"/>
            <a:r>
              <a:rPr lang="en-PH" b="1">
                <a:latin typeface="Calibri" charset="0"/>
              </a:rPr>
              <a:t>CEO</a:t>
            </a:r>
            <a:endParaRPr lang="en-GB" b="1">
              <a:latin typeface="Calibri" charset="0"/>
            </a:endParaRPr>
          </a:p>
        </p:txBody>
      </p:sp>
      <p:sp>
        <p:nvSpPr>
          <p:cNvPr id="59396" name="Rectangle 4"/>
          <p:cNvSpPr>
            <a:spLocks noChangeArrowheads="1"/>
          </p:cNvSpPr>
          <p:nvPr/>
        </p:nvSpPr>
        <p:spPr bwMode="auto">
          <a:xfrm>
            <a:off x="381000" y="22098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PH" b="1">
                <a:latin typeface="Calibri" charset="0"/>
              </a:rPr>
              <a:t>PRESIDENT</a:t>
            </a:r>
          </a:p>
          <a:p>
            <a:pPr algn="ctr"/>
            <a:r>
              <a:rPr lang="en-PH" b="1">
                <a:latin typeface="Calibri" charset="0"/>
              </a:rPr>
              <a:t>FOR ASIA PAC</a:t>
            </a:r>
            <a:endParaRPr lang="en-GB" b="1">
              <a:latin typeface="Calibri" charset="0"/>
            </a:endParaRPr>
          </a:p>
        </p:txBody>
      </p:sp>
      <p:sp>
        <p:nvSpPr>
          <p:cNvPr id="59397" name="Rectangle 5"/>
          <p:cNvSpPr>
            <a:spLocks noChangeArrowheads="1"/>
          </p:cNvSpPr>
          <p:nvPr/>
        </p:nvSpPr>
        <p:spPr bwMode="auto">
          <a:xfrm>
            <a:off x="6248400" y="22860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PH" b="1">
                <a:latin typeface="Calibri" charset="0"/>
              </a:rPr>
              <a:t>PRESIDENT</a:t>
            </a:r>
          </a:p>
          <a:p>
            <a:pPr algn="ctr"/>
            <a:r>
              <a:rPr lang="en-PH" b="1">
                <a:latin typeface="Calibri" charset="0"/>
              </a:rPr>
              <a:t>FOR EMEA</a:t>
            </a:r>
            <a:endParaRPr lang="en-GB" b="1">
              <a:latin typeface="Calibri" charset="0"/>
            </a:endParaRPr>
          </a:p>
        </p:txBody>
      </p:sp>
      <p:sp>
        <p:nvSpPr>
          <p:cNvPr id="59398" name="Rectangle 6"/>
          <p:cNvSpPr>
            <a:spLocks noChangeArrowheads="1"/>
          </p:cNvSpPr>
          <p:nvPr/>
        </p:nvSpPr>
        <p:spPr bwMode="auto">
          <a:xfrm>
            <a:off x="457200" y="36576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PH" b="1">
                <a:latin typeface="Calibri" charset="0"/>
              </a:rPr>
              <a:t>GENERAL MGR FOR </a:t>
            </a:r>
          </a:p>
          <a:p>
            <a:pPr algn="ctr"/>
            <a:r>
              <a:rPr lang="en-PH" b="1">
                <a:latin typeface="Calibri" charset="0"/>
              </a:rPr>
              <a:t>PHILIPPINES</a:t>
            </a:r>
            <a:endParaRPr lang="en-GB" b="1">
              <a:latin typeface="Calibri" charset="0"/>
            </a:endParaRPr>
          </a:p>
        </p:txBody>
      </p:sp>
      <p:sp>
        <p:nvSpPr>
          <p:cNvPr id="59399" name="Rectangle 7"/>
          <p:cNvSpPr>
            <a:spLocks noChangeArrowheads="1"/>
          </p:cNvSpPr>
          <p:nvPr/>
        </p:nvSpPr>
        <p:spPr bwMode="auto">
          <a:xfrm>
            <a:off x="152400" y="48006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PH" b="1">
                <a:latin typeface="Calibri" charset="0"/>
              </a:rPr>
              <a:t>SALES DIRECTOR</a:t>
            </a:r>
            <a:endParaRPr lang="en-GB" b="1">
              <a:latin typeface="Calibri" charset="0"/>
            </a:endParaRPr>
          </a:p>
        </p:txBody>
      </p:sp>
      <p:sp>
        <p:nvSpPr>
          <p:cNvPr id="59400" name="Text Box 8"/>
          <p:cNvSpPr txBox="1">
            <a:spLocks noChangeArrowheads="1"/>
          </p:cNvSpPr>
          <p:nvPr/>
        </p:nvSpPr>
        <p:spPr bwMode="auto">
          <a:xfrm>
            <a:off x="4419600" y="1103313"/>
            <a:ext cx="3810000" cy="825500"/>
          </a:xfrm>
          <a:prstGeom prst="rect">
            <a:avLst/>
          </a:prstGeom>
          <a:noFill/>
          <a:ln w="9525">
            <a:noFill/>
            <a:miter lim="800000"/>
            <a:headEnd/>
            <a:tailEnd/>
          </a:ln>
        </p:spPr>
        <p:txBody>
          <a:bodyPr>
            <a:spAutoFit/>
          </a:bodyPr>
          <a:lstStyle/>
          <a:p>
            <a:r>
              <a:rPr lang="en-PH" sz="1600">
                <a:solidFill>
                  <a:srgbClr val="CC3300"/>
                </a:solidFill>
                <a:latin typeface="Calibri" charset="0"/>
              </a:rPr>
              <a:t>5 % increase in profit</a:t>
            </a:r>
          </a:p>
          <a:p>
            <a:r>
              <a:rPr lang="en-PH" sz="1600">
                <a:solidFill>
                  <a:srgbClr val="CC3300"/>
                </a:solidFill>
                <a:latin typeface="Calibri" charset="0"/>
              </a:rPr>
              <a:t>profit share of growing markets &gt;= 35%</a:t>
            </a:r>
          </a:p>
          <a:p>
            <a:r>
              <a:rPr lang="en-PH" sz="1600">
                <a:solidFill>
                  <a:srgbClr val="CC3300"/>
                </a:solidFill>
                <a:latin typeface="Calibri" charset="0"/>
              </a:rPr>
              <a:t># 1 or 2 position in all brands</a:t>
            </a:r>
            <a:endParaRPr lang="en-GB" sz="1600">
              <a:solidFill>
                <a:srgbClr val="CC3300"/>
              </a:solidFill>
              <a:latin typeface="Calibri" charset="0"/>
            </a:endParaRPr>
          </a:p>
        </p:txBody>
      </p:sp>
      <p:sp>
        <p:nvSpPr>
          <p:cNvPr id="59401" name="Text Box 9"/>
          <p:cNvSpPr txBox="1">
            <a:spLocks noChangeArrowheads="1"/>
          </p:cNvSpPr>
          <p:nvPr/>
        </p:nvSpPr>
        <p:spPr bwMode="auto">
          <a:xfrm>
            <a:off x="2727325" y="1870075"/>
            <a:ext cx="3368675" cy="1558925"/>
          </a:xfrm>
          <a:prstGeom prst="rect">
            <a:avLst/>
          </a:prstGeom>
          <a:noFill/>
          <a:ln w="9525">
            <a:noFill/>
            <a:miter lim="800000"/>
            <a:headEnd/>
            <a:tailEnd/>
          </a:ln>
        </p:spPr>
        <p:txBody>
          <a:bodyPr>
            <a:spAutoFit/>
          </a:bodyPr>
          <a:lstStyle/>
          <a:p>
            <a:r>
              <a:rPr lang="en-PH" sz="1600" i="1">
                <a:solidFill>
                  <a:srgbClr val="CC3300"/>
                </a:solidFill>
                <a:latin typeface="Calibri" charset="0"/>
              </a:rPr>
              <a:t>For mature markets:</a:t>
            </a:r>
          </a:p>
          <a:p>
            <a:r>
              <a:rPr lang="en-PH" sz="1600">
                <a:solidFill>
                  <a:srgbClr val="CC3300"/>
                </a:solidFill>
                <a:latin typeface="Calibri" charset="0"/>
              </a:rPr>
              <a:t>4% increase in profit</a:t>
            </a:r>
          </a:p>
          <a:p>
            <a:r>
              <a:rPr lang="en-PH" sz="1600">
                <a:solidFill>
                  <a:srgbClr val="CC3300"/>
                </a:solidFill>
                <a:latin typeface="Calibri" charset="0"/>
              </a:rPr>
              <a:t># 1 or 2 position in all brands</a:t>
            </a:r>
          </a:p>
          <a:p>
            <a:r>
              <a:rPr lang="en-PH" sz="1600">
                <a:solidFill>
                  <a:srgbClr val="CC3300"/>
                </a:solidFill>
                <a:latin typeface="Calibri" charset="0"/>
              </a:rPr>
              <a:t>$ savings</a:t>
            </a:r>
          </a:p>
          <a:p>
            <a:r>
              <a:rPr lang="en-PH" sz="1600" i="1">
                <a:solidFill>
                  <a:srgbClr val="CC3300"/>
                </a:solidFill>
                <a:latin typeface="Calibri" charset="0"/>
              </a:rPr>
              <a:t>For growing markets:</a:t>
            </a:r>
          </a:p>
          <a:p>
            <a:r>
              <a:rPr lang="en-PH" sz="1600">
                <a:solidFill>
                  <a:srgbClr val="CC3300"/>
                </a:solidFill>
                <a:latin typeface="Calibri" charset="0"/>
              </a:rPr>
              <a:t>12% increase in profit</a:t>
            </a:r>
          </a:p>
        </p:txBody>
      </p:sp>
      <p:sp>
        <p:nvSpPr>
          <p:cNvPr id="59402" name="Text Box 10"/>
          <p:cNvSpPr txBox="1">
            <a:spLocks noChangeArrowheads="1"/>
          </p:cNvSpPr>
          <p:nvPr/>
        </p:nvSpPr>
        <p:spPr bwMode="auto">
          <a:xfrm>
            <a:off x="2819400" y="3517900"/>
            <a:ext cx="3368675" cy="1069975"/>
          </a:xfrm>
          <a:prstGeom prst="rect">
            <a:avLst/>
          </a:prstGeom>
          <a:noFill/>
          <a:ln w="9525">
            <a:noFill/>
            <a:miter lim="800000"/>
            <a:headEnd/>
            <a:tailEnd/>
          </a:ln>
        </p:spPr>
        <p:txBody>
          <a:bodyPr>
            <a:spAutoFit/>
          </a:bodyPr>
          <a:lstStyle/>
          <a:p>
            <a:r>
              <a:rPr lang="en-PH" sz="1600">
                <a:solidFill>
                  <a:srgbClr val="CC3300"/>
                </a:solidFill>
                <a:latin typeface="Calibri" charset="0"/>
              </a:rPr>
              <a:t>4% increase in profit</a:t>
            </a:r>
          </a:p>
          <a:p>
            <a:r>
              <a:rPr lang="en-PH" sz="1600">
                <a:solidFill>
                  <a:srgbClr val="CC3300"/>
                </a:solidFill>
                <a:latin typeface="Calibri" charset="0"/>
              </a:rPr>
              <a:t>15% increase in revenue</a:t>
            </a:r>
          </a:p>
          <a:p>
            <a:r>
              <a:rPr lang="en-PH" sz="1600">
                <a:solidFill>
                  <a:srgbClr val="CC3300"/>
                </a:solidFill>
                <a:latin typeface="Calibri" charset="0"/>
              </a:rPr>
              <a:t>capture 60% of teen market</a:t>
            </a:r>
          </a:p>
          <a:p>
            <a:r>
              <a:rPr lang="en-PH" sz="1600">
                <a:solidFill>
                  <a:srgbClr val="CC3300"/>
                </a:solidFill>
                <a:latin typeface="Calibri" charset="0"/>
              </a:rPr>
              <a:t>$ savings</a:t>
            </a:r>
          </a:p>
        </p:txBody>
      </p:sp>
      <p:sp>
        <p:nvSpPr>
          <p:cNvPr id="59403" name="Rectangle 11"/>
          <p:cNvSpPr>
            <a:spLocks noChangeArrowheads="1"/>
          </p:cNvSpPr>
          <p:nvPr/>
        </p:nvSpPr>
        <p:spPr bwMode="auto">
          <a:xfrm>
            <a:off x="6096000" y="39624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PH" b="1">
                <a:latin typeface="Calibri" charset="0"/>
              </a:rPr>
              <a:t>MKTG DIRECTOR</a:t>
            </a:r>
            <a:endParaRPr lang="en-GB" b="1">
              <a:latin typeface="Calibri" charset="0"/>
            </a:endParaRPr>
          </a:p>
        </p:txBody>
      </p:sp>
      <p:sp>
        <p:nvSpPr>
          <p:cNvPr id="59404" name="Text Box 12"/>
          <p:cNvSpPr txBox="1">
            <a:spLocks noChangeArrowheads="1"/>
          </p:cNvSpPr>
          <p:nvPr/>
        </p:nvSpPr>
        <p:spPr bwMode="auto">
          <a:xfrm>
            <a:off x="6156325" y="4572000"/>
            <a:ext cx="2835275" cy="825500"/>
          </a:xfrm>
          <a:prstGeom prst="rect">
            <a:avLst/>
          </a:prstGeom>
          <a:noFill/>
          <a:ln w="9525">
            <a:noFill/>
            <a:miter lim="800000"/>
            <a:headEnd/>
            <a:tailEnd/>
          </a:ln>
        </p:spPr>
        <p:txBody>
          <a:bodyPr>
            <a:spAutoFit/>
          </a:bodyPr>
          <a:lstStyle/>
          <a:p>
            <a:r>
              <a:rPr lang="en-PH" sz="1600">
                <a:solidFill>
                  <a:srgbClr val="CC3300"/>
                </a:solidFill>
                <a:latin typeface="Calibri" charset="0"/>
              </a:rPr>
              <a:t>capture 60% of teen market</a:t>
            </a:r>
          </a:p>
          <a:p>
            <a:r>
              <a:rPr lang="en-PH" sz="1600">
                <a:solidFill>
                  <a:srgbClr val="CC3300"/>
                </a:solidFill>
                <a:latin typeface="Calibri" charset="0"/>
              </a:rPr>
              <a:t>$ savings from advertising</a:t>
            </a:r>
          </a:p>
          <a:p>
            <a:r>
              <a:rPr lang="en-PH" sz="1600">
                <a:solidFill>
                  <a:srgbClr val="CC3300"/>
                </a:solidFill>
                <a:latin typeface="Calibri" charset="0"/>
              </a:rPr>
              <a:t>70% successful initiatives</a:t>
            </a:r>
          </a:p>
        </p:txBody>
      </p:sp>
      <p:sp>
        <p:nvSpPr>
          <p:cNvPr id="59405" name="Text Box 13"/>
          <p:cNvSpPr txBox="1">
            <a:spLocks noChangeArrowheads="1"/>
          </p:cNvSpPr>
          <p:nvPr/>
        </p:nvSpPr>
        <p:spPr bwMode="auto">
          <a:xfrm>
            <a:off x="2514600" y="4724400"/>
            <a:ext cx="3200400" cy="825500"/>
          </a:xfrm>
          <a:prstGeom prst="rect">
            <a:avLst/>
          </a:prstGeom>
          <a:noFill/>
          <a:ln w="9525">
            <a:noFill/>
            <a:miter lim="800000"/>
            <a:headEnd/>
            <a:tailEnd/>
          </a:ln>
        </p:spPr>
        <p:txBody>
          <a:bodyPr>
            <a:spAutoFit/>
          </a:bodyPr>
          <a:lstStyle/>
          <a:p>
            <a:r>
              <a:rPr lang="en-PH" sz="1600">
                <a:solidFill>
                  <a:srgbClr val="CC3300"/>
                </a:solidFill>
                <a:latin typeface="Calibri" charset="0"/>
              </a:rPr>
              <a:t>15% increase in revenue</a:t>
            </a:r>
          </a:p>
          <a:p>
            <a:r>
              <a:rPr lang="en-PH" sz="1600">
                <a:solidFill>
                  <a:srgbClr val="CC3300"/>
                </a:solidFill>
                <a:latin typeface="Calibri" charset="0"/>
              </a:rPr>
              <a:t>12% increase channel partners</a:t>
            </a:r>
          </a:p>
          <a:p>
            <a:r>
              <a:rPr lang="en-PH" sz="1600">
                <a:solidFill>
                  <a:srgbClr val="CC3300"/>
                </a:solidFill>
                <a:latin typeface="Calibri" charset="0"/>
              </a:rPr>
              <a:t>90% partners compliant w/ policy</a:t>
            </a:r>
          </a:p>
        </p:txBody>
      </p:sp>
      <p:sp>
        <p:nvSpPr>
          <p:cNvPr id="59406" name="Rectangle 14"/>
          <p:cNvSpPr>
            <a:spLocks noChangeArrowheads="1"/>
          </p:cNvSpPr>
          <p:nvPr/>
        </p:nvSpPr>
        <p:spPr bwMode="auto">
          <a:xfrm>
            <a:off x="152400" y="58674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PH" b="1">
                <a:latin typeface="Calibri" charset="0"/>
              </a:rPr>
              <a:t>ACCOUNT OWNER</a:t>
            </a:r>
            <a:endParaRPr lang="en-GB" b="1">
              <a:latin typeface="Calibri" charset="0"/>
            </a:endParaRPr>
          </a:p>
        </p:txBody>
      </p:sp>
      <p:sp>
        <p:nvSpPr>
          <p:cNvPr id="59407" name="Text Box 15"/>
          <p:cNvSpPr txBox="1">
            <a:spLocks noChangeArrowheads="1"/>
          </p:cNvSpPr>
          <p:nvPr/>
        </p:nvSpPr>
        <p:spPr bwMode="auto">
          <a:xfrm>
            <a:off x="2590800" y="5791200"/>
            <a:ext cx="3124200" cy="825500"/>
          </a:xfrm>
          <a:prstGeom prst="rect">
            <a:avLst/>
          </a:prstGeom>
          <a:noFill/>
          <a:ln w="9525">
            <a:noFill/>
            <a:miter lim="800000"/>
            <a:headEnd/>
            <a:tailEnd/>
          </a:ln>
        </p:spPr>
        <p:txBody>
          <a:bodyPr>
            <a:spAutoFit/>
          </a:bodyPr>
          <a:lstStyle/>
          <a:p>
            <a:r>
              <a:rPr lang="en-PH" sz="1600">
                <a:solidFill>
                  <a:srgbClr val="CC3300"/>
                </a:solidFill>
                <a:latin typeface="Calibri" charset="0"/>
              </a:rPr>
              <a:t>5% increase in revenue</a:t>
            </a:r>
          </a:p>
          <a:p>
            <a:r>
              <a:rPr lang="en-PH" sz="1600">
                <a:solidFill>
                  <a:srgbClr val="CC3300"/>
                </a:solidFill>
                <a:latin typeface="Calibri" charset="0"/>
              </a:rPr>
              <a:t>all stores compliant w/ policy</a:t>
            </a:r>
          </a:p>
          <a:p>
            <a:r>
              <a:rPr lang="en-PH" sz="1600">
                <a:solidFill>
                  <a:srgbClr val="CC3300"/>
                </a:solidFill>
                <a:latin typeface="Calibri" charset="0"/>
              </a:rPr>
              <a:t>12 joint promotions for the year</a:t>
            </a:r>
          </a:p>
        </p:txBody>
      </p:sp>
      <p:sp>
        <p:nvSpPr>
          <p:cNvPr id="59408" name="Rectangle 16"/>
          <p:cNvSpPr>
            <a:spLocks noChangeArrowheads="1"/>
          </p:cNvSpPr>
          <p:nvPr/>
        </p:nvSpPr>
        <p:spPr bwMode="auto">
          <a:xfrm>
            <a:off x="6019800" y="55753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PH" b="1">
                <a:latin typeface="Calibri" charset="0"/>
              </a:rPr>
              <a:t>HR DIRECTOR</a:t>
            </a:r>
            <a:endParaRPr lang="en-GB" b="1">
              <a:latin typeface="Calibri" charset="0"/>
            </a:endParaRPr>
          </a:p>
        </p:txBody>
      </p:sp>
      <p:sp>
        <p:nvSpPr>
          <p:cNvPr id="59409" name="Text Box 17"/>
          <p:cNvSpPr txBox="1">
            <a:spLocks noChangeArrowheads="1"/>
          </p:cNvSpPr>
          <p:nvPr/>
        </p:nvSpPr>
        <p:spPr bwMode="auto">
          <a:xfrm>
            <a:off x="5943600" y="6184900"/>
            <a:ext cx="3200400" cy="581025"/>
          </a:xfrm>
          <a:prstGeom prst="rect">
            <a:avLst/>
          </a:prstGeom>
          <a:noFill/>
          <a:ln w="9525">
            <a:noFill/>
            <a:miter lim="800000"/>
            <a:headEnd/>
            <a:tailEnd/>
          </a:ln>
        </p:spPr>
        <p:txBody>
          <a:bodyPr>
            <a:spAutoFit/>
          </a:bodyPr>
          <a:lstStyle/>
          <a:p>
            <a:r>
              <a:rPr lang="en-PH" sz="1600">
                <a:solidFill>
                  <a:srgbClr val="CC3300"/>
                </a:solidFill>
                <a:latin typeface="Calibri" charset="0"/>
              </a:rPr>
              <a:t>$ savings from benefits ration.</a:t>
            </a:r>
          </a:p>
          <a:p>
            <a:r>
              <a:rPr lang="en-PH" sz="1600">
                <a:solidFill>
                  <a:srgbClr val="CC3300"/>
                </a:solidFill>
                <a:latin typeface="Calibri" charset="0"/>
              </a:rPr>
              <a:t>recruiting time of 30 days</a:t>
            </a:r>
          </a:p>
        </p:txBody>
      </p:sp>
      <p:sp>
        <p:nvSpPr>
          <p:cNvPr id="59410" name="Text Box 18"/>
          <p:cNvSpPr txBox="1">
            <a:spLocks noChangeArrowheads="1"/>
          </p:cNvSpPr>
          <p:nvPr/>
        </p:nvSpPr>
        <p:spPr bwMode="auto">
          <a:xfrm>
            <a:off x="5791200" y="2895600"/>
            <a:ext cx="3352800" cy="825500"/>
          </a:xfrm>
          <a:prstGeom prst="rect">
            <a:avLst/>
          </a:prstGeom>
          <a:noFill/>
          <a:ln w="9525">
            <a:noFill/>
            <a:miter lim="800000"/>
            <a:headEnd/>
            <a:tailEnd/>
          </a:ln>
        </p:spPr>
        <p:txBody>
          <a:bodyPr>
            <a:spAutoFit/>
          </a:bodyPr>
          <a:lstStyle/>
          <a:p>
            <a:r>
              <a:rPr lang="en-PH" sz="1600">
                <a:solidFill>
                  <a:srgbClr val="CC3300"/>
                </a:solidFill>
                <a:latin typeface="Calibri" charset="0"/>
              </a:rPr>
              <a:t>2% increase in profit</a:t>
            </a:r>
          </a:p>
          <a:p>
            <a:r>
              <a:rPr lang="en-PH" sz="1600">
                <a:solidFill>
                  <a:srgbClr val="CC3300"/>
                </a:solidFill>
                <a:latin typeface="Calibri" charset="0"/>
              </a:rPr>
              <a:t>90% of tier 1 stores carry product</a:t>
            </a:r>
          </a:p>
          <a:p>
            <a:r>
              <a:rPr lang="en-PH" sz="1600">
                <a:solidFill>
                  <a:srgbClr val="CC3300"/>
                </a:solidFill>
                <a:latin typeface="Calibri" charset="0"/>
              </a:rPr>
              <a:t>30% new business success rate</a:t>
            </a:r>
            <a:endParaRPr lang="en-GB" sz="1600">
              <a:solidFill>
                <a:srgbClr val="CC3300"/>
              </a:solidFill>
              <a:latin typeface="Calibri" charset="0"/>
            </a:endParaRPr>
          </a:p>
        </p:txBody>
      </p:sp>
      <p:sp>
        <p:nvSpPr>
          <p:cNvPr id="59411" name="Line 19"/>
          <p:cNvSpPr>
            <a:spLocks noChangeShapeType="1"/>
          </p:cNvSpPr>
          <p:nvPr/>
        </p:nvSpPr>
        <p:spPr bwMode="auto">
          <a:xfrm>
            <a:off x="3200400" y="1752600"/>
            <a:ext cx="0" cy="152400"/>
          </a:xfrm>
          <a:prstGeom prst="line">
            <a:avLst/>
          </a:prstGeom>
          <a:noFill/>
          <a:ln w="28575">
            <a:solidFill>
              <a:srgbClr val="777777"/>
            </a:solidFill>
            <a:round/>
            <a:headEnd/>
            <a:tailEnd/>
          </a:ln>
        </p:spPr>
        <p:txBody>
          <a:bodyPr/>
          <a:lstStyle/>
          <a:p>
            <a:endParaRPr lang="en-US"/>
          </a:p>
        </p:txBody>
      </p:sp>
      <p:sp>
        <p:nvSpPr>
          <p:cNvPr id="59412" name="Line 20"/>
          <p:cNvSpPr>
            <a:spLocks noChangeShapeType="1"/>
          </p:cNvSpPr>
          <p:nvPr/>
        </p:nvSpPr>
        <p:spPr bwMode="auto">
          <a:xfrm>
            <a:off x="1295400" y="1905000"/>
            <a:ext cx="6172200" cy="0"/>
          </a:xfrm>
          <a:prstGeom prst="line">
            <a:avLst/>
          </a:prstGeom>
          <a:noFill/>
          <a:ln w="28575">
            <a:solidFill>
              <a:srgbClr val="777777"/>
            </a:solidFill>
            <a:round/>
            <a:headEnd/>
            <a:tailEnd/>
          </a:ln>
        </p:spPr>
        <p:txBody>
          <a:bodyPr/>
          <a:lstStyle/>
          <a:p>
            <a:endParaRPr lang="en-US"/>
          </a:p>
        </p:txBody>
      </p:sp>
      <p:sp>
        <p:nvSpPr>
          <p:cNvPr id="59413" name="Line 21"/>
          <p:cNvSpPr>
            <a:spLocks noChangeShapeType="1"/>
          </p:cNvSpPr>
          <p:nvPr/>
        </p:nvSpPr>
        <p:spPr bwMode="auto">
          <a:xfrm>
            <a:off x="1295400" y="1905000"/>
            <a:ext cx="0" cy="228600"/>
          </a:xfrm>
          <a:prstGeom prst="line">
            <a:avLst/>
          </a:prstGeom>
          <a:noFill/>
          <a:ln w="28575">
            <a:solidFill>
              <a:srgbClr val="777777"/>
            </a:solidFill>
            <a:round/>
            <a:headEnd/>
            <a:tailEnd/>
          </a:ln>
        </p:spPr>
        <p:txBody>
          <a:bodyPr/>
          <a:lstStyle/>
          <a:p>
            <a:endParaRPr lang="en-US"/>
          </a:p>
        </p:txBody>
      </p:sp>
      <p:sp>
        <p:nvSpPr>
          <p:cNvPr id="59414" name="Line 22"/>
          <p:cNvSpPr>
            <a:spLocks noChangeShapeType="1"/>
          </p:cNvSpPr>
          <p:nvPr/>
        </p:nvSpPr>
        <p:spPr bwMode="auto">
          <a:xfrm>
            <a:off x="7467600" y="1905000"/>
            <a:ext cx="0" cy="304800"/>
          </a:xfrm>
          <a:prstGeom prst="line">
            <a:avLst/>
          </a:prstGeom>
          <a:noFill/>
          <a:ln w="28575">
            <a:solidFill>
              <a:srgbClr val="777777"/>
            </a:solidFill>
            <a:round/>
            <a:headEnd/>
            <a:tailEnd/>
          </a:ln>
        </p:spPr>
        <p:txBody>
          <a:bodyPr/>
          <a:lstStyle/>
          <a:p>
            <a:endParaRPr lang="en-US"/>
          </a:p>
        </p:txBody>
      </p:sp>
      <p:sp>
        <p:nvSpPr>
          <p:cNvPr id="59415" name="Line 23"/>
          <p:cNvSpPr>
            <a:spLocks noChangeShapeType="1"/>
          </p:cNvSpPr>
          <p:nvPr/>
        </p:nvSpPr>
        <p:spPr bwMode="auto">
          <a:xfrm>
            <a:off x="1295400" y="2819400"/>
            <a:ext cx="0" cy="838200"/>
          </a:xfrm>
          <a:prstGeom prst="line">
            <a:avLst/>
          </a:prstGeom>
          <a:noFill/>
          <a:ln w="28575">
            <a:solidFill>
              <a:srgbClr val="777777"/>
            </a:solidFill>
            <a:round/>
            <a:headEnd/>
            <a:tailEnd/>
          </a:ln>
        </p:spPr>
        <p:txBody>
          <a:bodyPr/>
          <a:lstStyle/>
          <a:p>
            <a:endParaRPr lang="en-US"/>
          </a:p>
        </p:txBody>
      </p:sp>
      <p:sp>
        <p:nvSpPr>
          <p:cNvPr id="59416" name="Line 24"/>
          <p:cNvSpPr>
            <a:spLocks noChangeShapeType="1"/>
          </p:cNvSpPr>
          <p:nvPr/>
        </p:nvSpPr>
        <p:spPr bwMode="auto">
          <a:xfrm>
            <a:off x="2819400" y="4038600"/>
            <a:ext cx="3276600" cy="0"/>
          </a:xfrm>
          <a:prstGeom prst="line">
            <a:avLst/>
          </a:prstGeom>
          <a:noFill/>
          <a:ln w="28575">
            <a:solidFill>
              <a:srgbClr val="777777"/>
            </a:solidFill>
            <a:round/>
            <a:headEnd/>
            <a:tailEnd/>
          </a:ln>
        </p:spPr>
        <p:txBody>
          <a:bodyPr/>
          <a:lstStyle/>
          <a:p>
            <a:endParaRPr lang="en-US"/>
          </a:p>
        </p:txBody>
      </p:sp>
      <p:sp>
        <p:nvSpPr>
          <p:cNvPr id="59417" name="Line 25"/>
          <p:cNvSpPr>
            <a:spLocks noChangeShapeType="1"/>
          </p:cNvSpPr>
          <p:nvPr/>
        </p:nvSpPr>
        <p:spPr bwMode="auto">
          <a:xfrm>
            <a:off x="1295400" y="4267200"/>
            <a:ext cx="0" cy="533400"/>
          </a:xfrm>
          <a:prstGeom prst="line">
            <a:avLst/>
          </a:prstGeom>
          <a:noFill/>
          <a:ln w="28575">
            <a:solidFill>
              <a:srgbClr val="777777"/>
            </a:solidFill>
            <a:round/>
            <a:headEnd/>
            <a:tailEnd/>
          </a:ln>
        </p:spPr>
        <p:txBody>
          <a:bodyPr/>
          <a:lstStyle/>
          <a:p>
            <a:endParaRPr lang="en-US"/>
          </a:p>
        </p:txBody>
      </p:sp>
      <p:sp>
        <p:nvSpPr>
          <p:cNvPr id="59418" name="Line 26"/>
          <p:cNvSpPr>
            <a:spLocks noChangeShapeType="1"/>
          </p:cNvSpPr>
          <p:nvPr/>
        </p:nvSpPr>
        <p:spPr bwMode="auto">
          <a:xfrm>
            <a:off x="1295400" y="4724400"/>
            <a:ext cx="4876800" cy="0"/>
          </a:xfrm>
          <a:prstGeom prst="line">
            <a:avLst/>
          </a:prstGeom>
          <a:noFill/>
          <a:ln w="28575">
            <a:solidFill>
              <a:srgbClr val="777777"/>
            </a:solidFill>
            <a:round/>
            <a:headEnd/>
            <a:tailEnd/>
          </a:ln>
        </p:spPr>
        <p:txBody>
          <a:bodyPr/>
          <a:lstStyle/>
          <a:p>
            <a:endParaRPr lang="en-US"/>
          </a:p>
        </p:txBody>
      </p:sp>
      <p:sp>
        <p:nvSpPr>
          <p:cNvPr id="59419" name="Line 27"/>
          <p:cNvSpPr>
            <a:spLocks noChangeShapeType="1"/>
          </p:cNvSpPr>
          <p:nvPr/>
        </p:nvSpPr>
        <p:spPr bwMode="auto">
          <a:xfrm>
            <a:off x="1295400" y="5410200"/>
            <a:ext cx="0" cy="457200"/>
          </a:xfrm>
          <a:prstGeom prst="line">
            <a:avLst/>
          </a:prstGeom>
          <a:noFill/>
          <a:ln w="28575">
            <a:solidFill>
              <a:srgbClr val="777777"/>
            </a:solidFill>
            <a:round/>
            <a:headEnd/>
            <a:tailEnd/>
          </a:ln>
        </p:spPr>
        <p:txBody>
          <a:bodyPr/>
          <a:lstStyle/>
          <a:p>
            <a:endParaRPr lang="en-US"/>
          </a:p>
        </p:txBody>
      </p:sp>
      <p:sp>
        <p:nvSpPr>
          <p:cNvPr id="59420" name="Line 28"/>
          <p:cNvSpPr>
            <a:spLocks noChangeShapeType="1"/>
          </p:cNvSpPr>
          <p:nvPr/>
        </p:nvSpPr>
        <p:spPr bwMode="auto">
          <a:xfrm>
            <a:off x="6172200" y="4724400"/>
            <a:ext cx="0" cy="838200"/>
          </a:xfrm>
          <a:prstGeom prst="line">
            <a:avLst/>
          </a:prstGeom>
          <a:noFill/>
          <a:ln w="28575">
            <a:solidFill>
              <a:srgbClr val="777777"/>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2"/>
          <p:cNvSpPr>
            <a:spLocks noGrp="1"/>
          </p:cNvSpPr>
          <p:nvPr>
            <p:ph type="ftr" sz="quarter" idx="10"/>
          </p:nvPr>
        </p:nvSpPr>
        <p:spPr/>
        <p:txBody>
          <a:bodyPr/>
          <a:lstStyle/>
          <a:p>
            <a:endParaRPr lang="en-US"/>
          </a:p>
          <a:p>
            <a:fld id="{DF47AAC7-959D-4CBB-9B01-5C7017FE832C}" type="slidenum">
              <a:rPr lang="en-US"/>
              <a:pPr/>
              <a:t>8</a:t>
            </a:fld>
            <a:endParaRPr lang="en-US"/>
          </a:p>
        </p:txBody>
      </p:sp>
      <p:sp>
        <p:nvSpPr>
          <p:cNvPr id="21508" name="Line 4"/>
          <p:cNvSpPr>
            <a:spLocks noChangeShapeType="1"/>
          </p:cNvSpPr>
          <p:nvPr/>
        </p:nvSpPr>
        <p:spPr bwMode="auto">
          <a:xfrm>
            <a:off x="4202113" y="5389563"/>
            <a:ext cx="0" cy="257175"/>
          </a:xfrm>
          <a:prstGeom prst="line">
            <a:avLst/>
          </a:prstGeom>
          <a:noFill/>
          <a:ln w="9525">
            <a:solidFill>
              <a:schemeClr val="bg2"/>
            </a:solidFill>
            <a:round/>
            <a:headEnd/>
            <a:tailEnd type="triangle" w="med" len="med"/>
          </a:ln>
          <a:effectLst/>
        </p:spPr>
        <p:txBody>
          <a:bodyPr wrap="none" anchor="ctr"/>
          <a:lstStyle/>
          <a:p>
            <a:endParaRPr lang="en-US" sz="1000"/>
          </a:p>
        </p:txBody>
      </p:sp>
      <p:sp>
        <p:nvSpPr>
          <p:cNvPr id="21509" name="Line 5"/>
          <p:cNvSpPr>
            <a:spLocks noChangeShapeType="1"/>
          </p:cNvSpPr>
          <p:nvPr/>
        </p:nvSpPr>
        <p:spPr bwMode="auto">
          <a:xfrm>
            <a:off x="4202113" y="4746625"/>
            <a:ext cx="0" cy="257175"/>
          </a:xfrm>
          <a:prstGeom prst="line">
            <a:avLst/>
          </a:prstGeom>
          <a:noFill/>
          <a:ln w="9525">
            <a:solidFill>
              <a:schemeClr val="bg2"/>
            </a:solidFill>
            <a:round/>
            <a:headEnd/>
            <a:tailEnd type="triangle" w="med" len="med"/>
          </a:ln>
          <a:effectLst/>
        </p:spPr>
        <p:txBody>
          <a:bodyPr wrap="none" anchor="ctr"/>
          <a:lstStyle/>
          <a:p>
            <a:endParaRPr lang="en-US" sz="1000"/>
          </a:p>
        </p:txBody>
      </p:sp>
      <p:sp>
        <p:nvSpPr>
          <p:cNvPr id="21510" name="Line 6"/>
          <p:cNvSpPr>
            <a:spLocks noChangeShapeType="1"/>
          </p:cNvSpPr>
          <p:nvPr/>
        </p:nvSpPr>
        <p:spPr bwMode="auto">
          <a:xfrm>
            <a:off x="4202113" y="4103688"/>
            <a:ext cx="0" cy="257175"/>
          </a:xfrm>
          <a:prstGeom prst="line">
            <a:avLst/>
          </a:prstGeom>
          <a:noFill/>
          <a:ln w="9525">
            <a:solidFill>
              <a:schemeClr val="bg2"/>
            </a:solidFill>
            <a:round/>
            <a:headEnd/>
            <a:tailEnd type="triangle" w="med" len="med"/>
          </a:ln>
          <a:effectLst/>
        </p:spPr>
        <p:txBody>
          <a:bodyPr wrap="none" anchor="ctr"/>
          <a:lstStyle/>
          <a:p>
            <a:endParaRPr lang="en-US" sz="1000"/>
          </a:p>
        </p:txBody>
      </p:sp>
      <p:sp>
        <p:nvSpPr>
          <p:cNvPr id="21511" name="Line 7"/>
          <p:cNvSpPr>
            <a:spLocks noChangeShapeType="1"/>
          </p:cNvSpPr>
          <p:nvPr/>
        </p:nvSpPr>
        <p:spPr bwMode="auto">
          <a:xfrm>
            <a:off x="4202113" y="3460750"/>
            <a:ext cx="0" cy="257175"/>
          </a:xfrm>
          <a:prstGeom prst="line">
            <a:avLst/>
          </a:prstGeom>
          <a:noFill/>
          <a:ln w="9525">
            <a:solidFill>
              <a:schemeClr val="bg2"/>
            </a:solidFill>
            <a:round/>
            <a:headEnd/>
            <a:tailEnd type="triangle" w="med" len="med"/>
          </a:ln>
          <a:effectLst/>
        </p:spPr>
        <p:txBody>
          <a:bodyPr wrap="none" anchor="ctr"/>
          <a:lstStyle/>
          <a:p>
            <a:endParaRPr lang="en-US" sz="1000"/>
          </a:p>
        </p:txBody>
      </p:sp>
      <p:sp>
        <p:nvSpPr>
          <p:cNvPr id="21512" name="Rectangle 8"/>
          <p:cNvSpPr>
            <a:spLocks noChangeArrowheads="1"/>
          </p:cNvSpPr>
          <p:nvPr/>
        </p:nvSpPr>
        <p:spPr bwMode="auto">
          <a:xfrm>
            <a:off x="3606800" y="2046288"/>
            <a:ext cx="1190625" cy="449262"/>
          </a:xfrm>
          <a:prstGeom prst="rect">
            <a:avLst/>
          </a:prstGeom>
          <a:noFill/>
          <a:ln w="9525">
            <a:solidFill>
              <a:schemeClr val="bg2"/>
            </a:solidFill>
            <a:miter lim="800000"/>
            <a:headEnd/>
            <a:tailEnd/>
          </a:ln>
          <a:effectLst/>
        </p:spPr>
        <p:txBody>
          <a:bodyPr wrap="none" anchor="ctr"/>
          <a:lstStyle/>
          <a:p>
            <a:endParaRPr lang="en-US" sz="1000"/>
          </a:p>
        </p:txBody>
      </p:sp>
      <p:sp>
        <p:nvSpPr>
          <p:cNvPr id="21513" name="Text Box 9"/>
          <p:cNvSpPr txBox="1">
            <a:spLocks noChangeArrowheads="1"/>
          </p:cNvSpPr>
          <p:nvPr/>
        </p:nvSpPr>
        <p:spPr bwMode="auto">
          <a:xfrm>
            <a:off x="3593543" y="2084388"/>
            <a:ext cx="1231427" cy="400110"/>
          </a:xfrm>
          <a:prstGeom prst="rect">
            <a:avLst/>
          </a:prstGeom>
          <a:noFill/>
          <a:ln w="9525">
            <a:noFill/>
            <a:miter lim="800000"/>
            <a:headEnd/>
            <a:tailEnd/>
          </a:ln>
          <a:effectLst/>
        </p:spPr>
        <p:txBody>
          <a:bodyPr wrap="none">
            <a:spAutoFit/>
          </a:bodyPr>
          <a:lstStyle/>
          <a:p>
            <a:pPr algn="ctr"/>
            <a:r>
              <a:rPr lang="en-US" sz="1000" b="1"/>
              <a:t>Review/revise</a:t>
            </a:r>
            <a:br>
              <a:rPr lang="en-US" sz="1000" b="1"/>
            </a:br>
            <a:r>
              <a:rPr lang="en-US" sz="1000" b="1"/>
              <a:t>mission</a:t>
            </a:r>
          </a:p>
        </p:txBody>
      </p:sp>
      <p:sp>
        <p:nvSpPr>
          <p:cNvPr id="21514" name="Rectangle 10"/>
          <p:cNvSpPr>
            <a:spLocks noChangeArrowheads="1"/>
          </p:cNvSpPr>
          <p:nvPr/>
        </p:nvSpPr>
        <p:spPr bwMode="auto">
          <a:xfrm>
            <a:off x="3606800" y="3074988"/>
            <a:ext cx="1190625" cy="449262"/>
          </a:xfrm>
          <a:prstGeom prst="rect">
            <a:avLst/>
          </a:prstGeom>
          <a:noFill/>
          <a:ln w="9525">
            <a:solidFill>
              <a:schemeClr val="bg2"/>
            </a:solidFill>
            <a:miter lim="800000"/>
            <a:headEnd/>
            <a:tailEnd/>
          </a:ln>
          <a:effectLst/>
        </p:spPr>
        <p:txBody>
          <a:bodyPr wrap="none" anchor="ctr"/>
          <a:lstStyle/>
          <a:p>
            <a:endParaRPr lang="en-US" sz="1000"/>
          </a:p>
        </p:txBody>
      </p:sp>
      <p:sp>
        <p:nvSpPr>
          <p:cNvPr id="21515" name="Rectangle 11"/>
          <p:cNvSpPr>
            <a:spLocks noChangeArrowheads="1"/>
          </p:cNvSpPr>
          <p:nvPr/>
        </p:nvSpPr>
        <p:spPr bwMode="auto">
          <a:xfrm>
            <a:off x="3606800" y="3717925"/>
            <a:ext cx="1190625" cy="449263"/>
          </a:xfrm>
          <a:prstGeom prst="rect">
            <a:avLst/>
          </a:prstGeom>
          <a:noFill/>
          <a:ln w="9525">
            <a:solidFill>
              <a:schemeClr val="bg2"/>
            </a:solidFill>
            <a:miter lim="800000"/>
            <a:headEnd/>
            <a:tailEnd/>
          </a:ln>
          <a:effectLst/>
        </p:spPr>
        <p:txBody>
          <a:bodyPr wrap="none" anchor="ctr"/>
          <a:lstStyle/>
          <a:p>
            <a:endParaRPr lang="en-US" sz="1000"/>
          </a:p>
        </p:txBody>
      </p:sp>
      <p:sp>
        <p:nvSpPr>
          <p:cNvPr id="21516" name="Rectangle 12"/>
          <p:cNvSpPr>
            <a:spLocks noChangeArrowheads="1"/>
          </p:cNvSpPr>
          <p:nvPr/>
        </p:nvSpPr>
        <p:spPr bwMode="auto">
          <a:xfrm>
            <a:off x="3606800" y="4360863"/>
            <a:ext cx="1190625" cy="449262"/>
          </a:xfrm>
          <a:prstGeom prst="rect">
            <a:avLst/>
          </a:prstGeom>
          <a:noFill/>
          <a:ln w="9525">
            <a:solidFill>
              <a:schemeClr val="bg2"/>
            </a:solidFill>
            <a:miter lim="800000"/>
            <a:headEnd/>
            <a:tailEnd/>
          </a:ln>
          <a:effectLst/>
        </p:spPr>
        <p:txBody>
          <a:bodyPr wrap="none" anchor="ctr"/>
          <a:lstStyle/>
          <a:p>
            <a:endParaRPr lang="en-US" sz="1000"/>
          </a:p>
        </p:txBody>
      </p:sp>
      <p:sp>
        <p:nvSpPr>
          <p:cNvPr id="21517" name="Rectangle 13"/>
          <p:cNvSpPr>
            <a:spLocks noChangeArrowheads="1"/>
          </p:cNvSpPr>
          <p:nvPr/>
        </p:nvSpPr>
        <p:spPr bwMode="auto">
          <a:xfrm>
            <a:off x="3606800" y="5003800"/>
            <a:ext cx="1190625" cy="449263"/>
          </a:xfrm>
          <a:prstGeom prst="rect">
            <a:avLst/>
          </a:prstGeom>
          <a:noFill/>
          <a:ln w="9525">
            <a:solidFill>
              <a:schemeClr val="bg2"/>
            </a:solidFill>
            <a:miter lim="800000"/>
            <a:headEnd/>
            <a:tailEnd/>
          </a:ln>
          <a:effectLst/>
        </p:spPr>
        <p:txBody>
          <a:bodyPr wrap="none" anchor="ctr"/>
          <a:lstStyle/>
          <a:p>
            <a:endParaRPr lang="en-US" sz="1000"/>
          </a:p>
        </p:txBody>
      </p:sp>
      <p:sp>
        <p:nvSpPr>
          <p:cNvPr id="21518" name="Rectangle 14"/>
          <p:cNvSpPr>
            <a:spLocks noChangeArrowheads="1"/>
          </p:cNvSpPr>
          <p:nvPr/>
        </p:nvSpPr>
        <p:spPr bwMode="auto">
          <a:xfrm>
            <a:off x="3606800" y="5646738"/>
            <a:ext cx="1190625" cy="449262"/>
          </a:xfrm>
          <a:prstGeom prst="rect">
            <a:avLst/>
          </a:prstGeom>
          <a:noFill/>
          <a:ln w="9525">
            <a:solidFill>
              <a:schemeClr val="bg2"/>
            </a:solidFill>
            <a:miter lim="800000"/>
            <a:headEnd/>
            <a:tailEnd/>
          </a:ln>
          <a:effectLst/>
        </p:spPr>
        <p:txBody>
          <a:bodyPr wrap="none" anchor="ctr"/>
          <a:lstStyle/>
          <a:p>
            <a:endParaRPr lang="en-US" sz="1000"/>
          </a:p>
        </p:txBody>
      </p:sp>
      <p:sp>
        <p:nvSpPr>
          <p:cNvPr id="21519" name="Text Box 15"/>
          <p:cNvSpPr txBox="1">
            <a:spLocks noChangeArrowheads="1"/>
          </p:cNvSpPr>
          <p:nvPr/>
        </p:nvSpPr>
        <p:spPr bwMode="auto">
          <a:xfrm>
            <a:off x="3595939" y="3100388"/>
            <a:ext cx="1228221" cy="400110"/>
          </a:xfrm>
          <a:prstGeom prst="rect">
            <a:avLst/>
          </a:prstGeom>
          <a:noFill/>
          <a:ln w="9525">
            <a:noFill/>
            <a:miter lim="800000"/>
            <a:headEnd/>
            <a:tailEnd/>
          </a:ln>
          <a:effectLst/>
        </p:spPr>
        <p:txBody>
          <a:bodyPr wrap="none">
            <a:spAutoFit/>
          </a:bodyPr>
          <a:lstStyle/>
          <a:p>
            <a:pPr algn="ctr"/>
            <a:r>
              <a:rPr lang="en-US" sz="1000" b="1" dirty="0"/>
              <a:t>New goals</a:t>
            </a:r>
            <a:br>
              <a:rPr lang="en-US" sz="1000" b="1" dirty="0"/>
            </a:br>
            <a:r>
              <a:rPr lang="en-US" sz="1000" b="1" dirty="0"/>
              <a:t>and objectives</a:t>
            </a:r>
          </a:p>
        </p:txBody>
      </p:sp>
      <p:sp>
        <p:nvSpPr>
          <p:cNvPr id="21520" name="Text Box 16"/>
          <p:cNvSpPr txBox="1">
            <a:spLocks noChangeArrowheads="1"/>
          </p:cNvSpPr>
          <p:nvPr/>
        </p:nvSpPr>
        <p:spPr bwMode="auto">
          <a:xfrm>
            <a:off x="3524490" y="3743325"/>
            <a:ext cx="1394934" cy="400110"/>
          </a:xfrm>
          <a:prstGeom prst="rect">
            <a:avLst/>
          </a:prstGeom>
          <a:noFill/>
          <a:ln w="9525">
            <a:noFill/>
            <a:miter lim="800000"/>
            <a:headEnd/>
            <a:tailEnd/>
          </a:ln>
          <a:effectLst/>
        </p:spPr>
        <p:txBody>
          <a:bodyPr wrap="none">
            <a:spAutoFit/>
          </a:bodyPr>
          <a:lstStyle/>
          <a:p>
            <a:pPr algn="ctr"/>
            <a:r>
              <a:rPr lang="en-US" sz="1000" b="1"/>
              <a:t>Portfolio of</a:t>
            </a:r>
            <a:br>
              <a:rPr lang="en-US" sz="1000" b="1"/>
            </a:br>
            <a:r>
              <a:rPr lang="en-US" sz="1000" b="1"/>
              <a:t>strategic choices</a:t>
            </a:r>
          </a:p>
        </p:txBody>
      </p:sp>
      <p:sp>
        <p:nvSpPr>
          <p:cNvPr id="21521" name="Text Box 17"/>
          <p:cNvSpPr txBox="1">
            <a:spLocks noChangeArrowheads="1"/>
          </p:cNvSpPr>
          <p:nvPr/>
        </p:nvSpPr>
        <p:spPr bwMode="auto">
          <a:xfrm>
            <a:off x="3711209" y="4386263"/>
            <a:ext cx="1027845" cy="400110"/>
          </a:xfrm>
          <a:prstGeom prst="rect">
            <a:avLst/>
          </a:prstGeom>
          <a:noFill/>
          <a:ln w="9525">
            <a:noFill/>
            <a:miter lim="800000"/>
            <a:headEnd/>
            <a:tailEnd/>
          </a:ln>
          <a:effectLst/>
        </p:spPr>
        <p:txBody>
          <a:bodyPr wrap="none">
            <a:spAutoFit/>
          </a:bodyPr>
          <a:lstStyle/>
          <a:p>
            <a:pPr algn="ctr"/>
            <a:r>
              <a:rPr lang="en-US" sz="1000" b="1"/>
              <a:t>Strategy</a:t>
            </a:r>
            <a:br>
              <a:rPr lang="en-US" sz="1000" b="1"/>
            </a:br>
            <a:r>
              <a:rPr lang="en-US" sz="1000" b="1"/>
              <a:t>formulation</a:t>
            </a:r>
          </a:p>
        </p:txBody>
      </p:sp>
      <p:sp>
        <p:nvSpPr>
          <p:cNvPr id="21522" name="Text Box 18"/>
          <p:cNvSpPr txBox="1">
            <a:spLocks noChangeArrowheads="1"/>
          </p:cNvSpPr>
          <p:nvPr/>
        </p:nvSpPr>
        <p:spPr bwMode="auto">
          <a:xfrm>
            <a:off x="3554231" y="5029200"/>
            <a:ext cx="1317989" cy="400110"/>
          </a:xfrm>
          <a:prstGeom prst="rect">
            <a:avLst/>
          </a:prstGeom>
          <a:noFill/>
          <a:ln w="9525">
            <a:noFill/>
            <a:miter lim="800000"/>
            <a:headEnd/>
            <a:tailEnd/>
          </a:ln>
          <a:effectLst/>
        </p:spPr>
        <p:txBody>
          <a:bodyPr wrap="none">
            <a:spAutoFit/>
          </a:bodyPr>
          <a:lstStyle/>
          <a:p>
            <a:pPr algn="ctr"/>
            <a:r>
              <a:rPr lang="en-US" sz="1000" b="1"/>
              <a:t>Strategy</a:t>
            </a:r>
            <a:br>
              <a:rPr lang="en-US" sz="1000" b="1"/>
            </a:br>
            <a:r>
              <a:rPr lang="en-US" sz="1000" b="1"/>
              <a:t>implementation</a:t>
            </a:r>
          </a:p>
        </p:txBody>
      </p:sp>
      <p:sp>
        <p:nvSpPr>
          <p:cNvPr id="21523" name="Text Box 19"/>
          <p:cNvSpPr txBox="1">
            <a:spLocks noChangeArrowheads="1"/>
          </p:cNvSpPr>
          <p:nvPr/>
        </p:nvSpPr>
        <p:spPr bwMode="auto">
          <a:xfrm>
            <a:off x="3816406" y="5737225"/>
            <a:ext cx="776175" cy="246221"/>
          </a:xfrm>
          <a:prstGeom prst="rect">
            <a:avLst/>
          </a:prstGeom>
          <a:noFill/>
          <a:ln w="9525">
            <a:noFill/>
            <a:miter lim="800000"/>
            <a:headEnd/>
            <a:tailEnd/>
          </a:ln>
          <a:effectLst/>
        </p:spPr>
        <p:txBody>
          <a:bodyPr wrap="none">
            <a:spAutoFit/>
          </a:bodyPr>
          <a:lstStyle/>
          <a:p>
            <a:pPr algn="ctr"/>
            <a:r>
              <a:rPr lang="en-US" sz="1000" b="1"/>
              <a:t>Projects</a:t>
            </a:r>
          </a:p>
        </p:txBody>
      </p:sp>
      <p:sp>
        <p:nvSpPr>
          <p:cNvPr id="21525" name="Rectangle 21"/>
          <p:cNvSpPr>
            <a:spLocks noChangeArrowheads="1"/>
          </p:cNvSpPr>
          <p:nvPr/>
        </p:nvSpPr>
        <p:spPr bwMode="auto">
          <a:xfrm>
            <a:off x="1522413" y="2238375"/>
            <a:ext cx="1608137" cy="836613"/>
          </a:xfrm>
          <a:prstGeom prst="rect">
            <a:avLst/>
          </a:prstGeom>
          <a:noFill/>
          <a:ln w="9525">
            <a:solidFill>
              <a:schemeClr val="bg2"/>
            </a:solidFill>
            <a:miter lim="800000"/>
            <a:headEnd/>
            <a:tailEnd/>
          </a:ln>
          <a:effectLst/>
        </p:spPr>
        <p:txBody>
          <a:bodyPr wrap="none" anchor="ctr"/>
          <a:lstStyle/>
          <a:p>
            <a:endParaRPr lang="en-US" sz="1000"/>
          </a:p>
        </p:txBody>
      </p:sp>
      <p:sp>
        <p:nvSpPr>
          <p:cNvPr id="21526" name="Text Box 22"/>
          <p:cNvSpPr txBox="1">
            <a:spLocks noChangeArrowheads="1"/>
          </p:cNvSpPr>
          <p:nvPr/>
        </p:nvSpPr>
        <p:spPr bwMode="auto">
          <a:xfrm>
            <a:off x="1695726" y="2263775"/>
            <a:ext cx="1223412" cy="707886"/>
          </a:xfrm>
          <a:prstGeom prst="rect">
            <a:avLst/>
          </a:prstGeom>
          <a:noFill/>
          <a:ln w="9525">
            <a:noFill/>
            <a:miter lim="800000"/>
            <a:headEnd/>
            <a:tailEnd/>
          </a:ln>
          <a:effectLst/>
        </p:spPr>
        <p:txBody>
          <a:bodyPr wrap="none">
            <a:spAutoFit/>
          </a:bodyPr>
          <a:lstStyle/>
          <a:p>
            <a:pPr algn="ctr"/>
            <a:r>
              <a:rPr lang="en-US" sz="1000" b="1"/>
              <a:t>External</a:t>
            </a:r>
            <a:br>
              <a:rPr lang="en-US" sz="1000" b="1"/>
            </a:br>
            <a:r>
              <a:rPr lang="en-US" sz="1000" b="1"/>
              <a:t>environment--</a:t>
            </a:r>
            <a:br>
              <a:rPr lang="en-US" sz="1000" b="1"/>
            </a:br>
            <a:r>
              <a:rPr lang="en-US" sz="1000" b="1"/>
              <a:t>opportunities</a:t>
            </a:r>
            <a:br>
              <a:rPr lang="en-US" sz="1000" b="1"/>
            </a:br>
            <a:r>
              <a:rPr lang="en-US" sz="1000" b="1"/>
              <a:t>and threats</a:t>
            </a:r>
          </a:p>
        </p:txBody>
      </p:sp>
      <p:sp>
        <p:nvSpPr>
          <p:cNvPr id="21528" name="Rectangle 24"/>
          <p:cNvSpPr>
            <a:spLocks noChangeArrowheads="1"/>
          </p:cNvSpPr>
          <p:nvPr/>
        </p:nvSpPr>
        <p:spPr bwMode="auto">
          <a:xfrm>
            <a:off x="5273675" y="2238375"/>
            <a:ext cx="1608138" cy="836613"/>
          </a:xfrm>
          <a:prstGeom prst="rect">
            <a:avLst/>
          </a:prstGeom>
          <a:noFill/>
          <a:ln w="9525">
            <a:solidFill>
              <a:schemeClr val="bg2"/>
            </a:solidFill>
            <a:miter lim="800000"/>
            <a:headEnd/>
            <a:tailEnd/>
          </a:ln>
          <a:effectLst/>
        </p:spPr>
        <p:txBody>
          <a:bodyPr wrap="none" anchor="ctr"/>
          <a:lstStyle/>
          <a:p>
            <a:endParaRPr lang="en-US" sz="1000"/>
          </a:p>
        </p:txBody>
      </p:sp>
      <p:sp>
        <p:nvSpPr>
          <p:cNvPr id="21529" name="Text Box 25"/>
          <p:cNvSpPr txBox="1">
            <a:spLocks noChangeArrowheads="1"/>
          </p:cNvSpPr>
          <p:nvPr/>
        </p:nvSpPr>
        <p:spPr bwMode="auto">
          <a:xfrm>
            <a:off x="5515251" y="2263775"/>
            <a:ext cx="1223412" cy="707886"/>
          </a:xfrm>
          <a:prstGeom prst="rect">
            <a:avLst/>
          </a:prstGeom>
          <a:noFill/>
          <a:ln w="9525">
            <a:noFill/>
            <a:miter lim="800000"/>
            <a:headEnd/>
            <a:tailEnd/>
          </a:ln>
          <a:effectLst/>
        </p:spPr>
        <p:txBody>
          <a:bodyPr wrap="none">
            <a:spAutoFit/>
          </a:bodyPr>
          <a:lstStyle/>
          <a:p>
            <a:pPr algn="ctr"/>
            <a:r>
              <a:rPr lang="en-US" sz="1000" b="1"/>
              <a:t>Internal</a:t>
            </a:r>
            <a:br>
              <a:rPr lang="en-US" sz="1000" b="1"/>
            </a:br>
            <a:r>
              <a:rPr lang="en-US" sz="1000" b="1"/>
              <a:t>environment--</a:t>
            </a:r>
            <a:br>
              <a:rPr lang="en-US" sz="1000" b="1"/>
            </a:br>
            <a:r>
              <a:rPr lang="en-US" sz="1000" b="1"/>
              <a:t>strengths and</a:t>
            </a:r>
            <a:br>
              <a:rPr lang="en-US" sz="1000" b="1"/>
            </a:br>
            <a:r>
              <a:rPr lang="en-US" sz="1000" b="1"/>
              <a:t>weaknesses</a:t>
            </a:r>
          </a:p>
        </p:txBody>
      </p:sp>
      <p:sp>
        <p:nvSpPr>
          <p:cNvPr id="21530" name="Line 26"/>
          <p:cNvSpPr>
            <a:spLocks noChangeShapeType="1"/>
          </p:cNvSpPr>
          <p:nvPr/>
        </p:nvSpPr>
        <p:spPr bwMode="auto">
          <a:xfrm>
            <a:off x="4857750" y="2303463"/>
            <a:ext cx="415925" cy="258762"/>
          </a:xfrm>
          <a:prstGeom prst="line">
            <a:avLst/>
          </a:prstGeom>
          <a:noFill/>
          <a:ln w="9525">
            <a:solidFill>
              <a:schemeClr val="bg2"/>
            </a:solidFill>
            <a:round/>
            <a:headEnd/>
            <a:tailEnd type="triangle" w="med" len="med"/>
          </a:ln>
          <a:effectLst/>
        </p:spPr>
        <p:txBody>
          <a:bodyPr wrap="none" anchor="ctr"/>
          <a:lstStyle/>
          <a:p>
            <a:endParaRPr lang="en-US" sz="1000"/>
          </a:p>
        </p:txBody>
      </p:sp>
      <p:sp>
        <p:nvSpPr>
          <p:cNvPr id="21531" name="Line 27"/>
          <p:cNvSpPr>
            <a:spLocks noChangeShapeType="1"/>
          </p:cNvSpPr>
          <p:nvPr/>
        </p:nvSpPr>
        <p:spPr bwMode="auto">
          <a:xfrm rot="-10800000">
            <a:off x="4797425" y="2492375"/>
            <a:ext cx="417513" cy="260350"/>
          </a:xfrm>
          <a:prstGeom prst="line">
            <a:avLst/>
          </a:prstGeom>
          <a:noFill/>
          <a:ln w="9525">
            <a:solidFill>
              <a:schemeClr val="bg2"/>
            </a:solidFill>
            <a:round/>
            <a:headEnd/>
            <a:tailEnd type="triangle" w="med" len="med"/>
          </a:ln>
          <a:effectLst/>
        </p:spPr>
        <p:txBody>
          <a:bodyPr wrap="none" anchor="ctr"/>
          <a:lstStyle/>
          <a:p>
            <a:endParaRPr lang="en-US" sz="1000"/>
          </a:p>
        </p:txBody>
      </p:sp>
      <p:sp>
        <p:nvSpPr>
          <p:cNvPr id="21532" name="Line 28"/>
          <p:cNvSpPr>
            <a:spLocks noChangeShapeType="1"/>
          </p:cNvSpPr>
          <p:nvPr/>
        </p:nvSpPr>
        <p:spPr bwMode="auto">
          <a:xfrm flipH="1">
            <a:off x="3189288" y="2495550"/>
            <a:ext cx="417512" cy="260350"/>
          </a:xfrm>
          <a:prstGeom prst="line">
            <a:avLst/>
          </a:prstGeom>
          <a:noFill/>
          <a:ln w="9525">
            <a:solidFill>
              <a:schemeClr val="bg2"/>
            </a:solidFill>
            <a:round/>
            <a:headEnd/>
            <a:tailEnd type="triangle" w="med" len="med"/>
          </a:ln>
          <a:effectLst/>
        </p:spPr>
        <p:txBody>
          <a:bodyPr wrap="none" anchor="ctr"/>
          <a:lstStyle/>
          <a:p>
            <a:endParaRPr lang="en-US" sz="1000"/>
          </a:p>
        </p:txBody>
      </p:sp>
      <p:sp>
        <p:nvSpPr>
          <p:cNvPr id="21533" name="Line 29"/>
          <p:cNvSpPr>
            <a:spLocks noChangeShapeType="1"/>
          </p:cNvSpPr>
          <p:nvPr/>
        </p:nvSpPr>
        <p:spPr bwMode="auto">
          <a:xfrm rot="10800000" flipH="1">
            <a:off x="3189288" y="2303463"/>
            <a:ext cx="417512" cy="258762"/>
          </a:xfrm>
          <a:prstGeom prst="line">
            <a:avLst/>
          </a:prstGeom>
          <a:noFill/>
          <a:ln w="9525">
            <a:solidFill>
              <a:schemeClr val="bg2"/>
            </a:solidFill>
            <a:round/>
            <a:headEnd/>
            <a:tailEnd type="triangle" w="med" len="med"/>
          </a:ln>
          <a:effectLst/>
        </p:spPr>
        <p:txBody>
          <a:bodyPr wrap="none" anchor="ctr"/>
          <a:lstStyle/>
          <a:p>
            <a:endParaRPr lang="en-US" sz="1000"/>
          </a:p>
        </p:txBody>
      </p:sp>
      <p:sp>
        <p:nvSpPr>
          <p:cNvPr id="21534" name="Line 30"/>
          <p:cNvSpPr>
            <a:spLocks noChangeShapeType="1"/>
          </p:cNvSpPr>
          <p:nvPr/>
        </p:nvSpPr>
        <p:spPr bwMode="auto">
          <a:xfrm flipH="1">
            <a:off x="4797425" y="3074988"/>
            <a:ext cx="417513" cy="258762"/>
          </a:xfrm>
          <a:prstGeom prst="line">
            <a:avLst/>
          </a:prstGeom>
          <a:noFill/>
          <a:ln w="9525">
            <a:solidFill>
              <a:schemeClr val="bg2"/>
            </a:solidFill>
            <a:round/>
            <a:headEnd/>
            <a:tailEnd type="triangle" w="med" len="med"/>
          </a:ln>
          <a:effectLst/>
        </p:spPr>
        <p:txBody>
          <a:bodyPr wrap="none" anchor="ctr"/>
          <a:lstStyle/>
          <a:p>
            <a:endParaRPr lang="en-US" sz="1000"/>
          </a:p>
        </p:txBody>
      </p:sp>
      <p:sp>
        <p:nvSpPr>
          <p:cNvPr id="21535" name="Line 31"/>
          <p:cNvSpPr>
            <a:spLocks noChangeShapeType="1"/>
          </p:cNvSpPr>
          <p:nvPr/>
        </p:nvSpPr>
        <p:spPr bwMode="auto">
          <a:xfrm rot="10800000" flipH="1" flipV="1">
            <a:off x="3189288" y="3074988"/>
            <a:ext cx="417512" cy="258762"/>
          </a:xfrm>
          <a:prstGeom prst="line">
            <a:avLst/>
          </a:prstGeom>
          <a:noFill/>
          <a:ln w="9525">
            <a:solidFill>
              <a:schemeClr val="bg2"/>
            </a:solidFill>
            <a:round/>
            <a:headEnd/>
            <a:tailEnd type="triangle" w="med" len="med"/>
          </a:ln>
          <a:effectLst/>
        </p:spPr>
        <p:txBody>
          <a:bodyPr wrap="none" anchor="ctr"/>
          <a:lstStyle/>
          <a:p>
            <a:endParaRPr lang="en-US" sz="1000"/>
          </a:p>
        </p:txBody>
      </p:sp>
      <p:sp>
        <p:nvSpPr>
          <p:cNvPr id="21536" name="Line 32"/>
          <p:cNvSpPr>
            <a:spLocks noChangeShapeType="1"/>
          </p:cNvSpPr>
          <p:nvPr/>
        </p:nvSpPr>
        <p:spPr bwMode="auto">
          <a:xfrm>
            <a:off x="1165225" y="1981200"/>
            <a:ext cx="0" cy="1093788"/>
          </a:xfrm>
          <a:prstGeom prst="line">
            <a:avLst/>
          </a:prstGeom>
          <a:noFill/>
          <a:ln w="9525">
            <a:solidFill>
              <a:schemeClr val="bg2"/>
            </a:solidFill>
            <a:round/>
            <a:headEnd type="triangle" w="med" len="med"/>
            <a:tailEnd type="triangle" w="med" len="med"/>
          </a:ln>
          <a:effectLst/>
        </p:spPr>
        <p:txBody>
          <a:bodyPr wrap="none" anchor="ctr"/>
          <a:lstStyle/>
          <a:p>
            <a:endParaRPr lang="en-US"/>
          </a:p>
        </p:txBody>
      </p:sp>
      <p:sp>
        <p:nvSpPr>
          <p:cNvPr id="21537" name="Line 33"/>
          <p:cNvSpPr>
            <a:spLocks noChangeShapeType="1"/>
          </p:cNvSpPr>
          <p:nvPr/>
        </p:nvSpPr>
        <p:spPr bwMode="auto">
          <a:xfrm>
            <a:off x="1165225" y="3138488"/>
            <a:ext cx="0" cy="450850"/>
          </a:xfrm>
          <a:prstGeom prst="line">
            <a:avLst/>
          </a:prstGeom>
          <a:noFill/>
          <a:ln w="9525">
            <a:solidFill>
              <a:schemeClr val="bg2"/>
            </a:solidFill>
            <a:round/>
            <a:headEnd type="triangle" w="med" len="med"/>
            <a:tailEnd type="triangle" w="med" len="med"/>
          </a:ln>
          <a:effectLst/>
        </p:spPr>
        <p:txBody>
          <a:bodyPr wrap="none" anchor="ctr"/>
          <a:lstStyle/>
          <a:p>
            <a:endParaRPr lang="en-US"/>
          </a:p>
        </p:txBody>
      </p:sp>
      <p:sp>
        <p:nvSpPr>
          <p:cNvPr id="21538" name="Line 34"/>
          <p:cNvSpPr>
            <a:spLocks noChangeShapeType="1"/>
          </p:cNvSpPr>
          <p:nvPr/>
        </p:nvSpPr>
        <p:spPr bwMode="auto">
          <a:xfrm>
            <a:off x="1165225" y="3652838"/>
            <a:ext cx="0" cy="1222375"/>
          </a:xfrm>
          <a:prstGeom prst="line">
            <a:avLst/>
          </a:prstGeom>
          <a:noFill/>
          <a:ln w="9525">
            <a:solidFill>
              <a:schemeClr val="bg2"/>
            </a:solidFill>
            <a:round/>
            <a:headEnd type="triangle" w="med" len="med"/>
            <a:tailEnd type="triangle" w="med" len="med"/>
          </a:ln>
          <a:effectLst/>
        </p:spPr>
        <p:txBody>
          <a:bodyPr wrap="none" anchor="ctr"/>
          <a:lstStyle/>
          <a:p>
            <a:endParaRPr lang="en-US"/>
          </a:p>
        </p:txBody>
      </p:sp>
      <p:sp>
        <p:nvSpPr>
          <p:cNvPr id="21539" name="Line 35"/>
          <p:cNvSpPr>
            <a:spLocks noChangeShapeType="1"/>
          </p:cNvSpPr>
          <p:nvPr/>
        </p:nvSpPr>
        <p:spPr bwMode="auto">
          <a:xfrm>
            <a:off x="1165225" y="4938713"/>
            <a:ext cx="0" cy="1157287"/>
          </a:xfrm>
          <a:prstGeom prst="line">
            <a:avLst/>
          </a:prstGeom>
          <a:noFill/>
          <a:ln w="9525">
            <a:solidFill>
              <a:schemeClr val="bg2"/>
            </a:solidFill>
            <a:round/>
            <a:headEnd type="triangle" w="med" len="med"/>
            <a:tailEnd type="triangle" w="med" len="med"/>
          </a:ln>
          <a:effectLst/>
        </p:spPr>
        <p:txBody>
          <a:bodyPr wrap="none" anchor="ctr"/>
          <a:lstStyle/>
          <a:p>
            <a:endParaRPr lang="en-US"/>
          </a:p>
        </p:txBody>
      </p:sp>
      <p:sp>
        <p:nvSpPr>
          <p:cNvPr id="21540" name="Text Box 36"/>
          <p:cNvSpPr txBox="1">
            <a:spLocks noChangeArrowheads="1"/>
          </p:cNvSpPr>
          <p:nvPr/>
        </p:nvSpPr>
        <p:spPr bwMode="auto">
          <a:xfrm>
            <a:off x="914400" y="2212975"/>
            <a:ext cx="260350" cy="274638"/>
          </a:xfrm>
          <a:prstGeom prst="rect">
            <a:avLst/>
          </a:prstGeom>
          <a:noFill/>
          <a:ln w="9525">
            <a:noFill/>
            <a:miter lim="800000"/>
            <a:headEnd/>
            <a:tailEnd/>
          </a:ln>
          <a:effectLst/>
        </p:spPr>
        <p:txBody>
          <a:bodyPr wrap="none">
            <a:spAutoFit/>
          </a:bodyPr>
          <a:lstStyle/>
          <a:p>
            <a:r>
              <a:rPr lang="en-US" sz="1200" b="1"/>
              <a:t>1</a:t>
            </a:r>
          </a:p>
        </p:txBody>
      </p:sp>
      <p:sp>
        <p:nvSpPr>
          <p:cNvPr id="21541" name="Text Box 37"/>
          <p:cNvSpPr txBox="1">
            <a:spLocks noChangeArrowheads="1"/>
          </p:cNvSpPr>
          <p:nvPr/>
        </p:nvSpPr>
        <p:spPr bwMode="auto">
          <a:xfrm>
            <a:off x="914400" y="3317875"/>
            <a:ext cx="260350" cy="274638"/>
          </a:xfrm>
          <a:prstGeom prst="rect">
            <a:avLst/>
          </a:prstGeom>
          <a:noFill/>
          <a:ln w="9525">
            <a:noFill/>
            <a:miter lim="800000"/>
            <a:headEnd/>
            <a:tailEnd/>
          </a:ln>
          <a:effectLst/>
        </p:spPr>
        <p:txBody>
          <a:bodyPr wrap="none">
            <a:spAutoFit/>
          </a:bodyPr>
          <a:lstStyle/>
          <a:p>
            <a:r>
              <a:rPr lang="en-US" sz="1200" b="1"/>
              <a:t>2</a:t>
            </a:r>
          </a:p>
        </p:txBody>
      </p:sp>
      <p:sp>
        <p:nvSpPr>
          <p:cNvPr id="21542" name="Text Box 38"/>
          <p:cNvSpPr txBox="1">
            <a:spLocks noChangeArrowheads="1"/>
          </p:cNvSpPr>
          <p:nvPr/>
        </p:nvSpPr>
        <p:spPr bwMode="auto">
          <a:xfrm>
            <a:off x="914400" y="4089400"/>
            <a:ext cx="260350" cy="274638"/>
          </a:xfrm>
          <a:prstGeom prst="rect">
            <a:avLst/>
          </a:prstGeom>
          <a:noFill/>
          <a:ln w="9525">
            <a:noFill/>
            <a:miter lim="800000"/>
            <a:headEnd/>
            <a:tailEnd/>
          </a:ln>
          <a:effectLst/>
        </p:spPr>
        <p:txBody>
          <a:bodyPr wrap="none">
            <a:spAutoFit/>
          </a:bodyPr>
          <a:lstStyle/>
          <a:p>
            <a:r>
              <a:rPr lang="en-US" sz="1200" b="1"/>
              <a:t>3</a:t>
            </a:r>
          </a:p>
        </p:txBody>
      </p:sp>
      <p:sp>
        <p:nvSpPr>
          <p:cNvPr id="21543" name="Text Box 39"/>
          <p:cNvSpPr txBox="1">
            <a:spLocks noChangeArrowheads="1"/>
          </p:cNvSpPr>
          <p:nvPr/>
        </p:nvSpPr>
        <p:spPr bwMode="auto">
          <a:xfrm>
            <a:off x="914400" y="5375275"/>
            <a:ext cx="260350" cy="274638"/>
          </a:xfrm>
          <a:prstGeom prst="rect">
            <a:avLst/>
          </a:prstGeom>
          <a:noFill/>
          <a:ln w="9525">
            <a:noFill/>
            <a:miter lim="800000"/>
            <a:headEnd/>
            <a:tailEnd/>
          </a:ln>
          <a:effectLst/>
        </p:spPr>
        <p:txBody>
          <a:bodyPr wrap="none">
            <a:spAutoFit/>
          </a:bodyPr>
          <a:lstStyle/>
          <a:p>
            <a:r>
              <a:rPr lang="en-US" sz="1200" b="1"/>
              <a:t>4</a:t>
            </a:r>
          </a:p>
        </p:txBody>
      </p:sp>
      <p:sp>
        <p:nvSpPr>
          <p:cNvPr id="21544" name="Text Box 40"/>
          <p:cNvSpPr txBox="1">
            <a:spLocks noChangeArrowheads="1"/>
          </p:cNvSpPr>
          <p:nvPr/>
        </p:nvSpPr>
        <p:spPr bwMode="auto">
          <a:xfrm>
            <a:off x="5257800" y="3352800"/>
            <a:ext cx="3429000" cy="2462213"/>
          </a:xfrm>
          <a:prstGeom prst="rect">
            <a:avLst/>
          </a:prstGeom>
          <a:noFill/>
          <a:ln w="9525">
            <a:solidFill>
              <a:schemeClr val="bg2"/>
            </a:solidFill>
            <a:miter lim="800000"/>
            <a:headEnd/>
            <a:tailEnd/>
          </a:ln>
          <a:effectLst/>
        </p:spPr>
        <p:txBody>
          <a:bodyPr wrap="square">
            <a:spAutoFit/>
          </a:bodyPr>
          <a:lstStyle/>
          <a:p>
            <a:pPr algn="ctr"/>
            <a:r>
              <a:rPr lang="en-US" sz="1400" b="1" dirty="0"/>
              <a:t>Strategic Management Process Includes Four Activities</a:t>
            </a:r>
          </a:p>
          <a:p>
            <a:pPr algn="ctr"/>
            <a:endParaRPr lang="en-US" sz="1400" b="1" dirty="0"/>
          </a:p>
          <a:p>
            <a:r>
              <a:rPr lang="en-US" sz="1400" dirty="0"/>
              <a:t>1. Review and define the </a:t>
            </a:r>
            <a:r>
              <a:rPr lang="en-US" sz="1400" dirty="0" smtClean="0"/>
              <a:t>organizational mission</a:t>
            </a:r>
            <a:r>
              <a:rPr lang="en-US" sz="1400" dirty="0"/>
              <a:t>.</a:t>
            </a:r>
            <a:br>
              <a:rPr lang="en-US" sz="1400" dirty="0"/>
            </a:br>
            <a:r>
              <a:rPr lang="en-US" sz="1400" dirty="0"/>
              <a:t>2. Set long-range goals and objectives.</a:t>
            </a:r>
            <a:br>
              <a:rPr lang="en-US" sz="1400" dirty="0"/>
            </a:br>
            <a:r>
              <a:rPr lang="en-US" sz="1400" dirty="0"/>
              <a:t>3. Analyze and formulate strategies </a:t>
            </a:r>
            <a:r>
              <a:rPr lang="en-US" sz="1400" dirty="0" smtClean="0"/>
              <a:t>to reach </a:t>
            </a:r>
            <a:r>
              <a:rPr lang="en-US" sz="1400" dirty="0"/>
              <a:t>objectives.</a:t>
            </a:r>
            <a:br>
              <a:rPr lang="en-US" sz="1400" dirty="0"/>
            </a:br>
            <a:r>
              <a:rPr lang="en-US" sz="1400" dirty="0"/>
              <a:t>4. Implement strategies through projects.</a:t>
            </a:r>
            <a:endParaRPr lang="en-US" sz="1400" b="1" dirty="0"/>
          </a:p>
        </p:txBody>
      </p:sp>
      <p:sp>
        <p:nvSpPr>
          <p:cNvPr id="21545" name="Rectangle 41"/>
          <p:cNvSpPr>
            <a:spLocks noGrp="1" noChangeArrowheads="1"/>
          </p:cNvSpPr>
          <p:nvPr>
            <p:ph type="title"/>
          </p:nvPr>
        </p:nvSpPr>
        <p:spPr/>
        <p:txBody>
          <a:bodyPr/>
          <a:lstStyle/>
          <a:p>
            <a:r>
              <a:rPr lang="en-US"/>
              <a:t>Strategic Management Process</a:t>
            </a:r>
          </a:p>
        </p:txBody>
      </p:sp>
    </p:spTree>
  </p:cSld>
  <p:clrMapOvr>
    <a:masterClrMapping/>
  </p:clrMapOvr>
  <p:transition spd="med">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rrowheads="1"/>
          </p:cNvPicPr>
          <p:nvPr/>
        </p:nvPicPr>
        <p:blipFill>
          <a:blip r:embed="rId2" cstate="print"/>
          <a:srcRect/>
          <a:stretch>
            <a:fillRect/>
          </a:stretch>
        </p:blipFill>
        <p:spPr bwMode="auto">
          <a:xfrm>
            <a:off x="838200" y="1295400"/>
            <a:ext cx="7620000" cy="4953000"/>
          </a:xfrm>
          <a:prstGeom prst="rect">
            <a:avLst/>
          </a:prstGeom>
          <a:noFill/>
          <a:ln w="9525">
            <a:noFill/>
            <a:miter lim="800000"/>
            <a:headEnd/>
            <a:tailEnd/>
          </a:ln>
        </p:spPr>
      </p:pic>
      <p:sp>
        <p:nvSpPr>
          <p:cNvPr id="70659" name="Text Box 3"/>
          <p:cNvSpPr txBox="1">
            <a:spLocks noChangeArrowheads="1"/>
          </p:cNvSpPr>
          <p:nvPr/>
        </p:nvSpPr>
        <p:spPr bwMode="auto">
          <a:xfrm>
            <a:off x="2971800" y="1219200"/>
            <a:ext cx="3429000" cy="338554"/>
          </a:xfrm>
          <a:prstGeom prst="rect">
            <a:avLst/>
          </a:prstGeom>
          <a:noFill/>
          <a:ln w="9525">
            <a:noFill/>
            <a:miter lim="800000"/>
            <a:headEnd/>
            <a:tailEnd/>
          </a:ln>
          <a:effectLst/>
        </p:spPr>
        <p:txBody>
          <a:bodyPr>
            <a:spAutoFit/>
          </a:bodyPr>
          <a:lstStyle/>
          <a:p>
            <a:pPr algn="ctr" fontAlgn="auto">
              <a:spcBef>
                <a:spcPct val="50000"/>
              </a:spcBef>
              <a:spcAft>
                <a:spcPts val="0"/>
              </a:spcAft>
              <a:defRPr/>
            </a:pPr>
            <a:r>
              <a:rPr lang="en-US" sz="1600" dirty="0">
                <a:ln>
                  <a:solidFill>
                    <a:schemeClr val="accent6">
                      <a:lumMod val="75000"/>
                    </a:schemeClr>
                  </a:solidFill>
                </a:ln>
                <a:solidFill>
                  <a:schemeClr val="bg1">
                    <a:lumMod val="50000"/>
                  </a:schemeClr>
                </a:solidFill>
                <a:latin typeface="Arial" pitchFamily="-106" charset="0"/>
                <a:ea typeface="ＭＳ Ｐゴシック" pitchFamily="-106" charset="-128"/>
                <a:cs typeface="ＭＳ Ｐゴシック" pitchFamily="-106" charset="-128"/>
              </a:rPr>
              <a:t>5 FORCES MODEL</a:t>
            </a:r>
          </a:p>
        </p:txBody>
      </p:sp>
      <p:sp>
        <p:nvSpPr>
          <p:cNvPr id="55300" name="Rectangle 4"/>
          <p:cNvSpPr>
            <a:spLocks noGrp="1" noChangeArrowheads="1"/>
          </p:cNvSpPr>
          <p:nvPr>
            <p:ph type="title"/>
          </p:nvPr>
        </p:nvSpPr>
        <p:spPr>
          <a:xfrm>
            <a:off x="304800" y="301625"/>
            <a:ext cx="8534400" cy="841375"/>
          </a:xfrm>
        </p:spPr>
        <p:txBody>
          <a:bodyPr/>
          <a:lstStyle/>
          <a:p>
            <a:pPr eaLnBrk="1" hangingPunct="1"/>
            <a:r>
              <a:rPr lang="en-US" smtClean="0">
                <a:ea typeface="ＭＳ Ｐゴシック" charset="-128"/>
              </a:rPr>
              <a:t>Look outside: Porter’s Five Forces</a:t>
            </a:r>
            <a:endParaRPr lang="en-US" sz="2400" i="1" smtClean="0">
              <a:ea typeface="ＭＳ Ｐゴシック" charset="-128"/>
            </a:endParaRPr>
          </a:p>
        </p:txBody>
      </p:sp>
      <p:sp>
        <p:nvSpPr>
          <p:cNvPr id="55301" name="Content Placeholder 3"/>
          <p:cNvSpPr>
            <a:spLocks noGrp="1"/>
          </p:cNvSpPr>
          <p:nvPr>
            <p:ph sz="quarter" idx="4294967295"/>
          </p:nvPr>
        </p:nvSpPr>
        <p:spPr>
          <a:xfrm>
            <a:off x="609600" y="6324600"/>
            <a:ext cx="8077200" cy="304800"/>
          </a:xfrm>
        </p:spPr>
        <p:txBody>
          <a:bodyPr/>
          <a:lstStyle/>
          <a:p>
            <a:pPr marL="0" indent="0" defTabSz="457200" eaLnBrk="1" hangingPunct="1">
              <a:spcBef>
                <a:spcPct val="0"/>
              </a:spcBef>
              <a:buClrTx/>
              <a:buSzTx/>
              <a:buFontTx/>
              <a:buNone/>
            </a:pPr>
            <a:r>
              <a:rPr lang="en-US" sz="1400" b="1" smtClean="0">
                <a:latin typeface="Arial" charset="0"/>
                <a:ea typeface="ＭＳ Ｐゴシック" charset="-128"/>
              </a:rPr>
              <a:t>Note: </a:t>
            </a:r>
            <a:r>
              <a:rPr lang="en-US" sz="1400" smtClean="0">
                <a:latin typeface="Arial" charset="0"/>
                <a:ea typeface="ＭＳ Ｐゴシック" charset="-128"/>
              </a:rPr>
              <a:t>The firm must also consider macroeconomic (political, economic, demographic, etc.) changes.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3813</TotalTime>
  <Words>2247</Words>
  <Application>Microsoft Office PowerPoint</Application>
  <PresentationFormat>On-screen Show (4:3)</PresentationFormat>
  <Paragraphs>361</Paragraphs>
  <Slides>40</Slides>
  <Notes>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Level</vt:lpstr>
      <vt:lpstr>Thesis Statements</vt:lpstr>
      <vt:lpstr>Thesis #3</vt:lpstr>
      <vt:lpstr>Thesis #4</vt:lpstr>
      <vt:lpstr>Slide 4</vt:lpstr>
      <vt:lpstr>Strategy</vt:lpstr>
      <vt:lpstr>Cascading the VM</vt:lpstr>
      <vt:lpstr>Cascading Measures and Goals</vt:lpstr>
      <vt:lpstr>Strategic Management Process</vt:lpstr>
      <vt:lpstr>Look outside: Porter’s Five Forces</vt:lpstr>
      <vt:lpstr>Look inside: Value Chain</vt:lpstr>
      <vt:lpstr>Strategic Information System</vt:lpstr>
      <vt:lpstr>Apple, 2008</vt:lpstr>
      <vt:lpstr>Apple’s Competitive Advantages were.. </vt:lpstr>
      <vt:lpstr>Presently, competitive advantage today may require one or more of the following…</vt:lpstr>
      <vt:lpstr>What Business Strategy Choices Should be made?</vt:lpstr>
      <vt:lpstr>OK, so now we look at the structure of the PC industry</vt:lpstr>
      <vt:lpstr>Slide 17</vt:lpstr>
      <vt:lpstr>Apple</vt:lpstr>
      <vt:lpstr>So, let’s go forward and compare the strategy of…</vt:lpstr>
      <vt:lpstr>Information Systems Planning</vt:lpstr>
      <vt:lpstr>IS and IT Strategies are….</vt:lpstr>
      <vt:lpstr>Why is IS planning difficult?</vt:lpstr>
      <vt:lpstr>IT Roles in Strategy</vt:lpstr>
      <vt:lpstr>Strategic Alignment Model: At the Business Level</vt:lpstr>
      <vt:lpstr>Strategic Alignment Model :  At the IS Level</vt:lpstr>
      <vt:lpstr>Strategic Alignment Model :  At the IT Level</vt:lpstr>
      <vt:lpstr>Question:   How does all this discussion relate to the ZARA case?</vt:lpstr>
      <vt:lpstr>Strategic Information Technology Planning – Four Methodologies</vt:lpstr>
      <vt:lpstr>Strategic Information Technology Planning – Methodologies (Continued)</vt:lpstr>
      <vt:lpstr>Satisfying Customer Demands Depends on Five Critical Success Factors</vt:lpstr>
      <vt:lpstr>Wal-Mart Fulfills the Customer-Satisfaction Critical Success Factors</vt:lpstr>
      <vt:lpstr>Wal-Mart Fulfills the Customer-Satisfaction Critical Success Factors (cont.)</vt:lpstr>
      <vt:lpstr>Wal-Mart Fulfills the Customer-Satisfaction Critical Success Factors (cont.)</vt:lpstr>
      <vt:lpstr>Wal-Mart Fulfills the Customer-Satisfaction Critical Success Factors (cont.)</vt:lpstr>
      <vt:lpstr>IT is Critical for Wal-Mart’s  “Everyday Low Price” Strategy</vt:lpstr>
      <vt:lpstr> Wal-Mart Invests Heavily in Information Technology</vt:lpstr>
      <vt:lpstr> Wal-Mart Invests Heavily in Information Technology</vt:lpstr>
      <vt:lpstr>Strategic Information Technology Planning – Methodologies</vt:lpstr>
      <vt:lpstr>Strategic Information Technology Planning – Methodologies (Continued)</vt:lpstr>
      <vt:lpstr>Strategic Information Technology Planning – Methodologies (Continued)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Bong</dc:creator>
  <cp:lastModifiedBy>Bong</cp:lastModifiedBy>
  <cp:revision>17</cp:revision>
  <cp:lastPrinted>1601-01-01T00:00:00Z</cp:lastPrinted>
  <dcterms:created xsi:type="dcterms:W3CDTF">1601-01-01T00:00:00Z</dcterms:created>
  <dcterms:modified xsi:type="dcterms:W3CDTF">2014-01-08T14:18:03Z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