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A56715F-97B2-420D-951A-0C07A6FF19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0C14024-751B-439C-9813-AB5BC67BE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Loyola Schools Parking Lot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transportation.umd.edu/images/parking/STparking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1857375" cy="2857500"/>
          </a:xfrm>
          <a:prstGeom prst="rect">
            <a:avLst/>
          </a:prstGeom>
          <a:noFill/>
        </p:spPr>
      </p:pic>
      <p:pic>
        <p:nvPicPr>
          <p:cNvPr id="34820" name="Picture 4" descr="http://ops.fhwa.dot.gov/publications/fhwahop12033/images/sf_parking_or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914400"/>
            <a:ext cx="3629025" cy="1790701"/>
          </a:xfrm>
          <a:prstGeom prst="rect">
            <a:avLst/>
          </a:prstGeom>
          <a:noFill/>
        </p:spPr>
      </p:pic>
      <p:sp>
        <p:nvSpPr>
          <p:cNvPr id="34822" name="AutoShape 6" descr="http://www.oki.com/jp/SSC/ITS/eng/images/parking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24" name="Picture 8" descr="http://www.oki.com/jp/SSC/ITS/eng/images/parking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276600"/>
            <a:ext cx="3143250" cy="247650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8 months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2 months</a:t>
            </a:r>
          </a:p>
          <a:p>
            <a:r>
              <a:rPr lang="en-US" dirty="0" smtClean="0"/>
              <a:t>Maintenance and Support</a:t>
            </a:r>
          </a:p>
          <a:p>
            <a:pPr lvl="1"/>
            <a:r>
              <a:rPr lang="en-US" dirty="0" smtClean="0"/>
              <a:t>Vendor customer support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0.015% </a:t>
            </a:r>
            <a:r>
              <a:rPr lang="en-US" dirty="0" smtClean="0"/>
              <a:t>Tuition fee increase</a:t>
            </a:r>
          </a:p>
          <a:p>
            <a:r>
              <a:rPr lang="en-US" dirty="0" smtClean="0"/>
              <a:t>Payback Period</a:t>
            </a:r>
          </a:p>
          <a:p>
            <a:pPr lvl="1"/>
            <a:r>
              <a:rPr lang="en-US" dirty="0" smtClean="0"/>
              <a:t>3.06 </a:t>
            </a:r>
            <a:r>
              <a:rPr lang="en-US" dirty="0" smtClean="0"/>
              <a:t>years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54300" y="1993582"/>
          <a:ext cx="3835400" cy="2870835"/>
        </p:xfrm>
        <a:graphic>
          <a:graphicData uri="http://schemas.openxmlformats.org/drawingml/2006/table">
            <a:tbl>
              <a:tblPr/>
              <a:tblGrid>
                <a:gridCol w="1741633"/>
                <a:gridCol w="977091"/>
                <a:gridCol w="111667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COSTS (Monthly):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9,039.54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16,666.67 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Personnel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13,500.00 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BENEFITS (Monthly):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Scenario Values: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Development Period (Months):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Interest Rate (Annual):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5.0%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Projected Changes (Annual)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     Production Costs: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5.0%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     Production Benefits: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56512" y="530226"/>
          <a:ext cx="7877013" cy="4187823"/>
        </p:xfrm>
        <a:graphic>
          <a:graphicData uri="http://schemas.openxmlformats.org/drawingml/2006/table">
            <a:tbl>
              <a:tblPr/>
              <a:tblGrid>
                <a:gridCol w="1652457"/>
                <a:gridCol w="927061"/>
                <a:gridCol w="1059499"/>
                <a:gridCol w="1059499"/>
                <a:gridCol w="1059499"/>
                <a:gridCol w="1059499"/>
                <a:gridCol w="1059499"/>
              </a:tblGrid>
              <a:tr h="18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PROJECTED COSTS: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0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1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2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3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4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5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72,316.33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133,333.33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Personnel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162,000.00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170,100.00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178,605.00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187,535.25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196,912.01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Annual Costs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205,649.67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162,000.00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170,100.00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178,605.00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187,535.25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196,912.01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NPV of Annual Costs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205,649.67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154,285.71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154,285.71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154,285.71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154,285.71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154,285.71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NPV of Cumulative Costs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205,649.67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359,935.38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514,221.10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668,506.81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822,792.52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977,078.24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PROJECTED BENEFITS: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0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1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2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3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4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5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Annual Gross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240,000.00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247,200.00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254,616.00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262,254.48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270,122.11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NPV of Annual Gross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228,571.43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224,217.69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219,946.87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215,757.41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211,647.74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NPV of Cumulative Gross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228,571.43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452,789.12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672,735.99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888,493.40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1,100,141.14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033" marR="9033" marT="90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Annual Net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(205,649.67)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78,000.00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77,100.00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76,011.00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74,719.23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73,210.10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NPV of Annual Net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(205,649.67)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74,285.71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69,931.97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65,661.16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61,471.70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57,362.03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NPV of Cumulative Net*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(205,649.67)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(131,363.95)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(61,431.98)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4,229.18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65,700.88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123,062.91 </a:t>
                      </a:r>
                    </a:p>
                  </a:txBody>
                  <a:tcPr marL="9033" marR="9033" marT="9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parking lots within </a:t>
            </a:r>
            <a:r>
              <a:rPr lang="en-US" dirty="0" err="1" smtClean="0"/>
              <a:t>Ateneo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42</TotalTime>
  <Words>242</Words>
  <Application>Microsoft Office PowerPoint</Application>
  <PresentationFormat>On-screen Show (4:3)</PresentationFormat>
  <Paragraphs>170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Loyola Schools Parking Lot Management System</vt:lpstr>
      <vt:lpstr>Slide 2</vt:lpstr>
      <vt:lpstr>Implementation Plan</vt:lpstr>
      <vt:lpstr>Financials</vt:lpstr>
      <vt:lpstr>Financials</vt:lpstr>
      <vt:lpstr>Expansion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Loyola Schools Parking Lot Management System</dc:title>
  <dc:creator>Raymond JNC Cruz</dc:creator>
  <cp:lastModifiedBy>Raymond JNC Cruz</cp:lastModifiedBy>
  <cp:revision>7</cp:revision>
  <dcterms:created xsi:type="dcterms:W3CDTF">2014-02-19T05:54:00Z</dcterms:created>
  <dcterms:modified xsi:type="dcterms:W3CDTF">2014-02-21T07:18:11Z</dcterms:modified>
</cp:coreProperties>
</file>