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Inventory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associated with replenishing stock of inventory being held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Transportation and Shipping</a:t>
            </a:r>
          </a:p>
          <a:p>
            <a:pPr lvl="1"/>
            <a:r>
              <a:rPr lang="en-US" dirty="0" smtClean="0"/>
              <a:t>Customs Brokerages</a:t>
            </a:r>
          </a:p>
          <a:p>
            <a:pPr lvl="1"/>
            <a:r>
              <a:rPr lang="en-US" dirty="0" smtClean="0"/>
              <a:t>Taxes and Tariffs</a:t>
            </a:r>
          </a:p>
          <a:p>
            <a:r>
              <a:rPr lang="en-US" dirty="0" smtClean="0"/>
              <a:t>Reacts inversely to Carrying Cost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referred to as </a:t>
            </a:r>
            <a:r>
              <a:rPr lang="en-US" dirty="0" err="1" smtClean="0"/>
              <a:t>Stockout</a:t>
            </a:r>
            <a:r>
              <a:rPr lang="en-US" dirty="0" smtClean="0"/>
              <a:t> Costs</a:t>
            </a:r>
          </a:p>
          <a:p>
            <a:r>
              <a:rPr lang="en-US" dirty="0" smtClean="0"/>
              <a:t>Occurs when customer demand cannot be met due to stock </a:t>
            </a:r>
            <a:r>
              <a:rPr lang="en-US" dirty="0" err="1" smtClean="0"/>
              <a:t>inavailability</a:t>
            </a:r>
            <a:endParaRPr lang="en-US" dirty="0" smtClean="0"/>
          </a:p>
          <a:p>
            <a:r>
              <a:rPr lang="en-US" dirty="0" smtClean="0"/>
              <a:t>A form of opportunity cost – difficult to quantify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Inventory</a:t>
            </a:r>
            <a:endParaRPr lang="en-US" dirty="0" smtClean="0"/>
          </a:p>
          <a:p>
            <a:r>
              <a:rPr lang="en-US" dirty="0" smtClean="0"/>
              <a:t>Inventory Management</a:t>
            </a:r>
            <a:endParaRPr lang="en-US" dirty="0" smtClean="0"/>
          </a:p>
          <a:p>
            <a:r>
              <a:rPr lang="en-US" dirty="0" smtClean="0"/>
              <a:t>Reasons for Keeping Stock</a:t>
            </a:r>
            <a:endParaRPr lang="en-US" dirty="0" smtClean="0"/>
          </a:p>
          <a:p>
            <a:r>
              <a:rPr lang="en-US" dirty="0" smtClean="0"/>
              <a:t>Categories of Stock</a:t>
            </a:r>
          </a:p>
          <a:p>
            <a:r>
              <a:rPr lang="en-US" dirty="0" smtClean="0"/>
              <a:t>Inventory Costs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Inventory?</a:t>
            </a:r>
            <a:endParaRPr lang="en-US" dirty="0"/>
          </a:p>
        </p:txBody>
      </p:sp>
      <p:pic>
        <p:nvPicPr>
          <p:cNvPr id="1026" name="Picture 2" descr="C:\Users\EpicJohn\AppData\Local\Microsoft\Windows\Temporary Internet Files\Content.IE5\1RR3WINY\MC900432493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576762" cy="3456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Inventory, or Stock, </a:t>
            </a:r>
            <a:r>
              <a:rPr lang="en-US" dirty="0" smtClean="0"/>
              <a:t>describes the goods and materials that a business holds for the ultimate purpose of resale (or repair)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Inventory?</a:t>
            </a:r>
            <a:endParaRPr lang="en-US" dirty="0"/>
          </a:p>
        </p:txBody>
      </p:sp>
      <p:pic>
        <p:nvPicPr>
          <p:cNvPr id="2050" name="Picture 2" descr="C:\Users\EpicJohn\AppData\Local\Microsoft\Windows\Temporary Internet Files\Content.IE5\1RR3WINY\MM900315803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124200"/>
            <a:ext cx="2595562" cy="259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is primarily about specifying the size and placement of stocked goods</a:t>
            </a:r>
            <a:endParaRPr lang="en-US" dirty="0" smtClean="0"/>
          </a:p>
          <a:p>
            <a:r>
              <a:rPr lang="en-US" dirty="0" smtClean="0"/>
              <a:t>to protect the regular and planned course of production against the random disturbance of running out of materials or </a:t>
            </a:r>
            <a:r>
              <a:rPr lang="en-US" dirty="0" smtClean="0"/>
              <a:t>goods</a:t>
            </a:r>
          </a:p>
          <a:p>
            <a:r>
              <a:rPr lang="en-US" dirty="0" smtClean="0"/>
              <a:t>c</a:t>
            </a:r>
            <a:r>
              <a:rPr lang="en-US" dirty="0" smtClean="0"/>
              <a:t>oncerned with associated costs of inventory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pic>
        <p:nvPicPr>
          <p:cNvPr id="3074" name="Picture 2" descr="C:\Users\EpicJohn\AppData\Local\Microsoft\Windows\Temporary Internet Files\Content.IE5\QU3ZCIRM\MP90040492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800600"/>
            <a:ext cx="1960563" cy="1400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Economies of Scale</a:t>
            </a:r>
          </a:p>
          <a:p>
            <a:r>
              <a:rPr lang="en-US" dirty="0" smtClean="0"/>
              <a:t>Appreciation in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Keeping Stock</a:t>
            </a:r>
            <a:endParaRPr lang="en-US" dirty="0"/>
          </a:p>
        </p:txBody>
      </p:sp>
      <p:pic>
        <p:nvPicPr>
          <p:cNvPr id="4098" name="Picture 2" descr="C:\Users\EpicJohn\AppData\Local\Microsoft\Windows\Temporary Internet Files\Content.IE5\QU3ZCIRM\MC91021719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63" y="3835400"/>
            <a:ext cx="1536700" cy="1809750"/>
          </a:xfrm>
          <a:prstGeom prst="rect">
            <a:avLst/>
          </a:prstGeom>
          <a:noFill/>
        </p:spPr>
      </p:pic>
      <p:pic>
        <p:nvPicPr>
          <p:cNvPr id="4099" name="Picture 3" descr="C:\Users\EpicJohn\AppData\Local\Microsoft\Windows\Temporary Internet Files\Content.IE5\1RR3WINY\MC9000787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657600"/>
            <a:ext cx="822998" cy="1995488"/>
          </a:xfrm>
          <a:prstGeom prst="rect">
            <a:avLst/>
          </a:prstGeom>
          <a:noFill/>
        </p:spPr>
      </p:pic>
      <p:pic>
        <p:nvPicPr>
          <p:cNvPr id="4100" name="Picture 4" descr="C:\Users\EpicJohn\AppData\Local\Microsoft\Windows\Temporary Internet Files\Content.IE5\QU3ZCIRM\MC900216584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884613"/>
            <a:ext cx="1812925" cy="1514475"/>
          </a:xfrm>
          <a:prstGeom prst="rect">
            <a:avLst/>
          </a:prstGeom>
          <a:noFill/>
        </p:spPr>
      </p:pic>
      <p:pic>
        <p:nvPicPr>
          <p:cNvPr id="4101" name="Picture 5" descr="C:\Users\EpicJohn\AppData\Local\Microsoft\Windows\Temporary Internet Files\Content.IE5\QU3ZCIRM\MC900441458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3810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Materials</a:t>
            </a:r>
          </a:p>
          <a:p>
            <a:r>
              <a:rPr lang="en-US" dirty="0" smtClean="0"/>
              <a:t>Work-in-Progress</a:t>
            </a:r>
          </a:p>
          <a:p>
            <a:r>
              <a:rPr lang="en-US" dirty="0" smtClean="0"/>
              <a:t>Finished Goods</a:t>
            </a:r>
          </a:p>
          <a:p>
            <a:r>
              <a:rPr lang="en-US" dirty="0" smtClean="0"/>
              <a:t>Goods for Resale</a:t>
            </a:r>
          </a:p>
          <a:p>
            <a:r>
              <a:rPr lang="en-US" dirty="0" smtClean="0"/>
              <a:t>Stocks in Transit</a:t>
            </a:r>
          </a:p>
          <a:p>
            <a:r>
              <a:rPr lang="en-US" dirty="0" smtClean="0"/>
              <a:t>Consignment Stocks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Categories of Stock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Carrying Cost</a:t>
            </a:r>
          </a:p>
          <a:p>
            <a:endParaRPr lang="en-US" dirty="0" smtClean="0"/>
          </a:p>
          <a:p>
            <a:r>
              <a:rPr lang="en-US" dirty="0" smtClean="0"/>
              <a:t>Ordering Cost</a:t>
            </a:r>
          </a:p>
          <a:p>
            <a:endParaRPr lang="en-US" dirty="0" smtClean="0"/>
          </a:p>
          <a:p>
            <a:r>
              <a:rPr lang="en-US" dirty="0" smtClean="0"/>
              <a:t>Shortage Cost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holding items in Inventory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Facility Storage costs (rent, utilities, etc.)</a:t>
            </a:r>
          </a:p>
          <a:p>
            <a:pPr lvl="1"/>
            <a:r>
              <a:rPr lang="en-US" dirty="0" smtClean="0"/>
              <a:t>Material Handling (equipment)</a:t>
            </a:r>
          </a:p>
          <a:p>
            <a:pPr lvl="1"/>
            <a:r>
              <a:rPr lang="en-US" dirty="0" smtClean="0"/>
              <a:t>Labor</a:t>
            </a:r>
          </a:p>
          <a:p>
            <a:pPr lvl="1"/>
            <a:r>
              <a:rPr lang="en-US" dirty="0" smtClean="0"/>
              <a:t>Record Keeping</a:t>
            </a:r>
          </a:p>
          <a:p>
            <a:pPr lvl="1"/>
            <a:r>
              <a:rPr lang="en-US" dirty="0" smtClean="0"/>
              <a:t>Borrowing to Purchase Inventory</a:t>
            </a:r>
          </a:p>
          <a:p>
            <a:pPr lvl="1"/>
            <a:r>
              <a:rPr lang="en-US" dirty="0" smtClean="0"/>
              <a:t>Product Deterioration, Spoilage, etc.</a:t>
            </a:r>
          </a:p>
          <a:p>
            <a:r>
              <a:rPr lang="en-US" dirty="0" smtClean="0"/>
              <a:t>Either as specific value, or as percentage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Carrying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406</TotalTime>
  <Words>228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Introduction to Inventory </vt:lpstr>
      <vt:lpstr>Inventory</vt:lpstr>
      <vt:lpstr>What is Inventory?</vt:lpstr>
      <vt:lpstr>What is Inventory?</vt:lpstr>
      <vt:lpstr>Inventory Management</vt:lpstr>
      <vt:lpstr>Reasons for Keeping Stock</vt:lpstr>
      <vt:lpstr>Common Categories of Stock</vt:lpstr>
      <vt:lpstr>Inventory Costs</vt:lpstr>
      <vt:lpstr>Carrying Cost</vt:lpstr>
      <vt:lpstr>Ordering Costs</vt:lpstr>
      <vt:lpstr>Shortage Cost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Definitions</dc:title>
  <dc:creator>EpicJohn</dc:creator>
  <cp:lastModifiedBy>EpicJohn</cp:lastModifiedBy>
  <cp:revision>29</cp:revision>
  <dcterms:created xsi:type="dcterms:W3CDTF">2013-06-19T05:22:14Z</dcterms:created>
  <dcterms:modified xsi:type="dcterms:W3CDTF">2013-06-25T04:06:35Z</dcterms:modified>
</cp:coreProperties>
</file>