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76" r:id="rId6"/>
    <p:sldId id="279" r:id="rId7"/>
    <p:sldId id="280" r:id="rId8"/>
    <p:sldId id="281" r:id="rId9"/>
    <p:sldId id="282" r:id="rId10"/>
    <p:sldId id="278" r:id="rId11"/>
    <p:sldId id="259" r:id="rId12"/>
    <p:sldId id="260" r:id="rId13"/>
    <p:sldId id="273" r:id="rId14"/>
    <p:sldId id="272" r:id="rId15"/>
    <p:sldId id="268" r:id="rId16"/>
    <p:sldId id="275" r:id="rId17"/>
    <p:sldId id="284" r:id="rId18"/>
    <p:sldId id="261" r:id="rId19"/>
    <p:sldId id="269" r:id="rId20"/>
    <p:sldId id="274" r:id="rId21"/>
    <p:sldId id="266" r:id="rId22"/>
    <p:sldId id="270" r:id="rId23"/>
    <p:sldId id="277"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94660"/>
  </p:normalViewPr>
  <p:slideViewPr>
    <p:cSldViewPr>
      <p:cViewPr varScale="1">
        <p:scale>
          <a:sx n="87" d="100"/>
          <a:sy n="87" d="100"/>
        </p:scale>
        <p:origin x="-147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DF563157-6917-4B5C-8D0F-5D917E357F9C}" type="datetimeFigureOut">
              <a:rPr lang="en-PH" smtClean="0"/>
              <a:t>9/2/2013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55FFE-F701-4503-95A2-B5FE2039B2F6}" type="slidenum">
              <a:rPr lang="en-PH" smtClean="0"/>
              <a:t>‹#›</a:t>
            </a:fld>
            <a:endParaRPr lang="en-PH"/>
          </a:p>
        </p:txBody>
      </p:sp>
    </p:spTree>
    <p:extLst>
      <p:ext uri="{BB962C8B-B14F-4D97-AF65-F5344CB8AC3E}">
        <p14:creationId xmlns:p14="http://schemas.microsoft.com/office/powerpoint/2010/main" val="302238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DF563157-6917-4B5C-8D0F-5D917E357F9C}" type="datetimeFigureOut">
              <a:rPr lang="en-PH" smtClean="0"/>
              <a:t>9/2/2013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55FFE-F701-4503-95A2-B5FE2039B2F6}" type="slidenum">
              <a:rPr lang="en-PH" smtClean="0"/>
              <a:t>‹#›</a:t>
            </a:fld>
            <a:endParaRPr lang="en-PH"/>
          </a:p>
        </p:txBody>
      </p:sp>
    </p:spTree>
    <p:extLst>
      <p:ext uri="{BB962C8B-B14F-4D97-AF65-F5344CB8AC3E}">
        <p14:creationId xmlns:p14="http://schemas.microsoft.com/office/powerpoint/2010/main" val="272333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DF563157-6917-4B5C-8D0F-5D917E357F9C}" type="datetimeFigureOut">
              <a:rPr lang="en-PH" smtClean="0"/>
              <a:t>9/2/2013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55FFE-F701-4503-95A2-B5FE2039B2F6}" type="slidenum">
              <a:rPr lang="en-PH" smtClean="0"/>
              <a:t>‹#›</a:t>
            </a:fld>
            <a:endParaRPr lang="en-PH"/>
          </a:p>
        </p:txBody>
      </p:sp>
    </p:spTree>
    <p:extLst>
      <p:ext uri="{BB962C8B-B14F-4D97-AF65-F5344CB8AC3E}">
        <p14:creationId xmlns:p14="http://schemas.microsoft.com/office/powerpoint/2010/main" val="310623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DF563157-6917-4B5C-8D0F-5D917E357F9C}" type="datetimeFigureOut">
              <a:rPr lang="en-PH" smtClean="0"/>
              <a:t>9/2/2013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55FFE-F701-4503-95A2-B5FE2039B2F6}" type="slidenum">
              <a:rPr lang="en-PH" smtClean="0"/>
              <a:t>‹#›</a:t>
            </a:fld>
            <a:endParaRPr lang="en-PH"/>
          </a:p>
        </p:txBody>
      </p:sp>
    </p:spTree>
    <p:extLst>
      <p:ext uri="{BB962C8B-B14F-4D97-AF65-F5344CB8AC3E}">
        <p14:creationId xmlns:p14="http://schemas.microsoft.com/office/powerpoint/2010/main" val="417418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63157-6917-4B5C-8D0F-5D917E357F9C}" type="datetimeFigureOut">
              <a:rPr lang="en-PH" smtClean="0"/>
              <a:t>9/2/2013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55FFE-F701-4503-95A2-B5FE2039B2F6}" type="slidenum">
              <a:rPr lang="en-PH" smtClean="0"/>
              <a:t>‹#›</a:t>
            </a:fld>
            <a:endParaRPr lang="en-PH"/>
          </a:p>
        </p:txBody>
      </p:sp>
    </p:spTree>
    <p:extLst>
      <p:ext uri="{BB962C8B-B14F-4D97-AF65-F5344CB8AC3E}">
        <p14:creationId xmlns:p14="http://schemas.microsoft.com/office/powerpoint/2010/main" val="181179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DF563157-6917-4B5C-8D0F-5D917E357F9C}" type="datetimeFigureOut">
              <a:rPr lang="en-PH" smtClean="0"/>
              <a:t>9/2/2013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7255FFE-F701-4503-95A2-B5FE2039B2F6}" type="slidenum">
              <a:rPr lang="en-PH" smtClean="0"/>
              <a:t>‹#›</a:t>
            </a:fld>
            <a:endParaRPr lang="en-PH"/>
          </a:p>
        </p:txBody>
      </p:sp>
    </p:spTree>
    <p:extLst>
      <p:ext uri="{BB962C8B-B14F-4D97-AF65-F5344CB8AC3E}">
        <p14:creationId xmlns:p14="http://schemas.microsoft.com/office/powerpoint/2010/main" val="337729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DF563157-6917-4B5C-8D0F-5D917E357F9C}" type="datetimeFigureOut">
              <a:rPr lang="en-PH" smtClean="0"/>
              <a:t>9/2/2013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7255FFE-F701-4503-95A2-B5FE2039B2F6}" type="slidenum">
              <a:rPr lang="en-PH" smtClean="0"/>
              <a:t>‹#›</a:t>
            </a:fld>
            <a:endParaRPr lang="en-PH"/>
          </a:p>
        </p:txBody>
      </p:sp>
    </p:spTree>
    <p:extLst>
      <p:ext uri="{BB962C8B-B14F-4D97-AF65-F5344CB8AC3E}">
        <p14:creationId xmlns:p14="http://schemas.microsoft.com/office/powerpoint/2010/main" val="375394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DF563157-6917-4B5C-8D0F-5D917E357F9C}" type="datetimeFigureOut">
              <a:rPr lang="en-PH" smtClean="0"/>
              <a:t>9/2/2013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7255FFE-F701-4503-95A2-B5FE2039B2F6}" type="slidenum">
              <a:rPr lang="en-PH" smtClean="0"/>
              <a:t>‹#›</a:t>
            </a:fld>
            <a:endParaRPr lang="en-PH"/>
          </a:p>
        </p:txBody>
      </p:sp>
    </p:spTree>
    <p:extLst>
      <p:ext uri="{BB962C8B-B14F-4D97-AF65-F5344CB8AC3E}">
        <p14:creationId xmlns:p14="http://schemas.microsoft.com/office/powerpoint/2010/main" val="916061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63157-6917-4B5C-8D0F-5D917E357F9C}" type="datetimeFigureOut">
              <a:rPr lang="en-PH" smtClean="0"/>
              <a:t>9/2/2013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7255FFE-F701-4503-95A2-B5FE2039B2F6}" type="slidenum">
              <a:rPr lang="en-PH" smtClean="0"/>
              <a:t>‹#›</a:t>
            </a:fld>
            <a:endParaRPr lang="en-PH"/>
          </a:p>
        </p:txBody>
      </p:sp>
    </p:spTree>
    <p:extLst>
      <p:ext uri="{BB962C8B-B14F-4D97-AF65-F5344CB8AC3E}">
        <p14:creationId xmlns:p14="http://schemas.microsoft.com/office/powerpoint/2010/main" val="23095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63157-6917-4B5C-8D0F-5D917E357F9C}" type="datetimeFigureOut">
              <a:rPr lang="en-PH" smtClean="0"/>
              <a:t>9/2/2013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7255FFE-F701-4503-95A2-B5FE2039B2F6}" type="slidenum">
              <a:rPr lang="en-PH" smtClean="0"/>
              <a:t>‹#›</a:t>
            </a:fld>
            <a:endParaRPr lang="en-PH"/>
          </a:p>
        </p:txBody>
      </p:sp>
    </p:spTree>
    <p:extLst>
      <p:ext uri="{BB962C8B-B14F-4D97-AF65-F5344CB8AC3E}">
        <p14:creationId xmlns:p14="http://schemas.microsoft.com/office/powerpoint/2010/main" val="900322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63157-6917-4B5C-8D0F-5D917E357F9C}" type="datetimeFigureOut">
              <a:rPr lang="en-PH" smtClean="0"/>
              <a:t>9/2/2013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7255FFE-F701-4503-95A2-B5FE2039B2F6}" type="slidenum">
              <a:rPr lang="en-PH" smtClean="0"/>
              <a:t>‹#›</a:t>
            </a:fld>
            <a:endParaRPr lang="en-PH"/>
          </a:p>
        </p:txBody>
      </p:sp>
    </p:spTree>
    <p:extLst>
      <p:ext uri="{BB962C8B-B14F-4D97-AF65-F5344CB8AC3E}">
        <p14:creationId xmlns:p14="http://schemas.microsoft.com/office/powerpoint/2010/main" val="396131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63157-6917-4B5C-8D0F-5D917E357F9C}" type="datetimeFigureOut">
              <a:rPr lang="en-PH" smtClean="0"/>
              <a:t>9/2/2013</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55FFE-F701-4503-95A2-B5FE2039B2F6}" type="slidenum">
              <a:rPr lang="en-PH" smtClean="0"/>
              <a:t>‹#›</a:t>
            </a:fld>
            <a:endParaRPr lang="en-PH"/>
          </a:p>
        </p:txBody>
      </p:sp>
    </p:spTree>
    <p:extLst>
      <p:ext uri="{BB962C8B-B14F-4D97-AF65-F5344CB8AC3E}">
        <p14:creationId xmlns:p14="http://schemas.microsoft.com/office/powerpoint/2010/main" val="3487910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Social Analysis Workshop</a:t>
            </a:r>
            <a:endParaRPr lang="en-PH" dirty="0"/>
          </a:p>
        </p:txBody>
      </p:sp>
      <p:sp>
        <p:nvSpPr>
          <p:cNvPr id="3" name="Subtitle 2"/>
          <p:cNvSpPr>
            <a:spLocks noGrp="1"/>
          </p:cNvSpPr>
          <p:nvPr>
            <p:ph type="subTitle" idx="1"/>
          </p:nvPr>
        </p:nvSpPr>
        <p:spPr/>
        <p:txBody>
          <a:bodyPr/>
          <a:lstStyle/>
          <a:p>
            <a:r>
              <a:rPr lang="en-PH" dirty="0" smtClean="0"/>
              <a:t>Sustainable Lives Framework</a:t>
            </a:r>
            <a:endParaRPr lang="en-PH" dirty="0"/>
          </a:p>
        </p:txBody>
      </p:sp>
    </p:spTree>
    <p:extLst>
      <p:ext uri="{BB962C8B-B14F-4D97-AF65-F5344CB8AC3E}">
        <p14:creationId xmlns:p14="http://schemas.microsoft.com/office/powerpoint/2010/main" val="1445536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Workshop</a:t>
            </a:r>
            <a:endParaRPr lang="en-PH" dirty="0"/>
          </a:p>
        </p:txBody>
      </p:sp>
      <p:sp>
        <p:nvSpPr>
          <p:cNvPr id="3" name="Content Placeholder 2"/>
          <p:cNvSpPr>
            <a:spLocks noGrp="1"/>
          </p:cNvSpPr>
          <p:nvPr>
            <p:ph idx="1"/>
          </p:nvPr>
        </p:nvSpPr>
        <p:spPr/>
        <p:txBody>
          <a:bodyPr>
            <a:normAutofit fontScale="92500" lnSpcReduction="10000"/>
          </a:bodyPr>
          <a:lstStyle/>
          <a:p>
            <a:pPr marL="457200" lvl="1" indent="0">
              <a:buNone/>
            </a:pPr>
            <a:r>
              <a:rPr lang="en-US" dirty="0" smtClean="0"/>
              <a:t>Step 1</a:t>
            </a:r>
          </a:p>
          <a:p>
            <a:pPr lvl="1"/>
            <a:r>
              <a:rPr lang="en-US" dirty="0" smtClean="0"/>
              <a:t>Draw a pentagon in the middle of the manila paper</a:t>
            </a:r>
          </a:p>
          <a:p>
            <a:pPr lvl="1"/>
            <a:r>
              <a:rPr lang="en-US" dirty="0"/>
              <a:t>R</a:t>
            </a:r>
            <a:r>
              <a:rPr lang="en-US" dirty="0" smtClean="0"/>
              <a:t>ate </a:t>
            </a:r>
            <a:r>
              <a:rPr lang="en-US" dirty="0"/>
              <a:t>each asset based on </a:t>
            </a:r>
            <a:r>
              <a:rPr lang="en-US" dirty="0" smtClean="0"/>
              <a:t>your homework. </a:t>
            </a:r>
          </a:p>
          <a:p>
            <a:pPr lvl="1"/>
            <a:r>
              <a:rPr lang="en-US" dirty="0" smtClean="0"/>
              <a:t>Rating </a:t>
            </a:r>
            <a:r>
              <a:rPr lang="en-US" dirty="0"/>
              <a:t>the asset is done by plotting it on the pentagon and connecting the dots. (Center point of the pentagon represents zero access to assets; outer parameter represents maximum access to assets</a:t>
            </a:r>
            <a:r>
              <a:rPr lang="en-US" dirty="0" smtClean="0"/>
              <a:t>)</a:t>
            </a:r>
          </a:p>
          <a:p>
            <a:pPr marL="457200" lvl="1" indent="0">
              <a:buNone/>
            </a:pPr>
            <a:r>
              <a:rPr lang="en-US" dirty="0" smtClean="0"/>
              <a:t>Step 2</a:t>
            </a:r>
          </a:p>
          <a:p>
            <a:pPr lvl="1"/>
            <a:r>
              <a:rPr lang="en-US" dirty="0" smtClean="0"/>
              <a:t>Draw a box on the left side of the pentagon</a:t>
            </a:r>
          </a:p>
          <a:p>
            <a:pPr lvl="1"/>
            <a:r>
              <a:rPr lang="en-US" dirty="0" smtClean="0"/>
              <a:t>Write at least one shock/trend that community experience</a:t>
            </a:r>
          </a:p>
          <a:p>
            <a:pPr marL="457200" lvl="1" indent="0">
              <a:buNone/>
            </a:pPr>
            <a:endParaRPr lang="en-PH" dirty="0"/>
          </a:p>
          <a:p>
            <a:endParaRPr lang="en-PH" dirty="0"/>
          </a:p>
        </p:txBody>
      </p:sp>
    </p:spTree>
    <p:extLst>
      <p:ext uri="{BB962C8B-B14F-4D97-AF65-F5344CB8AC3E}">
        <p14:creationId xmlns:p14="http://schemas.microsoft.com/office/powerpoint/2010/main" val="3753079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Asset Pentagon</a:t>
            </a:r>
            <a:endParaRPr lang="en-PH" dirty="0"/>
          </a:p>
        </p:txBody>
      </p:sp>
      <p:sp>
        <p:nvSpPr>
          <p:cNvPr id="3" name="Content Placeholder 2"/>
          <p:cNvSpPr>
            <a:spLocks noGrp="1"/>
          </p:cNvSpPr>
          <p:nvPr>
            <p:ph idx="1"/>
          </p:nvPr>
        </p:nvSpPr>
        <p:spPr/>
        <p:txBody>
          <a:bodyPr>
            <a:normAutofit fontScale="62500" lnSpcReduction="20000"/>
          </a:bodyPr>
          <a:lstStyle/>
          <a:p>
            <a:pPr lvl="0"/>
            <a:r>
              <a:rPr lang="en-US" dirty="0"/>
              <a:t>Human Capital</a:t>
            </a:r>
            <a:endParaRPr lang="en-PH" sz="4400" dirty="0"/>
          </a:p>
          <a:p>
            <a:pPr lvl="1"/>
            <a:r>
              <a:rPr lang="en-US" dirty="0"/>
              <a:t>Health, Nutrition, Education, Knowledge and skills, Capacity to work and capacity to adapt</a:t>
            </a:r>
            <a:endParaRPr lang="en-PH" sz="4000" dirty="0"/>
          </a:p>
          <a:p>
            <a:pPr lvl="0"/>
            <a:r>
              <a:rPr lang="en-US" dirty="0"/>
              <a:t>Social Capital</a:t>
            </a:r>
            <a:endParaRPr lang="en-PH" sz="4400" dirty="0"/>
          </a:p>
          <a:p>
            <a:pPr lvl="1"/>
            <a:r>
              <a:rPr lang="en-US" dirty="0"/>
              <a:t>Networks and connections (patronage, neighborhoods, kinship), Relations of trust and mutual support, formal and informal groups, Common rules and sanctions, Collective representation, Mechanisms for participation in decision-making, Leadership</a:t>
            </a:r>
            <a:endParaRPr lang="en-PH" sz="4000" dirty="0"/>
          </a:p>
          <a:p>
            <a:pPr lvl="0"/>
            <a:r>
              <a:rPr lang="en-US" dirty="0"/>
              <a:t>Natural Capital</a:t>
            </a:r>
            <a:endParaRPr lang="en-PH" sz="4400" dirty="0"/>
          </a:p>
          <a:p>
            <a:pPr lvl="1"/>
            <a:r>
              <a:rPr lang="en-US" dirty="0"/>
              <a:t>Land &amp; produce, Water &amp; Aquatic resources, Trees and forest products, Wildlife, Wild foods &amp; fibers, Biodiversity, Environmental Services</a:t>
            </a:r>
            <a:endParaRPr lang="en-PH" sz="4000" dirty="0"/>
          </a:p>
          <a:p>
            <a:pPr lvl="0"/>
            <a:r>
              <a:rPr lang="en-US" dirty="0"/>
              <a:t>Physical Capital</a:t>
            </a:r>
            <a:endParaRPr lang="en-PH" sz="4400" dirty="0"/>
          </a:p>
          <a:p>
            <a:pPr lvl="1"/>
            <a:r>
              <a:rPr lang="en-US" dirty="0"/>
              <a:t>Infrastructure (transport, roads, vehicles, secure shelter &amp; buildings, water supply &amp; sanitation, energy communications), tools and technology (tools and equipment for production, seed, fertilizer, pesticides, traditional technology)</a:t>
            </a:r>
            <a:endParaRPr lang="en-PH" sz="4000" dirty="0"/>
          </a:p>
          <a:p>
            <a:pPr lvl="0"/>
            <a:r>
              <a:rPr lang="en-US" dirty="0"/>
              <a:t>Financial Capital</a:t>
            </a:r>
            <a:endParaRPr lang="en-PH" sz="4400" dirty="0"/>
          </a:p>
          <a:p>
            <a:pPr lvl="1"/>
            <a:r>
              <a:rPr lang="en-US" dirty="0"/>
              <a:t>Savings, Credit/Debit, Formal, Informal, NGOs, Remittances-Pensions-Wages</a:t>
            </a:r>
            <a:endParaRPr lang="en-PH" sz="4000" dirty="0"/>
          </a:p>
          <a:p>
            <a:endParaRPr lang="en-PH" dirty="0"/>
          </a:p>
        </p:txBody>
      </p:sp>
    </p:spTree>
    <p:extLst>
      <p:ext uri="{BB962C8B-B14F-4D97-AF65-F5344CB8AC3E}">
        <p14:creationId xmlns:p14="http://schemas.microsoft.com/office/powerpoint/2010/main" val="624380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600" dirty="0"/>
              <a:t>Vulnerability Context</a:t>
            </a:r>
            <a:r>
              <a:rPr lang="en-PH" sz="2800" dirty="0"/>
              <a:t/>
            </a:r>
            <a:br>
              <a:rPr lang="en-PH" sz="2800" dirty="0"/>
            </a:br>
            <a:endParaRPr lang="en-PH" dirty="0"/>
          </a:p>
        </p:txBody>
      </p:sp>
      <p:sp>
        <p:nvSpPr>
          <p:cNvPr id="3" name="Content Placeholder 2"/>
          <p:cNvSpPr>
            <a:spLocks noGrp="1"/>
          </p:cNvSpPr>
          <p:nvPr>
            <p:ph idx="1"/>
          </p:nvPr>
        </p:nvSpPr>
        <p:spPr/>
        <p:txBody>
          <a:bodyPr>
            <a:normAutofit fontScale="62500" lnSpcReduction="20000"/>
          </a:bodyPr>
          <a:lstStyle/>
          <a:p>
            <a:r>
              <a:rPr lang="en-US" dirty="0"/>
              <a:t>The first dimension, the vulnerability context, frames the external environment in which people exist. People’s livelihoods and the wider availability of assets are affected by critical trends, shocks and seasonality, over which they have limited or no control.</a:t>
            </a:r>
            <a:endParaRPr lang="en-PH" sz="4400" dirty="0"/>
          </a:p>
          <a:p>
            <a:endParaRPr lang="en-PH" sz="4400" dirty="0"/>
          </a:p>
          <a:p>
            <a:pPr lvl="0"/>
            <a:r>
              <a:rPr lang="en-US" dirty="0"/>
              <a:t>Shocks</a:t>
            </a:r>
            <a:endParaRPr lang="en-PH" sz="4400" dirty="0"/>
          </a:p>
          <a:p>
            <a:pPr lvl="1"/>
            <a:r>
              <a:rPr lang="en-US" dirty="0"/>
              <a:t>Illness, disaster, economic conflict, crop/livestock, pests &amp; diseases, floods, droughts, cyclones, deaths in the family, violence or civil unrest</a:t>
            </a:r>
            <a:endParaRPr lang="en-PH" sz="4000" dirty="0"/>
          </a:p>
          <a:p>
            <a:pPr lvl="0"/>
            <a:r>
              <a:rPr lang="en-US" dirty="0"/>
              <a:t>Seasonality</a:t>
            </a:r>
            <a:endParaRPr lang="en-PH" sz="4400" dirty="0"/>
          </a:p>
          <a:p>
            <a:pPr lvl="1"/>
            <a:r>
              <a:rPr lang="en-US" dirty="0"/>
              <a:t>Rainfall, climate, prices, production, health, employment</a:t>
            </a:r>
            <a:endParaRPr lang="en-PH" sz="4000" dirty="0"/>
          </a:p>
          <a:p>
            <a:pPr lvl="0"/>
            <a:r>
              <a:rPr lang="en-US" dirty="0"/>
              <a:t>Trends &amp; Changes</a:t>
            </a:r>
            <a:endParaRPr lang="en-PH" sz="4400" dirty="0"/>
          </a:p>
          <a:p>
            <a:pPr lvl="1"/>
            <a:r>
              <a:rPr lang="en-US" dirty="0"/>
              <a:t>Long term trends that undermine livelihood potential: population, declining natural resource base, climate change, inflation, currency devaluation, structural unemployment, poor governance, environmental change, technology, market and trade, </a:t>
            </a:r>
            <a:r>
              <a:rPr lang="en-US" dirty="0" smtClean="0"/>
              <a:t>globalization</a:t>
            </a:r>
            <a:endParaRPr lang="en-PH" sz="4000" dirty="0"/>
          </a:p>
        </p:txBody>
      </p:sp>
    </p:spTree>
    <p:extLst>
      <p:ext uri="{BB962C8B-B14F-4D97-AF65-F5344CB8AC3E}">
        <p14:creationId xmlns:p14="http://schemas.microsoft.com/office/powerpoint/2010/main" val="594148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Shocks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Seasonality</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Trends &amp; Changes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169"/>
                  <a:ext cx="3474" cy="2219"/>
                  <a:chOff x="2985" y="5247"/>
                  <a:chExt cx="3474" cy="2219"/>
                </a:xfrm>
              </p:grpSpPr>
              <p:grpSp>
                <p:nvGrpSpPr>
                  <p:cNvPr id="31" name="Group 32"/>
                  <p:cNvGrpSpPr>
                    <a:grpSpLocks/>
                  </p:cNvGrpSpPr>
                  <p:nvPr/>
                </p:nvGrpSpPr>
                <p:grpSpPr bwMode="auto">
                  <a:xfrm>
                    <a:off x="2985" y="5247"/>
                    <a:ext cx="3474" cy="2219"/>
                    <a:chOff x="3044" y="5184"/>
                    <a:chExt cx="3474" cy="2219"/>
                  </a:xfrm>
                </p:grpSpPr>
                <p:sp>
                  <p:nvSpPr>
                    <p:cNvPr id="40" name="Text Box 37"/>
                    <p:cNvSpPr txBox="1">
                      <a:spLocks noChangeArrowheads="1"/>
                    </p:cNvSpPr>
                    <p:nvPr/>
                  </p:nvSpPr>
                  <p:spPr bwMode="auto">
                    <a:xfrm>
                      <a:off x="5283" y="6812"/>
                      <a:ext cx="99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3975" y="5184"/>
                      <a:ext cx="151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Policies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Institutions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Processes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589" y="14028"/>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
        <p:nvSpPr>
          <p:cNvPr id="2" name="Regular Pentagon 1"/>
          <p:cNvSpPr/>
          <p:nvPr/>
        </p:nvSpPr>
        <p:spPr>
          <a:xfrm>
            <a:off x="3434951" y="2500064"/>
            <a:ext cx="1039017" cy="583035"/>
          </a:xfrm>
          <a:custGeom>
            <a:avLst/>
            <a:gdLst>
              <a:gd name="connsiteX0" fmla="*/ 1 w 919277"/>
              <a:gd name="connsiteY0" fmla="*/ 251805 h 659237"/>
              <a:gd name="connsiteX1" fmla="*/ 459639 w 919277"/>
              <a:gd name="connsiteY1" fmla="*/ 0 h 659237"/>
              <a:gd name="connsiteX2" fmla="*/ 919276 w 919277"/>
              <a:gd name="connsiteY2" fmla="*/ 251805 h 659237"/>
              <a:gd name="connsiteX3" fmla="*/ 743710 w 919277"/>
              <a:gd name="connsiteY3" fmla="*/ 659235 h 659237"/>
              <a:gd name="connsiteX4" fmla="*/ 175567 w 919277"/>
              <a:gd name="connsiteY4" fmla="*/ 659235 h 659237"/>
              <a:gd name="connsiteX5" fmla="*/ 1 w 919277"/>
              <a:gd name="connsiteY5" fmla="*/ 251805 h 659237"/>
              <a:gd name="connsiteX0" fmla="*/ 0 w 1049903"/>
              <a:gd name="connsiteY0" fmla="*/ 99405 h 659235"/>
              <a:gd name="connsiteX1" fmla="*/ 590266 w 1049903"/>
              <a:gd name="connsiteY1" fmla="*/ 0 h 659235"/>
              <a:gd name="connsiteX2" fmla="*/ 1049903 w 1049903"/>
              <a:gd name="connsiteY2" fmla="*/ 251805 h 659235"/>
              <a:gd name="connsiteX3" fmla="*/ 874337 w 1049903"/>
              <a:gd name="connsiteY3" fmla="*/ 659235 h 659235"/>
              <a:gd name="connsiteX4" fmla="*/ 306194 w 1049903"/>
              <a:gd name="connsiteY4" fmla="*/ 659235 h 659235"/>
              <a:gd name="connsiteX5" fmla="*/ 0 w 1049903"/>
              <a:gd name="connsiteY5" fmla="*/ 99405 h 659235"/>
              <a:gd name="connsiteX0" fmla="*/ 0 w 1049903"/>
              <a:gd name="connsiteY0" fmla="*/ 186491 h 746321"/>
              <a:gd name="connsiteX1" fmla="*/ 590266 w 1049903"/>
              <a:gd name="connsiteY1" fmla="*/ 0 h 746321"/>
              <a:gd name="connsiteX2" fmla="*/ 1049903 w 1049903"/>
              <a:gd name="connsiteY2" fmla="*/ 338891 h 746321"/>
              <a:gd name="connsiteX3" fmla="*/ 874337 w 1049903"/>
              <a:gd name="connsiteY3" fmla="*/ 746321 h 746321"/>
              <a:gd name="connsiteX4" fmla="*/ 306194 w 1049903"/>
              <a:gd name="connsiteY4" fmla="*/ 746321 h 746321"/>
              <a:gd name="connsiteX5" fmla="*/ 0 w 1049903"/>
              <a:gd name="connsiteY5" fmla="*/ 186491 h 746321"/>
              <a:gd name="connsiteX0" fmla="*/ 0 w 930160"/>
              <a:gd name="connsiteY0" fmla="*/ 186491 h 746321"/>
              <a:gd name="connsiteX1" fmla="*/ 590266 w 930160"/>
              <a:gd name="connsiteY1" fmla="*/ 0 h 746321"/>
              <a:gd name="connsiteX2" fmla="*/ 930160 w 930160"/>
              <a:gd name="connsiteY2" fmla="*/ 240920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19908 w 930160"/>
              <a:gd name="connsiteY3" fmla="*/ 648349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787251 w 930160"/>
              <a:gd name="connsiteY3" fmla="*/ 604806 h 746321"/>
              <a:gd name="connsiteX4" fmla="*/ 306194 w 930160"/>
              <a:gd name="connsiteY4" fmla="*/ 746321 h 746321"/>
              <a:gd name="connsiteX5" fmla="*/ 0 w 930160"/>
              <a:gd name="connsiteY5" fmla="*/ 186491 h 746321"/>
              <a:gd name="connsiteX0" fmla="*/ 0 w 930160"/>
              <a:gd name="connsiteY0" fmla="*/ 186491 h 833407"/>
              <a:gd name="connsiteX1" fmla="*/ 590266 w 930160"/>
              <a:gd name="connsiteY1" fmla="*/ 0 h 833407"/>
              <a:gd name="connsiteX2" fmla="*/ 930160 w 930160"/>
              <a:gd name="connsiteY2" fmla="*/ 273577 h 833407"/>
              <a:gd name="connsiteX3" fmla="*/ 787251 w 930160"/>
              <a:gd name="connsiteY3" fmla="*/ 604806 h 833407"/>
              <a:gd name="connsiteX4" fmla="*/ 219109 w 930160"/>
              <a:gd name="connsiteY4" fmla="*/ 833407 h 833407"/>
              <a:gd name="connsiteX5" fmla="*/ 0 w 930160"/>
              <a:gd name="connsiteY5" fmla="*/ 186491 h 833407"/>
              <a:gd name="connsiteX0" fmla="*/ 0 w 930160"/>
              <a:gd name="connsiteY0" fmla="*/ 121176 h 768092"/>
              <a:gd name="connsiteX1" fmla="*/ 590266 w 930160"/>
              <a:gd name="connsiteY1" fmla="*/ 0 h 768092"/>
              <a:gd name="connsiteX2" fmla="*/ 930160 w 930160"/>
              <a:gd name="connsiteY2" fmla="*/ 208262 h 768092"/>
              <a:gd name="connsiteX3" fmla="*/ 787251 w 930160"/>
              <a:gd name="connsiteY3" fmla="*/ 539491 h 768092"/>
              <a:gd name="connsiteX4" fmla="*/ 219109 w 930160"/>
              <a:gd name="connsiteY4" fmla="*/ 768092 h 768092"/>
              <a:gd name="connsiteX5" fmla="*/ 0 w 930160"/>
              <a:gd name="connsiteY5" fmla="*/ 121176 h 768092"/>
              <a:gd name="connsiteX0" fmla="*/ 0 w 930160"/>
              <a:gd name="connsiteY0" fmla="*/ 121176 h 768092"/>
              <a:gd name="connsiteX1" fmla="*/ 590266 w 930160"/>
              <a:gd name="connsiteY1" fmla="*/ 0 h 768092"/>
              <a:gd name="connsiteX2" fmla="*/ 930160 w 930160"/>
              <a:gd name="connsiteY2" fmla="*/ 208262 h 768092"/>
              <a:gd name="connsiteX3" fmla="*/ 754594 w 930160"/>
              <a:gd name="connsiteY3" fmla="*/ 517720 h 768092"/>
              <a:gd name="connsiteX4" fmla="*/ 219109 w 930160"/>
              <a:gd name="connsiteY4" fmla="*/ 768092 h 768092"/>
              <a:gd name="connsiteX5" fmla="*/ 0 w 930160"/>
              <a:gd name="connsiteY5" fmla="*/ 121176 h 768092"/>
              <a:gd name="connsiteX0" fmla="*/ 0 w 930160"/>
              <a:gd name="connsiteY0" fmla="*/ 208262 h 855178"/>
              <a:gd name="connsiteX1" fmla="*/ 579380 w 930160"/>
              <a:gd name="connsiteY1" fmla="*/ 0 h 855178"/>
              <a:gd name="connsiteX2" fmla="*/ 930160 w 930160"/>
              <a:gd name="connsiteY2" fmla="*/ 295348 h 855178"/>
              <a:gd name="connsiteX3" fmla="*/ 754594 w 930160"/>
              <a:gd name="connsiteY3" fmla="*/ 604806 h 855178"/>
              <a:gd name="connsiteX4" fmla="*/ 219109 w 930160"/>
              <a:gd name="connsiteY4" fmla="*/ 855178 h 855178"/>
              <a:gd name="connsiteX5" fmla="*/ 0 w 930160"/>
              <a:gd name="connsiteY5" fmla="*/ 208262 h 855178"/>
              <a:gd name="connsiteX0" fmla="*/ 0 w 930160"/>
              <a:gd name="connsiteY0" fmla="*/ 175605 h 822521"/>
              <a:gd name="connsiteX1" fmla="*/ 590266 w 930160"/>
              <a:gd name="connsiteY1" fmla="*/ 0 h 822521"/>
              <a:gd name="connsiteX2" fmla="*/ 930160 w 930160"/>
              <a:gd name="connsiteY2" fmla="*/ 262691 h 822521"/>
              <a:gd name="connsiteX3" fmla="*/ 754594 w 930160"/>
              <a:gd name="connsiteY3" fmla="*/ 572149 h 822521"/>
              <a:gd name="connsiteX4" fmla="*/ 219109 w 930160"/>
              <a:gd name="connsiteY4" fmla="*/ 822521 h 822521"/>
              <a:gd name="connsiteX5" fmla="*/ 0 w 930160"/>
              <a:gd name="connsiteY5" fmla="*/ 175605 h 822521"/>
              <a:gd name="connsiteX0" fmla="*/ 0 w 1234960"/>
              <a:gd name="connsiteY0" fmla="*/ 175605 h 822521"/>
              <a:gd name="connsiteX1" fmla="*/ 590266 w 1234960"/>
              <a:gd name="connsiteY1" fmla="*/ 0 h 822521"/>
              <a:gd name="connsiteX2" fmla="*/ 1234960 w 1234960"/>
              <a:gd name="connsiteY2" fmla="*/ 164720 h 822521"/>
              <a:gd name="connsiteX3" fmla="*/ 754594 w 1234960"/>
              <a:gd name="connsiteY3" fmla="*/ 572149 h 822521"/>
              <a:gd name="connsiteX4" fmla="*/ 219109 w 1234960"/>
              <a:gd name="connsiteY4" fmla="*/ 822521 h 822521"/>
              <a:gd name="connsiteX5" fmla="*/ 0 w 1234960"/>
              <a:gd name="connsiteY5" fmla="*/ 175605 h 822521"/>
              <a:gd name="connsiteX0" fmla="*/ 0 w 1234960"/>
              <a:gd name="connsiteY0" fmla="*/ 175605 h 583035"/>
              <a:gd name="connsiteX1" fmla="*/ 590266 w 1234960"/>
              <a:gd name="connsiteY1" fmla="*/ 0 h 583035"/>
              <a:gd name="connsiteX2" fmla="*/ 1234960 w 1234960"/>
              <a:gd name="connsiteY2" fmla="*/ 164720 h 583035"/>
              <a:gd name="connsiteX3" fmla="*/ 754594 w 1234960"/>
              <a:gd name="connsiteY3" fmla="*/ 572149 h 583035"/>
              <a:gd name="connsiteX4" fmla="*/ 415052 w 1234960"/>
              <a:gd name="connsiteY4" fmla="*/ 583035 h 583035"/>
              <a:gd name="connsiteX5" fmla="*/ 0 w 1234960"/>
              <a:gd name="connsiteY5" fmla="*/ 175605 h 583035"/>
              <a:gd name="connsiteX0" fmla="*/ 0 w 1039017"/>
              <a:gd name="connsiteY0" fmla="*/ 230034 h 583035"/>
              <a:gd name="connsiteX1" fmla="*/ 394323 w 1039017"/>
              <a:gd name="connsiteY1" fmla="*/ 0 h 583035"/>
              <a:gd name="connsiteX2" fmla="*/ 1039017 w 1039017"/>
              <a:gd name="connsiteY2" fmla="*/ 164720 h 583035"/>
              <a:gd name="connsiteX3" fmla="*/ 558651 w 1039017"/>
              <a:gd name="connsiteY3" fmla="*/ 572149 h 583035"/>
              <a:gd name="connsiteX4" fmla="*/ 219109 w 1039017"/>
              <a:gd name="connsiteY4" fmla="*/ 583035 h 583035"/>
              <a:gd name="connsiteX5" fmla="*/ 0 w 1039017"/>
              <a:gd name="connsiteY5" fmla="*/ 230034 h 58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9017" h="583035">
                <a:moveTo>
                  <a:pt x="0" y="230034"/>
                </a:moveTo>
                <a:lnTo>
                  <a:pt x="394323" y="0"/>
                </a:lnTo>
                <a:lnTo>
                  <a:pt x="1039017" y="164720"/>
                </a:lnTo>
                <a:lnTo>
                  <a:pt x="558651" y="572149"/>
                </a:lnTo>
                <a:lnTo>
                  <a:pt x="219109" y="583035"/>
                </a:lnTo>
                <a:lnTo>
                  <a:pt x="0" y="23003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8" name="TextBox 47"/>
          <p:cNvSpPr txBox="1"/>
          <p:nvPr/>
        </p:nvSpPr>
        <p:spPr>
          <a:xfrm>
            <a:off x="2202638" y="5791200"/>
            <a:ext cx="4350561" cy="369332"/>
          </a:xfrm>
          <a:prstGeom prst="rect">
            <a:avLst/>
          </a:prstGeom>
          <a:noFill/>
        </p:spPr>
        <p:txBody>
          <a:bodyPr wrap="square" rtlCol="0">
            <a:spAutoFit/>
          </a:bodyPr>
          <a:lstStyle/>
          <a:p>
            <a:pPr algn="ctr"/>
            <a:r>
              <a:rPr lang="en-PH" dirty="0" smtClean="0"/>
              <a:t>Rural Poor</a:t>
            </a:r>
            <a:endParaRPr lang="en-PH" dirty="0"/>
          </a:p>
        </p:txBody>
      </p:sp>
    </p:spTree>
    <p:extLst>
      <p:ext uri="{BB962C8B-B14F-4D97-AF65-F5344CB8AC3E}">
        <p14:creationId xmlns:p14="http://schemas.microsoft.com/office/powerpoint/2010/main" val="697267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Shocks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Seasonality</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Trends &amp; Changes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169"/>
                  <a:ext cx="3474" cy="2219"/>
                  <a:chOff x="2985" y="5247"/>
                  <a:chExt cx="3474" cy="2219"/>
                </a:xfrm>
              </p:grpSpPr>
              <p:grpSp>
                <p:nvGrpSpPr>
                  <p:cNvPr id="31" name="Group 32"/>
                  <p:cNvGrpSpPr>
                    <a:grpSpLocks/>
                  </p:cNvGrpSpPr>
                  <p:nvPr/>
                </p:nvGrpSpPr>
                <p:grpSpPr bwMode="auto">
                  <a:xfrm>
                    <a:off x="2985" y="5247"/>
                    <a:ext cx="3474" cy="2219"/>
                    <a:chOff x="3044" y="5184"/>
                    <a:chExt cx="3474" cy="2219"/>
                  </a:xfrm>
                </p:grpSpPr>
                <p:sp>
                  <p:nvSpPr>
                    <p:cNvPr id="40" name="Text Box 37"/>
                    <p:cNvSpPr txBox="1">
                      <a:spLocks noChangeArrowheads="1"/>
                    </p:cNvSpPr>
                    <p:nvPr/>
                  </p:nvSpPr>
                  <p:spPr bwMode="auto">
                    <a:xfrm>
                      <a:off x="5283" y="6812"/>
                      <a:ext cx="99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3975" y="5184"/>
                      <a:ext cx="151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Policies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Institutions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Processes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589" y="14028"/>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
        <p:nvSpPr>
          <p:cNvPr id="2" name="Regular Pentagon 1"/>
          <p:cNvSpPr/>
          <p:nvPr/>
        </p:nvSpPr>
        <p:spPr>
          <a:xfrm>
            <a:off x="3239008" y="2554493"/>
            <a:ext cx="930160" cy="768092"/>
          </a:xfrm>
          <a:custGeom>
            <a:avLst/>
            <a:gdLst>
              <a:gd name="connsiteX0" fmla="*/ 1 w 919277"/>
              <a:gd name="connsiteY0" fmla="*/ 251805 h 659237"/>
              <a:gd name="connsiteX1" fmla="*/ 459639 w 919277"/>
              <a:gd name="connsiteY1" fmla="*/ 0 h 659237"/>
              <a:gd name="connsiteX2" fmla="*/ 919276 w 919277"/>
              <a:gd name="connsiteY2" fmla="*/ 251805 h 659237"/>
              <a:gd name="connsiteX3" fmla="*/ 743710 w 919277"/>
              <a:gd name="connsiteY3" fmla="*/ 659235 h 659237"/>
              <a:gd name="connsiteX4" fmla="*/ 175567 w 919277"/>
              <a:gd name="connsiteY4" fmla="*/ 659235 h 659237"/>
              <a:gd name="connsiteX5" fmla="*/ 1 w 919277"/>
              <a:gd name="connsiteY5" fmla="*/ 251805 h 659237"/>
              <a:gd name="connsiteX0" fmla="*/ 0 w 1049903"/>
              <a:gd name="connsiteY0" fmla="*/ 99405 h 659235"/>
              <a:gd name="connsiteX1" fmla="*/ 590266 w 1049903"/>
              <a:gd name="connsiteY1" fmla="*/ 0 h 659235"/>
              <a:gd name="connsiteX2" fmla="*/ 1049903 w 1049903"/>
              <a:gd name="connsiteY2" fmla="*/ 251805 h 659235"/>
              <a:gd name="connsiteX3" fmla="*/ 874337 w 1049903"/>
              <a:gd name="connsiteY3" fmla="*/ 659235 h 659235"/>
              <a:gd name="connsiteX4" fmla="*/ 306194 w 1049903"/>
              <a:gd name="connsiteY4" fmla="*/ 659235 h 659235"/>
              <a:gd name="connsiteX5" fmla="*/ 0 w 1049903"/>
              <a:gd name="connsiteY5" fmla="*/ 99405 h 659235"/>
              <a:gd name="connsiteX0" fmla="*/ 0 w 1049903"/>
              <a:gd name="connsiteY0" fmla="*/ 186491 h 746321"/>
              <a:gd name="connsiteX1" fmla="*/ 590266 w 1049903"/>
              <a:gd name="connsiteY1" fmla="*/ 0 h 746321"/>
              <a:gd name="connsiteX2" fmla="*/ 1049903 w 1049903"/>
              <a:gd name="connsiteY2" fmla="*/ 338891 h 746321"/>
              <a:gd name="connsiteX3" fmla="*/ 874337 w 1049903"/>
              <a:gd name="connsiteY3" fmla="*/ 746321 h 746321"/>
              <a:gd name="connsiteX4" fmla="*/ 306194 w 1049903"/>
              <a:gd name="connsiteY4" fmla="*/ 746321 h 746321"/>
              <a:gd name="connsiteX5" fmla="*/ 0 w 1049903"/>
              <a:gd name="connsiteY5" fmla="*/ 186491 h 746321"/>
              <a:gd name="connsiteX0" fmla="*/ 0 w 930160"/>
              <a:gd name="connsiteY0" fmla="*/ 186491 h 746321"/>
              <a:gd name="connsiteX1" fmla="*/ 590266 w 930160"/>
              <a:gd name="connsiteY1" fmla="*/ 0 h 746321"/>
              <a:gd name="connsiteX2" fmla="*/ 930160 w 930160"/>
              <a:gd name="connsiteY2" fmla="*/ 240920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19908 w 930160"/>
              <a:gd name="connsiteY3" fmla="*/ 648349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787251 w 930160"/>
              <a:gd name="connsiteY3" fmla="*/ 604806 h 746321"/>
              <a:gd name="connsiteX4" fmla="*/ 306194 w 930160"/>
              <a:gd name="connsiteY4" fmla="*/ 746321 h 746321"/>
              <a:gd name="connsiteX5" fmla="*/ 0 w 930160"/>
              <a:gd name="connsiteY5" fmla="*/ 186491 h 746321"/>
              <a:gd name="connsiteX0" fmla="*/ 0 w 930160"/>
              <a:gd name="connsiteY0" fmla="*/ 186491 h 833407"/>
              <a:gd name="connsiteX1" fmla="*/ 590266 w 930160"/>
              <a:gd name="connsiteY1" fmla="*/ 0 h 833407"/>
              <a:gd name="connsiteX2" fmla="*/ 930160 w 930160"/>
              <a:gd name="connsiteY2" fmla="*/ 273577 h 833407"/>
              <a:gd name="connsiteX3" fmla="*/ 787251 w 930160"/>
              <a:gd name="connsiteY3" fmla="*/ 604806 h 833407"/>
              <a:gd name="connsiteX4" fmla="*/ 219109 w 930160"/>
              <a:gd name="connsiteY4" fmla="*/ 833407 h 833407"/>
              <a:gd name="connsiteX5" fmla="*/ 0 w 930160"/>
              <a:gd name="connsiteY5" fmla="*/ 186491 h 833407"/>
              <a:gd name="connsiteX0" fmla="*/ 0 w 930160"/>
              <a:gd name="connsiteY0" fmla="*/ 121176 h 768092"/>
              <a:gd name="connsiteX1" fmla="*/ 590266 w 930160"/>
              <a:gd name="connsiteY1" fmla="*/ 0 h 768092"/>
              <a:gd name="connsiteX2" fmla="*/ 930160 w 930160"/>
              <a:gd name="connsiteY2" fmla="*/ 208262 h 768092"/>
              <a:gd name="connsiteX3" fmla="*/ 787251 w 930160"/>
              <a:gd name="connsiteY3" fmla="*/ 539491 h 768092"/>
              <a:gd name="connsiteX4" fmla="*/ 219109 w 930160"/>
              <a:gd name="connsiteY4" fmla="*/ 768092 h 768092"/>
              <a:gd name="connsiteX5" fmla="*/ 0 w 930160"/>
              <a:gd name="connsiteY5" fmla="*/ 121176 h 768092"/>
              <a:gd name="connsiteX0" fmla="*/ 0 w 930160"/>
              <a:gd name="connsiteY0" fmla="*/ 121176 h 768092"/>
              <a:gd name="connsiteX1" fmla="*/ 590266 w 930160"/>
              <a:gd name="connsiteY1" fmla="*/ 0 h 768092"/>
              <a:gd name="connsiteX2" fmla="*/ 930160 w 930160"/>
              <a:gd name="connsiteY2" fmla="*/ 208262 h 768092"/>
              <a:gd name="connsiteX3" fmla="*/ 754594 w 930160"/>
              <a:gd name="connsiteY3" fmla="*/ 517720 h 768092"/>
              <a:gd name="connsiteX4" fmla="*/ 219109 w 930160"/>
              <a:gd name="connsiteY4" fmla="*/ 768092 h 768092"/>
              <a:gd name="connsiteX5" fmla="*/ 0 w 930160"/>
              <a:gd name="connsiteY5" fmla="*/ 121176 h 76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0160" h="768092">
                <a:moveTo>
                  <a:pt x="0" y="121176"/>
                </a:moveTo>
                <a:lnTo>
                  <a:pt x="590266" y="0"/>
                </a:lnTo>
                <a:lnTo>
                  <a:pt x="930160" y="208262"/>
                </a:lnTo>
                <a:lnTo>
                  <a:pt x="754594" y="517720"/>
                </a:lnTo>
                <a:lnTo>
                  <a:pt x="219109" y="768092"/>
                </a:lnTo>
                <a:lnTo>
                  <a:pt x="0" y="121176"/>
                </a:lnTo>
                <a:close/>
              </a:path>
            </a:pathLst>
          </a:cu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 name="TextBox 2"/>
          <p:cNvSpPr txBox="1"/>
          <p:nvPr/>
        </p:nvSpPr>
        <p:spPr>
          <a:xfrm>
            <a:off x="2202638" y="5791200"/>
            <a:ext cx="4350561" cy="369332"/>
          </a:xfrm>
          <a:prstGeom prst="rect">
            <a:avLst/>
          </a:prstGeom>
          <a:noFill/>
        </p:spPr>
        <p:txBody>
          <a:bodyPr wrap="square" rtlCol="0">
            <a:spAutoFit/>
          </a:bodyPr>
          <a:lstStyle/>
          <a:p>
            <a:pPr algn="ctr"/>
            <a:r>
              <a:rPr lang="en-PH" dirty="0" smtClean="0"/>
              <a:t>Urban Poor Sector</a:t>
            </a:r>
            <a:endParaRPr lang="en-PH" dirty="0"/>
          </a:p>
        </p:txBody>
      </p:sp>
    </p:spTree>
    <p:extLst>
      <p:ext uri="{BB962C8B-B14F-4D97-AF65-F5344CB8AC3E}">
        <p14:creationId xmlns:p14="http://schemas.microsoft.com/office/powerpoint/2010/main" val="2462954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28600" y="1179248"/>
            <a:ext cx="2248831" cy="3962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169"/>
                  <a:ext cx="3474" cy="2219"/>
                  <a:chOff x="2985" y="5247"/>
                  <a:chExt cx="3474" cy="2219"/>
                </a:xfrm>
              </p:grpSpPr>
              <p:grpSp>
                <p:nvGrpSpPr>
                  <p:cNvPr id="31" name="Group 32"/>
                  <p:cNvGrpSpPr>
                    <a:grpSpLocks/>
                  </p:cNvGrpSpPr>
                  <p:nvPr/>
                </p:nvGrpSpPr>
                <p:grpSpPr bwMode="auto">
                  <a:xfrm>
                    <a:off x="2985" y="5247"/>
                    <a:ext cx="3474" cy="2219"/>
                    <a:chOff x="3044" y="5184"/>
                    <a:chExt cx="3474" cy="2219"/>
                  </a:xfrm>
                </p:grpSpPr>
                <p:sp>
                  <p:nvSpPr>
                    <p:cNvPr id="40" name="Text Box 37"/>
                    <p:cNvSpPr txBox="1">
                      <a:spLocks noChangeArrowheads="1"/>
                    </p:cNvSpPr>
                    <p:nvPr/>
                  </p:nvSpPr>
                  <p:spPr bwMode="auto">
                    <a:xfrm>
                      <a:off x="5283" y="6812"/>
                      <a:ext cx="99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3975" y="5184"/>
                      <a:ext cx="151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Policies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Institutions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Processes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589" y="14028"/>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
        <p:nvSpPr>
          <p:cNvPr id="48" name="Rectangle 41"/>
          <p:cNvSpPr>
            <a:spLocks noChangeArrowheads="1"/>
          </p:cNvSpPr>
          <p:nvPr/>
        </p:nvSpPr>
        <p:spPr bwMode="auto">
          <a:xfrm>
            <a:off x="821254" y="2513699"/>
            <a:ext cx="995083" cy="12774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lang="en-US" sz="800" dirty="0" smtClean="0">
                <a:latin typeface="Century Gothic" pitchFamily="34" charset="0"/>
                <a:cs typeface="Times New Roman" pitchFamily="18" charset="0"/>
              </a:rPr>
              <a:t>Typhoon</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Century Gothic" pitchFamily="34" charset="0"/>
                <a:cs typeface="Times New Roman" pitchFamily="18" charset="0"/>
              </a:rPr>
              <a:t>Flood</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lang="en-US" sz="800" dirty="0" smtClean="0">
                <a:latin typeface="Century Gothic" pitchFamily="34" charset="0"/>
                <a:cs typeface="Times New Roman" pitchFamily="18" charset="0"/>
              </a:rPr>
              <a:t>El Nino</a:t>
            </a:r>
            <a:endParaRPr kumimoji="0" lang="en-US" sz="800" b="0" i="0" u="none" strike="noStrike" cap="none" normalizeH="0" baseline="0" dirty="0" smtClean="0">
              <a:ln>
                <a:noFill/>
              </a:ln>
              <a:solidFill>
                <a:schemeClr val="tx1"/>
              </a:solidFill>
              <a:effectLst/>
              <a:latin typeface="Century Gothic" pitchFamily="34" charset="0"/>
              <a:cs typeface="Times New Roman" pitchFamily="18" charset="0"/>
            </a:endParaRP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lang="en-US" sz="800" dirty="0" smtClean="0">
                <a:latin typeface="Century Gothic" pitchFamily="34" charset="0"/>
                <a:cs typeface="Times New Roman" pitchFamily="18" charset="0"/>
              </a:rPr>
              <a:t>Low wages</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lang="en-US" sz="800" dirty="0" smtClean="0">
                <a:latin typeface="Century Gothic" pitchFamily="34" charset="0"/>
                <a:cs typeface="Times New Roman" pitchFamily="18" charset="0"/>
              </a:rPr>
              <a:t>Dengue Outbreak</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lang="en-US" sz="800" dirty="0" smtClean="0">
                <a:latin typeface="Century Gothic" pitchFamily="34" charset="0"/>
                <a:cs typeface="Times New Roman" pitchFamily="18" charset="0"/>
              </a:rPr>
              <a:t>High costs of farm inputs</a:t>
            </a:r>
          </a:p>
        </p:txBody>
      </p:sp>
      <p:sp>
        <p:nvSpPr>
          <p:cNvPr id="49" name="Regular Pentagon 1"/>
          <p:cNvSpPr/>
          <p:nvPr/>
        </p:nvSpPr>
        <p:spPr>
          <a:xfrm>
            <a:off x="3434951" y="2500064"/>
            <a:ext cx="1039017" cy="583035"/>
          </a:xfrm>
          <a:custGeom>
            <a:avLst/>
            <a:gdLst>
              <a:gd name="connsiteX0" fmla="*/ 1 w 919277"/>
              <a:gd name="connsiteY0" fmla="*/ 251805 h 659237"/>
              <a:gd name="connsiteX1" fmla="*/ 459639 w 919277"/>
              <a:gd name="connsiteY1" fmla="*/ 0 h 659237"/>
              <a:gd name="connsiteX2" fmla="*/ 919276 w 919277"/>
              <a:gd name="connsiteY2" fmla="*/ 251805 h 659237"/>
              <a:gd name="connsiteX3" fmla="*/ 743710 w 919277"/>
              <a:gd name="connsiteY3" fmla="*/ 659235 h 659237"/>
              <a:gd name="connsiteX4" fmla="*/ 175567 w 919277"/>
              <a:gd name="connsiteY4" fmla="*/ 659235 h 659237"/>
              <a:gd name="connsiteX5" fmla="*/ 1 w 919277"/>
              <a:gd name="connsiteY5" fmla="*/ 251805 h 659237"/>
              <a:gd name="connsiteX0" fmla="*/ 0 w 1049903"/>
              <a:gd name="connsiteY0" fmla="*/ 99405 h 659235"/>
              <a:gd name="connsiteX1" fmla="*/ 590266 w 1049903"/>
              <a:gd name="connsiteY1" fmla="*/ 0 h 659235"/>
              <a:gd name="connsiteX2" fmla="*/ 1049903 w 1049903"/>
              <a:gd name="connsiteY2" fmla="*/ 251805 h 659235"/>
              <a:gd name="connsiteX3" fmla="*/ 874337 w 1049903"/>
              <a:gd name="connsiteY3" fmla="*/ 659235 h 659235"/>
              <a:gd name="connsiteX4" fmla="*/ 306194 w 1049903"/>
              <a:gd name="connsiteY4" fmla="*/ 659235 h 659235"/>
              <a:gd name="connsiteX5" fmla="*/ 0 w 1049903"/>
              <a:gd name="connsiteY5" fmla="*/ 99405 h 659235"/>
              <a:gd name="connsiteX0" fmla="*/ 0 w 1049903"/>
              <a:gd name="connsiteY0" fmla="*/ 186491 h 746321"/>
              <a:gd name="connsiteX1" fmla="*/ 590266 w 1049903"/>
              <a:gd name="connsiteY1" fmla="*/ 0 h 746321"/>
              <a:gd name="connsiteX2" fmla="*/ 1049903 w 1049903"/>
              <a:gd name="connsiteY2" fmla="*/ 338891 h 746321"/>
              <a:gd name="connsiteX3" fmla="*/ 874337 w 1049903"/>
              <a:gd name="connsiteY3" fmla="*/ 746321 h 746321"/>
              <a:gd name="connsiteX4" fmla="*/ 306194 w 1049903"/>
              <a:gd name="connsiteY4" fmla="*/ 746321 h 746321"/>
              <a:gd name="connsiteX5" fmla="*/ 0 w 1049903"/>
              <a:gd name="connsiteY5" fmla="*/ 186491 h 746321"/>
              <a:gd name="connsiteX0" fmla="*/ 0 w 930160"/>
              <a:gd name="connsiteY0" fmla="*/ 186491 h 746321"/>
              <a:gd name="connsiteX1" fmla="*/ 590266 w 930160"/>
              <a:gd name="connsiteY1" fmla="*/ 0 h 746321"/>
              <a:gd name="connsiteX2" fmla="*/ 930160 w 930160"/>
              <a:gd name="connsiteY2" fmla="*/ 240920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19908 w 930160"/>
              <a:gd name="connsiteY3" fmla="*/ 648349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787251 w 930160"/>
              <a:gd name="connsiteY3" fmla="*/ 604806 h 746321"/>
              <a:gd name="connsiteX4" fmla="*/ 306194 w 930160"/>
              <a:gd name="connsiteY4" fmla="*/ 746321 h 746321"/>
              <a:gd name="connsiteX5" fmla="*/ 0 w 930160"/>
              <a:gd name="connsiteY5" fmla="*/ 186491 h 746321"/>
              <a:gd name="connsiteX0" fmla="*/ 0 w 930160"/>
              <a:gd name="connsiteY0" fmla="*/ 186491 h 833407"/>
              <a:gd name="connsiteX1" fmla="*/ 590266 w 930160"/>
              <a:gd name="connsiteY1" fmla="*/ 0 h 833407"/>
              <a:gd name="connsiteX2" fmla="*/ 930160 w 930160"/>
              <a:gd name="connsiteY2" fmla="*/ 273577 h 833407"/>
              <a:gd name="connsiteX3" fmla="*/ 787251 w 930160"/>
              <a:gd name="connsiteY3" fmla="*/ 604806 h 833407"/>
              <a:gd name="connsiteX4" fmla="*/ 219109 w 930160"/>
              <a:gd name="connsiteY4" fmla="*/ 833407 h 833407"/>
              <a:gd name="connsiteX5" fmla="*/ 0 w 930160"/>
              <a:gd name="connsiteY5" fmla="*/ 186491 h 833407"/>
              <a:gd name="connsiteX0" fmla="*/ 0 w 930160"/>
              <a:gd name="connsiteY0" fmla="*/ 121176 h 768092"/>
              <a:gd name="connsiteX1" fmla="*/ 590266 w 930160"/>
              <a:gd name="connsiteY1" fmla="*/ 0 h 768092"/>
              <a:gd name="connsiteX2" fmla="*/ 930160 w 930160"/>
              <a:gd name="connsiteY2" fmla="*/ 208262 h 768092"/>
              <a:gd name="connsiteX3" fmla="*/ 787251 w 930160"/>
              <a:gd name="connsiteY3" fmla="*/ 539491 h 768092"/>
              <a:gd name="connsiteX4" fmla="*/ 219109 w 930160"/>
              <a:gd name="connsiteY4" fmla="*/ 768092 h 768092"/>
              <a:gd name="connsiteX5" fmla="*/ 0 w 930160"/>
              <a:gd name="connsiteY5" fmla="*/ 121176 h 768092"/>
              <a:gd name="connsiteX0" fmla="*/ 0 w 930160"/>
              <a:gd name="connsiteY0" fmla="*/ 121176 h 768092"/>
              <a:gd name="connsiteX1" fmla="*/ 590266 w 930160"/>
              <a:gd name="connsiteY1" fmla="*/ 0 h 768092"/>
              <a:gd name="connsiteX2" fmla="*/ 930160 w 930160"/>
              <a:gd name="connsiteY2" fmla="*/ 208262 h 768092"/>
              <a:gd name="connsiteX3" fmla="*/ 754594 w 930160"/>
              <a:gd name="connsiteY3" fmla="*/ 517720 h 768092"/>
              <a:gd name="connsiteX4" fmla="*/ 219109 w 930160"/>
              <a:gd name="connsiteY4" fmla="*/ 768092 h 768092"/>
              <a:gd name="connsiteX5" fmla="*/ 0 w 930160"/>
              <a:gd name="connsiteY5" fmla="*/ 121176 h 768092"/>
              <a:gd name="connsiteX0" fmla="*/ 0 w 930160"/>
              <a:gd name="connsiteY0" fmla="*/ 208262 h 855178"/>
              <a:gd name="connsiteX1" fmla="*/ 579380 w 930160"/>
              <a:gd name="connsiteY1" fmla="*/ 0 h 855178"/>
              <a:gd name="connsiteX2" fmla="*/ 930160 w 930160"/>
              <a:gd name="connsiteY2" fmla="*/ 295348 h 855178"/>
              <a:gd name="connsiteX3" fmla="*/ 754594 w 930160"/>
              <a:gd name="connsiteY3" fmla="*/ 604806 h 855178"/>
              <a:gd name="connsiteX4" fmla="*/ 219109 w 930160"/>
              <a:gd name="connsiteY4" fmla="*/ 855178 h 855178"/>
              <a:gd name="connsiteX5" fmla="*/ 0 w 930160"/>
              <a:gd name="connsiteY5" fmla="*/ 208262 h 855178"/>
              <a:gd name="connsiteX0" fmla="*/ 0 w 930160"/>
              <a:gd name="connsiteY0" fmla="*/ 175605 h 822521"/>
              <a:gd name="connsiteX1" fmla="*/ 590266 w 930160"/>
              <a:gd name="connsiteY1" fmla="*/ 0 h 822521"/>
              <a:gd name="connsiteX2" fmla="*/ 930160 w 930160"/>
              <a:gd name="connsiteY2" fmla="*/ 262691 h 822521"/>
              <a:gd name="connsiteX3" fmla="*/ 754594 w 930160"/>
              <a:gd name="connsiteY3" fmla="*/ 572149 h 822521"/>
              <a:gd name="connsiteX4" fmla="*/ 219109 w 930160"/>
              <a:gd name="connsiteY4" fmla="*/ 822521 h 822521"/>
              <a:gd name="connsiteX5" fmla="*/ 0 w 930160"/>
              <a:gd name="connsiteY5" fmla="*/ 175605 h 822521"/>
              <a:gd name="connsiteX0" fmla="*/ 0 w 1234960"/>
              <a:gd name="connsiteY0" fmla="*/ 175605 h 822521"/>
              <a:gd name="connsiteX1" fmla="*/ 590266 w 1234960"/>
              <a:gd name="connsiteY1" fmla="*/ 0 h 822521"/>
              <a:gd name="connsiteX2" fmla="*/ 1234960 w 1234960"/>
              <a:gd name="connsiteY2" fmla="*/ 164720 h 822521"/>
              <a:gd name="connsiteX3" fmla="*/ 754594 w 1234960"/>
              <a:gd name="connsiteY3" fmla="*/ 572149 h 822521"/>
              <a:gd name="connsiteX4" fmla="*/ 219109 w 1234960"/>
              <a:gd name="connsiteY4" fmla="*/ 822521 h 822521"/>
              <a:gd name="connsiteX5" fmla="*/ 0 w 1234960"/>
              <a:gd name="connsiteY5" fmla="*/ 175605 h 822521"/>
              <a:gd name="connsiteX0" fmla="*/ 0 w 1234960"/>
              <a:gd name="connsiteY0" fmla="*/ 175605 h 583035"/>
              <a:gd name="connsiteX1" fmla="*/ 590266 w 1234960"/>
              <a:gd name="connsiteY1" fmla="*/ 0 h 583035"/>
              <a:gd name="connsiteX2" fmla="*/ 1234960 w 1234960"/>
              <a:gd name="connsiteY2" fmla="*/ 164720 h 583035"/>
              <a:gd name="connsiteX3" fmla="*/ 754594 w 1234960"/>
              <a:gd name="connsiteY3" fmla="*/ 572149 h 583035"/>
              <a:gd name="connsiteX4" fmla="*/ 415052 w 1234960"/>
              <a:gd name="connsiteY4" fmla="*/ 583035 h 583035"/>
              <a:gd name="connsiteX5" fmla="*/ 0 w 1234960"/>
              <a:gd name="connsiteY5" fmla="*/ 175605 h 583035"/>
              <a:gd name="connsiteX0" fmla="*/ 0 w 1039017"/>
              <a:gd name="connsiteY0" fmla="*/ 230034 h 583035"/>
              <a:gd name="connsiteX1" fmla="*/ 394323 w 1039017"/>
              <a:gd name="connsiteY1" fmla="*/ 0 h 583035"/>
              <a:gd name="connsiteX2" fmla="*/ 1039017 w 1039017"/>
              <a:gd name="connsiteY2" fmla="*/ 164720 h 583035"/>
              <a:gd name="connsiteX3" fmla="*/ 558651 w 1039017"/>
              <a:gd name="connsiteY3" fmla="*/ 572149 h 583035"/>
              <a:gd name="connsiteX4" fmla="*/ 219109 w 1039017"/>
              <a:gd name="connsiteY4" fmla="*/ 583035 h 583035"/>
              <a:gd name="connsiteX5" fmla="*/ 0 w 1039017"/>
              <a:gd name="connsiteY5" fmla="*/ 230034 h 58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9017" h="583035">
                <a:moveTo>
                  <a:pt x="0" y="230034"/>
                </a:moveTo>
                <a:lnTo>
                  <a:pt x="394323" y="0"/>
                </a:lnTo>
                <a:lnTo>
                  <a:pt x="1039017" y="164720"/>
                </a:lnTo>
                <a:lnTo>
                  <a:pt x="558651" y="572149"/>
                </a:lnTo>
                <a:lnTo>
                  <a:pt x="219109" y="583035"/>
                </a:lnTo>
                <a:lnTo>
                  <a:pt x="0" y="23003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TextBox 1"/>
          <p:cNvSpPr txBox="1"/>
          <p:nvPr/>
        </p:nvSpPr>
        <p:spPr>
          <a:xfrm>
            <a:off x="914400" y="5638800"/>
            <a:ext cx="7924800" cy="923330"/>
          </a:xfrm>
          <a:prstGeom prst="rect">
            <a:avLst/>
          </a:prstGeom>
          <a:noFill/>
        </p:spPr>
        <p:txBody>
          <a:bodyPr wrap="square" rtlCol="0">
            <a:spAutoFit/>
          </a:bodyPr>
          <a:lstStyle/>
          <a:p>
            <a:r>
              <a:rPr lang="en-PH" dirty="0" smtClean="0"/>
              <a:t>Assets-Vulnerabilities Analysis</a:t>
            </a:r>
          </a:p>
          <a:p>
            <a:pPr lvl="1"/>
            <a:r>
              <a:rPr lang="en-PH" dirty="0" smtClean="0"/>
              <a:t>Which assets are most affected by shocks/trends</a:t>
            </a:r>
          </a:p>
          <a:p>
            <a:pPr lvl="1"/>
            <a:r>
              <a:rPr lang="en-PH" dirty="0" smtClean="0"/>
              <a:t>How are they affected?</a:t>
            </a:r>
          </a:p>
        </p:txBody>
      </p:sp>
    </p:spTree>
    <p:extLst>
      <p:ext uri="{BB962C8B-B14F-4D97-AF65-F5344CB8AC3E}">
        <p14:creationId xmlns:p14="http://schemas.microsoft.com/office/powerpoint/2010/main" val="1007050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28600" y="1179248"/>
            <a:ext cx="2248831" cy="396248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169"/>
                  <a:ext cx="3474" cy="2219"/>
                  <a:chOff x="2985" y="5247"/>
                  <a:chExt cx="3474" cy="2219"/>
                </a:xfrm>
              </p:grpSpPr>
              <p:grpSp>
                <p:nvGrpSpPr>
                  <p:cNvPr id="31" name="Group 32"/>
                  <p:cNvGrpSpPr>
                    <a:grpSpLocks/>
                  </p:cNvGrpSpPr>
                  <p:nvPr/>
                </p:nvGrpSpPr>
                <p:grpSpPr bwMode="auto">
                  <a:xfrm>
                    <a:off x="2985" y="5247"/>
                    <a:ext cx="3474" cy="2219"/>
                    <a:chOff x="3044" y="5184"/>
                    <a:chExt cx="3474" cy="2219"/>
                  </a:xfrm>
                </p:grpSpPr>
                <p:sp>
                  <p:nvSpPr>
                    <p:cNvPr id="40" name="Text Box 37"/>
                    <p:cNvSpPr txBox="1">
                      <a:spLocks noChangeArrowheads="1"/>
                    </p:cNvSpPr>
                    <p:nvPr/>
                  </p:nvSpPr>
                  <p:spPr bwMode="auto">
                    <a:xfrm>
                      <a:off x="5283" y="6812"/>
                      <a:ext cx="99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3975" y="5184"/>
                      <a:ext cx="151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Policies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Institutions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Processes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589" y="14028"/>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
        <p:nvSpPr>
          <p:cNvPr id="48" name="Rectangle 41"/>
          <p:cNvSpPr>
            <a:spLocks noChangeArrowheads="1"/>
          </p:cNvSpPr>
          <p:nvPr/>
        </p:nvSpPr>
        <p:spPr bwMode="auto">
          <a:xfrm>
            <a:off x="821254" y="2513699"/>
            <a:ext cx="995083" cy="12774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lang="en-US" sz="800" dirty="0" smtClean="0">
                <a:latin typeface="Century Gothic" pitchFamily="34" charset="0"/>
                <a:cs typeface="Times New Roman" pitchFamily="18" charset="0"/>
              </a:rPr>
              <a:t>Typhoon</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Century Gothic" pitchFamily="34" charset="0"/>
                <a:cs typeface="Times New Roman" pitchFamily="18" charset="0"/>
              </a:rPr>
              <a:t>Flood</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lang="en-US" sz="800" dirty="0" smtClean="0">
                <a:latin typeface="Century Gothic" pitchFamily="34" charset="0"/>
                <a:cs typeface="Times New Roman" pitchFamily="18" charset="0"/>
              </a:rPr>
              <a:t>Dengue Outbreak</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800" b="0" i="0" u="none" strike="noStrike" cap="none" normalizeH="0" baseline="0" dirty="0" smtClean="0">
                <a:ln>
                  <a:noFill/>
                </a:ln>
                <a:solidFill>
                  <a:schemeClr val="tx1"/>
                </a:solidFill>
                <a:effectLst/>
                <a:latin typeface="Century Gothic" pitchFamily="34" charset="0"/>
                <a:cs typeface="Times New Roman" pitchFamily="18" charset="0"/>
              </a:rPr>
              <a:t>High cost of living in urban areas</a:t>
            </a:r>
          </a:p>
        </p:txBody>
      </p:sp>
      <p:sp>
        <p:nvSpPr>
          <p:cNvPr id="50" name="Regular Pentagon 1"/>
          <p:cNvSpPr/>
          <p:nvPr/>
        </p:nvSpPr>
        <p:spPr>
          <a:xfrm>
            <a:off x="3239008" y="2554493"/>
            <a:ext cx="930160" cy="768092"/>
          </a:xfrm>
          <a:custGeom>
            <a:avLst/>
            <a:gdLst>
              <a:gd name="connsiteX0" fmla="*/ 1 w 919277"/>
              <a:gd name="connsiteY0" fmla="*/ 251805 h 659237"/>
              <a:gd name="connsiteX1" fmla="*/ 459639 w 919277"/>
              <a:gd name="connsiteY1" fmla="*/ 0 h 659237"/>
              <a:gd name="connsiteX2" fmla="*/ 919276 w 919277"/>
              <a:gd name="connsiteY2" fmla="*/ 251805 h 659237"/>
              <a:gd name="connsiteX3" fmla="*/ 743710 w 919277"/>
              <a:gd name="connsiteY3" fmla="*/ 659235 h 659237"/>
              <a:gd name="connsiteX4" fmla="*/ 175567 w 919277"/>
              <a:gd name="connsiteY4" fmla="*/ 659235 h 659237"/>
              <a:gd name="connsiteX5" fmla="*/ 1 w 919277"/>
              <a:gd name="connsiteY5" fmla="*/ 251805 h 659237"/>
              <a:gd name="connsiteX0" fmla="*/ 0 w 1049903"/>
              <a:gd name="connsiteY0" fmla="*/ 99405 h 659235"/>
              <a:gd name="connsiteX1" fmla="*/ 590266 w 1049903"/>
              <a:gd name="connsiteY1" fmla="*/ 0 h 659235"/>
              <a:gd name="connsiteX2" fmla="*/ 1049903 w 1049903"/>
              <a:gd name="connsiteY2" fmla="*/ 251805 h 659235"/>
              <a:gd name="connsiteX3" fmla="*/ 874337 w 1049903"/>
              <a:gd name="connsiteY3" fmla="*/ 659235 h 659235"/>
              <a:gd name="connsiteX4" fmla="*/ 306194 w 1049903"/>
              <a:gd name="connsiteY4" fmla="*/ 659235 h 659235"/>
              <a:gd name="connsiteX5" fmla="*/ 0 w 1049903"/>
              <a:gd name="connsiteY5" fmla="*/ 99405 h 659235"/>
              <a:gd name="connsiteX0" fmla="*/ 0 w 1049903"/>
              <a:gd name="connsiteY0" fmla="*/ 186491 h 746321"/>
              <a:gd name="connsiteX1" fmla="*/ 590266 w 1049903"/>
              <a:gd name="connsiteY1" fmla="*/ 0 h 746321"/>
              <a:gd name="connsiteX2" fmla="*/ 1049903 w 1049903"/>
              <a:gd name="connsiteY2" fmla="*/ 338891 h 746321"/>
              <a:gd name="connsiteX3" fmla="*/ 874337 w 1049903"/>
              <a:gd name="connsiteY3" fmla="*/ 746321 h 746321"/>
              <a:gd name="connsiteX4" fmla="*/ 306194 w 1049903"/>
              <a:gd name="connsiteY4" fmla="*/ 746321 h 746321"/>
              <a:gd name="connsiteX5" fmla="*/ 0 w 1049903"/>
              <a:gd name="connsiteY5" fmla="*/ 186491 h 746321"/>
              <a:gd name="connsiteX0" fmla="*/ 0 w 930160"/>
              <a:gd name="connsiteY0" fmla="*/ 186491 h 746321"/>
              <a:gd name="connsiteX1" fmla="*/ 590266 w 930160"/>
              <a:gd name="connsiteY1" fmla="*/ 0 h 746321"/>
              <a:gd name="connsiteX2" fmla="*/ 930160 w 930160"/>
              <a:gd name="connsiteY2" fmla="*/ 240920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19908 w 930160"/>
              <a:gd name="connsiteY3" fmla="*/ 648349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787251 w 930160"/>
              <a:gd name="connsiteY3" fmla="*/ 604806 h 746321"/>
              <a:gd name="connsiteX4" fmla="*/ 306194 w 930160"/>
              <a:gd name="connsiteY4" fmla="*/ 746321 h 746321"/>
              <a:gd name="connsiteX5" fmla="*/ 0 w 930160"/>
              <a:gd name="connsiteY5" fmla="*/ 186491 h 746321"/>
              <a:gd name="connsiteX0" fmla="*/ 0 w 930160"/>
              <a:gd name="connsiteY0" fmla="*/ 186491 h 833407"/>
              <a:gd name="connsiteX1" fmla="*/ 590266 w 930160"/>
              <a:gd name="connsiteY1" fmla="*/ 0 h 833407"/>
              <a:gd name="connsiteX2" fmla="*/ 930160 w 930160"/>
              <a:gd name="connsiteY2" fmla="*/ 273577 h 833407"/>
              <a:gd name="connsiteX3" fmla="*/ 787251 w 930160"/>
              <a:gd name="connsiteY3" fmla="*/ 604806 h 833407"/>
              <a:gd name="connsiteX4" fmla="*/ 219109 w 930160"/>
              <a:gd name="connsiteY4" fmla="*/ 833407 h 833407"/>
              <a:gd name="connsiteX5" fmla="*/ 0 w 930160"/>
              <a:gd name="connsiteY5" fmla="*/ 186491 h 833407"/>
              <a:gd name="connsiteX0" fmla="*/ 0 w 930160"/>
              <a:gd name="connsiteY0" fmla="*/ 121176 h 768092"/>
              <a:gd name="connsiteX1" fmla="*/ 590266 w 930160"/>
              <a:gd name="connsiteY1" fmla="*/ 0 h 768092"/>
              <a:gd name="connsiteX2" fmla="*/ 930160 w 930160"/>
              <a:gd name="connsiteY2" fmla="*/ 208262 h 768092"/>
              <a:gd name="connsiteX3" fmla="*/ 787251 w 930160"/>
              <a:gd name="connsiteY3" fmla="*/ 539491 h 768092"/>
              <a:gd name="connsiteX4" fmla="*/ 219109 w 930160"/>
              <a:gd name="connsiteY4" fmla="*/ 768092 h 768092"/>
              <a:gd name="connsiteX5" fmla="*/ 0 w 930160"/>
              <a:gd name="connsiteY5" fmla="*/ 121176 h 768092"/>
              <a:gd name="connsiteX0" fmla="*/ 0 w 930160"/>
              <a:gd name="connsiteY0" fmla="*/ 121176 h 768092"/>
              <a:gd name="connsiteX1" fmla="*/ 590266 w 930160"/>
              <a:gd name="connsiteY1" fmla="*/ 0 h 768092"/>
              <a:gd name="connsiteX2" fmla="*/ 930160 w 930160"/>
              <a:gd name="connsiteY2" fmla="*/ 208262 h 768092"/>
              <a:gd name="connsiteX3" fmla="*/ 754594 w 930160"/>
              <a:gd name="connsiteY3" fmla="*/ 517720 h 768092"/>
              <a:gd name="connsiteX4" fmla="*/ 219109 w 930160"/>
              <a:gd name="connsiteY4" fmla="*/ 768092 h 768092"/>
              <a:gd name="connsiteX5" fmla="*/ 0 w 930160"/>
              <a:gd name="connsiteY5" fmla="*/ 121176 h 76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0160" h="768092">
                <a:moveTo>
                  <a:pt x="0" y="121176"/>
                </a:moveTo>
                <a:lnTo>
                  <a:pt x="590266" y="0"/>
                </a:lnTo>
                <a:lnTo>
                  <a:pt x="930160" y="208262"/>
                </a:lnTo>
                <a:lnTo>
                  <a:pt x="754594" y="517720"/>
                </a:lnTo>
                <a:lnTo>
                  <a:pt x="219109" y="768092"/>
                </a:lnTo>
                <a:lnTo>
                  <a:pt x="0" y="121176"/>
                </a:lnTo>
                <a:close/>
              </a:path>
            </a:pathLst>
          </a:cu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1" name="TextBox 50"/>
          <p:cNvSpPr txBox="1"/>
          <p:nvPr/>
        </p:nvSpPr>
        <p:spPr>
          <a:xfrm>
            <a:off x="914400" y="5638800"/>
            <a:ext cx="7924800" cy="923330"/>
          </a:xfrm>
          <a:prstGeom prst="rect">
            <a:avLst/>
          </a:prstGeom>
          <a:noFill/>
        </p:spPr>
        <p:txBody>
          <a:bodyPr wrap="square" rtlCol="0">
            <a:spAutoFit/>
          </a:bodyPr>
          <a:lstStyle/>
          <a:p>
            <a:r>
              <a:rPr lang="en-PH" dirty="0" smtClean="0"/>
              <a:t>Assets-Vulnerabilities Analysis</a:t>
            </a:r>
          </a:p>
          <a:p>
            <a:pPr lvl="1"/>
            <a:r>
              <a:rPr lang="en-PH" dirty="0" smtClean="0"/>
              <a:t>Which assets are most affected by shocks/trends</a:t>
            </a:r>
          </a:p>
          <a:p>
            <a:pPr lvl="1"/>
            <a:r>
              <a:rPr lang="en-PH" dirty="0" smtClean="0"/>
              <a:t>How are they affected?</a:t>
            </a:r>
          </a:p>
        </p:txBody>
      </p:sp>
    </p:spTree>
    <p:extLst>
      <p:ext uri="{BB962C8B-B14F-4D97-AF65-F5344CB8AC3E}">
        <p14:creationId xmlns:p14="http://schemas.microsoft.com/office/powerpoint/2010/main" val="304387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Workshop</a:t>
            </a:r>
            <a:endParaRPr lang="en-PH" dirty="0"/>
          </a:p>
        </p:txBody>
      </p:sp>
      <p:sp>
        <p:nvSpPr>
          <p:cNvPr id="3" name="Content Placeholder 2"/>
          <p:cNvSpPr>
            <a:spLocks noGrp="1"/>
          </p:cNvSpPr>
          <p:nvPr>
            <p:ph idx="1"/>
          </p:nvPr>
        </p:nvSpPr>
        <p:spPr/>
        <p:txBody>
          <a:bodyPr/>
          <a:lstStyle/>
          <a:p>
            <a:pPr marL="457200" lvl="1" indent="0">
              <a:buNone/>
            </a:pPr>
            <a:r>
              <a:rPr lang="en-US" dirty="0" smtClean="0"/>
              <a:t>Step 4</a:t>
            </a:r>
          </a:p>
          <a:p>
            <a:pPr lvl="1"/>
            <a:r>
              <a:rPr lang="en-US" dirty="0" smtClean="0"/>
              <a:t>Draw a box on the right side of the pentagon</a:t>
            </a:r>
          </a:p>
          <a:p>
            <a:pPr lvl="1"/>
            <a:r>
              <a:rPr lang="en-US" dirty="0" smtClean="0"/>
              <a:t>Write at least one policy/law or program that the National gov’t or Local gov’t implements to cushion the shock</a:t>
            </a:r>
          </a:p>
          <a:p>
            <a:pPr marL="457200" lvl="1" indent="0">
              <a:buNone/>
            </a:pPr>
            <a:r>
              <a:rPr lang="en-US" dirty="0" smtClean="0"/>
              <a:t>Step 3</a:t>
            </a:r>
          </a:p>
          <a:p>
            <a:pPr lvl="1">
              <a:buFontTx/>
              <a:buChar char="-"/>
            </a:pPr>
            <a:r>
              <a:rPr lang="en-US" dirty="0" smtClean="0"/>
              <a:t>Draw a box on the right most side of the paper</a:t>
            </a:r>
          </a:p>
          <a:p>
            <a:pPr lvl="1">
              <a:buFontTx/>
              <a:buChar char="-"/>
            </a:pPr>
            <a:r>
              <a:rPr lang="en-US" dirty="0" smtClean="0"/>
              <a:t>Write down activities of the community to adapt to the changes/issues they face</a:t>
            </a:r>
          </a:p>
          <a:p>
            <a:endParaRPr lang="en-PH" dirty="0"/>
          </a:p>
        </p:txBody>
      </p:sp>
    </p:spTree>
    <p:extLst>
      <p:ext uri="{BB962C8B-B14F-4D97-AF65-F5344CB8AC3E}">
        <p14:creationId xmlns:p14="http://schemas.microsoft.com/office/powerpoint/2010/main" val="122934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dirty="0" smtClean="0"/>
              <a:t>Policies, Institutions, Processes</a:t>
            </a:r>
            <a:endParaRPr lang="en-PH" sz="3200" dirty="0"/>
          </a:p>
        </p:txBody>
      </p:sp>
      <p:sp>
        <p:nvSpPr>
          <p:cNvPr id="3" name="Content Placeholder 2"/>
          <p:cNvSpPr>
            <a:spLocks noGrp="1"/>
          </p:cNvSpPr>
          <p:nvPr>
            <p:ph idx="1"/>
          </p:nvPr>
        </p:nvSpPr>
        <p:spPr/>
        <p:txBody>
          <a:bodyPr>
            <a:normAutofit fontScale="55000" lnSpcReduction="20000"/>
          </a:bodyPr>
          <a:lstStyle/>
          <a:p>
            <a:r>
              <a:rPr lang="en-US" dirty="0"/>
              <a:t>Transforming structures and processes partly determine access to the assets and those with more assets are able to switch between different livelihood strategies to secure their livelihoods. The transforming structures and processes, the third dimension of the framework, refer to the institutions, organizations, policies and legislation that shape livelihoods by determining access to assets, the terms of exchange and the returns on livelihood strategies. Furthermore, the structures influence the vulnerability context and can cushion external shocks such as droughts or economic crisis.</a:t>
            </a:r>
            <a:endParaRPr lang="en-PH" sz="4400" dirty="0"/>
          </a:p>
          <a:p>
            <a:pPr marL="0" indent="0">
              <a:buNone/>
            </a:pPr>
            <a:r>
              <a:rPr lang="en-US" dirty="0"/>
              <a:t> </a:t>
            </a:r>
            <a:endParaRPr lang="en-PH" sz="4400" dirty="0"/>
          </a:p>
          <a:p>
            <a:pPr lvl="0"/>
            <a:r>
              <a:rPr lang="en-US" dirty="0"/>
              <a:t>Policies</a:t>
            </a:r>
            <a:endParaRPr lang="en-PH" sz="4400" dirty="0"/>
          </a:p>
          <a:p>
            <a:pPr lvl="1"/>
            <a:r>
              <a:rPr lang="en-US" dirty="0"/>
              <a:t>Of government, of different LEVELS of government, of NGOs, of international bodies</a:t>
            </a:r>
            <a:endParaRPr lang="en-PH" sz="4000" dirty="0"/>
          </a:p>
          <a:p>
            <a:pPr lvl="0"/>
            <a:r>
              <a:rPr lang="en-US" dirty="0"/>
              <a:t>Institutions</a:t>
            </a:r>
            <a:endParaRPr lang="en-PH" sz="4400" dirty="0"/>
          </a:p>
          <a:p>
            <a:pPr lvl="1"/>
            <a:r>
              <a:rPr lang="en-US" dirty="0"/>
              <a:t>Political, legislative and representative bodies, executive agencies, judicial bodies, civil society &amp; membership organizations, NGOs, law, money, political parties, commercial enterprises &amp; corporations</a:t>
            </a:r>
            <a:endParaRPr lang="en-PH" sz="4000" dirty="0"/>
          </a:p>
          <a:p>
            <a:pPr lvl="0"/>
            <a:r>
              <a:rPr lang="en-US" dirty="0"/>
              <a:t>Processes</a:t>
            </a:r>
            <a:endParaRPr lang="en-PH" sz="4400" dirty="0"/>
          </a:p>
          <a:p>
            <a:pPr lvl="1"/>
            <a:r>
              <a:rPr lang="en-US" dirty="0"/>
              <a:t>The rules of the game, decision-making processes, social norms &amp; customs, gender, caste, class, language</a:t>
            </a:r>
            <a:endParaRPr lang="en-PH" sz="4000" dirty="0"/>
          </a:p>
          <a:p>
            <a:endParaRPr lang="en-PH" dirty="0"/>
          </a:p>
        </p:txBody>
      </p:sp>
    </p:spTree>
    <p:extLst>
      <p:ext uri="{BB962C8B-B14F-4D97-AF65-F5344CB8AC3E}">
        <p14:creationId xmlns:p14="http://schemas.microsoft.com/office/powerpoint/2010/main" val="3176361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5263160" y="1219114"/>
            <a:ext cx="2248831" cy="3962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Shocks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Seasonality</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Trends &amp; Changes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169"/>
                  <a:ext cx="3474" cy="2219"/>
                  <a:chOff x="2985" y="5247"/>
                  <a:chExt cx="3474" cy="2219"/>
                </a:xfrm>
              </p:grpSpPr>
              <p:grpSp>
                <p:nvGrpSpPr>
                  <p:cNvPr id="31" name="Group 32"/>
                  <p:cNvGrpSpPr>
                    <a:grpSpLocks/>
                  </p:cNvGrpSpPr>
                  <p:nvPr/>
                </p:nvGrpSpPr>
                <p:grpSpPr bwMode="auto">
                  <a:xfrm>
                    <a:off x="2985" y="5247"/>
                    <a:ext cx="3474" cy="2219"/>
                    <a:chOff x="3044" y="5184"/>
                    <a:chExt cx="3474" cy="2219"/>
                  </a:xfrm>
                </p:grpSpPr>
                <p:sp>
                  <p:nvSpPr>
                    <p:cNvPr id="40" name="Text Box 37"/>
                    <p:cNvSpPr txBox="1">
                      <a:spLocks noChangeArrowheads="1"/>
                    </p:cNvSpPr>
                    <p:nvPr/>
                  </p:nvSpPr>
                  <p:spPr bwMode="auto">
                    <a:xfrm>
                      <a:off x="5283" y="6812"/>
                      <a:ext cx="99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3975" y="5184"/>
                      <a:ext cx="151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794"/>
                <a:chOff x="7800" y="5821"/>
                <a:chExt cx="1365" cy="1794"/>
              </a:xfrm>
            </p:grpSpPr>
            <p:sp>
              <p:nvSpPr>
                <p:cNvPr id="27" name="Rectangle 21"/>
                <p:cNvSpPr>
                  <a:spLocks noChangeArrowheads="1"/>
                </p:cNvSpPr>
                <p:nvPr/>
              </p:nvSpPr>
              <p:spPr bwMode="auto">
                <a:xfrm>
                  <a:off x="7935" y="6493"/>
                  <a:ext cx="1125" cy="11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Agrarian Reform</a:t>
                  </a:r>
                </a:p>
                <a:p>
                  <a:pPr lvl="0" fontAlgn="base">
                    <a:spcBef>
                      <a:spcPct val="0"/>
                    </a:spcBef>
                    <a:spcAft>
                      <a:spcPct val="0"/>
                    </a:spcAft>
                  </a:pPr>
                  <a:endParaRPr lang="en-US" sz="800" dirty="0" smtClean="0">
                    <a:latin typeface="Century Gothic" pitchFamily="34" charset="0"/>
                    <a:cs typeface="Times New Roman" pitchFamily="18" charset="0"/>
                  </a:endParaRPr>
                </a:p>
                <a:p>
                  <a:pPr lvl="0" fontAlgn="base">
                    <a:spcBef>
                      <a:spcPct val="0"/>
                    </a:spcBef>
                    <a:spcAft>
                      <a:spcPct val="0"/>
                    </a:spcAft>
                  </a:pPr>
                  <a:r>
                    <a:rPr kumimoji="0" lang="en-US" sz="800" b="0" i="0" u="none" strike="noStrike" cap="none" normalizeH="0" baseline="0" dirty="0" smtClean="0">
                      <a:ln>
                        <a:noFill/>
                      </a:ln>
                      <a:solidFill>
                        <a:schemeClr val="tx1"/>
                      </a:solidFill>
                      <a:effectLst/>
                      <a:latin typeface="Century Gothic" pitchFamily="34" charset="0"/>
                      <a:cs typeface="Times New Roman" pitchFamily="18" charset="0"/>
                    </a:rPr>
                    <a:t>Mining Law</a:t>
                  </a:r>
                </a:p>
                <a:p>
                  <a:pPr lvl="0" fontAlgn="base">
                    <a:spcBef>
                      <a:spcPct val="0"/>
                    </a:spcBef>
                    <a:spcAft>
                      <a:spcPct val="0"/>
                    </a:spcAft>
                  </a:pPr>
                  <a:endParaRPr lang="en-US" sz="800" dirty="0" smtClean="0">
                    <a:latin typeface="Century Gothic" pitchFamily="34" charset="0"/>
                    <a:cs typeface="Times New Roman" pitchFamily="18" charset="0"/>
                  </a:endParaRPr>
                </a:p>
                <a:p>
                  <a:pPr lvl="0" fontAlgn="base">
                    <a:spcBef>
                      <a:spcPct val="0"/>
                    </a:spcBef>
                    <a:spcAft>
                      <a:spcPct val="0"/>
                    </a:spcAft>
                  </a:pPr>
                  <a:r>
                    <a:rPr kumimoji="0" lang="en-US" sz="800" b="0" i="0" u="none" strike="noStrike" cap="none" normalizeH="0" baseline="0" dirty="0" smtClean="0">
                      <a:ln>
                        <a:noFill/>
                      </a:ln>
                      <a:solidFill>
                        <a:schemeClr val="tx1"/>
                      </a:solidFill>
                      <a:effectLst/>
                      <a:latin typeface="Century Gothic" pitchFamily="34" charset="0"/>
                      <a:cs typeface="Times New Roman" pitchFamily="18" charset="0"/>
                    </a:rPr>
                    <a:t>IPRA</a:t>
                  </a:r>
                </a:p>
                <a:p>
                  <a:pPr lvl="0" fontAlgn="base">
                    <a:spcBef>
                      <a:spcPct val="0"/>
                    </a:spcBef>
                    <a:spcAft>
                      <a:spcPct val="0"/>
                    </a:spcAft>
                  </a:pPr>
                  <a:endParaRPr lang="en-US" sz="800" dirty="0">
                    <a:latin typeface="Century Gothic" pitchFamily="34" charset="0"/>
                    <a:cs typeface="Times New Roman" pitchFamily="18" charset="0"/>
                  </a:endParaRPr>
                </a:p>
                <a:p>
                  <a:pPr lvl="0" fontAlgn="base">
                    <a:spcBef>
                      <a:spcPct val="0"/>
                    </a:spcBef>
                    <a:spcAft>
                      <a:spcPct val="0"/>
                    </a:spcAft>
                  </a:pPr>
                  <a:r>
                    <a:rPr kumimoji="0" lang="en-US" sz="800" b="0" i="0" u="none" strike="noStrike" cap="none" normalizeH="0" baseline="0" dirty="0" smtClean="0">
                      <a:ln>
                        <a:noFill/>
                      </a:ln>
                      <a:solidFill>
                        <a:schemeClr val="tx1"/>
                      </a:solidFill>
                      <a:effectLst/>
                      <a:latin typeface="Century Gothic" pitchFamily="34" charset="0"/>
                      <a:cs typeface="Times New Roman" pitchFamily="18" charset="0"/>
                    </a:rPr>
                    <a:t>Conditional Cash Transfer</a:t>
                  </a:r>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589" y="14028"/>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
        <p:nvSpPr>
          <p:cNvPr id="48" name="Regular Pentagon 1"/>
          <p:cNvSpPr/>
          <p:nvPr/>
        </p:nvSpPr>
        <p:spPr>
          <a:xfrm>
            <a:off x="3434951" y="2500064"/>
            <a:ext cx="1039017" cy="583035"/>
          </a:xfrm>
          <a:custGeom>
            <a:avLst/>
            <a:gdLst>
              <a:gd name="connsiteX0" fmla="*/ 1 w 919277"/>
              <a:gd name="connsiteY0" fmla="*/ 251805 h 659237"/>
              <a:gd name="connsiteX1" fmla="*/ 459639 w 919277"/>
              <a:gd name="connsiteY1" fmla="*/ 0 h 659237"/>
              <a:gd name="connsiteX2" fmla="*/ 919276 w 919277"/>
              <a:gd name="connsiteY2" fmla="*/ 251805 h 659237"/>
              <a:gd name="connsiteX3" fmla="*/ 743710 w 919277"/>
              <a:gd name="connsiteY3" fmla="*/ 659235 h 659237"/>
              <a:gd name="connsiteX4" fmla="*/ 175567 w 919277"/>
              <a:gd name="connsiteY4" fmla="*/ 659235 h 659237"/>
              <a:gd name="connsiteX5" fmla="*/ 1 w 919277"/>
              <a:gd name="connsiteY5" fmla="*/ 251805 h 659237"/>
              <a:gd name="connsiteX0" fmla="*/ 0 w 1049903"/>
              <a:gd name="connsiteY0" fmla="*/ 99405 h 659235"/>
              <a:gd name="connsiteX1" fmla="*/ 590266 w 1049903"/>
              <a:gd name="connsiteY1" fmla="*/ 0 h 659235"/>
              <a:gd name="connsiteX2" fmla="*/ 1049903 w 1049903"/>
              <a:gd name="connsiteY2" fmla="*/ 251805 h 659235"/>
              <a:gd name="connsiteX3" fmla="*/ 874337 w 1049903"/>
              <a:gd name="connsiteY3" fmla="*/ 659235 h 659235"/>
              <a:gd name="connsiteX4" fmla="*/ 306194 w 1049903"/>
              <a:gd name="connsiteY4" fmla="*/ 659235 h 659235"/>
              <a:gd name="connsiteX5" fmla="*/ 0 w 1049903"/>
              <a:gd name="connsiteY5" fmla="*/ 99405 h 659235"/>
              <a:gd name="connsiteX0" fmla="*/ 0 w 1049903"/>
              <a:gd name="connsiteY0" fmla="*/ 186491 h 746321"/>
              <a:gd name="connsiteX1" fmla="*/ 590266 w 1049903"/>
              <a:gd name="connsiteY1" fmla="*/ 0 h 746321"/>
              <a:gd name="connsiteX2" fmla="*/ 1049903 w 1049903"/>
              <a:gd name="connsiteY2" fmla="*/ 338891 h 746321"/>
              <a:gd name="connsiteX3" fmla="*/ 874337 w 1049903"/>
              <a:gd name="connsiteY3" fmla="*/ 746321 h 746321"/>
              <a:gd name="connsiteX4" fmla="*/ 306194 w 1049903"/>
              <a:gd name="connsiteY4" fmla="*/ 746321 h 746321"/>
              <a:gd name="connsiteX5" fmla="*/ 0 w 1049903"/>
              <a:gd name="connsiteY5" fmla="*/ 186491 h 746321"/>
              <a:gd name="connsiteX0" fmla="*/ 0 w 930160"/>
              <a:gd name="connsiteY0" fmla="*/ 186491 h 746321"/>
              <a:gd name="connsiteX1" fmla="*/ 590266 w 930160"/>
              <a:gd name="connsiteY1" fmla="*/ 0 h 746321"/>
              <a:gd name="connsiteX2" fmla="*/ 930160 w 930160"/>
              <a:gd name="connsiteY2" fmla="*/ 240920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19908 w 930160"/>
              <a:gd name="connsiteY3" fmla="*/ 648349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787251 w 930160"/>
              <a:gd name="connsiteY3" fmla="*/ 604806 h 746321"/>
              <a:gd name="connsiteX4" fmla="*/ 306194 w 930160"/>
              <a:gd name="connsiteY4" fmla="*/ 746321 h 746321"/>
              <a:gd name="connsiteX5" fmla="*/ 0 w 930160"/>
              <a:gd name="connsiteY5" fmla="*/ 186491 h 746321"/>
              <a:gd name="connsiteX0" fmla="*/ 0 w 930160"/>
              <a:gd name="connsiteY0" fmla="*/ 186491 h 833407"/>
              <a:gd name="connsiteX1" fmla="*/ 590266 w 930160"/>
              <a:gd name="connsiteY1" fmla="*/ 0 h 833407"/>
              <a:gd name="connsiteX2" fmla="*/ 930160 w 930160"/>
              <a:gd name="connsiteY2" fmla="*/ 273577 h 833407"/>
              <a:gd name="connsiteX3" fmla="*/ 787251 w 930160"/>
              <a:gd name="connsiteY3" fmla="*/ 604806 h 833407"/>
              <a:gd name="connsiteX4" fmla="*/ 219109 w 930160"/>
              <a:gd name="connsiteY4" fmla="*/ 833407 h 833407"/>
              <a:gd name="connsiteX5" fmla="*/ 0 w 930160"/>
              <a:gd name="connsiteY5" fmla="*/ 186491 h 833407"/>
              <a:gd name="connsiteX0" fmla="*/ 0 w 930160"/>
              <a:gd name="connsiteY0" fmla="*/ 121176 h 768092"/>
              <a:gd name="connsiteX1" fmla="*/ 590266 w 930160"/>
              <a:gd name="connsiteY1" fmla="*/ 0 h 768092"/>
              <a:gd name="connsiteX2" fmla="*/ 930160 w 930160"/>
              <a:gd name="connsiteY2" fmla="*/ 208262 h 768092"/>
              <a:gd name="connsiteX3" fmla="*/ 787251 w 930160"/>
              <a:gd name="connsiteY3" fmla="*/ 539491 h 768092"/>
              <a:gd name="connsiteX4" fmla="*/ 219109 w 930160"/>
              <a:gd name="connsiteY4" fmla="*/ 768092 h 768092"/>
              <a:gd name="connsiteX5" fmla="*/ 0 w 930160"/>
              <a:gd name="connsiteY5" fmla="*/ 121176 h 768092"/>
              <a:gd name="connsiteX0" fmla="*/ 0 w 930160"/>
              <a:gd name="connsiteY0" fmla="*/ 121176 h 768092"/>
              <a:gd name="connsiteX1" fmla="*/ 590266 w 930160"/>
              <a:gd name="connsiteY1" fmla="*/ 0 h 768092"/>
              <a:gd name="connsiteX2" fmla="*/ 930160 w 930160"/>
              <a:gd name="connsiteY2" fmla="*/ 208262 h 768092"/>
              <a:gd name="connsiteX3" fmla="*/ 754594 w 930160"/>
              <a:gd name="connsiteY3" fmla="*/ 517720 h 768092"/>
              <a:gd name="connsiteX4" fmla="*/ 219109 w 930160"/>
              <a:gd name="connsiteY4" fmla="*/ 768092 h 768092"/>
              <a:gd name="connsiteX5" fmla="*/ 0 w 930160"/>
              <a:gd name="connsiteY5" fmla="*/ 121176 h 768092"/>
              <a:gd name="connsiteX0" fmla="*/ 0 w 930160"/>
              <a:gd name="connsiteY0" fmla="*/ 208262 h 855178"/>
              <a:gd name="connsiteX1" fmla="*/ 579380 w 930160"/>
              <a:gd name="connsiteY1" fmla="*/ 0 h 855178"/>
              <a:gd name="connsiteX2" fmla="*/ 930160 w 930160"/>
              <a:gd name="connsiteY2" fmla="*/ 295348 h 855178"/>
              <a:gd name="connsiteX3" fmla="*/ 754594 w 930160"/>
              <a:gd name="connsiteY3" fmla="*/ 604806 h 855178"/>
              <a:gd name="connsiteX4" fmla="*/ 219109 w 930160"/>
              <a:gd name="connsiteY4" fmla="*/ 855178 h 855178"/>
              <a:gd name="connsiteX5" fmla="*/ 0 w 930160"/>
              <a:gd name="connsiteY5" fmla="*/ 208262 h 855178"/>
              <a:gd name="connsiteX0" fmla="*/ 0 w 930160"/>
              <a:gd name="connsiteY0" fmla="*/ 175605 h 822521"/>
              <a:gd name="connsiteX1" fmla="*/ 590266 w 930160"/>
              <a:gd name="connsiteY1" fmla="*/ 0 h 822521"/>
              <a:gd name="connsiteX2" fmla="*/ 930160 w 930160"/>
              <a:gd name="connsiteY2" fmla="*/ 262691 h 822521"/>
              <a:gd name="connsiteX3" fmla="*/ 754594 w 930160"/>
              <a:gd name="connsiteY3" fmla="*/ 572149 h 822521"/>
              <a:gd name="connsiteX4" fmla="*/ 219109 w 930160"/>
              <a:gd name="connsiteY4" fmla="*/ 822521 h 822521"/>
              <a:gd name="connsiteX5" fmla="*/ 0 w 930160"/>
              <a:gd name="connsiteY5" fmla="*/ 175605 h 822521"/>
              <a:gd name="connsiteX0" fmla="*/ 0 w 1234960"/>
              <a:gd name="connsiteY0" fmla="*/ 175605 h 822521"/>
              <a:gd name="connsiteX1" fmla="*/ 590266 w 1234960"/>
              <a:gd name="connsiteY1" fmla="*/ 0 h 822521"/>
              <a:gd name="connsiteX2" fmla="*/ 1234960 w 1234960"/>
              <a:gd name="connsiteY2" fmla="*/ 164720 h 822521"/>
              <a:gd name="connsiteX3" fmla="*/ 754594 w 1234960"/>
              <a:gd name="connsiteY3" fmla="*/ 572149 h 822521"/>
              <a:gd name="connsiteX4" fmla="*/ 219109 w 1234960"/>
              <a:gd name="connsiteY4" fmla="*/ 822521 h 822521"/>
              <a:gd name="connsiteX5" fmla="*/ 0 w 1234960"/>
              <a:gd name="connsiteY5" fmla="*/ 175605 h 822521"/>
              <a:gd name="connsiteX0" fmla="*/ 0 w 1234960"/>
              <a:gd name="connsiteY0" fmla="*/ 175605 h 583035"/>
              <a:gd name="connsiteX1" fmla="*/ 590266 w 1234960"/>
              <a:gd name="connsiteY1" fmla="*/ 0 h 583035"/>
              <a:gd name="connsiteX2" fmla="*/ 1234960 w 1234960"/>
              <a:gd name="connsiteY2" fmla="*/ 164720 h 583035"/>
              <a:gd name="connsiteX3" fmla="*/ 754594 w 1234960"/>
              <a:gd name="connsiteY3" fmla="*/ 572149 h 583035"/>
              <a:gd name="connsiteX4" fmla="*/ 415052 w 1234960"/>
              <a:gd name="connsiteY4" fmla="*/ 583035 h 583035"/>
              <a:gd name="connsiteX5" fmla="*/ 0 w 1234960"/>
              <a:gd name="connsiteY5" fmla="*/ 175605 h 583035"/>
              <a:gd name="connsiteX0" fmla="*/ 0 w 1039017"/>
              <a:gd name="connsiteY0" fmla="*/ 230034 h 583035"/>
              <a:gd name="connsiteX1" fmla="*/ 394323 w 1039017"/>
              <a:gd name="connsiteY1" fmla="*/ 0 h 583035"/>
              <a:gd name="connsiteX2" fmla="*/ 1039017 w 1039017"/>
              <a:gd name="connsiteY2" fmla="*/ 164720 h 583035"/>
              <a:gd name="connsiteX3" fmla="*/ 558651 w 1039017"/>
              <a:gd name="connsiteY3" fmla="*/ 572149 h 583035"/>
              <a:gd name="connsiteX4" fmla="*/ 219109 w 1039017"/>
              <a:gd name="connsiteY4" fmla="*/ 583035 h 583035"/>
              <a:gd name="connsiteX5" fmla="*/ 0 w 1039017"/>
              <a:gd name="connsiteY5" fmla="*/ 230034 h 58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9017" h="583035">
                <a:moveTo>
                  <a:pt x="0" y="230034"/>
                </a:moveTo>
                <a:lnTo>
                  <a:pt x="394323" y="0"/>
                </a:lnTo>
                <a:lnTo>
                  <a:pt x="1039017" y="164720"/>
                </a:lnTo>
                <a:lnTo>
                  <a:pt x="558651" y="572149"/>
                </a:lnTo>
                <a:lnTo>
                  <a:pt x="219109" y="583035"/>
                </a:lnTo>
                <a:lnTo>
                  <a:pt x="0" y="23003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Rectangle 1"/>
          <p:cNvSpPr/>
          <p:nvPr/>
        </p:nvSpPr>
        <p:spPr>
          <a:xfrm>
            <a:off x="1226289" y="5487850"/>
            <a:ext cx="6865817" cy="1200329"/>
          </a:xfrm>
          <a:prstGeom prst="rect">
            <a:avLst/>
          </a:prstGeom>
        </p:spPr>
        <p:txBody>
          <a:bodyPr wrap="square">
            <a:spAutoFit/>
          </a:bodyPr>
          <a:lstStyle/>
          <a:p>
            <a:r>
              <a:rPr lang="en-PH" dirty="0" smtClean="0"/>
              <a:t>Assets-Policies</a:t>
            </a:r>
          </a:p>
          <a:p>
            <a:pPr lvl="1"/>
            <a:r>
              <a:rPr lang="en-PH" dirty="0" smtClean="0"/>
              <a:t>What projects/programs/laws that the gov’t implements that cushion the blows of the shocks</a:t>
            </a:r>
          </a:p>
          <a:p>
            <a:pPr lvl="1"/>
            <a:r>
              <a:rPr lang="en-PH" dirty="0" smtClean="0"/>
              <a:t>Are they accessible to all? What prevents access?</a:t>
            </a:r>
            <a:endParaRPr lang="en-PH" dirty="0" smtClean="0"/>
          </a:p>
        </p:txBody>
      </p:sp>
    </p:spTree>
    <p:extLst>
      <p:ext uri="{BB962C8B-B14F-4D97-AF65-F5344CB8AC3E}">
        <p14:creationId xmlns:p14="http://schemas.microsoft.com/office/powerpoint/2010/main" val="13020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Social Analysis?</a:t>
            </a:r>
            <a:endParaRPr lang="en-PH" dirty="0"/>
          </a:p>
        </p:txBody>
      </p:sp>
      <p:sp>
        <p:nvSpPr>
          <p:cNvPr id="3" name="Content Placeholder 2"/>
          <p:cNvSpPr>
            <a:spLocks noGrp="1"/>
          </p:cNvSpPr>
          <p:nvPr>
            <p:ph idx="1"/>
          </p:nvPr>
        </p:nvSpPr>
        <p:spPr/>
        <p:txBody>
          <a:bodyPr/>
          <a:lstStyle/>
          <a:p>
            <a:pPr lvl="1"/>
            <a:r>
              <a:rPr lang="en-US" dirty="0"/>
              <a:t>systemic process towards social awareness. It is an attempt to analyze a situation or a social reality through the observation of the economic, social, political, cultural, and spiritual situation of any given context.</a:t>
            </a:r>
            <a:endParaRPr lang="en-PH" sz="3600" dirty="0"/>
          </a:p>
          <a:p>
            <a:pPr lvl="1"/>
            <a:r>
              <a:rPr lang="en-US" dirty="0"/>
              <a:t>It is an attempt to discover the cause of the problems and establish the relationship among these factors.</a:t>
            </a:r>
            <a:endParaRPr lang="en-PH" sz="3600" dirty="0"/>
          </a:p>
          <a:p>
            <a:endParaRPr lang="en-PH" dirty="0"/>
          </a:p>
        </p:txBody>
      </p:sp>
    </p:spTree>
    <p:extLst>
      <p:ext uri="{BB962C8B-B14F-4D97-AF65-F5344CB8AC3E}">
        <p14:creationId xmlns:p14="http://schemas.microsoft.com/office/powerpoint/2010/main" val="3806904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5263160" y="1219114"/>
            <a:ext cx="2248831" cy="396248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171450" lvl="0" indent="-171450" fontAlgn="base">
                    <a:spcBef>
                      <a:spcPct val="0"/>
                    </a:spcBef>
                    <a:spcAft>
                      <a:spcPct val="0"/>
                    </a:spcAft>
                    <a:buFont typeface="Arial" pitchFamily="34" charset="0"/>
                    <a:buChar char="•"/>
                  </a:pPr>
                  <a:r>
                    <a:rPr lang="en-US" sz="800" dirty="0" smtClean="0">
                      <a:latin typeface="Century Gothic" pitchFamily="34" charset="0"/>
                      <a:cs typeface="Times New Roman" pitchFamily="18" charset="0"/>
                    </a:rPr>
                    <a:t>Typhoon</a:t>
                  </a:r>
                </a:p>
                <a:p>
                  <a:pPr marL="171450" lvl="0" indent="-171450" fontAlgn="base">
                    <a:spcBef>
                      <a:spcPct val="0"/>
                    </a:spcBef>
                    <a:spcAft>
                      <a:spcPct val="0"/>
                    </a:spcAft>
                    <a:buFont typeface="Arial" pitchFamily="34" charset="0"/>
                    <a:buChar char="•"/>
                  </a:pPr>
                  <a:r>
                    <a:rPr kumimoji="0" lang="en-US" sz="800" b="0" i="0" u="none" strike="noStrike" cap="none" normalizeH="0" baseline="0" dirty="0" smtClean="0">
                      <a:ln>
                        <a:noFill/>
                      </a:ln>
                      <a:solidFill>
                        <a:schemeClr val="tx1"/>
                      </a:solidFill>
                      <a:effectLst/>
                      <a:latin typeface="Century Gothic" pitchFamily="34" charset="0"/>
                      <a:cs typeface="Times New Roman" pitchFamily="18" charset="0"/>
                    </a:rPr>
                    <a:t>Flood</a:t>
                  </a:r>
                </a:p>
                <a:p>
                  <a:pPr marL="171450" lvl="0" indent="-171450" fontAlgn="base">
                    <a:spcBef>
                      <a:spcPct val="0"/>
                    </a:spcBef>
                    <a:spcAft>
                      <a:spcPct val="0"/>
                    </a:spcAft>
                    <a:buFont typeface="Arial" pitchFamily="34" charset="0"/>
                    <a:buChar char="•"/>
                  </a:pPr>
                  <a:r>
                    <a:rPr lang="en-US" sz="800" dirty="0" smtClean="0">
                      <a:latin typeface="Century Gothic" pitchFamily="34" charset="0"/>
                      <a:cs typeface="Times New Roman" pitchFamily="18" charset="0"/>
                    </a:rPr>
                    <a:t>Dengue Outbreak</a:t>
                  </a:r>
                </a:p>
                <a:p>
                  <a:pPr marL="171450" lvl="0" indent="-171450" fontAlgn="base">
                    <a:spcBef>
                      <a:spcPct val="0"/>
                    </a:spcBef>
                    <a:spcAft>
                      <a:spcPct val="0"/>
                    </a:spcAft>
                    <a:buFont typeface="Arial" pitchFamily="34" charset="0"/>
                    <a:buChar char="•"/>
                  </a:pPr>
                  <a:r>
                    <a:rPr kumimoji="0" lang="en-US" sz="800" b="0" i="0" u="none" strike="noStrike" cap="none" normalizeH="0" baseline="0" dirty="0" smtClean="0">
                      <a:ln>
                        <a:noFill/>
                      </a:ln>
                      <a:solidFill>
                        <a:schemeClr val="tx1"/>
                      </a:solidFill>
                      <a:effectLst/>
                      <a:latin typeface="Century Gothic" pitchFamily="34" charset="0"/>
                      <a:cs typeface="Times New Roman" pitchFamily="18" charset="0"/>
                    </a:rPr>
                    <a:t>High cost of living in urban areas</a:t>
                  </a:r>
                  <a:endParaRPr kumimoji="0" lang="en-US" sz="800" b="0" i="0" u="none" strike="noStrike" cap="none" normalizeH="0" baseline="0" dirty="0" smtClean="0">
                    <a:ln>
                      <a:noFill/>
                    </a:ln>
                    <a:solidFill>
                      <a:schemeClr val="tx1"/>
                    </a:solidFill>
                    <a:effectLst/>
                    <a:latin typeface="Century Gothic" pitchFamily="34" charset="0"/>
                    <a:cs typeface="Times New Roman" pitchFamily="18"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169"/>
                  <a:ext cx="3474" cy="2219"/>
                  <a:chOff x="2985" y="5247"/>
                  <a:chExt cx="3474" cy="2219"/>
                </a:xfrm>
              </p:grpSpPr>
              <p:grpSp>
                <p:nvGrpSpPr>
                  <p:cNvPr id="31" name="Group 32"/>
                  <p:cNvGrpSpPr>
                    <a:grpSpLocks/>
                  </p:cNvGrpSpPr>
                  <p:nvPr/>
                </p:nvGrpSpPr>
                <p:grpSpPr bwMode="auto">
                  <a:xfrm>
                    <a:off x="2985" y="5247"/>
                    <a:ext cx="3474" cy="2219"/>
                    <a:chOff x="3044" y="5184"/>
                    <a:chExt cx="3474" cy="2219"/>
                  </a:xfrm>
                </p:grpSpPr>
                <p:sp>
                  <p:nvSpPr>
                    <p:cNvPr id="40" name="Text Box 37"/>
                    <p:cNvSpPr txBox="1">
                      <a:spLocks noChangeArrowheads="1"/>
                    </p:cNvSpPr>
                    <p:nvPr/>
                  </p:nvSpPr>
                  <p:spPr bwMode="auto">
                    <a:xfrm>
                      <a:off x="5283" y="6812"/>
                      <a:ext cx="99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3975" y="5184"/>
                      <a:ext cx="151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Conditional Cash Transfer</a:t>
                  </a:r>
                </a:p>
                <a:p>
                  <a:pPr marL="0" marR="0" lvl="0" indent="0" algn="l" defTabSz="914400" rtl="0" eaLnBrk="1" fontAlgn="base" latinLnBrk="0" hangingPunct="1">
                    <a:lnSpc>
                      <a:spcPct val="100000"/>
                    </a:lnSpc>
                    <a:spcBef>
                      <a:spcPct val="0"/>
                    </a:spcBef>
                    <a:spcAft>
                      <a:spcPct val="0"/>
                    </a:spcAft>
                    <a:buClrTx/>
                    <a:buSzTx/>
                    <a:buFontTx/>
                    <a:buNone/>
                    <a:tabLst/>
                  </a:pPr>
                  <a:endParaRPr lang="en-US" sz="800" dirty="0">
                    <a:latin typeface="Century Gothic"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entury Gothic" pitchFamily="34" charset="0"/>
                      <a:cs typeface="Times New Roman" pitchFamily="18" charset="0"/>
                    </a:rPr>
                    <a:t>Scholarship</a:t>
                  </a:r>
                </a:p>
                <a:p>
                  <a:pPr marL="0" marR="0" lvl="0" indent="0" algn="l" defTabSz="914400" rtl="0" eaLnBrk="1" fontAlgn="base" latinLnBrk="0" hangingPunct="1">
                    <a:lnSpc>
                      <a:spcPct val="100000"/>
                    </a:lnSpc>
                    <a:spcBef>
                      <a:spcPct val="0"/>
                    </a:spcBef>
                    <a:spcAft>
                      <a:spcPct val="0"/>
                    </a:spcAft>
                    <a:buClrTx/>
                    <a:buSzTx/>
                    <a:buFontTx/>
                    <a:buNone/>
                    <a:tabLst/>
                  </a:pPr>
                  <a:endParaRPr lang="en-US" sz="800" dirty="0">
                    <a:latin typeface="Century Gothic"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800" dirty="0" smtClean="0">
                      <a:latin typeface="Century Gothic" pitchFamily="34" charset="0"/>
                      <a:cs typeface="Times New Roman" pitchFamily="18" charset="0"/>
                    </a:rPr>
                    <a:t>Infrastructure program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589" y="14028"/>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
        <p:nvSpPr>
          <p:cNvPr id="49" name="Regular Pentagon 1"/>
          <p:cNvSpPr/>
          <p:nvPr/>
        </p:nvSpPr>
        <p:spPr>
          <a:xfrm>
            <a:off x="3239008" y="2554493"/>
            <a:ext cx="930160" cy="768092"/>
          </a:xfrm>
          <a:custGeom>
            <a:avLst/>
            <a:gdLst>
              <a:gd name="connsiteX0" fmla="*/ 1 w 919277"/>
              <a:gd name="connsiteY0" fmla="*/ 251805 h 659237"/>
              <a:gd name="connsiteX1" fmla="*/ 459639 w 919277"/>
              <a:gd name="connsiteY1" fmla="*/ 0 h 659237"/>
              <a:gd name="connsiteX2" fmla="*/ 919276 w 919277"/>
              <a:gd name="connsiteY2" fmla="*/ 251805 h 659237"/>
              <a:gd name="connsiteX3" fmla="*/ 743710 w 919277"/>
              <a:gd name="connsiteY3" fmla="*/ 659235 h 659237"/>
              <a:gd name="connsiteX4" fmla="*/ 175567 w 919277"/>
              <a:gd name="connsiteY4" fmla="*/ 659235 h 659237"/>
              <a:gd name="connsiteX5" fmla="*/ 1 w 919277"/>
              <a:gd name="connsiteY5" fmla="*/ 251805 h 659237"/>
              <a:gd name="connsiteX0" fmla="*/ 0 w 1049903"/>
              <a:gd name="connsiteY0" fmla="*/ 99405 h 659235"/>
              <a:gd name="connsiteX1" fmla="*/ 590266 w 1049903"/>
              <a:gd name="connsiteY1" fmla="*/ 0 h 659235"/>
              <a:gd name="connsiteX2" fmla="*/ 1049903 w 1049903"/>
              <a:gd name="connsiteY2" fmla="*/ 251805 h 659235"/>
              <a:gd name="connsiteX3" fmla="*/ 874337 w 1049903"/>
              <a:gd name="connsiteY3" fmla="*/ 659235 h 659235"/>
              <a:gd name="connsiteX4" fmla="*/ 306194 w 1049903"/>
              <a:gd name="connsiteY4" fmla="*/ 659235 h 659235"/>
              <a:gd name="connsiteX5" fmla="*/ 0 w 1049903"/>
              <a:gd name="connsiteY5" fmla="*/ 99405 h 659235"/>
              <a:gd name="connsiteX0" fmla="*/ 0 w 1049903"/>
              <a:gd name="connsiteY0" fmla="*/ 186491 h 746321"/>
              <a:gd name="connsiteX1" fmla="*/ 590266 w 1049903"/>
              <a:gd name="connsiteY1" fmla="*/ 0 h 746321"/>
              <a:gd name="connsiteX2" fmla="*/ 1049903 w 1049903"/>
              <a:gd name="connsiteY2" fmla="*/ 338891 h 746321"/>
              <a:gd name="connsiteX3" fmla="*/ 874337 w 1049903"/>
              <a:gd name="connsiteY3" fmla="*/ 746321 h 746321"/>
              <a:gd name="connsiteX4" fmla="*/ 306194 w 1049903"/>
              <a:gd name="connsiteY4" fmla="*/ 746321 h 746321"/>
              <a:gd name="connsiteX5" fmla="*/ 0 w 1049903"/>
              <a:gd name="connsiteY5" fmla="*/ 186491 h 746321"/>
              <a:gd name="connsiteX0" fmla="*/ 0 w 930160"/>
              <a:gd name="connsiteY0" fmla="*/ 186491 h 746321"/>
              <a:gd name="connsiteX1" fmla="*/ 590266 w 930160"/>
              <a:gd name="connsiteY1" fmla="*/ 0 h 746321"/>
              <a:gd name="connsiteX2" fmla="*/ 930160 w 930160"/>
              <a:gd name="connsiteY2" fmla="*/ 240920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19908 w 930160"/>
              <a:gd name="connsiteY3" fmla="*/ 648349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787251 w 930160"/>
              <a:gd name="connsiteY3" fmla="*/ 604806 h 746321"/>
              <a:gd name="connsiteX4" fmla="*/ 306194 w 930160"/>
              <a:gd name="connsiteY4" fmla="*/ 746321 h 746321"/>
              <a:gd name="connsiteX5" fmla="*/ 0 w 930160"/>
              <a:gd name="connsiteY5" fmla="*/ 186491 h 746321"/>
              <a:gd name="connsiteX0" fmla="*/ 0 w 930160"/>
              <a:gd name="connsiteY0" fmla="*/ 186491 h 833407"/>
              <a:gd name="connsiteX1" fmla="*/ 590266 w 930160"/>
              <a:gd name="connsiteY1" fmla="*/ 0 h 833407"/>
              <a:gd name="connsiteX2" fmla="*/ 930160 w 930160"/>
              <a:gd name="connsiteY2" fmla="*/ 273577 h 833407"/>
              <a:gd name="connsiteX3" fmla="*/ 787251 w 930160"/>
              <a:gd name="connsiteY3" fmla="*/ 604806 h 833407"/>
              <a:gd name="connsiteX4" fmla="*/ 219109 w 930160"/>
              <a:gd name="connsiteY4" fmla="*/ 833407 h 833407"/>
              <a:gd name="connsiteX5" fmla="*/ 0 w 930160"/>
              <a:gd name="connsiteY5" fmla="*/ 186491 h 833407"/>
              <a:gd name="connsiteX0" fmla="*/ 0 w 930160"/>
              <a:gd name="connsiteY0" fmla="*/ 121176 h 768092"/>
              <a:gd name="connsiteX1" fmla="*/ 590266 w 930160"/>
              <a:gd name="connsiteY1" fmla="*/ 0 h 768092"/>
              <a:gd name="connsiteX2" fmla="*/ 930160 w 930160"/>
              <a:gd name="connsiteY2" fmla="*/ 208262 h 768092"/>
              <a:gd name="connsiteX3" fmla="*/ 787251 w 930160"/>
              <a:gd name="connsiteY3" fmla="*/ 539491 h 768092"/>
              <a:gd name="connsiteX4" fmla="*/ 219109 w 930160"/>
              <a:gd name="connsiteY4" fmla="*/ 768092 h 768092"/>
              <a:gd name="connsiteX5" fmla="*/ 0 w 930160"/>
              <a:gd name="connsiteY5" fmla="*/ 121176 h 768092"/>
              <a:gd name="connsiteX0" fmla="*/ 0 w 930160"/>
              <a:gd name="connsiteY0" fmla="*/ 121176 h 768092"/>
              <a:gd name="connsiteX1" fmla="*/ 590266 w 930160"/>
              <a:gd name="connsiteY1" fmla="*/ 0 h 768092"/>
              <a:gd name="connsiteX2" fmla="*/ 930160 w 930160"/>
              <a:gd name="connsiteY2" fmla="*/ 208262 h 768092"/>
              <a:gd name="connsiteX3" fmla="*/ 754594 w 930160"/>
              <a:gd name="connsiteY3" fmla="*/ 517720 h 768092"/>
              <a:gd name="connsiteX4" fmla="*/ 219109 w 930160"/>
              <a:gd name="connsiteY4" fmla="*/ 768092 h 768092"/>
              <a:gd name="connsiteX5" fmla="*/ 0 w 930160"/>
              <a:gd name="connsiteY5" fmla="*/ 121176 h 76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0160" h="768092">
                <a:moveTo>
                  <a:pt x="0" y="121176"/>
                </a:moveTo>
                <a:lnTo>
                  <a:pt x="590266" y="0"/>
                </a:lnTo>
                <a:lnTo>
                  <a:pt x="930160" y="208262"/>
                </a:lnTo>
                <a:lnTo>
                  <a:pt x="754594" y="517720"/>
                </a:lnTo>
                <a:lnTo>
                  <a:pt x="219109" y="768092"/>
                </a:lnTo>
                <a:lnTo>
                  <a:pt x="0" y="121176"/>
                </a:lnTo>
                <a:close/>
              </a:path>
            </a:pathLst>
          </a:cu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p:cNvSpPr/>
          <p:nvPr/>
        </p:nvSpPr>
        <p:spPr>
          <a:xfrm>
            <a:off x="1226289" y="5487850"/>
            <a:ext cx="6865817" cy="1200329"/>
          </a:xfrm>
          <a:prstGeom prst="rect">
            <a:avLst/>
          </a:prstGeom>
        </p:spPr>
        <p:txBody>
          <a:bodyPr wrap="square">
            <a:spAutoFit/>
          </a:bodyPr>
          <a:lstStyle/>
          <a:p>
            <a:r>
              <a:rPr lang="en-PH" dirty="0" smtClean="0"/>
              <a:t>Assets-Policies</a:t>
            </a:r>
          </a:p>
          <a:p>
            <a:pPr lvl="1"/>
            <a:r>
              <a:rPr lang="en-PH" dirty="0" smtClean="0"/>
              <a:t>What projects/programs/laws that the gov’t implements that cushion the blows of the shocks</a:t>
            </a:r>
          </a:p>
          <a:p>
            <a:pPr lvl="1"/>
            <a:r>
              <a:rPr lang="en-PH" dirty="0" smtClean="0"/>
              <a:t>Are programs accessible to all? What prevents access?</a:t>
            </a:r>
            <a:endParaRPr lang="en-PH" dirty="0" smtClean="0"/>
          </a:p>
        </p:txBody>
      </p:sp>
    </p:spTree>
    <p:extLst>
      <p:ext uri="{BB962C8B-B14F-4D97-AF65-F5344CB8AC3E}">
        <p14:creationId xmlns:p14="http://schemas.microsoft.com/office/powerpoint/2010/main" val="1522660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Strategies</a:t>
            </a:r>
            <a:endParaRPr lang="en-PH" dirty="0"/>
          </a:p>
        </p:txBody>
      </p:sp>
      <p:sp>
        <p:nvSpPr>
          <p:cNvPr id="3" name="Content Placeholder 2"/>
          <p:cNvSpPr>
            <a:spLocks noGrp="1"/>
          </p:cNvSpPr>
          <p:nvPr>
            <p:ph idx="1"/>
          </p:nvPr>
        </p:nvSpPr>
        <p:spPr/>
        <p:txBody>
          <a:bodyPr>
            <a:normAutofit fontScale="70000" lnSpcReduction="20000"/>
          </a:bodyPr>
          <a:lstStyle/>
          <a:p>
            <a:r>
              <a:rPr lang="en-US" dirty="0"/>
              <a:t>The fourth dimension, the livelihood strategies, refer to the range and combination of activities and choices that people make in order to achieve their livelihood outcomes, the final dimension of the framework. These are the achievements or outputs of the livelihood strategies, such as income, increase well-being, reduced vulnerability, improved food security or more sustainable use of the natural resource base.</a:t>
            </a:r>
            <a:endParaRPr lang="en-PH" dirty="0"/>
          </a:p>
          <a:p>
            <a:endParaRPr lang="en-PH" dirty="0"/>
          </a:p>
          <a:p>
            <a:pPr lvl="0"/>
            <a:r>
              <a:rPr lang="en-US" dirty="0"/>
              <a:t>What does the livelihood ‘portfolio’ of different social groups look like (percentage of income from different sources, amount of time and resources devoted to each activity by different household members, etc.)</a:t>
            </a:r>
            <a:endParaRPr lang="en-PH" dirty="0"/>
          </a:p>
          <a:p>
            <a:pPr lvl="0"/>
            <a:r>
              <a:rPr lang="en-US" dirty="0"/>
              <a:t>Examples: </a:t>
            </a:r>
            <a:r>
              <a:rPr lang="en-GB" dirty="0"/>
              <a:t>Natural-resource based. Non-NR / off-farm activities. Migration / remittances. </a:t>
            </a:r>
            <a:r>
              <a:rPr lang="en-US" dirty="0"/>
              <a:t>Pensions and grants. </a:t>
            </a:r>
            <a:r>
              <a:rPr lang="en-GB" dirty="0"/>
              <a:t>Intensification vs. diversification. Short-term vs. long-term. </a:t>
            </a:r>
            <a:endParaRPr lang="en-PH" dirty="0"/>
          </a:p>
          <a:p>
            <a:endParaRPr lang="en-PH" dirty="0"/>
          </a:p>
        </p:txBody>
      </p:sp>
    </p:spTree>
    <p:extLst>
      <p:ext uri="{BB962C8B-B14F-4D97-AF65-F5344CB8AC3E}">
        <p14:creationId xmlns:p14="http://schemas.microsoft.com/office/powerpoint/2010/main" val="2978886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6906352" y="1357440"/>
            <a:ext cx="2248831" cy="3962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171450" lvl="0" indent="-171450" fontAlgn="base">
                    <a:spcBef>
                      <a:spcPct val="0"/>
                    </a:spcBef>
                    <a:spcAft>
                      <a:spcPct val="0"/>
                    </a:spcAft>
                    <a:buFont typeface="Arial" pitchFamily="34" charset="0"/>
                    <a:buChar char="•"/>
                  </a:pPr>
                  <a:r>
                    <a:rPr lang="en-US" sz="800" dirty="0" smtClean="0">
                      <a:latin typeface="Century Gothic" pitchFamily="34" charset="0"/>
                      <a:cs typeface="Times New Roman" pitchFamily="18" charset="0"/>
                    </a:rPr>
                    <a:t>Typhoon</a:t>
                  </a:r>
                </a:p>
                <a:p>
                  <a:pPr marL="171450" lvl="0" indent="-171450" fontAlgn="base">
                    <a:spcBef>
                      <a:spcPct val="0"/>
                    </a:spcBef>
                    <a:spcAft>
                      <a:spcPct val="0"/>
                    </a:spcAft>
                    <a:buFont typeface="Arial" pitchFamily="34" charset="0"/>
                    <a:buChar char="•"/>
                  </a:pPr>
                  <a:r>
                    <a:rPr kumimoji="0" lang="en-US" sz="800" b="0" i="0" u="none" strike="noStrike" cap="none" normalizeH="0" baseline="0" dirty="0" smtClean="0">
                      <a:ln>
                        <a:noFill/>
                      </a:ln>
                      <a:solidFill>
                        <a:schemeClr val="tx1"/>
                      </a:solidFill>
                      <a:effectLst/>
                      <a:latin typeface="Century Gothic" pitchFamily="34" charset="0"/>
                      <a:cs typeface="Times New Roman" pitchFamily="18" charset="0"/>
                    </a:rPr>
                    <a:t>Flood</a:t>
                  </a:r>
                </a:p>
                <a:p>
                  <a:pPr marL="171450" lvl="0" indent="-171450" fontAlgn="base">
                    <a:spcBef>
                      <a:spcPct val="0"/>
                    </a:spcBef>
                    <a:spcAft>
                      <a:spcPct val="0"/>
                    </a:spcAft>
                    <a:buFont typeface="Arial" pitchFamily="34" charset="0"/>
                    <a:buChar char="•"/>
                  </a:pPr>
                  <a:r>
                    <a:rPr lang="en-US" sz="800" dirty="0" smtClean="0">
                      <a:latin typeface="Century Gothic" pitchFamily="34" charset="0"/>
                      <a:cs typeface="Times New Roman" pitchFamily="18" charset="0"/>
                    </a:rPr>
                    <a:t>El Nino</a:t>
                  </a:r>
                  <a:endParaRPr kumimoji="0" lang="en-US" sz="800" b="0" i="0" u="none" strike="noStrike" cap="none" normalizeH="0" baseline="0" dirty="0" smtClean="0">
                    <a:ln>
                      <a:noFill/>
                    </a:ln>
                    <a:solidFill>
                      <a:schemeClr val="tx1"/>
                    </a:solidFill>
                    <a:effectLst/>
                    <a:latin typeface="Century Gothic" pitchFamily="34" charset="0"/>
                    <a:cs typeface="Times New Roman" pitchFamily="18" charset="0"/>
                  </a:endParaRPr>
                </a:p>
                <a:p>
                  <a:pPr marL="171450" lvl="0" indent="-171450" fontAlgn="base">
                    <a:spcBef>
                      <a:spcPct val="0"/>
                    </a:spcBef>
                    <a:spcAft>
                      <a:spcPct val="0"/>
                    </a:spcAft>
                    <a:buFont typeface="Arial" pitchFamily="34" charset="0"/>
                    <a:buChar char="•"/>
                  </a:pPr>
                  <a:r>
                    <a:rPr lang="en-US" sz="800" dirty="0" smtClean="0">
                      <a:latin typeface="Century Gothic" pitchFamily="34" charset="0"/>
                      <a:cs typeface="Times New Roman" pitchFamily="18" charset="0"/>
                    </a:rPr>
                    <a:t>Low wages</a:t>
                  </a:r>
                </a:p>
                <a:p>
                  <a:pPr marL="171450" lvl="0" indent="-171450" fontAlgn="base">
                    <a:spcBef>
                      <a:spcPct val="0"/>
                    </a:spcBef>
                    <a:spcAft>
                      <a:spcPct val="0"/>
                    </a:spcAft>
                    <a:buFont typeface="Arial" pitchFamily="34" charset="0"/>
                    <a:buChar char="•"/>
                  </a:pPr>
                  <a:r>
                    <a:rPr lang="en-US" sz="800" dirty="0" smtClean="0">
                      <a:latin typeface="Century Gothic" pitchFamily="34" charset="0"/>
                      <a:cs typeface="Times New Roman" pitchFamily="18" charset="0"/>
                    </a:rPr>
                    <a:t>Dengue Outbreak</a:t>
                  </a:r>
                </a:p>
                <a:p>
                  <a:pPr marL="171450" lvl="0" indent="-171450" fontAlgn="base">
                    <a:spcBef>
                      <a:spcPct val="0"/>
                    </a:spcBef>
                    <a:spcAft>
                      <a:spcPct val="0"/>
                    </a:spcAft>
                    <a:buFont typeface="Arial" pitchFamily="34" charset="0"/>
                    <a:buChar char="•"/>
                  </a:pPr>
                  <a:r>
                    <a:rPr lang="en-US" sz="800" dirty="0" smtClean="0">
                      <a:latin typeface="Century Gothic" pitchFamily="34" charset="0"/>
                      <a:cs typeface="Times New Roman" pitchFamily="18" charset="0"/>
                    </a:rPr>
                    <a:t>High costs of farm inputs</a:t>
                  </a:r>
                  <a:endParaRPr lang="en-US" sz="800" dirty="0" smtClean="0">
                    <a:latin typeface="Century Gothic" pitchFamily="34" charset="0"/>
                    <a:cs typeface="Times New Roman" pitchFamily="18"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169"/>
                  <a:ext cx="3474" cy="2219"/>
                  <a:chOff x="2985" y="5247"/>
                  <a:chExt cx="3474" cy="2219"/>
                </a:xfrm>
              </p:grpSpPr>
              <p:grpSp>
                <p:nvGrpSpPr>
                  <p:cNvPr id="31" name="Group 32"/>
                  <p:cNvGrpSpPr>
                    <a:grpSpLocks/>
                  </p:cNvGrpSpPr>
                  <p:nvPr/>
                </p:nvGrpSpPr>
                <p:grpSpPr bwMode="auto">
                  <a:xfrm>
                    <a:off x="2985" y="5247"/>
                    <a:ext cx="3474" cy="2219"/>
                    <a:chOff x="3044" y="5184"/>
                    <a:chExt cx="3474" cy="2219"/>
                  </a:xfrm>
                </p:grpSpPr>
                <p:sp>
                  <p:nvSpPr>
                    <p:cNvPr id="40" name="Text Box 37"/>
                    <p:cNvSpPr txBox="1">
                      <a:spLocks noChangeArrowheads="1"/>
                    </p:cNvSpPr>
                    <p:nvPr/>
                  </p:nvSpPr>
                  <p:spPr bwMode="auto">
                    <a:xfrm>
                      <a:off x="5283" y="6812"/>
                      <a:ext cx="99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3975" y="5184"/>
                      <a:ext cx="151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Policies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Institutions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Processes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589" y="14028"/>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
        <p:nvSpPr>
          <p:cNvPr id="48" name="Rectangle 18"/>
          <p:cNvSpPr>
            <a:spLocks noChangeArrowheads="1"/>
          </p:cNvSpPr>
          <p:nvPr/>
        </p:nvSpPr>
        <p:spPr bwMode="auto">
          <a:xfrm>
            <a:off x="7750426" y="2611423"/>
            <a:ext cx="1164974" cy="2265431"/>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ADAPTIVE STRATEGIES</a:t>
            </a:r>
          </a:p>
          <a:p>
            <a:pPr marL="0" marR="0" lvl="0" indent="0" algn="ctr" defTabSz="914400" rtl="0" eaLnBrk="1" fontAlgn="base" latinLnBrk="0" hangingPunct="1">
              <a:lnSpc>
                <a:spcPct val="100000"/>
              </a:lnSpc>
              <a:spcBef>
                <a:spcPct val="0"/>
              </a:spcBef>
              <a:spcAft>
                <a:spcPct val="0"/>
              </a:spcAft>
              <a:buClrTx/>
              <a:buSzTx/>
              <a:buFontTx/>
              <a:buNone/>
              <a:tabLst/>
            </a:pPr>
            <a:endParaRPr lang="en-US" sz="700" b="1" dirty="0">
              <a:solidFill>
                <a:schemeClr val="bg1"/>
              </a:solidFill>
              <a:latin typeface="Century Gothic" pitchFamily="34" charset="0"/>
              <a:cs typeface="Times New Roman" pitchFamily="18" charset="0"/>
            </a:endParaRPr>
          </a:p>
          <a:p>
            <a:pPr algn="ctr" fontAlgn="base">
              <a:spcBef>
                <a:spcPct val="0"/>
              </a:spcBef>
              <a:spcAft>
                <a:spcPct val="0"/>
              </a:spcAft>
            </a:pPr>
            <a:r>
              <a:rPr lang="en-GB" sz="900" dirty="0" smtClean="0">
                <a:solidFill>
                  <a:schemeClr val="bg1"/>
                </a:solidFill>
              </a:rPr>
              <a:t> off-farm activities. Migration / remittances. </a:t>
            </a:r>
            <a:r>
              <a:rPr lang="en-US" sz="900" dirty="0" smtClean="0">
                <a:solidFill>
                  <a:schemeClr val="bg1"/>
                </a:solidFill>
              </a:rPr>
              <a:t>Pensions and grants. </a:t>
            </a:r>
            <a:r>
              <a:rPr lang="en-GB" sz="900" dirty="0" smtClean="0">
                <a:solidFill>
                  <a:schemeClr val="bg1"/>
                </a:solidFill>
              </a:rPr>
              <a:t>Intensification vs. diversification. Short-term vs. long-term</a:t>
            </a:r>
            <a:r>
              <a:rPr lang="en-GB" sz="1600" dirty="0" smtClean="0"/>
              <a:t>. </a:t>
            </a:r>
            <a:endParaRPr lang="en-PH" sz="1600" dirty="0" smtClean="0"/>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Arial" pitchFamily="34" charset="0"/>
              <a:cs typeface="Arial" pitchFamily="34" charset="0"/>
            </a:endParaRPr>
          </a:p>
        </p:txBody>
      </p:sp>
      <p:sp>
        <p:nvSpPr>
          <p:cNvPr id="49" name="Regular Pentagon 1"/>
          <p:cNvSpPr/>
          <p:nvPr/>
        </p:nvSpPr>
        <p:spPr>
          <a:xfrm>
            <a:off x="3434951" y="2500064"/>
            <a:ext cx="1039017" cy="583035"/>
          </a:xfrm>
          <a:custGeom>
            <a:avLst/>
            <a:gdLst>
              <a:gd name="connsiteX0" fmla="*/ 1 w 919277"/>
              <a:gd name="connsiteY0" fmla="*/ 251805 h 659237"/>
              <a:gd name="connsiteX1" fmla="*/ 459639 w 919277"/>
              <a:gd name="connsiteY1" fmla="*/ 0 h 659237"/>
              <a:gd name="connsiteX2" fmla="*/ 919276 w 919277"/>
              <a:gd name="connsiteY2" fmla="*/ 251805 h 659237"/>
              <a:gd name="connsiteX3" fmla="*/ 743710 w 919277"/>
              <a:gd name="connsiteY3" fmla="*/ 659235 h 659237"/>
              <a:gd name="connsiteX4" fmla="*/ 175567 w 919277"/>
              <a:gd name="connsiteY4" fmla="*/ 659235 h 659237"/>
              <a:gd name="connsiteX5" fmla="*/ 1 w 919277"/>
              <a:gd name="connsiteY5" fmla="*/ 251805 h 659237"/>
              <a:gd name="connsiteX0" fmla="*/ 0 w 1049903"/>
              <a:gd name="connsiteY0" fmla="*/ 99405 h 659235"/>
              <a:gd name="connsiteX1" fmla="*/ 590266 w 1049903"/>
              <a:gd name="connsiteY1" fmla="*/ 0 h 659235"/>
              <a:gd name="connsiteX2" fmla="*/ 1049903 w 1049903"/>
              <a:gd name="connsiteY2" fmla="*/ 251805 h 659235"/>
              <a:gd name="connsiteX3" fmla="*/ 874337 w 1049903"/>
              <a:gd name="connsiteY3" fmla="*/ 659235 h 659235"/>
              <a:gd name="connsiteX4" fmla="*/ 306194 w 1049903"/>
              <a:gd name="connsiteY4" fmla="*/ 659235 h 659235"/>
              <a:gd name="connsiteX5" fmla="*/ 0 w 1049903"/>
              <a:gd name="connsiteY5" fmla="*/ 99405 h 659235"/>
              <a:gd name="connsiteX0" fmla="*/ 0 w 1049903"/>
              <a:gd name="connsiteY0" fmla="*/ 186491 h 746321"/>
              <a:gd name="connsiteX1" fmla="*/ 590266 w 1049903"/>
              <a:gd name="connsiteY1" fmla="*/ 0 h 746321"/>
              <a:gd name="connsiteX2" fmla="*/ 1049903 w 1049903"/>
              <a:gd name="connsiteY2" fmla="*/ 338891 h 746321"/>
              <a:gd name="connsiteX3" fmla="*/ 874337 w 1049903"/>
              <a:gd name="connsiteY3" fmla="*/ 746321 h 746321"/>
              <a:gd name="connsiteX4" fmla="*/ 306194 w 1049903"/>
              <a:gd name="connsiteY4" fmla="*/ 746321 h 746321"/>
              <a:gd name="connsiteX5" fmla="*/ 0 w 1049903"/>
              <a:gd name="connsiteY5" fmla="*/ 186491 h 746321"/>
              <a:gd name="connsiteX0" fmla="*/ 0 w 930160"/>
              <a:gd name="connsiteY0" fmla="*/ 186491 h 746321"/>
              <a:gd name="connsiteX1" fmla="*/ 590266 w 930160"/>
              <a:gd name="connsiteY1" fmla="*/ 0 h 746321"/>
              <a:gd name="connsiteX2" fmla="*/ 930160 w 930160"/>
              <a:gd name="connsiteY2" fmla="*/ 240920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19908 w 930160"/>
              <a:gd name="connsiteY3" fmla="*/ 648349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787251 w 930160"/>
              <a:gd name="connsiteY3" fmla="*/ 604806 h 746321"/>
              <a:gd name="connsiteX4" fmla="*/ 306194 w 930160"/>
              <a:gd name="connsiteY4" fmla="*/ 746321 h 746321"/>
              <a:gd name="connsiteX5" fmla="*/ 0 w 930160"/>
              <a:gd name="connsiteY5" fmla="*/ 186491 h 746321"/>
              <a:gd name="connsiteX0" fmla="*/ 0 w 930160"/>
              <a:gd name="connsiteY0" fmla="*/ 186491 h 833407"/>
              <a:gd name="connsiteX1" fmla="*/ 590266 w 930160"/>
              <a:gd name="connsiteY1" fmla="*/ 0 h 833407"/>
              <a:gd name="connsiteX2" fmla="*/ 930160 w 930160"/>
              <a:gd name="connsiteY2" fmla="*/ 273577 h 833407"/>
              <a:gd name="connsiteX3" fmla="*/ 787251 w 930160"/>
              <a:gd name="connsiteY3" fmla="*/ 604806 h 833407"/>
              <a:gd name="connsiteX4" fmla="*/ 219109 w 930160"/>
              <a:gd name="connsiteY4" fmla="*/ 833407 h 833407"/>
              <a:gd name="connsiteX5" fmla="*/ 0 w 930160"/>
              <a:gd name="connsiteY5" fmla="*/ 186491 h 833407"/>
              <a:gd name="connsiteX0" fmla="*/ 0 w 930160"/>
              <a:gd name="connsiteY0" fmla="*/ 121176 h 768092"/>
              <a:gd name="connsiteX1" fmla="*/ 590266 w 930160"/>
              <a:gd name="connsiteY1" fmla="*/ 0 h 768092"/>
              <a:gd name="connsiteX2" fmla="*/ 930160 w 930160"/>
              <a:gd name="connsiteY2" fmla="*/ 208262 h 768092"/>
              <a:gd name="connsiteX3" fmla="*/ 787251 w 930160"/>
              <a:gd name="connsiteY3" fmla="*/ 539491 h 768092"/>
              <a:gd name="connsiteX4" fmla="*/ 219109 w 930160"/>
              <a:gd name="connsiteY4" fmla="*/ 768092 h 768092"/>
              <a:gd name="connsiteX5" fmla="*/ 0 w 930160"/>
              <a:gd name="connsiteY5" fmla="*/ 121176 h 768092"/>
              <a:gd name="connsiteX0" fmla="*/ 0 w 930160"/>
              <a:gd name="connsiteY0" fmla="*/ 121176 h 768092"/>
              <a:gd name="connsiteX1" fmla="*/ 590266 w 930160"/>
              <a:gd name="connsiteY1" fmla="*/ 0 h 768092"/>
              <a:gd name="connsiteX2" fmla="*/ 930160 w 930160"/>
              <a:gd name="connsiteY2" fmla="*/ 208262 h 768092"/>
              <a:gd name="connsiteX3" fmla="*/ 754594 w 930160"/>
              <a:gd name="connsiteY3" fmla="*/ 517720 h 768092"/>
              <a:gd name="connsiteX4" fmla="*/ 219109 w 930160"/>
              <a:gd name="connsiteY4" fmla="*/ 768092 h 768092"/>
              <a:gd name="connsiteX5" fmla="*/ 0 w 930160"/>
              <a:gd name="connsiteY5" fmla="*/ 121176 h 768092"/>
              <a:gd name="connsiteX0" fmla="*/ 0 w 930160"/>
              <a:gd name="connsiteY0" fmla="*/ 208262 h 855178"/>
              <a:gd name="connsiteX1" fmla="*/ 579380 w 930160"/>
              <a:gd name="connsiteY1" fmla="*/ 0 h 855178"/>
              <a:gd name="connsiteX2" fmla="*/ 930160 w 930160"/>
              <a:gd name="connsiteY2" fmla="*/ 295348 h 855178"/>
              <a:gd name="connsiteX3" fmla="*/ 754594 w 930160"/>
              <a:gd name="connsiteY3" fmla="*/ 604806 h 855178"/>
              <a:gd name="connsiteX4" fmla="*/ 219109 w 930160"/>
              <a:gd name="connsiteY4" fmla="*/ 855178 h 855178"/>
              <a:gd name="connsiteX5" fmla="*/ 0 w 930160"/>
              <a:gd name="connsiteY5" fmla="*/ 208262 h 855178"/>
              <a:gd name="connsiteX0" fmla="*/ 0 w 930160"/>
              <a:gd name="connsiteY0" fmla="*/ 175605 h 822521"/>
              <a:gd name="connsiteX1" fmla="*/ 590266 w 930160"/>
              <a:gd name="connsiteY1" fmla="*/ 0 h 822521"/>
              <a:gd name="connsiteX2" fmla="*/ 930160 w 930160"/>
              <a:gd name="connsiteY2" fmla="*/ 262691 h 822521"/>
              <a:gd name="connsiteX3" fmla="*/ 754594 w 930160"/>
              <a:gd name="connsiteY3" fmla="*/ 572149 h 822521"/>
              <a:gd name="connsiteX4" fmla="*/ 219109 w 930160"/>
              <a:gd name="connsiteY4" fmla="*/ 822521 h 822521"/>
              <a:gd name="connsiteX5" fmla="*/ 0 w 930160"/>
              <a:gd name="connsiteY5" fmla="*/ 175605 h 822521"/>
              <a:gd name="connsiteX0" fmla="*/ 0 w 1234960"/>
              <a:gd name="connsiteY0" fmla="*/ 175605 h 822521"/>
              <a:gd name="connsiteX1" fmla="*/ 590266 w 1234960"/>
              <a:gd name="connsiteY1" fmla="*/ 0 h 822521"/>
              <a:gd name="connsiteX2" fmla="*/ 1234960 w 1234960"/>
              <a:gd name="connsiteY2" fmla="*/ 164720 h 822521"/>
              <a:gd name="connsiteX3" fmla="*/ 754594 w 1234960"/>
              <a:gd name="connsiteY3" fmla="*/ 572149 h 822521"/>
              <a:gd name="connsiteX4" fmla="*/ 219109 w 1234960"/>
              <a:gd name="connsiteY4" fmla="*/ 822521 h 822521"/>
              <a:gd name="connsiteX5" fmla="*/ 0 w 1234960"/>
              <a:gd name="connsiteY5" fmla="*/ 175605 h 822521"/>
              <a:gd name="connsiteX0" fmla="*/ 0 w 1234960"/>
              <a:gd name="connsiteY0" fmla="*/ 175605 h 583035"/>
              <a:gd name="connsiteX1" fmla="*/ 590266 w 1234960"/>
              <a:gd name="connsiteY1" fmla="*/ 0 h 583035"/>
              <a:gd name="connsiteX2" fmla="*/ 1234960 w 1234960"/>
              <a:gd name="connsiteY2" fmla="*/ 164720 h 583035"/>
              <a:gd name="connsiteX3" fmla="*/ 754594 w 1234960"/>
              <a:gd name="connsiteY3" fmla="*/ 572149 h 583035"/>
              <a:gd name="connsiteX4" fmla="*/ 415052 w 1234960"/>
              <a:gd name="connsiteY4" fmla="*/ 583035 h 583035"/>
              <a:gd name="connsiteX5" fmla="*/ 0 w 1234960"/>
              <a:gd name="connsiteY5" fmla="*/ 175605 h 583035"/>
              <a:gd name="connsiteX0" fmla="*/ 0 w 1039017"/>
              <a:gd name="connsiteY0" fmla="*/ 230034 h 583035"/>
              <a:gd name="connsiteX1" fmla="*/ 394323 w 1039017"/>
              <a:gd name="connsiteY1" fmla="*/ 0 h 583035"/>
              <a:gd name="connsiteX2" fmla="*/ 1039017 w 1039017"/>
              <a:gd name="connsiteY2" fmla="*/ 164720 h 583035"/>
              <a:gd name="connsiteX3" fmla="*/ 558651 w 1039017"/>
              <a:gd name="connsiteY3" fmla="*/ 572149 h 583035"/>
              <a:gd name="connsiteX4" fmla="*/ 219109 w 1039017"/>
              <a:gd name="connsiteY4" fmla="*/ 583035 h 583035"/>
              <a:gd name="connsiteX5" fmla="*/ 0 w 1039017"/>
              <a:gd name="connsiteY5" fmla="*/ 230034 h 58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9017" h="583035">
                <a:moveTo>
                  <a:pt x="0" y="230034"/>
                </a:moveTo>
                <a:lnTo>
                  <a:pt x="394323" y="0"/>
                </a:lnTo>
                <a:lnTo>
                  <a:pt x="1039017" y="164720"/>
                </a:lnTo>
                <a:lnTo>
                  <a:pt x="558651" y="572149"/>
                </a:lnTo>
                <a:lnTo>
                  <a:pt x="219109" y="583035"/>
                </a:lnTo>
                <a:lnTo>
                  <a:pt x="0" y="23003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Rectangle 1"/>
          <p:cNvSpPr/>
          <p:nvPr/>
        </p:nvSpPr>
        <p:spPr>
          <a:xfrm>
            <a:off x="906680" y="5486400"/>
            <a:ext cx="6608945" cy="1200329"/>
          </a:xfrm>
          <a:prstGeom prst="rect">
            <a:avLst/>
          </a:prstGeom>
        </p:spPr>
        <p:txBody>
          <a:bodyPr wrap="square">
            <a:spAutoFit/>
          </a:bodyPr>
          <a:lstStyle/>
          <a:p>
            <a:pPr lvl="1"/>
            <a:r>
              <a:rPr lang="en-PH" dirty="0" smtClean="0"/>
              <a:t>What activities that communities do to respond to shocks without the assistance of the government? </a:t>
            </a:r>
          </a:p>
          <a:p>
            <a:pPr lvl="1"/>
            <a:r>
              <a:rPr lang="en-PH" dirty="0" smtClean="0"/>
              <a:t>What activities that communities do to ensure access to programs/benefits of the laws?</a:t>
            </a:r>
            <a:endParaRPr lang="en-PH" dirty="0" smtClean="0"/>
          </a:p>
        </p:txBody>
      </p:sp>
    </p:spTree>
    <p:extLst>
      <p:ext uri="{BB962C8B-B14F-4D97-AF65-F5344CB8AC3E}">
        <p14:creationId xmlns:p14="http://schemas.microsoft.com/office/powerpoint/2010/main" val="1343921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7127192" y="1421280"/>
            <a:ext cx="2248831" cy="396248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Shocks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Seasonality</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Trends &amp; Changes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169"/>
                  <a:ext cx="3474" cy="2219"/>
                  <a:chOff x="2985" y="5247"/>
                  <a:chExt cx="3474" cy="2219"/>
                </a:xfrm>
              </p:grpSpPr>
              <p:grpSp>
                <p:nvGrpSpPr>
                  <p:cNvPr id="31" name="Group 32"/>
                  <p:cNvGrpSpPr>
                    <a:grpSpLocks/>
                  </p:cNvGrpSpPr>
                  <p:nvPr/>
                </p:nvGrpSpPr>
                <p:grpSpPr bwMode="auto">
                  <a:xfrm>
                    <a:off x="2985" y="5247"/>
                    <a:ext cx="3474" cy="2219"/>
                    <a:chOff x="3044" y="5184"/>
                    <a:chExt cx="3474" cy="2219"/>
                  </a:xfrm>
                </p:grpSpPr>
                <p:sp>
                  <p:nvSpPr>
                    <p:cNvPr id="40" name="Text Box 37"/>
                    <p:cNvSpPr txBox="1">
                      <a:spLocks noChangeArrowheads="1"/>
                    </p:cNvSpPr>
                    <p:nvPr/>
                  </p:nvSpPr>
                  <p:spPr bwMode="auto">
                    <a:xfrm>
                      <a:off x="5283" y="6812"/>
                      <a:ext cx="99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3975" y="5184"/>
                      <a:ext cx="151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Conditional Cash Transfer</a:t>
                  </a:r>
                </a:p>
                <a:p>
                  <a:pPr marL="0" marR="0" lvl="0" indent="0" algn="l" defTabSz="914400" rtl="0" eaLnBrk="1" fontAlgn="base" latinLnBrk="0" hangingPunct="1">
                    <a:lnSpc>
                      <a:spcPct val="100000"/>
                    </a:lnSpc>
                    <a:spcBef>
                      <a:spcPct val="0"/>
                    </a:spcBef>
                    <a:spcAft>
                      <a:spcPct val="0"/>
                    </a:spcAft>
                    <a:buClrTx/>
                    <a:buSzTx/>
                    <a:buFontTx/>
                    <a:buNone/>
                    <a:tabLst/>
                  </a:pPr>
                  <a:endParaRPr lang="en-US" sz="800" dirty="0">
                    <a:latin typeface="Century Gothic"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entury Gothic" pitchFamily="34" charset="0"/>
                      <a:cs typeface="Times New Roman" pitchFamily="18" charset="0"/>
                    </a:rPr>
                    <a:t>Scholarship</a:t>
                  </a:r>
                </a:p>
                <a:p>
                  <a:pPr marL="0" marR="0" lvl="0" indent="0" algn="l" defTabSz="914400" rtl="0" eaLnBrk="1" fontAlgn="base" latinLnBrk="0" hangingPunct="1">
                    <a:lnSpc>
                      <a:spcPct val="100000"/>
                    </a:lnSpc>
                    <a:spcBef>
                      <a:spcPct val="0"/>
                    </a:spcBef>
                    <a:spcAft>
                      <a:spcPct val="0"/>
                    </a:spcAft>
                    <a:buClrTx/>
                    <a:buSzTx/>
                    <a:buFontTx/>
                    <a:buNone/>
                    <a:tabLst/>
                  </a:pPr>
                  <a:endParaRPr lang="en-US" sz="800" dirty="0">
                    <a:latin typeface="Century Gothic"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800" dirty="0" smtClean="0">
                      <a:latin typeface="Century Gothic" pitchFamily="34" charset="0"/>
                      <a:cs typeface="Times New Roman" pitchFamily="18" charset="0"/>
                    </a:rPr>
                    <a:t>Infrastructure program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ADAPTIVE STRATEGIES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589" y="14028"/>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
        <p:nvSpPr>
          <p:cNvPr id="49" name="Regular Pentagon 1"/>
          <p:cNvSpPr/>
          <p:nvPr/>
        </p:nvSpPr>
        <p:spPr>
          <a:xfrm>
            <a:off x="3239008" y="2554493"/>
            <a:ext cx="930160" cy="768092"/>
          </a:xfrm>
          <a:custGeom>
            <a:avLst/>
            <a:gdLst>
              <a:gd name="connsiteX0" fmla="*/ 1 w 919277"/>
              <a:gd name="connsiteY0" fmla="*/ 251805 h 659237"/>
              <a:gd name="connsiteX1" fmla="*/ 459639 w 919277"/>
              <a:gd name="connsiteY1" fmla="*/ 0 h 659237"/>
              <a:gd name="connsiteX2" fmla="*/ 919276 w 919277"/>
              <a:gd name="connsiteY2" fmla="*/ 251805 h 659237"/>
              <a:gd name="connsiteX3" fmla="*/ 743710 w 919277"/>
              <a:gd name="connsiteY3" fmla="*/ 659235 h 659237"/>
              <a:gd name="connsiteX4" fmla="*/ 175567 w 919277"/>
              <a:gd name="connsiteY4" fmla="*/ 659235 h 659237"/>
              <a:gd name="connsiteX5" fmla="*/ 1 w 919277"/>
              <a:gd name="connsiteY5" fmla="*/ 251805 h 659237"/>
              <a:gd name="connsiteX0" fmla="*/ 0 w 1049903"/>
              <a:gd name="connsiteY0" fmla="*/ 99405 h 659235"/>
              <a:gd name="connsiteX1" fmla="*/ 590266 w 1049903"/>
              <a:gd name="connsiteY1" fmla="*/ 0 h 659235"/>
              <a:gd name="connsiteX2" fmla="*/ 1049903 w 1049903"/>
              <a:gd name="connsiteY2" fmla="*/ 251805 h 659235"/>
              <a:gd name="connsiteX3" fmla="*/ 874337 w 1049903"/>
              <a:gd name="connsiteY3" fmla="*/ 659235 h 659235"/>
              <a:gd name="connsiteX4" fmla="*/ 306194 w 1049903"/>
              <a:gd name="connsiteY4" fmla="*/ 659235 h 659235"/>
              <a:gd name="connsiteX5" fmla="*/ 0 w 1049903"/>
              <a:gd name="connsiteY5" fmla="*/ 99405 h 659235"/>
              <a:gd name="connsiteX0" fmla="*/ 0 w 1049903"/>
              <a:gd name="connsiteY0" fmla="*/ 186491 h 746321"/>
              <a:gd name="connsiteX1" fmla="*/ 590266 w 1049903"/>
              <a:gd name="connsiteY1" fmla="*/ 0 h 746321"/>
              <a:gd name="connsiteX2" fmla="*/ 1049903 w 1049903"/>
              <a:gd name="connsiteY2" fmla="*/ 338891 h 746321"/>
              <a:gd name="connsiteX3" fmla="*/ 874337 w 1049903"/>
              <a:gd name="connsiteY3" fmla="*/ 746321 h 746321"/>
              <a:gd name="connsiteX4" fmla="*/ 306194 w 1049903"/>
              <a:gd name="connsiteY4" fmla="*/ 746321 h 746321"/>
              <a:gd name="connsiteX5" fmla="*/ 0 w 1049903"/>
              <a:gd name="connsiteY5" fmla="*/ 186491 h 746321"/>
              <a:gd name="connsiteX0" fmla="*/ 0 w 930160"/>
              <a:gd name="connsiteY0" fmla="*/ 186491 h 746321"/>
              <a:gd name="connsiteX1" fmla="*/ 590266 w 930160"/>
              <a:gd name="connsiteY1" fmla="*/ 0 h 746321"/>
              <a:gd name="connsiteX2" fmla="*/ 930160 w 930160"/>
              <a:gd name="connsiteY2" fmla="*/ 240920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74337 w 930160"/>
              <a:gd name="connsiteY3" fmla="*/ 746321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819908 w 930160"/>
              <a:gd name="connsiteY3" fmla="*/ 648349 h 746321"/>
              <a:gd name="connsiteX4" fmla="*/ 306194 w 930160"/>
              <a:gd name="connsiteY4" fmla="*/ 746321 h 746321"/>
              <a:gd name="connsiteX5" fmla="*/ 0 w 930160"/>
              <a:gd name="connsiteY5" fmla="*/ 186491 h 746321"/>
              <a:gd name="connsiteX0" fmla="*/ 0 w 930160"/>
              <a:gd name="connsiteY0" fmla="*/ 186491 h 746321"/>
              <a:gd name="connsiteX1" fmla="*/ 590266 w 930160"/>
              <a:gd name="connsiteY1" fmla="*/ 0 h 746321"/>
              <a:gd name="connsiteX2" fmla="*/ 930160 w 930160"/>
              <a:gd name="connsiteY2" fmla="*/ 273577 h 746321"/>
              <a:gd name="connsiteX3" fmla="*/ 787251 w 930160"/>
              <a:gd name="connsiteY3" fmla="*/ 604806 h 746321"/>
              <a:gd name="connsiteX4" fmla="*/ 306194 w 930160"/>
              <a:gd name="connsiteY4" fmla="*/ 746321 h 746321"/>
              <a:gd name="connsiteX5" fmla="*/ 0 w 930160"/>
              <a:gd name="connsiteY5" fmla="*/ 186491 h 746321"/>
              <a:gd name="connsiteX0" fmla="*/ 0 w 930160"/>
              <a:gd name="connsiteY0" fmla="*/ 186491 h 833407"/>
              <a:gd name="connsiteX1" fmla="*/ 590266 w 930160"/>
              <a:gd name="connsiteY1" fmla="*/ 0 h 833407"/>
              <a:gd name="connsiteX2" fmla="*/ 930160 w 930160"/>
              <a:gd name="connsiteY2" fmla="*/ 273577 h 833407"/>
              <a:gd name="connsiteX3" fmla="*/ 787251 w 930160"/>
              <a:gd name="connsiteY3" fmla="*/ 604806 h 833407"/>
              <a:gd name="connsiteX4" fmla="*/ 219109 w 930160"/>
              <a:gd name="connsiteY4" fmla="*/ 833407 h 833407"/>
              <a:gd name="connsiteX5" fmla="*/ 0 w 930160"/>
              <a:gd name="connsiteY5" fmla="*/ 186491 h 833407"/>
              <a:gd name="connsiteX0" fmla="*/ 0 w 930160"/>
              <a:gd name="connsiteY0" fmla="*/ 121176 h 768092"/>
              <a:gd name="connsiteX1" fmla="*/ 590266 w 930160"/>
              <a:gd name="connsiteY1" fmla="*/ 0 h 768092"/>
              <a:gd name="connsiteX2" fmla="*/ 930160 w 930160"/>
              <a:gd name="connsiteY2" fmla="*/ 208262 h 768092"/>
              <a:gd name="connsiteX3" fmla="*/ 787251 w 930160"/>
              <a:gd name="connsiteY3" fmla="*/ 539491 h 768092"/>
              <a:gd name="connsiteX4" fmla="*/ 219109 w 930160"/>
              <a:gd name="connsiteY4" fmla="*/ 768092 h 768092"/>
              <a:gd name="connsiteX5" fmla="*/ 0 w 930160"/>
              <a:gd name="connsiteY5" fmla="*/ 121176 h 768092"/>
              <a:gd name="connsiteX0" fmla="*/ 0 w 930160"/>
              <a:gd name="connsiteY0" fmla="*/ 121176 h 768092"/>
              <a:gd name="connsiteX1" fmla="*/ 590266 w 930160"/>
              <a:gd name="connsiteY1" fmla="*/ 0 h 768092"/>
              <a:gd name="connsiteX2" fmla="*/ 930160 w 930160"/>
              <a:gd name="connsiteY2" fmla="*/ 208262 h 768092"/>
              <a:gd name="connsiteX3" fmla="*/ 754594 w 930160"/>
              <a:gd name="connsiteY3" fmla="*/ 517720 h 768092"/>
              <a:gd name="connsiteX4" fmla="*/ 219109 w 930160"/>
              <a:gd name="connsiteY4" fmla="*/ 768092 h 768092"/>
              <a:gd name="connsiteX5" fmla="*/ 0 w 930160"/>
              <a:gd name="connsiteY5" fmla="*/ 121176 h 76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0160" h="768092">
                <a:moveTo>
                  <a:pt x="0" y="121176"/>
                </a:moveTo>
                <a:lnTo>
                  <a:pt x="590266" y="0"/>
                </a:lnTo>
                <a:lnTo>
                  <a:pt x="930160" y="208262"/>
                </a:lnTo>
                <a:lnTo>
                  <a:pt x="754594" y="517720"/>
                </a:lnTo>
                <a:lnTo>
                  <a:pt x="219109" y="768092"/>
                </a:lnTo>
                <a:lnTo>
                  <a:pt x="0" y="121176"/>
                </a:lnTo>
                <a:close/>
              </a:path>
            </a:pathLst>
          </a:cu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8" name="Rectangle 18"/>
          <p:cNvSpPr>
            <a:spLocks noChangeArrowheads="1"/>
          </p:cNvSpPr>
          <p:nvPr/>
        </p:nvSpPr>
        <p:spPr bwMode="auto">
          <a:xfrm>
            <a:off x="7750426" y="2611423"/>
            <a:ext cx="1164974" cy="2265431"/>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ADAPTIVE STRATEGIES</a:t>
            </a:r>
          </a:p>
          <a:p>
            <a:pPr marL="0" marR="0" lvl="0" indent="0" algn="ctr" defTabSz="914400" rtl="0" eaLnBrk="1" fontAlgn="base" latinLnBrk="0" hangingPunct="1">
              <a:lnSpc>
                <a:spcPct val="100000"/>
              </a:lnSpc>
              <a:spcBef>
                <a:spcPct val="0"/>
              </a:spcBef>
              <a:spcAft>
                <a:spcPct val="0"/>
              </a:spcAft>
              <a:buClrTx/>
              <a:buSzTx/>
              <a:buFontTx/>
              <a:buNone/>
              <a:tabLst/>
            </a:pPr>
            <a:endParaRPr lang="en-US" sz="700" b="1" dirty="0">
              <a:solidFill>
                <a:schemeClr val="bg1"/>
              </a:solidFill>
              <a:latin typeface="Century Gothic" pitchFamily="34" charset="0"/>
              <a:cs typeface="Times New Roman" pitchFamily="18" charset="0"/>
            </a:endParaRPr>
          </a:p>
          <a:p>
            <a:pPr algn="ctr" fontAlgn="base">
              <a:spcBef>
                <a:spcPct val="0"/>
              </a:spcBef>
              <a:spcAft>
                <a:spcPct val="0"/>
              </a:spcAft>
            </a:pPr>
            <a:r>
              <a:rPr lang="en-GB" sz="900" dirty="0" smtClean="0">
                <a:solidFill>
                  <a:schemeClr val="bg1"/>
                </a:solidFill>
              </a:rPr>
              <a:t>. Migration / remittances. </a:t>
            </a:r>
            <a:r>
              <a:rPr lang="en-US" sz="900" dirty="0" smtClean="0">
                <a:solidFill>
                  <a:schemeClr val="bg1"/>
                </a:solidFill>
              </a:rPr>
              <a:t>Pensions and grants. </a:t>
            </a:r>
            <a:r>
              <a:rPr lang="en-GB" sz="900" dirty="0" smtClean="0">
                <a:solidFill>
                  <a:schemeClr val="bg1"/>
                </a:solidFill>
              </a:rPr>
              <a:t>Intensification vs. diversification. Short-term vs. long-term</a:t>
            </a:r>
            <a:r>
              <a:rPr lang="en-GB" sz="1600" dirty="0" smtClean="0"/>
              <a:t>. </a:t>
            </a:r>
            <a:endParaRPr lang="en-PH" sz="1600" dirty="0" smtClean="0"/>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Arial" pitchFamily="34" charset="0"/>
              <a:cs typeface="Arial" pitchFamily="34" charset="0"/>
            </a:endParaRPr>
          </a:p>
        </p:txBody>
      </p:sp>
      <p:sp>
        <p:nvSpPr>
          <p:cNvPr id="3" name="Rectangle 2"/>
          <p:cNvSpPr/>
          <p:nvPr/>
        </p:nvSpPr>
        <p:spPr>
          <a:xfrm>
            <a:off x="985926" y="5466186"/>
            <a:ext cx="6605973" cy="1200329"/>
          </a:xfrm>
          <a:prstGeom prst="rect">
            <a:avLst/>
          </a:prstGeom>
        </p:spPr>
        <p:txBody>
          <a:bodyPr wrap="square">
            <a:spAutoFit/>
          </a:bodyPr>
          <a:lstStyle/>
          <a:p>
            <a:pPr lvl="1"/>
            <a:r>
              <a:rPr lang="en-PH" dirty="0" smtClean="0"/>
              <a:t>What activities that communities do to respond to shocks without the assistance of the government? </a:t>
            </a:r>
          </a:p>
          <a:p>
            <a:pPr lvl="1"/>
            <a:r>
              <a:rPr lang="en-PH" dirty="0" smtClean="0"/>
              <a:t>What activities that communities do to ensure access to programs/benefits of the laws?</a:t>
            </a:r>
            <a:endParaRPr lang="en-PH" dirty="0" smtClean="0"/>
          </a:p>
        </p:txBody>
      </p:sp>
    </p:spTree>
    <p:extLst>
      <p:ext uri="{BB962C8B-B14F-4D97-AF65-F5344CB8AC3E}">
        <p14:creationId xmlns:p14="http://schemas.microsoft.com/office/powerpoint/2010/main" val="3881451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Reflection</a:t>
            </a:r>
            <a:endParaRPr lang="en-PH" dirty="0"/>
          </a:p>
        </p:txBody>
      </p:sp>
      <p:sp>
        <p:nvSpPr>
          <p:cNvPr id="3" name="Content Placeholder 2"/>
          <p:cNvSpPr>
            <a:spLocks noGrp="1"/>
          </p:cNvSpPr>
          <p:nvPr>
            <p:ph idx="1"/>
          </p:nvPr>
        </p:nvSpPr>
        <p:spPr/>
        <p:txBody>
          <a:bodyPr>
            <a:normAutofit/>
          </a:bodyPr>
          <a:lstStyle/>
          <a:p>
            <a:r>
              <a:rPr lang="en-PH" dirty="0" smtClean="0"/>
              <a:t>What is your realization about the social conditions of the communities are in?</a:t>
            </a:r>
          </a:p>
          <a:p>
            <a:r>
              <a:rPr lang="en-PH" dirty="0" smtClean="0"/>
              <a:t>How are you affected?</a:t>
            </a:r>
          </a:p>
          <a:p>
            <a:r>
              <a:rPr lang="en-PH" dirty="0" smtClean="0"/>
              <a:t>Which aspect in the framework do you think you can make </a:t>
            </a:r>
            <a:r>
              <a:rPr lang="en-PH" smtClean="0"/>
              <a:t>a difference?</a:t>
            </a:r>
            <a:endParaRPr lang="en-PH" dirty="0" smtClean="0"/>
          </a:p>
          <a:p>
            <a:pPr lvl="1"/>
            <a:endParaRPr lang="en-PH" dirty="0"/>
          </a:p>
        </p:txBody>
      </p:sp>
    </p:spTree>
    <p:extLst>
      <p:ext uri="{BB962C8B-B14F-4D97-AF65-F5344CB8AC3E}">
        <p14:creationId xmlns:p14="http://schemas.microsoft.com/office/powerpoint/2010/main" val="1683638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Sustainable Lives and Livelihood Framework </a:t>
            </a:r>
            <a:endParaRPr lang="en-PH" dirty="0"/>
          </a:p>
        </p:txBody>
      </p:sp>
      <p:sp>
        <p:nvSpPr>
          <p:cNvPr id="3" name="Content Placeholder 2"/>
          <p:cNvSpPr>
            <a:spLocks noGrp="1"/>
          </p:cNvSpPr>
          <p:nvPr>
            <p:ph idx="1"/>
          </p:nvPr>
        </p:nvSpPr>
        <p:spPr/>
        <p:txBody>
          <a:bodyPr>
            <a:normAutofit fontScale="92500" lnSpcReduction="10000"/>
          </a:bodyPr>
          <a:lstStyle/>
          <a:p>
            <a:r>
              <a:rPr lang="en-US" dirty="0"/>
              <a:t>an organized checklist of important issues and sketches out the way these issues are linked with each other</a:t>
            </a:r>
            <a:r>
              <a:rPr lang="en-US" dirty="0" smtClean="0"/>
              <a:t>.</a:t>
            </a:r>
          </a:p>
          <a:p>
            <a:pPr marL="342900" lvl="1" indent="-342900">
              <a:buFont typeface="Arial" pitchFamily="34" charset="0"/>
              <a:buChar char="•"/>
            </a:pPr>
            <a:r>
              <a:rPr lang="en-US" dirty="0"/>
              <a:t>Emphasizes the multiple interactions between the various factors which affect the lives and livelihoods of communities</a:t>
            </a:r>
            <a:endParaRPr lang="en-PH" sz="3600" dirty="0"/>
          </a:p>
          <a:p>
            <a:r>
              <a:rPr lang="en-PH" dirty="0" smtClean="0"/>
              <a:t>People </a:t>
            </a:r>
            <a:r>
              <a:rPr lang="en-PH" dirty="0" err="1" smtClean="0"/>
              <a:t>centered</a:t>
            </a:r>
            <a:endParaRPr lang="en-PH" dirty="0" smtClean="0"/>
          </a:p>
          <a:p>
            <a:pPr marL="342900" lvl="1" indent="-342900">
              <a:buFont typeface="Arial" pitchFamily="34" charset="0"/>
              <a:buChar char="•"/>
            </a:pPr>
            <a:r>
              <a:rPr lang="en-US" dirty="0"/>
              <a:t>It consists of 5 parts, but for the purpose of our social analysis we will only be doing four parts namely: (1) Asset Pentagon, (2) Vulnerability Context, (3) Processes, Institutions &amp; Policies and (4) Adaptive Strategies</a:t>
            </a:r>
            <a:endParaRPr lang="en-PH" sz="3600" dirty="0"/>
          </a:p>
          <a:p>
            <a:endParaRPr lang="en-PH" dirty="0"/>
          </a:p>
        </p:txBody>
      </p:sp>
    </p:spTree>
    <p:extLst>
      <p:ext uri="{BB962C8B-B14F-4D97-AF65-F5344CB8AC3E}">
        <p14:creationId xmlns:p14="http://schemas.microsoft.com/office/powerpoint/2010/main" val="2805152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Shocks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Seasonality</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Trends &amp; Changes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391"/>
                  <a:ext cx="3474" cy="1997"/>
                  <a:chOff x="2985" y="5469"/>
                  <a:chExt cx="3474" cy="1997"/>
                </a:xfrm>
              </p:grpSpPr>
              <p:grpSp>
                <p:nvGrpSpPr>
                  <p:cNvPr id="31" name="Group 32"/>
                  <p:cNvGrpSpPr>
                    <a:grpSpLocks/>
                  </p:cNvGrpSpPr>
                  <p:nvPr/>
                </p:nvGrpSpPr>
                <p:grpSpPr bwMode="auto">
                  <a:xfrm>
                    <a:off x="2985" y="5469"/>
                    <a:ext cx="3474" cy="1997"/>
                    <a:chOff x="3044" y="5406"/>
                    <a:chExt cx="3474" cy="1997"/>
                  </a:xfrm>
                </p:grpSpPr>
                <p:sp>
                  <p:nvSpPr>
                    <p:cNvPr id="40" name="Text Box 37"/>
                    <p:cNvSpPr txBox="1">
                      <a:spLocks noChangeArrowheads="1"/>
                    </p:cNvSpPr>
                    <p:nvPr/>
                  </p:nvSpPr>
                  <p:spPr bwMode="auto">
                    <a:xfrm>
                      <a:off x="5283" y="6812"/>
                      <a:ext cx="990" cy="576"/>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4048" y="5406"/>
                      <a:ext cx="1515" cy="34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Policies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Institutions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Processes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alpha val="0"/>
              </a:srgb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657" y="14602"/>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023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708929" y="685800"/>
            <a:ext cx="2366910" cy="3733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Shocks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Seasonality</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Trends &amp; Changes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391"/>
                  <a:ext cx="3474" cy="1997"/>
                  <a:chOff x="2985" y="5469"/>
                  <a:chExt cx="3474" cy="1997"/>
                </a:xfrm>
              </p:grpSpPr>
              <p:grpSp>
                <p:nvGrpSpPr>
                  <p:cNvPr id="31" name="Group 32"/>
                  <p:cNvGrpSpPr>
                    <a:grpSpLocks/>
                  </p:cNvGrpSpPr>
                  <p:nvPr/>
                </p:nvGrpSpPr>
                <p:grpSpPr bwMode="auto">
                  <a:xfrm>
                    <a:off x="2985" y="5469"/>
                    <a:ext cx="3474" cy="1997"/>
                    <a:chOff x="3044" y="5406"/>
                    <a:chExt cx="3474" cy="1997"/>
                  </a:xfrm>
                </p:grpSpPr>
                <p:sp>
                  <p:nvSpPr>
                    <p:cNvPr id="40" name="Text Box 37"/>
                    <p:cNvSpPr txBox="1">
                      <a:spLocks noChangeArrowheads="1"/>
                    </p:cNvSpPr>
                    <p:nvPr/>
                  </p:nvSpPr>
                  <p:spPr bwMode="auto">
                    <a:xfrm>
                      <a:off x="5283" y="6812"/>
                      <a:ext cx="990" cy="576"/>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4048" y="5406"/>
                      <a:ext cx="1515" cy="34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Policies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Institutions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Processes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alpha val="0"/>
              </a:srgb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657" y="14602"/>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390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13833" y="1195474"/>
            <a:ext cx="2366910" cy="3733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Shocks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Seasonality</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Trends &amp; Changes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391"/>
                  <a:ext cx="3474" cy="1997"/>
                  <a:chOff x="2985" y="5469"/>
                  <a:chExt cx="3474" cy="1997"/>
                </a:xfrm>
              </p:grpSpPr>
              <p:grpSp>
                <p:nvGrpSpPr>
                  <p:cNvPr id="31" name="Group 32"/>
                  <p:cNvGrpSpPr>
                    <a:grpSpLocks/>
                  </p:cNvGrpSpPr>
                  <p:nvPr/>
                </p:nvGrpSpPr>
                <p:grpSpPr bwMode="auto">
                  <a:xfrm>
                    <a:off x="2985" y="5469"/>
                    <a:ext cx="3474" cy="1997"/>
                    <a:chOff x="3044" y="5406"/>
                    <a:chExt cx="3474" cy="1997"/>
                  </a:xfrm>
                </p:grpSpPr>
                <p:sp>
                  <p:nvSpPr>
                    <p:cNvPr id="40" name="Text Box 37"/>
                    <p:cNvSpPr txBox="1">
                      <a:spLocks noChangeArrowheads="1"/>
                    </p:cNvSpPr>
                    <p:nvPr/>
                  </p:nvSpPr>
                  <p:spPr bwMode="auto">
                    <a:xfrm>
                      <a:off x="5283" y="6812"/>
                      <a:ext cx="990" cy="576"/>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4048" y="5406"/>
                      <a:ext cx="1515" cy="34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Policies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Institutions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Processes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alpha val="0"/>
              </a:srgb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657" y="14602"/>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0379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708929" y="685800"/>
            <a:ext cx="2366910" cy="3733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Shocks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Seasonality</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Trends &amp; Changes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391"/>
                  <a:ext cx="3474" cy="1997"/>
                  <a:chOff x="2985" y="5469"/>
                  <a:chExt cx="3474" cy="1997"/>
                </a:xfrm>
              </p:grpSpPr>
              <p:grpSp>
                <p:nvGrpSpPr>
                  <p:cNvPr id="31" name="Group 32"/>
                  <p:cNvGrpSpPr>
                    <a:grpSpLocks/>
                  </p:cNvGrpSpPr>
                  <p:nvPr/>
                </p:nvGrpSpPr>
                <p:grpSpPr bwMode="auto">
                  <a:xfrm>
                    <a:off x="2985" y="5469"/>
                    <a:ext cx="3474" cy="1997"/>
                    <a:chOff x="3044" y="5406"/>
                    <a:chExt cx="3474" cy="1997"/>
                  </a:xfrm>
                </p:grpSpPr>
                <p:sp>
                  <p:nvSpPr>
                    <p:cNvPr id="40" name="Text Box 37"/>
                    <p:cNvSpPr txBox="1">
                      <a:spLocks noChangeArrowheads="1"/>
                    </p:cNvSpPr>
                    <p:nvPr/>
                  </p:nvSpPr>
                  <p:spPr bwMode="auto">
                    <a:xfrm>
                      <a:off x="5283" y="6812"/>
                      <a:ext cx="990" cy="576"/>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4048" y="5406"/>
                      <a:ext cx="1515" cy="34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Policies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Institutions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Processes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alpha val="0"/>
              </a:srgb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657" y="14602"/>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4669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5249061" y="1018738"/>
            <a:ext cx="2366910" cy="3733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Shocks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Seasonality</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Trends &amp; Changes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391"/>
                  <a:ext cx="3474" cy="1997"/>
                  <a:chOff x="2985" y="5469"/>
                  <a:chExt cx="3474" cy="1997"/>
                </a:xfrm>
              </p:grpSpPr>
              <p:grpSp>
                <p:nvGrpSpPr>
                  <p:cNvPr id="31" name="Group 32"/>
                  <p:cNvGrpSpPr>
                    <a:grpSpLocks/>
                  </p:cNvGrpSpPr>
                  <p:nvPr/>
                </p:nvGrpSpPr>
                <p:grpSpPr bwMode="auto">
                  <a:xfrm>
                    <a:off x="2985" y="5469"/>
                    <a:ext cx="3474" cy="1997"/>
                    <a:chOff x="3044" y="5406"/>
                    <a:chExt cx="3474" cy="1997"/>
                  </a:xfrm>
                </p:grpSpPr>
                <p:sp>
                  <p:nvSpPr>
                    <p:cNvPr id="40" name="Text Box 37"/>
                    <p:cNvSpPr txBox="1">
                      <a:spLocks noChangeArrowheads="1"/>
                    </p:cNvSpPr>
                    <p:nvPr/>
                  </p:nvSpPr>
                  <p:spPr bwMode="auto">
                    <a:xfrm>
                      <a:off x="5283" y="6812"/>
                      <a:ext cx="990" cy="576"/>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4048" y="5406"/>
                      <a:ext cx="1515" cy="34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Policies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Institutions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Processes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alpha val="0"/>
              </a:srgb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657" y="14602"/>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3440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6934200" y="1166391"/>
            <a:ext cx="2366910" cy="3733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900" b="0" i="0" u="none" strike="noStrike" cap="none" normalizeH="0" baseline="0" smtClean="0">
                <a:ln>
                  <a:noFill/>
                </a:ln>
                <a:solidFill>
                  <a:schemeClr val="tx1"/>
                </a:solidFill>
                <a:effectLst/>
                <a:latin typeface="Arial" pitchFamily="34" charset="0"/>
                <a:ea typeface="Kozuka Gothic Pro EL"/>
                <a:cs typeface="Times New Roman" pitchFamily="18" charset="0"/>
              </a:rPr>
              <a:t>Intensification vs. diversification. Short-term vs. long-term. </a:t>
            </a:r>
            <a:endParaRPr kumimoji="0" lang="en-PH"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 name="Group 1"/>
          <p:cNvGrpSpPr>
            <a:grpSpLocks/>
          </p:cNvGrpSpPr>
          <p:nvPr/>
        </p:nvGrpSpPr>
        <p:grpSpPr bwMode="auto">
          <a:xfrm>
            <a:off x="457200" y="914400"/>
            <a:ext cx="8458200" cy="4414837"/>
            <a:chOff x="930" y="11219"/>
            <a:chExt cx="10455" cy="3767"/>
          </a:xfrm>
        </p:grpSpPr>
        <p:grpSp>
          <p:nvGrpSpPr>
            <p:cNvPr id="7" name="Group 5"/>
            <p:cNvGrpSpPr>
              <a:grpSpLocks/>
            </p:cNvGrpSpPr>
            <p:nvPr/>
          </p:nvGrpSpPr>
          <p:grpSpPr bwMode="auto">
            <a:xfrm>
              <a:off x="930" y="11479"/>
              <a:ext cx="10455" cy="3015"/>
              <a:chOff x="870" y="5265"/>
              <a:chExt cx="10455" cy="3015"/>
            </a:xfrm>
          </p:grpSpPr>
          <p:grpSp>
            <p:nvGrpSpPr>
              <p:cNvPr id="11" name="Group 39"/>
              <p:cNvGrpSpPr>
                <a:grpSpLocks/>
              </p:cNvGrpSpPr>
              <p:nvPr/>
            </p:nvGrpSpPr>
            <p:grpSpPr bwMode="auto">
              <a:xfrm>
                <a:off x="870" y="5881"/>
                <a:ext cx="2250" cy="1672"/>
                <a:chOff x="870" y="5881"/>
                <a:chExt cx="2250" cy="1672"/>
              </a:xfrm>
            </p:grpSpPr>
            <p:sp>
              <p:nvSpPr>
                <p:cNvPr id="45" name="Rectangle 41"/>
                <p:cNvSpPr>
                  <a:spLocks noChangeArrowheads="1"/>
                </p:cNvSpPr>
                <p:nvPr/>
              </p:nvSpPr>
              <p:spPr bwMode="auto">
                <a:xfrm>
                  <a:off x="1380" y="6463"/>
                  <a:ext cx="1230" cy="10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Shocks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Seasonality</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Trends &amp; Changes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0"/>
                <p:cNvSpPr>
                  <a:spLocks noChangeArrowheads="1"/>
                </p:cNvSpPr>
                <p:nvPr/>
              </p:nvSpPr>
              <p:spPr bwMode="auto">
                <a:xfrm>
                  <a:off x="870" y="5881"/>
                  <a:ext cx="2250"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VULNERABILITY CONTEXT</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grpSp>
            <p:nvGrpSpPr>
              <p:cNvPr id="12" name="Group 22"/>
              <p:cNvGrpSpPr>
                <a:grpSpLocks/>
              </p:cNvGrpSpPr>
              <p:nvPr/>
            </p:nvGrpSpPr>
            <p:grpSpPr bwMode="auto">
              <a:xfrm>
                <a:off x="3350" y="5265"/>
                <a:ext cx="3474" cy="2564"/>
                <a:chOff x="3350" y="4824"/>
                <a:chExt cx="3474" cy="2564"/>
              </a:xfrm>
            </p:grpSpPr>
            <p:sp>
              <p:nvSpPr>
                <p:cNvPr id="29" name="Rectangle 38"/>
                <p:cNvSpPr>
                  <a:spLocks noChangeArrowheads="1"/>
                </p:cNvSpPr>
                <p:nvPr/>
              </p:nvSpPr>
              <p:spPr bwMode="auto">
                <a:xfrm>
                  <a:off x="4159" y="4824"/>
                  <a:ext cx="1905" cy="34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PENTAGON ASSETS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nvGrpSpPr>
                <p:cNvPr id="30" name="Group 23"/>
                <p:cNvGrpSpPr>
                  <a:grpSpLocks/>
                </p:cNvGrpSpPr>
                <p:nvPr/>
              </p:nvGrpSpPr>
              <p:grpSpPr bwMode="auto">
                <a:xfrm>
                  <a:off x="3350" y="5391"/>
                  <a:ext cx="3474" cy="1997"/>
                  <a:chOff x="2985" y="5469"/>
                  <a:chExt cx="3474" cy="1997"/>
                </a:xfrm>
              </p:grpSpPr>
              <p:grpSp>
                <p:nvGrpSpPr>
                  <p:cNvPr id="31" name="Group 32"/>
                  <p:cNvGrpSpPr>
                    <a:grpSpLocks/>
                  </p:cNvGrpSpPr>
                  <p:nvPr/>
                </p:nvGrpSpPr>
                <p:grpSpPr bwMode="auto">
                  <a:xfrm>
                    <a:off x="2985" y="5469"/>
                    <a:ext cx="3474" cy="1997"/>
                    <a:chOff x="3044" y="5406"/>
                    <a:chExt cx="3474" cy="1997"/>
                  </a:xfrm>
                </p:grpSpPr>
                <p:sp>
                  <p:nvSpPr>
                    <p:cNvPr id="40" name="Text Box 37"/>
                    <p:cNvSpPr txBox="1">
                      <a:spLocks noChangeArrowheads="1"/>
                    </p:cNvSpPr>
                    <p:nvPr/>
                  </p:nvSpPr>
                  <p:spPr bwMode="auto">
                    <a:xfrm>
                      <a:off x="5283" y="6812"/>
                      <a:ext cx="990" cy="576"/>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Financial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36"/>
                    <p:cNvSpPr txBox="1">
                      <a:spLocks noChangeArrowheads="1"/>
                    </p:cNvSpPr>
                    <p:nvPr/>
                  </p:nvSpPr>
                  <p:spPr bwMode="auto">
                    <a:xfrm>
                      <a:off x="5528" y="5777"/>
                      <a:ext cx="990" cy="61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Natural</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 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Text Box 35"/>
                    <p:cNvSpPr txBox="1">
                      <a:spLocks noChangeArrowheads="1"/>
                    </p:cNvSpPr>
                    <p:nvPr/>
                  </p:nvSpPr>
                  <p:spPr bwMode="auto">
                    <a:xfrm>
                      <a:off x="3234" y="6812"/>
                      <a:ext cx="930" cy="59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Physical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3044" y="5777"/>
                      <a:ext cx="975" cy="59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Social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33"/>
                    <p:cNvSpPr txBox="1">
                      <a:spLocks noChangeArrowheads="1"/>
                    </p:cNvSpPr>
                    <p:nvPr/>
                  </p:nvSpPr>
                  <p:spPr bwMode="auto">
                    <a:xfrm>
                      <a:off x="4048" y="5406"/>
                      <a:ext cx="1515" cy="34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Human Capital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2" name="Group 24"/>
                  <p:cNvGrpSpPr>
                    <a:grpSpLocks/>
                  </p:cNvGrpSpPr>
                  <p:nvPr/>
                </p:nvGrpSpPr>
                <p:grpSpPr bwMode="auto">
                  <a:xfrm>
                    <a:off x="3739" y="5667"/>
                    <a:ext cx="1868" cy="1143"/>
                    <a:chOff x="3739" y="5667"/>
                    <a:chExt cx="1868" cy="1143"/>
                  </a:xfrm>
                </p:grpSpPr>
                <p:sp>
                  <p:nvSpPr>
                    <p:cNvPr id="35" name="AutoShape 31"/>
                    <p:cNvSpPr>
                      <a:spLocks noChangeArrowheads="1"/>
                    </p:cNvSpPr>
                    <p:nvPr/>
                  </p:nvSpPr>
                  <p:spPr bwMode="auto">
                    <a:xfrm>
                      <a:off x="3739" y="5667"/>
                      <a:ext cx="1868" cy="1143"/>
                    </a:xfrm>
                    <a:prstGeom prst="pentag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34" name="Text Box 25"/>
                    <p:cNvSpPr txBox="1">
                      <a:spLocks noChangeArrowheads="1"/>
                    </p:cNvSpPr>
                    <p:nvPr/>
                  </p:nvSpPr>
                  <p:spPr bwMode="auto">
                    <a:xfrm>
                      <a:off x="3967" y="6356"/>
                      <a:ext cx="14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Sector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nvGrpSpPr>
              <p:cNvPr id="13" name="Group 19"/>
              <p:cNvGrpSpPr>
                <a:grpSpLocks/>
              </p:cNvGrpSpPr>
              <p:nvPr/>
            </p:nvGrpSpPr>
            <p:grpSpPr bwMode="auto">
              <a:xfrm>
                <a:off x="7800" y="5821"/>
                <a:ext cx="1365" cy="1649"/>
                <a:chOff x="7800" y="5821"/>
                <a:chExt cx="1365" cy="1649"/>
              </a:xfrm>
            </p:grpSpPr>
            <p:sp>
              <p:nvSpPr>
                <p:cNvPr id="27" name="Rectangle 21"/>
                <p:cNvSpPr>
                  <a:spLocks noChangeArrowheads="1"/>
                </p:cNvSpPr>
                <p:nvPr/>
              </p:nvSpPr>
              <p:spPr bwMode="auto">
                <a:xfrm>
                  <a:off x="7935" y="6493"/>
                  <a:ext cx="1125" cy="9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Policies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Institutions</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Processes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0"/>
                <p:cNvSpPr>
                  <a:spLocks noChangeArrowheads="1"/>
                </p:cNvSpPr>
                <p:nvPr/>
              </p:nvSpPr>
              <p:spPr bwMode="auto">
                <a:xfrm>
                  <a:off x="7800" y="5821"/>
                  <a:ext cx="1365" cy="602"/>
                </a:xfrm>
                <a:prstGeom prst="rect">
                  <a:avLst/>
                </a:prstGeom>
                <a:solidFill>
                  <a:srgbClr val="000000"/>
                </a:solidFill>
                <a:ln w="9525">
                  <a:solidFill>
                    <a:srgbClr val="000000"/>
                  </a:solidFill>
                  <a:miter lim="800000"/>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STRUCTURES</a:t>
                  </a:r>
                  <a:endParaRPr kumimoji="0" lang="en-US" sz="7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Century Gothic" pitchFamily="34" charset="0"/>
                      <a:ea typeface="Calibri" pitchFamily="34" charset="0"/>
                      <a:cs typeface="Times New Roman" pitchFamily="18" charset="0"/>
                    </a:rPr>
                    <a:t>&amp; PROCESSES</a:t>
                  </a: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grpSp>
          <p:sp>
            <p:nvSpPr>
              <p:cNvPr id="14" name="Rectangle 18"/>
              <p:cNvSpPr>
                <a:spLocks noChangeArrowheads="1"/>
              </p:cNvSpPr>
              <p:nvPr/>
            </p:nvSpPr>
            <p:spPr bwMode="auto">
              <a:xfrm>
                <a:off x="9885" y="6453"/>
                <a:ext cx="1440" cy="72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Century Gothic" pitchFamily="34" charset="0"/>
                    <a:ea typeface="Calibri" pitchFamily="34" charset="0"/>
                    <a:cs typeface="Times New Roman" pitchFamily="18" charset="0"/>
                  </a:rPr>
                  <a:t>ADAPTIVE STRATEGIES</a:t>
                </a:r>
                <a:endParaRPr kumimoji="0" lang="en-US" sz="1800" b="0" i="0" u="none" strike="noStrike" cap="none" normalizeH="0" baseline="0" smtClean="0">
                  <a:ln>
                    <a:noFill/>
                  </a:ln>
                  <a:solidFill>
                    <a:schemeClr val="bg1"/>
                  </a:solidFill>
                  <a:effectLst/>
                  <a:latin typeface="Arial" pitchFamily="34" charset="0"/>
                  <a:cs typeface="Arial" pitchFamily="34" charset="0"/>
                </a:endParaRPr>
              </a:p>
            </p:txBody>
          </p:sp>
          <p:grpSp>
            <p:nvGrpSpPr>
              <p:cNvPr id="15" name="Group 14"/>
              <p:cNvGrpSpPr>
                <a:grpSpLocks/>
              </p:cNvGrpSpPr>
              <p:nvPr/>
            </p:nvGrpSpPr>
            <p:grpSpPr bwMode="auto">
              <a:xfrm>
                <a:off x="6824" y="6423"/>
                <a:ext cx="826" cy="1062"/>
                <a:chOff x="6824" y="6423"/>
                <a:chExt cx="826" cy="1062"/>
              </a:xfrm>
            </p:grpSpPr>
            <p:sp>
              <p:nvSpPr>
                <p:cNvPr id="24" name="AutoShape 17"/>
                <p:cNvSpPr>
                  <a:spLocks noChangeArrowheads="1"/>
                </p:cNvSpPr>
                <p:nvPr/>
              </p:nvSpPr>
              <p:spPr bwMode="auto">
                <a:xfrm>
                  <a:off x="6945" y="6423"/>
                  <a:ext cx="495" cy="247"/>
                </a:xfrm>
                <a:prstGeom prst="rightArrow">
                  <a:avLst>
                    <a:gd name="adj1" fmla="val 50000"/>
                    <a:gd name="adj2" fmla="val 50101"/>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5" name="AutoShape 16"/>
                <p:cNvSpPr>
                  <a:spLocks noChangeArrowheads="1"/>
                </p:cNvSpPr>
                <p:nvPr/>
              </p:nvSpPr>
              <p:spPr bwMode="auto">
                <a:xfrm rot="10800000">
                  <a:off x="6930" y="7238"/>
                  <a:ext cx="495" cy="247"/>
                </a:xfrm>
                <a:prstGeom prst="rightArrow">
                  <a:avLst>
                    <a:gd name="adj1" fmla="val 50000"/>
                    <a:gd name="adj2" fmla="val 50101"/>
                  </a:avLst>
                </a:prstGeom>
                <a:solidFill>
                  <a:srgbClr val="000000"/>
                </a:solidFill>
                <a:ln>
                  <a:noFill/>
                </a:ln>
                <a:effectLst/>
                <a:extLst>
                  <a:ext uri="{91240B29-F687-4F45-9708-019B960494DF}">
                    <a14:hiddenLine xmlns:a14="http://schemas.microsoft.com/office/drawing/2010/main" w="38100">
                      <a:solidFill>
                        <a:srgbClr val="F2F2F2"/>
                      </a:solidFill>
                      <a:miter lim="800000"/>
                      <a:headEnd/>
                      <a:tailEnd/>
                    </a14:hiddenLine>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PH"/>
                </a:p>
              </p:txBody>
            </p:sp>
            <p:sp>
              <p:nvSpPr>
                <p:cNvPr id="26" name="Rectangle 15"/>
                <p:cNvSpPr>
                  <a:spLocks noChangeArrowheads="1"/>
                </p:cNvSpPr>
                <p:nvPr/>
              </p:nvSpPr>
              <p:spPr bwMode="auto">
                <a:xfrm>
                  <a:off x="6824" y="6724"/>
                  <a:ext cx="826" cy="480"/>
                </a:xfrm>
                <a:prstGeom prst="rect">
                  <a:avLst/>
                </a:prstGeom>
                <a:solidFill>
                  <a:srgbClr val="FFFFFF"/>
                </a:solidFill>
                <a:ln w="9525">
                  <a:solidFill>
                    <a:srgbClr val="000000"/>
                  </a:solidFill>
                  <a:prstDash val="dash"/>
                  <a:miter lim="800000"/>
                  <a:headEnd/>
                  <a:tailEnd/>
                </a:ln>
              </p:spPr>
              <p:txBody>
                <a:bodyPr vert="horz" wrap="square" lIns="45720" tIns="45720" rIns="4572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Influence &amp; access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6" name="Group 11"/>
              <p:cNvGrpSpPr>
                <a:grpSpLocks/>
              </p:cNvGrpSpPr>
              <p:nvPr/>
            </p:nvGrpSpPr>
            <p:grpSpPr bwMode="auto">
              <a:xfrm>
                <a:off x="2750" y="6427"/>
                <a:ext cx="599" cy="1126"/>
                <a:chOff x="2750" y="6427"/>
                <a:chExt cx="599" cy="1126"/>
              </a:xfrm>
            </p:grpSpPr>
            <p:sp>
              <p:nvSpPr>
                <p:cNvPr id="22" name="AutoShape 13"/>
                <p:cNvSpPr>
                  <a:spLocks noChangeArrowheads="1"/>
                </p:cNvSpPr>
                <p:nvPr/>
              </p:nvSpPr>
              <p:spPr bwMode="auto">
                <a:xfrm rot="977543">
                  <a:off x="2764" y="6427"/>
                  <a:ext cx="585" cy="300"/>
                </a:xfrm>
                <a:prstGeom prst="rightArrow">
                  <a:avLst>
                    <a:gd name="adj1" fmla="val 50000"/>
                    <a:gd name="adj2" fmla="val 487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sp>
              <p:nvSpPr>
                <p:cNvPr id="23" name="AutoShape 12"/>
                <p:cNvSpPr>
                  <a:spLocks noChangeArrowheads="1"/>
                </p:cNvSpPr>
                <p:nvPr/>
              </p:nvSpPr>
              <p:spPr bwMode="auto">
                <a:xfrm rot="-1354727">
                  <a:off x="2750" y="7253"/>
                  <a:ext cx="555" cy="300"/>
                </a:xfrm>
                <a:prstGeom prst="rightArrow">
                  <a:avLst>
                    <a:gd name="adj1" fmla="val 50000"/>
                    <a:gd name="adj2" fmla="val 462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sp>
            <p:nvSpPr>
              <p:cNvPr id="17" name="AutoShape 10"/>
              <p:cNvSpPr>
                <a:spLocks noChangeArrowheads="1"/>
              </p:cNvSpPr>
              <p:nvPr/>
            </p:nvSpPr>
            <p:spPr bwMode="auto">
              <a:xfrm>
                <a:off x="9255" y="6671"/>
                <a:ext cx="495" cy="304"/>
              </a:xfrm>
              <a:prstGeom prst="rightArrow">
                <a:avLst>
                  <a:gd name="adj1" fmla="val 50000"/>
                  <a:gd name="adj2" fmla="val 40707"/>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PH"/>
              </a:p>
            </p:txBody>
          </p:sp>
          <p:grpSp>
            <p:nvGrpSpPr>
              <p:cNvPr id="18" name="Group 6"/>
              <p:cNvGrpSpPr>
                <a:grpSpLocks/>
              </p:cNvGrpSpPr>
              <p:nvPr/>
            </p:nvGrpSpPr>
            <p:grpSpPr bwMode="auto">
              <a:xfrm>
                <a:off x="1935" y="7485"/>
                <a:ext cx="6570" cy="795"/>
                <a:chOff x="1935" y="7485"/>
                <a:chExt cx="6570" cy="795"/>
              </a:xfrm>
            </p:grpSpPr>
            <p:sp>
              <p:nvSpPr>
                <p:cNvPr id="19" name="AutoShape 9"/>
                <p:cNvSpPr>
                  <a:spLocks noChangeShapeType="1"/>
                </p:cNvSpPr>
                <p:nvPr/>
              </p:nvSpPr>
              <p:spPr bwMode="auto">
                <a:xfrm>
                  <a:off x="8505" y="7485"/>
                  <a:ext cx="0" cy="7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0" name="AutoShape 8"/>
                <p:cNvSpPr>
                  <a:spLocks noChangeShapeType="1"/>
                </p:cNvSpPr>
                <p:nvPr/>
              </p:nvSpPr>
              <p:spPr bwMode="auto">
                <a:xfrm flipH="1">
                  <a:off x="1935" y="8280"/>
                  <a:ext cx="657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sp>
              <p:nvSpPr>
                <p:cNvPr id="21" name="AutoShape 7"/>
                <p:cNvSpPr>
                  <a:spLocks noChangeShapeType="1"/>
                </p:cNvSpPr>
                <p:nvPr/>
              </p:nvSpPr>
              <p:spPr bwMode="auto">
                <a:xfrm flipV="1">
                  <a:off x="1935" y="7814"/>
                  <a:ext cx="0" cy="4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PH"/>
                </a:p>
              </p:txBody>
            </p:sp>
          </p:grpSp>
        </p:grpSp>
        <p:sp>
          <p:nvSpPr>
            <p:cNvPr id="8" name="Text Box 4"/>
            <p:cNvSpPr txBox="1">
              <a:spLocks noChangeArrowheads="1"/>
            </p:cNvSpPr>
            <p:nvPr/>
          </p:nvSpPr>
          <p:spPr bwMode="auto">
            <a:xfrm>
              <a:off x="2810" y="13012"/>
              <a:ext cx="1409" cy="375"/>
            </a:xfrm>
            <a:prstGeom prst="rect">
              <a:avLst/>
            </a:prstGeom>
            <a:solidFill>
              <a:srgbClr val="FFFFFF">
                <a:alpha val="0"/>
              </a:srgbClr>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Century Gothic" pitchFamily="34" charset="0"/>
                  <a:ea typeface="Calibri" pitchFamily="34" charset="0"/>
                  <a:cs typeface="Times New Roman" pitchFamily="18" charset="0"/>
                </a:rPr>
                <a:t>Create/ destroy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3"/>
            <p:cNvSpPr txBox="1">
              <a:spLocks noChangeArrowheads="1"/>
            </p:cNvSpPr>
            <p:nvPr/>
          </p:nvSpPr>
          <p:spPr bwMode="auto">
            <a:xfrm>
              <a:off x="4657" y="14602"/>
              <a:ext cx="1477" cy="375"/>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entury Gothic" pitchFamily="34" charset="0"/>
                  <a:ea typeface="Calibri" pitchFamily="34" charset="0"/>
                  <a:cs typeface="Times New Roman" pitchFamily="18" charset="0"/>
                </a:rPr>
                <a:t>Cushion impacts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930" y="11219"/>
              <a:ext cx="8295" cy="37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grpSp>
      <p:sp>
        <p:nvSpPr>
          <p:cNvPr id="47" name="Rectangle 5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3" name="Straight Connector 62"/>
          <p:cNvCxnSpPr>
            <a:stCxn id="35" idx="2"/>
          </p:cNvCxnSpPr>
          <p:nvPr/>
        </p:nvCxnSpPr>
        <p:spPr>
          <a:xfrm flipV="1">
            <a:off x="3362159" y="2865741"/>
            <a:ext cx="450410" cy="5895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V="1">
            <a:off x="3829154" y="2113295"/>
            <a:ext cx="8383" cy="75361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flipV="1">
            <a:off x="3837537" y="2865741"/>
            <a:ext cx="451376" cy="577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837537" y="2634267"/>
            <a:ext cx="747233" cy="23264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073539" y="2624152"/>
            <a:ext cx="759806" cy="2415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643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1716</Words>
  <Application>Microsoft Office PowerPoint</Application>
  <PresentationFormat>On-screen Show (4:3)</PresentationFormat>
  <Paragraphs>453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Social Analysis Workshop</vt:lpstr>
      <vt:lpstr>What is Social Analysis?</vt:lpstr>
      <vt:lpstr>Sustainable Lives and Livelihood Framework </vt:lpstr>
      <vt:lpstr>PowerPoint Presentation</vt:lpstr>
      <vt:lpstr>PowerPoint Presentation</vt:lpstr>
      <vt:lpstr>PowerPoint Presentation</vt:lpstr>
      <vt:lpstr>PowerPoint Presentation</vt:lpstr>
      <vt:lpstr>PowerPoint Presentation</vt:lpstr>
      <vt:lpstr>PowerPoint Presentation</vt:lpstr>
      <vt:lpstr>Workshop</vt:lpstr>
      <vt:lpstr>Asset Pentagon</vt:lpstr>
      <vt:lpstr>Vulnerability Context </vt:lpstr>
      <vt:lpstr>PowerPoint Presentation</vt:lpstr>
      <vt:lpstr>PowerPoint Presentation</vt:lpstr>
      <vt:lpstr>PowerPoint Presentation</vt:lpstr>
      <vt:lpstr>PowerPoint Presentation</vt:lpstr>
      <vt:lpstr>Workshop</vt:lpstr>
      <vt:lpstr>Policies, Institutions, Processes</vt:lpstr>
      <vt:lpstr>PowerPoint Presentation</vt:lpstr>
      <vt:lpstr>PowerPoint Presentation</vt:lpstr>
      <vt:lpstr>Adaptive Strategies</vt:lpstr>
      <vt:lpstr>PowerPoint Presentation</vt:lpstr>
      <vt:lpstr>PowerPoint Presentation</vt:lpstr>
      <vt:lpstr>Reflection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Analysis Workshop</dc:title>
  <dc:creator>Abi</dc:creator>
  <cp:lastModifiedBy>Abi</cp:lastModifiedBy>
  <cp:revision>13</cp:revision>
  <dcterms:created xsi:type="dcterms:W3CDTF">2013-09-01T18:24:50Z</dcterms:created>
  <dcterms:modified xsi:type="dcterms:W3CDTF">2013-09-01T22:46:45Z</dcterms:modified>
</cp:coreProperties>
</file>