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4"/>
  </p:notesMasterIdLst>
  <p:sldIdLst>
    <p:sldId id="256" r:id="rId2"/>
    <p:sldId id="257" r:id="rId3"/>
    <p:sldId id="304" r:id="rId4"/>
    <p:sldId id="258" r:id="rId5"/>
    <p:sldId id="259" r:id="rId6"/>
    <p:sldId id="260" r:id="rId7"/>
    <p:sldId id="274" r:id="rId8"/>
    <p:sldId id="271" r:id="rId9"/>
    <p:sldId id="272" r:id="rId10"/>
    <p:sldId id="273" r:id="rId11"/>
    <p:sldId id="275" r:id="rId12"/>
    <p:sldId id="288" r:id="rId13"/>
    <p:sldId id="276" r:id="rId14"/>
    <p:sldId id="277" r:id="rId15"/>
    <p:sldId id="278" r:id="rId16"/>
    <p:sldId id="279" r:id="rId17"/>
    <p:sldId id="280" r:id="rId18"/>
    <p:sldId id="261" r:id="rId19"/>
    <p:sldId id="307" r:id="rId20"/>
    <p:sldId id="281" r:id="rId21"/>
    <p:sldId id="282" r:id="rId22"/>
    <p:sldId id="287" r:id="rId23"/>
    <p:sldId id="262" r:id="rId24"/>
    <p:sldId id="283" r:id="rId25"/>
    <p:sldId id="308" r:id="rId26"/>
    <p:sldId id="284" r:id="rId27"/>
    <p:sldId id="286" r:id="rId28"/>
    <p:sldId id="289" r:id="rId29"/>
    <p:sldId id="290" r:id="rId30"/>
    <p:sldId id="291" r:id="rId31"/>
    <p:sldId id="264" r:id="rId32"/>
    <p:sldId id="309" r:id="rId33"/>
    <p:sldId id="293" r:id="rId34"/>
    <p:sldId id="294" r:id="rId35"/>
    <p:sldId id="295" r:id="rId36"/>
    <p:sldId id="296" r:id="rId37"/>
    <p:sldId id="297" r:id="rId38"/>
    <p:sldId id="298" r:id="rId39"/>
    <p:sldId id="306" r:id="rId40"/>
    <p:sldId id="265" r:id="rId41"/>
    <p:sldId id="266" r:id="rId42"/>
    <p:sldId id="30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527" autoAdjust="0"/>
  </p:normalViewPr>
  <p:slideViewPr>
    <p:cSldViewPr>
      <p:cViewPr>
        <p:scale>
          <a:sx n="50" d="100"/>
          <a:sy n="50" d="100"/>
        </p:scale>
        <p:origin x="-1944" y="-13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96A14F-AECE-4144-B287-5029D2963F2E}" type="datetimeFigureOut">
              <a:rPr lang="en-PH" smtClean="0"/>
              <a:pPr/>
              <a:t>8/22/2013</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12FAF9-AEEE-4B97-ADA6-A24F4B8A4195}" type="slidenum">
              <a:rPr lang="en-PH" smtClean="0"/>
              <a:pPr/>
              <a:t>‹#›</a:t>
            </a:fld>
            <a:endParaRPr lang="en-P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There is much debate about what exactly is meant by the term ‘social capital’. In the context of the sustainable livelihoods framework it is taken to mean the social resources upon which people draw in pursuit of their livelihood objectives. These are developed through:</a:t>
            </a:r>
          </a:p>
          <a:p>
            <a:r>
              <a:rPr lang="en-PH" sz="1200" kern="1200" baseline="0" dirty="0" smtClean="0">
                <a:solidFill>
                  <a:schemeClr val="tx1"/>
                </a:solidFill>
                <a:latin typeface="+mn-lt"/>
                <a:ea typeface="+mn-ea"/>
                <a:cs typeface="+mn-cs"/>
              </a:rPr>
              <a:t>• </a:t>
            </a:r>
            <a:r>
              <a:rPr lang="en-PH" sz="1200" b="1" kern="1200" baseline="0" dirty="0" smtClean="0">
                <a:solidFill>
                  <a:schemeClr val="tx1"/>
                </a:solidFill>
                <a:latin typeface="+mn-lt"/>
                <a:ea typeface="+mn-ea"/>
                <a:cs typeface="+mn-cs"/>
              </a:rPr>
              <a:t>networks and connectedness, either vertical (patron/client) or horizontal (between individuals </a:t>
            </a:r>
            <a:r>
              <a:rPr lang="en-PH" sz="1200" kern="1200" baseline="0" dirty="0" smtClean="0">
                <a:solidFill>
                  <a:schemeClr val="tx1"/>
                </a:solidFill>
                <a:latin typeface="+mn-lt"/>
                <a:ea typeface="+mn-ea"/>
                <a:cs typeface="+mn-cs"/>
              </a:rPr>
              <a:t>with shared interests) that increase people’s trust and ability to work together and expand their access to wider institutions, such as political or civic bodies;</a:t>
            </a:r>
          </a:p>
          <a:p>
            <a:r>
              <a:rPr lang="en-PH" sz="1200" kern="1200" baseline="0" dirty="0" smtClean="0">
                <a:solidFill>
                  <a:schemeClr val="tx1"/>
                </a:solidFill>
                <a:latin typeface="+mn-lt"/>
                <a:ea typeface="+mn-ea"/>
                <a:cs typeface="+mn-cs"/>
              </a:rPr>
              <a:t>• </a:t>
            </a:r>
            <a:r>
              <a:rPr lang="en-PH" sz="1200" b="1" kern="1200" baseline="0" dirty="0" smtClean="0">
                <a:solidFill>
                  <a:schemeClr val="tx1"/>
                </a:solidFill>
                <a:latin typeface="+mn-lt"/>
                <a:ea typeface="+mn-ea"/>
                <a:cs typeface="+mn-cs"/>
              </a:rPr>
              <a:t>membership of more formalised groups which often entails adherence to mutually-agreed or </a:t>
            </a:r>
            <a:r>
              <a:rPr lang="en-PH" sz="1200" kern="1200" baseline="0" dirty="0" smtClean="0">
                <a:solidFill>
                  <a:schemeClr val="tx1"/>
                </a:solidFill>
                <a:latin typeface="+mn-lt"/>
                <a:ea typeface="+mn-ea"/>
                <a:cs typeface="+mn-cs"/>
              </a:rPr>
              <a:t>commonly accepted </a:t>
            </a:r>
            <a:r>
              <a:rPr lang="en-PH" sz="1200" b="1" kern="1200" baseline="0" dirty="0" smtClean="0">
                <a:solidFill>
                  <a:schemeClr val="tx1"/>
                </a:solidFill>
                <a:latin typeface="+mn-lt"/>
                <a:ea typeface="+mn-ea"/>
                <a:cs typeface="+mn-cs"/>
              </a:rPr>
              <a:t>rules, norms and sanctions; and</a:t>
            </a:r>
          </a:p>
          <a:p>
            <a:r>
              <a:rPr lang="en-PH" sz="1200" kern="1200" baseline="0" dirty="0" smtClean="0">
                <a:solidFill>
                  <a:schemeClr val="tx1"/>
                </a:solidFill>
                <a:latin typeface="+mn-lt"/>
                <a:ea typeface="+mn-ea"/>
                <a:cs typeface="+mn-cs"/>
              </a:rPr>
              <a:t>• </a:t>
            </a:r>
            <a:r>
              <a:rPr lang="en-PH" sz="1200" b="1" kern="1200" baseline="0" dirty="0" smtClean="0">
                <a:solidFill>
                  <a:schemeClr val="tx1"/>
                </a:solidFill>
                <a:latin typeface="+mn-lt"/>
                <a:ea typeface="+mn-ea"/>
                <a:cs typeface="+mn-cs"/>
              </a:rPr>
              <a:t>relationships of trust, reciprocity and exchanges that facilitate co-operation, reduce transaction </a:t>
            </a:r>
            <a:r>
              <a:rPr lang="en-PH" sz="1200" kern="1200" baseline="0" dirty="0" smtClean="0">
                <a:solidFill>
                  <a:schemeClr val="tx1"/>
                </a:solidFill>
                <a:latin typeface="+mn-lt"/>
                <a:ea typeface="+mn-ea"/>
                <a:cs typeface="+mn-cs"/>
              </a:rPr>
              <a:t>costs and may provide the basis for </a:t>
            </a:r>
            <a:r>
              <a:rPr lang="en-PH" sz="1200" b="1" kern="1200" baseline="0" dirty="0" smtClean="0">
                <a:solidFill>
                  <a:schemeClr val="tx1"/>
                </a:solidFill>
                <a:latin typeface="+mn-lt"/>
                <a:ea typeface="+mn-ea"/>
                <a:cs typeface="+mn-cs"/>
              </a:rPr>
              <a:t>informal safety nets amongst the poor.</a:t>
            </a:r>
            <a:endParaRPr lang="en-PH" dirty="0"/>
          </a:p>
        </p:txBody>
      </p:sp>
      <p:sp>
        <p:nvSpPr>
          <p:cNvPr id="4" name="Slide Number Placeholder 3"/>
          <p:cNvSpPr>
            <a:spLocks noGrp="1"/>
          </p:cNvSpPr>
          <p:nvPr>
            <p:ph type="sldNum" sz="quarter" idx="10"/>
          </p:nvPr>
        </p:nvSpPr>
        <p:spPr/>
        <p:txBody>
          <a:bodyPr/>
          <a:lstStyle/>
          <a:p>
            <a:fld id="{5512FAF9-AEEE-4B97-ADA6-A24F4B8A4195}" type="slidenum">
              <a:rPr lang="en-PH" smtClean="0"/>
              <a:pPr/>
              <a:t>14</a:t>
            </a:fld>
            <a:endParaRPr lang="en-P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Within the sustainable livelihoods framework, the relationship between natural capital and the V</a:t>
            </a:r>
            <a:r>
              <a:rPr lang="en-PH" sz="1200" i="1" kern="1200" baseline="0" dirty="0" smtClean="0">
                <a:solidFill>
                  <a:schemeClr val="tx1"/>
                </a:solidFill>
                <a:latin typeface="+mn-lt"/>
                <a:ea typeface="+mn-ea"/>
                <a:cs typeface="+mn-cs"/>
              </a:rPr>
              <a:t>ulnerability Context is particularly close. Many of the shocks that devastate the livelihoods of the </a:t>
            </a:r>
            <a:r>
              <a:rPr lang="en-PH" sz="1200" kern="1200" baseline="0" dirty="0" smtClean="0">
                <a:solidFill>
                  <a:schemeClr val="tx1"/>
                </a:solidFill>
                <a:latin typeface="+mn-lt"/>
                <a:ea typeface="+mn-ea"/>
                <a:cs typeface="+mn-cs"/>
              </a:rPr>
              <a:t>poor are themselves natural processes that destroy natural capital (e.g. fires that destroy forests, floods and earthquakes that destroy agricultural land) and seasonality is largely due to changes in the value or productivity of natural capital over the year.</a:t>
            </a:r>
          </a:p>
        </p:txBody>
      </p:sp>
      <p:sp>
        <p:nvSpPr>
          <p:cNvPr id="4" name="Slide Number Placeholder 3"/>
          <p:cNvSpPr>
            <a:spLocks noGrp="1"/>
          </p:cNvSpPr>
          <p:nvPr>
            <p:ph type="sldNum" sz="quarter" idx="10"/>
          </p:nvPr>
        </p:nvSpPr>
        <p:spPr/>
        <p:txBody>
          <a:bodyPr/>
          <a:lstStyle/>
          <a:p>
            <a:fld id="{5512FAF9-AEEE-4B97-ADA6-A24F4B8A4195}" type="slidenum">
              <a:rPr lang="en-PH" smtClean="0"/>
              <a:pPr/>
              <a:t>15</a:t>
            </a:fld>
            <a:endParaRPr lang="en-P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Many participatory poverty assessments have found that a lack of particular types of infrastructure is considered to be a core dimension of poverty. Without adequate access to services such as water and</a:t>
            </a:r>
          </a:p>
          <a:p>
            <a:r>
              <a:rPr lang="en-PH" sz="1200" kern="1200" baseline="0" dirty="0" smtClean="0">
                <a:solidFill>
                  <a:schemeClr val="tx1"/>
                </a:solidFill>
                <a:latin typeface="+mn-lt"/>
                <a:ea typeface="+mn-ea"/>
                <a:cs typeface="+mn-cs"/>
              </a:rPr>
              <a:t>energy, human health deteriorates and long periods are spent in non-productive activities such as the collection of water and fuel wood. The opportunity costs associated with poor infrastructure can preclude education, access to health services and income generation</a:t>
            </a:r>
            <a:endParaRPr lang="en-PH" dirty="0"/>
          </a:p>
        </p:txBody>
      </p:sp>
      <p:sp>
        <p:nvSpPr>
          <p:cNvPr id="4" name="Slide Number Placeholder 3"/>
          <p:cNvSpPr>
            <a:spLocks noGrp="1"/>
          </p:cNvSpPr>
          <p:nvPr>
            <p:ph type="sldNum" sz="quarter" idx="10"/>
          </p:nvPr>
        </p:nvSpPr>
        <p:spPr/>
        <p:txBody>
          <a:bodyPr/>
          <a:lstStyle/>
          <a:p>
            <a:fld id="{5512FAF9-AEEE-4B97-ADA6-A24F4B8A4195}" type="slidenum">
              <a:rPr lang="en-PH" smtClean="0"/>
              <a:pPr/>
              <a:t>16</a:t>
            </a:fld>
            <a:endParaRPr lang="en-P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Financial capital is probably the most versatile of the five categories of assets.</a:t>
            </a:r>
          </a:p>
          <a:p>
            <a:r>
              <a:rPr lang="en-PH" sz="1200" kern="1200" baseline="0" dirty="0" smtClean="0">
                <a:solidFill>
                  <a:schemeClr val="tx1"/>
                </a:solidFill>
                <a:latin typeface="+mn-lt"/>
                <a:ea typeface="+mn-ea"/>
                <a:cs typeface="+mn-cs"/>
              </a:rPr>
              <a:t>• It can be converted – with varying degrees of ease, depending upon </a:t>
            </a:r>
            <a:r>
              <a:rPr lang="en-PH" sz="1200" i="1" kern="1200" baseline="0" dirty="0" smtClean="0">
                <a:solidFill>
                  <a:schemeClr val="tx1"/>
                </a:solidFill>
                <a:latin typeface="+mn-lt"/>
                <a:ea typeface="+mn-ea"/>
                <a:cs typeface="+mn-cs"/>
              </a:rPr>
              <a:t>Transforming Structures and Processes – into other types of capital.</a:t>
            </a:r>
          </a:p>
          <a:p>
            <a:r>
              <a:rPr lang="en-PH" sz="1200" kern="1200" baseline="0" dirty="0" smtClean="0">
                <a:solidFill>
                  <a:schemeClr val="tx1"/>
                </a:solidFill>
                <a:latin typeface="+mn-lt"/>
                <a:ea typeface="+mn-ea"/>
                <a:cs typeface="+mn-cs"/>
              </a:rPr>
              <a:t>• It can be used for direct achievement of livelihood outcomes – for example when food is purchased to reduce food insecurity.</a:t>
            </a:r>
          </a:p>
          <a:p>
            <a:r>
              <a:rPr lang="en-PH" sz="1200" kern="1200" baseline="0" dirty="0" smtClean="0">
                <a:solidFill>
                  <a:schemeClr val="tx1"/>
                </a:solidFill>
                <a:latin typeface="+mn-lt"/>
                <a:ea typeface="+mn-ea"/>
                <a:cs typeface="+mn-cs"/>
              </a:rPr>
              <a:t>• Rightly or wrongly, it can also be transformed into political influence and can free people up for more active participation in organisations that formulate policy and legislation and govern access to resources.</a:t>
            </a:r>
          </a:p>
          <a:p>
            <a:endParaRPr lang="en-PH" sz="1200" kern="1200" baseline="0" dirty="0" smtClean="0">
              <a:solidFill>
                <a:schemeClr val="tx1"/>
              </a:solidFill>
              <a:latin typeface="+mn-lt"/>
              <a:ea typeface="+mn-ea"/>
              <a:cs typeface="+mn-cs"/>
            </a:endParaRPr>
          </a:p>
          <a:p>
            <a:r>
              <a:rPr lang="en-PH" sz="1200" kern="1200" baseline="0" dirty="0" smtClean="0">
                <a:solidFill>
                  <a:schemeClr val="tx1"/>
                </a:solidFill>
                <a:latin typeface="+mn-lt"/>
                <a:ea typeface="+mn-ea"/>
                <a:cs typeface="+mn-cs"/>
              </a:rPr>
              <a:t>However, it is also the asset that tends to be the least available to the poor. Indeed, it is because the poor lack financial capital that other types of capital are so important to them.</a:t>
            </a:r>
          </a:p>
          <a:p>
            <a:r>
              <a:rPr lang="en-PH" sz="1200" kern="1200" baseline="0" dirty="0" smtClean="0">
                <a:solidFill>
                  <a:schemeClr val="tx1"/>
                </a:solidFill>
                <a:latin typeface="+mn-lt"/>
                <a:ea typeface="+mn-ea"/>
                <a:cs typeface="+mn-cs"/>
              </a:rPr>
              <a:t>There are, in addition, assets or desirable outcomes that may not be achievable through the medium of money (such as different components of well-being and knowledge of human rights).</a:t>
            </a:r>
            <a:endParaRPr lang="en-PH" dirty="0"/>
          </a:p>
        </p:txBody>
      </p:sp>
      <p:sp>
        <p:nvSpPr>
          <p:cNvPr id="4" name="Slide Number Placeholder 3"/>
          <p:cNvSpPr>
            <a:spLocks noGrp="1"/>
          </p:cNvSpPr>
          <p:nvPr>
            <p:ph type="sldNum" sz="quarter" idx="10"/>
          </p:nvPr>
        </p:nvSpPr>
        <p:spPr/>
        <p:txBody>
          <a:bodyPr/>
          <a:lstStyle/>
          <a:p>
            <a:fld id="{5512FAF9-AEEE-4B97-ADA6-A24F4B8A4195}" type="slidenum">
              <a:rPr lang="en-PH" smtClean="0"/>
              <a:pPr/>
              <a:t>17</a:t>
            </a:fld>
            <a:endParaRPr lang="en-P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5512FAF9-AEEE-4B97-ADA6-A24F4B8A4195}" type="slidenum">
              <a:rPr lang="en-PH" smtClean="0"/>
              <a:pPr/>
              <a:t>21</a:t>
            </a:fld>
            <a:endParaRPr lang="en-P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b="1" kern="1200" baseline="0" dirty="0" smtClean="0">
                <a:solidFill>
                  <a:schemeClr val="tx1"/>
                </a:solidFill>
                <a:latin typeface="+mn-lt"/>
                <a:ea typeface="+mn-ea"/>
                <a:cs typeface="+mn-cs"/>
              </a:rPr>
              <a:t>Shocks can destroy assets directly (in the case of floods, storms, civil conflict, etc.). They can also </a:t>
            </a:r>
            <a:r>
              <a:rPr lang="en-PH" sz="1200" kern="1200" baseline="0" dirty="0" smtClean="0">
                <a:solidFill>
                  <a:schemeClr val="tx1"/>
                </a:solidFill>
                <a:latin typeface="+mn-lt"/>
                <a:ea typeface="+mn-ea"/>
                <a:cs typeface="+mn-cs"/>
              </a:rPr>
              <a:t>force people to abandon their home areas and dispose of assets (such as land) prematurely as part</a:t>
            </a:r>
          </a:p>
          <a:p>
            <a:r>
              <a:rPr lang="en-PH" sz="1200" kern="1200" baseline="0" dirty="0" smtClean="0">
                <a:solidFill>
                  <a:schemeClr val="tx1"/>
                </a:solidFill>
                <a:latin typeface="+mn-lt"/>
                <a:ea typeface="+mn-ea"/>
                <a:cs typeface="+mn-cs"/>
              </a:rPr>
              <a:t>of coping strategies. Recent events have highlighted the impact that international economic shocks, including rapid changes in exchange rates and terms of trade, can have on the very poor.</a:t>
            </a:r>
          </a:p>
          <a:p>
            <a:endParaRPr lang="en-PH" sz="1200" kern="1200" baseline="0" dirty="0" smtClean="0">
              <a:solidFill>
                <a:schemeClr val="tx1"/>
              </a:solidFill>
              <a:latin typeface="+mn-lt"/>
              <a:ea typeface="+mn-ea"/>
              <a:cs typeface="+mn-cs"/>
            </a:endParaRPr>
          </a:p>
          <a:p>
            <a:r>
              <a:rPr lang="en-PH" sz="1200" b="1" kern="1200" baseline="0" dirty="0" smtClean="0">
                <a:solidFill>
                  <a:schemeClr val="tx1"/>
                </a:solidFill>
                <a:latin typeface="+mn-lt"/>
                <a:ea typeface="+mn-ea"/>
                <a:cs typeface="+mn-cs"/>
              </a:rPr>
              <a:t>Trends may (or may not) be more benign, though they are more predictable. They have a particularly </a:t>
            </a:r>
            <a:r>
              <a:rPr lang="en-PH" sz="1200" kern="1200" baseline="0" dirty="0" smtClean="0">
                <a:solidFill>
                  <a:schemeClr val="tx1"/>
                </a:solidFill>
                <a:latin typeface="+mn-lt"/>
                <a:ea typeface="+mn-ea"/>
                <a:cs typeface="+mn-cs"/>
              </a:rPr>
              <a:t>important influence on rates of return (economic or otherwise) to chosen livelihood strategies.</a:t>
            </a:r>
          </a:p>
          <a:p>
            <a:endParaRPr lang="en-PH" sz="1200" kern="1200" baseline="0" dirty="0" smtClean="0">
              <a:solidFill>
                <a:schemeClr val="tx1"/>
              </a:solidFill>
              <a:latin typeface="+mn-lt"/>
              <a:ea typeface="+mn-ea"/>
              <a:cs typeface="+mn-cs"/>
            </a:endParaRPr>
          </a:p>
          <a:p>
            <a:r>
              <a:rPr lang="en-PH" sz="1200" b="1" kern="1200" baseline="0" dirty="0" smtClean="0">
                <a:solidFill>
                  <a:schemeClr val="tx1"/>
                </a:solidFill>
                <a:latin typeface="+mn-lt"/>
                <a:ea typeface="+mn-ea"/>
                <a:cs typeface="+mn-cs"/>
              </a:rPr>
              <a:t>Seasonal shifts in prices, employment opportunities and food availability are one of the greatest</a:t>
            </a:r>
          </a:p>
          <a:p>
            <a:r>
              <a:rPr lang="en-PH" sz="1200" kern="1200" baseline="0" dirty="0" smtClean="0">
                <a:solidFill>
                  <a:schemeClr val="tx1"/>
                </a:solidFill>
                <a:latin typeface="+mn-lt"/>
                <a:ea typeface="+mn-ea"/>
                <a:cs typeface="+mn-cs"/>
              </a:rPr>
              <a:t>and most enduring sources of hardship for poor people in developing countries.</a:t>
            </a:r>
            <a:endParaRPr lang="en-PH" dirty="0"/>
          </a:p>
        </p:txBody>
      </p:sp>
      <p:sp>
        <p:nvSpPr>
          <p:cNvPr id="4" name="Slide Number Placeholder 3"/>
          <p:cNvSpPr>
            <a:spLocks noGrp="1"/>
          </p:cNvSpPr>
          <p:nvPr>
            <p:ph type="sldNum" sz="quarter" idx="10"/>
          </p:nvPr>
        </p:nvSpPr>
        <p:spPr/>
        <p:txBody>
          <a:bodyPr/>
          <a:lstStyle/>
          <a:p>
            <a:fld id="{5512FAF9-AEEE-4B97-ADA6-A24F4B8A4195}" type="slidenum">
              <a:rPr lang="en-PH" smtClean="0"/>
              <a:pPr/>
              <a:t>23</a:t>
            </a:fld>
            <a:endParaRPr lang="en-P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Understand</a:t>
            </a:r>
            <a:r>
              <a:rPr lang="en-PH" baseline="0" dirty="0" smtClean="0"/>
              <a:t>ing the nature of vulnerability is a key step in sustainable lives analysis. Effort can then be concentrated on understanding the impact of these factors and how they can be minimized.</a:t>
            </a:r>
          </a:p>
        </p:txBody>
      </p:sp>
      <p:sp>
        <p:nvSpPr>
          <p:cNvPr id="4" name="Slide Number Placeholder 3"/>
          <p:cNvSpPr>
            <a:spLocks noGrp="1"/>
          </p:cNvSpPr>
          <p:nvPr>
            <p:ph type="sldNum" sz="quarter" idx="10"/>
          </p:nvPr>
        </p:nvSpPr>
        <p:spPr/>
        <p:txBody>
          <a:bodyPr/>
          <a:lstStyle/>
          <a:p>
            <a:fld id="{5512FAF9-AEEE-4B97-ADA6-A24F4B8A4195}" type="slidenum">
              <a:rPr lang="en-PH" smtClean="0"/>
              <a:pPr/>
              <a:t>24</a:t>
            </a:fld>
            <a:endParaRPr lang="en-P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P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A35E9732-C1BE-435B-A4B8-B8709A31BF4D}" type="datetimeFigureOut">
              <a:rPr lang="en-PH" smtClean="0"/>
              <a:pPr/>
              <a:t>8/22/2013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484B0DD-A1E5-4AFE-A7D0-88DDF85D049A}" type="slidenum">
              <a:rPr lang="en-PH" smtClean="0"/>
              <a:pPr/>
              <a:t>‹#›</a:t>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A35E9732-C1BE-435B-A4B8-B8709A31BF4D}" type="datetimeFigureOut">
              <a:rPr lang="en-PH" smtClean="0"/>
              <a:pPr/>
              <a:t>8/22/2013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484B0DD-A1E5-4AFE-A7D0-88DDF85D049A}" type="slidenum">
              <a:rPr lang="en-PH" smtClean="0"/>
              <a:pPr/>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A35E9732-C1BE-435B-A4B8-B8709A31BF4D}" type="datetimeFigureOut">
              <a:rPr lang="en-PH" smtClean="0"/>
              <a:pPr/>
              <a:t>8/22/2013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484B0DD-A1E5-4AFE-A7D0-88DDF85D049A}" type="slidenum">
              <a:rPr lang="en-PH" smtClean="0"/>
              <a:pPr/>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A35E9732-C1BE-435B-A4B8-B8709A31BF4D}" type="datetimeFigureOut">
              <a:rPr lang="en-PH" smtClean="0"/>
              <a:pPr/>
              <a:t>8/22/2013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484B0DD-A1E5-4AFE-A7D0-88DDF85D049A}" type="slidenum">
              <a:rPr lang="en-PH" smtClean="0"/>
              <a:pPr/>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P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5E9732-C1BE-435B-A4B8-B8709A31BF4D}" type="datetimeFigureOut">
              <a:rPr lang="en-PH" smtClean="0"/>
              <a:pPr/>
              <a:t>8/22/2013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484B0DD-A1E5-4AFE-A7D0-88DDF85D049A}" type="slidenum">
              <a:rPr lang="en-PH" smtClean="0"/>
              <a:pPr/>
              <a:t>‹#›</a:t>
            </a:fld>
            <a:endParaRPr lang="en-P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A35E9732-C1BE-435B-A4B8-B8709A31BF4D}" type="datetimeFigureOut">
              <a:rPr lang="en-PH" smtClean="0"/>
              <a:pPr/>
              <a:t>8/22/2013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484B0DD-A1E5-4AFE-A7D0-88DDF85D049A}" type="slidenum">
              <a:rPr lang="en-PH" smtClean="0"/>
              <a:pPr/>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P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A35E9732-C1BE-435B-A4B8-B8709A31BF4D}" type="datetimeFigureOut">
              <a:rPr lang="en-PH" smtClean="0"/>
              <a:pPr/>
              <a:t>8/22/2013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9484B0DD-A1E5-4AFE-A7D0-88DDF85D049A}" type="slidenum">
              <a:rPr lang="en-PH" smtClean="0"/>
              <a:pPr/>
              <a:t>‹#›</a:t>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A35E9732-C1BE-435B-A4B8-B8709A31BF4D}" type="datetimeFigureOut">
              <a:rPr lang="en-PH" smtClean="0"/>
              <a:pPr/>
              <a:t>8/22/2013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484B0DD-A1E5-4AFE-A7D0-88DDF85D049A}" type="slidenum">
              <a:rPr lang="en-PH" smtClean="0"/>
              <a:pPr/>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5E9732-C1BE-435B-A4B8-B8709A31BF4D}" type="datetimeFigureOut">
              <a:rPr lang="en-PH" smtClean="0"/>
              <a:pPr/>
              <a:t>8/22/2013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9484B0DD-A1E5-4AFE-A7D0-88DDF85D049A}" type="slidenum">
              <a:rPr lang="en-PH" smtClean="0"/>
              <a:pPr/>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P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5E9732-C1BE-435B-A4B8-B8709A31BF4D}" type="datetimeFigureOut">
              <a:rPr lang="en-PH" smtClean="0"/>
              <a:pPr/>
              <a:t>8/22/2013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484B0DD-A1E5-4AFE-A7D0-88DDF85D049A}" type="slidenum">
              <a:rPr lang="en-PH" smtClean="0"/>
              <a:pPr/>
              <a:t>‹#›</a:t>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P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5E9732-C1BE-435B-A4B8-B8709A31BF4D}" type="datetimeFigureOut">
              <a:rPr lang="en-PH" smtClean="0"/>
              <a:pPr/>
              <a:t>8/22/2013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484B0DD-A1E5-4AFE-A7D0-88DDF85D049A}" type="slidenum">
              <a:rPr lang="en-PH" smtClean="0"/>
              <a:pPr/>
              <a:t>‹#›</a:t>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5E9732-C1BE-435B-A4B8-B8709A31BF4D}" type="datetimeFigureOut">
              <a:rPr lang="en-PH" smtClean="0"/>
              <a:pPr/>
              <a:t>8/22/2013</a:t>
            </a:fld>
            <a:endParaRPr lang="en-P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84B0DD-A1E5-4AFE-A7D0-88DDF85D049A}" type="slidenum">
              <a:rPr lang="en-PH" smtClean="0"/>
              <a:pPr/>
              <a:t>‹#›</a:t>
            </a:fld>
            <a:endParaRPr lang="en-PH"/>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mercyhighered.org/documents/guide3.pdf%20last%20accessed%20June%2022,2012" TargetMode="External"/><Relationship Id="rId2" Type="http://schemas.openxmlformats.org/officeDocument/2006/relationships/hyperlink" Target="http://eapi.admu.edu.ph/eapr99/chap5.htm" TargetMode="External"/><Relationship Id="rId1" Type="http://schemas.openxmlformats.org/officeDocument/2006/relationships/slideLayout" Target="../slideLayouts/slideLayout2.xml"/><Relationship Id="rId4" Type="http://schemas.openxmlformats.org/officeDocument/2006/relationships/hyperlink" Target="http://www3.nl.edu/academics/cas/ace/resources/Documents/FreireIssues.cfm%20last%20accessed%20June%202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Social Analysis</a:t>
            </a:r>
            <a:endParaRPr lang="en-PH" dirty="0"/>
          </a:p>
        </p:txBody>
      </p:sp>
      <p:sp>
        <p:nvSpPr>
          <p:cNvPr id="3" name="Subtitle 2"/>
          <p:cNvSpPr>
            <a:spLocks noGrp="1"/>
          </p:cNvSpPr>
          <p:nvPr>
            <p:ph type="subTitle" idx="1"/>
          </p:nvPr>
        </p:nvSpPr>
        <p:spPr/>
        <p:txBody>
          <a:bodyPr/>
          <a:lstStyle/>
          <a:p>
            <a:endParaRPr lang="en-PH"/>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3" descr="C:\Users\maki\Desktop\SL.jpg"/>
          <p:cNvPicPr>
            <a:picLocks noChangeAspect="1" noChangeArrowheads="1"/>
          </p:cNvPicPr>
          <p:nvPr/>
        </p:nvPicPr>
        <p:blipFill>
          <a:blip r:embed="rId2" cstate="print">
            <a:lum/>
          </a:blip>
          <a:srcRect/>
          <a:stretch>
            <a:fillRect/>
          </a:stretch>
        </p:blipFill>
        <p:spPr bwMode="auto">
          <a:xfrm>
            <a:off x="990600" y="0"/>
            <a:ext cx="7086600" cy="6921437"/>
          </a:xfrm>
          <a:prstGeom prst="rect">
            <a:avLst/>
          </a:prstGeom>
          <a:noFill/>
        </p:spPr>
      </p:pic>
      <p:pic>
        <p:nvPicPr>
          <p:cNvPr id="30722" name="Picture 2" descr="C:\Users\maki\Desktop\Processess.jpg"/>
          <p:cNvPicPr>
            <a:picLocks noChangeAspect="1" noChangeArrowheads="1"/>
          </p:cNvPicPr>
          <p:nvPr/>
        </p:nvPicPr>
        <p:blipFill>
          <a:blip r:embed="rId3" cstate="print"/>
          <a:srcRect/>
          <a:stretch>
            <a:fillRect/>
          </a:stretch>
        </p:blipFill>
        <p:spPr bwMode="auto">
          <a:xfrm>
            <a:off x="5943600" y="1475354"/>
            <a:ext cx="2209800" cy="279184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072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3" descr="C:\Users\maki\Desktop\SL.jpg"/>
          <p:cNvPicPr>
            <a:picLocks noChangeAspect="1" noChangeArrowheads="1"/>
          </p:cNvPicPr>
          <p:nvPr/>
        </p:nvPicPr>
        <p:blipFill>
          <a:blip r:embed="rId2" cstate="print">
            <a:lum/>
          </a:blip>
          <a:srcRect/>
          <a:stretch>
            <a:fillRect/>
          </a:stretch>
        </p:blipFill>
        <p:spPr bwMode="auto">
          <a:xfrm>
            <a:off x="990600" y="0"/>
            <a:ext cx="7086600" cy="6921437"/>
          </a:xfrm>
          <a:prstGeom prst="rect">
            <a:avLst/>
          </a:prstGeom>
          <a:noFill/>
        </p:spPr>
      </p:pic>
      <p:pic>
        <p:nvPicPr>
          <p:cNvPr id="31746" name="Picture 2" descr="C:\Users\maki\Desktop\Strategies.jpg"/>
          <p:cNvPicPr>
            <a:picLocks noChangeAspect="1" noChangeArrowheads="1"/>
          </p:cNvPicPr>
          <p:nvPr/>
        </p:nvPicPr>
        <p:blipFill>
          <a:blip r:embed="rId3" cstate="print"/>
          <a:srcRect/>
          <a:stretch>
            <a:fillRect/>
          </a:stretch>
        </p:blipFill>
        <p:spPr bwMode="auto">
          <a:xfrm>
            <a:off x="5125122" y="5105400"/>
            <a:ext cx="2571078" cy="1828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174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495800" y="3228974"/>
            <a:ext cx="4648200" cy="4162426"/>
            <a:chOff x="5257800" y="3228974"/>
            <a:chExt cx="3886200" cy="3400426"/>
          </a:xfrm>
        </p:grpSpPr>
        <p:pic>
          <p:nvPicPr>
            <p:cNvPr id="1028" name="Picture 4" descr="http://www.fao.org/docrep/009/a0229e/a0229e0e.jpg"/>
            <p:cNvPicPr>
              <a:picLocks noChangeAspect="1" noChangeArrowheads="1"/>
            </p:cNvPicPr>
            <p:nvPr/>
          </p:nvPicPr>
          <p:blipFill>
            <a:blip r:embed="rId2" cstate="print"/>
            <a:srcRect/>
            <a:stretch>
              <a:fillRect/>
            </a:stretch>
          </p:blipFill>
          <p:spPr bwMode="auto">
            <a:xfrm>
              <a:off x="5257800" y="3228974"/>
              <a:ext cx="3810000" cy="3400426"/>
            </a:xfrm>
            <a:prstGeom prst="rect">
              <a:avLst/>
            </a:prstGeom>
            <a:noFill/>
          </p:spPr>
        </p:pic>
        <p:sp>
          <p:nvSpPr>
            <p:cNvPr id="7" name="Rectangle 6"/>
            <p:cNvSpPr/>
            <p:nvPr/>
          </p:nvSpPr>
          <p:spPr>
            <a:xfrm>
              <a:off x="5257800" y="6248400"/>
              <a:ext cx="3886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2" name="Title 1"/>
          <p:cNvSpPr>
            <a:spLocks noGrp="1"/>
          </p:cNvSpPr>
          <p:nvPr>
            <p:ph type="title"/>
          </p:nvPr>
        </p:nvSpPr>
        <p:spPr>
          <a:xfrm>
            <a:off x="-762000" y="274638"/>
            <a:ext cx="8229600" cy="6278562"/>
          </a:xfrm>
        </p:spPr>
        <p:txBody>
          <a:bodyPr/>
          <a:lstStyle/>
          <a:p>
            <a:r>
              <a:rPr lang="en-PH" b="1" dirty="0" smtClean="0"/>
              <a:t>ASSET PENTAGON</a:t>
            </a:r>
            <a:endParaRPr lang="en-PH" b="1" dirty="0"/>
          </a:p>
        </p:txBody>
      </p:sp>
      <p:grpSp>
        <p:nvGrpSpPr>
          <p:cNvPr id="9" name="Group 8"/>
          <p:cNvGrpSpPr/>
          <p:nvPr/>
        </p:nvGrpSpPr>
        <p:grpSpPr>
          <a:xfrm>
            <a:off x="0" y="152400"/>
            <a:ext cx="7315200" cy="2769617"/>
            <a:chOff x="0" y="152400"/>
            <a:chExt cx="7315200" cy="2769617"/>
          </a:xfrm>
        </p:grpSpPr>
        <p:pic>
          <p:nvPicPr>
            <p:cNvPr id="1026" name="Picture 2" descr="http://www.fao.org/docrep/x7749e/x7749e12.gif"/>
            <p:cNvPicPr>
              <a:picLocks noChangeAspect="1" noChangeArrowheads="1"/>
            </p:cNvPicPr>
            <p:nvPr/>
          </p:nvPicPr>
          <p:blipFill>
            <a:blip r:embed="rId3" cstate="print"/>
            <a:srcRect/>
            <a:stretch>
              <a:fillRect/>
            </a:stretch>
          </p:blipFill>
          <p:spPr bwMode="auto">
            <a:xfrm>
              <a:off x="152400" y="152400"/>
              <a:ext cx="7162800" cy="2769617"/>
            </a:xfrm>
            <a:prstGeom prst="rect">
              <a:avLst/>
            </a:prstGeom>
            <a:noFill/>
          </p:spPr>
        </p:pic>
        <p:sp>
          <p:nvSpPr>
            <p:cNvPr id="6" name="Rectangle 5"/>
            <p:cNvSpPr/>
            <p:nvPr/>
          </p:nvSpPr>
          <p:spPr>
            <a:xfrm>
              <a:off x="0" y="2667000"/>
              <a:ext cx="4724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HUMAN asset</a:t>
            </a:r>
            <a:endParaRPr lang="en-PH" dirty="0"/>
          </a:p>
        </p:txBody>
      </p:sp>
      <p:sp>
        <p:nvSpPr>
          <p:cNvPr id="3" name="Content Placeholder 2"/>
          <p:cNvSpPr>
            <a:spLocks noGrp="1"/>
          </p:cNvSpPr>
          <p:nvPr>
            <p:ph idx="1"/>
          </p:nvPr>
        </p:nvSpPr>
        <p:spPr>
          <a:xfrm>
            <a:off x="457200" y="1295400"/>
            <a:ext cx="8229600" cy="5334000"/>
          </a:xfrm>
        </p:spPr>
        <p:txBody>
          <a:bodyPr>
            <a:normAutofit lnSpcReduction="10000"/>
          </a:bodyPr>
          <a:lstStyle/>
          <a:p>
            <a:r>
              <a:rPr lang="en-PH" dirty="0" smtClean="0"/>
              <a:t>Human asset represents the skills, knowledge, ability to labour and good health that together enable people to pursue different adaptive strategies and achieve their life objectives</a:t>
            </a:r>
          </a:p>
          <a:p>
            <a:r>
              <a:rPr lang="en-US" dirty="0" smtClean="0"/>
              <a:t>How does household composition vary by socio-economic status?</a:t>
            </a:r>
          </a:p>
          <a:p>
            <a:pPr lvl="1"/>
            <a:r>
              <a:rPr lang="en-PH" dirty="0" smtClean="0"/>
              <a:t> </a:t>
            </a:r>
            <a:r>
              <a:rPr lang="en-US" dirty="0" smtClean="0"/>
              <a:t>What skills, capacity, knowledge and experience do different household members have?</a:t>
            </a:r>
          </a:p>
          <a:p>
            <a:pPr lvl="1"/>
            <a:r>
              <a:rPr lang="en-PH" dirty="0" smtClean="0"/>
              <a:t>From where (what sources, networks) do people access information that they feel is valuable to their adaptive strategies?</a:t>
            </a:r>
          </a:p>
          <a:p>
            <a:endParaRPr lang="en-PH" dirty="0" smtClean="0"/>
          </a:p>
          <a:p>
            <a:pPr>
              <a:buNone/>
            </a:pPr>
            <a:endParaRPr lang="en-PH" dirty="0" smtClean="0"/>
          </a:p>
          <a:p>
            <a:endParaRPr lang="en-PH" dirty="0"/>
          </a:p>
        </p:txBody>
      </p:sp>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SOCIAL asset</a:t>
            </a:r>
            <a:endParaRPr lang="en-PH" dirty="0"/>
          </a:p>
        </p:txBody>
      </p:sp>
      <p:sp>
        <p:nvSpPr>
          <p:cNvPr id="3" name="Content Placeholder 2"/>
          <p:cNvSpPr>
            <a:spLocks noGrp="1"/>
          </p:cNvSpPr>
          <p:nvPr>
            <p:ph idx="1"/>
          </p:nvPr>
        </p:nvSpPr>
        <p:spPr>
          <a:xfrm>
            <a:off x="457200" y="1295400"/>
            <a:ext cx="8229600" cy="5257800"/>
          </a:xfrm>
        </p:spPr>
        <p:txBody>
          <a:bodyPr/>
          <a:lstStyle/>
          <a:p>
            <a:r>
              <a:rPr lang="en-PH" dirty="0" smtClean="0"/>
              <a:t>the social resources upon which people draw in pursuit of their life objectives</a:t>
            </a:r>
          </a:p>
          <a:p>
            <a:r>
              <a:rPr lang="en-PH" dirty="0" smtClean="0"/>
              <a:t>Could mean :</a:t>
            </a:r>
          </a:p>
          <a:p>
            <a:pPr lvl="1"/>
            <a:r>
              <a:rPr lang="en-PH" dirty="0" smtClean="0"/>
              <a:t>Networks and connectedness</a:t>
            </a:r>
          </a:p>
          <a:p>
            <a:pPr lvl="1"/>
            <a:r>
              <a:rPr lang="en-PH" dirty="0" smtClean="0"/>
              <a:t>Membership of more formalise groups</a:t>
            </a:r>
          </a:p>
          <a:p>
            <a:pPr lvl="1"/>
            <a:r>
              <a:rPr lang="en-PH" dirty="0" smtClean="0"/>
              <a:t>Relationships of trust, reciprocity and exchange</a:t>
            </a:r>
          </a:p>
          <a:p>
            <a:r>
              <a:rPr lang="en-PH" dirty="0" smtClean="0"/>
              <a:t> </a:t>
            </a:r>
            <a:r>
              <a:rPr lang="en-US" dirty="0" smtClean="0"/>
              <a:t>What links does the household have with other households or individuals in the community  and how does these links become important?</a:t>
            </a:r>
            <a:endParaRPr lang="en-PH" dirty="0"/>
          </a:p>
        </p:txBody>
      </p:sp>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NATURAL asset</a:t>
            </a:r>
            <a:endParaRPr lang="en-PH" dirty="0"/>
          </a:p>
        </p:txBody>
      </p:sp>
      <p:sp>
        <p:nvSpPr>
          <p:cNvPr id="3" name="Content Placeholder 2"/>
          <p:cNvSpPr>
            <a:spLocks noGrp="1"/>
          </p:cNvSpPr>
          <p:nvPr>
            <p:ph idx="1"/>
          </p:nvPr>
        </p:nvSpPr>
        <p:spPr/>
        <p:txBody>
          <a:bodyPr/>
          <a:lstStyle/>
          <a:p>
            <a:r>
              <a:rPr lang="en-PH" dirty="0" smtClean="0"/>
              <a:t>Natural resource stocks from which resource flows and services useful for adaptive strategies are derived</a:t>
            </a:r>
          </a:p>
          <a:p>
            <a:r>
              <a:rPr lang="en-US" dirty="0" smtClean="0"/>
              <a:t>What land, water, livestock, and plant or forest resources do household members use inside and outside the village? What do they use them for?</a:t>
            </a:r>
          </a:p>
          <a:p>
            <a:r>
              <a:rPr lang="en-US" dirty="0" smtClean="0"/>
              <a:t>What are the terms of access and exchange</a:t>
            </a:r>
            <a:endParaRPr lang="en-PH" dirty="0"/>
          </a:p>
        </p:txBody>
      </p:sp>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PHYSICAL asset</a:t>
            </a:r>
            <a:endParaRPr lang="en-PH" dirty="0"/>
          </a:p>
        </p:txBody>
      </p:sp>
      <p:sp>
        <p:nvSpPr>
          <p:cNvPr id="3" name="Content Placeholder 2"/>
          <p:cNvSpPr>
            <a:spLocks noGrp="1"/>
          </p:cNvSpPr>
          <p:nvPr>
            <p:ph idx="1"/>
          </p:nvPr>
        </p:nvSpPr>
        <p:spPr>
          <a:xfrm>
            <a:off x="457200" y="1371600"/>
            <a:ext cx="8229600" cy="5181600"/>
          </a:xfrm>
        </p:spPr>
        <p:txBody>
          <a:bodyPr>
            <a:normAutofit/>
          </a:bodyPr>
          <a:lstStyle/>
          <a:p>
            <a:r>
              <a:rPr lang="en-PH" dirty="0" smtClean="0"/>
              <a:t>Physical asset comprises the basic infrastructure and producer goods needed to support adaptive strategies</a:t>
            </a:r>
          </a:p>
          <a:p>
            <a:r>
              <a:rPr lang="en-US" dirty="0" smtClean="0"/>
              <a:t>What infrastructures do household members have access to? What infrastructures do they have no access to and why? </a:t>
            </a:r>
            <a:endParaRPr lang="en-PH" dirty="0" smtClean="0"/>
          </a:p>
          <a:p>
            <a:r>
              <a:rPr lang="en-US" dirty="0" smtClean="0"/>
              <a:t>What tools or equipment do household members use during different livelihood activities and what are the terms of access to them?</a:t>
            </a:r>
            <a:endParaRPr lang="en-PH" dirty="0" smtClean="0"/>
          </a:p>
          <a:p>
            <a:endParaRPr lang="en-PH" dirty="0"/>
          </a:p>
        </p:txBody>
      </p:sp>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FINANCIAL asset</a:t>
            </a:r>
            <a:endParaRPr lang="en-PH" dirty="0"/>
          </a:p>
        </p:txBody>
      </p:sp>
      <p:sp>
        <p:nvSpPr>
          <p:cNvPr id="3" name="Content Placeholder 2"/>
          <p:cNvSpPr>
            <a:spLocks noGrp="1"/>
          </p:cNvSpPr>
          <p:nvPr>
            <p:ph idx="1"/>
          </p:nvPr>
        </p:nvSpPr>
        <p:spPr/>
        <p:txBody>
          <a:bodyPr/>
          <a:lstStyle/>
          <a:p>
            <a:r>
              <a:rPr lang="en-PH" dirty="0" smtClean="0"/>
              <a:t>financial resources that people use to achieve their life objectives.</a:t>
            </a:r>
          </a:p>
          <a:p>
            <a:r>
              <a:rPr lang="en-PH" dirty="0" smtClean="0"/>
              <a:t>What are their sources of finance? </a:t>
            </a:r>
          </a:p>
          <a:p>
            <a:r>
              <a:rPr lang="en-PH" dirty="0" smtClean="0"/>
              <a:t>How reliable are inflows of finance? Do they vary by season?</a:t>
            </a:r>
          </a:p>
          <a:p>
            <a:r>
              <a:rPr lang="en-PH" dirty="0" smtClean="0"/>
              <a:t>Who controls income/earnings when it arrives? How is it used? </a:t>
            </a:r>
            <a:endParaRPr lang="en-PH" dirty="0"/>
          </a:p>
        </p:txBody>
      </p:sp>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Asset pentagon</a:t>
            </a:r>
            <a:endParaRPr lang="en-PH" dirty="0"/>
          </a:p>
        </p:txBody>
      </p:sp>
      <p:sp>
        <p:nvSpPr>
          <p:cNvPr id="3" name="Content Placeholder 2"/>
          <p:cNvSpPr>
            <a:spLocks noGrp="1"/>
          </p:cNvSpPr>
          <p:nvPr>
            <p:ph idx="1"/>
          </p:nvPr>
        </p:nvSpPr>
        <p:spPr/>
        <p:txBody>
          <a:bodyPr>
            <a:normAutofit fontScale="92500"/>
          </a:bodyPr>
          <a:lstStyle/>
          <a:p>
            <a:r>
              <a:rPr lang="en-PH" dirty="0" smtClean="0"/>
              <a:t>The shape of the pentagon can be used to show schematically the variation in people’s access to assets. The idea is that the centre point of the pentagon, where the lines meet, represents zero access to assets while the outer perimeter represents maximum access to assets.</a:t>
            </a:r>
          </a:p>
          <a:p>
            <a:r>
              <a:rPr lang="en-PH" dirty="0" smtClean="0"/>
              <a:t>After listing down all observations pertaining to the pentagon asset, rate the communities’ asset pentagon.</a:t>
            </a:r>
          </a:p>
          <a:p>
            <a:endParaRPr lang="en-PH" dirty="0" smtClean="0"/>
          </a:p>
          <a:p>
            <a:endParaRPr lang="en-PH" dirty="0"/>
          </a:p>
        </p:txBody>
      </p:sp>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dirty="0" smtClean="0"/>
              <a:t>PLENARY DISCUSSION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Prayer</a:t>
            </a:r>
            <a:endParaRPr lang="en-PH" dirty="0"/>
          </a:p>
        </p:txBody>
      </p:sp>
      <p:sp>
        <p:nvSpPr>
          <p:cNvPr id="3" name="Content Placeholder 2"/>
          <p:cNvSpPr>
            <a:spLocks noGrp="1"/>
          </p:cNvSpPr>
          <p:nvPr>
            <p:ph idx="1"/>
          </p:nvPr>
        </p:nvSpPr>
        <p:spPr/>
        <p:txBody>
          <a:bodyPr/>
          <a:lstStyle/>
          <a:p>
            <a:endParaRPr lang="en-PH"/>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Why is it important?</a:t>
            </a:r>
            <a:endParaRPr lang="en-PH" dirty="0"/>
          </a:p>
        </p:txBody>
      </p:sp>
      <p:sp>
        <p:nvSpPr>
          <p:cNvPr id="3" name="Content Placeholder 2"/>
          <p:cNvSpPr>
            <a:spLocks noGrp="1"/>
          </p:cNvSpPr>
          <p:nvPr>
            <p:ph idx="1"/>
          </p:nvPr>
        </p:nvSpPr>
        <p:spPr>
          <a:xfrm>
            <a:off x="228600" y="1371600"/>
            <a:ext cx="8610600" cy="5105400"/>
          </a:xfrm>
        </p:spPr>
        <p:txBody>
          <a:bodyPr>
            <a:normAutofit lnSpcReduction="10000"/>
          </a:bodyPr>
          <a:lstStyle/>
          <a:p>
            <a:r>
              <a:rPr lang="en-PH" dirty="0" smtClean="0"/>
              <a:t>HUMAN - As well as being of intrinsic value, human capital (knowledge and labour or the ability to command labour) is required in order to make use of any of the four other types of assets.</a:t>
            </a:r>
          </a:p>
          <a:p>
            <a:r>
              <a:rPr lang="en-PH" dirty="0" smtClean="0"/>
              <a:t>SOCIAL – facilitates innovation, development and sharing of knowledge.</a:t>
            </a:r>
          </a:p>
          <a:p>
            <a:r>
              <a:rPr lang="en-PH" dirty="0" smtClean="0"/>
              <a:t>NATURAL – None of us would survive Without the help of key environmental services and food produced from natural capital.</a:t>
            </a:r>
            <a:endParaRPr lang="en-PH" dirty="0"/>
          </a:p>
        </p:txBody>
      </p:sp>
    </p:spTree>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Why is it important</a:t>
            </a:r>
            <a:endParaRPr lang="en-PH"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PH" dirty="0" smtClean="0"/>
              <a:t>PHYSICAL – Without adequate access to services, long periods are spent in non-productive activities. Poor infrastructures lead to high opportunity cost   .</a:t>
            </a:r>
          </a:p>
          <a:p>
            <a:r>
              <a:rPr lang="en-PH" dirty="0" smtClean="0"/>
              <a:t>FINANCIAL</a:t>
            </a:r>
          </a:p>
          <a:p>
            <a:pPr lvl="1"/>
            <a:r>
              <a:rPr lang="en-PH" dirty="0" smtClean="0"/>
              <a:t>It can be converted </a:t>
            </a:r>
          </a:p>
          <a:p>
            <a:pPr lvl="1"/>
            <a:r>
              <a:rPr lang="en-PH" dirty="0" smtClean="0"/>
              <a:t>It can be used for direct achievement of livelihood outcomes</a:t>
            </a:r>
          </a:p>
          <a:p>
            <a:pPr lvl="1"/>
            <a:r>
              <a:rPr lang="en-PH" dirty="0" smtClean="0"/>
              <a:t>Rightly or wrongly, it can also free people up for more active participation</a:t>
            </a:r>
            <a:endParaRPr lang="en-PH" dirty="0"/>
          </a:p>
        </p:txBody>
      </p:sp>
    </p:spTree>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4572000" cy="4176876"/>
            <a:chOff x="0" y="0"/>
            <a:chExt cx="4572000" cy="4176876"/>
          </a:xfrm>
        </p:grpSpPr>
        <p:pic>
          <p:nvPicPr>
            <p:cNvPr id="2049" name="Picture 1" descr="C:\Users\maki\Desktop\Vulnerability.jpg"/>
            <p:cNvPicPr>
              <a:picLocks noChangeAspect="1" noChangeArrowheads="1"/>
            </p:cNvPicPr>
            <p:nvPr/>
          </p:nvPicPr>
          <p:blipFill>
            <a:blip r:embed="rId2" cstate="print"/>
            <a:srcRect/>
            <a:stretch>
              <a:fillRect/>
            </a:stretch>
          </p:blipFill>
          <p:spPr bwMode="auto">
            <a:xfrm>
              <a:off x="76200" y="0"/>
              <a:ext cx="4486275" cy="4176876"/>
            </a:xfrm>
            <a:prstGeom prst="rect">
              <a:avLst/>
            </a:prstGeom>
            <a:noFill/>
          </p:spPr>
        </p:pic>
        <p:sp>
          <p:nvSpPr>
            <p:cNvPr id="5" name="Rectangle 4"/>
            <p:cNvSpPr/>
            <p:nvPr/>
          </p:nvSpPr>
          <p:spPr>
            <a:xfrm>
              <a:off x="0" y="2590800"/>
              <a:ext cx="4572000" cy="144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2" name="Title 1"/>
          <p:cNvSpPr>
            <a:spLocks noGrp="1"/>
          </p:cNvSpPr>
          <p:nvPr>
            <p:ph type="title"/>
          </p:nvPr>
        </p:nvSpPr>
        <p:spPr>
          <a:xfrm>
            <a:off x="457200" y="274638"/>
            <a:ext cx="8229600" cy="6202362"/>
          </a:xfrm>
        </p:spPr>
        <p:txBody>
          <a:bodyPr/>
          <a:lstStyle/>
          <a:p>
            <a:r>
              <a:rPr lang="en-PH" dirty="0" smtClean="0"/>
              <a:t>VULNERABILITY CONTEXT</a:t>
            </a:r>
            <a:endParaRPr lang="en-PH" dirty="0"/>
          </a:p>
        </p:txBody>
      </p:sp>
    </p:spTree>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Vulnerability context</a:t>
            </a:r>
            <a:endParaRPr lang="en-PH"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PH" dirty="0" smtClean="0"/>
              <a:t>The Vulnerability Context frames the external environment in which people exist. People’s adaptive strategies and the wider availability of assets are fundamentally affected by critical </a:t>
            </a:r>
            <a:r>
              <a:rPr lang="en-PH" b="1" dirty="0" smtClean="0"/>
              <a:t>trends as well as by shocks </a:t>
            </a:r>
            <a:r>
              <a:rPr lang="en-PH" dirty="0" smtClean="0"/>
              <a:t>and </a:t>
            </a:r>
            <a:r>
              <a:rPr lang="en-PH" b="1" dirty="0" smtClean="0"/>
              <a:t>seasonality – over which they have limited or no control.</a:t>
            </a:r>
          </a:p>
          <a:p>
            <a:r>
              <a:rPr lang="en-US" dirty="0" smtClean="0"/>
              <a:t>Look into past conversations with the people in the area, recall immediate and distant vulnerabilities that affects the people in the area (and the sector)</a:t>
            </a:r>
            <a:endParaRPr lang="en-PH" b="1" dirty="0" smtClean="0"/>
          </a:p>
          <a:p>
            <a:endParaRPr lang="en-PH" dirty="0"/>
          </a:p>
        </p:txBody>
      </p:sp>
    </p:spTree>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smtClean="0"/>
              <a:t>Relation to other part of the framework</a:t>
            </a:r>
            <a:endParaRPr lang="en-PH"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pPr marL="342900" lvl="3" indent="-342900">
              <a:buFont typeface="Arial" pitchFamily="34" charset="0"/>
              <a:buChar char="•"/>
            </a:pPr>
            <a:r>
              <a:rPr lang="en-US" sz="3200" dirty="0" smtClean="0"/>
              <a:t>Asset Pentagon: The vulnerability context can either destroy or create assets</a:t>
            </a:r>
            <a:endParaRPr lang="en-PH" sz="3200" dirty="0" smtClean="0"/>
          </a:p>
          <a:p>
            <a:r>
              <a:rPr lang="en-US" dirty="0" smtClean="0"/>
              <a:t>Transforming structures &amp; processes: the structures and processes also directly impact the resilience or adaptability of the people to the various vulnerabilities abounding them. Even if these are out of their control, if the structures are able to cushion its effects, the people will be able to recuperate faster.</a:t>
            </a:r>
          </a:p>
          <a:p>
            <a:r>
              <a:rPr lang="en-PH" dirty="0" smtClean="0"/>
              <a:t>To manage the Vulnerability Context is to help people to become more resilient and better able to capitalise on its positive aspects</a:t>
            </a:r>
            <a:endParaRPr lang="en-US" dirty="0" smtClean="0"/>
          </a:p>
          <a:p>
            <a:endParaRPr lang="en-PH" dirty="0"/>
          </a:p>
        </p:txBody>
      </p:sp>
    </p:spTree>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dirty="0" smtClean="0"/>
              <a:t>PLENARY DISCUSSION</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3962400" y="609600"/>
            <a:ext cx="4724400" cy="6172200"/>
            <a:chOff x="4419600" y="685800"/>
            <a:chExt cx="4724400" cy="6172200"/>
          </a:xfrm>
        </p:grpSpPr>
        <p:grpSp>
          <p:nvGrpSpPr>
            <p:cNvPr id="16" name="Group 15"/>
            <p:cNvGrpSpPr/>
            <p:nvPr/>
          </p:nvGrpSpPr>
          <p:grpSpPr>
            <a:xfrm>
              <a:off x="4419600" y="685800"/>
              <a:ext cx="4724400" cy="6172200"/>
              <a:chOff x="4419600" y="685800"/>
              <a:chExt cx="4724400" cy="6172200"/>
            </a:xfrm>
          </p:grpSpPr>
          <p:pic>
            <p:nvPicPr>
              <p:cNvPr id="5121" name="Picture 1" descr="C:\Users\maki\Desktop\Processess.jpg"/>
              <p:cNvPicPr>
                <a:picLocks noChangeAspect="1" noChangeArrowheads="1"/>
              </p:cNvPicPr>
              <p:nvPr/>
            </p:nvPicPr>
            <p:blipFill>
              <a:blip r:embed="rId2" cstate="print"/>
              <a:srcRect/>
              <a:stretch>
                <a:fillRect/>
              </a:stretch>
            </p:blipFill>
            <p:spPr bwMode="auto">
              <a:xfrm>
                <a:off x="4648200" y="685800"/>
                <a:ext cx="4495800" cy="6058625"/>
              </a:xfrm>
              <a:prstGeom prst="rect">
                <a:avLst/>
              </a:prstGeom>
              <a:noFill/>
            </p:spPr>
          </p:pic>
          <p:grpSp>
            <p:nvGrpSpPr>
              <p:cNvPr id="15" name="Group 14"/>
              <p:cNvGrpSpPr/>
              <p:nvPr/>
            </p:nvGrpSpPr>
            <p:grpSpPr>
              <a:xfrm>
                <a:off x="4419600" y="1295400"/>
                <a:ext cx="4191000" cy="5562600"/>
                <a:chOff x="4419600" y="1295400"/>
                <a:chExt cx="4191000" cy="5562600"/>
              </a:xfrm>
            </p:grpSpPr>
            <p:sp>
              <p:nvSpPr>
                <p:cNvPr id="8" name="Rectangle 7"/>
                <p:cNvSpPr/>
                <p:nvPr/>
              </p:nvSpPr>
              <p:spPr>
                <a:xfrm>
                  <a:off x="4419600" y="1295400"/>
                  <a:ext cx="1066800"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Down Arrow 11"/>
                <p:cNvSpPr/>
                <p:nvPr/>
              </p:nvSpPr>
              <p:spPr>
                <a:xfrm>
                  <a:off x="6096000" y="4572000"/>
                  <a:ext cx="152400" cy="1219200"/>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Oval 5"/>
                <p:cNvSpPr/>
                <p:nvPr/>
              </p:nvSpPr>
              <p:spPr>
                <a:xfrm>
                  <a:off x="4572000" y="2438400"/>
                  <a:ext cx="4038600" cy="12954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Rectangle 8"/>
                <p:cNvSpPr/>
                <p:nvPr/>
              </p:nvSpPr>
              <p:spPr>
                <a:xfrm>
                  <a:off x="5562600" y="3810000"/>
                  <a:ext cx="609600" cy="304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sp>
          <p:nvSpPr>
            <p:cNvPr id="13" name="Rectangle 12"/>
            <p:cNvSpPr/>
            <p:nvPr/>
          </p:nvSpPr>
          <p:spPr>
            <a:xfrm>
              <a:off x="4648200" y="3352800"/>
              <a:ext cx="304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2" name="Title 1"/>
          <p:cNvSpPr>
            <a:spLocks noGrp="1"/>
          </p:cNvSpPr>
          <p:nvPr>
            <p:ph type="title"/>
          </p:nvPr>
        </p:nvSpPr>
        <p:spPr/>
        <p:txBody>
          <a:bodyPr/>
          <a:lstStyle/>
          <a:p>
            <a:endParaRPr lang="en-PH"/>
          </a:p>
        </p:txBody>
      </p:sp>
      <p:sp>
        <p:nvSpPr>
          <p:cNvPr id="4" name="Title 1"/>
          <p:cNvSpPr txBox="1">
            <a:spLocks/>
          </p:cNvSpPr>
          <p:nvPr/>
        </p:nvSpPr>
        <p:spPr>
          <a:xfrm>
            <a:off x="609600" y="1752600"/>
            <a:ext cx="8229600" cy="3048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PH" sz="4400" b="1" i="0" u="none" strike="noStrike" kern="1200" cap="none" spc="0" normalizeH="0" baseline="0" noProof="0" dirty="0" smtClean="0">
                <a:ln>
                  <a:noFill/>
                </a:ln>
                <a:solidFill>
                  <a:schemeClr val="tx1"/>
                </a:solidFill>
                <a:effectLst/>
                <a:uLnTx/>
                <a:uFillTx/>
                <a:latin typeface="+mj-lt"/>
                <a:ea typeface="+mj-ea"/>
                <a:cs typeface="+mj-cs"/>
              </a:rPr>
              <a:t>Transforming structures and processes</a:t>
            </a:r>
            <a:endParaRPr kumimoji="0" lang="en-PH"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PH" dirty="0" smtClean="0"/>
              <a:t>Transforming structures and processes</a:t>
            </a:r>
            <a:endParaRPr lang="en-PH" dirty="0"/>
          </a:p>
        </p:txBody>
      </p:sp>
      <p:sp>
        <p:nvSpPr>
          <p:cNvPr id="3" name="Content Placeholder 2"/>
          <p:cNvSpPr>
            <a:spLocks noGrp="1"/>
          </p:cNvSpPr>
          <p:nvPr>
            <p:ph idx="1"/>
          </p:nvPr>
        </p:nvSpPr>
        <p:spPr>
          <a:xfrm>
            <a:off x="457200" y="1295400"/>
            <a:ext cx="8229600" cy="5257800"/>
          </a:xfrm>
        </p:spPr>
        <p:txBody>
          <a:bodyPr>
            <a:normAutofit/>
          </a:bodyPr>
          <a:lstStyle/>
          <a:p>
            <a:r>
              <a:rPr lang="en-PH" dirty="0" smtClean="0"/>
              <a:t>Structures are the organisations, both private and public, that set and implement policy and legislation, deliver services, purchase, trade and perform all manner of other functions that affect life outcomes</a:t>
            </a:r>
          </a:p>
          <a:p>
            <a:r>
              <a:rPr lang="en-PH" dirty="0" smtClean="0"/>
              <a:t>Process determine the way in which structures and individuals operate and interact.</a:t>
            </a:r>
          </a:p>
          <a:p>
            <a:r>
              <a:rPr lang="en-PH" dirty="0" smtClean="0"/>
              <a:t>Identify various structures and processes that you observed in your area (or the sector)</a:t>
            </a:r>
          </a:p>
          <a:p>
            <a:endParaRPr lang="en-PH" dirty="0" smtClean="0"/>
          </a:p>
          <a:p>
            <a:endParaRPr lang="en-PH" dirty="0"/>
          </a:p>
        </p:txBody>
      </p:sp>
    </p:spTree>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smtClean="0"/>
              <a:t>Relationships within the framework</a:t>
            </a:r>
            <a:endParaRPr lang="en-PH" dirty="0"/>
          </a:p>
        </p:txBody>
      </p:sp>
      <p:sp>
        <p:nvSpPr>
          <p:cNvPr id="3" name="Content Placeholder 2"/>
          <p:cNvSpPr>
            <a:spLocks noGrp="1"/>
          </p:cNvSpPr>
          <p:nvPr>
            <p:ph idx="1"/>
          </p:nvPr>
        </p:nvSpPr>
        <p:spPr>
          <a:xfrm>
            <a:off x="304800" y="1143000"/>
            <a:ext cx="8610600" cy="5715000"/>
          </a:xfrm>
        </p:spPr>
        <p:txBody>
          <a:bodyPr>
            <a:normAutofit/>
          </a:bodyPr>
          <a:lstStyle/>
          <a:p>
            <a:r>
              <a:rPr lang="en-PH" dirty="0" smtClean="0"/>
              <a:t>Processes (policies), established and implemented through structures, affect trends both directly and indirectly.  They can also help cushion the impact of external shocks. </a:t>
            </a:r>
          </a:p>
          <a:p>
            <a:r>
              <a:rPr lang="en-PH" dirty="0" smtClean="0"/>
              <a:t> </a:t>
            </a:r>
            <a:r>
              <a:rPr lang="en-US" dirty="0" smtClean="0"/>
              <a:t>Structures and processes have direct influence on how people will be able to access their resources, the returns and exchange for these. Thus, it will affect the decline or increase of their various assets.</a:t>
            </a:r>
            <a:endParaRPr lang="en-PH" dirty="0"/>
          </a:p>
        </p:txBody>
      </p:sp>
    </p:spTree>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371600" y="2057400"/>
            <a:ext cx="6023385" cy="4495800"/>
            <a:chOff x="1371600" y="2057400"/>
            <a:chExt cx="6023385" cy="4495800"/>
          </a:xfrm>
        </p:grpSpPr>
        <p:pic>
          <p:nvPicPr>
            <p:cNvPr id="50178" name="Picture 2" descr="C:\Users\maki\Desktop\Strategies.jpg"/>
            <p:cNvPicPr>
              <a:picLocks noChangeAspect="1" noChangeArrowheads="1"/>
            </p:cNvPicPr>
            <p:nvPr/>
          </p:nvPicPr>
          <p:blipFill>
            <a:blip r:embed="rId2" cstate="print"/>
            <a:srcRect/>
            <a:stretch>
              <a:fillRect/>
            </a:stretch>
          </p:blipFill>
          <p:spPr bwMode="auto">
            <a:xfrm>
              <a:off x="1524000" y="2057400"/>
              <a:ext cx="5870985" cy="4495800"/>
            </a:xfrm>
            <a:prstGeom prst="rect">
              <a:avLst/>
            </a:prstGeom>
            <a:noFill/>
          </p:spPr>
        </p:pic>
        <p:sp>
          <p:nvSpPr>
            <p:cNvPr id="5" name="Oval 4"/>
            <p:cNvSpPr/>
            <p:nvPr/>
          </p:nvSpPr>
          <p:spPr>
            <a:xfrm>
              <a:off x="1524000" y="2133600"/>
              <a:ext cx="4267200" cy="14478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5"/>
            <p:cNvSpPr/>
            <p:nvPr/>
          </p:nvSpPr>
          <p:spPr>
            <a:xfrm>
              <a:off x="1371600" y="3200400"/>
              <a:ext cx="9144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2" name="Title 1"/>
          <p:cNvSpPr>
            <a:spLocks noGrp="1"/>
          </p:cNvSpPr>
          <p:nvPr>
            <p:ph type="title"/>
          </p:nvPr>
        </p:nvSpPr>
        <p:spPr>
          <a:xfrm>
            <a:off x="-228600" y="-228600"/>
            <a:ext cx="7543800" cy="5562600"/>
          </a:xfrm>
        </p:spPr>
        <p:txBody>
          <a:bodyPr/>
          <a:lstStyle/>
          <a:p>
            <a:r>
              <a:rPr lang="en-PH" b="1" dirty="0" smtClean="0"/>
              <a:t>Adaptive strategies</a:t>
            </a:r>
            <a:endParaRPr lang="en-PH" b="1" dirty="0"/>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At the end of the session, the students would have been able to:</a:t>
            </a:r>
            <a:endParaRPr lang="en-US" dirty="0"/>
          </a:p>
        </p:txBody>
      </p:sp>
      <p:sp>
        <p:nvSpPr>
          <p:cNvPr id="3" name="Content Placeholder 2"/>
          <p:cNvSpPr>
            <a:spLocks noGrp="1"/>
          </p:cNvSpPr>
          <p:nvPr>
            <p:ph idx="1"/>
          </p:nvPr>
        </p:nvSpPr>
        <p:spPr/>
        <p:txBody>
          <a:bodyPr/>
          <a:lstStyle/>
          <a:p>
            <a:r>
              <a:rPr lang="en-US" dirty="0" smtClean="0"/>
              <a:t>Develop the capacity for analytical and systemic thinking through the use of the Sustainable Livelihood framework</a:t>
            </a:r>
          </a:p>
          <a:p>
            <a:pPr lvl="0"/>
            <a:r>
              <a:rPr lang="en-US" dirty="0" smtClean="0"/>
              <a:t>To be able to explain key issues and realities in the community and the sector</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Adaptive strategies</a:t>
            </a:r>
            <a:endParaRPr lang="en-PH" dirty="0"/>
          </a:p>
        </p:txBody>
      </p:sp>
      <p:sp>
        <p:nvSpPr>
          <p:cNvPr id="3" name="Content Placeholder 2"/>
          <p:cNvSpPr>
            <a:spLocks noGrp="1"/>
          </p:cNvSpPr>
          <p:nvPr>
            <p:ph idx="1"/>
          </p:nvPr>
        </p:nvSpPr>
        <p:spPr/>
        <p:txBody>
          <a:bodyPr/>
          <a:lstStyle/>
          <a:p>
            <a:r>
              <a:rPr lang="en-PH" dirty="0" smtClean="0"/>
              <a:t>What are the combinations of activities that the community does to support themselves?</a:t>
            </a:r>
          </a:p>
          <a:p>
            <a:r>
              <a:rPr lang="en-PH" dirty="0" smtClean="0"/>
              <a:t>Which combinations of activities appear to be ‘working’ best?</a:t>
            </a:r>
          </a:p>
          <a:p>
            <a:r>
              <a:rPr lang="en-PH" dirty="0" smtClean="0"/>
              <a:t>Is there any discernible pattern of activities adopted by those who have managed to escape from poverty?</a:t>
            </a:r>
            <a:endParaRPr lang="en-PH" dirty="0"/>
          </a:p>
        </p:txBody>
      </p:sp>
    </p:spTree>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Adaptive Strategies</a:t>
            </a:r>
            <a:endParaRPr lang="en-PH" dirty="0"/>
          </a:p>
        </p:txBody>
      </p:sp>
      <p:sp>
        <p:nvSpPr>
          <p:cNvPr id="3" name="Content Placeholder 2"/>
          <p:cNvSpPr>
            <a:spLocks noGrp="1"/>
          </p:cNvSpPr>
          <p:nvPr>
            <p:ph idx="1"/>
          </p:nvPr>
        </p:nvSpPr>
        <p:spPr>
          <a:xfrm>
            <a:off x="457200" y="1219200"/>
            <a:ext cx="8229600" cy="5638800"/>
          </a:xfrm>
        </p:spPr>
        <p:txBody>
          <a:bodyPr>
            <a:normAutofit lnSpcReduction="10000"/>
          </a:bodyPr>
          <a:lstStyle/>
          <a:p>
            <a:r>
              <a:rPr lang="en-US" dirty="0" smtClean="0"/>
              <a:t>ways in which people combine their assets to support themselves and their families, and the decisions and choices that they make within the context in which they live</a:t>
            </a:r>
            <a:endParaRPr lang="en-PH" dirty="0" smtClean="0"/>
          </a:p>
          <a:p>
            <a:r>
              <a:rPr lang="en-PH" dirty="0" smtClean="0"/>
              <a:t>Range and combination of activities and choices that people make/undertake in order to achieve their life goals</a:t>
            </a:r>
          </a:p>
          <a:p>
            <a:r>
              <a:rPr lang="en-PH" dirty="0" smtClean="0"/>
              <a:t>It is affected by</a:t>
            </a:r>
          </a:p>
          <a:p>
            <a:pPr lvl="1"/>
            <a:r>
              <a:rPr lang="en-PH" dirty="0" smtClean="0"/>
              <a:t>Diversity of assets</a:t>
            </a:r>
          </a:p>
          <a:p>
            <a:pPr lvl="1"/>
            <a:r>
              <a:rPr lang="en-PH" dirty="0" smtClean="0"/>
              <a:t>Amount of assets</a:t>
            </a:r>
          </a:p>
          <a:p>
            <a:pPr lvl="1"/>
            <a:r>
              <a:rPr lang="en-PH" dirty="0" smtClean="0"/>
              <a:t>Balance between assets</a:t>
            </a:r>
            <a:endParaRPr lang="en-PH" dirty="0"/>
          </a:p>
        </p:txBody>
      </p:sp>
    </p:spTree>
  </p:cSld>
  <p:clrMapOvr>
    <a:masterClrMapping/>
  </p:clrMapOvr>
  <p:transition>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dirty="0" smtClean="0"/>
              <a:t>PLENARY DISCUSSION</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As a conclusion...</a:t>
            </a:r>
            <a:endParaRPr lang="en-PH" dirty="0"/>
          </a:p>
        </p:txBody>
      </p:sp>
      <p:sp>
        <p:nvSpPr>
          <p:cNvPr id="3" name="Content Placeholder 2"/>
          <p:cNvSpPr>
            <a:spLocks noGrp="1"/>
          </p:cNvSpPr>
          <p:nvPr>
            <p:ph idx="1"/>
          </p:nvPr>
        </p:nvSpPr>
        <p:spPr/>
        <p:txBody>
          <a:bodyPr/>
          <a:lstStyle/>
          <a:p>
            <a:pPr>
              <a:buNone/>
            </a:pPr>
            <a:r>
              <a:rPr lang="en-US" dirty="0" smtClean="0"/>
              <a:t>	As a person’s assets increase, they are better able to protect themselves from shocks and their vulnerabilities decrease. In the idea of the ‘life outcome ladder’, as a person builds their asset-base their position on the ladder moves up, but if they subsequently lose assets (for whatever reason) they risk falling back down the ladder.</a:t>
            </a:r>
            <a:endParaRPr lang="en-PH" dirty="0"/>
          </a:p>
        </p:txBody>
      </p:sp>
    </p:spTree>
  </p:cSld>
  <p:clrMapOvr>
    <a:masterClrMapping/>
  </p:clrMapOvr>
  <p:transition>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lum bright="9000" contrast="10000"/>
          </a:blip>
          <a:srcRect/>
          <a:stretch>
            <a:fillRect/>
          </a:stretch>
        </p:blipFill>
        <p:spPr bwMode="auto">
          <a:xfrm>
            <a:off x="685800" y="-152400"/>
            <a:ext cx="8153400" cy="6858998"/>
          </a:xfrm>
          <a:prstGeom prst="rect">
            <a:avLst/>
          </a:prstGeom>
          <a:noFill/>
          <a:ln w="9525">
            <a:noFill/>
            <a:miter lim="800000"/>
            <a:headEnd/>
            <a:tailEnd/>
          </a:ln>
        </p:spPr>
      </p:pic>
      <p:sp>
        <p:nvSpPr>
          <p:cNvPr id="2" name="Title 1"/>
          <p:cNvSpPr>
            <a:spLocks noGrp="1"/>
          </p:cNvSpPr>
          <p:nvPr>
            <p:ph type="title"/>
          </p:nvPr>
        </p:nvSpPr>
        <p:spPr>
          <a:xfrm>
            <a:off x="304800" y="0"/>
            <a:ext cx="8229600" cy="1143000"/>
          </a:xfrm>
        </p:spPr>
        <p:txBody>
          <a:bodyPr/>
          <a:lstStyle/>
          <a:p>
            <a:r>
              <a:rPr lang="en-PH" b="1" dirty="0" smtClean="0"/>
              <a:t>Life outcome ladder</a:t>
            </a:r>
            <a:endParaRPr lang="en-PH" b="1" dirty="0"/>
          </a:p>
        </p:txBody>
      </p:sp>
    </p:spTree>
  </p:cSld>
  <p:clrMapOvr>
    <a:masterClrMapping/>
  </p:clrMapOvr>
  <p:transition>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Autofit/>
          </a:bodyPr>
          <a:lstStyle/>
          <a:p>
            <a:pPr algn="ctr">
              <a:buNone/>
            </a:pPr>
            <a:r>
              <a:rPr lang="en-PH" sz="3600" dirty="0" smtClean="0"/>
              <a:t>SURVIVING (Life outcome X ; Sustainable X)</a:t>
            </a:r>
          </a:p>
          <a:p>
            <a:pPr>
              <a:buNone/>
            </a:pPr>
            <a:r>
              <a:rPr lang="en-PH" dirty="0" smtClean="0"/>
              <a:t>Life is a constant battle</a:t>
            </a:r>
          </a:p>
          <a:p>
            <a:pPr>
              <a:buNone/>
            </a:pPr>
            <a:r>
              <a:rPr lang="en-PH" dirty="0" smtClean="0"/>
              <a:t>Very vulnerable to any external shocks</a:t>
            </a:r>
          </a:p>
          <a:p>
            <a:pPr>
              <a:buNone/>
            </a:pPr>
            <a:r>
              <a:rPr lang="en-PH" dirty="0" smtClean="0"/>
              <a:t>No choice or flexibility</a:t>
            </a:r>
          </a:p>
          <a:p>
            <a:pPr>
              <a:buNone/>
            </a:pPr>
            <a:r>
              <a:rPr lang="en-PH" dirty="0" smtClean="0"/>
              <a:t>Total Reliance on benefits</a:t>
            </a:r>
          </a:p>
          <a:p>
            <a:pPr>
              <a:buNone/>
            </a:pPr>
            <a:r>
              <a:rPr lang="en-PH" dirty="0" smtClean="0"/>
              <a:t>Likely in debt with high interest credit</a:t>
            </a:r>
          </a:p>
          <a:p>
            <a:pPr>
              <a:buNone/>
            </a:pPr>
            <a:r>
              <a:rPr lang="en-PH" dirty="0" smtClean="0"/>
              <a:t>Isolation – few social assets</a:t>
            </a:r>
          </a:p>
          <a:p>
            <a:pPr>
              <a:buNone/>
            </a:pPr>
            <a:r>
              <a:rPr lang="en-PH" dirty="0" smtClean="0"/>
              <a:t>Reduced consumption (food, transport, etc)</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81000" y="838200"/>
            <a:ext cx="8229600" cy="838200"/>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PH" sz="3600" b="0" i="0" u="none" strike="noStrike" kern="1200" cap="none" spc="0" normalizeH="0" baseline="0" noProof="0" dirty="0" smtClean="0">
                <a:ln>
                  <a:noFill/>
                </a:ln>
                <a:solidFill>
                  <a:schemeClr val="tx1"/>
                </a:solidFill>
                <a:effectLst/>
                <a:uLnTx/>
                <a:uFillTx/>
                <a:latin typeface="+mn-lt"/>
                <a:ea typeface="+mn-ea"/>
                <a:cs typeface="+mn-cs"/>
              </a:rPr>
              <a:t>COPING (Life outcome X ; Sustainable    )</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lang="en-PH" sz="3200" dirty="0" smtClean="0"/>
              <a:t>Getting by juggling</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PH" sz="3200" b="0" i="0" u="none" strike="noStrike" kern="1200" cap="none" spc="0" normalizeH="0" baseline="0" noProof="0" dirty="0" smtClean="0">
                <a:ln>
                  <a:noFill/>
                </a:ln>
                <a:solidFill>
                  <a:schemeClr val="tx1"/>
                </a:solidFill>
                <a:effectLst/>
                <a:uLnTx/>
                <a:uFillTx/>
                <a:latin typeface="+mn-lt"/>
                <a:ea typeface="+mn-ea"/>
                <a:cs typeface="+mn-cs"/>
              </a:rPr>
              <a:t>Can cope with minor shocks</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lang="en-PH" sz="3200" dirty="0" smtClean="0"/>
              <a:t>Very limited choice and flexibility</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PH" sz="3200" b="0" i="0" u="none" strike="noStrike" kern="1200" cap="none" spc="0" normalizeH="0" baseline="0" noProof="0" dirty="0" smtClean="0">
                <a:ln>
                  <a:noFill/>
                </a:ln>
                <a:solidFill>
                  <a:schemeClr val="tx1"/>
                </a:solidFill>
                <a:effectLst/>
                <a:uLnTx/>
                <a:uFillTx/>
                <a:latin typeface="+mn-lt"/>
                <a:ea typeface="+mn-ea"/>
                <a:cs typeface="+mn-cs"/>
              </a:rPr>
              <a:t>Total/partial</a:t>
            </a:r>
            <a:r>
              <a:rPr kumimoji="0" lang="en-PH" sz="3200" b="0" i="0" u="none" strike="noStrike" kern="1200" cap="none" spc="0" normalizeH="0" noProof="0" dirty="0" smtClean="0">
                <a:ln>
                  <a:noFill/>
                </a:ln>
                <a:solidFill>
                  <a:schemeClr val="tx1"/>
                </a:solidFill>
                <a:effectLst/>
                <a:uLnTx/>
                <a:uFillTx/>
                <a:latin typeface="+mn-lt"/>
                <a:ea typeface="+mn-ea"/>
                <a:cs typeface="+mn-cs"/>
              </a:rPr>
              <a:t> reliance on benefits</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lang="en-PH" sz="3200" baseline="0" dirty="0" smtClean="0"/>
              <a:t>Informal</a:t>
            </a:r>
            <a:r>
              <a:rPr lang="en-PH" sz="3200" dirty="0" smtClean="0"/>
              <a:t> economy</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PH" sz="3200" b="0" i="0" u="none" strike="noStrike" kern="1200" cap="none" spc="0" normalizeH="0" baseline="0" noProof="0" dirty="0" smtClean="0">
                <a:ln>
                  <a:noFill/>
                </a:ln>
                <a:solidFill>
                  <a:schemeClr val="tx1"/>
                </a:solidFill>
                <a:effectLst/>
                <a:uLnTx/>
                <a:uFillTx/>
                <a:latin typeface="+mn-lt"/>
                <a:ea typeface="+mn-ea"/>
                <a:cs typeface="+mn-cs"/>
              </a:rPr>
              <a:t>Social</a:t>
            </a:r>
            <a:r>
              <a:rPr kumimoji="0" lang="en-PH" sz="3200" b="0" i="0" u="none" strike="noStrike" kern="1200" cap="none" spc="0" normalizeH="0" noProof="0" dirty="0" smtClean="0">
                <a:ln>
                  <a:noFill/>
                </a:ln>
                <a:solidFill>
                  <a:schemeClr val="tx1"/>
                </a:solidFill>
                <a:effectLst/>
                <a:uLnTx/>
                <a:uFillTx/>
                <a:latin typeface="+mn-lt"/>
                <a:ea typeface="+mn-ea"/>
                <a:cs typeface="+mn-cs"/>
              </a:rPr>
              <a:t> assets are very important</a:t>
            </a:r>
            <a:endParaRPr kumimoji="0" lang="en-PH"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51202" name="Picture 2" descr="http://www.wotomoro.com/PUBLICLIB2/Modern%20Simple/slides/check%20mark.jpg"/>
          <p:cNvPicPr>
            <a:picLocks noChangeAspect="1" noChangeArrowheads="1"/>
          </p:cNvPicPr>
          <p:nvPr/>
        </p:nvPicPr>
        <p:blipFill>
          <a:blip r:embed="rId2" cstate="print"/>
          <a:srcRect/>
          <a:stretch>
            <a:fillRect/>
          </a:stretch>
        </p:blipFill>
        <p:spPr bwMode="auto">
          <a:xfrm>
            <a:off x="7696200" y="990600"/>
            <a:ext cx="334962" cy="334962"/>
          </a:xfrm>
          <a:prstGeom prst="rect">
            <a:avLst/>
          </a:prstGeom>
          <a:noFill/>
        </p:spPr>
      </p:pic>
      <p:sp>
        <p:nvSpPr>
          <p:cNvPr id="3" name="Content Placeholder 2"/>
          <p:cNvSpPr>
            <a:spLocks noGrp="1"/>
          </p:cNvSpPr>
          <p:nvPr>
            <p:ph idx="1"/>
          </p:nvPr>
        </p:nvSpPr>
        <p:spPr>
          <a:xfrm>
            <a:off x="304800" y="6019800"/>
            <a:ext cx="8229600" cy="838200"/>
          </a:xfrm>
          <a:solidFill>
            <a:srgbClr val="FF0000"/>
          </a:solidFill>
        </p:spPr>
        <p:txBody>
          <a:bodyPr>
            <a:noAutofit/>
          </a:bodyPr>
          <a:lstStyle/>
          <a:p>
            <a:pPr algn="ctr">
              <a:buNone/>
            </a:pPr>
            <a:r>
              <a:rPr lang="en-PH" sz="3600" dirty="0" smtClean="0"/>
              <a:t>SURVIVING (Life outcome X ; Sustainable X)</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81000" y="838200"/>
            <a:ext cx="8229600" cy="838200"/>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PH" sz="3600" b="0" i="0" u="none" strike="noStrike" kern="1200" cap="none" spc="0" normalizeH="0" baseline="0" noProof="0" dirty="0" smtClean="0">
                <a:ln>
                  <a:noFill/>
                </a:ln>
                <a:solidFill>
                  <a:schemeClr val="tx1"/>
                </a:solidFill>
                <a:effectLst/>
                <a:uLnTx/>
                <a:uFillTx/>
                <a:latin typeface="+mn-lt"/>
                <a:ea typeface="+mn-ea"/>
                <a:cs typeface="+mn-cs"/>
              </a:rPr>
              <a:t>ADAPTING (Life</a:t>
            </a:r>
            <a:r>
              <a:rPr kumimoji="0" lang="en-PH" sz="3600" b="0" i="0" u="none" strike="noStrike" kern="1200" cap="none" spc="0" normalizeH="0" noProof="0" dirty="0" smtClean="0">
                <a:ln>
                  <a:noFill/>
                </a:ln>
                <a:solidFill>
                  <a:schemeClr val="tx1"/>
                </a:solidFill>
                <a:effectLst/>
                <a:uLnTx/>
                <a:uFillTx/>
                <a:latin typeface="+mn-lt"/>
                <a:ea typeface="+mn-ea"/>
                <a:cs typeface="+mn-cs"/>
              </a:rPr>
              <a:t> outcome</a:t>
            </a:r>
            <a:r>
              <a:rPr kumimoji="0" lang="en-PH" sz="3600" b="0" i="0" u="none" strike="noStrike" kern="1200" cap="none" spc="0" normalizeH="0" baseline="0" noProof="0" dirty="0" smtClean="0">
                <a:ln>
                  <a:noFill/>
                </a:ln>
                <a:solidFill>
                  <a:schemeClr val="tx1"/>
                </a:solidFill>
                <a:effectLst/>
                <a:uLnTx/>
                <a:uFillTx/>
                <a:latin typeface="+mn-lt"/>
                <a:ea typeface="+mn-ea"/>
                <a:cs typeface="+mn-cs"/>
              </a:rPr>
              <a:t> X ; Sustainable X)</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lang="en-PH" sz="3200" dirty="0" smtClean="0"/>
              <a:t>Life isn’t bad</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PH" sz="3200" b="0" i="0" u="none" strike="noStrike" kern="1200" cap="none" spc="0" normalizeH="0" baseline="0" noProof="0" dirty="0" smtClean="0">
                <a:ln>
                  <a:noFill/>
                </a:ln>
                <a:solidFill>
                  <a:schemeClr val="tx1"/>
                </a:solidFill>
                <a:effectLst/>
                <a:uLnTx/>
                <a:uFillTx/>
                <a:latin typeface="+mn-lt"/>
                <a:ea typeface="+mn-ea"/>
                <a:cs typeface="+mn-cs"/>
              </a:rPr>
              <a:t>Vulnerable to shocks (reduced benefits)</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lang="en-PH" sz="3200" dirty="0" smtClean="0"/>
              <a:t>More choice and flexibility but still limited</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PH" sz="3200" b="0" i="0" u="none" strike="noStrike" kern="1200" cap="none" spc="0" normalizeH="0" baseline="0" noProof="0" dirty="0" smtClean="0">
                <a:ln>
                  <a:noFill/>
                </a:ln>
                <a:solidFill>
                  <a:schemeClr val="tx1"/>
                </a:solidFill>
                <a:effectLst/>
                <a:uLnTx/>
                <a:uFillTx/>
                <a:latin typeface="+mn-lt"/>
                <a:ea typeface="+mn-ea"/>
                <a:cs typeface="+mn-cs"/>
              </a:rPr>
              <a:t>Has</a:t>
            </a:r>
            <a:r>
              <a:rPr kumimoji="0" lang="en-PH" sz="3200" b="0" i="0" u="none" strike="noStrike" kern="1200" cap="none" spc="0" normalizeH="0" noProof="0" dirty="0" smtClean="0">
                <a:ln>
                  <a:noFill/>
                </a:ln>
                <a:solidFill>
                  <a:schemeClr val="tx1"/>
                </a:solidFill>
                <a:effectLst/>
                <a:uLnTx/>
                <a:uFillTx/>
                <a:latin typeface="+mn-lt"/>
                <a:ea typeface="+mn-ea"/>
                <a:cs typeface="+mn-cs"/>
              </a:rPr>
              <a:t> moved into formal economy (minimum wage)</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lang="en-PH" sz="3200" baseline="0" dirty="0" smtClean="0"/>
              <a:t>Personal</a:t>
            </a:r>
            <a:r>
              <a:rPr lang="en-PH" sz="3200" dirty="0" smtClean="0"/>
              <a:t> assets, social assets are undermined</a:t>
            </a:r>
            <a:endParaRPr kumimoji="0" lang="en-PH"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51202" name="Picture 2" descr="http://www.wotomoro.com/PUBLICLIB2/Modern%20Simple/slides/check%20mark.jpg"/>
          <p:cNvPicPr>
            <a:picLocks noChangeAspect="1" noChangeArrowheads="1"/>
          </p:cNvPicPr>
          <p:nvPr/>
        </p:nvPicPr>
        <p:blipFill>
          <a:blip r:embed="rId2" cstate="print"/>
          <a:srcRect/>
          <a:stretch>
            <a:fillRect/>
          </a:stretch>
        </p:blipFill>
        <p:spPr bwMode="auto">
          <a:xfrm>
            <a:off x="5227638" y="990600"/>
            <a:ext cx="334962" cy="334962"/>
          </a:xfrm>
          <a:prstGeom prst="rect">
            <a:avLst/>
          </a:prstGeom>
          <a:noFill/>
        </p:spPr>
      </p:pic>
      <p:sp>
        <p:nvSpPr>
          <p:cNvPr id="3" name="Content Placeholder 2"/>
          <p:cNvSpPr>
            <a:spLocks noGrp="1"/>
          </p:cNvSpPr>
          <p:nvPr>
            <p:ph idx="1"/>
          </p:nvPr>
        </p:nvSpPr>
        <p:spPr>
          <a:xfrm>
            <a:off x="304800" y="6019800"/>
            <a:ext cx="8229600" cy="838200"/>
          </a:xfrm>
          <a:solidFill>
            <a:srgbClr val="FF0000"/>
          </a:solidFill>
        </p:spPr>
        <p:txBody>
          <a:bodyPr>
            <a:noAutofit/>
          </a:bodyPr>
          <a:lstStyle/>
          <a:p>
            <a:pPr algn="ctr">
              <a:buNone/>
            </a:pPr>
            <a:r>
              <a:rPr lang="en-PH" sz="3600" dirty="0" smtClean="0"/>
              <a:t>SURVIVING (Life outcome X ; Sustainable X)</a:t>
            </a:r>
          </a:p>
        </p:txBody>
      </p:sp>
      <p:sp>
        <p:nvSpPr>
          <p:cNvPr id="7" name="Rectangle 6"/>
          <p:cNvSpPr/>
          <p:nvPr/>
        </p:nvSpPr>
        <p:spPr>
          <a:xfrm>
            <a:off x="304800" y="5373469"/>
            <a:ext cx="8229600" cy="646331"/>
          </a:xfrm>
          <a:prstGeom prst="rect">
            <a:avLst/>
          </a:prstGeom>
          <a:solidFill>
            <a:srgbClr val="FFC000"/>
          </a:solidFill>
        </p:spPr>
        <p:txBody>
          <a:bodyPr wrap="square">
            <a:spAutoFit/>
          </a:bodyPr>
          <a:lstStyle/>
          <a:p>
            <a:r>
              <a:rPr lang="en-PH" sz="3600" dirty="0" smtClean="0"/>
              <a:t>COPING (Life outcome X ; Sustainable    )</a:t>
            </a:r>
            <a:endParaRPr lang="en-PH" sz="3600"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04800" y="381000"/>
            <a:ext cx="8534400" cy="838200"/>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PH" sz="3600" b="0" i="0" u="none" strike="noStrike" kern="1200" cap="none" spc="0" normalizeH="0" baseline="0" noProof="0" dirty="0" smtClean="0">
                <a:ln>
                  <a:noFill/>
                </a:ln>
                <a:solidFill>
                  <a:schemeClr val="tx1"/>
                </a:solidFill>
                <a:effectLst/>
                <a:uLnTx/>
                <a:uFillTx/>
                <a:latin typeface="+mn-lt"/>
                <a:ea typeface="+mn-ea"/>
                <a:cs typeface="+mn-cs"/>
              </a:rPr>
              <a:t>ACCUMULATING (Life outcome X ;</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PH" sz="3600" b="0" i="0" u="none" strike="noStrike" kern="1200" cap="none" spc="0" normalizeH="0" baseline="0" noProof="0" dirty="0" smtClean="0">
                <a:ln>
                  <a:noFill/>
                </a:ln>
                <a:solidFill>
                  <a:schemeClr val="tx1"/>
                </a:solidFill>
                <a:effectLst/>
                <a:uLnTx/>
                <a:uFillTx/>
                <a:latin typeface="+mn-lt"/>
                <a:ea typeface="+mn-ea"/>
                <a:cs typeface="+mn-cs"/>
              </a:rPr>
              <a:t> Sustainable  X)</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lang="en-PH" sz="2800" dirty="0" smtClean="0"/>
              <a:t>Life is going well</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PH" sz="2800" b="0" i="0" u="none" strike="noStrike" kern="1200" cap="none" spc="0" normalizeH="0" baseline="0" noProof="0" dirty="0" smtClean="0">
                <a:ln>
                  <a:noFill/>
                </a:ln>
                <a:solidFill>
                  <a:schemeClr val="tx1"/>
                </a:solidFill>
                <a:effectLst/>
                <a:uLnTx/>
                <a:uFillTx/>
                <a:latin typeface="+mn-lt"/>
                <a:ea typeface="+mn-ea"/>
                <a:cs typeface="+mn-cs"/>
              </a:rPr>
              <a:t>Can</a:t>
            </a:r>
            <a:r>
              <a:rPr kumimoji="0" lang="en-PH" sz="2800" b="0" i="0" u="none" strike="noStrike" kern="1200" cap="none" spc="0" normalizeH="0" noProof="0" dirty="0" smtClean="0">
                <a:ln>
                  <a:noFill/>
                </a:ln>
                <a:solidFill>
                  <a:schemeClr val="tx1"/>
                </a:solidFill>
                <a:effectLst/>
                <a:uLnTx/>
                <a:uFillTx/>
                <a:latin typeface="+mn-lt"/>
                <a:ea typeface="+mn-ea"/>
                <a:cs typeface="+mn-cs"/>
              </a:rPr>
              <a:t> cope with external shocks</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lang="en-PH" sz="2800" baseline="0" dirty="0" smtClean="0"/>
              <a:t>Range</a:t>
            </a:r>
            <a:r>
              <a:rPr lang="en-PH" sz="2800" dirty="0" smtClean="0"/>
              <a:t> of choices, very flexible</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PH" sz="2800" b="0" i="0" u="none" strike="noStrike" kern="1200" cap="none" spc="0" normalizeH="0" baseline="0" noProof="0" dirty="0" smtClean="0">
                <a:ln>
                  <a:noFill/>
                </a:ln>
                <a:solidFill>
                  <a:schemeClr val="tx1"/>
                </a:solidFill>
                <a:effectLst/>
                <a:uLnTx/>
                <a:uFillTx/>
                <a:latin typeface="+mn-lt"/>
                <a:ea typeface="+mn-ea"/>
                <a:cs typeface="+mn-cs"/>
              </a:rPr>
              <a:t>Works</a:t>
            </a:r>
            <a:r>
              <a:rPr kumimoji="0" lang="en-PH" sz="2800" b="0" i="0" u="none" strike="noStrike" kern="1200" cap="none" spc="0" normalizeH="0" noProof="0" dirty="0" smtClean="0">
                <a:ln>
                  <a:noFill/>
                </a:ln>
                <a:solidFill>
                  <a:schemeClr val="tx1"/>
                </a:solidFill>
                <a:effectLst/>
                <a:uLnTx/>
                <a:uFillTx/>
                <a:latin typeface="+mn-lt"/>
                <a:ea typeface="+mn-ea"/>
                <a:cs typeface="+mn-cs"/>
              </a:rPr>
              <a:t> in formal economy</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lang="en-PH" sz="2800" baseline="0" dirty="0" smtClean="0"/>
              <a:t>Accumulating</a:t>
            </a:r>
            <a:r>
              <a:rPr lang="en-PH" sz="2800" dirty="0" smtClean="0"/>
              <a:t> assets</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PH" sz="2800" b="0" i="0" u="none" strike="noStrike" kern="1200" cap="none" spc="0" normalizeH="0" baseline="0" noProof="0" dirty="0" smtClean="0">
                <a:ln>
                  <a:noFill/>
                </a:ln>
                <a:solidFill>
                  <a:schemeClr val="tx1"/>
                </a:solidFill>
                <a:effectLst/>
                <a:uLnTx/>
                <a:uFillTx/>
                <a:latin typeface="+mn-lt"/>
                <a:ea typeface="+mn-ea"/>
                <a:cs typeface="+mn-cs"/>
              </a:rPr>
              <a:t>Home ownership</a:t>
            </a:r>
          </a:p>
        </p:txBody>
      </p:sp>
      <p:pic>
        <p:nvPicPr>
          <p:cNvPr id="51202" name="Picture 2" descr="http://www.wotomoro.com/PUBLICLIB2/Modern%20Simple/slides/check%20mark.jpg"/>
          <p:cNvPicPr>
            <a:picLocks noChangeAspect="1" noChangeArrowheads="1"/>
          </p:cNvPicPr>
          <p:nvPr/>
        </p:nvPicPr>
        <p:blipFill>
          <a:blip r:embed="rId2" cstate="print"/>
          <a:srcRect/>
          <a:stretch>
            <a:fillRect/>
          </a:stretch>
        </p:blipFill>
        <p:spPr bwMode="auto">
          <a:xfrm>
            <a:off x="7239000" y="533400"/>
            <a:ext cx="334962" cy="334962"/>
          </a:xfrm>
          <a:prstGeom prst="rect">
            <a:avLst/>
          </a:prstGeom>
          <a:noFill/>
        </p:spPr>
      </p:pic>
      <p:sp>
        <p:nvSpPr>
          <p:cNvPr id="3" name="Content Placeholder 2"/>
          <p:cNvSpPr>
            <a:spLocks noGrp="1"/>
          </p:cNvSpPr>
          <p:nvPr>
            <p:ph idx="1"/>
          </p:nvPr>
        </p:nvSpPr>
        <p:spPr>
          <a:xfrm>
            <a:off x="304800" y="6172200"/>
            <a:ext cx="8229600" cy="838200"/>
          </a:xfrm>
          <a:solidFill>
            <a:srgbClr val="FF0000"/>
          </a:solidFill>
        </p:spPr>
        <p:txBody>
          <a:bodyPr>
            <a:noAutofit/>
          </a:bodyPr>
          <a:lstStyle/>
          <a:p>
            <a:pPr algn="ctr">
              <a:buNone/>
            </a:pPr>
            <a:r>
              <a:rPr lang="en-PH" sz="3600" dirty="0" smtClean="0"/>
              <a:t>SURVIVING (Life outcome X ; Sustainable X)</a:t>
            </a:r>
          </a:p>
        </p:txBody>
      </p:sp>
      <p:sp>
        <p:nvSpPr>
          <p:cNvPr id="7" name="Rectangle 6"/>
          <p:cNvSpPr/>
          <p:nvPr/>
        </p:nvSpPr>
        <p:spPr>
          <a:xfrm>
            <a:off x="304800" y="5525869"/>
            <a:ext cx="8229600" cy="646331"/>
          </a:xfrm>
          <a:prstGeom prst="rect">
            <a:avLst/>
          </a:prstGeom>
          <a:solidFill>
            <a:srgbClr val="FFC000"/>
          </a:solidFill>
        </p:spPr>
        <p:txBody>
          <a:bodyPr wrap="square">
            <a:spAutoFit/>
          </a:bodyPr>
          <a:lstStyle/>
          <a:p>
            <a:r>
              <a:rPr lang="en-PH" sz="3600" dirty="0" smtClean="0"/>
              <a:t>COPING (Life outcome X ; Sustainable )</a:t>
            </a:r>
            <a:endParaRPr lang="en-PH" sz="3600" dirty="0"/>
          </a:p>
        </p:txBody>
      </p:sp>
      <p:sp>
        <p:nvSpPr>
          <p:cNvPr id="9" name="Rectangle 8"/>
          <p:cNvSpPr/>
          <p:nvPr/>
        </p:nvSpPr>
        <p:spPr>
          <a:xfrm>
            <a:off x="304800" y="4876800"/>
            <a:ext cx="8229600" cy="646331"/>
          </a:xfrm>
          <a:prstGeom prst="rect">
            <a:avLst/>
          </a:prstGeom>
          <a:solidFill>
            <a:srgbClr val="FFFF00"/>
          </a:solidFill>
        </p:spPr>
        <p:txBody>
          <a:bodyPr wrap="square">
            <a:spAutoFit/>
          </a:bodyPr>
          <a:lstStyle/>
          <a:p>
            <a:r>
              <a:rPr lang="en-PH" sz="3600" dirty="0" smtClean="0"/>
              <a:t>ADAPTING (Life outcome  ; Sustainable X )</a:t>
            </a:r>
            <a:endParaRPr lang="en-PH" sz="3600" dirty="0"/>
          </a:p>
        </p:txBody>
      </p:sp>
      <p:pic>
        <p:nvPicPr>
          <p:cNvPr id="11" name="Picture 2" descr="http://www.wotomoro.com/PUBLICLIB2/Modern%20Simple/slides/check%20mark.jpg"/>
          <p:cNvPicPr>
            <a:picLocks noChangeAspect="1" noChangeArrowheads="1"/>
          </p:cNvPicPr>
          <p:nvPr/>
        </p:nvPicPr>
        <p:blipFill>
          <a:blip r:embed="rId2" cstate="print"/>
          <a:srcRect/>
          <a:stretch>
            <a:fillRect/>
          </a:stretch>
        </p:blipFill>
        <p:spPr bwMode="auto">
          <a:xfrm>
            <a:off x="5486400" y="1173162"/>
            <a:ext cx="334962" cy="334962"/>
          </a:xfrm>
          <a:prstGeom prst="rect">
            <a:avLst/>
          </a:prstGeom>
          <a:noFill/>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PH" dirty="0" smtClean="0"/>
              <a:t>In seeing the sustainable lives framework…</a:t>
            </a:r>
            <a:endParaRPr lang="en-PH" dirty="0"/>
          </a:p>
        </p:txBody>
      </p:sp>
      <p:sp>
        <p:nvSpPr>
          <p:cNvPr id="3" name="Content Placeholder 2"/>
          <p:cNvSpPr>
            <a:spLocks noGrp="1"/>
          </p:cNvSpPr>
          <p:nvPr>
            <p:ph idx="1"/>
          </p:nvPr>
        </p:nvSpPr>
        <p:spPr/>
        <p:txBody>
          <a:bodyPr/>
          <a:lstStyle/>
          <a:p>
            <a:r>
              <a:rPr lang="en-PH" dirty="0" smtClean="0"/>
              <a:t>In what ways are the community marginalized?</a:t>
            </a:r>
          </a:p>
          <a:p>
            <a:r>
              <a:rPr lang="en-PH" dirty="0" smtClean="0"/>
              <a:t>As students, how do you think you can help in strengthening the asset pentagon of </a:t>
            </a:r>
            <a:r>
              <a:rPr lang="en-PH" smtClean="0"/>
              <a:t>the community?</a:t>
            </a:r>
            <a:endParaRPr lang="en-PH"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What is social analysis?</a:t>
            </a:r>
            <a:endParaRPr lang="en-PH" dirty="0"/>
          </a:p>
        </p:txBody>
      </p:sp>
      <p:sp>
        <p:nvSpPr>
          <p:cNvPr id="3" name="Content Placeholder 2"/>
          <p:cNvSpPr>
            <a:spLocks noGrp="1"/>
          </p:cNvSpPr>
          <p:nvPr>
            <p:ph idx="1"/>
          </p:nvPr>
        </p:nvSpPr>
        <p:spPr>
          <a:xfrm>
            <a:off x="457200" y="1371600"/>
            <a:ext cx="8229600" cy="5105400"/>
          </a:xfrm>
        </p:spPr>
        <p:txBody>
          <a:bodyPr>
            <a:normAutofit lnSpcReduction="10000"/>
          </a:bodyPr>
          <a:lstStyle/>
          <a:p>
            <a:r>
              <a:rPr lang="en-US" dirty="0" smtClean="0"/>
              <a:t>a systemic process towards social awareness</a:t>
            </a:r>
          </a:p>
          <a:p>
            <a:r>
              <a:rPr lang="en-US" dirty="0" smtClean="0"/>
              <a:t>an attempt to discover the cause of the problems and establish the relationship among these factors</a:t>
            </a:r>
          </a:p>
          <a:p>
            <a:r>
              <a:rPr lang="en-US" dirty="0" smtClean="0"/>
              <a:t>As a framework of analysis, it is both objective (an empirical verification) and subjective (choice of framework of analysis)</a:t>
            </a:r>
          </a:p>
          <a:p>
            <a:r>
              <a:rPr lang="en-US" dirty="0" smtClean="0"/>
              <a:t>the effort to obtain a more complete picture of a situation by exploring its historical and social structural relationships</a:t>
            </a:r>
            <a:endParaRPr lang="en-PH" dirty="0"/>
          </a:p>
        </p:txBody>
      </p:sp>
    </p:spTree>
  </p:cSld>
  <p:clrMapOvr>
    <a:masterClrMapping/>
  </p:clrMapOvr>
  <p:transition>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2"/>
          <p:cNvSpPr txBox="1">
            <a:spLocks/>
          </p:cNvSpPr>
          <p:nvPr/>
        </p:nvSpPr>
        <p:spPr>
          <a:xfrm>
            <a:off x="457200" y="381000"/>
            <a:ext cx="8229600" cy="6248400"/>
          </a:xfrm>
          <a:prstGeom prst="rect">
            <a:avLst/>
          </a:prstGeom>
        </p:spPr>
        <p:txBody>
          <a:bodyPr vert="horz" lIns="91440" tIns="45720" rIns="91440" bIns="45720" rtlCol="0" anchor="ctr" anchorCtr="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PH" sz="3200" b="0" i="0" u="none" strike="noStrike" kern="1200" cap="none" spc="0" normalizeH="0" baseline="0" noProof="0" dirty="0" smtClean="0">
                <a:ln>
                  <a:noFill/>
                </a:ln>
                <a:solidFill>
                  <a:schemeClr val="tx1"/>
                </a:solidFill>
                <a:effectLst/>
                <a:uLnTx/>
                <a:uFillTx/>
                <a:latin typeface="+mn-lt"/>
                <a:ea typeface="+mn-ea"/>
                <a:cs typeface="+mn-cs"/>
              </a:rPr>
              <a:t>	The sustainable lives approach values social sustainability, inclusion and equity and prioritises the interests of the poor. But the poor are themselves a heterogeneous, and internally competitive, grouping. There is no ‘solution’ to this problem. HOWEVER...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PH"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pPr lvl="0">
              <a:buNone/>
              <a:defRPr/>
            </a:pPr>
            <a:r>
              <a:rPr lang="en-PH" dirty="0" smtClean="0"/>
              <a:t>However, its existence does underscore the importance of:</a:t>
            </a:r>
          </a:p>
          <a:p>
            <a:pPr lvl="0">
              <a:defRPr/>
            </a:pPr>
            <a:r>
              <a:rPr lang="en-PH" dirty="0" smtClean="0"/>
              <a:t>extending choice and opportunities for the poor and building up their ability to take advantage of these opportunities (through building capital assets) while leaving them to make the final choice of what they will do; and</a:t>
            </a:r>
          </a:p>
          <a:p>
            <a:pPr lvl="0">
              <a:defRPr/>
            </a:pPr>
            <a:r>
              <a:rPr lang="en-PH" dirty="0" smtClean="0"/>
              <a:t>thinking about safety nets for those who remain unable to achieve their livelihood objectives in what will always be a competitive environment.</a:t>
            </a:r>
            <a:endParaRPr lang="en-PH" dirty="0"/>
          </a:p>
        </p:txBody>
      </p:sp>
    </p:spTree>
  </p:cSld>
  <p:clrMapOvr>
    <a:masterClrMapping/>
  </p:clrMapOvr>
  <p:transition>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5410200"/>
          </a:xfrm>
        </p:spPr>
        <p:txBody>
          <a:bodyPr>
            <a:noAutofit/>
          </a:bodyPr>
          <a:lstStyle/>
          <a:p>
            <a:pPr lvl="0"/>
            <a:r>
              <a:rPr lang="en-US" sz="2000" u="sng" dirty="0" smtClean="0">
                <a:hlinkClick r:id="rId2"/>
              </a:rPr>
              <a:t>http://eapi.admu.edu.ph/eapr99/chap5.htm</a:t>
            </a:r>
            <a:endParaRPr lang="en-PH" sz="2000" dirty="0" smtClean="0"/>
          </a:p>
          <a:p>
            <a:pPr lvl="0"/>
            <a:r>
              <a:rPr lang="en-US" sz="2000" dirty="0" smtClean="0"/>
              <a:t>Holland, Joe and Peter </a:t>
            </a:r>
            <a:r>
              <a:rPr lang="en-US" sz="2000" dirty="0" err="1" smtClean="0"/>
              <a:t>Henriot</a:t>
            </a:r>
            <a:r>
              <a:rPr lang="en-US" sz="2000" dirty="0" smtClean="0"/>
              <a:t>, S.J. </a:t>
            </a:r>
            <a:r>
              <a:rPr lang="en-US" sz="2000" i="1" dirty="0" smtClean="0"/>
              <a:t>Social Analysis: Linking Faith and Justice</a:t>
            </a:r>
            <a:r>
              <a:rPr lang="en-US" sz="2000" dirty="0" smtClean="0"/>
              <a:t>. Rev. Ed.</a:t>
            </a:r>
            <a:endParaRPr lang="en-PH" sz="2000" dirty="0" smtClean="0"/>
          </a:p>
          <a:p>
            <a:r>
              <a:rPr lang="en-US" sz="2000" dirty="0" err="1" smtClean="0"/>
              <a:t>Maryknoll</a:t>
            </a:r>
            <a:r>
              <a:rPr lang="en-US" sz="2000" dirty="0" smtClean="0"/>
              <a:t>: Dove Communications, </a:t>
            </a:r>
            <a:r>
              <a:rPr lang="en-US" sz="2000" dirty="0" err="1" smtClean="0"/>
              <a:t>Orbis</a:t>
            </a:r>
            <a:r>
              <a:rPr lang="en-US" sz="2000" dirty="0" smtClean="0"/>
              <a:t> Books, and Center of Concern, 1983.</a:t>
            </a:r>
            <a:endParaRPr lang="en-PH" sz="2000" dirty="0" smtClean="0"/>
          </a:p>
          <a:p>
            <a:pPr lvl="0"/>
            <a:r>
              <a:rPr lang="en-US" sz="2000" dirty="0" smtClean="0"/>
              <a:t>Conference for Mercy Higher Education (CMHE) Introducing Students to Social Analysis and Theological Reflection: Foundations for Facilitators of Service-Learning at Colleges and Universities. Nebraska: Jennifer Reed-</a:t>
            </a:r>
            <a:r>
              <a:rPr lang="en-US" sz="2000" dirty="0" err="1" smtClean="0"/>
              <a:t>Bouley</a:t>
            </a:r>
            <a:r>
              <a:rPr lang="en-US" sz="2000" dirty="0" smtClean="0"/>
              <a:t> and Ken Reed-</a:t>
            </a:r>
            <a:r>
              <a:rPr lang="en-US" sz="2000" dirty="0" err="1" smtClean="0"/>
              <a:t>Bouley</a:t>
            </a:r>
            <a:r>
              <a:rPr lang="en-US" sz="2000" dirty="0" smtClean="0"/>
              <a:t>, 2007 </a:t>
            </a:r>
            <a:r>
              <a:rPr lang="en-US" sz="2000" u="sng" dirty="0" smtClean="0">
                <a:hlinkClick r:id="rId3"/>
              </a:rPr>
              <a:t>http://www.mercyhighered.org/documents/guide3.pdf last accessed June 22,2012</a:t>
            </a:r>
            <a:endParaRPr lang="en-PH" sz="2000" dirty="0" smtClean="0"/>
          </a:p>
          <a:p>
            <a:pPr lvl="0"/>
            <a:r>
              <a:rPr lang="en-US" sz="2000" dirty="0" smtClean="0"/>
              <a:t>Council of Churches for Great Britain and Ireland (CCBI), </a:t>
            </a:r>
            <a:r>
              <a:rPr lang="en-US" sz="2000" i="1" dirty="0" smtClean="0"/>
              <a:t>Unemployment and the Future of Work</a:t>
            </a:r>
            <a:r>
              <a:rPr lang="en-US" sz="2000" dirty="0" smtClean="0"/>
              <a:t>. London, 1987</a:t>
            </a:r>
            <a:endParaRPr lang="en-PH" sz="2000" dirty="0" smtClean="0"/>
          </a:p>
          <a:p>
            <a:pPr lvl="1"/>
            <a:r>
              <a:rPr lang="en-US" sz="1600" dirty="0" smtClean="0"/>
              <a:t>Heaney, T.  </a:t>
            </a:r>
            <a:r>
              <a:rPr lang="en-US" sz="1600" i="1" dirty="0" smtClean="0"/>
              <a:t>Issues in </a:t>
            </a:r>
            <a:r>
              <a:rPr lang="en-US" sz="1600" i="1" dirty="0" err="1" smtClean="0"/>
              <a:t>Freirean</a:t>
            </a:r>
            <a:r>
              <a:rPr lang="en-US" sz="1600" i="1" dirty="0" smtClean="0"/>
              <a:t> Pedagogy, 1985 </a:t>
            </a:r>
            <a:r>
              <a:rPr lang="en-US" sz="1600" u="sng" dirty="0" smtClean="0">
                <a:hlinkClick r:id="rId4"/>
              </a:rPr>
              <a:t>http://www3.nl.edu/academics/cas/ace/resources/Documents/FreireIssues.cfm last accessed June 22</a:t>
            </a:r>
            <a:r>
              <a:rPr lang="en-US" sz="1600" dirty="0" smtClean="0"/>
              <a:t>, 2012 </a:t>
            </a:r>
            <a:endParaRPr lang="en-US" sz="1600" dirty="0" smtClean="0"/>
          </a:p>
          <a:p>
            <a:pPr lvl="0"/>
            <a:r>
              <a:rPr lang="en-US" sz="2000" dirty="0" smtClean="0"/>
              <a:t>Sustainable Livelihoods Guidance Sheets." Department of International Development, Apr. 1999. Web. 1 June 2012. &lt;http://www.eldis.org/vfile/upload/1/document/0901/section2.pdf&gt;.</a:t>
            </a:r>
            <a:endParaRPr lang="en-PH" sz="2000" dirty="0" smtClean="0"/>
          </a:p>
          <a:p>
            <a:pPr lvl="0"/>
            <a:r>
              <a:rPr lang="en-US" sz="2000" dirty="0" smtClean="0"/>
              <a:t>The Sustainable Livelihoods Handbook : An Asset-based Approach to Poverty. Great Britain : Church Action on Poverty and Oxfam, </a:t>
            </a:r>
            <a:r>
              <a:rPr lang="en-US" sz="2000" dirty="0" smtClean="0"/>
              <a:t>2009</a:t>
            </a:r>
            <a:endParaRPr lang="en-PH" sz="20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Why do </a:t>
            </a:r>
            <a:r>
              <a:rPr lang="en-PH" dirty="0"/>
              <a:t>s</a:t>
            </a:r>
            <a:r>
              <a:rPr lang="en-PH" dirty="0" smtClean="0"/>
              <a:t>ocial analysis?</a:t>
            </a:r>
            <a:endParaRPr lang="en-PH" dirty="0"/>
          </a:p>
        </p:txBody>
      </p:sp>
      <p:sp>
        <p:nvSpPr>
          <p:cNvPr id="3" name="Content Placeholder 2"/>
          <p:cNvSpPr>
            <a:spLocks noGrp="1"/>
          </p:cNvSpPr>
          <p:nvPr>
            <p:ph idx="1"/>
          </p:nvPr>
        </p:nvSpPr>
        <p:spPr/>
        <p:txBody>
          <a:bodyPr/>
          <a:lstStyle/>
          <a:p>
            <a:r>
              <a:rPr lang="en-US" dirty="0" smtClean="0"/>
              <a:t>a way to get the pastoral cycle learning process going</a:t>
            </a:r>
          </a:p>
          <a:p>
            <a:r>
              <a:rPr lang="en-US" dirty="0" smtClean="0"/>
              <a:t>In seeing the bigger picture, we hope to realize that we all share a responsibility for other people especially the marginalized</a:t>
            </a:r>
          </a:p>
          <a:p>
            <a:endParaRPr lang="en-PH" dirty="0"/>
          </a:p>
        </p:txBody>
      </p: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smtClean="0"/>
              <a:t>What is the sustainable lives framework?</a:t>
            </a:r>
            <a:endParaRPr lang="en-PH" dirty="0"/>
          </a:p>
        </p:txBody>
      </p:sp>
      <p:sp>
        <p:nvSpPr>
          <p:cNvPr id="3" name="Content Placeholder 2"/>
          <p:cNvSpPr>
            <a:spLocks noGrp="1"/>
          </p:cNvSpPr>
          <p:nvPr>
            <p:ph idx="1"/>
          </p:nvPr>
        </p:nvSpPr>
        <p:spPr>
          <a:xfrm>
            <a:off x="457200" y="1600200"/>
            <a:ext cx="8229600" cy="5029200"/>
          </a:xfrm>
        </p:spPr>
        <p:txBody>
          <a:bodyPr/>
          <a:lstStyle/>
          <a:p>
            <a:r>
              <a:rPr lang="en-US" dirty="0" smtClean="0"/>
              <a:t>provides an organized checklist of important issues and sketches out the way these issues are linked with each other</a:t>
            </a:r>
          </a:p>
          <a:p>
            <a:pPr marL="342900" lvl="1" indent="-342900">
              <a:buFont typeface="Arial" pitchFamily="34" charset="0"/>
              <a:buChar char="•"/>
            </a:pPr>
            <a:r>
              <a:rPr lang="en-US" dirty="0" smtClean="0"/>
              <a:t>Emphasizes the multiple interactions between the various factors which affect the lives and livelihoods of communities</a:t>
            </a:r>
            <a:endParaRPr lang="en-PH" dirty="0" smtClean="0"/>
          </a:p>
          <a:p>
            <a:pPr marL="342900" lvl="1" indent="-342900">
              <a:buFont typeface="Arial" pitchFamily="34" charset="0"/>
              <a:buChar char="•"/>
            </a:pPr>
            <a:r>
              <a:rPr lang="en-US" dirty="0" smtClean="0"/>
              <a:t>It starts from people’s everyday experiences, and uses information to build up a picture of capability/assets</a:t>
            </a:r>
            <a:endParaRPr lang="en-PH" dirty="0" smtClean="0"/>
          </a:p>
          <a:p>
            <a:endParaRPr lang="en-PH" dirty="0"/>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3" descr="C:\Users\maki\Desktop\SL.jpg"/>
          <p:cNvPicPr>
            <a:picLocks noChangeAspect="1" noChangeArrowheads="1"/>
          </p:cNvPicPr>
          <p:nvPr/>
        </p:nvPicPr>
        <p:blipFill>
          <a:blip r:embed="rId2" cstate="print">
            <a:lum/>
          </a:blip>
          <a:srcRect/>
          <a:stretch>
            <a:fillRect/>
          </a:stretch>
        </p:blipFill>
        <p:spPr bwMode="auto">
          <a:xfrm>
            <a:off x="990600" y="0"/>
            <a:ext cx="7086600" cy="6921437"/>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3" descr="C:\Users\maki\Desktop\SL.jpg"/>
          <p:cNvPicPr>
            <a:picLocks noChangeAspect="1" noChangeArrowheads="1"/>
          </p:cNvPicPr>
          <p:nvPr/>
        </p:nvPicPr>
        <p:blipFill>
          <a:blip r:embed="rId2" cstate="print">
            <a:lum/>
          </a:blip>
          <a:srcRect/>
          <a:stretch>
            <a:fillRect/>
          </a:stretch>
        </p:blipFill>
        <p:spPr bwMode="auto">
          <a:xfrm>
            <a:off x="990600" y="0"/>
            <a:ext cx="7086600" cy="6921437"/>
          </a:xfrm>
          <a:prstGeom prst="rect">
            <a:avLst/>
          </a:prstGeom>
          <a:noFill/>
        </p:spPr>
      </p:pic>
      <p:pic>
        <p:nvPicPr>
          <p:cNvPr id="28679" name="Picture 7" descr="C:\Users\maki\Desktop\Asset.jpg"/>
          <p:cNvPicPr>
            <a:picLocks noChangeAspect="1" noChangeArrowheads="1"/>
          </p:cNvPicPr>
          <p:nvPr/>
        </p:nvPicPr>
        <p:blipFill>
          <a:blip r:embed="rId3" cstate="print"/>
          <a:srcRect/>
          <a:stretch>
            <a:fillRect/>
          </a:stretch>
        </p:blipFill>
        <p:spPr bwMode="auto">
          <a:xfrm>
            <a:off x="990600" y="1447800"/>
            <a:ext cx="2152650" cy="20955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867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3" descr="C:\Users\maki\Desktop\SL.jpg"/>
          <p:cNvPicPr>
            <a:picLocks noChangeAspect="1" noChangeArrowheads="1"/>
          </p:cNvPicPr>
          <p:nvPr/>
        </p:nvPicPr>
        <p:blipFill>
          <a:blip r:embed="rId2" cstate="print">
            <a:lum/>
          </a:blip>
          <a:srcRect/>
          <a:stretch>
            <a:fillRect/>
          </a:stretch>
        </p:blipFill>
        <p:spPr bwMode="auto">
          <a:xfrm>
            <a:off x="990600" y="0"/>
            <a:ext cx="7086600" cy="6921437"/>
          </a:xfrm>
          <a:prstGeom prst="rect">
            <a:avLst/>
          </a:prstGeom>
          <a:noFill/>
        </p:spPr>
      </p:pic>
      <p:pic>
        <p:nvPicPr>
          <p:cNvPr id="29699" name="Picture 3" descr="C:\Users\maki\Desktop\Vulnerability.jpg"/>
          <p:cNvPicPr>
            <a:picLocks noChangeAspect="1" noChangeArrowheads="1"/>
          </p:cNvPicPr>
          <p:nvPr/>
        </p:nvPicPr>
        <p:blipFill>
          <a:blip r:embed="rId3" cstate="print"/>
          <a:srcRect/>
          <a:stretch>
            <a:fillRect/>
          </a:stretch>
        </p:blipFill>
        <p:spPr bwMode="auto">
          <a:xfrm>
            <a:off x="3657600" y="57150"/>
            <a:ext cx="1821039" cy="16954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969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620</TotalTime>
  <Words>2242</Words>
  <Application>Microsoft Office PowerPoint</Application>
  <PresentationFormat>On-screen Show (4:3)</PresentationFormat>
  <Paragraphs>170</Paragraphs>
  <Slides>42</Slides>
  <Notes>7</Notes>
  <HiddenSlides>2</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Social Analysis</vt:lpstr>
      <vt:lpstr>Prayer</vt:lpstr>
      <vt:lpstr>At the end of the session, the students would have been able to:</vt:lpstr>
      <vt:lpstr>What is social analysis?</vt:lpstr>
      <vt:lpstr>Why do social analysis?</vt:lpstr>
      <vt:lpstr>What is the sustainable lives framework?</vt:lpstr>
      <vt:lpstr>Slide 7</vt:lpstr>
      <vt:lpstr>Slide 8</vt:lpstr>
      <vt:lpstr>Slide 9</vt:lpstr>
      <vt:lpstr>Slide 10</vt:lpstr>
      <vt:lpstr>Slide 11</vt:lpstr>
      <vt:lpstr>ASSET PENTAGON</vt:lpstr>
      <vt:lpstr>HUMAN asset</vt:lpstr>
      <vt:lpstr>SOCIAL asset</vt:lpstr>
      <vt:lpstr>NATURAL asset</vt:lpstr>
      <vt:lpstr>PHYSICAL asset</vt:lpstr>
      <vt:lpstr>FINANCIAL asset</vt:lpstr>
      <vt:lpstr>Asset pentagon</vt:lpstr>
      <vt:lpstr>PLENARY DISCUSSION</vt:lpstr>
      <vt:lpstr>Why is it important?</vt:lpstr>
      <vt:lpstr>Why is it important</vt:lpstr>
      <vt:lpstr>VULNERABILITY CONTEXT</vt:lpstr>
      <vt:lpstr>Vulnerability context</vt:lpstr>
      <vt:lpstr>Relation to other part of the framework</vt:lpstr>
      <vt:lpstr>PLENARY DISCUSSION</vt:lpstr>
      <vt:lpstr>Slide 26</vt:lpstr>
      <vt:lpstr>Transforming structures and processes</vt:lpstr>
      <vt:lpstr>Relationships within the framework</vt:lpstr>
      <vt:lpstr>Adaptive strategies</vt:lpstr>
      <vt:lpstr>Adaptive strategies</vt:lpstr>
      <vt:lpstr>Adaptive Strategies</vt:lpstr>
      <vt:lpstr>PLENARY DISCUSSION</vt:lpstr>
      <vt:lpstr>As a conclusion...</vt:lpstr>
      <vt:lpstr>Life outcome ladder</vt:lpstr>
      <vt:lpstr>Slide 35</vt:lpstr>
      <vt:lpstr>Slide 36</vt:lpstr>
      <vt:lpstr>Slide 37</vt:lpstr>
      <vt:lpstr>Slide 38</vt:lpstr>
      <vt:lpstr>In seeing the sustainable lives framework…</vt:lpstr>
      <vt:lpstr>Slide 40</vt:lpstr>
      <vt:lpstr>Slide 41</vt:lpstr>
      <vt:lpstr>Slide 42</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Analysis</dc:title>
  <dc:creator>maki</dc:creator>
  <cp:lastModifiedBy>maki</cp:lastModifiedBy>
  <cp:revision>50</cp:revision>
  <dcterms:created xsi:type="dcterms:W3CDTF">2013-08-05T14:35:37Z</dcterms:created>
  <dcterms:modified xsi:type="dcterms:W3CDTF">2013-08-22T01:13:57Z</dcterms:modified>
</cp:coreProperties>
</file>