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CCACAD-82A5-4BA8-9130-5CCC0C833E12}" type="datetimeFigureOut">
              <a:rPr lang="en-US" smtClean="0"/>
              <a:t>5/30/2013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2ABF-2539-4E33-B4B5-4CBD8D0F6314}" type="slidenum">
              <a:rPr lang="en-US" smtClean="0"/>
              <a:t>‹#›</a:t>
            </a:fld>
            <a:endParaRPr lang="en-US"/>
          </a:p>
        </p:txBody>
      </p:sp>
    </p:spTree>
    <p:extLst>
      <p:ext uri="{BB962C8B-B14F-4D97-AF65-F5344CB8AC3E}">
        <p14:creationId xmlns:p14="http://schemas.microsoft.com/office/powerpoint/2010/main" val="187131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CACAD-82A5-4BA8-9130-5CCC0C833E12}" type="datetimeFigureOut">
              <a:rPr lang="en-US" smtClean="0"/>
              <a:t>5/30/2013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2ABF-2539-4E33-B4B5-4CBD8D0F6314}" type="slidenum">
              <a:rPr lang="en-US" smtClean="0"/>
              <a:t>‹#›</a:t>
            </a:fld>
            <a:endParaRPr lang="en-US"/>
          </a:p>
        </p:txBody>
      </p:sp>
    </p:spTree>
    <p:extLst>
      <p:ext uri="{BB962C8B-B14F-4D97-AF65-F5344CB8AC3E}">
        <p14:creationId xmlns:p14="http://schemas.microsoft.com/office/powerpoint/2010/main" val="277594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CACAD-82A5-4BA8-9130-5CCC0C833E12}" type="datetimeFigureOut">
              <a:rPr lang="en-US" smtClean="0"/>
              <a:t>5/30/2013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2ABF-2539-4E33-B4B5-4CBD8D0F6314}" type="slidenum">
              <a:rPr lang="en-US" smtClean="0"/>
              <a:t>‹#›</a:t>
            </a:fld>
            <a:endParaRPr lang="en-US"/>
          </a:p>
        </p:txBody>
      </p:sp>
    </p:spTree>
    <p:extLst>
      <p:ext uri="{BB962C8B-B14F-4D97-AF65-F5344CB8AC3E}">
        <p14:creationId xmlns:p14="http://schemas.microsoft.com/office/powerpoint/2010/main" val="329093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CACAD-82A5-4BA8-9130-5CCC0C833E12}" type="datetimeFigureOut">
              <a:rPr lang="en-US" smtClean="0"/>
              <a:t>5/30/2013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2ABF-2539-4E33-B4B5-4CBD8D0F6314}" type="slidenum">
              <a:rPr lang="en-US" smtClean="0"/>
              <a:t>‹#›</a:t>
            </a:fld>
            <a:endParaRPr lang="en-US"/>
          </a:p>
        </p:txBody>
      </p:sp>
    </p:spTree>
    <p:extLst>
      <p:ext uri="{BB962C8B-B14F-4D97-AF65-F5344CB8AC3E}">
        <p14:creationId xmlns:p14="http://schemas.microsoft.com/office/powerpoint/2010/main" val="267936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CCACAD-82A5-4BA8-9130-5CCC0C833E12}" type="datetimeFigureOut">
              <a:rPr lang="en-US" smtClean="0"/>
              <a:t>5/30/2013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2ABF-2539-4E33-B4B5-4CBD8D0F6314}" type="slidenum">
              <a:rPr lang="en-US" smtClean="0"/>
              <a:t>‹#›</a:t>
            </a:fld>
            <a:endParaRPr lang="en-US"/>
          </a:p>
        </p:txBody>
      </p:sp>
    </p:spTree>
    <p:extLst>
      <p:ext uri="{BB962C8B-B14F-4D97-AF65-F5344CB8AC3E}">
        <p14:creationId xmlns:p14="http://schemas.microsoft.com/office/powerpoint/2010/main" val="343958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CCACAD-82A5-4BA8-9130-5CCC0C833E12}" type="datetimeFigureOut">
              <a:rPr lang="en-US" smtClean="0"/>
              <a:t>5/30/2013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2ABF-2539-4E33-B4B5-4CBD8D0F6314}" type="slidenum">
              <a:rPr lang="en-US" smtClean="0"/>
              <a:t>‹#›</a:t>
            </a:fld>
            <a:endParaRPr lang="en-US"/>
          </a:p>
        </p:txBody>
      </p:sp>
    </p:spTree>
    <p:extLst>
      <p:ext uri="{BB962C8B-B14F-4D97-AF65-F5344CB8AC3E}">
        <p14:creationId xmlns:p14="http://schemas.microsoft.com/office/powerpoint/2010/main" val="1022434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CCACAD-82A5-4BA8-9130-5CCC0C833E12}" type="datetimeFigureOut">
              <a:rPr lang="en-US" smtClean="0"/>
              <a:t>5/30/2013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B2ABF-2539-4E33-B4B5-4CBD8D0F6314}" type="slidenum">
              <a:rPr lang="en-US" smtClean="0"/>
              <a:t>‹#›</a:t>
            </a:fld>
            <a:endParaRPr lang="en-US"/>
          </a:p>
        </p:txBody>
      </p:sp>
    </p:spTree>
    <p:extLst>
      <p:ext uri="{BB962C8B-B14F-4D97-AF65-F5344CB8AC3E}">
        <p14:creationId xmlns:p14="http://schemas.microsoft.com/office/powerpoint/2010/main" val="333824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CCACAD-82A5-4BA8-9130-5CCC0C833E12}" type="datetimeFigureOut">
              <a:rPr lang="en-US" smtClean="0"/>
              <a:t>5/30/2013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B2ABF-2539-4E33-B4B5-4CBD8D0F6314}" type="slidenum">
              <a:rPr lang="en-US" smtClean="0"/>
              <a:t>‹#›</a:t>
            </a:fld>
            <a:endParaRPr lang="en-US"/>
          </a:p>
        </p:txBody>
      </p:sp>
    </p:spTree>
    <p:extLst>
      <p:ext uri="{BB962C8B-B14F-4D97-AF65-F5344CB8AC3E}">
        <p14:creationId xmlns:p14="http://schemas.microsoft.com/office/powerpoint/2010/main" val="408634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CACAD-82A5-4BA8-9130-5CCC0C833E12}" type="datetimeFigureOut">
              <a:rPr lang="en-US" smtClean="0"/>
              <a:t>5/30/2013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B2ABF-2539-4E33-B4B5-4CBD8D0F6314}" type="slidenum">
              <a:rPr lang="en-US" smtClean="0"/>
              <a:t>‹#›</a:t>
            </a:fld>
            <a:endParaRPr lang="en-US"/>
          </a:p>
        </p:txBody>
      </p:sp>
    </p:spTree>
    <p:extLst>
      <p:ext uri="{BB962C8B-B14F-4D97-AF65-F5344CB8AC3E}">
        <p14:creationId xmlns:p14="http://schemas.microsoft.com/office/powerpoint/2010/main" val="130530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CACAD-82A5-4BA8-9130-5CCC0C833E12}" type="datetimeFigureOut">
              <a:rPr lang="en-US" smtClean="0"/>
              <a:t>5/30/2013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2ABF-2539-4E33-B4B5-4CBD8D0F6314}" type="slidenum">
              <a:rPr lang="en-US" smtClean="0"/>
              <a:t>‹#›</a:t>
            </a:fld>
            <a:endParaRPr lang="en-US"/>
          </a:p>
        </p:txBody>
      </p:sp>
    </p:spTree>
    <p:extLst>
      <p:ext uri="{BB962C8B-B14F-4D97-AF65-F5344CB8AC3E}">
        <p14:creationId xmlns:p14="http://schemas.microsoft.com/office/powerpoint/2010/main" val="42960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CACAD-82A5-4BA8-9130-5CCC0C833E12}" type="datetimeFigureOut">
              <a:rPr lang="en-US" smtClean="0"/>
              <a:t>5/30/2013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2ABF-2539-4E33-B4B5-4CBD8D0F6314}" type="slidenum">
              <a:rPr lang="en-US" smtClean="0"/>
              <a:t>‹#›</a:t>
            </a:fld>
            <a:endParaRPr lang="en-US"/>
          </a:p>
        </p:txBody>
      </p:sp>
    </p:spTree>
    <p:extLst>
      <p:ext uri="{BB962C8B-B14F-4D97-AF65-F5344CB8AC3E}">
        <p14:creationId xmlns:p14="http://schemas.microsoft.com/office/powerpoint/2010/main" val="6055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CACAD-82A5-4BA8-9130-5CCC0C833E12}" type="datetimeFigureOut">
              <a:rPr lang="en-US" smtClean="0"/>
              <a:t>5/30/2013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B2ABF-2539-4E33-B4B5-4CBD8D0F6314}" type="slidenum">
              <a:rPr lang="en-US" smtClean="0"/>
              <a:t>‹#›</a:t>
            </a:fld>
            <a:endParaRPr lang="en-US"/>
          </a:p>
        </p:txBody>
      </p:sp>
    </p:spTree>
    <p:extLst>
      <p:ext uri="{BB962C8B-B14F-4D97-AF65-F5344CB8AC3E}">
        <p14:creationId xmlns:p14="http://schemas.microsoft.com/office/powerpoint/2010/main" val="998237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t>THE THEOLOGY OF THE BODY</a:t>
            </a:r>
            <a:endParaRPr lang="en-US" b="1" i="1" dirty="0"/>
          </a:p>
        </p:txBody>
      </p:sp>
      <p:sp>
        <p:nvSpPr>
          <p:cNvPr id="3" name="Subtitle 2"/>
          <p:cNvSpPr>
            <a:spLocks noGrp="1"/>
          </p:cNvSpPr>
          <p:nvPr>
            <p:ph type="subTitle" idx="1"/>
          </p:nvPr>
        </p:nvSpPr>
        <p:spPr/>
        <p:txBody>
          <a:bodyPr/>
          <a:lstStyle/>
          <a:p>
            <a:r>
              <a:rPr lang="en-US" dirty="0" smtClean="0"/>
              <a:t>POPE JOHN PAUL II</a:t>
            </a:r>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318921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i="1" dirty="0" smtClean="0"/>
              <a:t>BLESSED ARE THE PURE OF HEART</a:t>
            </a:r>
            <a:br>
              <a:rPr lang="en-US" sz="2800" i="1" dirty="0" smtClean="0"/>
            </a:br>
            <a:r>
              <a:rPr lang="en-US" sz="2800" dirty="0" smtClean="0"/>
              <a:t>Adultery in the Heart</a:t>
            </a:r>
            <a:endParaRPr lang="en-US" sz="2800" i="1" dirty="0"/>
          </a:p>
        </p:txBody>
      </p:sp>
      <p:sp>
        <p:nvSpPr>
          <p:cNvPr id="3" name="Content Placeholder 2"/>
          <p:cNvSpPr>
            <a:spLocks noGrp="1"/>
          </p:cNvSpPr>
          <p:nvPr>
            <p:ph idx="1"/>
          </p:nvPr>
        </p:nvSpPr>
        <p:spPr/>
        <p:txBody>
          <a:bodyPr>
            <a:normAutofit lnSpcReduction="10000"/>
          </a:bodyPr>
          <a:lstStyle/>
          <a:p>
            <a:r>
              <a:rPr lang="en-US" sz="2800" dirty="0" smtClean="0"/>
              <a:t>“You have heard that it was said, ‘You shall not commit adultery.’ But I say to you that everyone who looks at a woman lustfully has already committed adultery with her in his heart” (Mt 5: 27-28). By saying this Christ took the discussion from merely outward actions of the heart. True holiness consists in a purified heart, and from that heart, pure, authentically loving actions will flow. Therefore Christ     appeals to man’s heart, to his deepest interior being,               and calls him to experience and live the redemption of the body.</a:t>
            </a:r>
            <a:endParaRPr lang="en-US" sz="2800" dirty="0"/>
          </a:p>
        </p:txBody>
      </p:sp>
    </p:spTree>
    <p:extLst>
      <p:ext uri="{BB962C8B-B14F-4D97-AF65-F5344CB8AC3E}">
        <p14:creationId xmlns:p14="http://schemas.microsoft.com/office/powerpoint/2010/main" val="1372707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SHAME</a:t>
            </a:r>
            <a:endParaRPr lang="en-US" sz="2800" i="1" dirty="0"/>
          </a:p>
        </p:txBody>
      </p:sp>
      <p:sp>
        <p:nvSpPr>
          <p:cNvPr id="3" name="Content Placeholder 2"/>
          <p:cNvSpPr>
            <a:spLocks noGrp="1"/>
          </p:cNvSpPr>
          <p:nvPr>
            <p:ph idx="1"/>
          </p:nvPr>
        </p:nvSpPr>
        <p:spPr/>
        <p:txBody>
          <a:bodyPr>
            <a:normAutofit/>
          </a:bodyPr>
          <a:lstStyle/>
          <a:p>
            <a:r>
              <a:rPr lang="en-US" sz="2000" dirty="0" smtClean="0"/>
              <a:t>Shame entered the world through sin. Turning his back on God, man no longer saw with God’s vision and loved with God’s love. Man and woman began to look at one another not only as a person to be loved, but as an object to be used. The break in their relationship with God also caused a break in their relationship with each other. Complete and total trust and self-gift were replaced with shame.</a:t>
            </a:r>
          </a:p>
          <a:p>
            <a:endParaRPr lang="en-US" sz="2000" dirty="0"/>
          </a:p>
          <a:p>
            <a:r>
              <a:rPr lang="en-US" sz="2000" dirty="0" smtClean="0"/>
              <a:t>Shame is an indication of sin, but at the same time it serves a positive purpose in ensuring that we cover ourselves to protect ourselves from being seen and being used as an object.  Through the redemption of the body man and woman with God’s help are able to overcome this shame in their relationships through a love and purity that refuse to objectify the other. Shame is no longer necessary where trust and unity are present.</a:t>
            </a:r>
            <a:endParaRPr lang="en-US" sz="2000" dirty="0"/>
          </a:p>
        </p:txBody>
      </p:sp>
    </p:spTree>
    <p:extLst>
      <p:ext uri="{BB962C8B-B14F-4D97-AF65-F5344CB8AC3E}">
        <p14:creationId xmlns:p14="http://schemas.microsoft.com/office/powerpoint/2010/main" val="2156058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LUST</a:t>
            </a:r>
            <a:endParaRPr lang="en-US" sz="2800" i="1" dirty="0"/>
          </a:p>
        </p:txBody>
      </p:sp>
      <p:sp>
        <p:nvSpPr>
          <p:cNvPr id="3" name="Content Placeholder 2"/>
          <p:cNvSpPr>
            <a:spLocks noGrp="1"/>
          </p:cNvSpPr>
          <p:nvPr>
            <p:ph idx="1"/>
          </p:nvPr>
        </p:nvSpPr>
        <p:spPr/>
        <p:txBody>
          <a:bodyPr>
            <a:normAutofit/>
          </a:bodyPr>
          <a:lstStyle/>
          <a:p>
            <a:r>
              <a:rPr lang="en-US" sz="2800" dirty="0" smtClean="0"/>
              <a:t>Lust is disordered sexual desire. In the beginning, sexual desire was experienced as the desire to make a gift of oneself to the other and to be united with the other in God’s image. Now, because of sin, man is constantly tempted to desire the other as an object for his own pleasure, to use the other.</a:t>
            </a:r>
            <a:endParaRPr lang="en-US" sz="2800" dirty="0"/>
          </a:p>
        </p:txBody>
      </p:sp>
    </p:spTree>
    <p:extLst>
      <p:ext uri="{BB962C8B-B14F-4D97-AF65-F5344CB8AC3E}">
        <p14:creationId xmlns:p14="http://schemas.microsoft.com/office/powerpoint/2010/main" val="1807421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CONCUPISCENCE</a:t>
            </a:r>
            <a:endParaRPr lang="en-US" sz="2800" i="1" dirty="0"/>
          </a:p>
        </p:txBody>
      </p:sp>
      <p:sp>
        <p:nvSpPr>
          <p:cNvPr id="3" name="Content Placeholder 2"/>
          <p:cNvSpPr>
            <a:spLocks noGrp="1"/>
          </p:cNvSpPr>
          <p:nvPr>
            <p:ph idx="1"/>
          </p:nvPr>
        </p:nvSpPr>
        <p:spPr/>
        <p:txBody>
          <a:bodyPr>
            <a:normAutofit/>
          </a:bodyPr>
          <a:lstStyle/>
          <a:p>
            <a:r>
              <a:rPr lang="en-US" sz="2800" dirty="0" smtClean="0"/>
              <a:t>Concupiscence refers to the fact that we lost original innocence through the Fall, which creates a situation in which it is easier for us to sin and to desire to sin rather than always seek the good. St. Paul characterizes it as the battle of the “flesh” against the “spirit.” It is often associated with the “lust of the flesh.” (cf.  1 Jn. 2:16)</a:t>
            </a:r>
            <a:endParaRPr lang="en-US" sz="2800" dirty="0"/>
          </a:p>
        </p:txBody>
      </p:sp>
    </p:spTree>
    <p:extLst>
      <p:ext uri="{BB962C8B-B14F-4D97-AF65-F5344CB8AC3E}">
        <p14:creationId xmlns:p14="http://schemas.microsoft.com/office/powerpoint/2010/main" val="1315835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THE HEART</a:t>
            </a:r>
            <a:endParaRPr lang="en-US" sz="2800" i="1" dirty="0"/>
          </a:p>
        </p:txBody>
      </p:sp>
      <p:sp>
        <p:nvSpPr>
          <p:cNvPr id="3" name="Content Placeholder 2"/>
          <p:cNvSpPr>
            <a:spLocks noGrp="1"/>
          </p:cNvSpPr>
          <p:nvPr>
            <p:ph idx="1"/>
          </p:nvPr>
        </p:nvSpPr>
        <p:spPr/>
        <p:txBody>
          <a:bodyPr>
            <a:normAutofit/>
          </a:bodyPr>
          <a:lstStyle/>
          <a:p>
            <a:r>
              <a:rPr lang="en-US" sz="2800" dirty="0" smtClean="0"/>
              <a:t>The heart is where we experience at the deepest level disordered desire, lust, and self-seeking, as well as trust, love, and union with God and with the other. It is the heart to which Christ appeals when he calls man to live the redemption.</a:t>
            </a:r>
            <a:endParaRPr lang="en-US" sz="2800" dirty="0"/>
          </a:p>
        </p:txBody>
      </p:sp>
    </p:spTree>
    <p:extLst>
      <p:ext uri="{BB962C8B-B14F-4D97-AF65-F5344CB8AC3E}">
        <p14:creationId xmlns:p14="http://schemas.microsoft.com/office/powerpoint/2010/main" val="1358960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REDEMPTION</a:t>
            </a:r>
            <a:endParaRPr lang="en-US" sz="2800" i="1" dirty="0"/>
          </a:p>
        </p:txBody>
      </p:sp>
      <p:sp>
        <p:nvSpPr>
          <p:cNvPr id="3" name="Content Placeholder 2"/>
          <p:cNvSpPr>
            <a:spLocks noGrp="1"/>
          </p:cNvSpPr>
          <p:nvPr>
            <p:ph idx="1"/>
          </p:nvPr>
        </p:nvSpPr>
        <p:spPr/>
        <p:txBody>
          <a:bodyPr>
            <a:normAutofit/>
          </a:bodyPr>
          <a:lstStyle/>
          <a:p>
            <a:r>
              <a:rPr lang="en-US" sz="2800" dirty="0" smtClean="0"/>
              <a:t>The power of the redemption that John Paul II speaks of is the power of the death and resurrection of Christ which truly gives us the power to live as we were intended to live in the beginning. Everything in the theology of the body must be seen through the lens of the redemption since it is only through the power of the Holy Spirit can man really live a life worthy of his call and his dignity as a person, made in God’s image and likeness.</a:t>
            </a:r>
            <a:endParaRPr lang="en-US" sz="2800" dirty="0"/>
          </a:p>
        </p:txBody>
      </p:sp>
    </p:spTree>
    <p:extLst>
      <p:ext uri="{BB962C8B-B14F-4D97-AF65-F5344CB8AC3E}">
        <p14:creationId xmlns:p14="http://schemas.microsoft.com/office/powerpoint/2010/main" val="2927986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PURITY</a:t>
            </a:r>
            <a:endParaRPr lang="en-US" sz="2800" i="1" dirty="0"/>
          </a:p>
        </p:txBody>
      </p:sp>
      <p:sp>
        <p:nvSpPr>
          <p:cNvPr id="3" name="Content Placeholder 2"/>
          <p:cNvSpPr>
            <a:spLocks noGrp="1"/>
          </p:cNvSpPr>
          <p:nvPr>
            <p:ph idx="1"/>
          </p:nvPr>
        </p:nvSpPr>
        <p:spPr/>
        <p:txBody>
          <a:bodyPr>
            <a:normAutofit/>
          </a:bodyPr>
          <a:lstStyle/>
          <a:p>
            <a:r>
              <a:rPr lang="en-US" sz="2800" dirty="0" smtClean="0"/>
              <a:t>True purity sees in each and every person, in the spirit and the body, God’s image. “Blessed are the pure of heart, for they shall see God” (Mt. 5:8). Purity desires only to love and never to use the other. Purity is not only the capacity to act chastely and overcome lust; it is at the same time the “control of one’s body in holiness and honor.” This respect and honor for the dignity of the human body manifests the power of the Holy Spirit working in a person.</a:t>
            </a:r>
            <a:endParaRPr lang="en-US" sz="2800" dirty="0"/>
          </a:p>
        </p:txBody>
      </p:sp>
    </p:spTree>
    <p:extLst>
      <p:ext uri="{BB962C8B-B14F-4D97-AF65-F5344CB8AC3E}">
        <p14:creationId xmlns:p14="http://schemas.microsoft.com/office/powerpoint/2010/main" val="729132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SUMMARY OF BLESSED ARE THE PURE OF HEART</a:t>
            </a:r>
            <a:endParaRPr lang="en-US" sz="2800" i="1" dirty="0"/>
          </a:p>
        </p:txBody>
      </p:sp>
      <p:sp>
        <p:nvSpPr>
          <p:cNvPr id="3" name="Content Placeholder 2"/>
          <p:cNvSpPr>
            <a:spLocks noGrp="1"/>
          </p:cNvSpPr>
          <p:nvPr>
            <p:ph idx="1"/>
          </p:nvPr>
        </p:nvSpPr>
        <p:spPr/>
        <p:txBody>
          <a:bodyPr>
            <a:normAutofit lnSpcReduction="10000"/>
          </a:bodyPr>
          <a:lstStyle/>
          <a:p>
            <a:r>
              <a:rPr lang="en-US" sz="2400" dirty="0" smtClean="0"/>
              <a:t>Christ’s words are realistic. They do not try to make the human heart return to the state of original innocence, which man left behind him at the moment when he committed original sin. On the contrary, they indicate to him the way to a purity of heart which is possible and accessible to him even in the state of hereditary sinfulness.  However, he is inspired by the word of the Gospel and open to the life according to the Spirit. For this reason we find in the words of the Sermon on the Mount the reference </a:t>
            </a:r>
            <a:r>
              <a:rPr lang="en-US" sz="2400" dirty="0" smtClean="0"/>
              <a:t>to </a:t>
            </a:r>
            <a:r>
              <a:rPr lang="en-US" sz="2400" dirty="0" smtClean="0"/>
              <a:t>the heart, that is, to the interior man. The interior man must open himself to life according to the Spirit, in order to participate in evangelical purity of heart,  to rediscover and realize the value of the body, freed through redemption from the bonds of lust.</a:t>
            </a:r>
            <a:endParaRPr lang="en-US" sz="2400" dirty="0"/>
          </a:p>
        </p:txBody>
      </p:sp>
    </p:spTree>
    <p:extLst>
      <p:ext uri="{BB962C8B-B14F-4D97-AF65-F5344CB8AC3E}">
        <p14:creationId xmlns:p14="http://schemas.microsoft.com/office/powerpoint/2010/main" val="1701431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i="1" dirty="0" smtClean="0"/>
              <a:t>THE RESURRECTION OF THE BODY</a:t>
            </a:r>
            <a:br>
              <a:rPr lang="en-US" sz="2800" i="1" dirty="0" smtClean="0"/>
            </a:br>
            <a:r>
              <a:rPr lang="en-US" sz="2800" dirty="0" smtClean="0"/>
              <a:t>The Resurrection of the Body Brings About the </a:t>
            </a:r>
            <a:br>
              <a:rPr lang="en-US" sz="2800" dirty="0" smtClean="0"/>
            </a:br>
            <a:r>
              <a:rPr lang="en-US" sz="2800" dirty="0" smtClean="0"/>
              <a:t>Fulfillment of the Nuptial Meaning of the Body</a:t>
            </a:r>
            <a:endParaRPr lang="en-US" sz="2800" i="1" dirty="0"/>
          </a:p>
        </p:txBody>
      </p:sp>
      <p:sp>
        <p:nvSpPr>
          <p:cNvPr id="3" name="Content Placeholder 2"/>
          <p:cNvSpPr>
            <a:spLocks noGrp="1"/>
          </p:cNvSpPr>
          <p:nvPr>
            <p:ph idx="1"/>
          </p:nvPr>
        </p:nvSpPr>
        <p:spPr/>
        <p:txBody>
          <a:bodyPr>
            <a:normAutofit/>
          </a:bodyPr>
          <a:lstStyle/>
          <a:p>
            <a:r>
              <a:rPr lang="en-US" sz="2000" dirty="0" smtClean="0"/>
              <a:t>“The children of this age marry and are given in marriage, but those who are accounted worthy to attain to that age and to the resurrection from the dead neither marry nor are given in marriage.” (</a:t>
            </a:r>
            <a:r>
              <a:rPr lang="en-US" sz="2000" dirty="0" err="1" smtClean="0"/>
              <a:t>Lk</a:t>
            </a:r>
            <a:r>
              <a:rPr lang="en-US" sz="2000" dirty="0" smtClean="0"/>
              <a:t>. 20: 34-35) It cannot be forgotten that our bodies will be resurrected in the end. In this section, John Paul II delves into what the resurrected , glorified state will look like and what role our masculinity and femininity will play in the life to come, especially since procreation will not be part of it. Our bodies were not only created to be in union with another person, but also to share in spiritual union with God, which is the ultimate goal of human existence. In this way, the nuptial (spousal or conjugal) meaning of the body is fulfilled in the Marriage Feast of the Lamb. In heaven we will be in communion with all of the saints, and all of us together will participate in the communion of Persons in the Holy Trinity.</a:t>
            </a:r>
            <a:endParaRPr lang="en-US" sz="2000" dirty="0"/>
          </a:p>
        </p:txBody>
      </p:sp>
    </p:spTree>
    <p:extLst>
      <p:ext uri="{BB962C8B-B14F-4D97-AF65-F5344CB8AC3E}">
        <p14:creationId xmlns:p14="http://schemas.microsoft.com/office/powerpoint/2010/main" val="253740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Summary of the Resurrection of the Body</a:t>
            </a:r>
            <a:endParaRPr lang="en-US" sz="2800" dirty="0"/>
          </a:p>
        </p:txBody>
      </p:sp>
      <p:sp>
        <p:nvSpPr>
          <p:cNvPr id="3" name="Content Placeholder 2"/>
          <p:cNvSpPr>
            <a:spLocks noGrp="1"/>
          </p:cNvSpPr>
          <p:nvPr>
            <p:ph idx="1"/>
          </p:nvPr>
        </p:nvSpPr>
        <p:spPr/>
        <p:txBody>
          <a:bodyPr>
            <a:normAutofit/>
          </a:bodyPr>
          <a:lstStyle/>
          <a:p>
            <a:r>
              <a:rPr lang="en-US" sz="2000" dirty="0" smtClean="0"/>
              <a:t>The original and fundamental significance of being a body, as well as being, by reason of the body, male and female – that is precisely that nuptial significance – is united with the fact that man is created as a person and called to life in </a:t>
            </a:r>
            <a:r>
              <a:rPr lang="en-US" sz="2000" i="1" dirty="0" err="1" smtClean="0"/>
              <a:t>communio</a:t>
            </a:r>
            <a:r>
              <a:rPr lang="en-US" sz="2000" i="1" dirty="0" smtClean="0"/>
              <a:t> </a:t>
            </a:r>
            <a:r>
              <a:rPr lang="en-US" sz="2000" i="1" dirty="0" err="1" smtClean="0"/>
              <a:t>personarum</a:t>
            </a:r>
            <a:r>
              <a:rPr lang="en-US" sz="2000" i="1" dirty="0" smtClean="0"/>
              <a:t>.</a:t>
            </a:r>
            <a:r>
              <a:rPr lang="en-US" sz="2000" dirty="0" smtClean="0"/>
              <a:t> Marriage and procreation in itself do not determine definitely the original and fundamental meaning of being a body or of being, as a body, male and female. Marriage and procreation merely give a concrete reality to that meaning in the dimensions of history. The nuptial meaning of the body in the resurrection to the future life will correspond perfectly both to the fact that man as male-female, is a person created in the ‘image and likeness of God,’ and to the fact that this image is realized in the communion of persons.</a:t>
            </a:r>
            <a:endParaRPr lang="en-US" sz="2000" dirty="0"/>
          </a:p>
        </p:txBody>
      </p:sp>
    </p:spTree>
    <p:extLst>
      <p:ext uri="{BB962C8B-B14F-4D97-AF65-F5344CB8AC3E}">
        <p14:creationId xmlns:p14="http://schemas.microsoft.com/office/powerpoint/2010/main" val="3648860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QUOTES TO REMEMBER</a:t>
            </a:r>
            <a:endParaRPr lang="en-US" sz="2800" i="1" dirty="0"/>
          </a:p>
        </p:txBody>
      </p:sp>
      <p:sp>
        <p:nvSpPr>
          <p:cNvPr id="3" name="Content Placeholder 2"/>
          <p:cNvSpPr>
            <a:spLocks noGrp="1"/>
          </p:cNvSpPr>
          <p:nvPr>
            <p:ph idx="1"/>
          </p:nvPr>
        </p:nvSpPr>
        <p:spPr/>
        <p:txBody>
          <a:bodyPr/>
          <a:lstStyle/>
          <a:p>
            <a:r>
              <a:rPr lang="en-US" sz="2800" dirty="0" smtClean="0"/>
              <a:t>“Christ, the final Adam, by the revelation of the mystery of the Father and his love, fully reveals man to himself and makes his supreme calling clear.” </a:t>
            </a:r>
            <a:r>
              <a:rPr lang="en-US" sz="2800" i="1" dirty="0" smtClean="0"/>
              <a:t>(</a:t>
            </a:r>
            <a:r>
              <a:rPr lang="en-US" sz="2800" i="1" dirty="0" err="1" smtClean="0"/>
              <a:t>Gaudium</a:t>
            </a:r>
            <a:r>
              <a:rPr lang="en-US" sz="2800" i="1" dirty="0" smtClean="0"/>
              <a:t> et </a:t>
            </a:r>
            <a:r>
              <a:rPr lang="en-US" sz="2800" i="1" dirty="0" err="1" smtClean="0"/>
              <a:t>Spes</a:t>
            </a:r>
            <a:r>
              <a:rPr lang="en-US" sz="2800" i="1" dirty="0" smtClean="0"/>
              <a:t> 22)</a:t>
            </a:r>
          </a:p>
          <a:p>
            <a:endParaRPr lang="en-US" sz="2800" i="1" dirty="0" smtClean="0"/>
          </a:p>
          <a:p>
            <a:r>
              <a:rPr lang="en-US" sz="2800" dirty="0" smtClean="0"/>
              <a:t>“Man is the only creature on earth which God willed for itself, [and he] cannot fully find himself except through a sincere gift of himself.” </a:t>
            </a:r>
            <a:r>
              <a:rPr lang="en-US" sz="2800" i="1" dirty="0" smtClean="0"/>
              <a:t>(</a:t>
            </a:r>
            <a:r>
              <a:rPr lang="en-US" sz="2800" i="1" dirty="0" err="1" smtClean="0"/>
              <a:t>Gaudium</a:t>
            </a:r>
            <a:r>
              <a:rPr lang="en-US" sz="2800" i="1" dirty="0" smtClean="0"/>
              <a:t> et </a:t>
            </a:r>
            <a:r>
              <a:rPr lang="en-US" sz="2800" i="1" dirty="0" err="1" smtClean="0"/>
              <a:t>Spes</a:t>
            </a:r>
            <a:r>
              <a:rPr lang="en-US" sz="2800" i="1" dirty="0" smtClean="0"/>
              <a:t> 24)</a:t>
            </a:r>
            <a:endParaRPr lang="en-US" sz="2800" i="1" dirty="0"/>
          </a:p>
        </p:txBody>
      </p:sp>
    </p:spTree>
    <p:extLst>
      <p:ext uri="{BB962C8B-B14F-4D97-AF65-F5344CB8AC3E}">
        <p14:creationId xmlns:p14="http://schemas.microsoft.com/office/powerpoint/2010/main" val="809001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VIRGINITY FOR THE SAKE OF THE KINGDOM</a:t>
            </a:r>
            <a:br>
              <a:rPr lang="en-US" sz="2800" i="1" dirty="0" smtClean="0"/>
            </a:br>
            <a:r>
              <a:rPr lang="en-US" sz="2800" dirty="0" smtClean="0"/>
              <a:t>Continence for the Kingdom of Heaven</a:t>
            </a:r>
            <a:endParaRPr lang="en-US" sz="2800" i="1" dirty="0"/>
          </a:p>
        </p:txBody>
      </p:sp>
      <p:sp>
        <p:nvSpPr>
          <p:cNvPr id="3" name="Content Placeholder 2"/>
          <p:cNvSpPr>
            <a:spLocks noGrp="1"/>
          </p:cNvSpPr>
          <p:nvPr>
            <p:ph idx="1"/>
          </p:nvPr>
        </p:nvSpPr>
        <p:spPr/>
        <p:txBody>
          <a:bodyPr>
            <a:noAutofit/>
          </a:bodyPr>
          <a:lstStyle/>
          <a:p>
            <a:r>
              <a:rPr lang="en-US" sz="2000" dirty="0" smtClean="0"/>
              <a:t>“Not all men can receive the precept, but only those to whom it is given. For there are eunuchs who have been so from birth, and there are eunuchs who have been made eunuchs by men, and there are eunuchs who have made themselves eunuchs for the sake of the kingdom of heaven. He who is able to receive this, let him receive it.” (Mt. 19: 11-12)</a:t>
            </a:r>
          </a:p>
          <a:p>
            <a:r>
              <a:rPr lang="en-US" sz="2000" dirty="0" smtClean="0"/>
              <a:t>If the meaning of life consists in  making a gift of self to others and living in a communion of persons, should not all people marry? The answer is that all are called to “marriage,” but not necessarily in the physical sense.  Some are called to marriage as we usually understand it. Others are called to be the spouse of Christ (women religious) or the spouse of the Church (male religious) and live a celibate life for the kingdom of heaven. Men and women who live this commitment are a sign to us that we are all made for union with God, which is the ultimate fulfillment of the human person. They remind us by their lives that we will all fully participate in this union in heaven. Their gift of self to the world bears spiritual fruit through the power of the Holy Spirit.</a:t>
            </a:r>
            <a:endParaRPr lang="en-US" sz="2000" dirty="0"/>
          </a:p>
        </p:txBody>
      </p:sp>
    </p:spTree>
    <p:extLst>
      <p:ext uri="{BB962C8B-B14F-4D97-AF65-F5344CB8AC3E}">
        <p14:creationId xmlns:p14="http://schemas.microsoft.com/office/powerpoint/2010/main" val="2690612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Summary of Virginity for the Sake of the Kingdom</a:t>
            </a:r>
            <a:endParaRPr lang="en-US" sz="2800" dirty="0"/>
          </a:p>
        </p:txBody>
      </p:sp>
      <p:sp>
        <p:nvSpPr>
          <p:cNvPr id="3" name="Content Placeholder 2"/>
          <p:cNvSpPr>
            <a:spLocks noGrp="1"/>
          </p:cNvSpPr>
          <p:nvPr>
            <p:ph idx="1"/>
          </p:nvPr>
        </p:nvSpPr>
        <p:spPr/>
        <p:txBody>
          <a:bodyPr>
            <a:normAutofit fontScale="92500" lnSpcReduction="20000"/>
          </a:bodyPr>
          <a:lstStyle/>
          <a:p>
            <a:r>
              <a:rPr lang="en-US" sz="2200" dirty="0" smtClean="0"/>
              <a:t>The redemption of the body is expressed not only in the resurrection as victory over death  but as the hope of victory over sin, which can be called the hope of every day. In his daily life man must draw from the mystery of redemption of the body the inspiration and the strength to overcome the evil that is dormant in him under the form of the three-fold concupiscence </a:t>
            </a:r>
          </a:p>
          <a:p>
            <a:pPr marL="0" indent="0">
              <a:buNone/>
            </a:pPr>
            <a:r>
              <a:rPr lang="en-US" sz="2200" dirty="0" smtClean="0"/>
              <a:t>      [the lust of the flesh, the lust of the eyes and the pride of life].</a:t>
            </a:r>
          </a:p>
          <a:p>
            <a:r>
              <a:rPr lang="en-US" sz="2200" dirty="0" smtClean="0"/>
              <a:t>Penetrating daily life with the dimension of human morality, the redemption of the body helps first of all to discover all this good in which man achieves the victory over sin and concupiscence. Christ’s words spring from the divine depths of the mystery of redemption. They permit us to discover and strengthen the bond that exists between the dignity of the human being (man or woman) and the nuptial meaning of the body. They permit us to understand and put into practice , on the basis of that meaning, the mature freedom of the gift. It is expressed in one way in indissoluble marriage and in another way through abstention from marriage for the sake of the kingdom of God. In these different ways Christ fully reveals man to man, making him aware of his sublime vocation.</a:t>
            </a:r>
          </a:p>
          <a:p>
            <a:pPr marL="0" indent="0">
              <a:buNone/>
            </a:pPr>
            <a:endParaRPr lang="en-US" sz="1600" dirty="0" smtClean="0"/>
          </a:p>
          <a:p>
            <a:pPr marL="0" indent="0">
              <a:buNone/>
            </a:pPr>
            <a:endParaRPr lang="en-US" sz="1600" dirty="0"/>
          </a:p>
        </p:txBody>
      </p:sp>
    </p:spTree>
    <p:extLst>
      <p:ext uri="{BB962C8B-B14F-4D97-AF65-F5344CB8AC3E}">
        <p14:creationId xmlns:p14="http://schemas.microsoft.com/office/powerpoint/2010/main" val="1134952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THE SACRAMENTALITY OF MARRIAGE</a:t>
            </a:r>
            <a:endParaRPr lang="en-US" sz="2800" i="1" dirty="0"/>
          </a:p>
        </p:txBody>
      </p:sp>
      <p:sp>
        <p:nvSpPr>
          <p:cNvPr id="3" name="Content Placeholder 2"/>
          <p:cNvSpPr>
            <a:spLocks noGrp="1"/>
          </p:cNvSpPr>
          <p:nvPr>
            <p:ph idx="1"/>
          </p:nvPr>
        </p:nvSpPr>
        <p:spPr/>
        <p:txBody>
          <a:bodyPr>
            <a:normAutofit/>
          </a:bodyPr>
          <a:lstStyle/>
          <a:p>
            <a:r>
              <a:rPr lang="en-US" sz="1800" dirty="0" smtClean="0"/>
              <a:t>“Be subject to one another out of reverence for Christ. Wives, be subject to your husbands, as to the Lord. For the husband is the head of the wife as Christ is the head of the church, his body, and is himself its Savior. As the church is subject to Christ, so let wives also be subject in everything to their husbands. Husbands, love your wives, as Christ loved the church and gave himself up for her, that he might sanctify her, having cleansed her by the washing of water with the word, that he might present the church to himself in splendor, without spot or wrinkle or any such thing, that she might be holy and without blemish.</a:t>
            </a:r>
          </a:p>
          <a:p>
            <a:r>
              <a:rPr lang="en-US" sz="1800" dirty="0" smtClean="0"/>
              <a:t>Even so husbands should love their wives as their own bodies. He who loves his wife loves himself. For no man ever hates his own flesh, but nourishes and cherishes it, as Christ does the church, because we are members of his body.  ‘For this reason a man shall leave his father and mother and be joined to his wife, and the two shall become one flesh.’ This is a great mystery, and I mean in reference to Christ and the church; however, let each one of you love his wife as himself, and let the wife see that she respects her husband.” (</a:t>
            </a:r>
            <a:r>
              <a:rPr lang="en-US" sz="1800" dirty="0" err="1" smtClean="0"/>
              <a:t>Eph</a:t>
            </a:r>
            <a:r>
              <a:rPr lang="en-US" sz="1800" smtClean="0"/>
              <a:t> 5:21-33)</a:t>
            </a:r>
            <a:endParaRPr lang="en-US" sz="1800" dirty="0"/>
          </a:p>
        </p:txBody>
      </p:sp>
    </p:spTree>
    <p:extLst>
      <p:ext uri="{BB962C8B-B14F-4D97-AF65-F5344CB8AC3E}">
        <p14:creationId xmlns:p14="http://schemas.microsoft.com/office/powerpoint/2010/main" val="2118549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Analogy of Christ and the Church and </a:t>
            </a:r>
            <a:br>
              <a:rPr lang="en-US" sz="2800" dirty="0" smtClean="0"/>
            </a:br>
            <a:r>
              <a:rPr lang="en-US" sz="2800" dirty="0" smtClean="0"/>
              <a:t>the </a:t>
            </a:r>
            <a:r>
              <a:rPr lang="en-US" sz="2800" dirty="0" err="1" smtClean="0"/>
              <a:t>Sacramentality</a:t>
            </a:r>
            <a:r>
              <a:rPr lang="en-US" sz="2800" dirty="0" smtClean="0"/>
              <a:t> of Marriage</a:t>
            </a:r>
            <a:endParaRPr lang="en-US" sz="2800" dirty="0"/>
          </a:p>
        </p:txBody>
      </p:sp>
      <p:sp>
        <p:nvSpPr>
          <p:cNvPr id="3" name="Content Placeholder 2"/>
          <p:cNvSpPr>
            <a:spLocks noGrp="1"/>
          </p:cNvSpPr>
          <p:nvPr>
            <p:ph idx="1"/>
          </p:nvPr>
        </p:nvSpPr>
        <p:spPr/>
        <p:txBody>
          <a:bodyPr>
            <a:normAutofit/>
          </a:bodyPr>
          <a:lstStyle/>
          <a:p>
            <a:r>
              <a:rPr lang="en-US" sz="2400" dirty="0" smtClean="0"/>
              <a:t>The above Scriptural passage contains the great analogy of human marriage with the marriage of Christ and his Bride, the Church. Each union sheds light on the other. The faithfulness and devotion of human marriage is meant to give us a glimpse into the nature of Christ’s love for the Church, for us.  On the other hand, Christ’s total gift of himself on the Cross demonstrates the depth of love and sacrifice necessary for an earthly marriage to survive and thrive. The Sacrament of Marriage is a sign of God’s saving power and his covenant with mankind. Through Christ’s redemption, it also gives man the grace to live what it signifies: total self-gift and union.</a:t>
            </a:r>
            <a:endParaRPr lang="en-US" sz="2400" dirty="0"/>
          </a:p>
        </p:txBody>
      </p:sp>
    </p:spTree>
    <p:extLst>
      <p:ext uri="{BB962C8B-B14F-4D97-AF65-F5344CB8AC3E}">
        <p14:creationId xmlns:p14="http://schemas.microsoft.com/office/powerpoint/2010/main" val="3922198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Mutual Submission</a:t>
            </a:r>
            <a:endParaRPr lang="en-US" sz="2800" dirty="0"/>
          </a:p>
        </p:txBody>
      </p:sp>
      <p:sp>
        <p:nvSpPr>
          <p:cNvPr id="3" name="Content Placeholder 2"/>
          <p:cNvSpPr>
            <a:spLocks noGrp="1"/>
          </p:cNvSpPr>
          <p:nvPr>
            <p:ph idx="1"/>
          </p:nvPr>
        </p:nvSpPr>
        <p:spPr/>
        <p:txBody>
          <a:bodyPr>
            <a:normAutofit fontScale="92500" lnSpcReduction="10000"/>
          </a:bodyPr>
          <a:lstStyle/>
          <a:p>
            <a:r>
              <a:rPr lang="en-US" sz="2800" dirty="0" smtClean="0"/>
              <a:t>This Scripture passage is often viewed with suspicion by women since it tells wives to be submissive to their husbands. But the first line on the passage, which tells both spouses to “be subject to one another out of reverence for Christ” is often overlooked. The following lines are devoted to explaining how that mutual submission is lived in marriage. John Paul II makes it very clear that the wife’s “being subject” to the husband does not mean that she is dominated by him. It might even be argued that the husband’s task is harder. He is the one who is commanded to die for his wife as Christ died for the Church.</a:t>
            </a:r>
            <a:endParaRPr lang="en-US" sz="2800" dirty="0"/>
          </a:p>
        </p:txBody>
      </p:sp>
    </p:spTree>
    <p:extLst>
      <p:ext uri="{BB962C8B-B14F-4D97-AF65-F5344CB8AC3E}">
        <p14:creationId xmlns:p14="http://schemas.microsoft.com/office/powerpoint/2010/main" val="527779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Language of the Body</a:t>
            </a:r>
            <a:endParaRPr lang="en-US" sz="2800" dirty="0"/>
          </a:p>
        </p:txBody>
      </p:sp>
      <p:sp>
        <p:nvSpPr>
          <p:cNvPr id="3" name="Content Placeholder 2"/>
          <p:cNvSpPr>
            <a:spLocks noGrp="1"/>
          </p:cNvSpPr>
          <p:nvPr>
            <p:ph idx="1"/>
          </p:nvPr>
        </p:nvSpPr>
        <p:spPr/>
        <p:txBody>
          <a:bodyPr>
            <a:normAutofit fontScale="92500"/>
          </a:bodyPr>
          <a:lstStyle/>
          <a:p>
            <a:r>
              <a:rPr lang="en-US" sz="2800" dirty="0" smtClean="0"/>
              <a:t>Through the marriage vows man and woman give themselves to each other until death. Since the visible body reveals the invisible, those vows can only be fully consummated through marital union. Through marital union they say to each other with their bodies what they promised at the altar. As with any other language, the language of the body must always speak the truth. (This is why intercourse does not belong outside marriage. In pre-marital union one speaks “total, faithful self—gift until death” with one’s body when that gift hasn’t actually been given.)</a:t>
            </a:r>
            <a:endParaRPr lang="en-US" sz="2800" dirty="0"/>
          </a:p>
        </p:txBody>
      </p:sp>
    </p:spTree>
    <p:extLst>
      <p:ext uri="{BB962C8B-B14F-4D97-AF65-F5344CB8AC3E}">
        <p14:creationId xmlns:p14="http://schemas.microsoft.com/office/powerpoint/2010/main" val="3049585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Summary of </a:t>
            </a:r>
            <a:r>
              <a:rPr lang="en-US" sz="2800" dirty="0" err="1" smtClean="0"/>
              <a:t>Sacramentality</a:t>
            </a:r>
            <a:r>
              <a:rPr lang="en-US" sz="2800" dirty="0" smtClean="0"/>
              <a:t> of Marriage</a:t>
            </a:r>
            <a:endParaRPr lang="en-US" sz="2800" dirty="0"/>
          </a:p>
        </p:txBody>
      </p:sp>
      <p:sp>
        <p:nvSpPr>
          <p:cNvPr id="3" name="Content Placeholder 2"/>
          <p:cNvSpPr>
            <a:spLocks noGrp="1"/>
          </p:cNvSpPr>
          <p:nvPr>
            <p:ph idx="1"/>
          </p:nvPr>
        </p:nvSpPr>
        <p:spPr/>
        <p:txBody>
          <a:bodyPr>
            <a:normAutofit/>
          </a:bodyPr>
          <a:lstStyle/>
          <a:p>
            <a:r>
              <a:rPr lang="en-US" sz="2800" dirty="0" smtClean="0"/>
              <a:t>Those who seek the accomplishment of their own human and Christian vocation in marriage are called, first of all, to make this theology of the body, whose beginning we find in the first chapters of Genesis, the content of their life and behavior. How indispensable is a thorough knowledge of the meaning of the body, in its masculinity and femininity, along the way of this vocation! A precise awareness of the nuptial meaning of the body, of its generating meaning, is necessary.</a:t>
            </a:r>
            <a:endParaRPr lang="en-US" sz="2800" dirty="0"/>
          </a:p>
        </p:txBody>
      </p:sp>
    </p:spTree>
    <p:extLst>
      <p:ext uri="{BB962C8B-B14F-4D97-AF65-F5344CB8AC3E}">
        <p14:creationId xmlns:p14="http://schemas.microsoft.com/office/powerpoint/2010/main" val="3473477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REFLECTIONS ON </a:t>
            </a:r>
            <a:r>
              <a:rPr lang="en-US" sz="2800" i="1" dirty="0" smtClean="0"/>
              <a:t>HUMANAE VITAE</a:t>
            </a:r>
            <a:endParaRPr lang="en-US" sz="2800" dirty="0"/>
          </a:p>
        </p:txBody>
      </p:sp>
      <p:sp>
        <p:nvSpPr>
          <p:cNvPr id="3" name="Content Placeholder 2"/>
          <p:cNvSpPr>
            <a:spLocks noGrp="1"/>
          </p:cNvSpPr>
          <p:nvPr>
            <p:ph idx="1"/>
          </p:nvPr>
        </p:nvSpPr>
        <p:spPr/>
        <p:txBody>
          <a:bodyPr>
            <a:normAutofit/>
          </a:bodyPr>
          <a:lstStyle/>
          <a:p>
            <a:r>
              <a:rPr lang="en-US" sz="2800" dirty="0" smtClean="0"/>
              <a:t>“This particular doctrine, often expounded by the Magisterium of the Church, is based on the inseparable connection, established by God, which man on his own initiative may not break, between the </a:t>
            </a:r>
            <a:r>
              <a:rPr lang="en-US" sz="2800" dirty="0" err="1" smtClean="0"/>
              <a:t>unitive</a:t>
            </a:r>
            <a:r>
              <a:rPr lang="en-US" sz="2800" dirty="0" smtClean="0"/>
              <a:t> significance and the procreative significance which are both inherent to the marriage act.” </a:t>
            </a:r>
            <a:r>
              <a:rPr lang="en-US" sz="2800" i="1" dirty="0" smtClean="0"/>
              <a:t>(</a:t>
            </a:r>
            <a:r>
              <a:rPr lang="en-US" sz="2800" i="1" dirty="0" err="1" smtClean="0"/>
              <a:t>Humanae</a:t>
            </a:r>
            <a:r>
              <a:rPr lang="en-US" sz="2800" i="1" dirty="0" smtClean="0"/>
              <a:t> Vitae 12)</a:t>
            </a:r>
            <a:endParaRPr lang="en-US" sz="2800" dirty="0"/>
          </a:p>
        </p:txBody>
      </p:sp>
    </p:spTree>
    <p:extLst>
      <p:ext uri="{BB962C8B-B14F-4D97-AF65-F5344CB8AC3E}">
        <p14:creationId xmlns:p14="http://schemas.microsoft.com/office/powerpoint/2010/main" val="348144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Fundamental Structure of the Marriage Act</a:t>
            </a:r>
            <a:endParaRPr lang="en-US" sz="2800" dirty="0"/>
          </a:p>
        </p:txBody>
      </p:sp>
      <p:sp>
        <p:nvSpPr>
          <p:cNvPr id="3" name="Content Placeholder 2"/>
          <p:cNvSpPr>
            <a:spLocks noGrp="1"/>
          </p:cNvSpPr>
          <p:nvPr>
            <p:ph idx="1"/>
          </p:nvPr>
        </p:nvSpPr>
        <p:spPr/>
        <p:txBody>
          <a:bodyPr>
            <a:normAutofit fontScale="92500"/>
          </a:bodyPr>
          <a:lstStyle/>
          <a:p>
            <a:r>
              <a:rPr lang="en-US" sz="2400" dirty="0" smtClean="0"/>
              <a:t>John Paul II seeks to help explain Pope Paul VI’s controversial and misunderstood encyclical </a:t>
            </a:r>
            <a:r>
              <a:rPr lang="en-US" sz="2400" i="1" dirty="0" err="1" smtClean="0"/>
              <a:t>Humanae</a:t>
            </a:r>
            <a:r>
              <a:rPr lang="en-US" sz="2400" i="1" dirty="0" smtClean="0"/>
              <a:t> Vitae</a:t>
            </a:r>
            <a:r>
              <a:rPr lang="en-US" sz="2400" dirty="0" smtClean="0"/>
              <a:t> (Of Human Life) by illustrating why contraception is not in accordance with the dignity of the person. It is because the marital act in its very nature, as God created it, both unites the couple and is open to life. When a couple engages in intercourse they are implicitly saying that they desire union with each other and are open to the possibility of procreation.  Contraception denies the procreative aspect and therefore the integral truth of the act itself. In this way the couple is not speaking the truth with their bodies, but a lie. Rather than accepting the other person fully as God made him or her, with the ability to unite as well as procreate, there is the rejection of the other person through the rejection of his or her fertility.</a:t>
            </a:r>
            <a:endParaRPr lang="en-US" sz="2400" dirty="0"/>
          </a:p>
        </p:txBody>
      </p:sp>
    </p:spTree>
    <p:extLst>
      <p:ext uri="{BB962C8B-B14F-4D97-AF65-F5344CB8AC3E}">
        <p14:creationId xmlns:p14="http://schemas.microsoft.com/office/powerpoint/2010/main" val="1230589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Responsible Parenthood</a:t>
            </a:r>
            <a:endParaRPr lang="en-US" sz="2800" dirty="0"/>
          </a:p>
        </p:txBody>
      </p:sp>
      <p:sp>
        <p:nvSpPr>
          <p:cNvPr id="3" name="Content Placeholder 2"/>
          <p:cNvSpPr>
            <a:spLocks noGrp="1"/>
          </p:cNvSpPr>
          <p:nvPr>
            <p:ph idx="1"/>
          </p:nvPr>
        </p:nvSpPr>
        <p:spPr/>
        <p:txBody>
          <a:bodyPr>
            <a:normAutofit fontScale="92500" lnSpcReduction="10000"/>
          </a:bodyPr>
          <a:lstStyle/>
          <a:p>
            <a:r>
              <a:rPr lang="en-US" sz="2400" dirty="0" smtClean="0"/>
              <a:t>Pope John Paul II quotes both the Vatican II document </a:t>
            </a:r>
            <a:r>
              <a:rPr lang="en-US" sz="2400" i="1" dirty="0" smtClean="0"/>
              <a:t> </a:t>
            </a:r>
            <a:r>
              <a:rPr lang="en-US" sz="2400" i="1" dirty="0" err="1" smtClean="0"/>
              <a:t>Gaudium</a:t>
            </a:r>
            <a:r>
              <a:rPr lang="en-US" sz="2400" i="1" dirty="0" smtClean="0"/>
              <a:t> et </a:t>
            </a:r>
            <a:r>
              <a:rPr lang="en-US" sz="2400" i="1" dirty="0" err="1" smtClean="0"/>
              <a:t>Spes</a:t>
            </a:r>
            <a:r>
              <a:rPr lang="en-US" sz="2400" dirty="0" smtClean="0"/>
              <a:t> (The Pastoral Constitution on the Church in the Modern World) and </a:t>
            </a:r>
            <a:r>
              <a:rPr lang="en-US" sz="2400" i="1" dirty="0" err="1" smtClean="0"/>
              <a:t>Humanae</a:t>
            </a:r>
            <a:r>
              <a:rPr lang="en-US" sz="2400" i="1" dirty="0" smtClean="0"/>
              <a:t> Vitae</a:t>
            </a:r>
            <a:r>
              <a:rPr lang="en-US" sz="2400" dirty="0" smtClean="0"/>
              <a:t> to explain responsible parenthood.  Married couples exercise responsible parenthood by making prudent decisions regarding their families, based on their health and circumstances , as well as that of society and the Church. Even when, because of serious reasons, this involves avoiding more children for a time or indefinitely, the couple must not violate the dignity of the person and the dignity of the conjugal act by the use of contraception. Rather they may use the modern and very effective means of Natural Family Planning by which they can cultivate an appreciation of the woman’s fertility and abstain during the fertile times. The biological self-knowledge and self-mastery that this requires is truly worthy of man.</a:t>
            </a:r>
            <a:endParaRPr lang="en-US" sz="2400" dirty="0"/>
          </a:p>
        </p:txBody>
      </p:sp>
    </p:spTree>
    <p:extLst>
      <p:ext uri="{BB962C8B-B14F-4D97-AF65-F5344CB8AC3E}">
        <p14:creationId xmlns:p14="http://schemas.microsoft.com/office/powerpoint/2010/main" val="2232978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“Man cannot live without love. He remains a being that is incomprehensible to himself, his life is senseless, if love is not revealed to him, if he does not encounter love, if he does not experience love and make it his own, if he does not participate intimately in it.”</a:t>
            </a:r>
            <a:r>
              <a:rPr lang="en-US" sz="2800" i="1" dirty="0"/>
              <a:t>	</a:t>
            </a:r>
            <a:r>
              <a:rPr lang="en-US" sz="2800" i="1" dirty="0" smtClean="0"/>
              <a:t>(</a:t>
            </a:r>
            <a:r>
              <a:rPr lang="en-US" sz="2800" i="1" dirty="0" err="1" smtClean="0"/>
              <a:t>Redemptor</a:t>
            </a:r>
            <a:r>
              <a:rPr lang="en-US" sz="2800" i="1" dirty="0" smtClean="0"/>
              <a:t> </a:t>
            </a:r>
            <a:r>
              <a:rPr lang="en-US" sz="2800" i="1" dirty="0" err="1" smtClean="0"/>
              <a:t>Hominis</a:t>
            </a:r>
            <a:r>
              <a:rPr lang="en-US" sz="2800" i="1" dirty="0" smtClean="0"/>
              <a:t> 10)</a:t>
            </a:r>
            <a:endParaRPr lang="en-US" sz="2800" i="1" dirty="0"/>
          </a:p>
        </p:txBody>
      </p:sp>
    </p:spTree>
    <p:extLst>
      <p:ext uri="{BB962C8B-B14F-4D97-AF65-F5344CB8AC3E}">
        <p14:creationId xmlns:p14="http://schemas.microsoft.com/office/powerpoint/2010/main" val="3301591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Continence and Marital Spirituality</a:t>
            </a:r>
            <a:endParaRPr lang="en-US" sz="2800" dirty="0"/>
          </a:p>
        </p:txBody>
      </p:sp>
      <p:sp>
        <p:nvSpPr>
          <p:cNvPr id="3" name="Content Placeholder 2"/>
          <p:cNvSpPr>
            <a:spLocks noGrp="1"/>
          </p:cNvSpPr>
          <p:nvPr>
            <p:ph idx="1"/>
          </p:nvPr>
        </p:nvSpPr>
        <p:spPr/>
        <p:txBody>
          <a:bodyPr>
            <a:normAutofit lnSpcReduction="10000"/>
          </a:bodyPr>
          <a:lstStyle/>
          <a:p>
            <a:r>
              <a:rPr lang="en-US" sz="2800" dirty="0" smtClean="0"/>
              <a:t>In order to exercise responsible parenthood, it may be necessary for the couple to practice continence (abstention rom sexual union) during the woman’s fertile periods. Perhaps surprisingly for some, </a:t>
            </a:r>
            <a:r>
              <a:rPr lang="en-US" sz="2800" dirty="0" smtClean="0"/>
              <a:t>there </a:t>
            </a:r>
            <a:r>
              <a:rPr lang="en-US" sz="2800" dirty="0" smtClean="0"/>
              <a:t>are many benefits to the couple’s relationship that can come from practicing continence. John Paul II recognizes the challenge that continence may </a:t>
            </a:r>
            <a:r>
              <a:rPr lang="en-US" sz="2800" dirty="0" smtClean="0"/>
              <a:t>present </a:t>
            </a:r>
            <a:r>
              <a:rPr lang="en-US" sz="2800" dirty="0" smtClean="0"/>
              <a:t>to couples. It is only through the love given by the Holy Spirit that couples can face not only this challenge, but the many other challenges of married life.</a:t>
            </a:r>
            <a:endParaRPr lang="en-US" sz="2800" dirty="0"/>
          </a:p>
        </p:txBody>
      </p:sp>
    </p:spTree>
    <p:extLst>
      <p:ext uri="{BB962C8B-B14F-4D97-AF65-F5344CB8AC3E}">
        <p14:creationId xmlns:p14="http://schemas.microsoft.com/office/powerpoint/2010/main" val="3046374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is Worthy of Man</a:t>
            </a:r>
            <a:endParaRPr lang="en-US" sz="2800" dirty="0"/>
          </a:p>
        </p:txBody>
      </p:sp>
      <p:sp>
        <p:nvSpPr>
          <p:cNvPr id="3" name="Content Placeholder 2"/>
          <p:cNvSpPr>
            <a:spLocks noGrp="1"/>
          </p:cNvSpPr>
          <p:nvPr>
            <p:ph idx="1"/>
          </p:nvPr>
        </p:nvSpPr>
        <p:spPr/>
        <p:txBody>
          <a:bodyPr>
            <a:normAutofit/>
          </a:bodyPr>
          <a:lstStyle/>
          <a:p>
            <a:r>
              <a:rPr lang="en-US" sz="2800" dirty="0" smtClean="0"/>
              <a:t>John Paul II points out that the Church teaches as she does because of her concern for the true good of man. Too often we tend to think that she only wants to control us, while is reality she desires true freedom for all her children. Man can only truly be free </a:t>
            </a:r>
            <a:r>
              <a:rPr lang="en-US" sz="2800" dirty="0" smtClean="0"/>
              <a:t>while </a:t>
            </a:r>
            <a:r>
              <a:rPr lang="en-US" sz="2800" dirty="0" smtClean="0"/>
              <a:t>living in accord with his dignity as a human person.</a:t>
            </a:r>
            <a:endParaRPr lang="en-US" sz="2800" dirty="0"/>
          </a:p>
        </p:txBody>
      </p:sp>
    </p:spTree>
    <p:extLst>
      <p:ext uri="{BB962C8B-B14F-4D97-AF65-F5344CB8AC3E}">
        <p14:creationId xmlns:p14="http://schemas.microsoft.com/office/powerpoint/2010/main" val="60569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Summary of Reflections on </a:t>
            </a:r>
            <a:r>
              <a:rPr lang="en-US" sz="2800" i="1" dirty="0" err="1" smtClean="0"/>
              <a:t>Humanae</a:t>
            </a:r>
            <a:r>
              <a:rPr lang="en-US" sz="2800" i="1" dirty="0" smtClean="0"/>
              <a:t> Vitae</a:t>
            </a:r>
            <a:endParaRPr lang="en-US" sz="2800" dirty="0"/>
          </a:p>
        </p:txBody>
      </p:sp>
      <p:sp>
        <p:nvSpPr>
          <p:cNvPr id="3" name="Content Placeholder 2"/>
          <p:cNvSpPr>
            <a:spLocks noGrp="1"/>
          </p:cNvSpPr>
          <p:nvPr>
            <p:ph idx="1"/>
          </p:nvPr>
        </p:nvSpPr>
        <p:spPr/>
        <p:txBody>
          <a:bodyPr>
            <a:normAutofit lnSpcReduction="10000"/>
          </a:bodyPr>
          <a:lstStyle/>
          <a:p>
            <a:r>
              <a:rPr lang="en-US" sz="2000" dirty="0" smtClean="0"/>
              <a:t>In the conjugal act it is not licit to separate the </a:t>
            </a:r>
            <a:r>
              <a:rPr lang="en-US" sz="2000" dirty="0" err="1" smtClean="0"/>
              <a:t>unitive</a:t>
            </a:r>
            <a:r>
              <a:rPr lang="en-US" sz="2000" dirty="0" smtClean="0"/>
              <a:t> aspect from the procreative aspect, because both the one and the other pertain to the intimate truth of the conjugal act. Therefore, in such a case, the conjugal act, deprived of its interior truth because it is artificially deprived of its procreative capacity, ceases to be an act of love. It can be said that in the case of an artificial separation of these two aspects, as real bodily union is carried out in the conjugal act, but it does not correspond to the interior truth and to the dignity of personal communion – communion </a:t>
            </a:r>
            <a:r>
              <a:rPr lang="en-US" sz="2000" smtClean="0"/>
              <a:t>of </a:t>
            </a:r>
            <a:r>
              <a:rPr lang="en-US" sz="2000" smtClean="0"/>
              <a:t>persons. </a:t>
            </a:r>
            <a:r>
              <a:rPr lang="en-US" sz="2000" dirty="0" smtClean="0"/>
              <a:t>This communion demands that the language of the body be expressed reciprocally in the integral truth of its meaning. If this truth be lacking, one cannot speak either of the truth of self-mastery, or of the truth of the reciprocal gift and of the reciprocal acceptance of self on the part of the person. Such a violation of the interior order or conjugal union, which is rooted in the very order of the person, constitutes the essential evil of the contraceptive act.</a:t>
            </a:r>
            <a:endParaRPr lang="en-US" sz="2000" dirty="0"/>
          </a:p>
        </p:txBody>
      </p:sp>
    </p:spTree>
    <p:extLst>
      <p:ext uri="{BB962C8B-B14F-4D97-AF65-F5344CB8AC3E}">
        <p14:creationId xmlns:p14="http://schemas.microsoft.com/office/powerpoint/2010/main" val="908220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i="1" dirty="0" smtClean="0"/>
              <a:t>ORIGINAL UNITY OF MAN AND WOMAN</a:t>
            </a:r>
            <a:br>
              <a:rPr lang="en-US" sz="2400" i="1" dirty="0" smtClean="0"/>
            </a:br>
            <a:r>
              <a:rPr lang="en-US" sz="2400" dirty="0" smtClean="0"/>
              <a:t>Image of God</a:t>
            </a:r>
            <a:endParaRPr lang="en-US" sz="2400" i="1" dirty="0"/>
          </a:p>
        </p:txBody>
      </p:sp>
      <p:sp>
        <p:nvSpPr>
          <p:cNvPr id="3" name="Content Placeholder 2"/>
          <p:cNvSpPr>
            <a:spLocks noGrp="1"/>
          </p:cNvSpPr>
          <p:nvPr>
            <p:ph idx="1"/>
          </p:nvPr>
        </p:nvSpPr>
        <p:spPr/>
        <p:txBody>
          <a:bodyPr>
            <a:normAutofit/>
          </a:bodyPr>
          <a:lstStyle/>
          <a:p>
            <a:r>
              <a:rPr lang="en-US" sz="2800" dirty="0" smtClean="0"/>
              <a:t>In the first chapter of Genesis we are told that Adam and Eve (and all of mankind) were created in the image and likeness of God. We are in the image of God not only through the gift of our intellect and free will, through our ability to know and to choose, but also through our ability to possess ourselves and then give ourselves to another person, forming a communion of persons in love, since God who is love is also a communion of persons in the Trinity.</a:t>
            </a:r>
            <a:endParaRPr lang="en-US" sz="2800" dirty="0"/>
          </a:p>
        </p:txBody>
      </p:sp>
    </p:spTree>
    <p:extLst>
      <p:ext uri="{BB962C8B-B14F-4D97-AF65-F5344CB8AC3E}">
        <p14:creationId xmlns:p14="http://schemas.microsoft.com/office/powerpoint/2010/main" val="2827369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Original Solitude</a:t>
            </a:r>
            <a:endParaRPr lang="en-US" sz="2800" i="1" dirty="0"/>
          </a:p>
        </p:txBody>
      </p:sp>
      <p:sp>
        <p:nvSpPr>
          <p:cNvPr id="3" name="Content Placeholder 2"/>
          <p:cNvSpPr>
            <a:spLocks noGrp="1"/>
          </p:cNvSpPr>
          <p:nvPr>
            <p:ph idx="1"/>
          </p:nvPr>
        </p:nvSpPr>
        <p:spPr/>
        <p:txBody>
          <a:bodyPr>
            <a:normAutofit/>
          </a:bodyPr>
          <a:lstStyle/>
          <a:p>
            <a:r>
              <a:rPr lang="en-US" sz="2400" dirty="0" smtClean="0"/>
              <a:t>Man experiences the “original solitude” in two ways: First in that he is alone as the only rational creature on earth. He is aware of himself, of his body and its meaning. In his self-knowledge he knows that he is created by God, and is therefore not God. He realizes that he is not the same as the animals either. With his self-knowledge he also has self-determination, by which he can choose between good and evil. He is the only one capable of “tilling the earth,” which God gave him to tend and rule. Secondly, he is alone without the woman, without another human person. Man was not created to live by himself but in communion with others and he feels this acutely without the woman.</a:t>
            </a:r>
            <a:endParaRPr lang="en-US" sz="2400" dirty="0"/>
          </a:p>
        </p:txBody>
      </p:sp>
    </p:spTree>
    <p:extLst>
      <p:ext uri="{BB962C8B-B14F-4D97-AF65-F5344CB8AC3E}">
        <p14:creationId xmlns:p14="http://schemas.microsoft.com/office/powerpoint/2010/main" val="2572679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Original Unity: Communion of Persons</a:t>
            </a:r>
            <a:endParaRPr lang="en-US" sz="2800" i="1" dirty="0"/>
          </a:p>
        </p:txBody>
      </p:sp>
      <p:sp>
        <p:nvSpPr>
          <p:cNvPr id="3" name="Content Placeholder 2"/>
          <p:cNvSpPr>
            <a:spLocks noGrp="1"/>
          </p:cNvSpPr>
          <p:nvPr>
            <p:ph idx="1"/>
          </p:nvPr>
        </p:nvSpPr>
        <p:spPr/>
        <p:txBody>
          <a:bodyPr>
            <a:normAutofit/>
          </a:bodyPr>
          <a:lstStyle/>
          <a:p>
            <a:r>
              <a:rPr lang="en-US" sz="2400" dirty="0" smtClean="0"/>
              <a:t>Through “original unity” one aspect of man’s solitude is overcome and the other is confirmed. With the creation of woman man is no longer ‘alone.’ But the two of them together as human persons, are still ‘alone’ in the world of creatures. Original unity is seen in Genesis 2:23-24. When the woman is brought to the man he exclaims: “This at last is bone of my bones and flesh of my flesh; she shall be called Woman, because she was taken out of man. Therefore a man leaves his father and his mother and cleaves to his wife and they become one flesh.  Through their spiritual and bodily union, they form a communion of persons.</a:t>
            </a:r>
            <a:endParaRPr lang="en-US" sz="2400" dirty="0"/>
          </a:p>
        </p:txBody>
      </p:sp>
    </p:spTree>
    <p:extLst>
      <p:ext uri="{BB962C8B-B14F-4D97-AF65-F5344CB8AC3E}">
        <p14:creationId xmlns:p14="http://schemas.microsoft.com/office/powerpoint/2010/main" val="1503477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Original Nakedness</a:t>
            </a:r>
            <a:endParaRPr lang="en-US" sz="2800" i="1" dirty="0"/>
          </a:p>
        </p:txBody>
      </p:sp>
      <p:sp>
        <p:nvSpPr>
          <p:cNvPr id="3" name="Content Placeholder 2"/>
          <p:cNvSpPr>
            <a:spLocks noGrp="1"/>
          </p:cNvSpPr>
          <p:nvPr>
            <p:ph idx="1"/>
          </p:nvPr>
        </p:nvSpPr>
        <p:spPr/>
        <p:txBody>
          <a:bodyPr>
            <a:noAutofit/>
          </a:bodyPr>
          <a:lstStyle/>
          <a:p>
            <a:r>
              <a:rPr lang="en-US" sz="1800" dirty="0" smtClean="0"/>
              <a:t>John Paul II tells us that Genesis 2:25 “And the man and his wife were both naked and were not ashamed”  is a “key element” of the revelation about man in the beginning! Why is this? In the beginning, the naked body actually showed Adam and Eve their call to love, their call to spiritual and bodily communion. This call to form a communion of persons was meant to be lived through their bodies. The ability of the body to show us our call to love is the nuptial (spousal/conjugal)  meaning of the body.</a:t>
            </a:r>
          </a:p>
          <a:p>
            <a:endParaRPr lang="en-US" sz="1800" dirty="0"/>
          </a:p>
          <a:p>
            <a:r>
              <a:rPr lang="en-US" sz="1800" dirty="0" smtClean="0"/>
              <a:t>Their nakedness, far from being of little significance, says volumes about their love for each other and about the purity of their hearts. Since shame is a result of being viewed as an object to be used by another person. Adam and Eve’s lack of shame demonstrates to us that they both saw and received each other as a gift and sought only to give themselves to one another, not to use the other. They beheld the other with </a:t>
            </a:r>
            <a:r>
              <a:rPr lang="en-US" sz="1800" dirty="0" smtClean="0"/>
              <a:t>God’s </a:t>
            </a:r>
            <a:r>
              <a:rPr lang="en-US" sz="1800" dirty="0" smtClean="0"/>
              <a:t>eyes, who “saw everything he had made, and behold, it was very good” (Gen. 1:31). They read in each other’s body, which was a sign of the other person, a language of love, which each welcomed and reciprocated.</a:t>
            </a:r>
            <a:endParaRPr lang="en-US" sz="1800" dirty="0"/>
          </a:p>
        </p:txBody>
      </p:sp>
    </p:spTree>
    <p:extLst>
      <p:ext uri="{BB962C8B-B14F-4D97-AF65-F5344CB8AC3E}">
        <p14:creationId xmlns:p14="http://schemas.microsoft.com/office/powerpoint/2010/main" val="787443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The Nuptial Meaning of the Body</a:t>
            </a:r>
            <a:endParaRPr lang="en-US" sz="2800" i="1" dirty="0"/>
          </a:p>
        </p:txBody>
      </p:sp>
      <p:sp>
        <p:nvSpPr>
          <p:cNvPr id="3" name="Content Placeholder 2"/>
          <p:cNvSpPr>
            <a:spLocks noGrp="1"/>
          </p:cNvSpPr>
          <p:nvPr>
            <p:ph idx="1"/>
          </p:nvPr>
        </p:nvSpPr>
        <p:spPr/>
        <p:txBody>
          <a:bodyPr>
            <a:normAutofit/>
          </a:bodyPr>
          <a:lstStyle/>
          <a:p>
            <a:r>
              <a:rPr lang="en-US" sz="2800" dirty="0" smtClean="0"/>
              <a:t>God created man and woman in such a way that through their bodies it would be self-evident to them that they are called to love, called to give themselves to one another. The very purpose and meaning of life is found in this imaging of God by becoming a gift to another. “God is love (1 Jn. 4:16). Therefore, we fulfill the reason for our existence by loving. Our physical bodies were made precisely to show us this and be the means by which we accomplish this.</a:t>
            </a:r>
            <a:endParaRPr lang="en-US" sz="2800" dirty="0"/>
          </a:p>
        </p:txBody>
      </p:sp>
    </p:spTree>
    <p:extLst>
      <p:ext uri="{BB962C8B-B14F-4D97-AF65-F5344CB8AC3E}">
        <p14:creationId xmlns:p14="http://schemas.microsoft.com/office/powerpoint/2010/main" val="2321012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The Freedom of the Gift</a:t>
            </a:r>
            <a:endParaRPr lang="en-US" sz="2800" i="1" dirty="0"/>
          </a:p>
        </p:txBody>
      </p:sp>
      <p:sp>
        <p:nvSpPr>
          <p:cNvPr id="3" name="Content Placeholder 2"/>
          <p:cNvSpPr>
            <a:spLocks noGrp="1"/>
          </p:cNvSpPr>
          <p:nvPr>
            <p:ph idx="1"/>
          </p:nvPr>
        </p:nvSpPr>
        <p:spPr/>
        <p:txBody>
          <a:bodyPr>
            <a:normAutofit/>
          </a:bodyPr>
          <a:lstStyle/>
          <a:p>
            <a:r>
              <a:rPr lang="en-US" sz="2400" dirty="0" smtClean="0"/>
              <a:t>The freedom of the gift is a concept which John Paul II refers to throughout the whole text of the theology of the body. In the beginning man was interiorly free. He was not affected by the tendency to sin, the temptation to act selfishly. In giving themselves to one another Adam and Eve were only concerned with loving the other. Seeing the truth about the other person, made in God’s image, and knowing that a person can never be merely a means to an end, they did not act from self-seeking motivations but freely gave to the other out of love.</a:t>
            </a:r>
            <a:endParaRPr lang="en-US" sz="2400" dirty="0"/>
          </a:p>
        </p:txBody>
      </p:sp>
    </p:spTree>
    <p:extLst>
      <p:ext uri="{BB962C8B-B14F-4D97-AF65-F5344CB8AC3E}">
        <p14:creationId xmlns:p14="http://schemas.microsoft.com/office/powerpoint/2010/main" val="3533913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4167</Words>
  <Application>Microsoft Office PowerPoint</Application>
  <PresentationFormat>On-screen Show (4:3)</PresentationFormat>
  <Paragraphs>77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THE THEOLOGY OF THE BODY</vt:lpstr>
      <vt:lpstr>QUOTES TO REMEMBER</vt:lpstr>
      <vt:lpstr>PowerPoint Presentation</vt:lpstr>
      <vt:lpstr>ORIGINAL UNITY OF MAN AND WOMAN Image of God</vt:lpstr>
      <vt:lpstr>Original Solitude</vt:lpstr>
      <vt:lpstr>Original Unity: Communion of Persons</vt:lpstr>
      <vt:lpstr>Original Nakedness</vt:lpstr>
      <vt:lpstr>The Nuptial Meaning of the Body</vt:lpstr>
      <vt:lpstr>The Freedom of the Gift</vt:lpstr>
      <vt:lpstr>BLESSED ARE THE PURE OF HEART Adultery in the Heart</vt:lpstr>
      <vt:lpstr>SHAME</vt:lpstr>
      <vt:lpstr>LUST</vt:lpstr>
      <vt:lpstr>CONCUPISCENCE</vt:lpstr>
      <vt:lpstr>THE HEART</vt:lpstr>
      <vt:lpstr>REDEMPTION</vt:lpstr>
      <vt:lpstr>PURITY</vt:lpstr>
      <vt:lpstr>SUMMARY OF BLESSED ARE THE PURE OF HEART</vt:lpstr>
      <vt:lpstr>THE RESURRECTION OF THE BODY The Resurrection of the Body Brings About the  Fulfillment of the Nuptial Meaning of the Body</vt:lpstr>
      <vt:lpstr>Summary of the Resurrection of the Body</vt:lpstr>
      <vt:lpstr>VIRGINITY FOR THE SAKE OF THE KINGDOM Continence for the Kingdom of Heaven</vt:lpstr>
      <vt:lpstr>Summary of Virginity for the Sake of the Kingdom</vt:lpstr>
      <vt:lpstr>THE SACRAMENTALITY OF MARRIAGE</vt:lpstr>
      <vt:lpstr>The Analogy of Christ and the Church and  the Sacramentality of Marriage</vt:lpstr>
      <vt:lpstr>Mutual Submission</vt:lpstr>
      <vt:lpstr>The Language of the Body</vt:lpstr>
      <vt:lpstr>Summary of Sacramentality of Marriage</vt:lpstr>
      <vt:lpstr>REFLECTIONS ON HUMANAE VITAE</vt:lpstr>
      <vt:lpstr>Fundamental Structure of the Marriage Act</vt:lpstr>
      <vt:lpstr>Responsible Parenthood</vt:lpstr>
      <vt:lpstr>Continence and Marital Spirituality</vt:lpstr>
      <vt:lpstr>What is Worthy of Man</vt:lpstr>
      <vt:lpstr>Summary of Reflections on Humanae Vitae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THEOLOGY OF THE BODY</dc:title>
  <dc:creator>user</dc:creator>
  <cp:lastModifiedBy>user</cp:lastModifiedBy>
  <cp:revision>34</cp:revision>
  <dcterms:created xsi:type="dcterms:W3CDTF">2013-05-26T03:28:01Z</dcterms:created>
  <dcterms:modified xsi:type="dcterms:W3CDTF">2013-05-30T12:16:31Z</dcterms:modified>
</cp:coreProperties>
</file>