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61" r:id="rId4"/>
    <p:sldId id="262" r:id="rId5"/>
    <p:sldId id="263" r:id="rId6"/>
    <p:sldId id="257" r:id="rId7"/>
    <p:sldId id="264" r:id="rId8"/>
    <p:sldId id="265" r:id="rId9"/>
    <p:sldId id="258"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59" r:id="rId28"/>
    <p:sldId id="283" r:id="rId29"/>
    <p:sldId id="284" r:id="rId30"/>
    <p:sldId id="285" r:id="rId31"/>
    <p:sldId id="286" r:id="rId32"/>
    <p:sldId id="287" r:id="rId33"/>
    <p:sldId id="260" r:id="rId34"/>
    <p:sldId id="290"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74"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959479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1579496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5167731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820283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509069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19129559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812460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40443974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9016073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900090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12/26/2013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dirty="0"/>
          </a:p>
        </p:txBody>
      </p:sp>
    </p:spTree>
    <p:extLst>
      <p:ext uri="{BB962C8B-B14F-4D97-AF65-F5344CB8AC3E}">
        <p14:creationId xmlns:p14="http://schemas.microsoft.com/office/powerpoint/2010/main" val="3546463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54873-E3C0-4AB2-9542-E0BCD150666B}" type="datetimeFigureOut">
              <a:rPr lang="en-US" smtClean="0"/>
              <a:t>12/26/2013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D59F4-A0D8-483D-80E4-41993F5C93FF}" type="slidenum">
              <a:rPr lang="en-US" smtClean="0"/>
              <a:t>‹#›</a:t>
            </a:fld>
            <a:endParaRPr lang="en-US" dirty="0"/>
          </a:p>
        </p:txBody>
      </p:sp>
    </p:spTree>
    <p:extLst>
      <p:ext uri="{BB962C8B-B14F-4D97-AF65-F5344CB8AC3E}">
        <p14:creationId xmlns:p14="http://schemas.microsoft.com/office/powerpoint/2010/main" val="306543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152400"/>
            <a:ext cx="8915400" cy="6740307"/>
          </a:xfrm>
          <a:prstGeom prst="rect">
            <a:avLst/>
          </a:prstGeom>
          <a:noFill/>
        </p:spPr>
        <p:txBody>
          <a:bodyPr wrap="square" rtlCol="0">
            <a:spAutoFit/>
          </a:bodyPr>
          <a:lstStyle/>
          <a:p>
            <a:pPr algn="ctr"/>
            <a:r>
              <a:rPr lang="en-US" sz="3600" b="1" u="sng" dirty="0" smtClean="0"/>
              <a:t>Midterm Exam</a:t>
            </a:r>
          </a:p>
          <a:p>
            <a:pPr algn="ctr"/>
            <a:r>
              <a:rPr lang="en-US" sz="3600" b="1" dirty="0" smtClean="0"/>
              <a:t>Write a 2 page essay, summarizing and interacting with (giving your opinion):</a:t>
            </a:r>
          </a:p>
          <a:p>
            <a:pPr algn="ctr"/>
            <a:endParaRPr lang="en-US" sz="3600" b="1" dirty="0"/>
          </a:p>
          <a:p>
            <a:pPr marL="742950" indent="-742950">
              <a:buAutoNum type="arabicPeriod"/>
            </a:pPr>
            <a:r>
              <a:rPr lang="en-US" sz="3600" b="1" dirty="0" smtClean="0"/>
              <a:t>Any chapter in Part 1 of </a:t>
            </a:r>
            <a:r>
              <a:rPr lang="en-US" sz="3600" b="1" i="1" dirty="0" smtClean="0"/>
              <a:t>Reason for God</a:t>
            </a:r>
          </a:p>
          <a:p>
            <a:r>
              <a:rPr lang="en-US" sz="3600" b="1" dirty="0"/>
              <a:t> </a:t>
            </a:r>
            <a:r>
              <a:rPr lang="en-US" sz="3600" b="1" dirty="0" smtClean="0"/>
              <a:t>                                     or</a:t>
            </a:r>
          </a:p>
          <a:p>
            <a:r>
              <a:rPr lang="en-US" sz="3600" b="1" dirty="0" smtClean="0"/>
              <a:t>2.   Any chapter in </a:t>
            </a:r>
            <a:r>
              <a:rPr lang="en-US" sz="3600" b="1" i="1" dirty="0" smtClean="0"/>
              <a:t>Mere Christianity</a:t>
            </a:r>
          </a:p>
          <a:p>
            <a:r>
              <a:rPr lang="en-US" sz="3600" b="1" dirty="0"/>
              <a:t>Present your own worldview in your answer. </a:t>
            </a:r>
          </a:p>
          <a:p>
            <a:endParaRPr lang="en-US" sz="3600" b="1" u="sng" dirty="0" smtClean="0"/>
          </a:p>
          <a:p>
            <a:r>
              <a:rPr lang="en-US" sz="3600" b="1" u="sng" dirty="0" smtClean="0"/>
              <a:t>Due </a:t>
            </a:r>
            <a:r>
              <a:rPr lang="en-US" sz="3600" b="1" u="sng" dirty="0"/>
              <a:t>Date </a:t>
            </a:r>
            <a:r>
              <a:rPr lang="en-US" sz="3600" b="1" dirty="0"/>
              <a:t>– Beginning of class December 19</a:t>
            </a:r>
          </a:p>
          <a:p>
            <a:r>
              <a:rPr lang="en-US" sz="3600" b="1" dirty="0" smtClean="0"/>
              <a:t>**</a:t>
            </a:r>
            <a:r>
              <a:rPr lang="en-US" sz="3600" b="1" u="sng" dirty="0" smtClean="0"/>
              <a:t>Report how many class dates you have already missed</a:t>
            </a:r>
            <a:r>
              <a:rPr lang="en-US" sz="3600" b="1" dirty="0" smtClean="0"/>
              <a:t>. </a:t>
            </a:r>
            <a:endParaRPr lang="en-US" sz="3600" b="1" dirty="0"/>
          </a:p>
        </p:txBody>
      </p:sp>
    </p:spTree>
    <p:extLst>
      <p:ext uri="{BB962C8B-B14F-4D97-AF65-F5344CB8AC3E}">
        <p14:creationId xmlns:p14="http://schemas.microsoft.com/office/powerpoint/2010/main" val="3576288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#1</a:t>
            </a:r>
            <a:r>
              <a:rPr lang="en-US" sz="2800" b="1" dirty="0" smtClean="0"/>
              <a:t> – All major religions are equally valid and basically teaching the same thing.</a:t>
            </a:r>
          </a:p>
          <a:p>
            <a:pPr algn="just"/>
            <a:endParaRPr lang="en-US" sz="2800" b="1" dirty="0" smtClean="0"/>
          </a:p>
          <a:p>
            <a:pPr algn="just"/>
            <a:r>
              <a:rPr lang="en-US" sz="2800" b="1" dirty="0" smtClean="0"/>
              <a:t>One journalist said that anyone who believed that “there are inferior religions” is an extremist. Ironically, much of modern journalism freely expresses their disdain for almost all religions.  </a:t>
            </a:r>
            <a:r>
              <a:rPr lang="en-US" sz="2800" b="1" u="sng" dirty="0" smtClean="0"/>
              <a:t>To achieve Axiom #1 you must overlook major differences in every major religion</a:t>
            </a:r>
            <a:r>
              <a:rPr lang="en-US" sz="2800" b="1" dirty="0" smtClean="0"/>
              <a:t>. It seems quite impossible to reduce “God” to an all-loving Spirit in the universe. Buddhism does not believe in a personal God at all. Judaism, Islam, and Christianity all teach that God holds people accountable for their actions. </a:t>
            </a:r>
            <a:r>
              <a:rPr lang="en-US" sz="2800" b="1" u="sng" dirty="0" smtClean="0"/>
              <a:t>The claim that doctrine does not matter is a doctrine!</a:t>
            </a:r>
            <a:endParaRPr lang="en-US" sz="2800" b="1" u="sng" dirty="0"/>
          </a:p>
        </p:txBody>
      </p:sp>
    </p:spTree>
    <p:extLst>
      <p:ext uri="{BB962C8B-B14F-4D97-AF65-F5344CB8AC3E}">
        <p14:creationId xmlns:p14="http://schemas.microsoft.com/office/powerpoint/2010/main" val="1859513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78313"/>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#1</a:t>
            </a:r>
            <a:r>
              <a:rPr lang="en-US" sz="2800" b="1" dirty="0" smtClean="0"/>
              <a:t> – All major religions are equally valid and basically teaching he same thing.</a:t>
            </a:r>
          </a:p>
          <a:p>
            <a:pPr algn="just"/>
            <a:endParaRPr lang="en-US" sz="2800" b="1" dirty="0" smtClean="0"/>
          </a:p>
          <a:p>
            <a:pPr algn="just"/>
            <a:r>
              <a:rPr lang="en-US" sz="2800" b="1" u="sng" dirty="0" smtClean="0"/>
              <a:t>Conclusion</a:t>
            </a:r>
            <a:r>
              <a:rPr lang="en-US" sz="2800" b="1" dirty="0" smtClean="0"/>
              <a:t> – The claim that doctrine does not matter is a doctrine itself! Ironically, axiom #1 holds to a specific view of God, which is popularly promoted as a superior and more enlightened understand rather than the beliefs of most major religions. Again, and ironically, the proponents of this view end up promoting and doing the very thing they forbid others who hold tradition religious view to do.</a:t>
            </a:r>
            <a:endParaRPr lang="en-US" sz="2800" b="1" dirty="0"/>
          </a:p>
        </p:txBody>
      </p:sp>
    </p:spTree>
    <p:extLst>
      <p:ext uri="{BB962C8B-B14F-4D97-AF65-F5344CB8AC3E}">
        <p14:creationId xmlns:p14="http://schemas.microsoft.com/office/powerpoint/2010/main" val="36293861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#2</a:t>
            </a:r>
            <a:r>
              <a:rPr lang="en-US" sz="2800" b="1" dirty="0" smtClean="0"/>
              <a:t> – Each religion sees part of spiritual truth, but none can see the whole truth</a:t>
            </a:r>
          </a:p>
          <a:p>
            <a:pPr algn="just"/>
            <a:endParaRPr lang="en-US" sz="2800" b="1" dirty="0" smtClean="0"/>
          </a:p>
          <a:p>
            <a:pPr algn="just"/>
            <a:r>
              <a:rPr lang="en-US" sz="2800" b="1" dirty="0" smtClean="0"/>
              <a:t>This is usually illustrated with the old analogy of the blind people and the elephant. Each person touches a different part of the elephant and describes his/her experience. All of them were describing what was true, but none of their descriptions incorporate the whole elephant.  However, this illustration backfires on its users because it is told from the point of view of someone who is not blind. How is it that you know that each blind person only sees part of the elephant unless </a:t>
            </a:r>
            <a:r>
              <a:rPr lang="en-US" sz="2800" b="1" i="1" dirty="0" smtClean="0"/>
              <a:t>you</a:t>
            </a:r>
            <a:r>
              <a:rPr lang="en-US" sz="2800" b="1" dirty="0" smtClean="0"/>
              <a:t> claim to be able to see the whole elephant?</a:t>
            </a:r>
            <a:endParaRPr lang="en-US" sz="2800" b="1" dirty="0"/>
          </a:p>
        </p:txBody>
      </p:sp>
    </p:spTree>
    <p:extLst>
      <p:ext uri="{BB962C8B-B14F-4D97-AF65-F5344CB8AC3E}">
        <p14:creationId xmlns:p14="http://schemas.microsoft.com/office/powerpoint/2010/main" val="868652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#2</a:t>
            </a:r>
            <a:r>
              <a:rPr lang="en-US" sz="2800" b="1" dirty="0" smtClean="0"/>
              <a:t> – Each religion sees part of spiritual truth, but none can see the whole truth</a:t>
            </a:r>
          </a:p>
          <a:p>
            <a:pPr algn="just"/>
            <a:endParaRPr lang="en-US" sz="2800" b="1" dirty="0" smtClean="0"/>
          </a:p>
          <a:p>
            <a:pPr algn="just"/>
            <a:r>
              <a:rPr lang="en-US" sz="2800" b="1" u="sng" dirty="0" smtClean="0"/>
              <a:t>Conclusion</a:t>
            </a:r>
            <a:r>
              <a:rPr lang="en-US" sz="2800" b="1" dirty="0" smtClean="0"/>
              <a:t> – There is an appearance of humility in the protestation that the truth is greater than any one of us can grasp, but if this is used to invalidate all claims to discern the truth it is in fact an arrogant claim to a kind of knowledge which is superior to [all others]…We have to ask: “What is the [absolute] vantage ground from which you claim to be able to relativize all the absolute claims these different scriptures make.” </a:t>
            </a:r>
          </a:p>
          <a:p>
            <a:pPr algn="just"/>
            <a:endParaRPr lang="en-US" sz="2800" b="1" dirty="0"/>
          </a:p>
          <a:p>
            <a:pPr algn="r"/>
            <a:r>
              <a:rPr lang="en-US" sz="2800" b="1" dirty="0" smtClean="0"/>
              <a:t>Leslie </a:t>
            </a:r>
            <a:r>
              <a:rPr lang="en-US" sz="2800" b="1" dirty="0" err="1" smtClean="0"/>
              <a:t>Newbigin</a:t>
            </a:r>
            <a:r>
              <a:rPr lang="en-US" sz="2800" b="1" dirty="0" smtClean="0"/>
              <a:t>, </a:t>
            </a:r>
            <a:r>
              <a:rPr lang="en-US" sz="2800" b="1" i="1" dirty="0" smtClean="0"/>
              <a:t>The Gospel in a Pluralist Society</a:t>
            </a:r>
            <a:endParaRPr lang="en-US" sz="2800" b="1" i="1" dirty="0"/>
          </a:p>
        </p:txBody>
      </p:sp>
    </p:spTree>
    <p:extLst>
      <p:ext uri="{BB962C8B-B14F-4D97-AF65-F5344CB8AC3E}">
        <p14:creationId xmlns:p14="http://schemas.microsoft.com/office/powerpoint/2010/main" val="35653681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#3</a:t>
            </a:r>
            <a:r>
              <a:rPr lang="en-US" sz="2800" b="1" dirty="0" smtClean="0"/>
              <a:t> – Religious belief is too culturally and historically conditioned to be ‘truth.’</a:t>
            </a:r>
          </a:p>
          <a:p>
            <a:pPr algn="just"/>
            <a:endParaRPr lang="en-US" sz="2800" b="1" dirty="0" smtClean="0"/>
          </a:p>
          <a:p>
            <a:pPr algn="just"/>
            <a:r>
              <a:rPr lang="en-US" sz="2800" b="1" dirty="0" smtClean="0"/>
              <a:t>This statement is virtually the opposite of the first two axioms and may be more common today. This states:</a:t>
            </a:r>
          </a:p>
          <a:p>
            <a:pPr algn="just"/>
            <a:endParaRPr lang="en-US" sz="2800" b="1" dirty="0" smtClean="0"/>
          </a:p>
          <a:p>
            <a:pPr lvl="1" algn="just"/>
            <a:r>
              <a:rPr lang="en-US" sz="2800" b="1" dirty="0" smtClean="0"/>
              <a:t>All moral and spiritual claims are the product of our particular historical and cultural moment, and therefore no one should claim they can know the Truth, since no one can judge whether one assertion about spiritual and moral reality is truer than another.</a:t>
            </a:r>
            <a:endParaRPr lang="en-US" sz="2800" b="1" dirty="0"/>
          </a:p>
          <a:p>
            <a:pPr lvl="1" algn="just"/>
            <a:endParaRPr lang="en-US" sz="2800" b="1" dirty="0" smtClean="0"/>
          </a:p>
          <a:p>
            <a:pPr lvl="1" algn="just"/>
            <a:r>
              <a:rPr lang="en-US" sz="2800" b="1" dirty="0" smtClean="0"/>
              <a:t>Peter Berger reveals the serious inconsistency here…</a:t>
            </a:r>
          </a:p>
        </p:txBody>
      </p:sp>
    </p:spTree>
    <p:extLst>
      <p:ext uri="{BB962C8B-B14F-4D97-AF65-F5344CB8AC3E}">
        <p14:creationId xmlns:p14="http://schemas.microsoft.com/office/powerpoint/2010/main" val="3678716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#3</a:t>
            </a:r>
            <a:r>
              <a:rPr lang="en-US" sz="2800" b="1" dirty="0" smtClean="0"/>
              <a:t> – Religious belief is too culturally and historically conditioned to be ‘truth.’</a:t>
            </a:r>
          </a:p>
          <a:p>
            <a:pPr algn="just"/>
            <a:endParaRPr lang="en-US" sz="2800" b="1" dirty="0"/>
          </a:p>
          <a:p>
            <a:pPr algn="just"/>
            <a:r>
              <a:rPr lang="en-US" sz="2800" b="1" dirty="0" smtClean="0"/>
              <a:t>Peter Berger explains the sociology of knowledge…</a:t>
            </a:r>
          </a:p>
          <a:p>
            <a:pPr algn="just"/>
            <a:endParaRPr lang="en-US" sz="2800" b="1" dirty="0"/>
          </a:p>
          <a:p>
            <a:pPr algn="just"/>
            <a:r>
              <a:rPr lang="en-US" sz="2800" b="1" dirty="0" smtClean="0"/>
              <a:t>The “</a:t>
            </a:r>
            <a:r>
              <a:rPr lang="en-US" sz="2800" b="1" u="sng" dirty="0" smtClean="0"/>
              <a:t>sociology of knowledge” theory </a:t>
            </a:r>
            <a:r>
              <a:rPr lang="en-US" sz="2800" b="1" dirty="0" smtClean="0"/>
              <a:t>states that people believe what they do largely because they are socially conditioned to do so. We like to think that we think for ourselves, but it is not this simple. Everyone belongs to a community that reinforces the plausibility of some beliefs and discourages others. Therefore, are we not locked into our historical and cultural locations? If so, it is impossible to judge competing beliefs regarding right or wrong…</a:t>
            </a:r>
          </a:p>
        </p:txBody>
      </p:sp>
    </p:spTree>
    <p:extLst>
      <p:ext uri="{BB962C8B-B14F-4D97-AF65-F5344CB8AC3E}">
        <p14:creationId xmlns:p14="http://schemas.microsoft.com/office/powerpoint/2010/main" val="1634806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940088"/>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#3</a:t>
            </a:r>
            <a:r>
              <a:rPr lang="en-US" sz="2800" b="1" dirty="0" smtClean="0"/>
              <a:t> – Religious belief is too culturally and historically conditioned to be ‘truth.’</a:t>
            </a:r>
          </a:p>
          <a:p>
            <a:pPr algn="just"/>
            <a:endParaRPr lang="en-US" sz="2800" b="1" dirty="0"/>
          </a:p>
          <a:p>
            <a:pPr algn="just"/>
            <a:r>
              <a:rPr lang="en-US" sz="2800" b="1" dirty="0" smtClean="0"/>
              <a:t>Peter Berger reveals the serious inconsistency here…</a:t>
            </a:r>
          </a:p>
          <a:p>
            <a:pPr algn="just"/>
            <a:endParaRPr lang="en-US" sz="2800" b="1" dirty="0"/>
          </a:p>
          <a:p>
            <a:pPr algn="just"/>
            <a:r>
              <a:rPr lang="en-US" sz="2800" b="1" dirty="0" smtClean="0"/>
              <a:t>He then points out that absolute relativism can only exist if the relativist </a:t>
            </a:r>
            <a:r>
              <a:rPr lang="en-US" sz="2800" b="1" u="sng" dirty="0" smtClean="0"/>
              <a:t>exempt themselves </a:t>
            </a:r>
            <a:r>
              <a:rPr lang="en-US" sz="2800" b="1" dirty="0" smtClean="0"/>
              <a:t>from their own razor (argument). </a:t>
            </a:r>
            <a:r>
              <a:rPr lang="en-US" sz="2800" b="1" u="sng" dirty="0" smtClean="0"/>
              <a:t>If you infer from the social </a:t>
            </a:r>
            <a:r>
              <a:rPr lang="en-US" sz="2800" b="1" u="sng" dirty="0" err="1" smtClean="0"/>
              <a:t>conditionedness</a:t>
            </a:r>
            <a:r>
              <a:rPr lang="en-US" sz="2800" b="1" u="sng" dirty="0" smtClean="0"/>
              <a:t> of all belief that no belief can be held as universally true for everyone, that itself is a comprehensive truth-claim about everyone being the product of social conditioning – so it cannot be true, on its own terms</a:t>
            </a:r>
            <a:r>
              <a:rPr lang="en-US" sz="2800" b="1" dirty="0" smtClean="0"/>
              <a:t>. Relativity relatives itself. </a:t>
            </a:r>
          </a:p>
        </p:txBody>
      </p:sp>
    </p:spTree>
    <p:extLst>
      <p:ext uri="{BB962C8B-B14F-4D97-AF65-F5344CB8AC3E}">
        <p14:creationId xmlns:p14="http://schemas.microsoft.com/office/powerpoint/2010/main" val="34757831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#3</a:t>
            </a:r>
            <a:r>
              <a:rPr lang="en-US" sz="2800" b="1" dirty="0" smtClean="0"/>
              <a:t> – Religious belief is too culturally and historically conditioned to be ‘truth.’</a:t>
            </a:r>
          </a:p>
          <a:p>
            <a:pPr algn="just"/>
            <a:endParaRPr lang="en-US" sz="2800" b="1" dirty="0"/>
          </a:p>
          <a:p>
            <a:pPr algn="just"/>
            <a:r>
              <a:rPr lang="en-US" sz="2800" b="1" u="sng" dirty="0" smtClean="0"/>
              <a:t>Conclusion</a:t>
            </a:r>
            <a:r>
              <a:rPr lang="en-US" sz="2800" b="1" dirty="0" smtClean="0"/>
              <a:t> – Berger acknowledges that our cultural biases certainly make it more difficult to weight competing truth claims.  There is some truth in the “social theory of knowledge”. However, we cannot avoid  weighing (comparing) spiritual and religious claims by hiding behind the cliché that “there’s no way to know the Truth.” We still must do the hard work of thinking in this area.  We have to base our life on some answer to these issues.</a:t>
            </a:r>
          </a:p>
          <a:p>
            <a:pPr algn="just"/>
            <a:endParaRPr lang="en-US" sz="2800" b="1" dirty="0" smtClean="0"/>
          </a:p>
          <a:p>
            <a:pPr algn="just"/>
            <a:r>
              <a:rPr lang="en-US" sz="2800" b="1" dirty="0" smtClean="0"/>
              <a:t>*Pilate asked Jesus, “What is truth?”</a:t>
            </a:r>
          </a:p>
        </p:txBody>
      </p:sp>
    </p:spTree>
    <p:extLst>
      <p:ext uri="{BB962C8B-B14F-4D97-AF65-F5344CB8AC3E}">
        <p14:creationId xmlns:p14="http://schemas.microsoft.com/office/powerpoint/2010/main" val="7067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940088"/>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#3</a:t>
            </a:r>
            <a:r>
              <a:rPr lang="en-US" sz="2800" b="1" dirty="0" smtClean="0"/>
              <a:t> – Religious belief is too culturally and historically conditioned to be ‘truth.’</a:t>
            </a:r>
          </a:p>
          <a:p>
            <a:pPr algn="just"/>
            <a:endParaRPr lang="en-US" sz="2800" b="1" dirty="0"/>
          </a:p>
          <a:p>
            <a:pPr algn="just"/>
            <a:r>
              <a:rPr lang="en-US" sz="2800" b="1" u="sng" dirty="0" smtClean="0"/>
              <a:t>Conclusion</a:t>
            </a:r>
            <a:r>
              <a:rPr lang="en-US" sz="2800" b="1" dirty="0" smtClean="0"/>
              <a:t> – Alvin </a:t>
            </a:r>
            <a:r>
              <a:rPr lang="en-US" sz="2800" b="1" dirty="0" err="1" smtClean="0"/>
              <a:t>Plantinga</a:t>
            </a:r>
            <a:r>
              <a:rPr lang="en-US" sz="2800" b="1" dirty="0" smtClean="0"/>
              <a:t> writes:</a:t>
            </a:r>
          </a:p>
          <a:p>
            <a:pPr algn="just"/>
            <a:endParaRPr lang="en-US" sz="2800" b="1" dirty="0"/>
          </a:p>
          <a:p>
            <a:pPr algn="just"/>
            <a:r>
              <a:rPr lang="en-US" sz="2800" b="1" dirty="0" smtClean="0"/>
              <a:t>Suppose we concede that if I had been born of Muslim parents in Morocco rather than Christian parents in Michigan, my beliefs would have been quite different. But the same goes for the pluralist. If the pluralist had been born in Morocco he probably wouldn’t be a pluralist. Does it follow that his/her pluralist beliefs are produced in him by an unreliable belief-producing process?</a:t>
            </a:r>
          </a:p>
        </p:txBody>
      </p:sp>
    </p:spTree>
    <p:extLst>
      <p:ext uri="{BB962C8B-B14F-4D97-AF65-F5344CB8AC3E}">
        <p14:creationId xmlns:p14="http://schemas.microsoft.com/office/powerpoint/2010/main" val="31204066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#3</a:t>
            </a:r>
            <a:r>
              <a:rPr lang="en-US" sz="2800" b="1" dirty="0" smtClean="0"/>
              <a:t> – Religious belief is too culturally and historically conditioned to be ‘truth.’</a:t>
            </a:r>
          </a:p>
          <a:p>
            <a:pPr algn="just"/>
            <a:endParaRPr lang="en-US" sz="2800" b="1" dirty="0"/>
          </a:p>
          <a:p>
            <a:pPr algn="just"/>
            <a:r>
              <a:rPr lang="en-US" sz="2800" b="1" u="sng" dirty="0" smtClean="0"/>
              <a:t>Conclusion</a:t>
            </a:r>
            <a:r>
              <a:rPr lang="en-US" sz="2800" b="1" dirty="0" smtClean="0"/>
              <a:t> – Peter Berger and Alvin </a:t>
            </a:r>
            <a:r>
              <a:rPr lang="en-US" sz="2800" b="1" dirty="0" err="1" smtClean="0"/>
              <a:t>Plantinga</a:t>
            </a:r>
            <a:r>
              <a:rPr lang="en-US" sz="2800" b="1" dirty="0" smtClean="0"/>
              <a:t> are making the same point:  </a:t>
            </a:r>
          </a:p>
          <a:p>
            <a:pPr algn="just"/>
            <a:r>
              <a:rPr lang="en-US" sz="2800" b="1" dirty="0"/>
              <a:t>	</a:t>
            </a:r>
            <a:r>
              <a:rPr lang="en-US" sz="2800" b="1" u="sng" dirty="0" smtClean="0"/>
              <a:t>You can’t say that all claims about religions are historically conditioned except the one I am making right now</a:t>
            </a:r>
            <a:r>
              <a:rPr lang="en-US" sz="2800" b="1" dirty="0"/>
              <a:t>!</a:t>
            </a:r>
            <a:r>
              <a:rPr lang="en-US" sz="2800" b="1" dirty="0" smtClean="0"/>
              <a:t> If you insist that no one can determine which beliefs are right and wrong, why should we believe what you are saying? The reality is that we all make truth-claims of some sort and it is very hard to weight (compare) them responsibly (and fairly), but we have no alternative but to try to do so.</a:t>
            </a:r>
          </a:p>
        </p:txBody>
      </p:sp>
    </p:spTree>
    <p:extLst>
      <p:ext uri="{BB962C8B-B14F-4D97-AF65-F5344CB8AC3E}">
        <p14:creationId xmlns:p14="http://schemas.microsoft.com/office/powerpoint/2010/main" val="145547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78642"/>
          </a:xfrm>
          <a:prstGeom prst="rect">
            <a:avLst/>
          </a:prstGeom>
          <a:noFill/>
        </p:spPr>
        <p:txBody>
          <a:bodyPr wrap="square" rtlCol="0">
            <a:spAutoFit/>
          </a:bodyPr>
          <a:lstStyle/>
          <a:p>
            <a:pPr algn="ctr"/>
            <a:r>
              <a:rPr lang="en-US" sz="6000" b="1" i="1" dirty="0" smtClean="0"/>
              <a:t>The Reason for God</a:t>
            </a:r>
            <a:endParaRPr lang="en-US" sz="6000" b="1" i="1" dirty="0"/>
          </a:p>
          <a:p>
            <a:pPr algn="ctr"/>
            <a:r>
              <a:rPr lang="en-US" sz="3600" b="1" dirty="0" smtClean="0"/>
              <a:t>Dr. Timothy Keller</a:t>
            </a:r>
          </a:p>
          <a:p>
            <a:pPr algn="ctr"/>
            <a:endParaRPr lang="en-US" sz="3600" b="1" dirty="0" smtClean="0"/>
          </a:p>
          <a:p>
            <a:pPr algn="ctr"/>
            <a:r>
              <a:rPr lang="en-US" sz="5400" b="1" u="sng" dirty="0" smtClean="0"/>
              <a:t>ARE ALL RELIGIONS EQUAL?</a:t>
            </a:r>
          </a:p>
          <a:p>
            <a:pPr algn="ctr"/>
            <a:endParaRPr lang="en-US" sz="3600" b="1" i="1" dirty="0" smtClean="0"/>
          </a:p>
          <a:p>
            <a:pPr algn="ctr"/>
            <a:r>
              <a:rPr lang="en-US" sz="3600" b="1" i="1" dirty="0" smtClean="0"/>
              <a:t>Isn’t it arrogant to say your religion is superior and try to convert people to it? Isn’t religious exclusivity simply narrow-minded and dangerous thinking which has led to all kinds of strife, division, and conflict?</a:t>
            </a:r>
            <a:endParaRPr lang="en-US" sz="3600" b="1" i="1" dirty="0"/>
          </a:p>
        </p:txBody>
      </p:sp>
    </p:spTree>
    <p:extLst>
      <p:ext uri="{BB962C8B-B14F-4D97-AF65-F5344CB8AC3E}">
        <p14:creationId xmlns:p14="http://schemas.microsoft.com/office/powerpoint/2010/main" val="1068030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dirty="0" smtClean="0"/>
              <a:t>John Hick wrote that once you become aware that there are many other equally intelligent and good people in the world who hold to different beliefs from you and that you will not be able to convince them otherwise, then it is arrogant for you to continue to try to convert them or to hold your view to be the superior truth.</a:t>
            </a:r>
          </a:p>
          <a:p>
            <a:pPr algn="just"/>
            <a:endParaRPr lang="en-US" sz="2800" b="1" dirty="0"/>
          </a:p>
          <a:p>
            <a:pPr algn="just"/>
            <a:r>
              <a:rPr lang="en-US" sz="2800" b="1" dirty="0" smtClean="0"/>
              <a:t>Is this “absolute truth claim” true? Is not John Hick imposing his view of truth on everyone? This sounds very exclusive to me.</a:t>
            </a:r>
            <a:endParaRPr lang="en-US" sz="2800" b="1" dirty="0"/>
          </a:p>
        </p:txBody>
      </p:sp>
    </p:spTree>
    <p:extLst>
      <p:ext uri="{BB962C8B-B14F-4D97-AF65-F5344CB8AC3E}">
        <p14:creationId xmlns:p14="http://schemas.microsoft.com/office/powerpoint/2010/main" val="12231478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940088"/>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dirty="0" smtClean="0"/>
              <a:t>Note Keller’s reply to Hick’s view, “Once again there is an </a:t>
            </a:r>
            <a:r>
              <a:rPr lang="en-US" sz="2800" b="1" u="sng" dirty="0" smtClean="0"/>
              <a:t>inherent contradiction </a:t>
            </a:r>
            <a:r>
              <a:rPr lang="en-US" sz="2800" b="1" dirty="0" smtClean="0"/>
              <a:t>here. Most people in the world don’t hold to John Hick’s view that all religions are equally good and valid. Many of these people are equally good and intelligent as John Hick is, but unlikely to change their religious views. That would make the religious claim that ‘all religious that claim to have a better view of things are arrogant and wrong’ to be, on its own terms, arrogant and wrong.”</a:t>
            </a:r>
            <a:endParaRPr lang="en-US" sz="2800" b="1" dirty="0"/>
          </a:p>
        </p:txBody>
      </p:sp>
    </p:spTree>
    <p:extLst>
      <p:ext uri="{BB962C8B-B14F-4D97-AF65-F5344CB8AC3E}">
        <p14:creationId xmlns:p14="http://schemas.microsoft.com/office/powerpoint/2010/main" val="32534535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dirty="0" smtClean="0"/>
              <a:t>Many people think that it is ethnocentric to claim that your religion is superior to others. But isn’t this statement ethnocentric? Many if not most non-Western cultures have no problem thinking their culture and religion is best. To charge others with the “sin” of ethnocentrism is really a way of saying, “Our culture’s approach to other cultures is superior to yours.” We are then doing the very thing we forbid others to do. </a:t>
            </a:r>
            <a:endParaRPr lang="en-US" sz="2800" b="1" dirty="0"/>
          </a:p>
        </p:txBody>
      </p:sp>
    </p:spTree>
    <p:extLst>
      <p:ext uri="{BB962C8B-B14F-4D97-AF65-F5344CB8AC3E}">
        <p14:creationId xmlns:p14="http://schemas.microsoft.com/office/powerpoint/2010/main" val="25981409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dirty="0" smtClean="0"/>
              <a:t>The historian C. John </a:t>
            </a:r>
            <a:r>
              <a:rPr lang="en-US" sz="2800" b="1" dirty="0" err="1" smtClean="0"/>
              <a:t>Sommerville</a:t>
            </a:r>
            <a:r>
              <a:rPr lang="en-US" sz="2800" b="1" dirty="0" smtClean="0"/>
              <a:t> has pointed out that “a religion can be judged only on the basis of another religion.” You can’t evaluate a religion except on the basis of some ethical criteria that in the end amounts to your own religious position. </a:t>
            </a:r>
            <a:r>
              <a:rPr lang="en-US" sz="2800" b="1" u="sng" dirty="0" smtClean="0"/>
              <a:t>By now the fatal flaw in this approach to religion in general and to Christianity in particular should be obvious</a:t>
            </a:r>
            <a:r>
              <a:rPr lang="en-US" sz="2800" b="1" dirty="0" smtClean="0"/>
              <a:t>. Skeptics believe that any exclusive claims to a superior knowledge of spiritual reality cannot be true. </a:t>
            </a:r>
            <a:r>
              <a:rPr lang="en-US" sz="2800" b="1" u="sng" dirty="0" smtClean="0"/>
              <a:t>But this objection is itself a religious belief. It assumes that God is unknowable</a:t>
            </a:r>
            <a:r>
              <a:rPr lang="en-US" sz="2800" b="1" dirty="0" smtClean="0"/>
              <a:t>. </a:t>
            </a:r>
            <a:endParaRPr lang="en-US" sz="2800" b="1" dirty="0"/>
          </a:p>
        </p:txBody>
      </p:sp>
    </p:spTree>
    <p:extLst>
      <p:ext uri="{BB962C8B-B14F-4D97-AF65-F5344CB8AC3E}">
        <p14:creationId xmlns:p14="http://schemas.microsoft.com/office/powerpoint/2010/main" val="3141768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dirty="0" smtClean="0"/>
              <a:t>Would our world really be better if everyone dropped all traditional beliefs in God and adopted the views being promoted today? </a:t>
            </a:r>
            <a:r>
              <a:rPr lang="en-US" sz="2800" b="1" u="sng" dirty="0" smtClean="0"/>
              <a:t>Would this not be to fall right into the same ‘</a:t>
            </a:r>
            <a:r>
              <a:rPr lang="en-US" sz="2800" b="1" i="1" u="sng" dirty="0" smtClean="0"/>
              <a:t>error of exclusivism</a:t>
            </a:r>
            <a:r>
              <a:rPr lang="en-US" sz="2800" b="1" u="sng" dirty="0" smtClean="0"/>
              <a:t>’ they (relativist, skeptics) are claiming they are not guilty of? </a:t>
            </a:r>
            <a:r>
              <a:rPr lang="en-US" sz="2800" b="1" dirty="0" smtClean="0"/>
              <a:t>Relativism is far more exclusive and religious that we have been led to believe. </a:t>
            </a:r>
            <a:r>
              <a:rPr lang="en-US" sz="2800" b="1" u="sng" dirty="0" smtClean="0"/>
              <a:t>Relativism cannot escape the fact that it promotes exclusive, spiritual claims as well</a:t>
            </a:r>
            <a:r>
              <a:rPr lang="en-US" sz="2800" b="1" dirty="0" smtClean="0"/>
              <a:t>! If all such views are narrow-minded and to be discarded, then we should discard relativism and skepticism too.</a:t>
            </a:r>
            <a:endParaRPr lang="en-US" sz="2800" b="1" dirty="0"/>
          </a:p>
        </p:txBody>
      </p:sp>
    </p:spTree>
    <p:extLst>
      <p:ext uri="{BB962C8B-B14F-4D97-AF65-F5344CB8AC3E}">
        <p14:creationId xmlns:p14="http://schemas.microsoft.com/office/powerpoint/2010/main" val="40357959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dirty="0" smtClean="0"/>
              <a:t>Listen to Mark </a:t>
            </a:r>
            <a:r>
              <a:rPr lang="en-US" sz="2800" b="1" dirty="0" err="1" smtClean="0"/>
              <a:t>Lilla</a:t>
            </a:r>
            <a:r>
              <a:rPr lang="en-US" sz="2800" b="1" dirty="0" smtClean="0"/>
              <a:t> (not a Christian), professor at the University of Chicago who once tried to stop a young student from following Christianity, “I wanted to cast doubt on the step he was about to take…[but] doubt, like faith, has to be learned. It is a skill. </a:t>
            </a:r>
            <a:r>
              <a:rPr lang="en-US" sz="2800" b="1" u="sng" dirty="0" smtClean="0"/>
              <a:t>But the curious thing about skepticism is that its adherents, ancient and modern, have so often been proselytizers (seek to convert other people)</a:t>
            </a:r>
            <a:r>
              <a:rPr lang="en-US" sz="2800" b="1" dirty="0" smtClean="0"/>
              <a:t>. It reading them, I’ve often wanted to ask: “Why do you care?” Their skepticism offers no good answer to that question. And I don’t have one for myself.”</a:t>
            </a:r>
            <a:endParaRPr lang="en-US" sz="2800" b="1" dirty="0"/>
          </a:p>
        </p:txBody>
      </p:sp>
    </p:spTree>
    <p:extLst>
      <p:ext uri="{BB962C8B-B14F-4D97-AF65-F5344CB8AC3E}">
        <p14:creationId xmlns:p14="http://schemas.microsoft.com/office/powerpoint/2010/main" val="16231275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76200"/>
            <a:ext cx="8915400" cy="6801862"/>
          </a:xfrm>
          <a:prstGeom prst="rect">
            <a:avLst/>
          </a:prstGeom>
          <a:noFill/>
        </p:spPr>
        <p:txBody>
          <a:bodyPr wrap="square" rtlCol="0">
            <a:spAutoFit/>
          </a:bodyPr>
          <a:lstStyle/>
          <a:p>
            <a:pPr algn="ctr"/>
            <a:r>
              <a:rPr lang="en-US" sz="4400" b="1" u="sng" dirty="0" smtClean="0"/>
              <a:t>Option 2: Condemn Religion</a:t>
            </a:r>
          </a:p>
          <a:p>
            <a:pPr algn="just"/>
            <a:r>
              <a:rPr lang="en-US" sz="2800" b="1" u="sng" dirty="0" smtClean="0"/>
              <a:t>Axiom #4</a:t>
            </a:r>
            <a:r>
              <a:rPr lang="en-US" sz="2800" b="1" dirty="0" smtClean="0"/>
              <a:t> – It is arrogant to insist your religion is right and to convert others to it</a:t>
            </a:r>
          </a:p>
          <a:p>
            <a:pPr algn="just"/>
            <a:endParaRPr lang="en-US" sz="2800" b="1" dirty="0" smtClean="0"/>
          </a:p>
          <a:p>
            <a:pPr algn="just"/>
            <a:r>
              <a:rPr lang="en-US" sz="2800" b="1" u="sng" dirty="0" smtClean="0"/>
              <a:t>Conclusion</a:t>
            </a:r>
            <a:r>
              <a:rPr lang="en-US" sz="2800" b="1" dirty="0" smtClean="0"/>
              <a:t> – Professor Mark </a:t>
            </a:r>
            <a:r>
              <a:rPr lang="en-US" sz="2800" b="1" dirty="0" err="1" smtClean="0"/>
              <a:t>Lilla</a:t>
            </a:r>
            <a:r>
              <a:rPr lang="en-US" sz="2800" b="1" dirty="0" smtClean="0"/>
              <a:t> who makes no claims to be a Christian (but a skeptic), </a:t>
            </a:r>
            <a:r>
              <a:rPr lang="en-US" sz="2800" b="1" u="sng" dirty="0" smtClean="0"/>
              <a:t>rightly understands that skepticism, like Christianity, begins with FAITH</a:t>
            </a:r>
            <a:r>
              <a:rPr lang="en-US" sz="2800" b="1" dirty="0" smtClean="0"/>
              <a:t>. It is no more narrow to claim that one religion is right than to claim that one way to think about all religions (namely that all are equal) is right. We are all exclusive in our beliefs about religion, but in different ways. </a:t>
            </a:r>
            <a:r>
              <a:rPr lang="en-US" sz="2800" b="1" u="sng" dirty="0" smtClean="0"/>
              <a:t>How can relativism be allowed to proselyte (convert) the world, but forbid Christians from doing the same thing? If they are allowed to teach their ‘gospel of doubt’ can we not teach the gospel of Jesus?</a:t>
            </a:r>
            <a:endParaRPr lang="en-US" sz="2800" b="1" u="sng" dirty="0"/>
          </a:p>
        </p:txBody>
      </p:sp>
    </p:spTree>
    <p:extLst>
      <p:ext uri="{BB962C8B-B14F-4D97-AF65-F5344CB8AC3E}">
        <p14:creationId xmlns:p14="http://schemas.microsoft.com/office/powerpoint/2010/main" val="4375692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4400" b="1" u="sng" dirty="0" smtClean="0"/>
              <a:t>Option 3: Privatize Religion</a:t>
            </a:r>
          </a:p>
          <a:p>
            <a:endParaRPr lang="en-US" sz="4400" b="1" u="sng" dirty="0" smtClean="0"/>
          </a:p>
          <a:p>
            <a:pPr algn="just"/>
            <a:r>
              <a:rPr lang="en-US" sz="2800" b="1" dirty="0" smtClean="0"/>
              <a:t>This is perhaps the most common secular view being promoted today (“</a:t>
            </a:r>
            <a:r>
              <a:rPr lang="en-US" sz="2800" b="1" i="1" dirty="0" smtClean="0"/>
              <a:t>A Declaration in Defense of Science and Secularism</a:t>
            </a:r>
            <a:r>
              <a:rPr lang="en-US" sz="2800" b="1" dirty="0" smtClean="0"/>
              <a:t>”– which promotes the idea that no government should permit legislation or executive actions to be influenced by any religious belief).  The goal is to create a non-religious “neutral” atmosphere in schools, government, and all public spheres of life. They are not objecting to people having faith in traditional religions, but they are claiming that all religion has no legitimate function in the public-civic sphere.</a:t>
            </a:r>
          </a:p>
          <a:p>
            <a:pPr algn="just"/>
            <a:r>
              <a:rPr lang="en-US" sz="2800" b="1" dirty="0" smtClean="0"/>
              <a:t>*They make valid observations, but exempt themselves</a:t>
            </a:r>
            <a:endParaRPr lang="en-US" sz="2800" b="1" dirty="0"/>
          </a:p>
        </p:txBody>
      </p:sp>
    </p:spTree>
    <p:extLst>
      <p:ext uri="{BB962C8B-B14F-4D97-AF65-F5344CB8AC3E}">
        <p14:creationId xmlns:p14="http://schemas.microsoft.com/office/powerpoint/2010/main" val="24481566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324535"/>
          </a:xfrm>
          <a:prstGeom prst="rect">
            <a:avLst/>
          </a:prstGeom>
          <a:noFill/>
        </p:spPr>
        <p:txBody>
          <a:bodyPr wrap="square" rtlCol="0">
            <a:spAutoFit/>
          </a:bodyPr>
          <a:lstStyle/>
          <a:p>
            <a:pPr algn="ctr"/>
            <a:r>
              <a:rPr lang="en-US" sz="4400" b="1" u="sng" dirty="0" smtClean="0"/>
              <a:t>Option 3: Privatize Religion</a:t>
            </a:r>
          </a:p>
          <a:p>
            <a:endParaRPr lang="en-US" sz="4400" b="1" u="sng" dirty="0" smtClean="0"/>
          </a:p>
          <a:p>
            <a:pPr algn="just"/>
            <a:r>
              <a:rPr lang="en-US" sz="2800" b="1" dirty="0" smtClean="0"/>
              <a:t>However a professor at Yale (Stephen L. Carter) notes:</a:t>
            </a:r>
          </a:p>
          <a:p>
            <a:pPr algn="just"/>
            <a:endParaRPr lang="en-US" sz="2800" b="1" dirty="0"/>
          </a:p>
          <a:p>
            <a:pPr algn="just"/>
            <a:r>
              <a:rPr lang="en-US" sz="2800" b="1" dirty="0" smtClean="0"/>
              <a:t>“Efforts to craft a public square from which religious conversation is absent, no matter how thoughtfully worked out, will always in the end say to those or organized religious that they are alone, unlike everybody else, must enter public dialogue only after leaving behind that part of themselves that they may consider the most vital.” </a:t>
            </a:r>
            <a:endParaRPr lang="en-US" sz="2800" b="1" dirty="0"/>
          </a:p>
        </p:txBody>
      </p:sp>
    </p:spTree>
    <p:extLst>
      <p:ext uri="{BB962C8B-B14F-4D97-AF65-F5344CB8AC3E}">
        <p14:creationId xmlns:p14="http://schemas.microsoft.com/office/powerpoint/2010/main" val="14946323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7048083"/>
          </a:xfrm>
          <a:prstGeom prst="rect">
            <a:avLst/>
          </a:prstGeom>
          <a:noFill/>
        </p:spPr>
        <p:txBody>
          <a:bodyPr wrap="square" rtlCol="0">
            <a:spAutoFit/>
          </a:bodyPr>
          <a:lstStyle/>
          <a:p>
            <a:pPr algn="ctr"/>
            <a:r>
              <a:rPr lang="en-US" sz="4400" b="1" u="sng" dirty="0" smtClean="0"/>
              <a:t>Option 3: Privatize Religion</a:t>
            </a:r>
          </a:p>
          <a:p>
            <a:endParaRPr lang="en-US" sz="4400" b="1" u="sng" dirty="0" smtClean="0"/>
          </a:p>
          <a:p>
            <a:pPr algn="just"/>
            <a:r>
              <a:rPr lang="en-US" sz="2800" b="1" dirty="0" smtClean="0"/>
              <a:t>Carter points out the difficulty in defining “religion”</a:t>
            </a:r>
          </a:p>
          <a:p>
            <a:pPr marL="457200" indent="-457200" algn="just">
              <a:buFont typeface="Arial" panose="020B0604020202020204" pitchFamily="34" charset="0"/>
              <a:buChar char="•"/>
            </a:pPr>
            <a:r>
              <a:rPr lang="en-US" sz="2800" b="1" dirty="0"/>
              <a:t>A</a:t>
            </a:r>
            <a:r>
              <a:rPr lang="en-US" sz="2800" b="1" dirty="0" smtClean="0"/>
              <a:t> Zen Buddhist does not </a:t>
            </a:r>
            <a:r>
              <a:rPr lang="en-US" sz="2800" b="1" dirty="0" smtClean="0"/>
              <a:t>believe </a:t>
            </a:r>
            <a:r>
              <a:rPr lang="en-US" sz="2800" b="1" dirty="0" smtClean="0"/>
              <a:t>in God</a:t>
            </a:r>
          </a:p>
          <a:p>
            <a:pPr marL="457200" indent="-457200" algn="just">
              <a:buFont typeface="Arial" panose="020B0604020202020204" pitchFamily="34" charset="0"/>
              <a:buChar char="•"/>
            </a:pPr>
            <a:r>
              <a:rPr lang="en-US" sz="2800" b="1" dirty="0" smtClean="0"/>
              <a:t>Hinduism does not claim to believe in the supernatural (but a spirituality within the material universe)</a:t>
            </a:r>
          </a:p>
          <a:p>
            <a:pPr algn="just"/>
            <a:endParaRPr lang="en-US" sz="2800" b="1" dirty="0" smtClean="0"/>
          </a:p>
          <a:p>
            <a:pPr algn="ctr"/>
            <a:r>
              <a:rPr lang="en-US" sz="2800" b="1" dirty="0" smtClean="0"/>
              <a:t>- </a:t>
            </a:r>
            <a:r>
              <a:rPr lang="en-US" sz="2800" b="1" u="sng" dirty="0" smtClean="0"/>
              <a:t>Religion</a:t>
            </a:r>
            <a:r>
              <a:rPr lang="en-US" sz="2800" b="1" dirty="0" smtClean="0"/>
              <a:t>: a set of beliefs that define meaning/reality.</a:t>
            </a:r>
            <a:endParaRPr lang="en-US" sz="2800" b="1" dirty="0"/>
          </a:p>
          <a:p>
            <a:pPr algn="just"/>
            <a:r>
              <a:rPr lang="en-US" sz="2800" b="1" dirty="0" smtClean="0"/>
              <a:t>All people have some kind of world view (a master narrative, a metanarrative, a narrative identity) which seeks to explain questions about who we are, where we came from, and what our purpose and destiny is in life (or the afterlife). </a:t>
            </a:r>
            <a:r>
              <a:rPr lang="en-US" sz="2800" b="1" u="sng" dirty="0" smtClean="0"/>
              <a:t>All worldviews begins with “</a:t>
            </a:r>
            <a:r>
              <a:rPr lang="en-US" sz="2800" b="1" i="1" u="sng" dirty="0" smtClean="0"/>
              <a:t>faith assumptions</a:t>
            </a:r>
            <a:r>
              <a:rPr lang="en-US" sz="2800" b="1" u="sng" dirty="0" smtClean="0"/>
              <a:t>” about the nature of things.</a:t>
            </a:r>
            <a:endParaRPr lang="en-US" sz="2800" b="1" dirty="0" smtClean="0"/>
          </a:p>
          <a:p>
            <a:pPr algn="just"/>
            <a:endParaRPr lang="en-US" sz="2800" b="1" dirty="0"/>
          </a:p>
        </p:txBody>
      </p:sp>
    </p:spTree>
    <p:extLst>
      <p:ext uri="{BB962C8B-B14F-4D97-AF65-F5344CB8AC3E}">
        <p14:creationId xmlns:p14="http://schemas.microsoft.com/office/powerpoint/2010/main" val="25090209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9067800" cy="3970318"/>
          </a:xfrm>
          <a:prstGeom prst="rect">
            <a:avLst/>
          </a:prstGeom>
          <a:noFill/>
        </p:spPr>
        <p:txBody>
          <a:bodyPr wrap="square" rtlCol="0">
            <a:spAutoFit/>
          </a:bodyPr>
          <a:lstStyle/>
          <a:p>
            <a:pPr algn="ctr"/>
            <a:r>
              <a:rPr lang="en-US" sz="3600" b="1" u="sng" dirty="0" smtClean="0"/>
              <a:t>The Person of Jesus and the Nature of God</a:t>
            </a:r>
          </a:p>
          <a:p>
            <a:pPr algn="ctr"/>
            <a:endParaRPr lang="en-US" sz="3600" b="1" i="1" dirty="0" smtClean="0"/>
          </a:p>
          <a:p>
            <a:pPr algn="ctr"/>
            <a:endParaRPr lang="en-US" sz="3600" b="1" i="1" dirty="0"/>
          </a:p>
          <a:p>
            <a:pPr algn="ctr"/>
            <a:r>
              <a:rPr lang="en-US" sz="3600" b="1" dirty="0" smtClean="0"/>
              <a:t>Keller points out that there is truth that</a:t>
            </a:r>
          </a:p>
          <a:p>
            <a:pPr algn="ctr"/>
            <a:r>
              <a:rPr lang="en-US" sz="3600" b="1" dirty="0" smtClean="0"/>
              <a:t> major world religions can be and are often barriers to peace. Clarify why this often leads to oppression, abuse, and violence.</a:t>
            </a:r>
          </a:p>
        </p:txBody>
      </p:sp>
    </p:spTree>
    <p:extLst>
      <p:ext uri="{BB962C8B-B14F-4D97-AF65-F5344CB8AC3E}">
        <p14:creationId xmlns:p14="http://schemas.microsoft.com/office/powerpoint/2010/main" val="35279100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4400" b="1" u="sng" dirty="0" smtClean="0"/>
              <a:t>Option 3: Privatize Religion</a:t>
            </a:r>
          </a:p>
          <a:p>
            <a:endParaRPr lang="en-US" sz="4400" b="1" u="sng" dirty="0" smtClean="0"/>
          </a:p>
          <a:p>
            <a:pPr algn="just"/>
            <a:r>
              <a:rPr lang="en-US" sz="2800" b="1" dirty="0" smtClean="0"/>
              <a:t>All worldviews and implicitly based on faith-assumptions. It won’t do just to try to do “what works for humanity” (pragmatic approach) based on secular views of reality. Even the most secular minded pragmatist comes to the table of public policy, etc. with deep commitments and narrative accounts of </a:t>
            </a:r>
            <a:r>
              <a:rPr lang="en-US" sz="2800" b="1" u="sng" dirty="0" smtClean="0"/>
              <a:t>what it means to be human</a:t>
            </a:r>
            <a:r>
              <a:rPr lang="en-US" sz="2800" b="1" dirty="0" smtClean="0"/>
              <a:t>.  But all of our most fundamental convictions about things are beliefs that are nearly impossible to justify to those who don’t share them” (non-scientific assumptions). Secular concepts such as “self-realization” and “autonomy” are impossible to prove just as much as appeals to the  Bible.</a:t>
            </a:r>
            <a:endParaRPr lang="en-US" sz="2800" b="1" dirty="0"/>
          </a:p>
        </p:txBody>
      </p:sp>
    </p:spTree>
    <p:extLst>
      <p:ext uri="{BB962C8B-B14F-4D97-AF65-F5344CB8AC3E}">
        <p14:creationId xmlns:p14="http://schemas.microsoft.com/office/powerpoint/2010/main" val="2805441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17196"/>
          </a:xfrm>
          <a:prstGeom prst="rect">
            <a:avLst/>
          </a:prstGeom>
          <a:noFill/>
        </p:spPr>
        <p:txBody>
          <a:bodyPr wrap="square" rtlCol="0">
            <a:spAutoFit/>
          </a:bodyPr>
          <a:lstStyle/>
          <a:p>
            <a:pPr algn="ctr"/>
            <a:r>
              <a:rPr lang="en-US" sz="4400" b="1" u="sng" dirty="0" smtClean="0"/>
              <a:t>Option 3: Privatize Religion</a:t>
            </a:r>
          </a:p>
          <a:p>
            <a:endParaRPr lang="en-US" sz="4400" b="1" u="sng" dirty="0" smtClean="0"/>
          </a:p>
          <a:p>
            <a:pPr algn="ctr"/>
            <a:r>
              <a:rPr lang="en-US" sz="2800" b="1" u="sng" dirty="0" smtClean="0"/>
              <a:t>Ms. A and Ms. B</a:t>
            </a:r>
            <a:endParaRPr lang="en-US" sz="2800" b="1" u="sng" dirty="0"/>
          </a:p>
          <a:p>
            <a:pPr algn="just"/>
            <a:r>
              <a:rPr lang="en-US" sz="2800" b="1" dirty="0" smtClean="0"/>
              <a:t>The illustration of Ms. A and Ms. B discussing what is good for society…Both argue from so called pragmatic (just because “it works”) considerations, but each has a different worldview that determines </a:t>
            </a:r>
            <a:r>
              <a:rPr lang="en-US" sz="2800" b="1" i="1" u="sng" dirty="0" smtClean="0"/>
              <a:t>how</a:t>
            </a:r>
            <a:r>
              <a:rPr lang="en-US" sz="2800" b="1" dirty="0" smtClean="0"/>
              <a:t> they are presenting their case. One argues to help the poor, the other argues to starve the poor.</a:t>
            </a:r>
            <a:r>
              <a:rPr lang="en-US" sz="2800" b="1" dirty="0"/>
              <a:t> </a:t>
            </a:r>
            <a:r>
              <a:rPr lang="en-US" sz="2800" b="1" dirty="0" smtClean="0"/>
              <a:t>If all religions are wrong and only the secular view of humanity (supposedly based on science</a:t>
            </a:r>
            <a:r>
              <a:rPr lang="en-US" sz="2800" b="1" dirty="0"/>
              <a:t> </a:t>
            </a:r>
            <a:r>
              <a:rPr lang="en-US" sz="2800" b="1" dirty="0" smtClean="0"/>
              <a:t>and not faith) is accepted, how then can any person argue that humans deserve better care than rocks or trees? Secular grounds are no less controversial than religious reasons.</a:t>
            </a:r>
            <a:endParaRPr lang="en-US" sz="2800" b="1" dirty="0"/>
          </a:p>
        </p:txBody>
      </p:sp>
    </p:spTree>
    <p:extLst>
      <p:ext uri="{BB962C8B-B14F-4D97-AF65-F5344CB8AC3E}">
        <p14:creationId xmlns:p14="http://schemas.microsoft.com/office/powerpoint/2010/main" val="466622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4400" b="1" u="sng" dirty="0" smtClean="0"/>
              <a:t>Option 3: Privatize Religion</a:t>
            </a:r>
          </a:p>
          <a:p>
            <a:endParaRPr lang="en-US" sz="4400" b="1" u="sng" dirty="0" smtClean="0"/>
          </a:p>
          <a:p>
            <a:pPr algn="just"/>
            <a:r>
              <a:rPr lang="en-US" sz="2800" b="1" u="sng" dirty="0" smtClean="0"/>
              <a:t>Conclusion</a:t>
            </a:r>
            <a:r>
              <a:rPr lang="en-US" sz="2800" b="1" dirty="0" smtClean="0"/>
              <a:t> – All ‘moral’ positions are implicitly religious. Legal theorist Michael J. Perry notes that it is impossible to keep religion and religious beliefs out of public discourse, planning, and policy (government, education, health care, businesses, etc.). Ironically, insisting that religious reasoning be excluded from the public square is itself a controversial “sectarian” point of view.</a:t>
            </a:r>
          </a:p>
          <a:p>
            <a:pPr algn="just"/>
            <a:endParaRPr lang="en-US" sz="2800" b="1" u="sng" dirty="0"/>
          </a:p>
          <a:p>
            <a:pPr algn="just"/>
            <a:r>
              <a:rPr lang="en-US" sz="2800" b="1" u="sng" dirty="0" smtClean="0"/>
              <a:t>Example</a:t>
            </a:r>
            <a:r>
              <a:rPr lang="en-US" sz="2800" b="1" dirty="0" smtClean="0"/>
              <a:t> – Marriage. People’s views about having laws about marriage and divorce are based often on what they think the purpose of marriage is for.  </a:t>
            </a:r>
            <a:endParaRPr lang="en-US" sz="2800" b="1" u="sng" dirty="0" smtClean="0"/>
          </a:p>
        </p:txBody>
      </p:sp>
    </p:spTree>
    <p:extLst>
      <p:ext uri="{BB962C8B-B14F-4D97-AF65-F5344CB8AC3E}">
        <p14:creationId xmlns:p14="http://schemas.microsoft.com/office/powerpoint/2010/main" val="40829498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09420"/>
          </a:xfrm>
          <a:prstGeom prst="rect">
            <a:avLst/>
          </a:prstGeom>
          <a:noFill/>
        </p:spPr>
        <p:txBody>
          <a:bodyPr wrap="square" rtlCol="0">
            <a:spAutoFit/>
          </a:bodyPr>
          <a:lstStyle/>
          <a:p>
            <a:pPr algn="ctr"/>
            <a:r>
              <a:rPr lang="en-US" sz="4000" b="1" u="sng" dirty="0" smtClean="0"/>
              <a:t>Can Christianity Save the World?</a:t>
            </a:r>
          </a:p>
          <a:p>
            <a:pPr algn="just"/>
            <a:r>
              <a:rPr lang="en-US" sz="2800" b="1" dirty="0" smtClean="0"/>
              <a:t>Many of today’s efforts to address the divisiveness of religious are not effective (although we can sympathize with some aspects of the secular position – religion is often used in the name of war, violence, and oppression). Christians should respect the views of other peoples even if there are significant disagreements. In spite of these differences there are still many good grounds for cooperating with non-Christians religions and peoples in a variety of ways that is productive (providing relief to typhoon victims, creating national policies to protect life and maintain justice, etc.). If Christianity is true, Christians should be the most loving, honest, humble, and forgiving people in the world…</a:t>
            </a:r>
            <a:endParaRPr lang="en-US" sz="4400" b="1" dirty="0"/>
          </a:p>
        </p:txBody>
      </p:sp>
    </p:spTree>
    <p:extLst>
      <p:ext uri="{BB962C8B-B14F-4D97-AF65-F5344CB8AC3E}">
        <p14:creationId xmlns:p14="http://schemas.microsoft.com/office/powerpoint/2010/main" val="1541853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78532"/>
          </a:xfrm>
          <a:prstGeom prst="rect">
            <a:avLst/>
          </a:prstGeom>
          <a:noFill/>
        </p:spPr>
        <p:txBody>
          <a:bodyPr wrap="square" rtlCol="0">
            <a:spAutoFit/>
          </a:bodyPr>
          <a:lstStyle/>
          <a:p>
            <a:pPr algn="ctr"/>
            <a:r>
              <a:rPr lang="en-US" sz="4000" b="1" u="sng" dirty="0" smtClean="0"/>
              <a:t>Can Christianity Save the World?</a:t>
            </a:r>
          </a:p>
          <a:p>
            <a:pPr algn="just"/>
            <a:r>
              <a:rPr lang="en-US" sz="2800" b="1" dirty="0" smtClean="0"/>
              <a:t>However, Keller concludes chapter 1 of his book by noting that Christians should not be surprised to see better examples of human integrity, morality, honestly, humility, love, and forgiveness in people of other non-Christian religions. This is because there is a significant “overlap” of the same ‘love-your-neighbor-ethic’ they adhere to (which by the way, supports C.S. Lewis’ claim of a universal morality). When Christians live hypocritical lives it should not surprise us to see people of other faiths living “better”. In closing, Christianity does not promote a gospel simply moral improvement (self-help), but a gospel of salvation from sin through Jesus Christ.</a:t>
            </a:r>
            <a:endParaRPr lang="en-US" sz="4400" b="1" dirty="0"/>
          </a:p>
        </p:txBody>
      </p:sp>
    </p:spTree>
    <p:extLst>
      <p:ext uri="{BB962C8B-B14F-4D97-AF65-F5344CB8AC3E}">
        <p14:creationId xmlns:p14="http://schemas.microsoft.com/office/powerpoint/2010/main" val="2020451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24754"/>
          </a:xfrm>
          <a:prstGeom prst="rect">
            <a:avLst/>
          </a:prstGeom>
          <a:noFill/>
        </p:spPr>
        <p:txBody>
          <a:bodyPr wrap="square" rtlCol="0">
            <a:spAutoFit/>
          </a:bodyPr>
          <a:lstStyle/>
          <a:p>
            <a:pPr algn="ctr"/>
            <a:r>
              <a:rPr lang="en-US" sz="4000" b="1" u="sng" dirty="0" smtClean="0"/>
              <a:t>Questions and Comments</a:t>
            </a:r>
          </a:p>
          <a:p>
            <a:pPr marL="514350" indent="-514350">
              <a:buAutoNum type="arabicPeriod"/>
            </a:pPr>
            <a:r>
              <a:rPr lang="en-US" sz="3200" b="1" dirty="0" smtClean="0"/>
              <a:t>What it the definition of marriage?</a:t>
            </a:r>
          </a:p>
          <a:p>
            <a:pPr marL="514350" indent="-514350">
              <a:buAutoNum type="arabicPeriod"/>
            </a:pPr>
            <a:r>
              <a:rPr lang="en-US" sz="3200" b="1" dirty="0" smtClean="0"/>
              <a:t>Is cloning unethical? Why or why not?</a:t>
            </a:r>
          </a:p>
          <a:p>
            <a:pPr marL="514350" indent="-514350">
              <a:buAutoNum type="arabicPeriod"/>
            </a:pPr>
            <a:r>
              <a:rPr lang="en-US" sz="3200" b="1" dirty="0" smtClean="0"/>
              <a:t>What is the definition of a human being?</a:t>
            </a:r>
            <a:endParaRPr lang="en-US" sz="3200" b="1" dirty="0"/>
          </a:p>
          <a:p>
            <a:pPr marL="514350" indent="-514350">
              <a:buAutoNum type="arabicPeriod"/>
            </a:pPr>
            <a:r>
              <a:rPr lang="en-US" sz="3200" b="1" dirty="0" smtClean="0"/>
              <a:t>How does a person’s worldview of the meaning of ‘human being’ determine their view about abortion? </a:t>
            </a:r>
          </a:p>
          <a:p>
            <a:pPr marL="514350" indent="-514350">
              <a:buAutoNum type="arabicPeriod"/>
            </a:pPr>
            <a:r>
              <a:rPr lang="en-US" sz="3200" b="1" dirty="0" smtClean="0"/>
              <a:t>In what way are all human exclusive in their thinking? </a:t>
            </a:r>
          </a:p>
          <a:p>
            <a:pPr marL="514350" indent="-514350">
              <a:buAutoNum type="arabicPeriod"/>
            </a:pPr>
            <a:r>
              <a:rPr lang="en-US" sz="3200" b="1" dirty="0" smtClean="0"/>
              <a:t>Is it arrogant to try to convert other people to be Christians? Do we apply the same standard to those seeking to convert people </a:t>
            </a:r>
            <a:r>
              <a:rPr lang="en-US" sz="3200" b="1" smtClean="0"/>
              <a:t>to secularism?</a:t>
            </a:r>
            <a:endParaRPr lang="en-US" sz="3200" b="1" dirty="0" smtClean="0"/>
          </a:p>
        </p:txBody>
      </p:sp>
    </p:spTree>
    <p:extLst>
      <p:ext uri="{BB962C8B-B14F-4D97-AF65-F5344CB8AC3E}">
        <p14:creationId xmlns:p14="http://schemas.microsoft.com/office/powerpoint/2010/main" val="2961048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9067800" cy="6247864"/>
          </a:xfrm>
          <a:prstGeom prst="rect">
            <a:avLst/>
          </a:prstGeom>
          <a:noFill/>
        </p:spPr>
        <p:txBody>
          <a:bodyPr wrap="square" rtlCol="0">
            <a:spAutoFit/>
          </a:bodyPr>
          <a:lstStyle/>
          <a:p>
            <a:pPr algn="ctr"/>
            <a:r>
              <a:rPr lang="en-US" sz="3200" b="1" u="sng" dirty="0" smtClean="0"/>
              <a:t>The Person of Jesus and the Nature of God</a:t>
            </a:r>
          </a:p>
          <a:p>
            <a:pPr algn="ctr"/>
            <a:endParaRPr lang="en-US" sz="3200" b="1" dirty="0" smtClean="0"/>
          </a:p>
          <a:p>
            <a:pPr algn="just"/>
            <a:r>
              <a:rPr lang="en-US" sz="2800" b="1" dirty="0" smtClean="0"/>
              <a:t>One of the most frequent objections to Christianity is the exclusive nature of its claims, especially in relation to beliefs about Jesus. </a:t>
            </a:r>
            <a:r>
              <a:rPr lang="en-US" sz="2800" b="1" u="sng" dirty="0" smtClean="0"/>
              <a:t>At a conference with Christians, Muslims, and Jews, Keller said the following</a:t>
            </a:r>
            <a:r>
              <a:rPr lang="en-US" sz="2800" b="1" dirty="0" smtClean="0"/>
              <a:t>: “</a:t>
            </a:r>
            <a:r>
              <a:rPr lang="en-US" sz="2800" b="1" i="1" u="sng" dirty="0" smtClean="0"/>
              <a:t>We all agreed </a:t>
            </a:r>
            <a:r>
              <a:rPr lang="en-US" sz="2800" b="1" i="1" dirty="0" smtClean="0"/>
              <a:t>on the statement: If Christians are right about Jesus being God, then Muslims and Jews fail in a serious way to love God </a:t>
            </a:r>
            <a:r>
              <a:rPr lang="en-US" sz="2800" b="1" i="1" dirty="0" smtClean="0"/>
              <a:t>as </a:t>
            </a:r>
            <a:r>
              <a:rPr lang="en-US" sz="2800" b="1" i="1" dirty="0" smtClean="0"/>
              <a:t>God really is, but if Muslims and Jews are right that Jesus is not God but rather a teacher or prophet (only), then Christians fail in a serious way to love God as God really is</a:t>
            </a:r>
            <a:r>
              <a:rPr lang="en-US" sz="2800" b="1" dirty="0" smtClean="0"/>
              <a:t>. The bottom line was – we couldn’t all be equally right about the nature of God.”</a:t>
            </a:r>
          </a:p>
          <a:p>
            <a:pPr algn="ctr"/>
            <a:r>
              <a:rPr lang="en-US" sz="2800" b="1" u="sng" dirty="0" smtClean="0"/>
              <a:t>How do you think the audience of students reacted?</a:t>
            </a:r>
            <a:endParaRPr lang="en-US" sz="2000" b="1" u="sng" dirty="0"/>
          </a:p>
        </p:txBody>
      </p:sp>
    </p:spTree>
    <p:extLst>
      <p:ext uri="{BB962C8B-B14F-4D97-AF65-F5344CB8AC3E}">
        <p14:creationId xmlns:p14="http://schemas.microsoft.com/office/powerpoint/2010/main" val="10480663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9067800" cy="6678751"/>
          </a:xfrm>
          <a:prstGeom prst="rect">
            <a:avLst/>
          </a:prstGeom>
          <a:noFill/>
        </p:spPr>
        <p:txBody>
          <a:bodyPr wrap="square" rtlCol="0">
            <a:spAutoFit/>
          </a:bodyPr>
          <a:lstStyle/>
          <a:p>
            <a:pPr algn="ctr"/>
            <a:r>
              <a:rPr lang="en-US" sz="3200" b="1" u="sng" dirty="0" smtClean="0"/>
              <a:t>Christianity and World Religions</a:t>
            </a:r>
          </a:p>
          <a:p>
            <a:pPr algn="ctr"/>
            <a:endParaRPr lang="en-US" sz="3200" b="1" dirty="0" smtClean="0"/>
          </a:p>
          <a:p>
            <a:pPr algn="just"/>
            <a:r>
              <a:rPr lang="en-US" sz="2800" b="1" u="sng" dirty="0" smtClean="0"/>
              <a:t>Student Reaction # 1 </a:t>
            </a:r>
            <a:r>
              <a:rPr lang="en-US" sz="2800" b="1" dirty="0" smtClean="0"/>
              <a:t>– All that matters is that you just believe God is a loving person. To insist that one faith  has a better grasp of the truth than others was intolerant.</a:t>
            </a:r>
          </a:p>
          <a:p>
            <a:pPr algn="just"/>
            <a:endParaRPr lang="en-US" sz="2800" b="1" u="sng" dirty="0"/>
          </a:p>
          <a:p>
            <a:pPr algn="just"/>
            <a:r>
              <a:rPr lang="en-US" sz="2800" b="1" u="sng" dirty="0" smtClean="0"/>
              <a:t>Student Reaction # 2</a:t>
            </a:r>
            <a:r>
              <a:rPr lang="en-US" sz="2800" b="1" dirty="0" smtClean="0"/>
              <a:t> – We will never come to know peace on earth if religious leaders keep on making such exclusive claims!”</a:t>
            </a:r>
          </a:p>
          <a:p>
            <a:pPr algn="just"/>
            <a:r>
              <a:rPr lang="en-US" sz="2400" b="1" dirty="0" smtClean="0"/>
              <a:t>Keller responds, “It may surprise you that though I am a Christian minister I agree with this. Religion, generally speaking, tends to create a slippery slope in the heart (resulting in thinking we are superior to other people). It is easy for one religious group to stereotype and caricature another religion. Once this situation exists it can easily lead to active oppression, abuse, or violence. Today there are three approaches civic leaders are using to address this:</a:t>
            </a:r>
            <a:endParaRPr lang="en-US" b="1" dirty="0"/>
          </a:p>
        </p:txBody>
      </p:sp>
    </p:spTree>
    <p:extLst>
      <p:ext uri="{BB962C8B-B14F-4D97-AF65-F5344CB8AC3E}">
        <p14:creationId xmlns:p14="http://schemas.microsoft.com/office/powerpoint/2010/main" val="33492932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32530"/>
          </a:xfrm>
          <a:prstGeom prst="rect">
            <a:avLst/>
          </a:prstGeom>
          <a:noFill/>
        </p:spPr>
        <p:txBody>
          <a:bodyPr wrap="square" rtlCol="0">
            <a:spAutoFit/>
          </a:bodyPr>
          <a:lstStyle/>
          <a:p>
            <a:pPr algn="ctr"/>
            <a:r>
              <a:rPr lang="en-US" sz="4400" b="1" u="sng" dirty="0" smtClean="0"/>
              <a:t>Option 1: Outlaw Religion</a:t>
            </a:r>
          </a:p>
          <a:p>
            <a:pPr algn="just"/>
            <a:r>
              <a:rPr lang="en-US" sz="2800" b="1" dirty="0" smtClean="0"/>
              <a:t>There are many examples of national leadership policies that outlaw or severely restrict certain religions (Russia, China, Nazi Germany). In many Middle Eastern nations (as well as some African and Asian nations) all religions except Islam are outlawed</a:t>
            </a:r>
            <a:r>
              <a:rPr lang="en-US" sz="3200" b="1" dirty="0" smtClean="0"/>
              <a:t>. </a:t>
            </a:r>
            <a:r>
              <a:rPr lang="en-US" sz="2800" b="1" dirty="0" smtClean="0"/>
              <a:t>Many of these nations still have laws making it illegal to convert from Islam to any other religion. </a:t>
            </a:r>
          </a:p>
          <a:p>
            <a:pPr algn="just"/>
            <a:r>
              <a:rPr lang="en-US" sz="2800" b="1" dirty="0" smtClean="0"/>
              <a:t>However, the tragic irony of this practice is noted by Oxford theologian </a:t>
            </a:r>
            <a:r>
              <a:rPr lang="en-US" sz="2800" b="1" u="sng" dirty="0" err="1" smtClean="0"/>
              <a:t>Alister</a:t>
            </a:r>
            <a:r>
              <a:rPr lang="en-US" sz="2800" b="1" u="sng" dirty="0" smtClean="0"/>
              <a:t> McGrath</a:t>
            </a:r>
            <a:r>
              <a:rPr lang="en-US" sz="2800" b="1" dirty="0" smtClean="0"/>
              <a:t>, “</a:t>
            </a:r>
            <a:r>
              <a:rPr lang="en-US" sz="2800" b="1" i="1" dirty="0" smtClean="0"/>
              <a:t>The 20</a:t>
            </a:r>
            <a:r>
              <a:rPr lang="en-US" sz="2800" b="1" i="1" baseline="30000" dirty="0" smtClean="0"/>
              <a:t>th</a:t>
            </a:r>
            <a:r>
              <a:rPr lang="en-US" sz="2800" b="1" i="1" dirty="0" smtClean="0"/>
              <a:t> century gave rise to one of the greatest  and most distressing paradoxes of human history: that the greatest intolerance and violence of that century were practiced by those who believed that religion caused intolerance and violence</a:t>
            </a:r>
            <a:r>
              <a:rPr lang="en-US" sz="2800" b="1" dirty="0" smtClean="0"/>
              <a:t>.”</a:t>
            </a:r>
          </a:p>
        </p:txBody>
      </p:sp>
    </p:spTree>
    <p:extLst>
      <p:ext uri="{BB962C8B-B14F-4D97-AF65-F5344CB8AC3E}">
        <p14:creationId xmlns:p14="http://schemas.microsoft.com/office/powerpoint/2010/main" val="804585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370975"/>
          </a:xfrm>
          <a:prstGeom prst="rect">
            <a:avLst/>
          </a:prstGeom>
          <a:noFill/>
        </p:spPr>
        <p:txBody>
          <a:bodyPr wrap="square" rtlCol="0">
            <a:spAutoFit/>
          </a:bodyPr>
          <a:lstStyle/>
          <a:p>
            <a:pPr algn="ctr"/>
            <a:r>
              <a:rPr lang="en-US" sz="4400" b="1" u="sng" dirty="0" smtClean="0"/>
              <a:t>Option 1: Outlaw Religion</a:t>
            </a:r>
          </a:p>
          <a:p>
            <a:pPr algn="just"/>
            <a:r>
              <a:rPr lang="en-US" sz="2800" b="1" dirty="0" smtClean="0"/>
              <a:t>One of the reasons why national governments engaged in policies seeking to prevent free religious expression was due to the belief that the evolutionary process and modern technology would naturally weaken the need for people to continue embracing “outdated” religious beliefs. It was believed that people once needed religion, but that technology had now rendered the need for religion and faith obsolete.  However, this “secularization thesis” has largely been discredited today.  All major religions are growing today. The growth of Christianity has “exploded” in some parts of the world (Africa). Keller writes, “</a:t>
            </a:r>
            <a:r>
              <a:rPr lang="en-US" sz="2800" b="1" i="1" dirty="0" smtClean="0"/>
              <a:t>If there are half a billion Chinese Christians fifty years from now, that will change the course of human history</a:t>
            </a:r>
            <a:r>
              <a:rPr lang="en-US" sz="2800" b="1" dirty="0" smtClean="0"/>
              <a:t>.”</a:t>
            </a:r>
          </a:p>
        </p:txBody>
      </p:sp>
    </p:spTree>
    <p:extLst>
      <p:ext uri="{BB962C8B-B14F-4D97-AF65-F5344CB8AC3E}">
        <p14:creationId xmlns:p14="http://schemas.microsoft.com/office/powerpoint/2010/main" val="3191734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940088"/>
          </a:xfrm>
          <a:prstGeom prst="rect">
            <a:avLst/>
          </a:prstGeom>
          <a:noFill/>
        </p:spPr>
        <p:txBody>
          <a:bodyPr wrap="square" rtlCol="0">
            <a:spAutoFit/>
          </a:bodyPr>
          <a:lstStyle/>
          <a:p>
            <a:pPr algn="ctr"/>
            <a:r>
              <a:rPr lang="en-US" sz="4400" b="1" u="sng" dirty="0" smtClean="0"/>
              <a:t>Option 1: Outlaw Religion</a:t>
            </a:r>
          </a:p>
          <a:p>
            <a:pPr algn="just"/>
            <a:endParaRPr lang="en-US" sz="2800" b="1" dirty="0"/>
          </a:p>
          <a:p>
            <a:pPr algn="just"/>
            <a:r>
              <a:rPr lang="en-US" sz="2800" b="1" dirty="0" smtClean="0"/>
              <a:t>It is often the case that the more a nation tries to suppress religious expression the stronger those religious beliefs become.  </a:t>
            </a:r>
          </a:p>
          <a:p>
            <a:pPr algn="just"/>
            <a:endParaRPr lang="en-US" sz="2800" b="1" dirty="0"/>
          </a:p>
          <a:p>
            <a:pPr algn="just"/>
            <a:r>
              <a:rPr lang="en-US" sz="2800" b="1" dirty="0" smtClean="0"/>
              <a:t>“Religion is not just a temporary thing that helped us adapt to our environment. Rather it is a permanent and central aspect of the human condition. This is a bitter pill for secular, nonreligious people to swallow.” </a:t>
            </a:r>
          </a:p>
          <a:p>
            <a:pPr algn="just"/>
            <a:endParaRPr lang="en-US" sz="2800" b="1" dirty="0"/>
          </a:p>
          <a:p>
            <a:pPr algn="just"/>
            <a:r>
              <a:rPr lang="en-US" sz="2800" b="1" dirty="0" smtClean="0"/>
              <a:t>There is no reason to expect that religious expression throughout the world will decrease. </a:t>
            </a:r>
          </a:p>
        </p:txBody>
      </p:sp>
    </p:spTree>
    <p:extLst>
      <p:ext uri="{BB962C8B-B14F-4D97-AF65-F5344CB8AC3E}">
        <p14:creationId xmlns:p14="http://schemas.microsoft.com/office/powerpoint/2010/main" val="3290657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4400" b="1" u="sng" dirty="0" smtClean="0"/>
              <a:t>Option 2: Condemn Religion</a:t>
            </a:r>
          </a:p>
          <a:p>
            <a:endParaRPr lang="en-US" sz="4400" b="1" u="sng" dirty="0" smtClean="0"/>
          </a:p>
          <a:p>
            <a:pPr algn="just"/>
            <a:r>
              <a:rPr lang="en-US" sz="2800" b="1" dirty="0" smtClean="0"/>
              <a:t>This approach can be much more subtle and seeks to </a:t>
            </a:r>
            <a:r>
              <a:rPr lang="en-US" sz="2800" b="1" dirty="0" smtClean="0"/>
              <a:t>discourage </a:t>
            </a:r>
            <a:r>
              <a:rPr lang="en-US" sz="2800" b="1" dirty="0" smtClean="0"/>
              <a:t>religious faith through education and social pressure. Academic policies of tolerance (which can be quite intolerant) and acceptance of everyone’s viewpoint and lifestyle is a powerful example of this. “This approach creates an environment in which it is considered unenlightened and outrageous to make exclusive religious claims, even in personal conversations.” This approach to exclusive religious claims has been far more successful that the “outlaw religion” approach. However, this approach will eventually collapse on its own contradictions…</a:t>
            </a:r>
            <a:endParaRPr lang="en-US" sz="2800" b="1" dirty="0"/>
          </a:p>
        </p:txBody>
      </p:sp>
    </p:spTree>
    <p:extLst>
      <p:ext uri="{BB962C8B-B14F-4D97-AF65-F5344CB8AC3E}">
        <p14:creationId xmlns:p14="http://schemas.microsoft.com/office/powerpoint/2010/main" val="9135489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3817</Words>
  <Application>Microsoft Office PowerPoint</Application>
  <PresentationFormat>On-screen Show (4:3)</PresentationFormat>
  <Paragraphs>172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dc:creator>
  <cp:lastModifiedBy>Raymond JNC Cruz</cp:lastModifiedBy>
  <cp:revision>188</cp:revision>
  <dcterms:created xsi:type="dcterms:W3CDTF">2011-10-13T23:05:50Z</dcterms:created>
  <dcterms:modified xsi:type="dcterms:W3CDTF">2013-12-26T12:33:10Z</dcterms:modified>
</cp:coreProperties>
</file>