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5" r:id="rId5"/>
    <p:sldId id="259" r:id="rId6"/>
    <p:sldId id="264" r:id="rId7"/>
    <p:sldId id="265" r:id="rId8"/>
    <p:sldId id="266" r:id="rId9"/>
    <p:sldId id="267" r:id="rId10"/>
    <p:sldId id="268" r:id="rId11"/>
    <p:sldId id="260" r:id="rId12"/>
    <p:sldId id="269" r:id="rId13"/>
    <p:sldId id="276" r:id="rId14"/>
    <p:sldId id="277" r:id="rId15"/>
    <p:sldId id="278" r:id="rId16"/>
    <p:sldId id="279" r:id="rId17"/>
    <p:sldId id="280" r:id="rId18"/>
    <p:sldId id="281" r:id="rId19"/>
    <p:sldId id="261" r:id="rId20"/>
    <p:sldId id="270" r:id="rId21"/>
    <p:sldId id="273" r:id="rId22"/>
    <p:sldId id="274" r:id="rId23"/>
    <p:sldId id="275" r:id="rId24"/>
    <p:sldId id="262" r:id="rId25"/>
    <p:sldId id="271" r:id="rId26"/>
    <p:sldId id="282" r:id="rId27"/>
    <p:sldId id="283" r:id="rId28"/>
    <p:sldId id="284" r:id="rId29"/>
    <p:sldId id="285" r:id="rId30"/>
    <p:sldId id="286" r:id="rId31"/>
    <p:sldId id="287" r:id="rId32"/>
    <p:sldId id="288" r:id="rId33"/>
    <p:sldId id="289" r:id="rId34"/>
    <p:sldId id="290" r:id="rId35"/>
    <p:sldId id="291" r:id="rId36"/>
    <p:sldId id="306" r:id="rId37"/>
    <p:sldId id="263" r:id="rId38"/>
    <p:sldId id="272"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56" y="-4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F54873-E3C0-4AB2-9542-E0BCD150666B}" type="datetimeFigureOut">
              <a:rPr lang="en-US" smtClean="0"/>
              <a:t>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395947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54873-E3C0-4AB2-9542-E0BCD150666B}" type="datetimeFigureOut">
              <a:rPr lang="en-US" smtClean="0"/>
              <a:t>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157949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54873-E3C0-4AB2-9542-E0BCD150666B}" type="datetimeFigureOut">
              <a:rPr lang="en-US" smtClean="0"/>
              <a:t>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351677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54873-E3C0-4AB2-9542-E0BCD150666B}" type="datetimeFigureOut">
              <a:rPr lang="en-US" smtClean="0"/>
              <a:t>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82028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F54873-E3C0-4AB2-9542-E0BCD150666B}" type="datetimeFigureOut">
              <a:rPr lang="en-US" smtClean="0"/>
              <a:t>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50906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F54873-E3C0-4AB2-9542-E0BCD150666B}" type="datetimeFigureOut">
              <a:rPr lang="en-US" smtClean="0"/>
              <a:t>12/3/2013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1912955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F54873-E3C0-4AB2-9542-E0BCD150666B}" type="datetimeFigureOut">
              <a:rPr lang="en-US" smtClean="0"/>
              <a:t>12/3/2013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812460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F54873-E3C0-4AB2-9542-E0BCD150666B}" type="datetimeFigureOut">
              <a:rPr lang="en-US" smtClean="0"/>
              <a:t>12/3/2013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4044397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54873-E3C0-4AB2-9542-E0BCD150666B}" type="datetimeFigureOut">
              <a:rPr lang="en-US" smtClean="0"/>
              <a:t>12/3/2013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390160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F54873-E3C0-4AB2-9542-E0BCD150666B}" type="datetimeFigureOut">
              <a:rPr lang="en-US" smtClean="0"/>
              <a:t>12/3/2013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3900090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F54873-E3C0-4AB2-9542-E0BCD150666B}" type="datetimeFigureOut">
              <a:rPr lang="en-US" smtClean="0"/>
              <a:t>12/3/2013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D59F4-A0D8-483D-80E4-41993F5C93FF}" type="slidenum">
              <a:rPr lang="en-US" smtClean="0"/>
              <a:t>‹#›</a:t>
            </a:fld>
            <a:endParaRPr lang="en-US"/>
          </a:p>
        </p:txBody>
      </p:sp>
    </p:spTree>
    <p:extLst>
      <p:ext uri="{BB962C8B-B14F-4D97-AF65-F5344CB8AC3E}">
        <p14:creationId xmlns:p14="http://schemas.microsoft.com/office/powerpoint/2010/main" val="354646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54873-E3C0-4AB2-9542-E0BCD150666B}" type="datetimeFigureOut">
              <a:rPr lang="en-US" smtClean="0"/>
              <a:t>12/3/2013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7D59F4-A0D8-483D-80E4-41993F5C93FF}" type="slidenum">
              <a:rPr lang="en-US" smtClean="0"/>
              <a:t>‹#›</a:t>
            </a:fld>
            <a:endParaRPr lang="en-US"/>
          </a:p>
        </p:txBody>
      </p:sp>
    </p:spTree>
    <p:extLst>
      <p:ext uri="{BB962C8B-B14F-4D97-AF65-F5344CB8AC3E}">
        <p14:creationId xmlns:p14="http://schemas.microsoft.com/office/powerpoint/2010/main" val="3065430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201424"/>
          </a:xfrm>
          <a:prstGeom prst="rect">
            <a:avLst/>
          </a:prstGeom>
          <a:noFill/>
        </p:spPr>
        <p:txBody>
          <a:bodyPr wrap="square" rtlCol="0">
            <a:spAutoFit/>
          </a:bodyPr>
          <a:lstStyle/>
          <a:p>
            <a:pPr algn="ctr"/>
            <a:r>
              <a:rPr lang="en-US" sz="8000" b="1" dirty="0"/>
              <a:t>THEO 151</a:t>
            </a:r>
          </a:p>
          <a:p>
            <a:pPr algn="ctr"/>
            <a:r>
              <a:rPr lang="en-US" sz="7200" b="1" dirty="0" smtClean="0"/>
              <a:t>December 3, 2013</a:t>
            </a:r>
          </a:p>
          <a:p>
            <a:pPr algn="ctr"/>
            <a:r>
              <a:rPr lang="en-US" sz="2400" b="1" i="1" dirty="0" smtClean="0"/>
              <a:t>All class Power Points and handouts will be sent through Facebook</a:t>
            </a:r>
          </a:p>
          <a:p>
            <a:pPr algn="ctr"/>
            <a:endParaRPr lang="en-US" sz="2400" b="1" i="1" dirty="0" smtClean="0"/>
          </a:p>
          <a:p>
            <a:pPr algn="ctr"/>
            <a:r>
              <a:rPr lang="en-US" sz="2400" b="1" i="1" dirty="0" smtClean="0"/>
              <a:t> </a:t>
            </a:r>
            <a:endParaRPr lang="en-US" sz="2400" b="1" i="1" dirty="0"/>
          </a:p>
          <a:p>
            <a:pPr algn="ctr"/>
            <a:r>
              <a:rPr lang="en-US" sz="3600" b="1" i="1" dirty="0"/>
              <a:t>    But let justice roll down like </a:t>
            </a:r>
            <a:r>
              <a:rPr lang="en-US" sz="3600" b="1" i="1" dirty="0" smtClean="0"/>
              <a:t>waters,</a:t>
            </a:r>
          </a:p>
          <a:p>
            <a:pPr algn="ctr"/>
            <a:r>
              <a:rPr lang="en-US" sz="3600" b="1" i="1" dirty="0" smtClean="0"/>
              <a:t> and righteousness </a:t>
            </a:r>
            <a:r>
              <a:rPr lang="en-US" sz="3600" b="1" i="1" dirty="0"/>
              <a:t>like an ever-flowing </a:t>
            </a:r>
            <a:r>
              <a:rPr lang="en-US" sz="3600" b="1" i="1" dirty="0" smtClean="0"/>
              <a:t>stream</a:t>
            </a:r>
            <a:r>
              <a:rPr lang="en-US" sz="3600" b="1" i="1" dirty="0"/>
              <a:t> </a:t>
            </a:r>
            <a:r>
              <a:rPr lang="en-US" sz="3600" b="1" dirty="0" smtClean="0"/>
              <a:t>(Amos 5:24)</a:t>
            </a:r>
            <a:endParaRPr lang="en-US" sz="3600" b="1" dirty="0"/>
          </a:p>
        </p:txBody>
      </p:sp>
    </p:spTree>
    <p:extLst>
      <p:ext uri="{BB962C8B-B14F-4D97-AF65-F5344CB8AC3E}">
        <p14:creationId xmlns:p14="http://schemas.microsoft.com/office/powerpoint/2010/main" val="3576288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186309"/>
          </a:xfrm>
          <a:prstGeom prst="rect">
            <a:avLst/>
          </a:prstGeom>
          <a:noFill/>
        </p:spPr>
        <p:txBody>
          <a:bodyPr wrap="square" rtlCol="0">
            <a:spAutoFit/>
          </a:bodyPr>
          <a:lstStyle/>
          <a:p>
            <a:pPr algn="ctr"/>
            <a:r>
              <a:rPr lang="en-US" sz="3200" b="1" dirty="0" smtClean="0"/>
              <a:t>Character Flaws</a:t>
            </a:r>
          </a:p>
          <a:p>
            <a:pPr algn="ctr"/>
            <a:endParaRPr lang="en-US" sz="2800" b="1" dirty="0" smtClean="0"/>
          </a:p>
          <a:p>
            <a:pPr algn="ctr"/>
            <a:r>
              <a:rPr lang="en-US" sz="2800" b="1" u="sng" dirty="0" smtClean="0"/>
              <a:t>A Stable vs. Unstable Life Environment</a:t>
            </a:r>
          </a:p>
          <a:p>
            <a:pPr algn="ctr"/>
            <a:endParaRPr lang="en-US" sz="2800" b="1" dirty="0" smtClean="0"/>
          </a:p>
          <a:p>
            <a:r>
              <a:rPr lang="en-US" sz="2800" b="1" dirty="0" smtClean="0"/>
              <a:t>It does seem that good character is often associated with our personal life environment. People who are raised in unstable life situations (family background, bad role models, etc.).  Often people in this situation are burdened with various insecurities (self-confidence, overly sensitive, bitterness, anger, or shyness). Many times people who are “lower on the character scale” see their need for God in their life and turn to Christ. This may be one reason why the lives of some (even many) Christians will not compare well with “nonreligious” people.   </a:t>
            </a:r>
            <a:endParaRPr lang="en-US" sz="2800" b="1" dirty="0"/>
          </a:p>
        </p:txBody>
      </p:sp>
    </p:spTree>
    <p:extLst>
      <p:ext uri="{BB962C8B-B14F-4D97-AF65-F5344CB8AC3E}">
        <p14:creationId xmlns:p14="http://schemas.microsoft.com/office/powerpoint/2010/main" val="1933884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2739211"/>
          </a:xfrm>
          <a:prstGeom prst="rect">
            <a:avLst/>
          </a:prstGeom>
          <a:noFill/>
        </p:spPr>
        <p:txBody>
          <a:bodyPr wrap="square" rtlCol="0">
            <a:spAutoFit/>
          </a:bodyPr>
          <a:lstStyle/>
          <a:p>
            <a:pPr algn="ctr"/>
            <a:endParaRPr lang="en-US" sz="3200" b="1" i="1" dirty="0"/>
          </a:p>
          <a:p>
            <a:pPr algn="ctr"/>
            <a:endParaRPr lang="en-US" sz="3200" b="1" i="1" dirty="0" smtClean="0"/>
          </a:p>
          <a:p>
            <a:pPr algn="ctr"/>
            <a:endParaRPr lang="en-US" sz="5400" b="1" dirty="0" smtClean="0"/>
          </a:p>
          <a:p>
            <a:pPr algn="ctr"/>
            <a:r>
              <a:rPr lang="en-US" sz="5400" b="1" dirty="0" smtClean="0"/>
              <a:t>RELIGION AND VIOLENCE</a:t>
            </a:r>
            <a:endParaRPr lang="en-US" sz="5400" b="1" dirty="0"/>
          </a:p>
        </p:txBody>
      </p:sp>
    </p:spTree>
    <p:extLst>
      <p:ext uri="{BB962C8B-B14F-4D97-AF65-F5344CB8AC3E}">
        <p14:creationId xmlns:p14="http://schemas.microsoft.com/office/powerpoint/2010/main" val="3545265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001643"/>
          </a:xfrm>
          <a:prstGeom prst="rect">
            <a:avLst/>
          </a:prstGeom>
          <a:noFill/>
        </p:spPr>
        <p:txBody>
          <a:bodyPr wrap="square" rtlCol="0">
            <a:spAutoFit/>
          </a:bodyPr>
          <a:lstStyle/>
          <a:p>
            <a:pPr algn="ctr"/>
            <a:r>
              <a:rPr lang="en-US" sz="3200" b="1" dirty="0" smtClean="0"/>
              <a:t>Religion and Violence</a:t>
            </a:r>
          </a:p>
          <a:p>
            <a:pPr algn="ctr"/>
            <a:endParaRPr lang="en-US" sz="3200" b="1" dirty="0"/>
          </a:p>
          <a:p>
            <a:r>
              <a:rPr lang="en-US" sz="3200" b="1" dirty="0" smtClean="0"/>
              <a:t>Christopher Hitchens in his book, </a:t>
            </a:r>
            <a:r>
              <a:rPr lang="en-US" sz="3200" b="1" i="1" dirty="0" smtClean="0"/>
              <a:t>God Is Not Great: How Religion Poisons Everything</a:t>
            </a:r>
            <a:r>
              <a:rPr lang="en-US" sz="3200" b="1" dirty="0" smtClean="0"/>
              <a:t>, argues that orthodox religion leads to violence.  He discusses personal accounts of terrible violence fueled by religious beliefs in Belfast, Beirut, Bombay, Belgrade, Bethlehem, and Baghdad. He believes:</a:t>
            </a:r>
          </a:p>
          <a:p>
            <a:endParaRPr lang="en-US" sz="3200" b="1" dirty="0"/>
          </a:p>
          <a:p>
            <a:r>
              <a:rPr lang="en-US" sz="3200" b="1" dirty="0" smtClean="0"/>
              <a:t>Religion takes racial and cultural differences and aggravates them. Religion is like racism is that one version of it inspires and provokes the other.</a:t>
            </a:r>
            <a:endParaRPr lang="en-US" sz="3200" b="1" dirty="0"/>
          </a:p>
        </p:txBody>
      </p:sp>
    </p:spTree>
    <p:extLst>
      <p:ext uri="{BB962C8B-B14F-4D97-AF65-F5344CB8AC3E}">
        <p14:creationId xmlns:p14="http://schemas.microsoft.com/office/powerpoint/2010/main" val="3654699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016758"/>
          </a:xfrm>
          <a:prstGeom prst="rect">
            <a:avLst/>
          </a:prstGeom>
          <a:noFill/>
        </p:spPr>
        <p:txBody>
          <a:bodyPr wrap="square" rtlCol="0">
            <a:spAutoFit/>
          </a:bodyPr>
          <a:lstStyle/>
          <a:p>
            <a:pPr algn="ctr"/>
            <a:r>
              <a:rPr lang="en-US" sz="3200" b="1" dirty="0" smtClean="0"/>
              <a:t>Religion and Violence</a:t>
            </a:r>
          </a:p>
          <a:p>
            <a:pPr algn="ctr"/>
            <a:endParaRPr lang="en-US" sz="3200" b="1" dirty="0"/>
          </a:p>
          <a:p>
            <a:r>
              <a:rPr lang="en-US" sz="3200" b="1" dirty="0" smtClean="0"/>
              <a:t>We should agree with Christopher Hitchens up to a certain point in his analysis. His point is religion “</a:t>
            </a:r>
            <a:r>
              <a:rPr lang="en-US" sz="3200" b="1" dirty="0" err="1" smtClean="0"/>
              <a:t>transcendentalizes</a:t>
            </a:r>
            <a:r>
              <a:rPr lang="en-US" sz="3200" b="1" dirty="0" smtClean="0"/>
              <a:t>” ordinary cultural differences so that various groups feel they are in a cosmic battle between good and evil. This is his main thesis why he thinks religion poisons everything… </a:t>
            </a:r>
          </a:p>
          <a:p>
            <a:endParaRPr lang="en-US" sz="3200" b="1" dirty="0"/>
          </a:p>
          <a:p>
            <a:endParaRPr lang="en-US" sz="3200" b="1" dirty="0"/>
          </a:p>
        </p:txBody>
      </p:sp>
    </p:spTree>
    <p:extLst>
      <p:ext uri="{BB962C8B-B14F-4D97-AF65-F5344CB8AC3E}">
        <p14:creationId xmlns:p14="http://schemas.microsoft.com/office/powerpoint/2010/main" val="160231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494085"/>
          </a:xfrm>
          <a:prstGeom prst="rect">
            <a:avLst/>
          </a:prstGeom>
          <a:noFill/>
        </p:spPr>
        <p:txBody>
          <a:bodyPr wrap="square" rtlCol="0">
            <a:spAutoFit/>
          </a:bodyPr>
          <a:lstStyle/>
          <a:p>
            <a:pPr algn="ctr"/>
            <a:r>
              <a:rPr lang="en-US" sz="3200" b="1" dirty="0" smtClean="0"/>
              <a:t>Religion and Violence</a:t>
            </a:r>
          </a:p>
          <a:p>
            <a:r>
              <a:rPr lang="en-US" sz="3200" b="1" dirty="0" smtClean="0"/>
              <a:t>…</a:t>
            </a:r>
            <a:r>
              <a:rPr lang="en-US" sz="3200" b="1" dirty="0" err="1" smtClean="0"/>
              <a:t>Hitchen’s</a:t>
            </a:r>
            <a:r>
              <a:rPr lang="en-US" sz="3200" b="1" dirty="0" smtClean="0"/>
              <a:t> Critique:</a:t>
            </a:r>
            <a:endParaRPr lang="en-US" sz="3200" b="1" dirty="0"/>
          </a:p>
          <a:p>
            <a:r>
              <a:rPr lang="en-US" sz="3200" b="1" dirty="0" smtClean="0"/>
              <a:t>Christian nations</a:t>
            </a:r>
            <a:r>
              <a:rPr lang="en-US" sz="3200" b="1" dirty="0"/>
              <a:t> </a:t>
            </a:r>
            <a:r>
              <a:rPr lang="en-US" sz="3200" b="1" dirty="0" smtClean="0"/>
              <a:t>institutionalized imperialism, violence, and oppression in many ways (aspects of the Inquisition, African slave trade, etc.). The totalitarian Japanese empire grew out of a culture of Buddhism and Shintoism. Islam is related to much terrorism today. Israeli forces are often ruthless with Palestinians. Hindu nationalists are known to attack Christians and Muslims. </a:t>
            </a:r>
          </a:p>
          <a:p>
            <a:endParaRPr lang="en-US" sz="3200" b="1" dirty="0"/>
          </a:p>
          <a:p>
            <a:r>
              <a:rPr lang="en-US" sz="3200" b="1" u="sng" dirty="0" smtClean="0"/>
              <a:t>Doesn’t all this evidence prove that Hitchens is right?</a:t>
            </a:r>
            <a:endParaRPr lang="en-US" sz="3200" b="1" u="sng" dirty="0"/>
          </a:p>
        </p:txBody>
      </p:sp>
    </p:spTree>
    <p:extLst>
      <p:ext uri="{BB962C8B-B14F-4D97-AF65-F5344CB8AC3E}">
        <p14:creationId xmlns:p14="http://schemas.microsoft.com/office/powerpoint/2010/main" val="3315585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001643"/>
          </a:xfrm>
          <a:prstGeom prst="rect">
            <a:avLst/>
          </a:prstGeom>
          <a:noFill/>
        </p:spPr>
        <p:txBody>
          <a:bodyPr wrap="square" rtlCol="0">
            <a:spAutoFit/>
          </a:bodyPr>
          <a:lstStyle/>
          <a:p>
            <a:pPr algn="ctr"/>
            <a:r>
              <a:rPr lang="en-US" sz="3200" b="1" dirty="0" smtClean="0"/>
              <a:t>Religion and Violence</a:t>
            </a:r>
            <a:endParaRPr lang="en-US" sz="3200" b="1" dirty="0"/>
          </a:p>
          <a:p>
            <a:pPr algn="ctr"/>
            <a:endParaRPr lang="en-US" sz="3200" b="1" dirty="0"/>
          </a:p>
          <a:p>
            <a:r>
              <a:rPr lang="en-US" sz="3200" b="1" u="sng" dirty="0" smtClean="0"/>
              <a:t>Keller counters the claims of Hitchens</a:t>
            </a:r>
            <a:r>
              <a:rPr lang="en-US" sz="3200" b="1" dirty="0" smtClean="0"/>
              <a:t>:</a:t>
            </a:r>
          </a:p>
          <a:p>
            <a:endParaRPr lang="en-US" sz="3200" b="1" dirty="0"/>
          </a:p>
          <a:p>
            <a:r>
              <a:rPr lang="en-US" sz="3200" b="1" dirty="0" smtClean="0"/>
              <a:t>There are problems with this view. The Communist, Chinese, and Cambodian regimes of the twentieth century rejected all organized religion and belief in God. </a:t>
            </a:r>
            <a:r>
              <a:rPr lang="en-US" sz="3200" b="1" u="sng" dirty="0" smtClean="0"/>
              <a:t>The French Revolution was the forerunner to this, which rejected traditional religion  for human reason</a:t>
            </a:r>
            <a:r>
              <a:rPr lang="en-US" sz="3200" b="1" dirty="0" smtClean="0"/>
              <a:t>. These societies were all rational and secular, yet each produced massive violence against its own people without the influence of religion. </a:t>
            </a:r>
          </a:p>
        </p:txBody>
      </p:sp>
    </p:spTree>
    <p:extLst>
      <p:ext uri="{BB962C8B-B14F-4D97-AF65-F5344CB8AC3E}">
        <p14:creationId xmlns:p14="http://schemas.microsoft.com/office/powerpoint/2010/main" val="3049792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4031873"/>
          </a:xfrm>
          <a:prstGeom prst="rect">
            <a:avLst/>
          </a:prstGeom>
          <a:noFill/>
        </p:spPr>
        <p:txBody>
          <a:bodyPr wrap="square" rtlCol="0">
            <a:spAutoFit/>
          </a:bodyPr>
          <a:lstStyle/>
          <a:p>
            <a:pPr algn="ctr"/>
            <a:r>
              <a:rPr lang="en-US" sz="3200" b="1" dirty="0" smtClean="0"/>
              <a:t>Religion and Violence</a:t>
            </a:r>
            <a:endParaRPr lang="en-US" sz="3200" b="1" dirty="0"/>
          </a:p>
          <a:p>
            <a:pPr algn="ctr"/>
            <a:endParaRPr lang="en-US" sz="3200" b="1" dirty="0"/>
          </a:p>
          <a:p>
            <a:r>
              <a:rPr lang="en-US" sz="3200" b="1" u="sng" dirty="0" err="1" smtClean="0"/>
              <a:t>Alister</a:t>
            </a:r>
            <a:r>
              <a:rPr lang="en-US" sz="3200" b="1" u="sng" dirty="0" smtClean="0"/>
              <a:t> McGrath </a:t>
            </a:r>
            <a:r>
              <a:rPr lang="en-US" sz="3200" b="1" dirty="0" smtClean="0"/>
              <a:t>points out that when the idea of God is gone, a society will “</a:t>
            </a:r>
            <a:r>
              <a:rPr lang="en-US" sz="3200" b="1" dirty="0" err="1" smtClean="0"/>
              <a:t>transcendentalize</a:t>
            </a:r>
            <a:r>
              <a:rPr lang="en-US" sz="3200" b="1" dirty="0" smtClean="0"/>
              <a:t>” something else (some other concept), in order to appear morally and spiritually superior. The </a:t>
            </a:r>
            <a:r>
              <a:rPr lang="en-US" sz="3200" b="1" u="sng" dirty="0" smtClean="0"/>
              <a:t>Marxists</a:t>
            </a:r>
            <a:r>
              <a:rPr lang="en-US" sz="3200" b="1" dirty="0" smtClean="0"/>
              <a:t> made the State into such an absolute, while the </a:t>
            </a:r>
            <a:r>
              <a:rPr lang="en-US" sz="3200" b="1" u="sng" dirty="0" smtClean="0"/>
              <a:t>Nazis</a:t>
            </a:r>
            <a:r>
              <a:rPr lang="en-US" sz="3200" b="1" dirty="0" smtClean="0"/>
              <a:t> did it to race and blood. </a:t>
            </a:r>
          </a:p>
        </p:txBody>
      </p:sp>
    </p:spTree>
    <p:extLst>
      <p:ext uri="{BB962C8B-B14F-4D97-AF65-F5344CB8AC3E}">
        <p14:creationId xmlns:p14="http://schemas.microsoft.com/office/powerpoint/2010/main" val="4063009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509200"/>
          </a:xfrm>
          <a:prstGeom prst="rect">
            <a:avLst/>
          </a:prstGeom>
          <a:noFill/>
        </p:spPr>
        <p:txBody>
          <a:bodyPr wrap="square" rtlCol="0">
            <a:spAutoFit/>
          </a:bodyPr>
          <a:lstStyle/>
          <a:p>
            <a:pPr algn="ctr"/>
            <a:r>
              <a:rPr lang="en-US" sz="3200" b="1" dirty="0" smtClean="0"/>
              <a:t>Religion and Violence</a:t>
            </a:r>
            <a:endParaRPr lang="en-US" sz="3200" b="1" dirty="0"/>
          </a:p>
          <a:p>
            <a:pPr algn="ctr"/>
            <a:endParaRPr lang="en-US" sz="3200" b="1" dirty="0"/>
          </a:p>
          <a:p>
            <a:r>
              <a:rPr lang="en-US" sz="3200" b="1" dirty="0" smtClean="0"/>
              <a:t>…(</a:t>
            </a:r>
            <a:r>
              <a:rPr lang="en-US" sz="3200" b="1" dirty="0" err="1" smtClean="0"/>
              <a:t>Alister</a:t>
            </a:r>
            <a:r>
              <a:rPr lang="en-US" sz="3200" b="1" dirty="0" smtClean="0"/>
              <a:t> McGrath)</a:t>
            </a:r>
          </a:p>
          <a:p>
            <a:r>
              <a:rPr lang="en-US" sz="3200" b="1" dirty="0"/>
              <a:t>Even the </a:t>
            </a:r>
            <a:r>
              <a:rPr lang="en-US" sz="3200" b="1" dirty="0" smtClean="0"/>
              <a:t>ideals of </a:t>
            </a:r>
            <a:r>
              <a:rPr lang="en-US" sz="3200" b="1" dirty="0"/>
              <a:t>liberty and equality can be used in this way in order to do opponents.  </a:t>
            </a:r>
            <a:r>
              <a:rPr lang="en-US" sz="3200" b="1" dirty="0" smtClean="0"/>
              <a:t>In 1793, when </a:t>
            </a:r>
            <a:r>
              <a:rPr lang="en-US" sz="3200" b="1" u="sng" dirty="0" smtClean="0"/>
              <a:t>Madame Roland </a:t>
            </a:r>
            <a:r>
              <a:rPr lang="en-US" sz="3200" b="1" dirty="0" smtClean="0"/>
              <a:t>went to the guillotine on trumped-up charges, she bowed to the statue personifying liberty in the Place de la Revolution and said, </a:t>
            </a:r>
          </a:p>
          <a:p>
            <a:endParaRPr lang="en-US" sz="3200" b="1" dirty="0"/>
          </a:p>
          <a:p>
            <a:r>
              <a:rPr lang="en-US" sz="3200" b="1" dirty="0" smtClean="0"/>
              <a:t>“</a:t>
            </a:r>
            <a:r>
              <a:rPr lang="en-US" sz="3200" b="1" i="1" dirty="0" smtClean="0"/>
              <a:t>Liberty, what crimes are committed in your name</a:t>
            </a:r>
            <a:r>
              <a:rPr lang="en-US" sz="3200" b="1" dirty="0" smtClean="0"/>
              <a:t>.”</a:t>
            </a:r>
          </a:p>
        </p:txBody>
      </p:sp>
    </p:spTree>
    <p:extLst>
      <p:ext uri="{BB962C8B-B14F-4D97-AF65-F5344CB8AC3E}">
        <p14:creationId xmlns:p14="http://schemas.microsoft.com/office/powerpoint/2010/main" val="1854872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816977"/>
          </a:xfrm>
          <a:prstGeom prst="rect">
            <a:avLst/>
          </a:prstGeom>
          <a:noFill/>
        </p:spPr>
        <p:txBody>
          <a:bodyPr wrap="square" rtlCol="0">
            <a:spAutoFit/>
          </a:bodyPr>
          <a:lstStyle/>
          <a:p>
            <a:pPr algn="ctr"/>
            <a:r>
              <a:rPr lang="en-US" sz="3200" b="1" dirty="0" smtClean="0"/>
              <a:t>Religion and Violence</a:t>
            </a:r>
            <a:endParaRPr lang="en-US" sz="3200" b="1" dirty="0"/>
          </a:p>
          <a:p>
            <a:pPr algn="ctr"/>
            <a:endParaRPr lang="en-US" sz="3200" b="1" dirty="0"/>
          </a:p>
          <a:p>
            <a:pPr algn="just"/>
            <a:r>
              <a:rPr lang="en-US" sz="2800" b="1" u="sng" dirty="0" smtClean="0"/>
              <a:t>Conclusion</a:t>
            </a:r>
            <a:r>
              <a:rPr lang="en-US" sz="2800" b="1" dirty="0" smtClean="0"/>
              <a:t> – </a:t>
            </a:r>
            <a:r>
              <a:rPr lang="en-US" sz="2800" b="1" u="sng" dirty="0" smtClean="0"/>
              <a:t>Violence done in the name of Christianity is a terrible reality and must be addressed</a:t>
            </a:r>
            <a:r>
              <a:rPr lang="en-US" sz="2800" b="1" dirty="0" smtClean="0"/>
              <a:t>. </a:t>
            </a:r>
            <a:r>
              <a:rPr lang="en-US" sz="2800" b="1" u="sng" dirty="0" smtClean="0"/>
              <a:t>There is no excuse for this</a:t>
            </a:r>
            <a:r>
              <a:rPr lang="en-US" sz="2800" b="1" dirty="0" smtClean="0"/>
              <a:t>. However in the twentieth century as much violence (if not more) has been practiced by secularism (not just those who believe in moral absolutes). This should lead us to question whether there is  a kind of violent tendency deeply rooted in the human heart. This problem may express itself regardless of one’s religious beliefs. </a:t>
            </a:r>
            <a:r>
              <a:rPr lang="en-US" sz="2800" b="1" u="sng" dirty="0" smtClean="0"/>
              <a:t>The problem of violence does not necessarily refute the Christian Faith because violence is found everywhere in the world and among all peoples</a:t>
            </a:r>
            <a:r>
              <a:rPr lang="en-US" sz="2800" b="1" dirty="0" smtClean="0"/>
              <a:t>.</a:t>
            </a:r>
          </a:p>
        </p:txBody>
      </p:sp>
    </p:spTree>
    <p:extLst>
      <p:ext uri="{BB962C8B-B14F-4D97-AF65-F5344CB8AC3E}">
        <p14:creationId xmlns:p14="http://schemas.microsoft.com/office/powerpoint/2010/main" val="3314178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2739211"/>
          </a:xfrm>
          <a:prstGeom prst="rect">
            <a:avLst/>
          </a:prstGeom>
          <a:noFill/>
        </p:spPr>
        <p:txBody>
          <a:bodyPr wrap="square" rtlCol="0">
            <a:spAutoFit/>
          </a:bodyPr>
          <a:lstStyle/>
          <a:p>
            <a:pPr algn="ctr"/>
            <a:endParaRPr lang="en-US" sz="3200" b="1" i="1" dirty="0"/>
          </a:p>
          <a:p>
            <a:pPr algn="ctr"/>
            <a:endParaRPr lang="en-US" sz="3200" b="1" i="1" dirty="0" smtClean="0"/>
          </a:p>
          <a:p>
            <a:pPr algn="ctr"/>
            <a:endParaRPr lang="en-US" sz="5400" b="1" dirty="0" smtClean="0"/>
          </a:p>
          <a:p>
            <a:pPr algn="ctr"/>
            <a:r>
              <a:rPr lang="en-US" sz="5400" b="1" dirty="0" smtClean="0"/>
              <a:t>FANATICISM</a:t>
            </a:r>
            <a:endParaRPr lang="en-US" sz="5400" b="1" dirty="0"/>
          </a:p>
        </p:txBody>
      </p:sp>
    </p:spTree>
    <p:extLst>
      <p:ext uri="{BB962C8B-B14F-4D97-AF65-F5344CB8AC3E}">
        <p14:creationId xmlns:p14="http://schemas.microsoft.com/office/powerpoint/2010/main" val="4846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663089"/>
          </a:xfrm>
          <a:prstGeom prst="rect">
            <a:avLst/>
          </a:prstGeom>
          <a:noFill/>
        </p:spPr>
        <p:txBody>
          <a:bodyPr wrap="square" rtlCol="0">
            <a:spAutoFit/>
          </a:bodyPr>
          <a:lstStyle/>
          <a:p>
            <a:pPr algn="ctr"/>
            <a:r>
              <a:rPr lang="en-US" sz="6600" b="1" i="1" dirty="0"/>
              <a:t>The Reason for God</a:t>
            </a:r>
          </a:p>
          <a:p>
            <a:pPr algn="ctr"/>
            <a:r>
              <a:rPr lang="en-US" sz="4000" b="1" dirty="0"/>
              <a:t>Dr. Timothy Keller</a:t>
            </a:r>
          </a:p>
          <a:p>
            <a:pPr algn="ctr"/>
            <a:endParaRPr lang="en-US" sz="4000" b="1" dirty="0"/>
          </a:p>
          <a:p>
            <a:pPr algn="ctr"/>
            <a:r>
              <a:rPr lang="en-US" sz="6000" b="1" u="sng" dirty="0" smtClean="0"/>
              <a:t>THE CHURCH IS RESPONSIBLE FOR SO MUCH INJUSTICE</a:t>
            </a:r>
            <a:endParaRPr lang="en-US" sz="6000" b="1" u="sng" dirty="0"/>
          </a:p>
          <a:p>
            <a:pPr algn="ctr"/>
            <a:r>
              <a:rPr lang="en-US" sz="3600" b="1" dirty="0"/>
              <a:t>Chapter </a:t>
            </a:r>
            <a:r>
              <a:rPr lang="en-US" sz="3600" b="1" dirty="0" smtClean="0"/>
              <a:t>4</a:t>
            </a:r>
            <a:endParaRPr lang="en-US" sz="6000" b="1" dirty="0" smtClean="0"/>
          </a:p>
        </p:txBody>
      </p:sp>
    </p:spTree>
    <p:extLst>
      <p:ext uri="{BB962C8B-B14F-4D97-AF65-F5344CB8AC3E}">
        <p14:creationId xmlns:p14="http://schemas.microsoft.com/office/powerpoint/2010/main" val="743210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324535"/>
          </a:xfrm>
          <a:prstGeom prst="rect">
            <a:avLst/>
          </a:prstGeom>
          <a:noFill/>
        </p:spPr>
        <p:txBody>
          <a:bodyPr wrap="square" rtlCol="0">
            <a:spAutoFit/>
          </a:bodyPr>
          <a:lstStyle/>
          <a:p>
            <a:pPr algn="ctr"/>
            <a:r>
              <a:rPr lang="en-US" sz="3200" b="1" dirty="0" smtClean="0"/>
              <a:t>Fanaticism</a:t>
            </a:r>
          </a:p>
          <a:p>
            <a:endParaRPr lang="en-US" sz="2800" b="1" dirty="0" smtClean="0"/>
          </a:p>
          <a:p>
            <a:r>
              <a:rPr lang="en-US" sz="2800" b="1" dirty="0" smtClean="0"/>
              <a:t>Fanaticism is sometimes a bigger hindrance to accept the Christian Faith that the problems associated with violence and oppression.  Sometimes we hear about certain “Born Again” Christians who seem to “go off the deep end” (zeal without knowledge) and loudly disapprove of certain social activities and freely announce their condemnation upon other religious views and things they disagree with. </a:t>
            </a:r>
          </a:p>
          <a:p>
            <a:endParaRPr lang="en-US" sz="2800" b="1" dirty="0"/>
          </a:p>
          <a:p>
            <a:r>
              <a:rPr lang="en-US" sz="2800" b="1" dirty="0" smtClean="0"/>
              <a:t>However, this view of “fanatical Christian  faith” may not a sign of someone who is truly committed to Jesus.</a:t>
            </a:r>
            <a:endParaRPr lang="en-US" sz="2800" b="1" dirty="0"/>
          </a:p>
        </p:txBody>
      </p:sp>
    </p:spTree>
    <p:extLst>
      <p:ext uri="{BB962C8B-B14F-4D97-AF65-F5344CB8AC3E}">
        <p14:creationId xmlns:p14="http://schemas.microsoft.com/office/powerpoint/2010/main" val="880992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3539430"/>
          </a:xfrm>
          <a:prstGeom prst="rect">
            <a:avLst/>
          </a:prstGeom>
          <a:noFill/>
        </p:spPr>
        <p:txBody>
          <a:bodyPr wrap="square" rtlCol="0">
            <a:spAutoFit/>
          </a:bodyPr>
          <a:lstStyle/>
          <a:p>
            <a:pPr algn="ctr"/>
            <a:r>
              <a:rPr lang="en-US" sz="3200" b="1" dirty="0" smtClean="0"/>
              <a:t>Fanaticism</a:t>
            </a:r>
          </a:p>
          <a:p>
            <a:pPr algn="ctr"/>
            <a:r>
              <a:rPr lang="en-US" sz="3200" b="1" dirty="0" smtClean="0"/>
              <a:t>“The Spectrum of Two Extremes”</a:t>
            </a:r>
            <a:endParaRPr lang="en-US" sz="3200" b="1" dirty="0"/>
          </a:p>
          <a:p>
            <a:pPr algn="ctr"/>
            <a:endParaRPr lang="en-US" sz="3200" b="1" dirty="0"/>
          </a:p>
          <a:p>
            <a:pPr algn="ctr"/>
            <a:endParaRPr lang="en-US" sz="3200" b="1" dirty="0"/>
          </a:p>
          <a:p>
            <a:pPr algn="ctr"/>
            <a:endParaRPr lang="en-US" sz="3200" b="1" dirty="0" smtClean="0"/>
          </a:p>
          <a:p>
            <a:pPr algn="ctr"/>
            <a:endParaRPr lang="en-US" sz="3200" b="1" dirty="0"/>
          </a:p>
          <a:p>
            <a:pPr algn="ctr"/>
            <a:r>
              <a:rPr lang="en-US" sz="3200" b="1" dirty="0" smtClean="0"/>
              <a:t>          </a:t>
            </a:r>
            <a:endParaRPr lang="en-US" sz="3200" b="1" dirty="0"/>
          </a:p>
        </p:txBody>
      </p:sp>
      <p:sp>
        <p:nvSpPr>
          <p:cNvPr id="5" name="Rounded Rectangle 4"/>
          <p:cNvSpPr/>
          <p:nvPr/>
        </p:nvSpPr>
        <p:spPr>
          <a:xfrm>
            <a:off x="228600" y="1447800"/>
            <a:ext cx="2286000" cy="1371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THE NOMINAL</a:t>
            </a:r>
          </a:p>
          <a:p>
            <a:pPr algn="ctr"/>
            <a:r>
              <a:rPr lang="en-US" b="1" dirty="0" smtClean="0">
                <a:solidFill>
                  <a:schemeClr val="tx1"/>
                </a:solidFill>
              </a:rPr>
              <a:t>CHRISTIAN</a:t>
            </a:r>
            <a:endParaRPr lang="en-US" b="1" dirty="0">
              <a:solidFill>
                <a:schemeClr val="tx1"/>
              </a:solidFill>
            </a:endParaRPr>
          </a:p>
        </p:txBody>
      </p:sp>
      <p:sp>
        <p:nvSpPr>
          <p:cNvPr id="6" name="Rounded Rectangle 5"/>
          <p:cNvSpPr/>
          <p:nvPr/>
        </p:nvSpPr>
        <p:spPr>
          <a:xfrm>
            <a:off x="6629400" y="1447800"/>
            <a:ext cx="2286000" cy="1371600"/>
          </a:xfrm>
          <a:prstGeom prst="round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solidFill>
                  <a:schemeClr val="bg1"/>
                </a:solidFill>
              </a:rPr>
              <a:t>THE IN-YOUR-FACE CHRISTIAN</a:t>
            </a:r>
            <a:endParaRPr lang="en-US" b="1" dirty="0">
              <a:solidFill>
                <a:schemeClr val="bg1"/>
              </a:solidFill>
            </a:endParaRPr>
          </a:p>
        </p:txBody>
      </p:sp>
      <p:cxnSp>
        <p:nvCxnSpPr>
          <p:cNvPr id="8" name="Straight Arrow Connector 7"/>
          <p:cNvCxnSpPr/>
          <p:nvPr/>
        </p:nvCxnSpPr>
        <p:spPr>
          <a:xfrm>
            <a:off x="2667000" y="1905000"/>
            <a:ext cx="3810000"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304800" y="3048000"/>
            <a:ext cx="2286000" cy="2308324"/>
          </a:xfrm>
          <a:prstGeom prst="rect">
            <a:avLst/>
          </a:prstGeom>
          <a:noFill/>
        </p:spPr>
        <p:txBody>
          <a:bodyPr wrap="square" rtlCol="0">
            <a:spAutoFit/>
          </a:bodyPr>
          <a:lstStyle/>
          <a:p>
            <a:pPr algn="ctr"/>
            <a:r>
              <a:rPr lang="en-US" b="1" dirty="0" smtClean="0"/>
              <a:t>The nominal Christians is a person who is a Christians in name only. This person does not practice their faith and is not really sure if he or she believes it</a:t>
            </a:r>
            <a:endParaRPr lang="en-US" b="1" dirty="0"/>
          </a:p>
        </p:txBody>
      </p:sp>
      <p:sp>
        <p:nvSpPr>
          <p:cNvPr id="12" name="TextBox 11"/>
          <p:cNvSpPr txBox="1"/>
          <p:nvPr/>
        </p:nvSpPr>
        <p:spPr>
          <a:xfrm>
            <a:off x="6781800" y="3048000"/>
            <a:ext cx="2133600" cy="2862322"/>
          </a:xfrm>
          <a:prstGeom prst="rect">
            <a:avLst/>
          </a:prstGeom>
          <a:noFill/>
        </p:spPr>
        <p:txBody>
          <a:bodyPr wrap="square" rtlCol="0">
            <a:spAutoFit/>
          </a:bodyPr>
          <a:lstStyle/>
          <a:p>
            <a:pPr algn="ctr"/>
            <a:r>
              <a:rPr lang="en-US" b="1" dirty="0" smtClean="0"/>
              <a:t>The in-your-face Christian is overly vocal, dogmatic, and often comes across as self-righteous and condemning. This person often emphasizes minor issues that really do not matter.</a:t>
            </a:r>
            <a:endParaRPr lang="en-US" b="1" dirty="0"/>
          </a:p>
        </p:txBody>
      </p:sp>
    </p:spTree>
    <p:extLst>
      <p:ext uri="{BB962C8B-B14F-4D97-AF65-F5344CB8AC3E}">
        <p14:creationId xmlns:p14="http://schemas.microsoft.com/office/powerpoint/2010/main" val="3903148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4524315"/>
          </a:xfrm>
          <a:prstGeom prst="rect">
            <a:avLst/>
          </a:prstGeom>
          <a:noFill/>
        </p:spPr>
        <p:txBody>
          <a:bodyPr wrap="square" rtlCol="0">
            <a:spAutoFit/>
          </a:bodyPr>
          <a:lstStyle/>
          <a:p>
            <a:pPr algn="ctr"/>
            <a:r>
              <a:rPr lang="en-US" sz="3200" b="1" dirty="0" smtClean="0"/>
              <a:t>Fanaticism</a:t>
            </a:r>
          </a:p>
          <a:p>
            <a:pPr algn="ctr"/>
            <a:r>
              <a:rPr lang="en-US" sz="3200" b="1" dirty="0" smtClean="0"/>
              <a:t>“The Spectrum of Two Extremes”</a:t>
            </a:r>
            <a:endParaRPr lang="en-US" sz="3200" b="1" dirty="0"/>
          </a:p>
          <a:p>
            <a:pPr algn="ctr"/>
            <a:endParaRPr lang="en-US" sz="3200" b="1" dirty="0" smtClean="0"/>
          </a:p>
          <a:p>
            <a:pPr algn="ctr"/>
            <a:endParaRPr lang="en-US" sz="3200" b="1" dirty="0"/>
          </a:p>
          <a:p>
            <a:pPr algn="ctr"/>
            <a:endParaRPr lang="en-US" sz="3200" b="1" dirty="0" smtClean="0"/>
          </a:p>
          <a:p>
            <a:pPr algn="ctr"/>
            <a:endParaRPr lang="en-US" sz="3200" b="1" dirty="0"/>
          </a:p>
          <a:p>
            <a:pPr algn="ctr"/>
            <a:endParaRPr lang="en-US" sz="3200" b="1" dirty="0" smtClean="0"/>
          </a:p>
          <a:p>
            <a:pPr algn="ctr"/>
            <a:endParaRPr lang="en-US" sz="3200" b="1" dirty="0"/>
          </a:p>
          <a:p>
            <a:r>
              <a:rPr lang="en-US" sz="3200" b="1" dirty="0" smtClean="0"/>
              <a:t>     </a:t>
            </a:r>
            <a:endParaRPr lang="en-US" sz="3200" b="1" dirty="0"/>
          </a:p>
        </p:txBody>
      </p:sp>
      <p:sp>
        <p:nvSpPr>
          <p:cNvPr id="5" name="Rounded Rectangle 4"/>
          <p:cNvSpPr/>
          <p:nvPr/>
        </p:nvSpPr>
        <p:spPr>
          <a:xfrm>
            <a:off x="228600" y="1447800"/>
            <a:ext cx="2286000" cy="13716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THE NOMINAL</a:t>
            </a:r>
          </a:p>
          <a:p>
            <a:pPr algn="ctr"/>
            <a:r>
              <a:rPr lang="en-US" b="1" dirty="0" smtClean="0">
                <a:solidFill>
                  <a:schemeClr val="tx1"/>
                </a:solidFill>
              </a:rPr>
              <a:t>CHRISTIAN</a:t>
            </a:r>
            <a:endParaRPr lang="en-US" b="1" dirty="0">
              <a:solidFill>
                <a:schemeClr val="tx1"/>
              </a:solidFill>
            </a:endParaRPr>
          </a:p>
        </p:txBody>
      </p:sp>
      <p:sp>
        <p:nvSpPr>
          <p:cNvPr id="6" name="Rounded Rectangle 5"/>
          <p:cNvSpPr/>
          <p:nvPr/>
        </p:nvSpPr>
        <p:spPr>
          <a:xfrm>
            <a:off x="6629400" y="1447800"/>
            <a:ext cx="2286000" cy="1371600"/>
          </a:xfrm>
          <a:prstGeom prst="round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solidFill>
                  <a:schemeClr val="bg1"/>
                </a:solidFill>
              </a:rPr>
              <a:t>THE IN-YOUR-FACE CHRISTIAN</a:t>
            </a:r>
            <a:endParaRPr lang="en-US" b="1" dirty="0">
              <a:solidFill>
                <a:schemeClr val="bg1"/>
              </a:solidFill>
            </a:endParaRPr>
          </a:p>
        </p:txBody>
      </p:sp>
      <p:cxnSp>
        <p:nvCxnSpPr>
          <p:cNvPr id="8" name="Straight Arrow Connector 7"/>
          <p:cNvCxnSpPr/>
          <p:nvPr/>
        </p:nvCxnSpPr>
        <p:spPr>
          <a:xfrm>
            <a:off x="2667000" y="1905000"/>
            <a:ext cx="3810000"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304800" y="3048000"/>
            <a:ext cx="2286000" cy="1200329"/>
          </a:xfrm>
          <a:prstGeom prst="rect">
            <a:avLst/>
          </a:prstGeom>
          <a:noFill/>
        </p:spPr>
        <p:txBody>
          <a:bodyPr wrap="square" rtlCol="0">
            <a:spAutoFit/>
          </a:bodyPr>
          <a:lstStyle/>
          <a:p>
            <a:pPr algn="ctr"/>
            <a:r>
              <a:rPr lang="en-US" b="1" dirty="0" smtClean="0"/>
              <a:t>The type of person is overly passive and shows little to no commitment to Jesus </a:t>
            </a:r>
            <a:endParaRPr lang="en-US" b="1" dirty="0"/>
          </a:p>
        </p:txBody>
      </p:sp>
      <p:sp>
        <p:nvSpPr>
          <p:cNvPr id="12" name="TextBox 11"/>
          <p:cNvSpPr txBox="1"/>
          <p:nvPr/>
        </p:nvSpPr>
        <p:spPr>
          <a:xfrm>
            <a:off x="6477000" y="3048000"/>
            <a:ext cx="2438400" cy="2862322"/>
          </a:xfrm>
          <a:prstGeom prst="rect">
            <a:avLst/>
          </a:prstGeom>
          <a:noFill/>
        </p:spPr>
        <p:txBody>
          <a:bodyPr wrap="square" rtlCol="0">
            <a:spAutoFit/>
          </a:bodyPr>
          <a:lstStyle/>
          <a:p>
            <a:pPr algn="ctr"/>
            <a:r>
              <a:rPr lang="en-US" b="1" dirty="0" smtClean="0"/>
              <a:t>The Pharisees in Jesus’ day often exemplify this type of person. They strongly emphasized moral behavior and right doctrine. This leads naturally to the feeling of proud superiority over others</a:t>
            </a:r>
            <a:endParaRPr lang="en-US" b="1" dirty="0"/>
          </a:p>
        </p:txBody>
      </p:sp>
      <p:sp>
        <p:nvSpPr>
          <p:cNvPr id="9" name="Oval 8"/>
          <p:cNvSpPr/>
          <p:nvPr/>
        </p:nvSpPr>
        <p:spPr>
          <a:xfrm>
            <a:off x="3200400" y="2743200"/>
            <a:ext cx="274320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Neither of these types of “Christians” are attractive</a:t>
            </a:r>
            <a:r>
              <a:rPr lang="en-US" dirty="0" smtClean="0">
                <a:solidFill>
                  <a:schemeClr val="tx1"/>
                </a:solidFill>
              </a:rPr>
              <a:t>  </a:t>
            </a:r>
            <a:endParaRPr lang="en-US" dirty="0">
              <a:solidFill>
                <a:schemeClr val="tx1"/>
              </a:solidFill>
            </a:endParaRPr>
          </a:p>
        </p:txBody>
      </p:sp>
      <p:sp>
        <p:nvSpPr>
          <p:cNvPr id="13" name="TextBox 12"/>
          <p:cNvSpPr txBox="1"/>
          <p:nvPr/>
        </p:nvSpPr>
        <p:spPr>
          <a:xfrm>
            <a:off x="228600" y="5553670"/>
            <a:ext cx="6324600" cy="923330"/>
          </a:xfrm>
          <a:prstGeom prst="rect">
            <a:avLst/>
          </a:prstGeom>
          <a:noFill/>
        </p:spPr>
        <p:txBody>
          <a:bodyPr wrap="square" rtlCol="0">
            <a:spAutoFit/>
          </a:bodyPr>
          <a:lstStyle/>
          <a:p>
            <a:pPr algn="just"/>
            <a:r>
              <a:rPr lang="en-US" b="1" dirty="0" smtClean="0"/>
              <a:t>Interestingly, Keller points out that </a:t>
            </a:r>
            <a:r>
              <a:rPr lang="en-US" b="1" u="sng" dirty="0" smtClean="0">
                <a:solidFill>
                  <a:srgbClr val="FF0000"/>
                </a:solidFill>
              </a:rPr>
              <a:t>people who are fanatics, are so not because they are too committed to the gospel but because they’re not committed to it enough!</a:t>
            </a:r>
            <a:endParaRPr lang="en-US" b="1" u="sng" dirty="0">
              <a:solidFill>
                <a:srgbClr val="FF0000"/>
              </a:solidFill>
            </a:endParaRPr>
          </a:p>
        </p:txBody>
      </p:sp>
    </p:spTree>
    <p:extLst>
      <p:ext uri="{BB962C8B-B14F-4D97-AF65-F5344CB8AC3E}">
        <p14:creationId xmlns:p14="http://schemas.microsoft.com/office/powerpoint/2010/main" val="3655729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247864"/>
          </a:xfrm>
          <a:prstGeom prst="rect">
            <a:avLst/>
          </a:prstGeom>
          <a:noFill/>
        </p:spPr>
        <p:txBody>
          <a:bodyPr wrap="square" rtlCol="0">
            <a:spAutoFit/>
          </a:bodyPr>
          <a:lstStyle/>
          <a:p>
            <a:pPr algn="ctr"/>
            <a:r>
              <a:rPr lang="en-US" sz="3200" b="1" dirty="0" smtClean="0"/>
              <a:t>Fanaticism</a:t>
            </a:r>
          </a:p>
          <a:p>
            <a:endParaRPr lang="en-US" sz="3200" b="1" dirty="0"/>
          </a:p>
          <a:p>
            <a:r>
              <a:rPr lang="en-US" sz="2800" b="1" dirty="0" smtClean="0"/>
              <a:t>Keller writes, “Think of people you consider fanatical. They’re overbearing, self-righteous, opinionated, insensitive, and harsh. Why? It’s not because they are too Christian but because they are not Christian enough. They are fanatically zealous and courageous, </a:t>
            </a:r>
            <a:r>
              <a:rPr lang="en-US" sz="2800" b="1" u="sng" dirty="0" smtClean="0"/>
              <a:t>but they are not </a:t>
            </a:r>
            <a:r>
              <a:rPr lang="en-US" sz="2800" b="1" dirty="0" smtClean="0"/>
              <a:t>fanatically humble, sensitive, loving, empathetic, forgiving, or understanding – as Christ was. Because they think Christianity is a self-improvement program they emulate the Jesus of the whips in the temple, but not the Jesus who said, “</a:t>
            </a:r>
            <a:r>
              <a:rPr lang="en-US" sz="2800" b="1" i="1" dirty="0" smtClean="0"/>
              <a:t>Let him who is without sin cast the first stone</a:t>
            </a:r>
            <a:r>
              <a:rPr lang="en-US" sz="2800" b="1" dirty="0" smtClean="0"/>
              <a:t>” (John 8:7). </a:t>
            </a:r>
            <a:r>
              <a:rPr lang="en-US" sz="2800" b="1" u="sng" dirty="0" smtClean="0"/>
              <a:t>What strikes us as overly fanatical is actually a failure to be fully committed to Christ</a:t>
            </a:r>
            <a:r>
              <a:rPr lang="en-US" sz="2800" b="1" dirty="0" smtClean="0"/>
              <a:t>.”</a:t>
            </a:r>
            <a:endParaRPr lang="en-US" sz="2400" b="1" dirty="0"/>
          </a:p>
        </p:txBody>
      </p:sp>
    </p:spTree>
    <p:extLst>
      <p:ext uri="{BB962C8B-B14F-4D97-AF65-F5344CB8AC3E}">
        <p14:creationId xmlns:p14="http://schemas.microsoft.com/office/powerpoint/2010/main" val="3289479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3570208"/>
          </a:xfrm>
          <a:prstGeom prst="rect">
            <a:avLst/>
          </a:prstGeom>
          <a:noFill/>
        </p:spPr>
        <p:txBody>
          <a:bodyPr wrap="square" rtlCol="0">
            <a:spAutoFit/>
          </a:bodyPr>
          <a:lstStyle/>
          <a:p>
            <a:pPr algn="ctr"/>
            <a:endParaRPr lang="en-US" sz="3200" b="1" i="1" dirty="0"/>
          </a:p>
          <a:p>
            <a:pPr algn="ctr"/>
            <a:endParaRPr lang="en-US" sz="3200" b="1" i="1" dirty="0" smtClean="0"/>
          </a:p>
          <a:p>
            <a:pPr algn="ctr"/>
            <a:endParaRPr lang="en-US" sz="5400" b="1" dirty="0" smtClean="0"/>
          </a:p>
          <a:p>
            <a:pPr algn="ctr"/>
            <a:r>
              <a:rPr lang="en-US" sz="5400" b="1" dirty="0" smtClean="0"/>
              <a:t>THE BIBLICAL</a:t>
            </a:r>
          </a:p>
          <a:p>
            <a:pPr algn="ctr"/>
            <a:r>
              <a:rPr lang="en-US" sz="5400" b="1" dirty="0" smtClean="0"/>
              <a:t>CRITIQUE OF RELIGION</a:t>
            </a:r>
            <a:endParaRPr lang="en-US" sz="5400" b="1" dirty="0"/>
          </a:p>
        </p:txBody>
      </p:sp>
    </p:spTree>
    <p:extLst>
      <p:ext uri="{BB962C8B-B14F-4D97-AF65-F5344CB8AC3E}">
        <p14:creationId xmlns:p14="http://schemas.microsoft.com/office/powerpoint/2010/main" val="3363563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816977"/>
          </a:xfrm>
          <a:prstGeom prst="rect">
            <a:avLst/>
          </a:prstGeom>
          <a:noFill/>
        </p:spPr>
        <p:txBody>
          <a:bodyPr wrap="square" rtlCol="0">
            <a:spAutoFit/>
          </a:bodyPr>
          <a:lstStyle/>
          <a:p>
            <a:pPr algn="ctr"/>
            <a:r>
              <a:rPr lang="en-US" sz="3200" b="1" dirty="0" smtClean="0"/>
              <a:t>The Biblical Critique of Religion</a:t>
            </a:r>
          </a:p>
          <a:p>
            <a:pPr algn="ctr"/>
            <a:endParaRPr lang="en-US" sz="3200" b="1" dirty="0"/>
          </a:p>
          <a:p>
            <a:r>
              <a:rPr lang="en-US" sz="2800" b="1" dirty="0" smtClean="0"/>
              <a:t>The answer to how Christians should respond to all of these “problems” within Christianity (violence, fanaticism) is not to tone down your faith, but to understand it more deeply. </a:t>
            </a:r>
            <a:endParaRPr lang="en-US" sz="2800" b="1" dirty="0"/>
          </a:p>
          <a:p>
            <a:endParaRPr lang="en-US" sz="2800" b="1" dirty="0" smtClean="0"/>
          </a:p>
          <a:p>
            <a:r>
              <a:rPr lang="en-US" sz="2800" b="1" dirty="0" err="1" smtClean="0"/>
              <a:t>Merold</a:t>
            </a:r>
            <a:r>
              <a:rPr lang="en-US" sz="2800" b="1" dirty="0" smtClean="0"/>
              <a:t> </a:t>
            </a:r>
            <a:r>
              <a:rPr lang="en-US" sz="2800" b="1" dirty="0" err="1" smtClean="0"/>
              <a:t>Westphal</a:t>
            </a:r>
            <a:r>
              <a:rPr lang="en-US" sz="2800" b="1" dirty="0" smtClean="0"/>
              <a:t> documents how Marx’s analysis of religion as an instrument of oppression was anticipated by the Hebrew prophets Isaiah, Jeremiah, and Amos (and even the New Testament). Marx, according to </a:t>
            </a:r>
            <a:r>
              <a:rPr lang="en-US" sz="2800" b="1" dirty="0" err="1" smtClean="0"/>
              <a:t>Westphal</a:t>
            </a:r>
            <a:r>
              <a:rPr lang="en-US" sz="2800" b="1" dirty="0" smtClean="0"/>
              <a:t> was UNORIGINAL in his critique of religion – because the Bible beat him to it! </a:t>
            </a:r>
            <a:endParaRPr lang="en-US" sz="2800" b="1" dirty="0"/>
          </a:p>
        </p:txBody>
      </p:sp>
    </p:spTree>
    <p:extLst>
      <p:ext uri="{BB962C8B-B14F-4D97-AF65-F5344CB8AC3E}">
        <p14:creationId xmlns:p14="http://schemas.microsoft.com/office/powerpoint/2010/main" val="1631078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816977"/>
          </a:xfrm>
          <a:prstGeom prst="rect">
            <a:avLst/>
          </a:prstGeom>
          <a:noFill/>
        </p:spPr>
        <p:txBody>
          <a:bodyPr wrap="square" rtlCol="0">
            <a:spAutoFit/>
          </a:bodyPr>
          <a:lstStyle/>
          <a:p>
            <a:pPr algn="ctr"/>
            <a:r>
              <a:rPr lang="en-US" sz="3200" b="1" dirty="0" smtClean="0"/>
              <a:t>The Biblical Critique of Religion</a:t>
            </a:r>
          </a:p>
          <a:p>
            <a:pPr algn="ctr"/>
            <a:endParaRPr lang="en-US" sz="3200" b="1" dirty="0"/>
          </a:p>
          <a:p>
            <a:r>
              <a:rPr lang="en-US" sz="2800" b="1" dirty="0" smtClean="0"/>
              <a:t>Jesus’ famous “Sermon on the Mount” (Matthew 5-7) is a major critique of religion. Jesus is not criticizing irreligious people, but rather religious ones. He criticizes people who</a:t>
            </a:r>
          </a:p>
          <a:p>
            <a:r>
              <a:rPr lang="en-US" sz="2800" b="1" dirty="0" smtClean="0"/>
              <a:t>pray, given to the poor, and seek to live morally, but they do so to receive personal acclaim and power for themselves.  They think that perhaps they will receive leverage over people or God! Matthew 6:7, “</a:t>
            </a:r>
            <a:r>
              <a:rPr lang="en-US" sz="2800" b="1" i="1" dirty="0" smtClean="0"/>
              <a:t>They think they will be heard for their many words</a:t>
            </a:r>
            <a:r>
              <a:rPr lang="en-US" sz="2800" b="1" dirty="0" smtClean="0"/>
              <a:t>.” </a:t>
            </a:r>
          </a:p>
          <a:p>
            <a:endParaRPr lang="en-US" sz="2800" b="1" dirty="0"/>
          </a:p>
          <a:p>
            <a:r>
              <a:rPr lang="en-US" sz="2800" b="1" dirty="0" smtClean="0"/>
              <a:t>This makes them judgmental and condemning, quick to give criticism, and unwilling to take it. They are fanatics. </a:t>
            </a:r>
          </a:p>
        </p:txBody>
      </p:sp>
    </p:spTree>
    <p:extLst>
      <p:ext uri="{BB962C8B-B14F-4D97-AF65-F5344CB8AC3E}">
        <p14:creationId xmlns:p14="http://schemas.microsoft.com/office/powerpoint/2010/main" val="2803113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247864"/>
          </a:xfrm>
          <a:prstGeom prst="rect">
            <a:avLst/>
          </a:prstGeom>
          <a:noFill/>
        </p:spPr>
        <p:txBody>
          <a:bodyPr wrap="square" rtlCol="0">
            <a:spAutoFit/>
          </a:bodyPr>
          <a:lstStyle/>
          <a:p>
            <a:pPr algn="ctr"/>
            <a:r>
              <a:rPr lang="en-US" sz="3200" b="1" dirty="0" smtClean="0"/>
              <a:t>The Biblical Critique of Religion</a:t>
            </a:r>
          </a:p>
          <a:p>
            <a:pPr algn="ctr"/>
            <a:endParaRPr lang="en-US" sz="3200" b="1" dirty="0"/>
          </a:p>
          <a:p>
            <a:r>
              <a:rPr lang="en-US" sz="2800" b="1" dirty="0" smtClean="0"/>
              <a:t>Think about </a:t>
            </a:r>
            <a:r>
              <a:rPr lang="en-US" sz="2800" b="1" dirty="0"/>
              <a:t>the words of Jesus, </a:t>
            </a:r>
            <a:r>
              <a:rPr lang="en-US" sz="2800" b="1" dirty="0" smtClean="0"/>
              <a:t>"</a:t>
            </a:r>
            <a:r>
              <a:rPr lang="en-US" sz="2800" b="1" i="1" dirty="0" smtClean="0"/>
              <a:t>Truly</a:t>
            </a:r>
            <a:r>
              <a:rPr lang="en-US" sz="2800" b="1" i="1" dirty="0"/>
              <a:t>, I say to you, the tax collectors and the prostitutes go into the kingdom of God before </a:t>
            </a:r>
            <a:r>
              <a:rPr lang="en-US" sz="2800" b="1" i="1" dirty="0" smtClean="0"/>
              <a:t>you</a:t>
            </a:r>
            <a:r>
              <a:rPr lang="en-US" sz="2800" b="1" dirty="0" smtClean="0"/>
              <a:t>” (Matthew 21:31).  Jesus criticized the abuse of religion. He condemned legalism, self-righteousness, bigotry, and love of wealth and power (You can clean the outside of the cup and dish, but inside you are full of greed and wickedness…You neglect justice and the love of God…You load people down with burdens they can hardly carry, and you yourselves will not lift a finger to help them…You devour widows’ houses and for a show make long prayers (see Luke 11:39-46; 20:47). </a:t>
            </a:r>
            <a:r>
              <a:rPr lang="en-US" sz="2800" b="1" dirty="0"/>
              <a:t> </a:t>
            </a:r>
            <a:r>
              <a:rPr lang="en-US" sz="2800" b="1" dirty="0" smtClean="0"/>
              <a:t>Karl Barth, “It was the Church (not the world), who crucified Christ.”</a:t>
            </a:r>
            <a:endParaRPr lang="en-US" sz="2800" b="1" dirty="0"/>
          </a:p>
        </p:txBody>
      </p:sp>
    </p:spTree>
    <p:extLst>
      <p:ext uri="{BB962C8B-B14F-4D97-AF65-F5344CB8AC3E}">
        <p14:creationId xmlns:p14="http://schemas.microsoft.com/office/powerpoint/2010/main" val="2598477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570756"/>
          </a:xfrm>
          <a:prstGeom prst="rect">
            <a:avLst/>
          </a:prstGeom>
          <a:noFill/>
        </p:spPr>
        <p:txBody>
          <a:bodyPr wrap="square" rtlCol="0">
            <a:spAutoFit/>
          </a:bodyPr>
          <a:lstStyle/>
          <a:p>
            <a:pPr algn="ctr"/>
            <a:r>
              <a:rPr lang="en-US" sz="3200" b="1" dirty="0" smtClean="0"/>
              <a:t>The Biblical Critique of Religion</a:t>
            </a:r>
          </a:p>
          <a:p>
            <a:pPr algn="just"/>
            <a:r>
              <a:rPr lang="en-US" sz="2000" b="1" dirty="0" smtClean="0"/>
              <a:t>Isaiah </a:t>
            </a:r>
            <a:r>
              <a:rPr lang="en-US" sz="2000" b="1" dirty="0"/>
              <a:t>58:2-7   </a:t>
            </a:r>
            <a:r>
              <a:rPr lang="en-US" sz="2000" b="1" baseline="30000" dirty="0"/>
              <a:t>2</a:t>
            </a:r>
            <a:r>
              <a:rPr lang="en-US" sz="2000" b="1" dirty="0"/>
              <a:t> Yet they act so pious! They come to the Temple every day and seem delighted to learn all about me. They act like a righteous nation that would never abandon the laws of its God. They ask me to take action on their behalf, pretending they want to be near me.  </a:t>
            </a:r>
            <a:r>
              <a:rPr lang="en-US" sz="2000" b="1" baseline="30000" dirty="0"/>
              <a:t>3</a:t>
            </a:r>
            <a:r>
              <a:rPr lang="en-US" sz="2000" b="1" dirty="0"/>
              <a:t> 'We have fasted before you!' they say. 'Why aren't you impressed? We have been very hard on ourselves, and you don't even notice it!' "I will tell you why!" I respond. "It's because you are fasting to please yourselves. Even while you fast, you keep oppressing your workers.  </a:t>
            </a:r>
            <a:r>
              <a:rPr lang="en-US" sz="2000" b="1" baseline="30000" dirty="0"/>
              <a:t>4</a:t>
            </a:r>
            <a:r>
              <a:rPr lang="en-US" sz="2000" b="1" dirty="0"/>
              <a:t> What good is fasting when you keep on fighting and quarreling? This kind of fasting will never get you anywhere with me. </a:t>
            </a:r>
            <a:r>
              <a:rPr lang="en-US" sz="2000" b="1" baseline="30000" dirty="0" smtClean="0"/>
              <a:t>5</a:t>
            </a:r>
            <a:r>
              <a:rPr lang="en-US" sz="2000" b="1" dirty="0" smtClean="0"/>
              <a:t> </a:t>
            </a:r>
            <a:r>
              <a:rPr lang="en-US" sz="2000" b="1" dirty="0"/>
              <a:t>You humble yourselves by going through the motions of penance, bowing your heads like reeds bending in the wind. You dress in burlap and cover yourselves with ashes. Is this what you call fasting? Do you really think this will please the LORD?  </a:t>
            </a:r>
            <a:r>
              <a:rPr lang="en-US" sz="2000" b="1" baseline="30000" dirty="0"/>
              <a:t>6</a:t>
            </a:r>
            <a:r>
              <a:rPr lang="en-US" sz="2000" b="1" dirty="0"/>
              <a:t> "No, this is the kind of fasting I want: Free those who are wrongly imprisoned; lighten the burden of those who work for you. Let the oppressed go free, and remove the chains that bind people.  </a:t>
            </a:r>
            <a:r>
              <a:rPr lang="en-US" sz="2000" b="1" baseline="30000" dirty="0"/>
              <a:t>7</a:t>
            </a:r>
            <a:r>
              <a:rPr lang="en-US" sz="2000" b="1" dirty="0"/>
              <a:t> Share your food with the hungry, and give shelter to the homeless. Give clothes to those who need them, and do not hide from relatives who need your help. </a:t>
            </a:r>
            <a:endParaRPr lang="en-US" sz="2000" b="1" dirty="0" smtClean="0"/>
          </a:p>
        </p:txBody>
      </p:sp>
    </p:spTree>
    <p:extLst>
      <p:ext uri="{BB962C8B-B14F-4D97-AF65-F5344CB8AC3E}">
        <p14:creationId xmlns:p14="http://schemas.microsoft.com/office/powerpoint/2010/main" val="3474378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678751"/>
          </a:xfrm>
          <a:prstGeom prst="rect">
            <a:avLst/>
          </a:prstGeom>
          <a:noFill/>
        </p:spPr>
        <p:txBody>
          <a:bodyPr wrap="square" rtlCol="0">
            <a:spAutoFit/>
          </a:bodyPr>
          <a:lstStyle/>
          <a:p>
            <a:pPr algn="ctr"/>
            <a:r>
              <a:rPr lang="en-US" sz="3200" b="1" dirty="0" smtClean="0"/>
              <a:t>The Biblical Critique of Religion</a:t>
            </a:r>
          </a:p>
          <a:p>
            <a:pPr algn="just"/>
            <a:endParaRPr lang="en-US" sz="2000" b="1" dirty="0"/>
          </a:p>
          <a:p>
            <a:pPr algn="just"/>
            <a:r>
              <a:rPr lang="en-US" sz="2800" b="1" dirty="0" smtClean="0"/>
              <a:t>What were the prophets protesting against? Were they protesting against prayer and fasting? There is a human tendency to use outward religious devotion try to manipulate other and God. This leads to greed, materialism, and oppression. People like this think that they have pleased God by their devotion. This leads to thinking that they deserve deference or special treatment.  But because God saves us by His grace, He can never be manipulated by moral performance that does not see one’s need for grace.  Jesus said, “</a:t>
            </a:r>
            <a:r>
              <a:rPr lang="en-US" sz="2400" b="1" i="1" dirty="0" smtClean="0"/>
              <a:t>But </a:t>
            </a:r>
            <a:r>
              <a:rPr lang="en-US" sz="2400" b="1" i="1" dirty="0"/>
              <a:t>among you it will be different. Whoever wants to be a leader among you must be your servant, </a:t>
            </a:r>
            <a:r>
              <a:rPr lang="en-US" sz="2400" b="1" i="1" dirty="0" smtClean="0"/>
              <a:t> </a:t>
            </a:r>
            <a:r>
              <a:rPr lang="en-US" sz="2400" b="1" i="1" dirty="0"/>
              <a:t>and whoever wants to be first among you must be the slave of everyone else. </a:t>
            </a:r>
            <a:r>
              <a:rPr lang="en-US" sz="2400" b="1" i="1" dirty="0" smtClean="0"/>
              <a:t> </a:t>
            </a:r>
            <a:r>
              <a:rPr lang="en-US" sz="2400" b="1" i="1" dirty="0"/>
              <a:t>For even the Son of Man came not to be served but to serve others and to give his life as a ransom for </a:t>
            </a:r>
            <a:r>
              <a:rPr lang="en-US" sz="2400" b="1" i="1" dirty="0" smtClean="0"/>
              <a:t>many“ (</a:t>
            </a:r>
            <a:r>
              <a:rPr lang="en-US" sz="2400" b="1" dirty="0" smtClean="0"/>
              <a:t>Mark 10). </a:t>
            </a:r>
          </a:p>
        </p:txBody>
      </p:sp>
    </p:spTree>
    <p:extLst>
      <p:ext uri="{BB962C8B-B14F-4D97-AF65-F5344CB8AC3E}">
        <p14:creationId xmlns:p14="http://schemas.microsoft.com/office/powerpoint/2010/main" val="4129063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509200"/>
          </a:xfrm>
          <a:prstGeom prst="rect">
            <a:avLst/>
          </a:prstGeom>
          <a:noFill/>
        </p:spPr>
        <p:txBody>
          <a:bodyPr wrap="square" rtlCol="0">
            <a:spAutoFit/>
          </a:bodyPr>
          <a:lstStyle/>
          <a:p>
            <a:pPr algn="ctr"/>
            <a:endParaRPr lang="en-US" sz="3200" b="1" i="1" dirty="0" smtClean="0"/>
          </a:p>
          <a:p>
            <a:pPr algn="ctr"/>
            <a:r>
              <a:rPr lang="en-US" sz="3200" b="1" i="1" dirty="0" smtClean="0"/>
              <a:t>“</a:t>
            </a:r>
            <a:r>
              <a:rPr lang="en-US" sz="3200" b="1" i="1" dirty="0" smtClean="0"/>
              <a:t>I have to doubt any religion that has so many fanatics and hypocrites,” insisted Helen a law student. “There are so many people who are not religious at all who are more kind and even more moral than many of the Christians I know.”</a:t>
            </a:r>
          </a:p>
          <a:p>
            <a:pPr algn="ctr"/>
            <a:endParaRPr lang="en-US" sz="3200" b="1" i="1" dirty="0"/>
          </a:p>
          <a:p>
            <a:pPr algn="ctr"/>
            <a:r>
              <a:rPr lang="en-US" sz="3200" b="1" i="1" dirty="0" smtClean="0"/>
              <a:t>“The Church has a history of supporting</a:t>
            </a:r>
          </a:p>
          <a:p>
            <a:pPr algn="ctr"/>
            <a:r>
              <a:rPr lang="en-US" sz="3200" b="1" i="1" dirty="0" smtClean="0"/>
              <a:t> injustice, of destroying culture,” responded</a:t>
            </a:r>
          </a:p>
          <a:p>
            <a:pPr algn="ctr"/>
            <a:r>
              <a:rPr lang="en-US" sz="3200" b="1" i="1" dirty="0" smtClean="0"/>
              <a:t> Jessica, another law student. “If Christianity </a:t>
            </a:r>
          </a:p>
          <a:p>
            <a:pPr algn="ctr"/>
            <a:r>
              <a:rPr lang="en-US" sz="3200" b="1" i="1" dirty="0"/>
              <a:t>i</a:t>
            </a:r>
            <a:r>
              <a:rPr lang="en-US" sz="3200" b="1" i="1" dirty="0" smtClean="0"/>
              <a:t>s the true religion, how could this be?”</a:t>
            </a:r>
            <a:endParaRPr lang="en-US" sz="1600" b="1" dirty="0"/>
          </a:p>
        </p:txBody>
      </p:sp>
    </p:spTree>
    <p:extLst>
      <p:ext uri="{BB962C8B-B14F-4D97-AF65-F5344CB8AC3E}">
        <p14:creationId xmlns:p14="http://schemas.microsoft.com/office/powerpoint/2010/main" val="2002471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201424"/>
          </a:xfrm>
          <a:prstGeom prst="rect">
            <a:avLst/>
          </a:prstGeom>
          <a:noFill/>
        </p:spPr>
        <p:txBody>
          <a:bodyPr wrap="square" rtlCol="0">
            <a:spAutoFit/>
          </a:bodyPr>
          <a:lstStyle/>
          <a:p>
            <a:pPr algn="ctr"/>
            <a:r>
              <a:rPr lang="en-US" sz="3200" b="1" dirty="0" smtClean="0"/>
              <a:t>The Biblical Critique of Religion</a:t>
            </a:r>
          </a:p>
          <a:p>
            <a:pPr algn="just"/>
            <a:endParaRPr lang="en-US" sz="2000" b="1" dirty="0"/>
          </a:p>
          <a:p>
            <a:pPr algn="just"/>
            <a:r>
              <a:rPr lang="en-US" sz="2800" b="1" dirty="0" smtClean="0"/>
              <a:t>In Jesus’s and the prophets’ critique, self-righteous religion is always marked by insensitivity to issues of social justice, while true faith is marked by profound concern for the poor and marginalized.</a:t>
            </a:r>
          </a:p>
          <a:p>
            <a:pPr algn="just"/>
            <a:endParaRPr lang="en-US" sz="2800" b="1" dirty="0"/>
          </a:p>
          <a:p>
            <a:pPr algn="just"/>
            <a:r>
              <a:rPr lang="en-US" sz="2800" b="1" dirty="0" smtClean="0"/>
              <a:t> A Swiss theologian made this comment when writing about the Hebrew prophets,  “God so identifies with the poor that their cries express divine pain. The Bible teaches us that our treatment of them equals our treatment of God.”</a:t>
            </a:r>
          </a:p>
        </p:txBody>
      </p:sp>
    </p:spTree>
    <p:extLst>
      <p:ext uri="{BB962C8B-B14F-4D97-AF65-F5344CB8AC3E}">
        <p14:creationId xmlns:p14="http://schemas.microsoft.com/office/powerpoint/2010/main" val="282922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063198"/>
          </a:xfrm>
          <a:prstGeom prst="rect">
            <a:avLst/>
          </a:prstGeom>
          <a:noFill/>
        </p:spPr>
        <p:txBody>
          <a:bodyPr wrap="square" rtlCol="0">
            <a:spAutoFit/>
          </a:bodyPr>
          <a:lstStyle/>
          <a:p>
            <a:pPr algn="ctr"/>
            <a:r>
              <a:rPr lang="en-US" sz="3200" b="1" dirty="0" smtClean="0"/>
              <a:t>The Biblical Critique of Religion</a:t>
            </a:r>
          </a:p>
          <a:p>
            <a:pPr algn="just"/>
            <a:endParaRPr lang="en-US" sz="2000" b="1" dirty="0"/>
          </a:p>
          <a:p>
            <a:pPr algn="just"/>
            <a:r>
              <a:rPr lang="en-US" sz="2800" b="1" dirty="0" smtClean="0"/>
              <a:t>There is no doubt that throughout history the Church has been guilty to certain oppressions, etc. [and we agree this is inexcusable]. Historian C. John </a:t>
            </a:r>
            <a:r>
              <a:rPr lang="en-US" sz="2800" b="1" dirty="0" err="1" smtClean="0"/>
              <a:t>Sommerville</a:t>
            </a:r>
            <a:r>
              <a:rPr lang="en-US" sz="2800" b="1" dirty="0" smtClean="0"/>
              <a:t> notes that the Church has strong secular critics. Many criticize the Church for being power-hungry and self-regarding, but there are many cultures in which the drive to power and respect is considered is considered good. WHERE, THEN, DID WE GET THIS LIST OF VIRTUES BY WHICH WE CAN DISCERN THE CHURCH’S SINS?</a:t>
            </a:r>
          </a:p>
          <a:p>
            <a:pPr algn="just"/>
            <a:endParaRPr lang="en-US" sz="2800" b="1" dirty="0"/>
          </a:p>
          <a:p>
            <a:pPr algn="just"/>
            <a:r>
              <a:rPr lang="en-US" sz="2800" b="1" dirty="0" err="1" smtClean="0"/>
              <a:t>Sommerville</a:t>
            </a:r>
            <a:r>
              <a:rPr lang="en-US" sz="2800" b="1" dirty="0" smtClean="0"/>
              <a:t> contends that we got them from within the Church!</a:t>
            </a:r>
          </a:p>
        </p:txBody>
      </p:sp>
    </p:spTree>
    <p:extLst>
      <p:ext uri="{BB962C8B-B14F-4D97-AF65-F5344CB8AC3E}">
        <p14:creationId xmlns:p14="http://schemas.microsoft.com/office/powerpoint/2010/main" val="463604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632311"/>
          </a:xfrm>
          <a:prstGeom prst="rect">
            <a:avLst/>
          </a:prstGeom>
          <a:noFill/>
        </p:spPr>
        <p:txBody>
          <a:bodyPr wrap="square" rtlCol="0">
            <a:spAutoFit/>
          </a:bodyPr>
          <a:lstStyle/>
          <a:p>
            <a:pPr algn="ctr"/>
            <a:r>
              <a:rPr lang="en-US" sz="3200" b="1" dirty="0" smtClean="0"/>
              <a:t>The Biblical Critique of Religion</a:t>
            </a:r>
          </a:p>
          <a:p>
            <a:pPr algn="just"/>
            <a:endParaRPr lang="en-US" sz="2000" b="1" dirty="0"/>
          </a:p>
          <a:p>
            <a:pPr algn="just"/>
            <a:endParaRPr lang="en-US" sz="2800" b="1" dirty="0"/>
          </a:p>
          <a:p>
            <a:pPr algn="ctr"/>
            <a:r>
              <a:rPr lang="en-US" sz="2800" b="1" dirty="0" err="1" smtClean="0"/>
              <a:t>Sommerville’s</a:t>
            </a:r>
            <a:r>
              <a:rPr lang="en-US" sz="2800" b="1" dirty="0" smtClean="0"/>
              <a:t> “Thought Experiment”</a:t>
            </a:r>
          </a:p>
          <a:p>
            <a:pPr algn="ctr"/>
            <a:endParaRPr lang="en-US" sz="2800" b="1" dirty="0" smtClean="0"/>
          </a:p>
          <a:p>
            <a:pPr algn="ctr"/>
            <a:endParaRPr lang="en-US" sz="2800" b="1" dirty="0"/>
          </a:p>
          <a:p>
            <a:pPr algn="ctr"/>
            <a:endParaRPr lang="en-US" sz="2800" b="1" dirty="0" smtClean="0"/>
          </a:p>
          <a:p>
            <a:pPr algn="ctr"/>
            <a:endParaRPr lang="en-US" sz="2800" b="1" dirty="0"/>
          </a:p>
          <a:p>
            <a:pPr algn="ctr"/>
            <a:endParaRPr lang="en-US" sz="2800" b="1" dirty="0" smtClean="0"/>
          </a:p>
          <a:p>
            <a:pPr algn="ctr"/>
            <a:endParaRPr lang="en-US" sz="2800" b="1" dirty="0"/>
          </a:p>
          <a:p>
            <a:pPr algn="ctr"/>
            <a:r>
              <a:rPr lang="en-US" sz="2800" b="1" dirty="0" smtClean="0"/>
              <a:t>Imagine seeing a little old lady walking down the street at night carry a big purse. What prevents you from stealing her purse? How would you answer this question?</a:t>
            </a:r>
            <a:endParaRPr lang="en-US" sz="2800" b="1" dirty="0"/>
          </a:p>
        </p:txBody>
      </p:sp>
      <p:sp>
        <p:nvSpPr>
          <p:cNvPr id="5" name="Rounded Rectangle 4"/>
          <p:cNvSpPr/>
          <p:nvPr/>
        </p:nvSpPr>
        <p:spPr>
          <a:xfrm>
            <a:off x="609600" y="2362200"/>
            <a:ext cx="3657600" cy="1828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tx1"/>
                </a:solidFill>
              </a:rPr>
              <a:t>Group 1: Pre-Christian Northern European tribes.  Their societies were based on  honor (a shame-based culture which insist on earning respect from others</a:t>
            </a:r>
            <a:endParaRPr lang="en-US" b="1" dirty="0">
              <a:solidFill>
                <a:schemeClr val="tx1"/>
              </a:solidFill>
            </a:endParaRPr>
          </a:p>
        </p:txBody>
      </p:sp>
      <p:sp>
        <p:nvSpPr>
          <p:cNvPr id="6" name="Rounded Rectangle 5"/>
          <p:cNvSpPr/>
          <p:nvPr/>
        </p:nvSpPr>
        <p:spPr>
          <a:xfrm>
            <a:off x="5029200" y="2362200"/>
            <a:ext cx="36576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Group 2: Christian monks who were trying to convert them presented values based on charity</a:t>
            </a:r>
            <a:endParaRPr lang="en-US" b="1" dirty="0"/>
          </a:p>
        </p:txBody>
      </p:sp>
    </p:spTree>
    <p:extLst>
      <p:ext uri="{BB962C8B-B14F-4D97-AF65-F5344CB8AC3E}">
        <p14:creationId xmlns:p14="http://schemas.microsoft.com/office/powerpoint/2010/main" val="3453364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494085"/>
          </a:xfrm>
          <a:prstGeom prst="rect">
            <a:avLst/>
          </a:prstGeom>
          <a:noFill/>
        </p:spPr>
        <p:txBody>
          <a:bodyPr wrap="square" rtlCol="0">
            <a:spAutoFit/>
          </a:bodyPr>
          <a:lstStyle/>
          <a:p>
            <a:pPr algn="ctr"/>
            <a:r>
              <a:rPr lang="en-US" sz="3200" b="1" dirty="0" smtClean="0"/>
              <a:t>The Biblical Critique of Religion</a:t>
            </a:r>
          </a:p>
          <a:p>
            <a:pPr algn="just"/>
            <a:endParaRPr lang="en-US" sz="2000" b="1" dirty="0"/>
          </a:p>
          <a:p>
            <a:pPr algn="just"/>
            <a:endParaRPr lang="en-US" sz="2800" b="1" dirty="0"/>
          </a:p>
          <a:p>
            <a:pPr algn="ctr"/>
            <a:r>
              <a:rPr lang="en-US" sz="2800" b="1" dirty="0" err="1" smtClean="0"/>
              <a:t>Sommerville’s</a:t>
            </a:r>
            <a:r>
              <a:rPr lang="en-US" sz="2800" b="1" dirty="0" smtClean="0"/>
              <a:t> “Thought Experiment”</a:t>
            </a:r>
          </a:p>
          <a:p>
            <a:pPr algn="ctr"/>
            <a:endParaRPr lang="en-US" sz="2800" b="1" dirty="0" smtClean="0"/>
          </a:p>
          <a:p>
            <a:pPr algn="ctr"/>
            <a:endParaRPr lang="en-US" sz="2800" b="1" dirty="0"/>
          </a:p>
          <a:p>
            <a:pPr algn="ctr"/>
            <a:endParaRPr lang="en-US" sz="2800" b="1" dirty="0" smtClean="0"/>
          </a:p>
          <a:p>
            <a:pPr algn="ctr"/>
            <a:endParaRPr lang="en-US" sz="2800" b="1" dirty="0"/>
          </a:p>
          <a:p>
            <a:pPr algn="ctr"/>
            <a:endParaRPr lang="en-US" sz="2800" b="1" dirty="0" smtClean="0"/>
          </a:p>
          <a:p>
            <a:pPr algn="ctr"/>
            <a:endParaRPr lang="en-US" sz="2800" b="1" dirty="0" smtClean="0"/>
          </a:p>
          <a:p>
            <a:pPr algn="ctr"/>
            <a:r>
              <a:rPr lang="en-US" sz="2800" b="1" dirty="0" smtClean="0"/>
              <a:t>A shame-based cultural response says you would not do such a think because if you did no one would respect you.</a:t>
            </a:r>
          </a:p>
          <a:p>
            <a:pPr algn="ctr"/>
            <a:r>
              <a:rPr lang="en-US" sz="2800" b="1" dirty="0" smtClean="0"/>
              <a:t>But a Christian response of charity focuses on the hurt and harm that you would do to the other person. You don’t take it because you want what is best for her life </a:t>
            </a:r>
            <a:endParaRPr lang="en-US" sz="2800" b="1" dirty="0"/>
          </a:p>
        </p:txBody>
      </p:sp>
      <p:sp>
        <p:nvSpPr>
          <p:cNvPr id="5" name="Rounded Rectangle 4"/>
          <p:cNvSpPr/>
          <p:nvPr/>
        </p:nvSpPr>
        <p:spPr>
          <a:xfrm>
            <a:off x="609600" y="2362200"/>
            <a:ext cx="3657600" cy="1828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tx1"/>
                </a:solidFill>
              </a:rPr>
              <a:t>Group 1: Pre-Christian Northern European tribes.  Their societies were based on  honor (a shame-based culture which insist on earning respect from others</a:t>
            </a:r>
            <a:endParaRPr lang="en-US" b="1" dirty="0">
              <a:solidFill>
                <a:schemeClr val="tx1"/>
              </a:solidFill>
            </a:endParaRPr>
          </a:p>
        </p:txBody>
      </p:sp>
      <p:sp>
        <p:nvSpPr>
          <p:cNvPr id="6" name="Rounded Rectangle 5"/>
          <p:cNvSpPr/>
          <p:nvPr/>
        </p:nvSpPr>
        <p:spPr>
          <a:xfrm>
            <a:off x="5029200" y="2362200"/>
            <a:ext cx="36576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Group 2: Christian monks who were trying to convert them presented values based on charity</a:t>
            </a:r>
            <a:endParaRPr lang="en-US" b="1" dirty="0"/>
          </a:p>
        </p:txBody>
      </p:sp>
    </p:spTree>
    <p:extLst>
      <p:ext uri="{BB962C8B-B14F-4D97-AF65-F5344CB8AC3E}">
        <p14:creationId xmlns:p14="http://schemas.microsoft.com/office/powerpoint/2010/main" val="2341308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3908762"/>
          </a:xfrm>
          <a:prstGeom prst="rect">
            <a:avLst/>
          </a:prstGeom>
          <a:noFill/>
        </p:spPr>
        <p:txBody>
          <a:bodyPr wrap="square" rtlCol="0">
            <a:spAutoFit/>
          </a:bodyPr>
          <a:lstStyle/>
          <a:p>
            <a:pPr algn="ctr"/>
            <a:r>
              <a:rPr lang="en-US" sz="3200" b="1" dirty="0" smtClean="0"/>
              <a:t>The Biblical Critique of Religion</a:t>
            </a:r>
          </a:p>
          <a:p>
            <a:pPr algn="just"/>
            <a:endParaRPr lang="en-US" sz="2000" b="1" dirty="0"/>
          </a:p>
          <a:p>
            <a:pPr algn="just"/>
            <a:endParaRPr lang="en-US" sz="2800" b="1" dirty="0"/>
          </a:p>
          <a:p>
            <a:pPr algn="ctr"/>
            <a:r>
              <a:rPr lang="en-US" sz="2800" b="1" dirty="0" err="1" smtClean="0"/>
              <a:t>Sommerville’s</a:t>
            </a:r>
            <a:r>
              <a:rPr lang="en-US" sz="2800" b="1" dirty="0" smtClean="0"/>
              <a:t> “Thought Experiment”</a:t>
            </a:r>
          </a:p>
          <a:p>
            <a:pPr algn="ctr"/>
            <a:endParaRPr lang="en-US" sz="2800" b="1" dirty="0" smtClean="0"/>
          </a:p>
          <a:p>
            <a:pPr algn="ctr"/>
            <a:endParaRPr lang="en-US" sz="2800" b="1" dirty="0"/>
          </a:p>
          <a:p>
            <a:pPr algn="ctr"/>
            <a:endParaRPr lang="en-US" sz="2800" b="1" dirty="0" smtClean="0"/>
          </a:p>
          <a:p>
            <a:pPr algn="ctr"/>
            <a:endParaRPr lang="en-US" sz="2800" b="1" dirty="0"/>
          </a:p>
          <a:p>
            <a:pPr algn="ctr"/>
            <a:endParaRPr lang="en-US" sz="2800" b="1" dirty="0" smtClean="0"/>
          </a:p>
        </p:txBody>
      </p:sp>
      <p:sp>
        <p:nvSpPr>
          <p:cNvPr id="5" name="Rounded Rectangle 4"/>
          <p:cNvSpPr/>
          <p:nvPr/>
        </p:nvSpPr>
        <p:spPr>
          <a:xfrm>
            <a:off x="609600" y="2362200"/>
            <a:ext cx="3657600" cy="1828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tx1"/>
                </a:solidFill>
              </a:rPr>
              <a:t>Group 1: Pre-Christian Northern European tribes.  Their societies were based on  honor (a shame-based culture which insist on earning respect from others</a:t>
            </a:r>
            <a:endParaRPr lang="en-US" b="1" dirty="0">
              <a:solidFill>
                <a:schemeClr val="tx1"/>
              </a:solidFill>
            </a:endParaRPr>
          </a:p>
        </p:txBody>
      </p:sp>
      <p:sp>
        <p:nvSpPr>
          <p:cNvPr id="6" name="Rounded Rectangle 5"/>
          <p:cNvSpPr/>
          <p:nvPr/>
        </p:nvSpPr>
        <p:spPr>
          <a:xfrm>
            <a:off x="5029200" y="2362200"/>
            <a:ext cx="36576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Group 2: Christian monks who were trying to convert them presented values based on charity</a:t>
            </a:r>
            <a:endParaRPr lang="en-US" b="1" dirty="0"/>
          </a:p>
        </p:txBody>
      </p:sp>
      <p:sp>
        <p:nvSpPr>
          <p:cNvPr id="7" name="TextBox 6"/>
          <p:cNvSpPr txBox="1"/>
          <p:nvPr/>
        </p:nvSpPr>
        <p:spPr>
          <a:xfrm>
            <a:off x="609600" y="5401270"/>
            <a:ext cx="3657600" cy="923330"/>
          </a:xfrm>
          <a:prstGeom prst="rect">
            <a:avLst/>
          </a:prstGeom>
          <a:noFill/>
        </p:spPr>
        <p:txBody>
          <a:bodyPr wrap="square" rtlCol="0">
            <a:spAutoFit/>
          </a:bodyPr>
          <a:lstStyle/>
          <a:p>
            <a:pPr algn="ctr"/>
            <a:r>
              <a:rPr lang="en-US" b="1" dirty="0" smtClean="0"/>
              <a:t>This is largely an ethic that is</a:t>
            </a:r>
          </a:p>
          <a:p>
            <a:pPr algn="ctr"/>
            <a:r>
              <a:rPr lang="en-US" b="1" dirty="0" smtClean="0"/>
              <a:t> self-regarding (focus is primarily</a:t>
            </a:r>
          </a:p>
          <a:p>
            <a:pPr algn="ctr"/>
            <a:r>
              <a:rPr lang="en-US" b="1" dirty="0" smtClean="0"/>
              <a:t> on yourself)</a:t>
            </a:r>
            <a:endParaRPr lang="en-US" b="1" dirty="0"/>
          </a:p>
        </p:txBody>
      </p:sp>
      <p:sp>
        <p:nvSpPr>
          <p:cNvPr id="8" name="TextBox 7"/>
          <p:cNvSpPr txBox="1"/>
          <p:nvPr/>
        </p:nvSpPr>
        <p:spPr>
          <a:xfrm>
            <a:off x="5029200" y="5325070"/>
            <a:ext cx="3657600" cy="923330"/>
          </a:xfrm>
          <a:prstGeom prst="rect">
            <a:avLst/>
          </a:prstGeom>
          <a:noFill/>
        </p:spPr>
        <p:txBody>
          <a:bodyPr wrap="square" rtlCol="0">
            <a:spAutoFit/>
          </a:bodyPr>
          <a:lstStyle/>
          <a:p>
            <a:pPr algn="ctr"/>
            <a:r>
              <a:rPr lang="en-US" b="1" dirty="0" smtClean="0"/>
              <a:t>This response is largely an ethic  of other-regarding (you are thinking completely about her)</a:t>
            </a:r>
            <a:endParaRPr lang="en-US" b="1" dirty="0"/>
          </a:p>
        </p:txBody>
      </p:sp>
      <p:cxnSp>
        <p:nvCxnSpPr>
          <p:cNvPr id="10" name="Straight Arrow Connector 9"/>
          <p:cNvCxnSpPr/>
          <p:nvPr/>
        </p:nvCxnSpPr>
        <p:spPr>
          <a:xfrm>
            <a:off x="2438400" y="4191000"/>
            <a:ext cx="0" cy="113407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6858000" y="4191000"/>
            <a:ext cx="0" cy="113407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67451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063198"/>
          </a:xfrm>
          <a:prstGeom prst="rect">
            <a:avLst/>
          </a:prstGeom>
          <a:noFill/>
        </p:spPr>
        <p:txBody>
          <a:bodyPr wrap="square" rtlCol="0">
            <a:spAutoFit/>
          </a:bodyPr>
          <a:lstStyle/>
          <a:p>
            <a:pPr algn="ctr"/>
            <a:r>
              <a:rPr lang="en-US" sz="3200" b="1" dirty="0" smtClean="0"/>
              <a:t>The Biblical Critique of Religion</a:t>
            </a:r>
          </a:p>
          <a:p>
            <a:pPr algn="just"/>
            <a:endParaRPr lang="en-US" sz="2000" b="1" dirty="0"/>
          </a:p>
          <a:p>
            <a:r>
              <a:rPr lang="en-US" sz="2800" b="1" dirty="0" smtClean="0"/>
              <a:t>Christianity changed those honor-based cultures in which pride was valued rather than humility, dominance rather than service, courage rather than </a:t>
            </a:r>
            <a:r>
              <a:rPr lang="en-US" sz="2800" b="1" dirty="0" err="1" smtClean="0"/>
              <a:t>peaceableness</a:t>
            </a:r>
            <a:r>
              <a:rPr lang="en-US" sz="2800" b="1" dirty="0" smtClean="0"/>
              <a:t>, glory rather than modesty, loyalty to one’s tribe rather than equal respect for all. When the Gospel first came to these people they thought it was nonsense. How could a society survive without fear, respect, and strength.  When they did convert they were often inconsistent (merging the two together), which may explain why they supported the Crusades. They let the women and children practice charity while the men kept the honor. This exemplifies how inconsistent we are in living </a:t>
            </a:r>
            <a:r>
              <a:rPr lang="en-US" sz="2800" b="1" smtClean="0"/>
              <a:t>as Christians.</a:t>
            </a:r>
            <a:endParaRPr lang="en-US" sz="2800" b="1" dirty="0" smtClean="0"/>
          </a:p>
        </p:txBody>
      </p:sp>
    </p:spTree>
    <p:extLst>
      <p:ext uri="{BB962C8B-B14F-4D97-AF65-F5344CB8AC3E}">
        <p14:creationId xmlns:p14="http://schemas.microsoft.com/office/powerpoint/2010/main" val="3871659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494085"/>
          </a:xfrm>
          <a:prstGeom prst="rect">
            <a:avLst/>
          </a:prstGeom>
          <a:noFill/>
        </p:spPr>
        <p:txBody>
          <a:bodyPr wrap="square" rtlCol="0">
            <a:spAutoFit/>
          </a:bodyPr>
          <a:lstStyle/>
          <a:p>
            <a:pPr algn="ctr"/>
            <a:r>
              <a:rPr lang="en-US" sz="3200" b="1" dirty="0" smtClean="0"/>
              <a:t>The Biblical Critique of Religion</a:t>
            </a:r>
          </a:p>
          <a:p>
            <a:pPr algn="just"/>
            <a:endParaRPr lang="en-US" sz="2000" b="1" dirty="0"/>
          </a:p>
          <a:p>
            <a:r>
              <a:rPr lang="en-US" sz="2800" b="1" u="sng" dirty="0" smtClean="0"/>
              <a:t>Somerville’s Point </a:t>
            </a:r>
            <a:r>
              <a:rPr lang="en-US" sz="2800" b="1" dirty="0" smtClean="0"/>
              <a:t>– The typical criticisms by secular people about the oppressiveness and injustice of the Christian Church actually come from Christianity’s own resources for critique of itself. </a:t>
            </a:r>
            <a:endParaRPr lang="en-US" sz="2800" b="1" dirty="0"/>
          </a:p>
          <a:p>
            <a:pPr algn="ctr"/>
            <a:endParaRPr lang="en-US" sz="2800" b="1" dirty="0" smtClean="0"/>
          </a:p>
          <a:p>
            <a:pPr algn="ctr"/>
            <a:r>
              <a:rPr lang="en-US" sz="2800" b="1" i="1" dirty="0" smtClean="0"/>
              <a:t>The shortcomings of the Church can be understood historically as the imperfect adoption and practice of the principles of the Christian gospel of Jesus Christ</a:t>
            </a:r>
          </a:p>
          <a:p>
            <a:pPr algn="ctr"/>
            <a:endParaRPr lang="en-US" sz="2800" b="1" i="1" dirty="0"/>
          </a:p>
          <a:p>
            <a:r>
              <a:rPr lang="en-US" sz="2800" b="1" dirty="0" smtClean="0"/>
              <a:t>The answer is not to abandon or reject the Christian Faith just because we see problems with it. The answer is to maintain your trust in Jesus Christ and try to do something to correct the wrongs that are done in His Name. </a:t>
            </a:r>
          </a:p>
        </p:txBody>
      </p:sp>
    </p:spTree>
    <p:extLst>
      <p:ext uri="{BB962C8B-B14F-4D97-AF65-F5344CB8AC3E}">
        <p14:creationId xmlns:p14="http://schemas.microsoft.com/office/powerpoint/2010/main" val="2140149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3570208"/>
          </a:xfrm>
          <a:prstGeom prst="rect">
            <a:avLst/>
          </a:prstGeom>
          <a:noFill/>
        </p:spPr>
        <p:txBody>
          <a:bodyPr wrap="square" rtlCol="0">
            <a:spAutoFit/>
          </a:bodyPr>
          <a:lstStyle/>
          <a:p>
            <a:pPr algn="ctr"/>
            <a:endParaRPr lang="en-US" sz="3200" b="1" i="1" dirty="0"/>
          </a:p>
          <a:p>
            <a:pPr algn="ctr"/>
            <a:endParaRPr lang="en-US" sz="3200" b="1" i="1" dirty="0" smtClean="0"/>
          </a:p>
          <a:p>
            <a:pPr algn="ctr"/>
            <a:endParaRPr lang="en-US" sz="5400" b="1" dirty="0" smtClean="0"/>
          </a:p>
          <a:p>
            <a:pPr algn="ctr"/>
            <a:r>
              <a:rPr lang="en-US" sz="5400" b="1" dirty="0" smtClean="0"/>
              <a:t>JUSTICE IN</a:t>
            </a:r>
          </a:p>
          <a:p>
            <a:pPr algn="ctr"/>
            <a:r>
              <a:rPr lang="en-US" sz="5400" b="1" dirty="0" smtClean="0"/>
              <a:t>JESUS’S NAME</a:t>
            </a:r>
          </a:p>
        </p:txBody>
      </p:sp>
    </p:spTree>
    <p:extLst>
      <p:ext uri="{BB962C8B-B14F-4D97-AF65-F5344CB8AC3E}">
        <p14:creationId xmlns:p14="http://schemas.microsoft.com/office/powerpoint/2010/main" val="4243783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3724096"/>
          </a:xfrm>
          <a:prstGeom prst="rect">
            <a:avLst/>
          </a:prstGeom>
          <a:noFill/>
        </p:spPr>
        <p:txBody>
          <a:bodyPr wrap="square" rtlCol="0">
            <a:spAutoFit/>
          </a:bodyPr>
          <a:lstStyle/>
          <a:p>
            <a:pPr algn="ctr"/>
            <a:r>
              <a:rPr lang="en-US" sz="3200" b="1" dirty="0" smtClean="0"/>
              <a:t>Justice in Jesus’s Name</a:t>
            </a:r>
          </a:p>
          <a:p>
            <a:pPr algn="ctr"/>
            <a:endParaRPr lang="en-US" sz="3200" b="1" dirty="0"/>
          </a:p>
          <a:p>
            <a:pPr algn="just"/>
            <a:r>
              <a:rPr lang="en-US" sz="2800" b="1" dirty="0" smtClean="0"/>
              <a:t>A deep stain on Christian history is the African slave trade. The Church must bear some responsibility for this because Christianity was dominant in the nations that bought and sold slaves during this time. Historically slavery has been practices almost universally, but Christians were some of the first people to put a stop to this</a:t>
            </a:r>
            <a:r>
              <a:rPr lang="en-US" sz="3200" b="1" dirty="0" smtClean="0"/>
              <a:t>. </a:t>
            </a:r>
            <a:endParaRPr lang="en-US" sz="3200" b="1" dirty="0"/>
          </a:p>
        </p:txBody>
      </p:sp>
    </p:spTree>
    <p:extLst>
      <p:ext uri="{BB962C8B-B14F-4D97-AF65-F5344CB8AC3E}">
        <p14:creationId xmlns:p14="http://schemas.microsoft.com/office/powerpoint/2010/main" val="923333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816977"/>
          </a:xfrm>
          <a:prstGeom prst="rect">
            <a:avLst/>
          </a:prstGeom>
          <a:noFill/>
        </p:spPr>
        <p:txBody>
          <a:bodyPr wrap="square" rtlCol="0">
            <a:spAutoFit/>
          </a:bodyPr>
          <a:lstStyle/>
          <a:p>
            <a:pPr algn="ctr"/>
            <a:r>
              <a:rPr lang="en-US" sz="3200" b="1" dirty="0" smtClean="0"/>
              <a:t>Justice in Jesus’s Name</a:t>
            </a:r>
          </a:p>
          <a:p>
            <a:pPr algn="ctr"/>
            <a:endParaRPr lang="en-US" sz="3200" b="1" dirty="0"/>
          </a:p>
          <a:p>
            <a:r>
              <a:rPr lang="en-US" sz="2800" b="1" dirty="0" smtClean="0"/>
              <a:t>Rodney Stark writes, </a:t>
            </a:r>
          </a:p>
          <a:p>
            <a:endParaRPr lang="en-US" sz="2800" b="1" dirty="0"/>
          </a:p>
          <a:p>
            <a:r>
              <a:rPr lang="en-US" sz="2800" b="1" dirty="0" smtClean="0"/>
              <a:t>Although it has been fashionable to deny it, anti-slavery doctrines began to appear in Christian theology soon after the decline of Rome and were accompanied by the eventual disappearance of slavery in all but the fringes of Christian Europe. When Europeans subsequently instituted slavery in the New World, they did so over strenuous papal opposition, a fact that was conveniently “lost” from history until recently.  Finally, the abolition of New World slavery was initiated and achieved by Christian activists.</a:t>
            </a:r>
            <a:endParaRPr lang="en-US" sz="2800" b="1" dirty="0"/>
          </a:p>
        </p:txBody>
      </p:sp>
    </p:spTree>
    <p:extLst>
      <p:ext uri="{BB962C8B-B14F-4D97-AF65-F5344CB8AC3E}">
        <p14:creationId xmlns:p14="http://schemas.microsoft.com/office/powerpoint/2010/main" val="3717992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509200"/>
          </a:xfrm>
          <a:prstGeom prst="rect">
            <a:avLst/>
          </a:prstGeom>
          <a:noFill/>
        </p:spPr>
        <p:txBody>
          <a:bodyPr wrap="square" rtlCol="0">
            <a:spAutoFit/>
          </a:bodyPr>
          <a:lstStyle/>
          <a:p>
            <a:pPr algn="ctr"/>
            <a:endParaRPr lang="en-US" sz="3200" b="1" i="1" dirty="0" smtClean="0"/>
          </a:p>
          <a:p>
            <a:r>
              <a:rPr lang="en-US" sz="3200" b="1" dirty="0" smtClean="0"/>
              <a:t>The college years seem to be a common time when many young people come to the conclusion that Christianity just cannot be true. Students often become enamored with professors who seem to provide strong evidence against the case for Christianity. Are you struggling with doubting the Christian worldview? Have you already rejected the Christian Faith or is your Christian faith growing stronger each day as you come near the end of your college experience? </a:t>
            </a:r>
            <a:endParaRPr lang="en-US" sz="3200" b="1" dirty="0"/>
          </a:p>
        </p:txBody>
      </p:sp>
    </p:spTree>
    <p:extLst>
      <p:ext uri="{BB962C8B-B14F-4D97-AF65-F5344CB8AC3E}">
        <p14:creationId xmlns:p14="http://schemas.microsoft.com/office/powerpoint/2010/main" val="3336420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247864"/>
          </a:xfrm>
          <a:prstGeom prst="rect">
            <a:avLst/>
          </a:prstGeom>
          <a:noFill/>
        </p:spPr>
        <p:txBody>
          <a:bodyPr wrap="square" rtlCol="0">
            <a:spAutoFit/>
          </a:bodyPr>
          <a:lstStyle/>
          <a:p>
            <a:pPr algn="ctr"/>
            <a:r>
              <a:rPr lang="en-US" sz="3200" b="1" dirty="0" smtClean="0"/>
              <a:t>Justice in Jesus’s Name</a:t>
            </a:r>
          </a:p>
          <a:p>
            <a:pPr algn="ctr"/>
            <a:endParaRPr lang="en-US" sz="3200" b="1" dirty="0"/>
          </a:p>
          <a:p>
            <a:pPr algn="just"/>
            <a:r>
              <a:rPr lang="en-US" sz="2800" b="1" dirty="0" smtClean="0"/>
              <a:t>Christian abolitionists did not based their rejection of slavery exclusively on “human rights”, but first and foremost on the belief that this violated God’s will. </a:t>
            </a:r>
          </a:p>
          <a:p>
            <a:pPr algn="just"/>
            <a:endParaRPr lang="en-US" sz="2800" b="1" dirty="0"/>
          </a:p>
          <a:p>
            <a:pPr algn="just"/>
            <a:r>
              <a:rPr lang="en-US" sz="2800" b="1" dirty="0" smtClean="0"/>
              <a:t>William Wilberforce (England) and John </a:t>
            </a:r>
            <a:r>
              <a:rPr lang="en-US" sz="2800" b="1" dirty="0" err="1" smtClean="0"/>
              <a:t>Woolman</a:t>
            </a:r>
            <a:r>
              <a:rPr lang="en-US" sz="2800" b="1" dirty="0" smtClean="0"/>
              <a:t> (America) devoted much of their life to ending slavery and the slave trade. </a:t>
            </a:r>
          </a:p>
          <a:p>
            <a:pPr algn="just"/>
            <a:endParaRPr lang="en-US" sz="2800" b="1" dirty="0"/>
          </a:p>
          <a:p>
            <a:pPr algn="just"/>
            <a:r>
              <a:rPr lang="en-US" sz="2800" b="1" dirty="0" smtClean="0"/>
              <a:t>Note – The slave trade was so lucrative (profitable) for their economies (job security) that there was enormous incentive within the Church to justify it. This battle over self-correction was titanic. </a:t>
            </a:r>
          </a:p>
        </p:txBody>
      </p:sp>
    </p:spTree>
    <p:extLst>
      <p:ext uri="{BB962C8B-B14F-4D97-AF65-F5344CB8AC3E}">
        <p14:creationId xmlns:p14="http://schemas.microsoft.com/office/powerpoint/2010/main" val="938728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816977"/>
          </a:xfrm>
          <a:prstGeom prst="rect">
            <a:avLst/>
          </a:prstGeom>
          <a:noFill/>
        </p:spPr>
        <p:txBody>
          <a:bodyPr wrap="square" rtlCol="0">
            <a:spAutoFit/>
          </a:bodyPr>
          <a:lstStyle/>
          <a:p>
            <a:pPr algn="ctr"/>
            <a:r>
              <a:rPr lang="en-US" sz="3200" b="1" dirty="0" smtClean="0"/>
              <a:t>Justice in Jesus’s Name</a:t>
            </a:r>
          </a:p>
          <a:p>
            <a:pPr algn="ctr"/>
            <a:endParaRPr lang="en-US" sz="3200" b="1" dirty="0"/>
          </a:p>
          <a:p>
            <a:pPr algn="just"/>
            <a:r>
              <a:rPr lang="en-US" sz="2800" b="1" dirty="0" smtClean="0"/>
              <a:t>As abolitionists finally prepared British society to reject slavery, planters in the colonies foretold that emancipation would cost investors enormous sums and the prices of commodities would skyrocket catastrophically. To make up for these massive profit losses House of Commons agreed to compensate the planters for all freed slaves, an astounding sum up to half of the British government’s annual budget. The Act of Emancipation passed in 1833. </a:t>
            </a:r>
          </a:p>
          <a:p>
            <a:pPr algn="just"/>
            <a:endParaRPr lang="en-US" sz="2800" b="1" dirty="0"/>
          </a:p>
          <a:p>
            <a:pPr algn="just"/>
            <a:r>
              <a:rPr lang="en-US" sz="2800" b="1" dirty="0" smtClean="0"/>
              <a:t>The cost were so high, one historian called the British abolition of slavery “</a:t>
            </a:r>
            <a:r>
              <a:rPr lang="en-US" sz="2800" b="1" u="sng" dirty="0" smtClean="0"/>
              <a:t>voluntary </a:t>
            </a:r>
            <a:r>
              <a:rPr lang="en-US" sz="2800" b="1" u="sng" dirty="0" err="1" smtClean="0"/>
              <a:t>econocide</a:t>
            </a:r>
            <a:r>
              <a:rPr lang="en-US" sz="2800" b="1" dirty="0" smtClean="0"/>
              <a:t>.” </a:t>
            </a:r>
          </a:p>
        </p:txBody>
      </p:sp>
    </p:spTree>
    <p:extLst>
      <p:ext uri="{BB962C8B-B14F-4D97-AF65-F5344CB8AC3E}">
        <p14:creationId xmlns:p14="http://schemas.microsoft.com/office/powerpoint/2010/main" val="3572122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816977"/>
          </a:xfrm>
          <a:prstGeom prst="rect">
            <a:avLst/>
          </a:prstGeom>
          <a:noFill/>
        </p:spPr>
        <p:txBody>
          <a:bodyPr wrap="square" rtlCol="0">
            <a:spAutoFit/>
          </a:bodyPr>
          <a:lstStyle/>
          <a:p>
            <a:pPr algn="ctr"/>
            <a:r>
              <a:rPr lang="en-US" sz="3200" b="1" dirty="0" smtClean="0"/>
              <a:t>Justice in Jesus’s Name</a:t>
            </a:r>
          </a:p>
          <a:p>
            <a:pPr algn="ctr"/>
            <a:endParaRPr lang="en-US" sz="3200" b="1" dirty="0"/>
          </a:p>
          <a:p>
            <a:pPr algn="just"/>
            <a:r>
              <a:rPr lang="en-US" sz="2800" b="1" dirty="0" smtClean="0"/>
              <a:t>The question historians have asked is, “Why would the abolitionists be willing to sacrifice so much to end slavery?”  This has puzzled historians because so much political behavior is merely for self-interest.  </a:t>
            </a:r>
          </a:p>
          <a:p>
            <a:pPr algn="just"/>
            <a:endParaRPr lang="en-US" sz="2800" b="1" dirty="0"/>
          </a:p>
          <a:p>
            <a:pPr algn="just"/>
            <a:r>
              <a:rPr lang="en-US" sz="2800" b="1" dirty="0" smtClean="0"/>
              <a:t>Those who campaigned to end slavery were in no position to benefit personally from their actions. This leads us to the conclusion that the sole reasons why these Christians sought to end slavery is because they were convinced it was wrong.  This is an example of self-correction among Christians.</a:t>
            </a:r>
          </a:p>
        </p:txBody>
      </p:sp>
    </p:spTree>
    <p:extLst>
      <p:ext uri="{BB962C8B-B14F-4D97-AF65-F5344CB8AC3E}">
        <p14:creationId xmlns:p14="http://schemas.microsoft.com/office/powerpoint/2010/main" val="11583314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247864"/>
          </a:xfrm>
          <a:prstGeom prst="rect">
            <a:avLst/>
          </a:prstGeom>
          <a:noFill/>
        </p:spPr>
        <p:txBody>
          <a:bodyPr wrap="square" rtlCol="0">
            <a:spAutoFit/>
          </a:bodyPr>
          <a:lstStyle/>
          <a:p>
            <a:pPr algn="ctr"/>
            <a:r>
              <a:rPr lang="en-US" sz="3200" b="1" dirty="0" smtClean="0"/>
              <a:t>Justice in Jesus’s Name</a:t>
            </a:r>
          </a:p>
          <a:p>
            <a:pPr algn="ctr"/>
            <a:endParaRPr lang="en-US" sz="3200" b="1" dirty="0"/>
          </a:p>
          <a:p>
            <a:pPr algn="just"/>
            <a:r>
              <a:rPr lang="en-US" sz="2800" b="1" dirty="0" smtClean="0"/>
              <a:t>Another modern example is the Civil Rights Movement in America.  David L. Chappell points out that this was </a:t>
            </a:r>
            <a:r>
              <a:rPr lang="en-US" sz="2800" b="1" u="sng" dirty="0" smtClean="0"/>
              <a:t>not just a political movement</a:t>
            </a:r>
            <a:r>
              <a:rPr lang="en-US" sz="2800" b="1" dirty="0" smtClean="0"/>
              <a:t>, but was </a:t>
            </a:r>
            <a:r>
              <a:rPr lang="en-US" sz="2800" b="1" u="sng" dirty="0" smtClean="0"/>
              <a:t>primarily a spiritual movement</a:t>
            </a:r>
            <a:r>
              <a:rPr lang="en-US" sz="2800" b="1" dirty="0" smtClean="0"/>
              <a:t>.  Northern White liberals supported the African-American civil rights, </a:t>
            </a:r>
            <a:r>
              <a:rPr lang="en-US" sz="2800" b="1" u="sng" dirty="0" smtClean="0"/>
              <a:t>even though the two groups came from opposing viewpoints</a:t>
            </a:r>
            <a:r>
              <a:rPr lang="en-US" sz="2800" b="1" dirty="0" smtClean="0"/>
              <a:t>. The White liberals supported desegregation from a secular viewpoint, but the African-American leaders approach this from primarily a spiritual (Christian) understanding that desegregation was wrong. The African-American leaders understood desegregation to be a sin that was similar to what the Hebrew prophets criticized in their day.</a:t>
            </a:r>
          </a:p>
        </p:txBody>
      </p:sp>
    </p:spTree>
    <p:extLst>
      <p:ext uri="{BB962C8B-B14F-4D97-AF65-F5344CB8AC3E}">
        <p14:creationId xmlns:p14="http://schemas.microsoft.com/office/powerpoint/2010/main" val="1997560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678751"/>
          </a:xfrm>
          <a:prstGeom prst="rect">
            <a:avLst/>
          </a:prstGeom>
          <a:noFill/>
        </p:spPr>
        <p:txBody>
          <a:bodyPr wrap="square" rtlCol="0">
            <a:spAutoFit/>
          </a:bodyPr>
          <a:lstStyle/>
          <a:p>
            <a:pPr algn="ctr"/>
            <a:r>
              <a:rPr lang="en-US" sz="3200" b="1" dirty="0" smtClean="0"/>
              <a:t>Justice in Jesus’s Name</a:t>
            </a:r>
          </a:p>
          <a:p>
            <a:pPr algn="ctr"/>
            <a:endParaRPr lang="en-US" sz="3200" b="1" dirty="0"/>
          </a:p>
          <a:p>
            <a:pPr algn="just"/>
            <a:r>
              <a:rPr lang="en-US" sz="2800" b="1" dirty="0" smtClean="0"/>
              <a:t>Martin Luther King Jr. confronted racism in white churches in the South. He did not call upon them to become more secular, but he made his case arguing from the Scriptures (especially the prophet Amos).  He repeatedly invokes God’s moral law and the Bible. He was calling white Christians who supported desegregation to be “more true” to their Christian Faith. </a:t>
            </a:r>
            <a:r>
              <a:rPr lang="en-US" sz="2800" b="1" u="sng" dirty="0" smtClean="0"/>
              <a:t>Martin Luther King Jr. never argued from the modern viewpoint that “all truth is relative and personal” (He would have been offended at this thinking because if all truth is relative there was no reason for white Southerners to listen to King!)</a:t>
            </a:r>
            <a:r>
              <a:rPr lang="en-US" sz="2800" b="1" dirty="0" smtClean="0"/>
              <a:t>.  King knew the antidote to racism was not less Christianity but truer Christianity in practice. </a:t>
            </a:r>
          </a:p>
        </p:txBody>
      </p:sp>
    </p:spTree>
    <p:extLst>
      <p:ext uri="{BB962C8B-B14F-4D97-AF65-F5344CB8AC3E}">
        <p14:creationId xmlns:p14="http://schemas.microsoft.com/office/powerpoint/2010/main" val="3498516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4524315"/>
          </a:xfrm>
          <a:prstGeom prst="rect">
            <a:avLst/>
          </a:prstGeom>
          <a:noFill/>
        </p:spPr>
        <p:txBody>
          <a:bodyPr wrap="square" rtlCol="0">
            <a:spAutoFit/>
          </a:bodyPr>
          <a:lstStyle/>
          <a:p>
            <a:pPr algn="ctr"/>
            <a:r>
              <a:rPr lang="en-US" sz="3200" b="1" dirty="0" smtClean="0"/>
              <a:t>Justice in Jesus’s Name</a:t>
            </a:r>
          </a:p>
          <a:p>
            <a:pPr algn="ctr"/>
            <a:endParaRPr lang="en-US" sz="3200" b="1" dirty="0"/>
          </a:p>
          <a:p>
            <a:pPr algn="just"/>
            <a:r>
              <a:rPr lang="en-US" sz="2800" b="1" dirty="0" smtClean="0"/>
              <a:t>Apartheid in South Africa was abolished everyone expected a bloodbath, but Christian leaders like </a:t>
            </a:r>
            <a:r>
              <a:rPr lang="en-US" sz="2800" b="1" u="sng" dirty="0" smtClean="0"/>
              <a:t>Desmond Tutu</a:t>
            </a:r>
            <a:r>
              <a:rPr lang="en-US" sz="2800" b="1" dirty="0" smtClean="0"/>
              <a:t> set up the remarkable </a:t>
            </a:r>
            <a:r>
              <a:rPr lang="en-US" sz="2800" b="1" i="1" dirty="0" smtClean="0"/>
              <a:t>South African Commission for Truth and Reconciliation</a:t>
            </a:r>
            <a:r>
              <a:rPr lang="en-US" sz="2800" b="1" dirty="0"/>
              <a:t> </a:t>
            </a:r>
            <a:r>
              <a:rPr lang="en-US" sz="2800" b="1" dirty="0" smtClean="0"/>
              <a:t>in the mid 1990s.  </a:t>
            </a:r>
          </a:p>
          <a:p>
            <a:pPr algn="just"/>
            <a:endParaRPr lang="en-US" sz="2800" b="1" dirty="0"/>
          </a:p>
          <a:p>
            <a:pPr algn="just"/>
            <a:r>
              <a:rPr lang="en-US" sz="2800" b="1" dirty="0" smtClean="0"/>
              <a:t>This commission help bring about the transition from minority to majority rule without as much violence as people were prediction would happen.  </a:t>
            </a:r>
          </a:p>
        </p:txBody>
      </p:sp>
    </p:spTree>
    <p:extLst>
      <p:ext uri="{BB962C8B-B14F-4D97-AF65-F5344CB8AC3E}">
        <p14:creationId xmlns:p14="http://schemas.microsoft.com/office/powerpoint/2010/main" val="35358822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386090"/>
          </a:xfrm>
          <a:prstGeom prst="rect">
            <a:avLst/>
          </a:prstGeom>
          <a:noFill/>
        </p:spPr>
        <p:txBody>
          <a:bodyPr wrap="square" rtlCol="0">
            <a:spAutoFit/>
          </a:bodyPr>
          <a:lstStyle/>
          <a:p>
            <a:pPr algn="ctr"/>
            <a:r>
              <a:rPr lang="en-US" sz="3200" b="1" dirty="0" smtClean="0"/>
              <a:t>Justice in Jesus’s Name</a:t>
            </a:r>
          </a:p>
          <a:p>
            <a:pPr algn="ctr"/>
            <a:endParaRPr lang="en-US" sz="3200" b="1" dirty="0"/>
          </a:p>
          <a:p>
            <a:pPr algn="just"/>
            <a:r>
              <a:rPr lang="en-US" sz="2800" b="1" dirty="0" smtClean="0"/>
              <a:t>In the late twentieth century the Catholic Church refused to die under Communism in eastern Europe.  Through their patience and prayers this totalitarian regime was brought down to its knees.  The Polish priest Jerzy </a:t>
            </a:r>
            <a:r>
              <a:rPr lang="en-US" sz="2800" b="1" dirty="0" err="1" smtClean="0"/>
              <a:t>Popieluszko</a:t>
            </a:r>
            <a:r>
              <a:rPr lang="en-US" sz="2800" b="1" dirty="0" smtClean="0"/>
              <a:t> was murdered as he was preaching and involved in activism (1980s). 250,000 people attended his funeral, including Lech Walesa. Many of these people marches past the Communist government officials with signs that read, “We Forgive.’ The Christian underpinnings of this resistance movement were unmistakable.  </a:t>
            </a:r>
          </a:p>
        </p:txBody>
      </p:sp>
    </p:spTree>
    <p:extLst>
      <p:ext uri="{BB962C8B-B14F-4D97-AF65-F5344CB8AC3E}">
        <p14:creationId xmlns:p14="http://schemas.microsoft.com/office/powerpoint/2010/main" val="5657336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3662541"/>
          </a:xfrm>
          <a:prstGeom prst="rect">
            <a:avLst/>
          </a:prstGeom>
          <a:noFill/>
        </p:spPr>
        <p:txBody>
          <a:bodyPr wrap="square" rtlCol="0">
            <a:spAutoFit/>
          </a:bodyPr>
          <a:lstStyle/>
          <a:p>
            <a:pPr algn="ctr"/>
            <a:r>
              <a:rPr lang="en-US" sz="3200" b="1" dirty="0" smtClean="0"/>
              <a:t>Justice in Jesus’s Name</a:t>
            </a:r>
          </a:p>
          <a:p>
            <a:pPr algn="ctr"/>
            <a:endParaRPr lang="en-US" sz="3200" b="1" dirty="0"/>
          </a:p>
          <a:p>
            <a:pPr algn="just"/>
            <a:r>
              <a:rPr lang="en-US" sz="2800" b="1" dirty="0" smtClean="0"/>
              <a:t>Archbishop Oscar Romero of El Salvador was made archbishop for his conservative-orthodox doctrinal views. In his new post he encountered irrefutable evidence of chronic and violent human rights abuses by the government. He spoke out fearlessly and as a result was shot to death in 1980 while saying Mass.</a:t>
            </a:r>
          </a:p>
        </p:txBody>
      </p:sp>
    </p:spTree>
    <p:extLst>
      <p:ext uri="{BB962C8B-B14F-4D97-AF65-F5344CB8AC3E}">
        <p14:creationId xmlns:p14="http://schemas.microsoft.com/office/powerpoint/2010/main" val="3464925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4955203"/>
          </a:xfrm>
          <a:prstGeom prst="rect">
            <a:avLst/>
          </a:prstGeom>
          <a:noFill/>
        </p:spPr>
        <p:txBody>
          <a:bodyPr wrap="square" rtlCol="0">
            <a:spAutoFit/>
          </a:bodyPr>
          <a:lstStyle/>
          <a:p>
            <a:pPr algn="ctr"/>
            <a:r>
              <a:rPr lang="en-US" sz="3200" b="1" dirty="0" smtClean="0"/>
              <a:t>Justice in Jesus’s Name</a:t>
            </a:r>
          </a:p>
          <a:p>
            <a:pPr algn="ctr"/>
            <a:endParaRPr lang="en-US" sz="3200" b="1" dirty="0"/>
          </a:p>
          <a:p>
            <a:pPr algn="just"/>
            <a:r>
              <a:rPr lang="en-US" sz="2800" b="1" dirty="0" smtClean="0"/>
              <a:t>The Lutheran </a:t>
            </a:r>
            <a:r>
              <a:rPr lang="en-US" sz="2800" b="1" dirty="0" err="1" smtClean="0"/>
              <a:t>Deitrich</a:t>
            </a:r>
            <a:r>
              <a:rPr lang="en-US" sz="2800" b="1" dirty="0" smtClean="0"/>
              <a:t> Bonhoeffer opposed the Nazi regime and criticized all churches who supported them. He wrote the famous book, </a:t>
            </a:r>
            <a:r>
              <a:rPr lang="en-US" sz="2800" b="1" i="1" dirty="0" smtClean="0"/>
              <a:t>The Cost of Discipleship</a:t>
            </a:r>
            <a:r>
              <a:rPr lang="en-US" sz="2800" b="1" dirty="0" smtClean="0"/>
              <a:t>. He wrote this about the state of religion in Germany. There was a spiritual deadness and self-satisfied complacency that made it possible for so many to cooperate with Hitler and turn a blind eye to those being systematically marginalized and destroyed by the Nazis. Bonhoeffer was eventually arrested and hanged.</a:t>
            </a:r>
          </a:p>
        </p:txBody>
      </p:sp>
    </p:spTree>
    <p:extLst>
      <p:ext uri="{BB962C8B-B14F-4D97-AF65-F5344CB8AC3E}">
        <p14:creationId xmlns:p14="http://schemas.microsoft.com/office/powerpoint/2010/main" val="29675984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816977"/>
          </a:xfrm>
          <a:prstGeom prst="rect">
            <a:avLst/>
          </a:prstGeom>
          <a:noFill/>
        </p:spPr>
        <p:txBody>
          <a:bodyPr wrap="square" rtlCol="0">
            <a:spAutoFit/>
          </a:bodyPr>
          <a:lstStyle/>
          <a:p>
            <a:pPr algn="ctr"/>
            <a:r>
              <a:rPr lang="en-US" sz="3200" b="1" dirty="0" smtClean="0"/>
              <a:t>Justice in Jesus’s Name</a:t>
            </a:r>
          </a:p>
          <a:p>
            <a:pPr algn="ctr"/>
            <a:endParaRPr lang="en-US" sz="3200" b="1" dirty="0"/>
          </a:p>
          <a:p>
            <a:pPr algn="just"/>
            <a:r>
              <a:rPr lang="en-US" sz="2800" b="1" dirty="0" smtClean="0"/>
              <a:t>He wrote this from prison before his death. He reveals how Christ gave him faith and strength for such a end-of-life trial.  He was willing to give up everything for the sake of others. </a:t>
            </a:r>
          </a:p>
          <a:p>
            <a:pPr algn="just"/>
            <a:endParaRPr lang="en-US" sz="2800" b="1" dirty="0"/>
          </a:p>
          <a:p>
            <a:pPr algn="just"/>
            <a:r>
              <a:rPr lang="en-US" sz="2800" b="1" dirty="0" smtClean="0"/>
              <a:t>Marx argued that if you believe in a life after this one you won’t be concerned about making this world a better place.  BUT YOU CAN ALSO ARGUE THE OPPOSITE. If this world is all there is, and if the goods of this world are the only love, comfort, and wealth I will ever have, why should I sacrifice them for others?</a:t>
            </a:r>
          </a:p>
        </p:txBody>
      </p:sp>
    </p:spTree>
    <p:extLst>
      <p:ext uri="{BB962C8B-B14F-4D97-AF65-F5344CB8AC3E}">
        <p14:creationId xmlns:p14="http://schemas.microsoft.com/office/powerpoint/2010/main" val="416877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2739211"/>
          </a:xfrm>
          <a:prstGeom prst="rect">
            <a:avLst/>
          </a:prstGeom>
          <a:noFill/>
        </p:spPr>
        <p:txBody>
          <a:bodyPr wrap="square" rtlCol="0">
            <a:spAutoFit/>
          </a:bodyPr>
          <a:lstStyle/>
          <a:p>
            <a:pPr algn="ctr"/>
            <a:endParaRPr lang="en-US" sz="3200" b="1" i="1" dirty="0"/>
          </a:p>
          <a:p>
            <a:pPr algn="ctr"/>
            <a:endParaRPr lang="en-US" sz="3200" b="1" i="1" dirty="0" smtClean="0"/>
          </a:p>
          <a:p>
            <a:pPr algn="ctr"/>
            <a:endParaRPr lang="en-US" sz="5400" b="1" dirty="0" smtClean="0"/>
          </a:p>
          <a:p>
            <a:pPr algn="ctr"/>
            <a:r>
              <a:rPr lang="en-US" sz="5400" b="1" dirty="0" smtClean="0"/>
              <a:t>CHARACTER FLAWS</a:t>
            </a:r>
            <a:endParaRPr lang="en-US" sz="5400" b="1" dirty="0"/>
          </a:p>
        </p:txBody>
      </p:sp>
    </p:spTree>
    <p:extLst>
      <p:ext uri="{BB962C8B-B14F-4D97-AF65-F5344CB8AC3E}">
        <p14:creationId xmlns:p14="http://schemas.microsoft.com/office/powerpoint/2010/main" val="11558097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678751"/>
          </a:xfrm>
          <a:prstGeom prst="rect">
            <a:avLst/>
          </a:prstGeom>
          <a:noFill/>
        </p:spPr>
        <p:txBody>
          <a:bodyPr wrap="square" rtlCol="0">
            <a:spAutoFit/>
          </a:bodyPr>
          <a:lstStyle/>
          <a:p>
            <a:pPr algn="ctr"/>
            <a:r>
              <a:rPr lang="en-US" sz="3200" b="1" dirty="0" smtClean="0"/>
              <a:t>Justice in Jesus’s Name</a:t>
            </a:r>
          </a:p>
          <a:p>
            <a:pPr algn="ctr"/>
            <a:endParaRPr lang="en-US" sz="3200" b="1" dirty="0"/>
          </a:p>
          <a:p>
            <a:pPr algn="just"/>
            <a:r>
              <a:rPr lang="en-US" sz="2800" b="1" dirty="0" smtClean="0"/>
              <a:t>Bonhoeffer had a certain joy to do what he did. He wrote,</a:t>
            </a:r>
            <a:endParaRPr lang="en-US" sz="2800" b="1" dirty="0"/>
          </a:p>
          <a:p>
            <a:pPr algn="just"/>
            <a:r>
              <a:rPr lang="en-US" sz="2800" b="1" dirty="0" smtClean="0"/>
              <a:t>“</a:t>
            </a:r>
            <a:r>
              <a:rPr lang="en-US" sz="2800" b="1" i="1" dirty="0" smtClean="0"/>
              <a:t>It is not a religious act that makes the Christian, but participation in the sufferings of God in the secular life. That is </a:t>
            </a:r>
            <a:r>
              <a:rPr lang="en-US" sz="2800" b="1" i="1" dirty="0" err="1" smtClean="0"/>
              <a:t>metanoia</a:t>
            </a:r>
            <a:r>
              <a:rPr lang="en-US" sz="2800" b="1" i="1" dirty="0" smtClean="0"/>
              <a:t> (repentance): not in the first place of thinking about one’s own needs, problems, sins, and fears, but allowing oneself to be caught up into the way of Jesus Christ…Pain is a holy angel…Through him men have become greater than through all the joys of the world…The pain of longing, which often can be felt physically, must be there, and we shall not and need not talk it away. But it needs to be overcome every time, and thus there is an even holier angel than the one of pain, that is the one of joy in God</a:t>
            </a:r>
            <a:r>
              <a:rPr lang="en-US" sz="2800" b="1" dirty="0" smtClean="0"/>
              <a:t>”</a:t>
            </a:r>
          </a:p>
        </p:txBody>
      </p:sp>
    </p:spTree>
    <p:extLst>
      <p:ext uri="{BB962C8B-B14F-4D97-AF65-F5344CB8AC3E}">
        <p14:creationId xmlns:p14="http://schemas.microsoft.com/office/powerpoint/2010/main" val="5476115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4093428"/>
          </a:xfrm>
          <a:prstGeom prst="rect">
            <a:avLst/>
          </a:prstGeom>
          <a:noFill/>
        </p:spPr>
        <p:txBody>
          <a:bodyPr wrap="square" rtlCol="0">
            <a:spAutoFit/>
          </a:bodyPr>
          <a:lstStyle/>
          <a:p>
            <a:pPr algn="ctr"/>
            <a:r>
              <a:rPr lang="en-US" sz="3200" b="1" dirty="0" smtClean="0"/>
              <a:t>CONCLUSION</a:t>
            </a:r>
          </a:p>
          <a:p>
            <a:pPr algn="ctr"/>
            <a:endParaRPr lang="en-US" sz="3200" b="1" dirty="0"/>
          </a:p>
          <a:p>
            <a:pPr algn="just"/>
            <a:r>
              <a:rPr lang="en-US" sz="2800" b="1" dirty="0" smtClean="0"/>
              <a:t>When people do injustice in the name of Christ they are not being true to the spirit of the one who himself died as a victim of injustice and who called for the forgiveness of his enemies. When people give their lives to liberate others as Jesus did, they are realizing the true Christianity that Martin Luther King Jr., </a:t>
            </a:r>
            <a:r>
              <a:rPr lang="en-US" sz="2800" b="1" dirty="0" err="1" smtClean="0"/>
              <a:t>Deitrich</a:t>
            </a:r>
            <a:r>
              <a:rPr lang="en-US" sz="2800" b="1" dirty="0" smtClean="0"/>
              <a:t> Bonhoeffer, and other Christian voices have </a:t>
            </a:r>
            <a:r>
              <a:rPr lang="en-US" sz="2800" b="1" smtClean="0"/>
              <a:t>called for.</a:t>
            </a:r>
            <a:endParaRPr lang="en-US" sz="2800" b="1" dirty="0" smtClean="0"/>
          </a:p>
        </p:txBody>
      </p:sp>
    </p:spTree>
    <p:extLst>
      <p:ext uri="{BB962C8B-B14F-4D97-AF65-F5344CB8AC3E}">
        <p14:creationId xmlns:p14="http://schemas.microsoft.com/office/powerpoint/2010/main" val="119736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186309"/>
          </a:xfrm>
          <a:prstGeom prst="rect">
            <a:avLst/>
          </a:prstGeom>
          <a:noFill/>
        </p:spPr>
        <p:txBody>
          <a:bodyPr wrap="square" rtlCol="0">
            <a:spAutoFit/>
          </a:bodyPr>
          <a:lstStyle/>
          <a:p>
            <a:pPr algn="ctr"/>
            <a:r>
              <a:rPr lang="en-US" sz="3200" b="1" dirty="0" smtClean="0"/>
              <a:t>Character Flaws</a:t>
            </a:r>
          </a:p>
          <a:p>
            <a:endParaRPr lang="en-US" sz="2800" b="1" dirty="0" smtClean="0"/>
          </a:p>
          <a:p>
            <a:r>
              <a:rPr lang="en-US" sz="2800" b="1" dirty="0" smtClean="0"/>
              <a:t>“</a:t>
            </a:r>
            <a:r>
              <a:rPr lang="en-US" sz="2800" b="1" u="sng" dirty="0" smtClean="0"/>
              <a:t>THE PROBLEM</a:t>
            </a:r>
            <a:r>
              <a:rPr lang="en-US" sz="2800" b="1" dirty="0" smtClean="0"/>
              <a:t>” – If you have ever been involved in your local church or parish you soon discover that many of the people who claim to be followers of Jesus have many character flaws. Personal conflict between people on the same committee in not uncommon. Sometimes there is more “fighting” and anger in churches than in other organizations, clubs, or businesses. We all know about the moral failings of Church leaders.  We can’t blame journalists who report these flaws (sins) because they do not create these “problems.” Sometimes Church leaders seem to be more corrupt that leaders in the world at large…</a:t>
            </a:r>
            <a:endParaRPr lang="en-US" sz="3200" b="1" dirty="0"/>
          </a:p>
        </p:txBody>
      </p:sp>
    </p:spTree>
    <p:extLst>
      <p:ext uri="{BB962C8B-B14F-4D97-AF65-F5344CB8AC3E}">
        <p14:creationId xmlns:p14="http://schemas.microsoft.com/office/powerpoint/2010/main" val="1754602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5755422"/>
          </a:xfrm>
          <a:prstGeom prst="rect">
            <a:avLst/>
          </a:prstGeom>
          <a:noFill/>
        </p:spPr>
        <p:txBody>
          <a:bodyPr wrap="square" rtlCol="0">
            <a:spAutoFit/>
          </a:bodyPr>
          <a:lstStyle/>
          <a:p>
            <a:pPr algn="ctr"/>
            <a:r>
              <a:rPr lang="en-US" sz="3200" b="1" dirty="0" smtClean="0"/>
              <a:t>Character Flaws</a:t>
            </a:r>
          </a:p>
          <a:p>
            <a:endParaRPr lang="en-US" sz="2800" b="1" dirty="0" smtClean="0"/>
          </a:p>
          <a:p>
            <a:r>
              <a:rPr lang="en-US" sz="2800" b="1" dirty="0" smtClean="0"/>
              <a:t>…Furthermore, are there not many examples of irreligious people who live morally exemplary lives? If Christianity is all that it claims to be, shouldn’t Christians, on the whole (or generally speaking), be much better people than everyone else? </a:t>
            </a:r>
          </a:p>
          <a:p>
            <a:endParaRPr lang="en-US" sz="2800" b="1" dirty="0"/>
          </a:p>
          <a:p>
            <a:r>
              <a:rPr lang="en-US" sz="2800" b="1" dirty="0" smtClean="0"/>
              <a:t>How would you respond to these common types of objections that people offer? </a:t>
            </a:r>
          </a:p>
          <a:p>
            <a:pPr marL="457200" indent="-457200">
              <a:buFont typeface="Arial" panose="020B0604020202020204" pitchFamily="34" charset="0"/>
              <a:buChar char="•"/>
            </a:pPr>
            <a:r>
              <a:rPr lang="en-US" sz="2800" b="1" dirty="0" smtClean="0"/>
              <a:t>We should note that some of these objections are true</a:t>
            </a:r>
          </a:p>
          <a:p>
            <a:pPr marL="457200" indent="-457200">
              <a:buFont typeface="Arial" panose="020B0604020202020204" pitchFamily="34" charset="0"/>
              <a:buChar char="•"/>
            </a:pPr>
            <a:r>
              <a:rPr lang="en-US" sz="2800" b="1" dirty="0" smtClean="0"/>
              <a:t>But is there a any “flaw” in the thinking that Christians should always live better lives than others?</a:t>
            </a:r>
            <a:endParaRPr lang="en-US" sz="2800" b="1" dirty="0"/>
          </a:p>
        </p:txBody>
      </p:sp>
    </p:spTree>
    <p:extLst>
      <p:ext uri="{BB962C8B-B14F-4D97-AF65-F5344CB8AC3E}">
        <p14:creationId xmlns:p14="http://schemas.microsoft.com/office/powerpoint/2010/main" val="402029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186309"/>
          </a:xfrm>
          <a:prstGeom prst="rect">
            <a:avLst/>
          </a:prstGeom>
          <a:noFill/>
        </p:spPr>
        <p:txBody>
          <a:bodyPr wrap="square" rtlCol="0">
            <a:spAutoFit/>
          </a:bodyPr>
          <a:lstStyle/>
          <a:p>
            <a:pPr algn="ctr"/>
            <a:r>
              <a:rPr lang="en-US" sz="3200" b="1" dirty="0" smtClean="0"/>
              <a:t>Character Flaws</a:t>
            </a:r>
          </a:p>
          <a:p>
            <a:endParaRPr lang="en-US" sz="2800" b="1" dirty="0" smtClean="0"/>
          </a:p>
          <a:p>
            <a:r>
              <a:rPr lang="en-US" sz="2800" b="1" dirty="0" smtClean="0"/>
              <a:t>“</a:t>
            </a:r>
            <a:r>
              <a:rPr lang="en-US" sz="2800" b="1" u="sng" dirty="0" smtClean="0"/>
              <a:t>AN INITIAL SOLUTION</a:t>
            </a:r>
            <a:r>
              <a:rPr lang="en-US" sz="2800" b="1" dirty="0" smtClean="0"/>
              <a:t>” – </a:t>
            </a:r>
            <a:r>
              <a:rPr lang="en-US" sz="2800" b="1" dirty="0"/>
              <a:t>Keller quotes James 1:17, </a:t>
            </a:r>
            <a:r>
              <a:rPr lang="en-US" sz="2800" b="1" i="1" dirty="0" smtClean="0"/>
              <a:t>Every </a:t>
            </a:r>
            <a:r>
              <a:rPr lang="en-US" sz="2800" b="1" i="1" dirty="0"/>
              <a:t>good gift and every perfect gift is from above, coming down from the Father of lights with whom there is no variation or shadow due to change</a:t>
            </a:r>
            <a:r>
              <a:rPr lang="en-US" sz="2800" b="1" dirty="0"/>
              <a:t>.  </a:t>
            </a:r>
          </a:p>
          <a:p>
            <a:r>
              <a:rPr lang="en-US" sz="2800" b="1" u="sng" dirty="0" smtClean="0"/>
              <a:t>He notes the following observations</a:t>
            </a:r>
            <a:r>
              <a:rPr lang="en-US" sz="2800" b="1" dirty="0" smtClean="0"/>
              <a:t>:</a:t>
            </a:r>
          </a:p>
          <a:p>
            <a:pPr marL="514350" indent="-514350">
              <a:buAutoNum type="arabicPeriod"/>
            </a:pPr>
            <a:r>
              <a:rPr lang="en-US" sz="2800" b="1" dirty="0" smtClean="0"/>
              <a:t>God gives gifts to all humanity therefore James attributes any person who performs any act of goodness (regardless of whether they are a Christian or not) to God. </a:t>
            </a:r>
          </a:p>
          <a:p>
            <a:pPr marL="514350" indent="-514350">
              <a:buAutoNum type="arabicPeriod" startAt="2"/>
            </a:pPr>
            <a:r>
              <a:rPr lang="en-US" sz="2800" b="1" dirty="0" smtClean="0"/>
              <a:t>The Bible fully acknowledges the seriously flawed character of many believers [We need grace!]. Growth in character/virtue is a long process.</a:t>
            </a:r>
          </a:p>
        </p:txBody>
      </p:sp>
    </p:spTree>
    <p:extLst>
      <p:ext uri="{BB962C8B-B14F-4D97-AF65-F5344CB8AC3E}">
        <p14:creationId xmlns:p14="http://schemas.microsoft.com/office/powerpoint/2010/main" val="38278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C:\Users\Noah\AppData\Local\Temp\open do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76200" y="228600"/>
            <a:ext cx="8915400" cy="6617196"/>
          </a:xfrm>
          <a:prstGeom prst="rect">
            <a:avLst/>
          </a:prstGeom>
          <a:noFill/>
        </p:spPr>
        <p:txBody>
          <a:bodyPr wrap="square" rtlCol="0">
            <a:spAutoFit/>
          </a:bodyPr>
          <a:lstStyle/>
          <a:p>
            <a:pPr algn="ctr"/>
            <a:r>
              <a:rPr lang="en-US" sz="3200" b="1" dirty="0" smtClean="0"/>
              <a:t>Character Flaws</a:t>
            </a:r>
          </a:p>
          <a:p>
            <a:endParaRPr lang="en-US" sz="2800" b="1" dirty="0" smtClean="0"/>
          </a:p>
          <a:p>
            <a:r>
              <a:rPr lang="en-US" sz="2800" b="1" dirty="0" smtClean="0"/>
              <a:t>“</a:t>
            </a:r>
            <a:r>
              <a:rPr lang="en-US" sz="2800" b="1" u="sng" dirty="0" smtClean="0"/>
              <a:t>AN INITIAL SOLUTION</a:t>
            </a:r>
            <a:r>
              <a:rPr lang="en-US" sz="2800" b="1" dirty="0" smtClean="0"/>
              <a:t>” – James 1:17</a:t>
            </a:r>
            <a:endParaRPr lang="en-US" sz="2800" b="1" dirty="0"/>
          </a:p>
          <a:p>
            <a:r>
              <a:rPr lang="en-US" sz="2800" b="1" u="sng" dirty="0" smtClean="0"/>
              <a:t>He notes the following observations</a:t>
            </a:r>
            <a:r>
              <a:rPr lang="en-US" sz="2800" b="1" dirty="0" smtClean="0"/>
              <a:t>:</a:t>
            </a:r>
          </a:p>
          <a:p>
            <a:pPr marL="514350" indent="-514350">
              <a:buFontTx/>
              <a:buAutoNum type="arabicPeriod" startAt="2"/>
            </a:pPr>
            <a:r>
              <a:rPr lang="en-US" sz="2800" b="1" dirty="0" smtClean="0"/>
              <a:t>The Bible fully acknowledges the seriously flawed character of many believers [We need grace!]. Growth in character/virtue is a long process. </a:t>
            </a:r>
            <a:r>
              <a:rPr lang="en-US" sz="2800" b="1" dirty="0"/>
              <a:t>The Church has never taught that we can somehow earn (merit) our salvation apart from grace (this was the mistake of </a:t>
            </a:r>
            <a:r>
              <a:rPr lang="en-US" sz="2800" b="1" dirty="0" err="1"/>
              <a:t>Pelagianism</a:t>
            </a:r>
            <a:r>
              <a:rPr lang="en-US" sz="2800" b="1" dirty="0"/>
              <a:t>) .  The idea that you must first “improve your life” (morally) by yourself  before becoming a Christian is not a Christian belief.  </a:t>
            </a:r>
            <a:endParaRPr lang="en-US" sz="2800" b="1" dirty="0" smtClean="0"/>
          </a:p>
          <a:p>
            <a:pPr marL="514350" indent="-514350">
              <a:buAutoNum type="arabicPeriod" startAt="2"/>
            </a:pPr>
            <a:endParaRPr lang="en-US" sz="2800" b="1" dirty="0"/>
          </a:p>
          <a:p>
            <a:pPr algn="ctr"/>
            <a:r>
              <a:rPr lang="en-US" sz="2800" b="1" dirty="0" smtClean="0"/>
              <a:t>An old saying reminds us, “The Church (on earth) is a hospital for sinners, not a museum for saints.”</a:t>
            </a:r>
          </a:p>
        </p:txBody>
      </p:sp>
    </p:spTree>
    <p:extLst>
      <p:ext uri="{BB962C8B-B14F-4D97-AF65-F5344CB8AC3E}">
        <p14:creationId xmlns:p14="http://schemas.microsoft.com/office/powerpoint/2010/main" val="4013912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TotalTime>
  <Words>4519</Words>
  <Application>Microsoft Office PowerPoint</Application>
  <PresentationFormat>On-screen Show (4:3)</PresentationFormat>
  <Paragraphs>273</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Project-OS.org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dc:creator>
  <cp:lastModifiedBy>Nathaniel Hutchison</cp:lastModifiedBy>
  <cp:revision>154</cp:revision>
  <dcterms:created xsi:type="dcterms:W3CDTF">2011-10-13T23:05:50Z</dcterms:created>
  <dcterms:modified xsi:type="dcterms:W3CDTF">2013-12-03T08:15:45Z</dcterms:modified>
</cp:coreProperties>
</file>