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9" r:id="rId6"/>
    <p:sldId id="279" r:id="rId7"/>
    <p:sldId id="267" r:id="rId8"/>
    <p:sldId id="260" r:id="rId9"/>
    <p:sldId id="272" r:id="rId10"/>
    <p:sldId id="275" r:id="rId11"/>
    <p:sldId id="273" r:id="rId12"/>
    <p:sldId id="278" r:id="rId13"/>
    <p:sldId id="276" r:id="rId14"/>
    <p:sldId id="277" r:id="rId15"/>
    <p:sldId id="274" r:id="rId16"/>
    <p:sldId id="280" r:id="rId17"/>
    <p:sldId id="270" r:id="rId18"/>
    <p:sldId id="264" r:id="rId19"/>
    <p:sldId id="281" r:id="rId20"/>
    <p:sldId id="282" r:id="rId21"/>
    <p:sldId id="283" r:id="rId22"/>
    <p:sldId id="284" r:id="rId23"/>
    <p:sldId id="285" r:id="rId24"/>
    <p:sldId id="286" r:id="rId25"/>
    <p:sldId id="288" r:id="rId26"/>
    <p:sldId id="287" r:id="rId27"/>
    <p:sldId id="289" r:id="rId28"/>
    <p:sldId id="290" r:id="rId29"/>
    <p:sldId id="291" r:id="rId30"/>
    <p:sldId id="292" r:id="rId31"/>
    <p:sldId id="293" r:id="rId32"/>
    <p:sldId id="294" r:id="rId33"/>
    <p:sldId id="295" r:id="rId34"/>
    <p:sldId id="296" r:id="rId35"/>
    <p:sldId id="297" r:id="rId36"/>
    <p:sldId id="298" r:id="rId37"/>
    <p:sldId id="261" r:id="rId38"/>
    <p:sldId id="265" r:id="rId39"/>
    <p:sldId id="299" r:id="rId40"/>
    <p:sldId id="300" r:id="rId41"/>
    <p:sldId id="301" r:id="rId42"/>
    <p:sldId id="302" r:id="rId43"/>
    <p:sldId id="262" r:id="rId44"/>
    <p:sldId id="266" r:id="rId45"/>
    <p:sldId id="303"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86"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594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15794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51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82028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5090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19129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81246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404439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0160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0009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546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4873-E3C0-4AB2-9542-E0BCD150666B}" type="datetimeFigureOut">
              <a:rPr lang="en-US" smtClean="0"/>
              <a:t>12/10/2013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D59F4-A0D8-483D-80E4-41993F5C93FF}" type="slidenum">
              <a:rPr lang="en-US" smtClean="0"/>
              <a:t>‹#›</a:t>
            </a:fld>
            <a:endParaRPr lang="en-US" dirty="0"/>
          </a:p>
        </p:txBody>
      </p:sp>
    </p:spTree>
    <p:extLst>
      <p:ext uri="{BB962C8B-B14F-4D97-AF65-F5344CB8AC3E}">
        <p14:creationId xmlns:p14="http://schemas.microsoft.com/office/powerpoint/2010/main" val="306543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magisreasonfaith.org/"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www.spitzercenter.org/"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755422"/>
          </a:xfrm>
          <a:prstGeom prst="rect">
            <a:avLst/>
          </a:prstGeom>
          <a:noFill/>
        </p:spPr>
        <p:txBody>
          <a:bodyPr wrap="square" rtlCol="0">
            <a:spAutoFit/>
          </a:bodyPr>
          <a:lstStyle/>
          <a:p>
            <a:pPr algn="ctr"/>
            <a:r>
              <a:rPr lang="en-US" sz="8000" b="1" dirty="0"/>
              <a:t>THEO 151</a:t>
            </a:r>
          </a:p>
          <a:p>
            <a:pPr algn="ctr"/>
            <a:r>
              <a:rPr lang="en-US" sz="7200" b="1" dirty="0" smtClean="0"/>
              <a:t>December 10, 2013</a:t>
            </a:r>
          </a:p>
          <a:p>
            <a:pPr algn="ctr"/>
            <a:r>
              <a:rPr lang="en-US" sz="2400" b="1" i="1" dirty="0" smtClean="0"/>
              <a:t>All class Power Points and handouts will be sent through Facebook</a:t>
            </a:r>
          </a:p>
          <a:p>
            <a:pPr algn="ctr"/>
            <a:endParaRPr lang="en-US" sz="2400" b="1" i="1" dirty="0" smtClean="0"/>
          </a:p>
          <a:p>
            <a:pPr algn="ctr"/>
            <a:r>
              <a:rPr lang="en-US" sz="2400" b="1" i="1" dirty="0" smtClean="0"/>
              <a:t> </a:t>
            </a:r>
            <a:endParaRPr lang="en-US" sz="2400" b="1" i="1" dirty="0"/>
          </a:p>
          <a:p>
            <a:pPr algn="ctr"/>
            <a:r>
              <a:rPr lang="en-US" sz="3600" b="1" i="1" dirty="0"/>
              <a:t>    </a:t>
            </a:r>
            <a:r>
              <a:rPr lang="en-US" sz="3600" b="1" i="1" dirty="0" smtClean="0"/>
              <a:t>“</a:t>
            </a:r>
            <a:r>
              <a:rPr lang="en-US" sz="4800" b="1" i="1" dirty="0" smtClean="0"/>
              <a:t>The Bible does not tell us how the heavens go, but it does tells us how to go to heaven</a:t>
            </a:r>
            <a:r>
              <a:rPr lang="en-US" sz="3600" b="1" i="1" dirty="0" smtClean="0"/>
              <a:t>”   </a:t>
            </a:r>
            <a:r>
              <a:rPr lang="en-US" sz="4800" b="1" dirty="0" smtClean="0"/>
              <a:t>Galileo</a:t>
            </a:r>
            <a:endParaRPr lang="en-US" sz="4800" b="1" dirty="0"/>
          </a:p>
        </p:txBody>
      </p:sp>
    </p:spTree>
    <p:extLst>
      <p:ext uri="{BB962C8B-B14F-4D97-AF65-F5344CB8AC3E}">
        <p14:creationId xmlns:p14="http://schemas.microsoft.com/office/powerpoint/2010/main" val="3576288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r>
              <a:rPr lang="en-US" sz="2800" b="1" dirty="0" smtClean="0"/>
              <a:t>“Enlightenment, the. A term used to refer primarily to the philosophical mood among seventeenth- and eighteenth-century Western intellectuals. During the eighteenth century the philosopher Immanuel Kant defined the Enlightenment as “mankind’s coming of age.” Enlightenment thinkers rejected external authorities as a source of knowledge and instead elevated human reasoning as the best way to bring about an understanding of the world. As a result, the Enlightenment era brought with it a suspicion of the claims to authority of the Bible, the Church, the creeds and any religious dogmas or doctrines.”                    </a:t>
            </a:r>
            <a:r>
              <a:rPr lang="en-US" sz="2000" dirty="0" smtClean="0"/>
              <a:t>[</a:t>
            </a:r>
            <a:r>
              <a:rPr lang="en-US" sz="2000" b="1" dirty="0" smtClean="0"/>
              <a:t>Pocket Dictionary of Theological Terms, pg. 44-45].</a:t>
            </a:r>
            <a:endParaRPr lang="en-US" sz="2400" b="1" dirty="0"/>
          </a:p>
        </p:txBody>
      </p:sp>
    </p:spTree>
    <p:extLst>
      <p:ext uri="{BB962C8B-B14F-4D97-AF65-F5344CB8AC3E}">
        <p14:creationId xmlns:p14="http://schemas.microsoft.com/office/powerpoint/2010/main" val="661569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955203"/>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r>
              <a:rPr lang="en-US" sz="2800" b="1" dirty="0" smtClean="0"/>
              <a:t>Scientific mistrust of the Bible began with the Enlightenment belief that miracles cannot be reconciled to a modern, rational view of the world. This resulted in new forms of rejecting the Bible’s claim to belief in the miraculous. This new Enlightenment-scientific premise behind the claim that the Biblical account of miracles is now unreliable is, “Science has proven that there is no such thing as miracles.” </a:t>
            </a:r>
          </a:p>
          <a:p>
            <a:endParaRPr lang="en-US" sz="2800" b="1" dirty="0"/>
          </a:p>
        </p:txBody>
      </p:sp>
    </p:spTree>
    <p:extLst>
      <p:ext uri="{BB962C8B-B14F-4D97-AF65-F5344CB8AC3E}">
        <p14:creationId xmlns:p14="http://schemas.microsoft.com/office/powerpoint/2010/main" val="3954680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r>
              <a:rPr lang="en-US" sz="2800" b="1" dirty="0" smtClean="0"/>
              <a:t>Scientific mistrust of the Bible began with the Enlightenment belief that miracles cannot be reconciled to a modern, rational view of the world. This resulted in new forms of rejecting the Bible’s claim to belief in the miraculous. This new Enlightenment-scientific premise behind the claim that the Biblical account of miracles is now unreliable is, “Science has proven that there is no such thing as miracles.” </a:t>
            </a:r>
          </a:p>
          <a:p>
            <a:endParaRPr lang="en-US" sz="2800" b="1" dirty="0"/>
          </a:p>
          <a:p>
            <a:r>
              <a:rPr lang="en-US" sz="2800" b="1" u="sng" dirty="0" smtClean="0"/>
              <a:t>However, Keller and others add, “But embedded in such a statement is a leap of faith.</a:t>
            </a:r>
            <a:r>
              <a:rPr lang="en-US" sz="2800" b="1" dirty="0" smtClean="0"/>
              <a:t>” What does he mean by this?</a:t>
            </a:r>
            <a:endParaRPr lang="en-US" sz="2800" b="1" u="sng" dirty="0"/>
          </a:p>
        </p:txBody>
      </p:sp>
    </p:spTree>
    <p:extLst>
      <p:ext uri="{BB962C8B-B14F-4D97-AF65-F5344CB8AC3E}">
        <p14:creationId xmlns:p14="http://schemas.microsoft.com/office/powerpoint/2010/main" val="310145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r>
              <a:rPr lang="en-US" sz="2800" b="1" dirty="0"/>
              <a:t>I</a:t>
            </a:r>
            <a:r>
              <a:rPr lang="en-US" sz="2800" b="1" dirty="0" smtClean="0"/>
              <a:t>t is one thing to say that science is only equipped to test for natural causes and cannot speak to any others. It is quite another to insist that science proves that no other causes could possibly exist. </a:t>
            </a:r>
          </a:p>
          <a:p>
            <a:endParaRPr lang="en-US" sz="2800" b="1" u="sng" dirty="0" smtClean="0"/>
          </a:p>
          <a:p>
            <a:r>
              <a:rPr lang="en-US" sz="2800" b="1" u="sng" dirty="0" smtClean="0"/>
              <a:t>John </a:t>
            </a:r>
            <a:r>
              <a:rPr lang="en-US" sz="2800" b="1" u="sng" dirty="0" err="1" smtClean="0"/>
              <a:t>Macquarrie</a:t>
            </a:r>
            <a:r>
              <a:rPr lang="en-US" sz="2800" b="1" u="sng" dirty="0" smtClean="0"/>
              <a:t> </a:t>
            </a:r>
            <a:r>
              <a:rPr lang="en-US" sz="2800" b="1" dirty="0" smtClean="0"/>
              <a:t>writes, “Science proceeds on the </a:t>
            </a:r>
            <a:r>
              <a:rPr lang="en-US" sz="2800" b="1" u="sng" dirty="0" smtClean="0"/>
              <a:t>assumption</a:t>
            </a:r>
            <a:r>
              <a:rPr lang="en-US" sz="2800" b="1" dirty="0" smtClean="0"/>
              <a:t> that whatever events occur in the world can be accounted for in terms of other events…just as immanent and this-worldly. </a:t>
            </a:r>
            <a:r>
              <a:rPr lang="en-US" sz="2800" b="1" u="sng" dirty="0" smtClean="0"/>
              <a:t>So Miracle is irreconcilable with our modern understanding of both science and history</a:t>
            </a:r>
            <a:r>
              <a:rPr lang="en-US" sz="2800" b="1" dirty="0" smtClean="0"/>
              <a:t>.”</a:t>
            </a:r>
            <a:endParaRPr lang="en-US" sz="2800" b="1" dirty="0"/>
          </a:p>
        </p:txBody>
      </p:sp>
    </p:spTree>
    <p:extLst>
      <p:ext uri="{BB962C8B-B14F-4D97-AF65-F5344CB8AC3E}">
        <p14:creationId xmlns:p14="http://schemas.microsoft.com/office/powerpoint/2010/main" val="587964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r>
              <a:rPr lang="en-US" sz="2800" b="1" u="sng" dirty="0" err="1" smtClean="0"/>
              <a:t>Macquarrie</a:t>
            </a:r>
            <a:r>
              <a:rPr lang="en-US" sz="2800" b="1" u="sng" dirty="0" smtClean="0"/>
              <a:t> is quite right to assert that, when studying a phenomenon, the scientist must always assume there is a natural cause</a:t>
            </a:r>
            <a:r>
              <a:rPr lang="en-US" sz="2800" b="1" dirty="0" smtClean="0"/>
              <a:t>. </a:t>
            </a:r>
            <a:r>
              <a:rPr lang="en-US" sz="2800" b="1" u="sng" dirty="0" smtClean="0"/>
              <a:t>That is because natural causes are the only kind its methodology can address</a:t>
            </a:r>
            <a:r>
              <a:rPr lang="en-US" sz="2800" b="1" dirty="0" smtClean="0"/>
              <a:t>. </a:t>
            </a:r>
            <a:r>
              <a:rPr lang="en-US" sz="2800" b="1" u="sng" dirty="0" smtClean="0"/>
              <a:t>It is another thing </a:t>
            </a:r>
            <a:r>
              <a:rPr lang="en-US" sz="2800" b="1" dirty="0" smtClean="0"/>
              <a:t>to insist that science has proven there can’t </a:t>
            </a:r>
            <a:r>
              <a:rPr lang="en-US" sz="2800" b="1" i="1" dirty="0" smtClean="0"/>
              <a:t>be</a:t>
            </a:r>
            <a:r>
              <a:rPr lang="en-US" sz="2800" b="1" dirty="0" smtClean="0"/>
              <a:t> any other kind. </a:t>
            </a:r>
            <a:r>
              <a:rPr lang="en-US" sz="2800" b="1" u="sng" dirty="0" smtClean="0"/>
              <a:t>There would be no experimental model for testing the statement: “No supernatural cause for any natural phenomenon is possible.” </a:t>
            </a:r>
            <a:r>
              <a:rPr lang="en-US" sz="2800" b="1" dirty="0" smtClean="0"/>
              <a:t>It is therefore a philosophical presupposition and not a scientific finding. </a:t>
            </a:r>
            <a:r>
              <a:rPr lang="en-US" sz="2800" b="1" dirty="0" err="1" smtClean="0"/>
              <a:t>Macquarrie’s</a:t>
            </a:r>
            <a:r>
              <a:rPr lang="en-US" sz="2800" b="1" dirty="0" smtClean="0"/>
              <a:t> argument is ultimately </a:t>
            </a:r>
            <a:r>
              <a:rPr lang="en-US" sz="2800" b="1" u="sng" dirty="0" smtClean="0"/>
              <a:t>circular</a:t>
            </a:r>
            <a:r>
              <a:rPr lang="en-US" sz="2800" b="1" dirty="0" smtClean="0"/>
              <a:t>. He says that science, by its nature, can’t discern or test for supernatural causes, therefore, those can’t exist.</a:t>
            </a:r>
            <a:endParaRPr lang="en-US" sz="2800" b="1" dirty="0"/>
          </a:p>
        </p:txBody>
      </p:sp>
    </p:spTree>
    <p:extLst>
      <p:ext uri="{BB962C8B-B14F-4D97-AF65-F5344CB8AC3E}">
        <p14:creationId xmlns:p14="http://schemas.microsoft.com/office/powerpoint/2010/main" val="426833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86090"/>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pPr algn="ctr"/>
            <a:r>
              <a:rPr lang="en-US" sz="2800" b="1" u="sng" dirty="0" smtClean="0"/>
              <a:t>Christian Philosopher Alvin </a:t>
            </a:r>
            <a:r>
              <a:rPr lang="en-US" sz="2800" b="1" u="sng" dirty="0" err="1" smtClean="0"/>
              <a:t>Plantinga</a:t>
            </a:r>
            <a:r>
              <a:rPr lang="en-US" sz="2800" b="1" u="sng" dirty="0" smtClean="0"/>
              <a:t> responds</a:t>
            </a:r>
            <a:r>
              <a:rPr lang="en-US" sz="2800" b="1" dirty="0" smtClean="0"/>
              <a:t>:</a:t>
            </a:r>
          </a:p>
          <a:p>
            <a:pPr algn="ctr"/>
            <a:endParaRPr lang="en-US" sz="2800" b="1" dirty="0"/>
          </a:p>
          <a:p>
            <a:pPr algn="just"/>
            <a:r>
              <a:rPr lang="en-US" sz="2800" b="1" dirty="0" err="1" smtClean="0"/>
              <a:t>Macquarrie</a:t>
            </a:r>
            <a:r>
              <a:rPr lang="en-US" sz="2800" b="1" dirty="0" smtClean="0"/>
              <a:t> perhaps means to suggest that the very practice of science requires that one reject the idea of God raising someone from the dead. This argument is like the drunk (person) who insisted on looking for his lost car keys only under the streetlight on the grounds that the light was better there. In fact, it would go the drunk one better: it would insist that because the keys would be hard to find in the dark, they must be under the light.</a:t>
            </a:r>
            <a:endParaRPr lang="en-US" sz="2800" b="1" dirty="0"/>
          </a:p>
        </p:txBody>
      </p:sp>
    </p:spTree>
    <p:extLst>
      <p:ext uri="{BB962C8B-B14F-4D97-AF65-F5344CB8AC3E}">
        <p14:creationId xmlns:p14="http://schemas.microsoft.com/office/powerpoint/2010/main" val="2568519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pPr algn="ctr"/>
            <a:r>
              <a:rPr lang="en-US" sz="2800" b="1" u="sng" dirty="0" smtClean="0"/>
              <a:t>The </a:t>
            </a:r>
            <a:r>
              <a:rPr lang="en-US" sz="2800" b="1" u="sng" dirty="0"/>
              <a:t>H</a:t>
            </a:r>
            <a:r>
              <a:rPr lang="en-US" sz="2800" b="1" u="sng" dirty="0" smtClean="0"/>
              <a:t>idden </a:t>
            </a:r>
            <a:r>
              <a:rPr lang="en-US" sz="2800" b="1" u="sng" dirty="0"/>
              <a:t>P</a:t>
            </a:r>
            <a:r>
              <a:rPr lang="en-US" sz="2800" b="1" u="sng" dirty="0" smtClean="0"/>
              <a:t>remise</a:t>
            </a:r>
            <a:endParaRPr lang="en-US" sz="2800" b="1" dirty="0" smtClean="0"/>
          </a:p>
          <a:p>
            <a:pPr algn="ctr"/>
            <a:endParaRPr lang="en-US" sz="2800" b="1" dirty="0" smtClean="0"/>
          </a:p>
          <a:p>
            <a:pPr algn="ctr"/>
            <a:r>
              <a:rPr lang="en-US" sz="2800" b="1" dirty="0" smtClean="0"/>
              <a:t>The other hidden premise in the statement, “miracles cannot happen” is “there can’t be a God who does miracles.” However, if there is a Creator God, there is nothing illogical at all about the possibility of miracles. After all, if he created everything out of nothing, it would hardly be a problem for him to rearrange parts of it as and when he wishes. </a:t>
            </a:r>
            <a:r>
              <a:rPr lang="en-US" sz="2800" b="1" u="sng" dirty="0" smtClean="0"/>
              <a:t>To be sure that miracles cannot occur you would have to be sure beyond a doubt that God didn’t exist, and that is an article of faith. The existence of God can be neither demonstrably proven or disproven</a:t>
            </a:r>
            <a:r>
              <a:rPr lang="en-US" sz="2800" b="1" dirty="0" smtClean="0"/>
              <a:t>.</a:t>
            </a:r>
            <a:endParaRPr lang="en-US" sz="2800" b="1" dirty="0"/>
          </a:p>
        </p:txBody>
      </p:sp>
    </p:spTree>
    <p:extLst>
      <p:ext uri="{BB962C8B-B14F-4D97-AF65-F5344CB8AC3E}">
        <p14:creationId xmlns:p14="http://schemas.microsoft.com/office/powerpoint/2010/main" val="94341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231654"/>
          </a:xfrm>
          <a:prstGeom prst="rect">
            <a:avLst/>
          </a:prstGeom>
          <a:noFill/>
        </p:spPr>
        <p:txBody>
          <a:bodyPr wrap="square" rtlCol="0">
            <a:spAutoFit/>
          </a:bodyPr>
          <a:lstStyle/>
          <a:p>
            <a:pPr algn="ctr"/>
            <a:endParaRPr lang="en-US" sz="3200" b="1" i="1" dirty="0" smtClean="0"/>
          </a:p>
          <a:p>
            <a:pPr algn="ctr"/>
            <a:endParaRPr lang="en-US" sz="3200" b="1" i="1" dirty="0"/>
          </a:p>
          <a:p>
            <a:pPr algn="ctr"/>
            <a:endParaRPr lang="en-US" sz="3200" b="1" i="1" dirty="0" smtClean="0"/>
          </a:p>
          <a:p>
            <a:pPr algn="ctr"/>
            <a:r>
              <a:rPr lang="en-US" sz="5400" b="1" dirty="0" smtClean="0"/>
              <a:t>II.  ISN’T SCIENCE IN CONFLICT WITH CHRISTIANITY?</a:t>
            </a:r>
          </a:p>
        </p:txBody>
      </p:sp>
    </p:spTree>
    <p:extLst>
      <p:ext uri="{BB962C8B-B14F-4D97-AF65-F5344CB8AC3E}">
        <p14:creationId xmlns:p14="http://schemas.microsoft.com/office/powerpoint/2010/main" val="3651219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78751"/>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dirty="0" smtClean="0"/>
              <a:t>It is common today for many people to assume that a war is going on between science and religion. The media seems to intentionally </a:t>
            </a:r>
            <a:r>
              <a:rPr lang="en-US" sz="2800" b="1" u="sng" dirty="0" smtClean="0"/>
              <a:t>create this impression </a:t>
            </a:r>
            <a:r>
              <a:rPr lang="en-US" sz="2800" b="1" dirty="0" smtClean="0"/>
              <a:t>(</a:t>
            </a:r>
            <a:r>
              <a:rPr lang="en-US" sz="2800" b="1" u="sng" dirty="0" smtClean="0"/>
              <a:t>therefore making you think there are no other choices!</a:t>
            </a:r>
            <a:r>
              <a:rPr lang="en-US" sz="2800" b="1" dirty="0" smtClean="0"/>
              <a:t>).</a:t>
            </a:r>
            <a:r>
              <a:rPr lang="en-US" sz="2800" b="1" u="sng" dirty="0" smtClean="0"/>
              <a:t> </a:t>
            </a:r>
            <a:r>
              <a:rPr lang="en-US" sz="2800" b="1" dirty="0" smtClean="0"/>
              <a:t>Media stories always need a protagonist and antagonists. This way of reporting increasing ratings and popularity and result in giving the impression of “credibility” in reporting.  </a:t>
            </a:r>
          </a:p>
          <a:p>
            <a:pPr algn="ctr"/>
            <a:r>
              <a:rPr lang="en-US" sz="2800" b="1" u="sng" dirty="0" smtClean="0"/>
              <a:t>These battles give credibility to the claims of writers like Dawkins and Harris so that we are left with the impression that the only choice when discussion science and religion is an “either-or” decision – you can be scientific and rational or religious and irrational</a:t>
            </a:r>
            <a:r>
              <a:rPr lang="en-US" sz="2800" b="1" dirty="0" smtClean="0"/>
              <a:t>. [This is especially true of Western media, which impacts much of the world]</a:t>
            </a:r>
          </a:p>
        </p:txBody>
      </p:sp>
    </p:spTree>
    <p:extLst>
      <p:ext uri="{BB962C8B-B14F-4D97-AF65-F5344CB8AC3E}">
        <p14:creationId xmlns:p14="http://schemas.microsoft.com/office/powerpoint/2010/main" val="1492835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u="sng" dirty="0" smtClean="0"/>
              <a:t>Consider this objection by a medical student</a:t>
            </a:r>
            <a:r>
              <a:rPr lang="en-US" sz="2800" b="1" dirty="0" smtClean="0"/>
              <a:t>:</a:t>
            </a:r>
          </a:p>
          <a:p>
            <a:pPr algn="ctr"/>
            <a:endParaRPr lang="en-US" sz="2800" b="1" dirty="0"/>
          </a:p>
          <a:p>
            <a:pPr algn="ctr"/>
            <a:r>
              <a:rPr lang="en-US" sz="2800" b="1" dirty="0" smtClean="0"/>
              <a:t>“The Bible denies evolution, which most educated people accept. It bothers me terribly that so many Christians, because of their belief in the Bible, can take such an unscientific mind-set.”</a:t>
            </a:r>
          </a:p>
          <a:p>
            <a:pPr algn="ctr"/>
            <a:endParaRPr lang="en-US" sz="2800" b="1" dirty="0"/>
          </a:p>
          <a:p>
            <a:pPr algn="ctr"/>
            <a:r>
              <a:rPr lang="en-US" sz="2800" b="1" dirty="0" smtClean="0"/>
              <a:t>This concern is understandable. Keller respond…</a:t>
            </a:r>
          </a:p>
        </p:txBody>
      </p:sp>
    </p:spTree>
    <p:extLst>
      <p:ext uri="{BB962C8B-B14F-4D97-AF65-F5344CB8AC3E}">
        <p14:creationId xmlns:p14="http://schemas.microsoft.com/office/powerpoint/2010/main" val="1987049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739759"/>
          </a:xfrm>
          <a:prstGeom prst="rect">
            <a:avLst/>
          </a:prstGeom>
          <a:noFill/>
        </p:spPr>
        <p:txBody>
          <a:bodyPr wrap="square" rtlCol="0">
            <a:spAutoFit/>
          </a:bodyPr>
          <a:lstStyle/>
          <a:p>
            <a:pPr algn="ctr"/>
            <a:r>
              <a:rPr lang="en-US" sz="6600" b="1" i="1" dirty="0"/>
              <a:t>The Reason for God</a:t>
            </a:r>
          </a:p>
          <a:p>
            <a:pPr algn="ctr"/>
            <a:r>
              <a:rPr lang="en-US" sz="4000" b="1" dirty="0"/>
              <a:t>Dr. Timothy Keller</a:t>
            </a:r>
          </a:p>
          <a:p>
            <a:pPr algn="ctr"/>
            <a:endParaRPr lang="en-US" sz="4000" b="1" dirty="0"/>
          </a:p>
          <a:p>
            <a:pPr algn="ctr"/>
            <a:r>
              <a:rPr lang="en-US" sz="6000" b="1" u="sng" dirty="0" smtClean="0"/>
              <a:t>SCIENCE HAS </a:t>
            </a:r>
          </a:p>
          <a:p>
            <a:pPr algn="ctr"/>
            <a:r>
              <a:rPr lang="en-US" sz="6000" b="1" u="sng" dirty="0" smtClean="0"/>
              <a:t>DISPROVED CHRISTIANITY</a:t>
            </a:r>
            <a:endParaRPr lang="en-US" sz="6000" b="1" u="sng" dirty="0"/>
          </a:p>
          <a:p>
            <a:pPr algn="ctr"/>
            <a:r>
              <a:rPr lang="en-US" sz="3600" b="1" dirty="0"/>
              <a:t>Chapter 6</a:t>
            </a:r>
            <a:endParaRPr lang="en-US" sz="6000" b="1" dirty="0" smtClean="0"/>
          </a:p>
        </p:txBody>
      </p:sp>
    </p:spTree>
    <p:extLst>
      <p:ext uri="{BB962C8B-B14F-4D97-AF65-F5344CB8AC3E}">
        <p14:creationId xmlns:p14="http://schemas.microsoft.com/office/powerpoint/2010/main" val="74321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dirty="0" smtClean="0"/>
              <a:t>Keller’s Response…</a:t>
            </a:r>
          </a:p>
          <a:p>
            <a:pPr algn="ctr"/>
            <a:endParaRPr lang="en-US" sz="2800" b="1" dirty="0" smtClean="0"/>
          </a:p>
          <a:p>
            <a:pPr algn="ctr"/>
            <a:r>
              <a:rPr lang="en-US" sz="2800" b="1" dirty="0" smtClean="0"/>
              <a:t>Evolutionary science assumes that more complex life-forms evolved from less complex forms through a process of natural selection. Many Christians believe that God brought about life this way. </a:t>
            </a:r>
            <a:r>
              <a:rPr lang="en-US" sz="2800" b="1" dirty="0"/>
              <a:t> </a:t>
            </a:r>
            <a:r>
              <a:rPr lang="en-US" sz="2800" b="1" dirty="0" smtClean="0"/>
              <a:t>For example, the Catholic Church, the largest church in the world, has made official pronouncements supporting evolution as being compatible with Christina belief.*</a:t>
            </a:r>
          </a:p>
          <a:p>
            <a:pPr algn="ctr"/>
            <a:endParaRPr lang="en-US" sz="2800" b="1" dirty="0"/>
          </a:p>
          <a:p>
            <a:pPr algn="ctr"/>
            <a:r>
              <a:rPr lang="en-US" sz="2400" b="1" dirty="0" smtClean="0"/>
              <a:t>*Pope John Paul II’s Message to the Pontifical Academy of Sciences, October 22, 1996, “Magisterium Is Concerned with the Question of Evolution for It Involves Conception of Man.”</a:t>
            </a:r>
            <a:endParaRPr lang="en-US" sz="2400" b="1" dirty="0"/>
          </a:p>
        </p:txBody>
      </p:sp>
    </p:spTree>
    <p:extLst>
      <p:ext uri="{BB962C8B-B14F-4D97-AF65-F5344CB8AC3E}">
        <p14:creationId xmlns:p14="http://schemas.microsoft.com/office/powerpoint/2010/main" val="428919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dirty="0" smtClean="0"/>
              <a:t>…Keller’s Response:</a:t>
            </a:r>
          </a:p>
          <a:p>
            <a:pPr algn="ctr"/>
            <a:endParaRPr lang="en-US" sz="2800" b="1" dirty="0" smtClean="0"/>
          </a:p>
          <a:p>
            <a:pPr algn="ctr"/>
            <a:r>
              <a:rPr lang="en-US" sz="2800" b="1" dirty="0" smtClean="0"/>
              <a:t>Christians may believe in evolution as a process without believing in “philosophical naturalism” – the view that everything has a natural cause and that organic life is solely the produce of random forces guided by no one. </a:t>
            </a:r>
          </a:p>
          <a:p>
            <a:pPr algn="ctr"/>
            <a:endParaRPr lang="en-US" sz="2800" b="1" u="sng" dirty="0"/>
          </a:p>
          <a:p>
            <a:r>
              <a:rPr lang="en-US" sz="2800" b="1" u="sng" dirty="0" smtClean="0"/>
              <a:t>When evolution is turned into an All-encompassing Theory explaining absolutely everything we believe, feel, and do as the product of natural selection, then we are not in the arena of science, but of philosophy</a:t>
            </a:r>
            <a:r>
              <a:rPr lang="en-US" sz="2800" b="1" dirty="0" smtClean="0"/>
              <a:t>.</a:t>
            </a:r>
          </a:p>
        </p:txBody>
      </p:sp>
    </p:spTree>
    <p:extLst>
      <p:ext uri="{BB962C8B-B14F-4D97-AF65-F5344CB8AC3E}">
        <p14:creationId xmlns:p14="http://schemas.microsoft.com/office/powerpoint/2010/main" val="3020658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662541"/>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dirty="0" smtClean="0"/>
          </a:p>
          <a:p>
            <a:endParaRPr lang="en-US" sz="2800" b="1" dirty="0"/>
          </a:p>
          <a:p>
            <a:r>
              <a:rPr lang="en-US" sz="2800" b="1" dirty="0" smtClean="0"/>
              <a:t>Dawkins argues that if you accept evolution as a biological mechanism you must believe in philosophical naturalism. </a:t>
            </a:r>
          </a:p>
          <a:p>
            <a:endParaRPr lang="en-US" sz="2800" b="1" dirty="0"/>
          </a:p>
          <a:p>
            <a:r>
              <a:rPr lang="en-US" sz="2800" b="1" dirty="0" smtClean="0"/>
              <a:t>But Keller challenges this view and ask, “But why?”</a:t>
            </a:r>
          </a:p>
        </p:txBody>
      </p:sp>
    </p:spTree>
    <p:extLst>
      <p:ext uri="{BB962C8B-B14F-4D97-AF65-F5344CB8AC3E}">
        <p14:creationId xmlns:p14="http://schemas.microsoft.com/office/powerpoint/2010/main" val="3826193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u="sng" dirty="0" smtClean="0"/>
              <a:t>Francis Collins </a:t>
            </a:r>
            <a:r>
              <a:rPr lang="en-US" sz="2800" b="1" dirty="0" smtClean="0"/>
              <a:t>(his book, </a:t>
            </a:r>
            <a:r>
              <a:rPr lang="en-US" sz="2800" b="1" i="1" dirty="0" smtClean="0"/>
              <a:t>The Language of God</a:t>
            </a:r>
            <a:r>
              <a:rPr lang="en-US" sz="2800" b="1" dirty="0" smtClean="0"/>
              <a:t>) is an eminent research scientist and head of the </a:t>
            </a:r>
            <a:r>
              <a:rPr lang="en-US" sz="2800" b="1" u="sng" dirty="0" smtClean="0"/>
              <a:t>Human Genome Project</a:t>
            </a:r>
            <a:r>
              <a:rPr lang="en-US" sz="2800" b="1" dirty="0" smtClean="0"/>
              <a:t>. He believes in evolutionary science and critiques the Intelligent Design movement that denies the transmutation of species. However, Collins believes that the fine-tuning, beauty, and order of nature nonetheless points to a Creator, and describes his conversion from atheism to Christianity. Here then is what Dawkins says can’t exist, someone with a firm belief in evolution as a biological mechanism, but who completely rejects  philosophical naturalism. </a:t>
            </a:r>
          </a:p>
        </p:txBody>
      </p:sp>
    </p:spTree>
    <p:extLst>
      <p:ext uri="{BB962C8B-B14F-4D97-AF65-F5344CB8AC3E}">
        <p14:creationId xmlns:p14="http://schemas.microsoft.com/office/powerpoint/2010/main" val="2483613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86090"/>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dirty="0" smtClean="0"/>
              <a:t>Dawkins presents an overly simplistic explanation that only allows for a “Conflict Model” between the claims of science and faith [</a:t>
            </a:r>
            <a:r>
              <a:rPr lang="en-US" sz="2800" b="1" u="sng" dirty="0" smtClean="0"/>
              <a:t>BTW, Christians can be guilty of doing the same thing from the opposite perspective</a:t>
            </a:r>
            <a:r>
              <a:rPr lang="en-US" sz="2800" b="1" dirty="0" smtClean="0"/>
              <a:t>].</a:t>
            </a:r>
          </a:p>
          <a:p>
            <a:pPr algn="ctr"/>
            <a:endParaRPr lang="en-US" sz="2800" b="1" dirty="0"/>
          </a:p>
          <a:p>
            <a:pPr algn="ctr"/>
            <a:r>
              <a:rPr lang="en-US" sz="2800" b="1" u="sng" dirty="0" smtClean="0"/>
              <a:t>The Conflict Model</a:t>
            </a:r>
          </a:p>
          <a:p>
            <a:pPr algn="ctr"/>
            <a:endParaRPr lang="en-US" sz="2800" b="1" dirty="0" smtClean="0"/>
          </a:p>
          <a:p>
            <a:pPr algn="ctr"/>
            <a:r>
              <a:rPr lang="en-US" sz="2800" b="1" dirty="0" smtClean="0"/>
              <a:t>leaves you with no choice but an either-or option</a:t>
            </a:r>
          </a:p>
          <a:p>
            <a:pPr algn="ctr"/>
            <a:endParaRPr lang="en-US" sz="2800" b="1" dirty="0"/>
          </a:p>
          <a:p>
            <a:pPr algn="ctr"/>
            <a:r>
              <a:rPr lang="en-US" sz="2800" b="1" dirty="0" smtClean="0"/>
              <a:t>“total opposites”</a:t>
            </a:r>
          </a:p>
        </p:txBody>
      </p:sp>
      <p:sp>
        <p:nvSpPr>
          <p:cNvPr id="5" name="Oval 4"/>
          <p:cNvSpPr/>
          <p:nvPr/>
        </p:nvSpPr>
        <p:spPr>
          <a:xfrm>
            <a:off x="838200" y="4724400"/>
            <a:ext cx="1828800" cy="1828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FAITH</a:t>
            </a:r>
          </a:p>
          <a:p>
            <a:pPr algn="ctr"/>
            <a:r>
              <a:rPr lang="en-US" sz="2400" b="1" dirty="0" smtClean="0">
                <a:solidFill>
                  <a:schemeClr val="tx1"/>
                </a:solidFill>
              </a:rPr>
              <a:t>DOGMA</a:t>
            </a:r>
            <a:endParaRPr lang="en-US" sz="2400" b="1" dirty="0">
              <a:solidFill>
                <a:schemeClr val="tx1"/>
              </a:solidFill>
            </a:endParaRPr>
          </a:p>
        </p:txBody>
      </p:sp>
      <p:sp>
        <p:nvSpPr>
          <p:cNvPr id="7" name="Oval 6"/>
          <p:cNvSpPr/>
          <p:nvPr/>
        </p:nvSpPr>
        <p:spPr>
          <a:xfrm>
            <a:off x="6400800" y="4648200"/>
            <a:ext cx="1828800" cy="1828800"/>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bg1"/>
                </a:solidFill>
              </a:rPr>
              <a:t>SCIENCE</a:t>
            </a:r>
          </a:p>
          <a:p>
            <a:pPr algn="ctr"/>
            <a:r>
              <a:rPr lang="en-US" sz="2400" b="1" dirty="0" smtClean="0">
                <a:solidFill>
                  <a:schemeClr val="bg1"/>
                </a:solidFill>
              </a:rPr>
              <a:t>REASON</a:t>
            </a:r>
            <a:endParaRPr lang="en-US" sz="2400" b="1" dirty="0">
              <a:solidFill>
                <a:schemeClr val="bg1"/>
              </a:solidFill>
            </a:endParaRPr>
          </a:p>
        </p:txBody>
      </p:sp>
      <p:cxnSp>
        <p:nvCxnSpPr>
          <p:cNvPr id="9" name="Straight Arrow Connector 8"/>
          <p:cNvCxnSpPr/>
          <p:nvPr/>
        </p:nvCxnSpPr>
        <p:spPr>
          <a:xfrm>
            <a:off x="2667000" y="5638800"/>
            <a:ext cx="37338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7756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955203"/>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smtClean="0"/>
          </a:p>
          <a:p>
            <a:pPr algn="ctr"/>
            <a:r>
              <a:rPr lang="en-US" sz="2800" b="1" dirty="0"/>
              <a:t>However </a:t>
            </a:r>
            <a:r>
              <a:rPr lang="en-US" sz="2800" b="1" u="sng" dirty="0"/>
              <a:t>Ian Barbour </a:t>
            </a:r>
            <a:r>
              <a:rPr lang="en-US" sz="2800" b="1" dirty="0"/>
              <a:t>describes four </a:t>
            </a:r>
            <a:r>
              <a:rPr lang="en-US" sz="2800" b="1" u="sng" dirty="0"/>
              <a:t>different ways </a:t>
            </a:r>
            <a:r>
              <a:rPr lang="en-US" sz="2800" b="1" dirty="0"/>
              <a:t>that science and religion may be related to each other (conflict, dialogue, integration, and independence). </a:t>
            </a:r>
            <a:r>
              <a:rPr lang="en-US" sz="2800" b="1" dirty="0" smtClean="0"/>
              <a:t> Barbour notes that the conflict model is promoted by people such as Atheists (like Dawkins and Harris) as well as “creation science” Christians who are very conservative. Each side has bought into this warfare model as if there are no other options to seriously consider! </a:t>
            </a:r>
            <a:endParaRPr lang="en-US" sz="2800" b="1" dirty="0"/>
          </a:p>
          <a:p>
            <a:pPr algn="ctr"/>
            <a:endParaRPr lang="en-US" sz="2800" b="1" u="sng" dirty="0" smtClean="0"/>
          </a:p>
        </p:txBody>
      </p:sp>
      <p:sp>
        <p:nvSpPr>
          <p:cNvPr id="5" name="Oval 4"/>
          <p:cNvSpPr/>
          <p:nvPr/>
        </p:nvSpPr>
        <p:spPr>
          <a:xfrm>
            <a:off x="838200" y="4724400"/>
            <a:ext cx="1828800" cy="1828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FAITH</a:t>
            </a:r>
          </a:p>
          <a:p>
            <a:pPr algn="ctr"/>
            <a:r>
              <a:rPr lang="en-US" sz="2400" b="1" smtClean="0">
                <a:solidFill>
                  <a:schemeClr val="tx1"/>
                </a:solidFill>
              </a:rPr>
              <a:t>DOGMA</a:t>
            </a:r>
            <a:endParaRPr lang="en-US" sz="2400" b="1" dirty="0">
              <a:solidFill>
                <a:schemeClr val="tx1"/>
              </a:solidFill>
            </a:endParaRPr>
          </a:p>
        </p:txBody>
      </p:sp>
      <p:sp>
        <p:nvSpPr>
          <p:cNvPr id="7" name="Oval 6"/>
          <p:cNvSpPr/>
          <p:nvPr/>
        </p:nvSpPr>
        <p:spPr>
          <a:xfrm>
            <a:off x="6400800" y="4648200"/>
            <a:ext cx="1828800" cy="1828800"/>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solidFill>
                  <a:schemeClr val="bg1"/>
                </a:solidFill>
              </a:rPr>
              <a:t>SCIENCE</a:t>
            </a:r>
          </a:p>
          <a:p>
            <a:pPr algn="ctr"/>
            <a:r>
              <a:rPr lang="en-US" sz="2400" b="1" dirty="0" smtClean="0">
                <a:solidFill>
                  <a:schemeClr val="bg1"/>
                </a:solidFill>
              </a:rPr>
              <a:t>REASON</a:t>
            </a:r>
            <a:endParaRPr lang="en-US" sz="2400" b="1" dirty="0">
              <a:solidFill>
                <a:schemeClr val="bg1"/>
              </a:solidFill>
            </a:endParaRPr>
          </a:p>
        </p:txBody>
      </p:sp>
      <p:cxnSp>
        <p:nvCxnSpPr>
          <p:cNvPr id="9" name="Straight Arrow Connector 8"/>
          <p:cNvCxnSpPr/>
          <p:nvPr/>
        </p:nvCxnSpPr>
        <p:spPr>
          <a:xfrm>
            <a:off x="2667000" y="5638800"/>
            <a:ext cx="37338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560320" y="5867400"/>
            <a:ext cx="4297680" cy="923330"/>
          </a:xfrm>
          <a:prstGeom prst="rect">
            <a:avLst/>
          </a:prstGeom>
          <a:noFill/>
        </p:spPr>
        <p:txBody>
          <a:bodyPr wrap="square" rtlCol="0">
            <a:spAutoFit/>
          </a:bodyPr>
          <a:lstStyle/>
          <a:p>
            <a:r>
              <a:rPr lang="en-US" b="1" dirty="0" smtClean="0"/>
              <a:t>These Christians  reject all evolutionary ideas and these Atheists reject all religious belief as being impossible.</a:t>
            </a:r>
            <a:endParaRPr lang="en-US" b="1" dirty="0"/>
          </a:p>
        </p:txBody>
      </p:sp>
    </p:spTree>
    <p:extLst>
      <p:ext uri="{BB962C8B-B14F-4D97-AF65-F5344CB8AC3E}">
        <p14:creationId xmlns:p14="http://schemas.microsoft.com/office/powerpoint/2010/main" val="3606584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pPr algn="ctr"/>
            <a:r>
              <a:rPr lang="en-US" sz="2800" b="1" dirty="0" smtClean="0"/>
              <a:t>However </a:t>
            </a:r>
            <a:r>
              <a:rPr lang="en-US" sz="2800" b="1" u="sng" dirty="0" smtClean="0"/>
              <a:t>Ian Barbour </a:t>
            </a:r>
            <a:r>
              <a:rPr lang="en-US" sz="2800" b="1" dirty="0" smtClean="0"/>
              <a:t>describes four different ways that science and religion may be related to each other (conflict, dialogue, integration, and independence).  It is the “conflict model” that often gets the most publicity which seems to continue to reinforce the idea that science and faith are completely incompatible. This is unfortunate because this has led to a </a:t>
            </a:r>
            <a:r>
              <a:rPr lang="en-US" sz="2800" b="1" u="sng" dirty="0" smtClean="0"/>
              <a:t>false dichotomy which will not allow for any integration, agreement, and discussion.</a:t>
            </a:r>
            <a:r>
              <a:rPr lang="en-US" sz="2800" b="1" dirty="0" smtClean="0"/>
              <a:t> Christian Smith argues that this model  was used  by scientist and educators in the West to deliberately exaggerates differences to achieve cultural power. The issue was not intellectual necessity but cultural strategy.</a:t>
            </a:r>
            <a:endParaRPr lang="en-US" sz="2800" b="1" u="sng" dirty="0" smtClean="0"/>
          </a:p>
        </p:txBody>
      </p:sp>
    </p:spTree>
    <p:extLst>
      <p:ext uri="{BB962C8B-B14F-4D97-AF65-F5344CB8AC3E}">
        <p14:creationId xmlns:p14="http://schemas.microsoft.com/office/powerpoint/2010/main" val="1707292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r>
              <a:rPr lang="en-US" sz="2800" b="1" dirty="0" smtClean="0"/>
              <a:t>However, many scientist see no incompatibility between science and faith. A survey conducted in America in </a:t>
            </a:r>
            <a:r>
              <a:rPr lang="en-US" sz="2800" b="1" u="sng" dirty="0" smtClean="0"/>
              <a:t>1916</a:t>
            </a:r>
            <a:r>
              <a:rPr lang="en-US" sz="2800" b="1" dirty="0" smtClean="0"/>
              <a:t> and </a:t>
            </a:r>
            <a:r>
              <a:rPr lang="en-US" sz="2800" b="1" u="sng" dirty="0" smtClean="0"/>
              <a:t>1997</a:t>
            </a:r>
            <a:r>
              <a:rPr lang="en-US" sz="2800" b="1" dirty="0" smtClean="0"/>
              <a:t> asked scientist a question, “Do you believe in a God who actively communicates with humanity, at least through prayer?” </a:t>
            </a:r>
          </a:p>
          <a:p>
            <a:pPr algn="ctr"/>
            <a:r>
              <a:rPr lang="en-US" sz="2800" b="1" dirty="0" smtClean="0"/>
              <a:t>40% agreed</a:t>
            </a:r>
          </a:p>
          <a:p>
            <a:pPr algn="ctr"/>
            <a:r>
              <a:rPr lang="en-US" sz="2800" b="1" dirty="0" smtClean="0"/>
              <a:t>40% disagreed</a:t>
            </a:r>
          </a:p>
          <a:p>
            <a:pPr algn="ctr"/>
            <a:r>
              <a:rPr lang="en-US" sz="2800" b="1" dirty="0" smtClean="0"/>
              <a:t>20% uncertain</a:t>
            </a:r>
          </a:p>
          <a:p>
            <a:pPr algn="ctr"/>
            <a:endParaRPr lang="en-US" sz="2800" b="1" dirty="0"/>
          </a:p>
          <a:p>
            <a:r>
              <a:rPr lang="en-US" sz="2800" b="1" dirty="0" smtClean="0"/>
              <a:t>The 1997 survey and results appeared in  journal, </a:t>
            </a:r>
            <a:r>
              <a:rPr lang="en-US" sz="2800" b="1" i="1" dirty="0" smtClean="0"/>
              <a:t>Nature. </a:t>
            </a:r>
            <a:r>
              <a:rPr lang="en-US" sz="2800" b="1" dirty="0" smtClean="0"/>
              <a:t>The percentages were basically the same as 1916. This survey does not support Dawkins’s claim (thesis).</a:t>
            </a:r>
          </a:p>
        </p:txBody>
      </p:sp>
    </p:spTree>
    <p:extLst>
      <p:ext uri="{BB962C8B-B14F-4D97-AF65-F5344CB8AC3E}">
        <p14:creationId xmlns:p14="http://schemas.microsoft.com/office/powerpoint/2010/main" val="3449841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r>
              <a:rPr lang="en-US" sz="2800" b="1" dirty="0" smtClean="0"/>
              <a:t>When Dawkins wrote his book he quoted from the follow up to this 1997 survey, which took place the following year in </a:t>
            </a:r>
            <a:r>
              <a:rPr lang="en-US" sz="2800" b="1" i="1" dirty="0" smtClean="0"/>
              <a:t>Nature</a:t>
            </a:r>
            <a:r>
              <a:rPr lang="en-US" sz="2800" b="1" dirty="0" smtClean="0"/>
              <a:t>.  </a:t>
            </a:r>
            <a:r>
              <a:rPr lang="en-US" sz="2800" b="1" u="sng" dirty="0" smtClean="0"/>
              <a:t>Dawkins said only 7% of scientist said “yes” to belief in God</a:t>
            </a:r>
            <a:r>
              <a:rPr lang="en-US" sz="2800" b="1" dirty="0" smtClean="0"/>
              <a:t>. How do we explain this discrepancy?  There are major problems with the way Dawkins and others have interpreted this data. </a:t>
            </a:r>
            <a:r>
              <a:rPr lang="en-US" sz="2800" b="1" u="sng" dirty="0" smtClean="0"/>
              <a:t>The question was phrased in such a way as to eliminate legitimate belief in a Creator</a:t>
            </a:r>
            <a:r>
              <a:rPr lang="en-US" sz="2800" b="1" dirty="0" smtClean="0"/>
              <a:t>.  To believe that a transcendent God created the universe was not sufficient for “belief in God” because the question was designed, “Do you believe in a God who personally communicates with humanity.” </a:t>
            </a:r>
            <a:r>
              <a:rPr lang="en-US" sz="2800" b="1" u="sng" dirty="0" smtClean="0"/>
              <a:t>Point – The way questions are phrased determines the outcome</a:t>
            </a:r>
            <a:r>
              <a:rPr lang="en-US" sz="2800" b="1" dirty="0" smtClean="0"/>
              <a:t>.</a:t>
            </a:r>
          </a:p>
        </p:txBody>
      </p:sp>
    </p:spTree>
    <p:extLst>
      <p:ext uri="{BB962C8B-B14F-4D97-AF65-F5344CB8AC3E}">
        <p14:creationId xmlns:p14="http://schemas.microsoft.com/office/powerpoint/2010/main" val="2132174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662541"/>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dirty="0" smtClean="0"/>
          </a:p>
          <a:p>
            <a:r>
              <a:rPr lang="en-US" sz="2800" b="1" dirty="0" smtClean="0"/>
              <a:t>Dawkins mistakenly promotes the idea that science and atheism are based on a cause-effect relationship (i.e. NAS scientists disbelieve in God because they are scientifically minded). However many other scientist (even atheist) recognize this is not a tenable position or conclusion.</a:t>
            </a:r>
          </a:p>
        </p:txBody>
      </p:sp>
    </p:spTree>
    <p:extLst>
      <p:ext uri="{BB962C8B-B14F-4D97-AF65-F5344CB8AC3E}">
        <p14:creationId xmlns:p14="http://schemas.microsoft.com/office/powerpoint/2010/main" val="386382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endParaRPr lang="en-US" sz="3200" b="1" i="1" dirty="0" smtClean="0"/>
          </a:p>
          <a:p>
            <a:pPr algn="ctr"/>
            <a:r>
              <a:rPr lang="en-US" sz="3200" b="1" i="1" dirty="0" smtClean="0"/>
              <a:t>“My scientific training makes it difficult if not impossible to accept the teachings of Christianity,” said Thomas, a young Asian medical student. “As a believer in evolution, I can’t accept the Bible’s prescientific accounts of the origins or life.”</a:t>
            </a:r>
          </a:p>
          <a:p>
            <a:pPr algn="ctr"/>
            <a:endParaRPr lang="en-US" sz="3200" b="1" i="1" dirty="0"/>
          </a:p>
          <a:p>
            <a:pPr algn="ctr"/>
            <a:r>
              <a:rPr lang="en-US" sz="3200" b="1" i="1" dirty="0" smtClean="0"/>
              <a:t>“And the Bible is filled with accounts of miracles,” added Michelle, a med student. “They simply could not have happened.”</a:t>
            </a:r>
            <a:endParaRPr lang="en-US" sz="3200" b="1" i="1" dirty="0"/>
          </a:p>
        </p:txBody>
      </p:sp>
    </p:spTree>
    <p:extLst>
      <p:ext uri="{BB962C8B-B14F-4D97-AF65-F5344CB8AC3E}">
        <p14:creationId xmlns:p14="http://schemas.microsoft.com/office/powerpoint/2010/main" val="743503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r>
              <a:rPr lang="en-US" sz="2800" b="1" dirty="0" smtClean="0"/>
              <a:t>Oxford theologian (and earned doctorate in biophysics) </a:t>
            </a:r>
            <a:r>
              <a:rPr lang="en-US" sz="2800" b="1" u="sng" dirty="0" err="1" smtClean="0"/>
              <a:t>Alister</a:t>
            </a:r>
            <a:r>
              <a:rPr lang="en-US" sz="2800" b="1" u="sng" dirty="0" smtClean="0"/>
              <a:t> McGrath </a:t>
            </a:r>
            <a:r>
              <a:rPr lang="en-US" sz="2800" b="1" dirty="0" smtClean="0"/>
              <a:t>points out that the many atheists he knows are atheists for many different reasons (personal, social, and intellectual reasons). </a:t>
            </a:r>
          </a:p>
          <a:p>
            <a:endParaRPr lang="en-US" sz="2800" b="1" dirty="0"/>
          </a:p>
          <a:p>
            <a:r>
              <a:rPr lang="en-US" sz="2800" b="1" u="sng" dirty="0" smtClean="0"/>
              <a:t>Peter Berger </a:t>
            </a:r>
            <a:r>
              <a:rPr lang="en-US" sz="2800" b="1" dirty="0" smtClean="0"/>
              <a:t>(see previous discussion) notes that all of us tend to hold to beliefs that are similar to our surroundings (our primary peer groups). In this sense, scientist are no different (they too want to be respected by their peers). Dawkins wants you to think that all rational scientific minded people should always come to the conclusion that belief in God is impossible. </a:t>
            </a:r>
          </a:p>
        </p:txBody>
      </p:sp>
    </p:spTree>
    <p:extLst>
      <p:ext uri="{BB962C8B-B14F-4D97-AF65-F5344CB8AC3E}">
        <p14:creationId xmlns:p14="http://schemas.microsoft.com/office/powerpoint/2010/main" val="2657999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955203"/>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r>
              <a:rPr lang="en-US" sz="2800" b="1" u="sng" dirty="0" smtClean="0"/>
              <a:t>Stephen Gould</a:t>
            </a:r>
            <a:r>
              <a:rPr lang="en-US" sz="2800" b="1" dirty="0" smtClean="0"/>
              <a:t>, the late Harvard scientist and evolutionist who was himself an atheist knew all about these studies (by the journal, </a:t>
            </a:r>
            <a:r>
              <a:rPr lang="en-US" sz="2800" b="1" i="1" dirty="0" smtClean="0"/>
              <a:t>Nature</a:t>
            </a:r>
            <a:r>
              <a:rPr lang="en-US" sz="2800" b="1" dirty="0" smtClean="0"/>
              <a:t>) yet he disagreed with Dawkins.  He wrote,</a:t>
            </a:r>
          </a:p>
          <a:p>
            <a:pPr lvl="1"/>
            <a:endParaRPr lang="en-US" sz="2800" b="1" dirty="0" smtClean="0"/>
          </a:p>
          <a:p>
            <a:pPr lvl="1"/>
            <a:r>
              <a:rPr lang="en-US" sz="2800" b="1" dirty="0" smtClean="0"/>
              <a:t>“Either half my colleagues are enormously stupid, or else the science of Darwinism is fully compatible with conventional religious beliefs – and equally compatible with atheism.”</a:t>
            </a:r>
            <a:endParaRPr lang="en-US" sz="2800" b="1" dirty="0"/>
          </a:p>
        </p:txBody>
      </p:sp>
    </p:spTree>
    <p:extLst>
      <p:ext uri="{BB962C8B-B14F-4D97-AF65-F5344CB8AC3E}">
        <p14:creationId xmlns:p14="http://schemas.microsoft.com/office/powerpoint/2010/main" val="2490566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662541"/>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u="sng" dirty="0" smtClean="0"/>
          </a:p>
          <a:p>
            <a:r>
              <a:rPr lang="en-US" sz="2800" b="1" u="sng" dirty="0" smtClean="0"/>
              <a:t>One of the reasons Stephen Gould</a:t>
            </a:r>
            <a:r>
              <a:rPr lang="en-US" sz="2800" b="1" dirty="0"/>
              <a:t> </a:t>
            </a:r>
            <a:r>
              <a:rPr lang="en-US" sz="2800" b="1" dirty="0" smtClean="0"/>
              <a:t>never came to the same conclusion as Richard Dawkins is that he was much more willing to concede that science might not be able to account for everything about human existence to every thinker’s satisfaction.  </a:t>
            </a:r>
          </a:p>
        </p:txBody>
      </p:sp>
    </p:spTree>
    <p:extLst>
      <p:ext uri="{BB962C8B-B14F-4D97-AF65-F5344CB8AC3E}">
        <p14:creationId xmlns:p14="http://schemas.microsoft.com/office/powerpoint/2010/main" val="4156598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dirty="0"/>
          </a:p>
          <a:p>
            <a:r>
              <a:rPr lang="en-US" sz="2800" b="1" dirty="0" smtClean="0"/>
              <a:t>Another atheist philosopher, </a:t>
            </a:r>
            <a:r>
              <a:rPr lang="en-US" sz="2800" b="1" u="sng" dirty="0" smtClean="0"/>
              <a:t>Thomas Nagel</a:t>
            </a:r>
            <a:r>
              <a:rPr lang="en-US" sz="2800" b="1" dirty="0" smtClean="0"/>
              <a:t>, who critiqued </a:t>
            </a:r>
            <a:r>
              <a:rPr lang="en-US" sz="2800" b="1" dirty="0" err="1" smtClean="0"/>
              <a:t>Dawkin’s</a:t>
            </a:r>
            <a:r>
              <a:rPr lang="en-US" sz="2800" b="1" dirty="0" smtClean="0"/>
              <a:t>  book (</a:t>
            </a:r>
            <a:r>
              <a:rPr lang="en-US" sz="2800" b="1" i="1" dirty="0" smtClean="0"/>
              <a:t>The God Delusion</a:t>
            </a:r>
            <a:r>
              <a:rPr lang="en-US" sz="2800" b="1" dirty="0" smtClean="0"/>
              <a:t>) in </a:t>
            </a:r>
            <a:r>
              <a:rPr lang="en-US" sz="2800" b="1" i="1" dirty="0" smtClean="0"/>
              <a:t>The New </a:t>
            </a:r>
            <a:r>
              <a:rPr lang="en-US" sz="2800" b="1" i="1" dirty="0" err="1" smtClean="0"/>
              <a:t>Repulic</a:t>
            </a:r>
            <a:r>
              <a:rPr lang="en-US" sz="2800" b="1" i="1" dirty="0" smtClean="0"/>
              <a:t>  </a:t>
            </a:r>
            <a:r>
              <a:rPr lang="en-US" sz="2800" b="1" dirty="0" smtClean="0"/>
              <a:t>rejected </a:t>
            </a:r>
            <a:r>
              <a:rPr lang="en-US" sz="2800" b="1" dirty="0" err="1" smtClean="0"/>
              <a:t>Dawkin’s</a:t>
            </a:r>
            <a:r>
              <a:rPr lang="en-US" sz="2800" b="1" dirty="0" smtClean="0"/>
              <a:t> conclusions by writing this,</a:t>
            </a:r>
          </a:p>
          <a:p>
            <a:endParaRPr lang="en-US" sz="2800" b="1" dirty="0"/>
          </a:p>
          <a:p>
            <a:r>
              <a:rPr lang="en-US" sz="2800" b="1" dirty="0" smtClean="0"/>
              <a:t>He thinks Dawkins is wrong to insist that a person (a scientist) must embrace, “</a:t>
            </a:r>
            <a:r>
              <a:rPr lang="en-US" sz="2800" b="1" dirty="0" err="1" smtClean="0"/>
              <a:t>physicalist</a:t>
            </a:r>
            <a:r>
              <a:rPr lang="en-US" sz="2800" b="1" dirty="0" smtClean="0"/>
              <a:t> naturalism…that the ultimate explanation of everything must lie in particle physics, string theory, or whatever purely </a:t>
            </a:r>
            <a:r>
              <a:rPr lang="en-US" sz="2800" b="1" dirty="0" err="1" smtClean="0"/>
              <a:t>extentional</a:t>
            </a:r>
            <a:r>
              <a:rPr lang="en-US" sz="2800" b="1" dirty="0" smtClean="0"/>
              <a:t> laws govern the elements of which the material world is composed.” He asked, “Why do we all conclude that genocide is morally wrong?” </a:t>
            </a:r>
          </a:p>
        </p:txBody>
      </p:sp>
    </p:spTree>
    <p:extLst>
      <p:ext uri="{BB962C8B-B14F-4D97-AF65-F5344CB8AC3E}">
        <p14:creationId xmlns:p14="http://schemas.microsoft.com/office/powerpoint/2010/main" val="4135060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86090"/>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dirty="0"/>
          </a:p>
          <a:p>
            <a:r>
              <a:rPr lang="en-US" sz="2800" b="1" dirty="0" smtClean="0"/>
              <a:t>Nagel doubt’s the validity of Dawkins claims by noting,</a:t>
            </a:r>
          </a:p>
          <a:p>
            <a:endParaRPr lang="en-US" sz="2800" b="1" dirty="0"/>
          </a:p>
          <a:p>
            <a:r>
              <a:rPr lang="en-US" sz="2800" b="1" dirty="0" smtClean="0"/>
              <a:t>“The reductionist project usually tries to reclaim some of the originally excluded aspects of the world, by analyzing them in physical – that is, behavioral or neurophysiological – terms; but it denies reality to what cannot be reduced. I believe the project is doomed – that conscious experience, thought, value, and so forth are not illusions, even though they cannot be identified with physical facts.”</a:t>
            </a:r>
          </a:p>
        </p:txBody>
      </p:sp>
    </p:spTree>
    <p:extLst>
      <p:ext uri="{BB962C8B-B14F-4D97-AF65-F5344CB8AC3E}">
        <p14:creationId xmlns:p14="http://schemas.microsoft.com/office/powerpoint/2010/main" val="3012726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a:p>
          <a:p>
            <a:endParaRPr lang="en-US" sz="2800" b="1" dirty="0"/>
          </a:p>
          <a:p>
            <a:r>
              <a:rPr lang="en-US" sz="2800" b="1" u="sng" dirty="0" smtClean="0"/>
              <a:t>Conclusion</a:t>
            </a:r>
            <a:r>
              <a:rPr lang="en-US" sz="2800" b="1" dirty="0" smtClean="0"/>
              <a:t> – These are a few reasons why fellow atheist believe Dawkins is wrong. Science  (or technology) cannot explain everything, therefore religious belief does not have to be incompatible with science.  We should disabuse ourselves  of the idea that we must choose between science and faith.  There is no necessary disjunction between science and faith.</a:t>
            </a:r>
          </a:p>
        </p:txBody>
      </p:sp>
    </p:spTree>
    <p:extLst>
      <p:ext uri="{BB962C8B-B14F-4D97-AF65-F5344CB8AC3E}">
        <p14:creationId xmlns:p14="http://schemas.microsoft.com/office/powerpoint/2010/main" val="1857792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09420"/>
          </a:xfrm>
          <a:prstGeom prst="rect">
            <a:avLst/>
          </a:prstGeom>
          <a:noFill/>
        </p:spPr>
        <p:txBody>
          <a:bodyPr wrap="square" rtlCol="0">
            <a:spAutoFit/>
          </a:bodyPr>
          <a:lstStyle/>
          <a:p>
            <a:pPr algn="ctr"/>
            <a:r>
              <a:rPr lang="en-US" sz="3200" b="1" dirty="0" smtClean="0"/>
              <a:t>ISN’T SCIENCE IN CONFLICT WITH CHRISTIANITY?</a:t>
            </a:r>
          </a:p>
          <a:p>
            <a:pPr algn="ctr"/>
            <a:endParaRPr lang="en-US" sz="3200" b="1" dirty="0" smtClean="0"/>
          </a:p>
          <a:p>
            <a:pPr algn="ctr"/>
            <a:endParaRPr lang="en-US" sz="3200" b="1" dirty="0"/>
          </a:p>
          <a:p>
            <a:pPr algn="ctr"/>
            <a:endParaRPr lang="en-US" sz="3200" b="1" dirty="0" smtClean="0"/>
          </a:p>
          <a:p>
            <a:pPr algn="ctr"/>
            <a:endParaRPr lang="en-US" sz="3200" b="1" dirty="0"/>
          </a:p>
          <a:p>
            <a:pPr algn="ctr"/>
            <a:endParaRPr lang="en-US" sz="3200" b="1" dirty="0" smtClean="0"/>
          </a:p>
          <a:p>
            <a:pPr algn="ctr"/>
            <a:endParaRPr lang="en-US" sz="3200" b="1" dirty="0"/>
          </a:p>
          <a:p>
            <a:pPr algn="ctr"/>
            <a:endParaRPr lang="en-US" sz="3200" b="1" dirty="0"/>
          </a:p>
          <a:p>
            <a:pPr algn="ctr"/>
            <a:endParaRPr lang="en-US" sz="2000" b="1" dirty="0" smtClean="0"/>
          </a:p>
          <a:p>
            <a:pPr algn="ctr"/>
            <a:r>
              <a:rPr lang="en-US" sz="4400" b="1" dirty="0" smtClean="0">
                <a:solidFill>
                  <a:srgbClr val="FF0000"/>
                </a:solidFill>
                <a:hlinkClick r:id="rId3"/>
              </a:rPr>
              <a:t>www.magisreasonfaith.org</a:t>
            </a:r>
            <a:endParaRPr lang="en-US" sz="4400" b="1" dirty="0" smtClean="0">
              <a:solidFill>
                <a:srgbClr val="FF0000"/>
              </a:solidFill>
            </a:endParaRPr>
          </a:p>
          <a:p>
            <a:pPr algn="ctr"/>
            <a:r>
              <a:rPr lang="en-US" sz="4400" b="1" dirty="0" smtClean="0">
                <a:solidFill>
                  <a:srgbClr val="FF0000"/>
                </a:solidFill>
                <a:hlinkClick r:id="rId4"/>
              </a:rPr>
              <a:t>www.spitzercenter.org</a:t>
            </a:r>
            <a:endParaRPr lang="en-US" sz="3600" b="1" dirty="0">
              <a:solidFill>
                <a:srgbClr val="FF0000"/>
              </a:solidFill>
            </a:endParaRPr>
          </a:p>
          <a:p>
            <a:pPr algn="ctr"/>
            <a:r>
              <a:rPr lang="de-DE" sz="4000" b="1" dirty="0"/>
              <a:t>Robert J. Spitzer, S.J., Ph.D.</a:t>
            </a:r>
            <a:endParaRPr lang="en-US" sz="4000" b="1" dirty="0" smtClean="0">
              <a:solidFill>
                <a:srgbClr val="FF0000"/>
              </a:solidFill>
            </a:endParaRPr>
          </a:p>
        </p:txBody>
      </p:sp>
      <p:pic>
        <p:nvPicPr>
          <p:cNvPr id="5" name="Picture 2" descr="Robert J. Spitzer, S.J., Ph.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952500"/>
            <a:ext cx="2286000" cy="333756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2667000" y="990600"/>
            <a:ext cx="6126480" cy="283464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a:t>This page is concerned with the first of four pillars of intellectual evangelization, addressing the </a:t>
            </a:r>
            <a:r>
              <a:rPr lang="en-US" sz="2000" b="1" u="sng" dirty="0"/>
              <a:t>mythical conflict </a:t>
            </a:r>
            <a:r>
              <a:rPr lang="en-US" sz="2000" b="1" dirty="0"/>
              <a:t>between faith and science. As noted on our homepage, many of our young people (and adults) have come to believe, at least partially, in this </a:t>
            </a:r>
            <a:r>
              <a:rPr lang="en-US" sz="2000" b="1" u="sng" dirty="0"/>
              <a:t>secular myth which may be stated as follows: "Faith and science are in conflict; science is truth; therefore, faith must be a fantas</a:t>
            </a:r>
            <a:r>
              <a:rPr lang="en-US" sz="2000" b="1" dirty="0"/>
              <a:t>y."</a:t>
            </a:r>
            <a:endParaRPr lang="en-US" sz="2000" dirty="0"/>
          </a:p>
        </p:txBody>
      </p:sp>
    </p:spTree>
    <p:extLst>
      <p:ext uri="{BB962C8B-B14F-4D97-AF65-F5344CB8AC3E}">
        <p14:creationId xmlns:p14="http://schemas.microsoft.com/office/powerpoint/2010/main" val="2272214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231654"/>
          </a:xfrm>
          <a:prstGeom prst="rect">
            <a:avLst/>
          </a:prstGeom>
          <a:noFill/>
        </p:spPr>
        <p:txBody>
          <a:bodyPr wrap="square" rtlCol="0">
            <a:spAutoFit/>
          </a:bodyPr>
          <a:lstStyle/>
          <a:p>
            <a:pPr algn="ctr"/>
            <a:endParaRPr lang="en-US" sz="3200" b="1" i="1" dirty="0" smtClean="0"/>
          </a:p>
          <a:p>
            <a:pPr algn="ctr"/>
            <a:endParaRPr lang="en-US" sz="3200" b="1" i="1" dirty="0"/>
          </a:p>
          <a:p>
            <a:pPr algn="ctr"/>
            <a:endParaRPr lang="en-US" sz="3200" b="1" i="1" dirty="0" smtClean="0"/>
          </a:p>
          <a:p>
            <a:pPr algn="ctr"/>
            <a:r>
              <a:rPr lang="en-US" sz="5400" b="1" dirty="0" smtClean="0"/>
              <a:t>III.  DOESN’T EVOLUTION DISPROVE THE BIBLE?</a:t>
            </a:r>
          </a:p>
        </p:txBody>
      </p:sp>
    </p:spTree>
    <p:extLst>
      <p:ext uri="{BB962C8B-B14F-4D97-AF65-F5344CB8AC3E}">
        <p14:creationId xmlns:p14="http://schemas.microsoft.com/office/powerpoint/2010/main" val="1640272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dirty="0" smtClean="0"/>
              <a:t>DOESN’T EVOLUTION DISPROVE THE BIBLE?</a:t>
            </a:r>
          </a:p>
          <a:p>
            <a:pPr algn="ctr"/>
            <a:endParaRPr lang="en-US" sz="3200" b="1" dirty="0"/>
          </a:p>
          <a:p>
            <a:pPr algn="ctr"/>
            <a:r>
              <a:rPr lang="en-US" sz="3200" b="1" dirty="0" smtClean="0"/>
              <a:t>Surely here it seems that we have a head-on collision between Genesis 1-2 and evolution.</a:t>
            </a:r>
          </a:p>
          <a:p>
            <a:pPr algn="ctr"/>
            <a:endParaRPr lang="en-US" sz="3200" b="1" dirty="0"/>
          </a:p>
          <a:p>
            <a:pPr algn="ctr"/>
            <a:r>
              <a:rPr lang="en-US" sz="3200" b="1" u="sng" dirty="0" smtClean="0"/>
              <a:t>Or do we really have such a “conflict”?  </a:t>
            </a:r>
          </a:p>
          <a:p>
            <a:pPr algn="ctr"/>
            <a:endParaRPr lang="en-US" sz="3200" b="1" dirty="0"/>
          </a:p>
          <a:p>
            <a:pPr algn="ctr"/>
            <a:r>
              <a:rPr lang="en-US" sz="3200" b="1" dirty="0" smtClean="0"/>
              <a:t>Certain Christians as well as some advocates of evolution believe Genesis 1-2 and scientific evolution are always mutually exclusive with each other (in conflict). But this is not necessarily true.  </a:t>
            </a:r>
            <a:endParaRPr lang="en-US" sz="2800" b="1" dirty="0" smtClean="0"/>
          </a:p>
        </p:txBody>
      </p:sp>
    </p:spTree>
    <p:extLst>
      <p:ext uri="{BB962C8B-B14F-4D97-AF65-F5344CB8AC3E}">
        <p14:creationId xmlns:p14="http://schemas.microsoft.com/office/powerpoint/2010/main" val="2807301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140196"/>
            <a:ext cx="8915400" cy="4093428"/>
          </a:xfrm>
          <a:prstGeom prst="rect">
            <a:avLst/>
          </a:prstGeom>
          <a:noFill/>
        </p:spPr>
        <p:txBody>
          <a:bodyPr wrap="square" rtlCol="0">
            <a:spAutoFit/>
          </a:bodyPr>
          <a:lstStyle/>
          <a:p>
            <a:pPr algn="ctr"/>
            <a:r>
              <a:rPr lang="en-US" sz="3200" b="1" dirty="0" smtClean="0"/>
              <a:t>DOESN’T EVOLUTION DISPROVE THE BIBLE?</a:t>
            </a:r>
          </a:p>
          <a:p>
            <a:pPr algn="ctr"/>
            <a:endParaRPr lang="en-US" sz="3200" b="1" dirty="0"/>
          </a:p>
          <a:p>
            <a:pPr algn="ctr"/>
            <a:r>
              <a:rPr lang="en-US" sz="2800" b="1" dirty="0" smtClean="0"/>
              <a:t>Could not God be the Creator yet at the same time use an evolutionary process? Also, there are some indications that Genesis 1 is similar to poetry (or elevated prose). This means that not everything has to be understood in a purely literal manner. The conflict and independent models tend to be mutually exclusive and the integration and dialogue models are able to see the most harmony. </a:t>
            </a:r>
          </a:p>
        </p:txBody>
      </p:sp>
      <p:sp>
        <p:nvSpPr>
          <p:cNvPr id="5" name="Rounded Rectangle 4"/>
          <p:cNvSpPr/>
          <p:nvPr/>
        </p:nvSpPr>
        <p:spPr>
          <a:xfrm>
            <a:off x="304800" y="4572000"/>
            <a:ext cx="1737360" cy="1371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CONFLICT</a:t>
            </a:r>
            <a:endParaRPr lang="en-US" dirty="0">
              <a:solidFill>
                <a:schemeClr val="bg1"/>
              </a:solidFill>
            </a:endParaRPr>
          </a:p>
        </p:txBody>
      </p:sp>
      <p:sp>
        <p:nvSpPr>
          <p:cNvPr id="6" name="Rounded Rectangle 5"/>
          <p:cNvSpPr/>
          <p:nvPr/>
        </p:nvSpPr>
        <p:spPr>
          <a:xfrm>
            <a:off x="2590800" y="4572000"/>
            <a:ext cx="1737360" cy="13716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INTEGRATION</a:t>
            </a:r>
            <a:endParaRPr lang="en-US" b="1" dirty="0">
              <a:solidFill>
                <a:schemeClr val="tx1"/>
              </a:solidFill>
            </a:endParaRPr>
          </a:p>
        </p:txBody>
      </p:sp>
      <p:sp>
        <p:nvSpPr>
          <p:cNvPr id="7" name="Rounded Rectangle 6"/>
          <p:cNvSpPr/>
          <p:nvPr/>
        </p:nvSpPr>
        <p:spPr>
          <a:xfrm>
            <a:off x="4953000" y="4572000"/>
            <a:ext cx="1737360" cy="13716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DIALOGUE</a:t>
            </a:r>
            <a:endParaRPr lang="en-US" b="1" dirty="0">
              <a:solidFill>
                <a:schemeClr val="tx1"/>
              </a:solidFill>
            </a:endParaRPr>
          </a:p>
        </p:txBody>
      </p:sp>
      <p:sp>
        <p:nvSpPr>
          <p:cNvPr id="8" name="Rounded Rectangle 7"/>
          <p:cNvSpPr/>
          <p:nvPr/>
        </p:nvSpPr>
        <p:spPr>
          <a:xfrm>
            <a:off x="7162800" y="4572000"/>
            <a:ext cx="1737360" cy="1371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INDEPENDENT</a:t>
            </a:r>
            <a:endParaRPr lang="en-US" dirty="0"/>
          </a:p>
        </p:txBody>
      </p:sp>
      <p:cxnSp>
        <p:nvCxnSpPr>
          <p:cNvPr id="10" name="Straight Connector 9"/>
          <p:cNvCxnSpPr/>
          <p:nvPr/>
        </p:nvCxnSpPr>
        <p:spPr>
          <a:xfrm>
            <a:off x="4328160" y="5257800"/>
            <a:ext cx="624840" cy="0"/>
          </a:xfrm>
          <a:prstGeom prst="line">
            <a:avLst/>
          </a:prstGeom>
        </p:spPr>
        <p:style>
          <a:lnRef idx="2">
            <a:schemeClr val="dk1"/>
          </a:lnRef>
          <a:fillRef idx="0">
            <a:schemeClr val="dk1"/>
          </a:fillRef>
          <a:effectRef idx="1">
            <a:schemeClr val="dk1"/>
          </a:effectRef>
          <a:fontRef idx="minor">
            <a:schemeClr val="tx1"/>
          </a:fontRef>
        </p:style>
      </p:cxnSp>
      <p:sp>
        <p:nvSpPr>
          <p:cNvPr id="11" name="Right Bracket 10"/>
          <p:cNvSpPr/>
          <p:nvPr/>
        </p:nvSpPr>
        <p:spPr>
          <a:xfrm>
            <a:off x="2209800" y="4343400"/>
            <a:ext cx="73152" cy="182880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Left Bracket 13"/>
          <p:cNvSpPr/>
          <p:nvPr/>
        </p:nvSpPr>
        <p:spPr>
          <a:xfrm>
            <a:off x="6937248" y="4343400"/>
            <a:ext cx="73152" cy="1828800"/>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 name="TextBox 14"/>
          <p:cNvSpPr txBox="1"/>
          <p:nvPr/>
        </p:nvSpPr>
        <p:spPr>
          <a:xfrm>
            <a:off x="2438400" y="6172200"/>
            <a:ext cx="4480560" cy="461665"/>
          </a:xfrm>
          <a:prstGeom prst="rect">
            <a:avLst/>
          </a:prstGeom>
          <a:noFill/>
        </p:spPr>
        <p:txBody>
          <a:bodyPr wrap="square" rtlCol="0">
            <a:spAutoFit/>
          </a:bodyPr>
          <a:lstStyle/>
          <a:p>
            <a:pPr algn="ctr"/>
            <a:r>
              <a:rPr lang="en-US" sz="2400" b="1" dirty="0" smtClean="0"/>
              <a:t>Area of discussion and agreement</a:t>
            </a:r>
            <a:endParaRPr lang="en-US" sz="2400" b="1" dirty="0"/>
          </a:p>
        </p:txBody>
      </p:sp>
    </p:spTree>
    <p:extLst>
      <p:ext uri="{BB962C8B-B14F-4D97-AF65-F5344CB8AC3E}">
        <p14:creationId xmlns:p14="http://schemas.microsoft.com/office/powerpoint/2010/main" val="1195563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INTRODUCTION</a:t>
            </a:r>
          </a:p>
          <a:p>
            <a:pPr algn="ctr"/>
            <a:endParaRPr lang="en-US" sz="3200" b="1" dirty="0"/>
          </a:p>
          <a:p>
            <a:pPr algn="ctr"/>
            <a:r>
              <a:rPr lang="en-US" sz="2800" b="1" dirty="0" smtClean="0"/>
              <a:t>Bestselling authors who promote the atheist worldview often assume that science, especially evolutionary science, has made belief in God unnecessary and obsolete </a:t>
            </a:r>
          </a:p>
          <a:p>
            <a:pPr algn="ctr"/>
            <a:r>
              <a:rPr lang="en-US" sz="2800" b="1" dirty="0" smtClean="0"/>
              <a:t>(Richard Dawkins, Daniel C. Dennett, and Sam Harris).</a:t>
            </a:r>
          </a:p>
          <a:p>
            <a:pPr algn="ctr"/>
            <a:endParaRPr lang="en-US" sz="2800" b="1" dirty="0"/>
          </a:p>
          <a:p>
            <a:pPr algn="ctr"/>
            <a:r>
              <a:rPr lang="en-US" sz="2800" b="1" dirty="0" smtClean="0"/>
              <a:t>Dawkins, “Atheism might have been tenable before Darwin, but Darwin made it possible to be an intellectually fulfilled atheist.”  [from his book, </a:t>
            </a:r>
            <a:r>
              <a:rPr lang="en-US" sz="2800" b="1" i="1" dirty="0" smtClean="0"/>
              <a:t>God Delusion]</a:t>
            </a:r>
          </a:p>
          <a:p>
            <a:pPr algn="ctr"/>
            <a:endParaRPr lang="en-US" sz="2800" b="1" i="1" dirty="0"/>
          </a:p>
          <a:p>
            <a:pPr algn="ctr"/>
            <a:r>
              <a:rPr lang="en-US" sz="2800" b="1" dirty="0" smtClean="0"/>
              <a:t>His Thesis is that you cannot be an intelligent scientific thinker and still hold to religious beliefs.  He believes it must be one or the other: science and faith are in conflict.</a:t>
            </a:r>
            <a:endParaRPr lang="en-US" sz="2400" b="1" dirty="0" smtClean="0"/>
          </a:p>
        </p:txBody>
      </p:sp>
    </p:spTree>
    <p:extLst>
      <p:ext uri="{BB962C8B-B14F-4D97-AF65-F5344CB8AC3E}">
        <p14:creationId xmlns:p14="http://schemas.microsoft.com/office/powerpoint/2010/main" val="668009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140196"/>
            <a:ext cx="8915400" cy="6247864"/>
          </a:xfrm>
          <a:prstGeom prst="rect">
            <a:avLst/>
          </a:prstGeom>
          <a:noFill/>
        </p:spPr>
        <p:txBody>
          <a:bodyPr wrap="square" rtlCol="0">
            <a:spAutoFit/>
          </a:bodyPr>
          <a:lstStyle/>
          <a:p>
            <a:pPr algn="ctr"/>
            <a:r>
              <a:rPr lang="en-US" sz="3200" b="1" dirty="0" smtClean="0"/>
              <a:t>DOESN’T EVOLUTION DISPROVE THE BIBLE?</a:t>
            </a:r>
          </a:p>
          <a:p>
            <a:pPr algn="ctr"/>
            <a:endParaRPr lang="en-US" sz="3200" b="1" dirty="0"/>
          </a:p>
          <a:p>
            <a:pPr algn="ctr"/>
            <a:r>
              <a:rPr lang="en-US" sz="2800" b="1" u="sng" dirty="0" smtClean="0"/>
              <a:t>A few crucial questions that still need to have theological reasons even if some aspects of Genesis 1 are poetic are</a:t>
            </a:r>
            <a:r>
              <a:rPr lang="en-US" sz="2800" b="1" dirty="0" smtClean="0"/>
              <a:t>:</a:t>
            </a:r>
          </a:p>
          <a:p>
            <a:pPr algn="ctr"/>
            <a:endParaRPr lang="en-US" sz="2800" b="1" dirty="0"/>
          </a:p>
          <a:p>
            <a:pPr marL="514350" indent="-514350">
              <a:buAutoNum type="arabicPeriod"/>
            </a:pPr>
            <a:r>
              <a:rPr lang="en-US" sz="2800" b="1" dirty="0" smtClean="0"/>
              <a:t>We still need to explain where we get the Biblical teaching that God created humans in His image of God (</a:t>
            </a:r>
            <a:r>
              <a:rPr lang="en-US" sz="2800" b="1" i="1" dirty="0" smtClean="0"/>
              <a:t>Imago Dei</a:t>
            </a:r>
            <a:r>
              <a:rPr lang="en-US" sz="2800" b="1" dirty="0" smtClean="0"/>
              <a:t>) [Genesis 1-2 and NT].</a:t>
            </a:r>
          </a:p>
          <a:p>
            <a:pPr marL="514350" indent="-514350">
              <a:buAutoNum type="arabicPeriod"/>
            </a:pPr>
            <a:r>
              <a:rPr lang="en-US" sz="2800" b="1" dirty="0" smtClean="0"/>
              <a:t>We still need to explain the Bible’s teaching how sin (and death) entered our world [Original Sin]. </a:t>
            </a:r>
          </a:p>
          <a:p>
            <a:endParaRPr lang="en-US" sz="2800" b="1" dirty="0"/>
          </a:p>
          <a:p>
            <a:r>
              <a:rPr lang="en-US" sz="2800" b="1" dirty="0" smtClean="0"/>
              <a:t>The relationship of science to the Bible hinges not only on how we read the scientific record but how we interpret certain key Biblical passages, such as Genesis 1.</a:t>
            </a:r>
          </a:p>
        </p:txBody>
      </p:sp>
    </p:spTree>
    <p:extLst>
      <p:ext uri="{BB962C8B-B14F-4D97-AF65-F5344CB8AC3E}">
        <p14:creationId xmlns:p14="http://schemas.microsoft.com/office/powerpoint/2010/main" val="2634166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140196"/>
            <a:ext cx="8915400" cy="6678751"/>
          </a:xfrm>
          <a:prstGeom prst="rect">
            <a:avLst/>
          </a:prstGeom>
          <a:noFill/>
        </p:spPr>
        <p:txBody>
          <a:bodyPr wrap="square" rtlCol="0">
            <a:spAutoFit/>
          </a:bodyPr>
          <a:lstStyle/>
          <a:p>
            <a:pPr algn="ctr"/>
            <a:r>
              <a:rPr lang="en-US" sz="3200" b="1" dirty="0" smtClean="0"/>
              <a:t>DOESN’T EVOLUTION DISPROVE THE BIBLE?</a:t>
            </a:r>
          </a:p>
          <a:p>
            <a:pPr algn="ctr"/>
            <a:endParaRPr lang="en-US" sz="3200" b="1" dirty="0"/>
          </a:p>
          <a:p>
            <a:pPr algn="ctr"/>
            <a:r>
              <a:rPr lang="en-US" sz="2800" b="1" u="sng" dirty="0" smtClean="0"/>
              <a:t>Consider the Following Examples</a:t>
            </a:r>
            <a:br>
              <a:rPr lang="en-US" sz="2800" b="1" u="sng" dirty="0" smtClean="0"/>
            </a:br>
            <a:endParaRPr lang="en-US" sz="2800" b="1" u="sng" dirty="0" smtClean="0"/>
          </a:p>
          <a:p>
            <a:r>
              <a:rPr lang="en-US" sz="2800" b="1" dirty="0" smtClean="0"/>
              <a:t>Genesis 1 – Creation account (poetic)</a:t>
            </a:r>
          </a:p>
          <a:p>
            <a:r>
              <a:rPr lang="en-US" sz="2800" b="1" dirty="0" smtClean="0"/>
              <a:t>Genesis 2 – Creation account (historical)</a:t>
            </a:r>
          </a:p>
          <a:p>
            <a:endParaRPr lang="en-US" sz="2800" b="1" dirty="0"/>
          </a:p>
          <a:p>
            <a:r>
              <a:rPr lang="en-US" sz="2800" b="1" dirty="0" smtClean="0"/>
              <a:t>Exodus 14 – Exodus account (historical)</a:t>
            </a:r>
          </a:p>
          <a:p>
            <a:r>
              <a:rPr lang="en-US" sz="2800" b="1" dirty="0" smtClean="0"/>
              <a:t>Exodus 15 – Exodus account (poetry/song)</a:t>
            </a:r>
          </a:p>
          <a:p>
            <a:endParaRPr lang="en-US" sz="2800" b="1" dirty="0"/>
          </a:p>
          <a:p>
            <a:r>
              <a:rPr lang="en-US" sz="2800" b="1" dirty="0" smtClean="0"/>
              <a:t>Judges 4 – Historical account</a:t>
            </a:r>
          </a:p>
          <a:p>
            <a:r>
              <a:rPr lang="en-US" sz="2800" b="1" dirty="0" smtClean="0"/>
              <a:t>Judges 5 – Poetic/Song recounting of same event</a:t>
            </a:r>
          </a:p>
          <a:p>
            <a:endParaRPr lang="en-US" sz="2800" b="1" dirty="0"/>
          </a:p>
          <a:p>
            <a:pPr algn="ctr"/>
            <a:r>
              <a:rPr lang="en-US" sz="2800" b="1" dirty="0" smtClean="0"/>
              <a:t>It is false logic to claim that just because one part of Scripture cannot be literal then none of it can be</a:t>
            </a:r>
          </a:p>
        </p:txBody>
      </p:sp>
    </p:spTree>
    <p:extLst>
      <p:ext uri="{BB962C8B-B14F-4D97-AF65-F5344CB8AC3E}">
        <p14:creationId xmlns:p14="http://schemas.microsoft.com/office/powerpoint/2010/main" val="1798853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140196"/>
            <a:ext cx="8915400" cy="6678751"/>
          </a:xfrm>
          <a:prstGeom prst="rect">
            <a:avLst/>
          </a:prstGeom>
          <a:noFill/>
        </p:spPr>
        <p:txBody>
          <a:bodyPr wrap="square" rtlCol="0">
            <a:spAutoFit/>
          </a:bodyPr>
          <a:lstStyle/>
          <a:p>
            <a:pPr algn="ctr"/>
            <a:r>
              <a:rPr lang="en-US" sz="3200" b="1" dirty="0" smtClean="0"/>
              <a:t>DOESN’T EVOLUTION DISPROVE THE BIBLE?</a:t>
            </a:r>
          </a:p>
          <a:p>
            <a:pPr algn="ctr"/>
            <a:endParaRPr lang="en-US" sz="3200" b="1" dirty="0"/>
          </a:p>
          <a:p>
            <a:pPr algn="ctr"/>
            <a:r>
              <a:rPr lang="en-US" sz="2800" b="1" u="sng" dirty="0" smtClean="0"/>
              <a:t>Keller’s View:</a:t>
            </a:r>
          </a:p>
          <a:p>
            <a:r>
              <a:rPr lang="en-US" sz="2800" b="1" dirty="0" smtClean="0"/>
              <a:t>“For the record I think God guided some kind of process of natural selection, and yet I reject the concept of evolution as All-encompassing Theory.” </a:t>
            </a:r>
          </a:p>
          <a:p>
            <a:pPr algn="ctr"/>
            <a:endParaRPr lang="en-US" sz="2800" b="1" dirty="0"/>
          </a:p>
          <a:p>
            <a:pPr algn="ctr"/>
            <a:r>
              <a:rPr lang="en-US" sz="2800" b="1" dirty="0" smtClean="0"/>
              <a:t>Another commentator, “If “evolution” is elevated to the status of a world-view of the way things are, then there is direct conflict with biblical faith. But if “evolution” remains at the level of scientific biological hypothesis, it would seem that there is little reason for conflict between the implications of Christian belief in the Creator and the scientific explorations of the way which – at the level of biology – God has gone about his creating process.”</a:t>
            </a:r>
          </a:p>
        </p:txBody>
      </p:sp>
    </p:spTree>
    <p:extLst>
      <p:ext uri="{BB962C8B-B14F-4D97-AF65-F5344CB8AC3E}">
        <p14:creationId xmlns:p14="http://schemas.microsoft.com/office/powerpoint/2010/main" val="28824323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2400657"/>
          </a:xfrm>
          <a:prstGeom prst="rect">
            <a:avLst/>
          </a:prstGeom>
          <a:noFill/>
        </p:spPr>
        <p:txBody>
          <a:bodyPr wrap="square" rtlCol="0">
            <a:spAutoFit/>
          </a:bodyPr>
          <a:lstStyle/>
          <a:p>
            <a:pPr algn="ctr"/>
            <a:endParaRPr lang="en-US" sz="3200" b="1" i="1" dirty="0" smtClean="0"/>
          </a:p>
          <a:p>
            <a:pPr algn="ctr"/>
            <a:endParaRPr lang="en-US" sz="3200" b="1" i="1" dirty="0"/>
          </a:p>
          <a:p>
            <a:pPr algn="ctr"/>
            <a:endParaRPr lang="en-US" sz="3200" b="1" i="1" dirty="0" smtClean="0"/>
          </a:p>
          <a:p>
            <a:pPr algn="ctr"/>
            <a:r>
              <a:rPr lang="en-US" sz="5400" b="1" dirty="0" smtClean="0"/>
              <a:t>V.  HEALING THE WORLD</a:t>
            </a:r>
          </a:p>
        </p:txBody>
      </p:sp>
    </p:spTree>
    <p:extLst>
      <p:ext uri="{BB962C8B-B14F-4D97-AF65-F5344CB8AC3E}">
        <p14:creationId xmlns:p14="http://schemas.microsoft.com/office/powerpoint/2010/main" val="1518714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HEALING THE WORLD</a:t>
            </a:r>
          </a:p>
          <a:p>
            <a:pPr algn="ctr"/>
            <a:endParaRPr lang="en-US" sz="3200" b="1" dirty="0"/>
          </a:p>
          <a:p>
            <a:pPr algn="ctr"/>
            <a:r>
              <a:rPr lang="en-US" sz="2800" b="1" dirty="0" smtClean="0"/>
              <a:t>Interestingly Keller says this about miracles, “I don’t want to be too hard on people who struggle with the idea of God’s intervention in the natural order. Miracles are hard to believe in, and </a:t>
            </a:r>
            <a:r>
              <a:rPr lang="en-US" sz="2800" b="1" dirty="0"/>
              <a:t>they should be. </a:t>
            </a:r>
            <a:r>
              <a:rPr lang="en-US" sz="2800" b="1" u="sng" dirty="0"/>
              <a:t>Matthew </a:t>
            </a:r>
            <a:r>
              <a:rPr lang="en-US" sz="2800" b="1" u="sng" dirty="0" smtClean="0"/>
              <a:t>28:17 </a:t>
            </a:r>
            <a:r>
              <a:rPr lang="en-US" sz="2800" b="1" dirty="0" smtClean="0"/>
              <a:t>says,  </a:t>
            </a:r>
            <a:endParaRPr lang="en-US" sz="2800" b="1" dirty="0"/>
          </a:p>
          <a:p>
            <a:pPr algn="ctr"/>
            <a:r>
              <a:rPr lang="en-US" sz="2800" b="1" dirty="0"/>
              <a:t>    </a:t>
            </a:r>
            <a:r>
              <a:rPr lang="en-US" sz="2800" b="1" i="1" dirty="0"/>
              <a:t>And when they saw him they worshiped him, but some doubted</a:t>
            </a:r>
            <a:r>
              <a:rPr lang="en-US" sz="2800" b="1" dirty="0"/>
              <a:t>. </a:t>
            </a:r>
            <a:r>
              <a:rPr lang="en-US" sz="2800" b="1" dirty="0" smtClean="0"/>
              <a:t> That is a remarkable admission. Here is the author of an early Christian document telling us that some of the founders of Christianity couldn’t believe the miracle of the resurrection, even when they were looking straight at him with their eyes and touching him with their hands. There is no other reason for this to be in the account unless it really happened.  </a:t>
            </a:r>
            <a:r>
              <a:rPr lang="en-US" sz="2800" b="1" u="sng" dirty="0" smtClean="0"/>
              <a:t>What can we learn from this?</a:t>
            </a:r>
            <a:endParaRPr lang="en-US" sz="2800" b="1" u="sng" dirty="0"/>
          </a:p>
        </p:txBody>
      </p:sp>
    </p:spTree>
    <p:extLst>
      <p:ext uri="{BB962C8B-B14F-4D97-AF65-F5344CB8AC3E}">
        <p14:creationId xmlns:p14="http://schemas.microsoft.com/office/powerpoint/2010/main" val="4056059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HEALING THE WORLD</a:t>
            </a:r>
          </a:p>
          <a:p>
            <a:pPr algn="ctr"/>
            <a:endParaRPr lang="en-US" sz="3200" b="1" dirty="0"/>
          </a:p>
          <a:p>
            <a:pPr algn="ctr"/>
            <a:r>
              <a:rPr lang="en-US" sz="2800" b="1" u="sng" dirty="0" smtClean="0"/>
              <a:t>Some Lesson from Matthew 28:17</a:t>
            </a:r>
          </a:p>
          <a:p>
            <a:pPr marL="514350" indent="-514350">
              <a:buAutoNum type="arabicPeriod"/>
            </a:pPr>
            <a:r>
              <a:rPr lang="en-US" sz="2800" b="1" dirty="0" smtClean="0"/>
              <a:t>It is unfair to claim that only modern people struggle with believing in miracles. These “primitive” people struggled too.</a:t>
            </a:r>
          </a:p>
          <a:p>
            <a:pPr marL="514350" indent="-514350">
              <a:buAutoNum type="arabicPeriod"/>
            </a:pPr>
            <a:r>
              <a:rPr lang="en-US" sz="2800" b="1" dirty="0" smtClean="0"/>
              <a:t>This is an encouragement to patience. All of the apostles ended up as great Church leaders, even though some may have struggled initially.</a:t>
            </a:r>
          </a:p>
          <a:p>
            <a:pPr marL="514350" indent="-514350">
              <a:buAutoNum type="arabicPeriod"/>
            </a:pPr>
            <a:r>
              <a:rPr lang="en-US" sz="2800" b="1" dirty="0" smtClean="0"/>
              <a:t>The purpose of miracles is to lead us to worship (not simply to satisfy intellectual or skeptical inquiry).  Jesus never did miracles as “magic tricks” just to impress.</a:t>
            </a:r>
          </a:p>
          <a:p>
            <a:pPr marL="514350" indent="-514350">
              <a:buAutoNum type="arabicPeriod"/>
            </a:pPr>
            <a:r>
              <a:rPr lang="en-US" sz="2800" b="1" dirty="0" smtClean="0"/>
              <a:t>Miracles are not just a “suspension of natural order” but reveal how Jesus is the RESTORER of natural order.</a:t>
            </a:r>
            <a:endParaRPr lang="en-US" sz="2800" b="1" dirty="0"/>
          </a:p>
        </p:txBody>
      </p:sp>
    </p:spTree>
    <p:extLst>
      <p:ext uri="{BB962C8B-B14F-4D97-AF65-F5344CB8AC3E}">
        <p14:creationId xmlns:p14="http://schemas.microsoft.com/office/powerpoint/2010/main" val="1278248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dirty="0" smtClean="0"/>
              <a:t>HEALING THE WORLD</a:t>
            </a:r>
          </a:p>
          <a:p>
            <a:pPr algn="ctr"/>
            <a:endParaRPr lang="en-US" sz="3200" b="1" dirty="0"/>
          </a:p>
          <a:p>
            <a:pPr algn="just"/>
            <a:r>
              <a:rPr lang="en-US" sz="2800" b="1" u="sng" dirty="0" smtClean="0"/>
              <a:t>Conclusion</a:t>
            </a:r>
            <a:r>
              <a:rPr lang="en-US" sz="2800" b="1" dirty="0" smtClean="0"/>
              <a:t> – The Bible tells us that God did not originally make the world to have disease,  hunger, and death in it. Jesus has come to redeem where it is wrong and heal the world where it is broken. His miracles are not just proofs that he has power but also wonderful foretaste of what he is going to do with that power. Jesus’s miracles are not just a challenge to our minds, but a promise to our hearts, that the world we all want is coming.</a:t>
            </a:r>
            <a:endParaRPr lang="en-US" sz="2800" b="1" u="sng" dirty="0" smtClean="0"/>
          </a:p>
        </p:txBody>
      </p:sp>
    </p:spTree>
    <p:extLst>
      <p:ext uri="{BB962C8B-B14F-4D97-AF65-F5344CB8AC3E}">
        <p14:creationId xmlns:p14="http://schemas.microsoft.com/office/powerpoint/2010/main" val="1119776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INTRODUCTION</a:t>
            </a:r>
          </a:p>
          <a:p>
            <a:pPr algn="ctr"/>
            <a:endParaRPr lang="en-US" sz="3200" b="1" dirty="0"/>
          </a:p>
          <a:p>
            <a:pPr algn="ctr"/>
            <a:r>
              <a:rPr lang="en-US" sz="2800" b="1" dirty="0" smtClean="0"/>
              <a:t>Dawkins and others seem to be following a “</a:t>
            </a:r>
            <a:r>
              <a:rPr lang="en-US" sz="2800" b="1" u="sng" dirty="0" smtClean="0"/>
              <a:t>Conflict Model</a:t>
            </a:r>
            <a:r>
              <a:rPr lang="en-US" sz="2800" b="1" dirty="0" smtClean="0"/>
              <a:t>” in the relation between Science and Faith.  He cites a 1988 study to support this thesis, claiming that only 7% of American scientist believe in a personal God.</a:t>
            </a:r>
          </a:p>
          <a:p>
            <a:pPr algn="ctr"/>
            <a:r>
              <a:rPr lang="en-US" sz="2800" b="1" dirty="0" smtClean="0"/>
              <a:t>[Source: National Academy of Sciences, (NSA)] </a:t>
            </a:r>
          </a:p>
          <a:p>
            <a:pPr algn="ctr"/>
            <a:endParaRPr lang="en-US" sz="2800" b="1" dirty="0"/>
          </a:p>
          <a:p>
            <a:r>
              <a:rPr lang="en-US" sz="2800" b="1" u="sng" dirty="0" smtClean="0"/>
              <a:t>Thesis of Dawkins </a:t>
            </a:r>
            <a:r>
              <a:rPr lang="en-US" sz="2800" b="1" dirty="0" smtClean="0"/>
              <a:t>– The more intelligent, rational, and scientifically minded you are, the less likely you will be able to believe in God.</a:t>
            </a:r>
          </a:p>
          <a:p>
            <a:endParaRPr lang="en-US" sz="2800" b="1" dirty="0"/>
          </a:p>
          <a:p>
            <a:pPr algn="ctr"/>
            <a:r>
              <a:rPr lang="en-US" sz="2800" b="1" u="sng" dirty="0" smtClean="0"/>
              <a:t>The goal of this discussion to examine this claim. Is Dawkins right? Do we have to choose between these two?</a:t>
            </a:r>
            <a:endParaRPr lang="en-US" sz="2400" b="1" u="sng" dirty="0" smtClean="0"/>
          </a:p>
        </p:txBody>
      </p:sp>
    </p:spTree>
    <p:extLst>
      <p:ext uri="{BB962C8B-B14F-4D97-AF65-F5344CB8AC3E}">
        <p14:creationId xmlns:p14="http://schemas.microsoft.com/office/powerpoint/2010/main" val="1559238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955203"/>
          </a:xfrm>
          <a:prstGeom prst="rect">
            <a:avLst/>
          </a:prstGeom>
          <a:noFill/>
        </p:spPr>
        <p:txBody>
          <a:bodyPr wrap="square" rtlCol="0">
            <a:spAutoFit/>
          </a:bodyPr>
          <a:lstStyle/>
          <a:p>
            <a:pPr algn="ctr"/>
            <a:r>
              <a:rPr lang="en-US" sz="3200" b="1" dirty="0" smtClean="0"/>
              <a:t>INTRODUCTION</a:t>
            </a:r>
          </a:p>
          <a:p>
            <a:pPr algn="ctr"/>
            <a:endParaRPr lang="en-US" sz="3200" b="1" dirty="0"/>
          </a:p>
          <a:p>
            <a:r>
              <a:rPr lang="en-US" sz="2800" b="1" u="sng" dirty="0" smtClean="0"/>
              <a:t>This discussion will cover four areas of thought:</a:t>
            </a:r>
          </a:p>
          <a:p>
            <a:endParaRPr lang="en-US" sz="2800" b="1" dirty="0" smtClean="0"/>
          </a:p>
          <a:p>
            <a:pPr marL="514350" indent="-514350">
              <a:buAutoNum type="arabicPeriod"/>
            </a:pPr>
            <a:r>
              <a:rPr lang="en-US" sz="2800" b="1" dirty="0" smtClean="0"/>
              <a:t>Aren’t miracles scientifically impossible?</a:t>
            </a:r>
          </a:p>
          <a:p>
            <a:endParaRPr lang="en-US" sz="2800" b="1" dirty="0" smtClean="0"/>
          </a:p>
          <a:p>
            <a:r>
              <a:rPr lang="en-US" sz="2800" b="1" dirty="0" smtClean="0"/>
              <a:t>2.   Isn’t Science in conflict with Christianity?</a:t>
            </a:r>
          </a:p>
          <a:p>
            <a:endParaRPr lang="en-US" sz="2800" b="1" dirty="0" smtClean="0"/>
          </a:p>
          <a:p>
            <a:r>
              <a:rPr lang="en-US" sz="2800" b="1" dirty="0" smtClean="0"/>
              <a:t>3.   Doesn’t evolution disprove the Bible?</a:t>
            </a:r>
          </a:p>
          <a:p>
            <a:pPr marL="514350" indent="-514350">
              <a:buAutoNum type="arabicPeriod"/>
            </a:pPr>
            <a:endParaRPr lang="en-US" sz="2800" b="1" dirty="0" smtClean="0"/>
          </a:p>
          <a:p>
            <a:r>
              <a:rPr lang="en-US" sz="2800" b="1" dirty="0" smtClean="0"/>
              <a:t>4.   Healing the world</a:t>
            </a:r>
            <a:endParaRPr lang="en-US" sz="2800" b="1" dirty="0"/>
          </a:p>
        </p:txBody>
      </p:sp>
    </p:spTree>
    <p:extLst>
      <p:ext uri="{BB962C8B-B14F-4D97-AF65-F5344CB8AC3E}">
        <p14:creationId xmlns:p14="http://schemas.microsoft.com/office/powerpoint/2010/main" val="159248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78751"/>
          </a:xfrm>
          <a:prstGeom prst="rect">
            <a:avLst/>
          </a:prstGeom>
          <a:noFill/>
        </p:spPr>
        <p:txBody>
          <a:bodyPr wrap="square" rtlCol="0">
            <a:spAutoFit/>
          </a:bodyPr>
          <a:lstStyle/>
          <a:p>
            <a:pPr algn="ctr"/>
            <a:r>
              <a:rPr lang="en-US" sz="3200" b="1" dirty="0" smtClean="0"/>
              <a:t>INTRODUCTION</a:t>
            </a:r>
          </a:p>
          <a:p>
            <a:pPr algn="ctr"/>
            <a:endParaRPr lang="en-US" sz="3200" b="1" dirty="0"/>
          </a:p>
          <a:p>
            <a:pPr algn="ctr"/>
            <a:r>
              <a:rPr lang="en-US" sz="2800" b="1" u="sng" dirty="0" smtClean="0"/>
              <a:t>Historical Observation</a:t>
            </a:r>
          </a:p>
          <a:p>
            <a:pPr algn="ctr"/>
            <a:endParaRPr lang="en-US" sz="2800" b="1" dirty="0"/>
          </a:p>
          <a:p>
            <a:pPr algn="ctr"/>
            <a:r>
              <a:rPr lang="en-US" sz="2800" b="1" dirty="0" smtClean="0"/>
              <a:t>Conflict in the Early Church [especially about</a:t>
            </a:r>
          </a:p>
          <a:p>
            <a:pPr algn="ctr"/>
            <a:r>
              <a:rPr lang="en-US" sz="2800" b="1" dirty="0" smtClean="0"/>
              <a:t> the relationship between Jesus and the Father] led Christians  to reflect more deeply about their theology and beliefs about Jesus. Conflict can often brings about greater clarity in our thinking and the way we explain our beliefs [Nicene Creed, A.D. 325]. </a:t>
            </a:r>
          </a:p>
          <a:p>
            <a:pPr algn="ctr"/>
            <a:endParaRPr lang="en-US" sz="2800" b="1" dirty="0"/>
          </a:p>
          <a:p>
            <a:pPr algn="ctr"/>
            <a:r>
              <a:rPr lang="en-US" sz="2800" b="1" dirty="0" smtClean="0"/>
              <a:t>The same may be true with modern debates about science, technology, and the Christian worldview. If the Christian worldview is true, then objections to Christianity may actually result in sharpening the Bible’s worldview </a:t>
            </a:r>
            <a:endParaRPr lang="en-US" sz="2400" b="1" dirty="0" smtClean="0"/>
          </a:p>
        </p:txBody>
      </p:sp>
    </p:spTree>
    <p:extLst>
      <p:ext uri="{BB962C8B-B14F-4D97-AF65-F5344CB8AC3E}">
        <p14:creationId xmlns:p14="http://schemas.microsoft.com/office/powerpoint/2010/main" val="2102344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231654"/>
          </a:xfrm>
          <a:prstGeom prst="rect">
            <a:avLst/>
          </a:prstGeom>
          <a:noFill/>
        </p:spPr>
        <p:txBody>
          <a:bodyPr wrap="square" rtlCol="0">
            <a:spAutoFit/>
          </a:bodyPr>
          <a:lstStyle/>
          <a:p>
            <a:pPr algn="ctr"/>
            <a:endParaRPr lang="en-US" sz="3200" b="1" dirty="0" smtClean="0"/>
          </a:p>
          <a:p>
            <a:pPr algn="ctr"/>
            <a:endParaRPr lang="en-US" sz="3200" b="1" dirty="0"/>
          </a:p>
          <a:p>
            <a:pPr algn="ctr"/>
            <a:endParaRPr lang="en-US" sz="3200" b="1" dirty="0" smtClean="0"/>
          </a:p>
          <a:p>
            <a:pPr algn="ctr"/>
            <a:r>
              <a:rPr lang="en-US" sz="5400" b="1" dirty="0" smtClean="0"/>
              <a:t>I.  AREN’T MIRACLES SCIENTIFICALLY IMPOSSIBLE?</a:t>
            </a:r>
            <a:endParaRPr lang="en-US" sz="5400" b="1" dirty="0"/>
          </a:p>
        </p:txBody>
      </p:sp>
    </p:spTree>
    <p:extLst>
      <p:ext uri="{BB962C8B-B14F-4D97-AF65-F5344CB8AC3E}">
        <p14:creationId xmlns:p14="http://schemas.microsoft.com/office/powerpoint/2010/main" val="404055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AREN’T MIRACLES SCIENTIFICALLY IMPOSSIBLE?</a:t>
            </a:r>
          </a:p>
          <a:p>
            <a:pPr algn="ctr"/>
            <a:endParaRPr lang="en-US" sz="3200" b="1" dirty="0"/>
          </a:p>
          <a:p>
            <a:pPr algn="ctr"/>
            <a:r>
              <a:rPr lang="en-US" sz="2800" b="1" dirty="0" smtClean="0"/>
              <a:t>The first reason that many people think science has disproved traditional religion is that most of the major faiths believe in miracles, the intervention of God in to the natural order.  </a:t>
            </a:r>
            <a:r>
              <a:rPr lang="en-US" sz="2800" b="1" u="sng" dirty="0" smtClean="0"/>
              <a:t>In Christian belief the miraculous is particularly important</a:t>
            </a:r>
            <a:r>
              <a:rPr lang="en-US" sz="2800" b="1" dirty="0" smtClean="0"/>
              <a:t>: Virgin Birth-Incarnation and the Resurrection of Jesus are the two biggest examples.</a:t>
            </a:r>
          </a:p>
          <a:p>
            <a:pPr algn="ctr"/>
            <a:endParaRPr lang="en-US" sz="2800" b="1" dirty="0"/>
          </a:p>
          <a:p>
            <a:pPr algn="ctr"/>
            <a:r>
              <a:rPr lang="en-US" sz="2800" b="1" dirty="0" smtClean="0"/>
              <a:t>In addition to this the Gospels record many other miracles performed by Jesus (not to mention the many miracles in the Old Testament). The Gospel of John describes at least seven miraculous sings. John explains the purpose of these signs at the end of the book (John 20:30-31).</a:t>
            </a:r>
            <a:endParaRPr lang="en-US" sz="2400" b="1" dirty="0"/>
          </a:p>
        </p:txBody>
      </p:sp>
    </p:spTree>
    <p:extLst>
      <p:ext uri="{BB962C8B-B14F-4D97-AF65-F5344CB8AC3E}">
        <p14:creationId xmlns:p14="http://schemas.microsoft.com/office/powerpoint/2010/main" val="3843726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3790</Words>
  <Application>Microsoft Office PowerPoint</Application>
  <PresentationFormat>On-screen Show (4:3)</PresentationFormat>
  <Paragraphs>274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dc:creator>
  <cp:lastModifiedBy>Nathaniel Hutchison</cp:lastModifiedBy>
  <cp:revision>269</cp:revision>
  <dcterms:created xsi:type="dcterms:W3CDTF">2011-10-13T23:05:50Z</dcterms:created>
  <dcterms:modified xsi:type="dcterms:W3CDTF">2013-12-10T11:16:14Z</dcterms:modified>
</cp:coreProperties>
</file>