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4" r:id="rId1"/>
  </p:sldMasterIdLst>
  <p:notesMasterIdLst>
    <p:notesMasterId r:id="rId21"/>
  </p:notesMasterIdLst>
  <p:sldIdLst>
    <p:sldId id="256" r:id="rId2"/>
    <p:sldId id="262" r:id="rId3"/>
    <p:sldId id="268" r:id="rId4"/>
    <p:sldId id="267" r:id="rId5"/>
    <p:sldId id="261" r:id="rId6"/>
    <p:sldId id="257" r:id="rId7"/>
    <p:sldId id="258" r:id="rId8"/>
    <p:sldId id="269" r:id="rId9"/>
    <p:sldId id="264" r:id="rId10"/>
    <p:sldId id="265" r:id="rId11"/>
    <p:sldId id="266" r:id="rId12"/>
    <p:sldId id="259" r:id="rId13"/>
    <p:sldId id="270" r:id="rId14"/>
    <p:sldId id="272" r:id="rId15"/>
    <p:sldId id="271" r:id="rId16"/>
    <p:sldId id="273" r:id="rId17"/>
    <p:sldId id="274" r:id="rId18"/>
    <p:sldId id="275" r:id="rId19"/>
    <p:sldId id="26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3" d="100"/>
          <a:sy n="43" d="100"/>
        </p:scale>
        <p:origin x="-1308"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08ECE7-EB14-4568-AC08-65CC97DDE30C}" type="datetimeFigureOut">
              <a:rPr lang="en-US" smtClean="0"/>
              <a:t>12/5/2013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8539A9-7512-40DB-9043-7711B4CC86FF}" type="slidenum">
              <a:rPr lang="en-US" smtClean="0"/>
              <a:t>‹#›</a:t>
            </a:fld>
            <a:endParaRPr lang="en-US"/>
          </a:p>
        </p:txBody>
      </p:sp>
    </p:spTree>
    <p:extLst>
      <p:ext uri="{BB962C8B-B14F-4D97-AF65-F5344CB8AC3E}">
        <p14:creationId xmlns:p14="http://schemas.microsoft.com/office/powerpoint/2010/main" val="474595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A0C9F807-AE83-47E0-8114-F94D88F6534E}" type="datetime1">
              <a:rPr lang="en-US" smtClean="0"/>
              <a:t>12/5/2013</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smtClean="0"/>
              <a:t>Theo 151 - First Commandment, II</a:t>
            </a:r>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8097B2AF-7D07-4CD2-95A5-79E9B7878DCE}" type="slidenum">
              <a:rPr lang="en-US" smtClean="0"/>
              <a:t>‹#›</a:t>
            </a:fld>
            <a:endParaRPr lang="en-US"/>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3F1170-539F-4E69-BE69-E0F5C1F63C86}" type="datetime1">
              <a:rPr lang="en-US" smtClean="0"/>
              <a:t>12/5/2013</a:t>
            </a:fld>
            <a:endParaRPr lang="en-US"/>
          </a:p>
        </p:txBody>
      </p:sp>
      <p:sp>
        <p:nvSpPr>
          <p:cNvPr id="5" name="Footer Placeholder 4"/>
          <p:cNvSpPr>
            <a:spLocks noGrp="1"/>
          </p:cNvSpPr>
          <p:nvPr>
            <p:ph type="ftr" sz="quarter" idx="11"/>
          </p:nvPr>
        </p:nvSpPr>
        <p:spPr/>
        <p:txBody>
          <a:bodyPr/>
          <a:lstStyle/>
          <a:p>
            <a:r>
              <a:rPr lang="en-US" smtClean="0"/>
              <a:t>Theo 151 - First Commandment, II</a:t>
            </a:r>
            <a:endParaRPr lang="en-US"/>
          </a:p>
        </p:txBody>
      </p:sp>
      <p:sp>
        <p:nvSpPr>
          <p:cNvPr id="6" name="Slide Number Placeholder 5"/>
          <p:cNvSpPr>
            <a:spLocks noGrp="1"/>
          </p:cNvSpPr>
          <p:nvPr>
            <p:ph type="sldNum" sz="quarter" idx="12"/>
          </p:nvPr>
        </p:nvSpPr>
        <p:spPr/>
        <p:txBody>
          <a:bodyPr/>
          <a:lstStyle/>
          <a:p>
            <a:fld id="{8097B2AF-7D07-4CD2-95A5-79E9B7878DCE}" type="slidenum">
              <a:rPr lang="en-US" smtClean="0"/>
              <a:t>‹#›</a:t>
            </a:fld>
            <a:endParaRPr lang="en-US"/>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8A6CE7-1633-4CC9-BA7F-32BDB43475AE}" type="datetime1">
              <a:rPr lang="en-US" smtClean="0"/>
              <a:t>12/5/2013</a:t>
            </a:fld>
            <a:endParaRPr lang="en-US"/>
          </a:p>
        </p:txBody>
      </p:sp>
      <p:sp>
        <p:nvSpPr>
          <p:cNvPr id="5" name="Footer Placeholder 4"/>
          <p:cNvSpPr>
            <a:spLocks noGrp="1"/>
          </p:cNvSpPr>
          <p:nvPr>
            <p:ph type="ftr" sz="quarter" idx="11"/>
          </p:nvPr>
        </p:nvSpPr>
        <p:spPr/>
        <p:txBody>
          <a:bodyPr/>
          <a:lstStyle/>
          <a:p>
            <a:r>
              <a:rPr lang="en-US" smtClean="0"/>
              <a:t>Theo 151 - First Commandment, II</a:t>
            </a:r>
            <a:endParaRPr lang="en-US"/>
          </a:p>
        </p:txBody>
      </p:sp>
      <p:sp>
        <p:nvSpPr>
          <p:cNvPr id="6" name="Slide Number Placeholder 5"/>
          <p:cNvSpPr>
            <a:spLocks noGrp="1"/>
          </p:cNvSpPr>
          <p:nvPr>
            <p:ph type="sldNum" sz="quarter" idx="12"/>
          </p:nvPr>
        </p:nvSpPr>
        <p:spPr/>
        <p:txBody>
          <a:bodyPr/>
          <a:lstStyle/>
          <a:p>
            <a:fld id="{8097B2AF-7D07-4CD2-95A5-79E9B7878DCE}" type="slidenum">
              <a:rPr lang="en-US" smtClean="0"/>
              <a:t>‹#›</a:t>
            </a:fld>
            <a:endParaRPr lang="en-US"/>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F7D892-9B1D-4EAC-AEB8-D0EC57C93C93}" type="datetime1">
              <a:rPr lang="en-US" smtClean="0"/>
              <a:t>12/5/2013</a:t>
            </a:fld>
            <a:endParaRPr lang="en-US"/>
          </a:p>
        </p:txBody>
      </p:sp>
      <p:sp>
        <p:nvSpPr>
          <p:cNvPr id="5" name="Footer Placeholder 4"/>
          <p:cNvSpPr>
            <a:spLocks noGrp="1"/>
          </p:cNvSpPr>
          <p:nvPr>
            <p:ph type="ftr" sz="quarter" idx="11"/>
          </p:nvPr>
        </p:nvSpPr>
        <p:spPr/>
        <p:txBody>
          <a:bodyPr/>
          <a:lstStyle/>
          <a:p>
            <a:r>
              <a:rPr lang="en-US" smtClean="0"/>
              <a:t>Theo 151 - First Commandment, II</a:t>
            </a:r>
            <a:endParaRPr lang="en-US"/>
          </a:p>
        </p:txBody>
      </p:sp>
      <p:sp>
        <p:nvSpPr>
          <p:cNvPr id="6" name="Slide Number Placeholder 5"/>
          <p:cNvSpPr>
            <a:spLocks noGrp="1"/>
          </p:cNvSpPr>
          <p:nvPr>
            <p:ph type="sldNum" sz="quarter" idx="12"/>
          </p:nvPr>
        </p:nvSpPr>
        <p:spPr/>
        <p:txBody>
          <a:bodyPr/>
          <a:lstStyle/>
          <a:p>
            <a:fld id="{8097B2AF-7D07-4CD2-95A5-79E9B7878DCE}" type="slidenum">
              <a:rPr lang="en-US" smtClean="0"/>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C261CC-07F7-435C-BDD4-879FAFE7AA27}" type="datetime1">
              <a:rPr lang="en-US" smtClean="0"/>
              <a:t>12/5/2013</a:t>
            </a:fld>
            <a:endParaRPr lang="en-US"/>
          </a:p>
        </p:txBody>
      </p:sp>
      <p:sp>
        <p:nvSpPr>
          <p:cNvPr id="5" name="Footer Placeholder 4"/>
          <p:cNvSpPr>
            <a:spLocks noGrp="1"/>
          </p:cNvSpPr>
          <p:nvPr>
            <p:ph type="ftr" sz="quarter" idx="11"/>
          </p:nvPr>
        </p:nvSpPr>
        <p:spPr/>
        <p:txBody>
          <a:bodyPr/>
          <a:lstStyle/>
          <a:p>
            <a:r>
              <a:rPr lang="en-US" smtClean="0"/>
              <a:t>Theo 151 - First Commandment, II</a:t>
            </a:r>
            <a:endParaRPr lang="en-US"/>
          </a:p>
        </p:txBody>
      </p:sp>
      <p:sp>
        <p:nvSpPr>
          <p:cNvPr id="6" name="Slide Number Placeholder 5"/>
          <p:cNvSpPr>
            <a:spLocks noGrp="1"/>
          </p:cNvSpPr>
          <p:nvPr>
            <p:ph type="sldNum" sz="quarter" idx="12"/>
          </p:nvPr>
        </p:nvSpPr>
        <p:spPr/>
        <p:txBody>
          <a:bodyPr/>
          <a:lstStyle/>
          <a:p>
            <a:fld id="{8097B2AF-7D07-4CD2-95A5-79E9B7878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6582D70-015A-4F14-9372-493E84F4FCAC}" type="datetime1">
              <a:rPr lang="en-US" smtClean="0"/>
              <a:t>12/5/2013</a:t>
            </a:fld>
            <a:endParaRPr lang="en-US"/>
          </a:p>
        </p:txBody>
      </p:sp>
      <p:sp>
        <p:nvSpPr>
          <p:cNvPr id="6" name="Footer Placeholder 5"/>
          <p:cNvSpPr>
            <a:spLocks noGrp="1"/>
          </p:cNvSpPr>
          <p:nvPr>
            <p:ph type="ftr" sz="quarter" idx="11"/>
          </p:nvPr>
        </p:nvSpPr>
        <p:spPr/>
        <p:txBody>
          <a:bodyPr/>
          <a:lstStyle/>
          <a:p>
            <a:r>
              <a:rPr lang="en-US" smtClean="0"/>
              <a:t>Theo 151 - First Commandment, II</a:t>
            </a:r>
            <a:endParaRPr lang="en-US"/>
          </a:p>
        </p:txBody>
      </p:sp>
      <p:sp>
        <p:nvSpPr>
          <p:cNvPr id="7" name="Slide Number Placeholder 6"/>
          <p:cNvSpPr>
            <a:spLocks noGrp="1"/>
          </p:cNvSpPr>
          <p:nvPr>
            <p:ph type="sldNum" sz="quarter" idx="12"/>
          </p:nvPr>
        </p:nvSpPr>
        <p:spPr/>
        <p:txBody>
          <a:bodyPr/>
          <a:lstStyle/>
          <a:p>
            <a:fld id="{8097B2AF-7D07-4CD2-95A5-79E9B7878DCE}" type="slidenum">
              <a:rPr lang="en-US" smtClean="0"/>
              <a:t>‹#›</a:t>
            </a:fld>
            <a:endParaRPr lang="en-US"/>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DCEBA0C-16DE-4DCE-878D-DF77693A2DF0}" type="datetime1">
              <a:rPr lang="en-US" smtClean="0"/>
              <a:t>12/5/2013</a:t>
            </a:fld>
            <a:endParaRPr lang="en-US"/>
          </a:p>
        </p:txBody>
      </p:sp>
      <p:sp>
        <p:nvSpPr>
          <p:cNvPr id="8" name="Footer Placeholder 7"/>
          <p:cNvSpPr>
            <a:spLocks noGrp="1"/>
          </p:cNvSpPr>
          <p:nvPr>
            <p:ph type="ftr" sz="quarter" idx="11"/>
          </p:nvPr>
        </p:nvSpPr>
        <p:spPr/>
        <p:txBody>
          <a:bodyPr/>
          <a:lstStyle/>
          <a:p>
            <a:r>
              <a:rPr lang="en-US" smtClean="0"/>
              <a:t>Theo 151 - First Commandment, II</a:t>
            </a:r>
            <a:endParaRPr lang="en-US"/>
          </a:p>
        </p:txBody>
      </p:sp>
      <p:sp>
        <p:nvSpPr>
          <p:cNvPr id="9" name="Slide Number Placeholder 8"/>
          <p:cNvSpPr>
            <a:spLocks noGrp="1"/>
          </p:cNvSpPr>
          <p:nvPr>
            <p:ph type="sldNum" sz="quarter" idx="12"/>
          </p:nvPr>
        </p:nvSpPr>
        <p:spPr/>
        <p:txBody>
          <a:bodyPr/>
          <a:lstStyle/>
          <a:p>
            <a:fld id="{8097B2AF-7D07-4CD2-95A5-79E9B7878DCE}" type="slidenum">
              <a:rPr lang="en-US" smtClean="0"/>
              <a:t>‹#›</a:t>
            </a:fld>
            <a:endParaRPr lang="en-US"/>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220301A-31B8-4B38-872F-9B809F9683E8}" type="datetime1">
              <a:rPr lang="en-US" smtClean="0"/>
              <a:t>12/5/2013</a:t>
            </a:fld>
            <a:endParaRPr lang="en-US"/>
          </a:p>
        </p:txBody>
      </p:sp>
      <p:sp>
        <p:nvSpPr>
          <p:cNvPr id="4" name="Footer Placeholder 3"/>
          <p:cNvSpPr>
            <a:spLocks noGrp="1"/>
          </p:cNvSpPr>
          <p:nvPr>
            <p:ph type="ftr" sz="quarter" idx="11"/>
          </p:nvPr>
        </p:nvSpPr>
        <p:spPr/>
        <p:txBody>
          <a:bodyPr/>
          <a:lstStyle/>
          <a:p>
            <a:r>
              <a:rPr lang="en-US" smtClean="0"/>
              <a:t>Theo 151 - First Commandment, II</a:t>
            </a:r>
            <a:endParaRPr lang="en-US"/>
          </a:p>
        </p:txBody>
      </p:sp>
      <p:sp>
        <p:nvSpPr>
          <p:cNvPr id="5" name="Slide Number Placeholder 4"/>
          <p:cNvSpPr>
            <a:spLocks noGrp="1"/>
          </p:cNvSpPr>
          <p:nvPr>
            <p:ph type="sldNum" sz="quarter" idx="12"/>
          </p:nvPr>
        </p:nvSpPr>
        <p:spPr/>
        <p:txBody>
          <a:bodyPr/>
          <a:lstStyle/>
          <a:p>
            <a:fld id="{8097B2AF-7D07-4CD2-95A5-79E9B7878DCE}" type="slidenum">
              <a:rPr lang="en-US" smtClean="0"/>
              <a:t>‹#›</a:t>
            </a:fld>
            <a:endParaRPr lang="en-US"/>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8ED15-6269-4ABB-9B09-0151C57C8C54}" type="datetime1">
              <a:rPr lang="en-US" smtClean="0"/>
              <a:t>12/5/2013</a:t>
            </a:fld>
            <a:endParaRPr lang="en-US"/>
          </a:p>
        </p:txBody>
      </p:sp>
      <p:sp>
        <p:nvSpPr>
          <p:cNvPr id="3" name="Footer Placeholder 2"/>
          <p:cNvSpPr>
            <a:spLocks noGrp="1"/>
          </p:cNvSpPr>
          <p:nvPr>
            <p:ph type="ftr" sz="quarter" idx="11"/>
          </p:nvPr>
        </p:nvSpPr>
        <p:spPr/>
        <p:txBody>
          <a:bodyPr/>
          <a:lstStyle/>
          <a:p>
            <a:r>
              <a:rPr lang="en-US" smtClean="0"/>
              <a:t>Theo 151 - First Commandment, II</a:t>
            </a:r>
            <a:endParaRPr lang="en-US"/>
          </a:p>
        </p:txBody>
      </p:sp>
      <p:sp>
        <p:nvSpPr>
          <p:cNvPr id="4" name="Slide Number Placeholder 3"/>
          <p:cNvSpPr>
            <a:spLocks noGrp="1"/>
          </p:cNvSpPr>
          <p:nvPr>
            <p:ph type="sldNum" sz="quarter" idx="12"/>
          </p:nvPr>
        </p:nvSpPr>
        <p:spPr/>
        <p:txBody>
          <a:bodyPr/>
          <a:lstStyle/>
          <a:p>
            <a:fld id="{8097B2AF-7D07-4CD2-95A5-79E9B7878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DF459A-DE11-4AC1-9EE2-8CE4389B289A}" type="datetime1">
              <a:rPr lang="en-US" smtClean="0"/>
              <a:t>12/5/2013</a:t>
            </a:fld>
            <a:endParaRPr lang="en-US"/>
          </a:p>
        </p:txBody>
      </p:sp>
      <p:sp>
        <p:nvSpPr>
          <p:cNvPr id="6" name="Footer Placeholder 5"/>
          <p:cNvSpPr>
            <a:spLocks noGrp="1"/>
          </p:cNvSpPr>
          <p:nvPr>
            <p:ph type="ftr" sz="quarter" idx="11"/>
          </p:nvPr>
        </p:nvSpPr>
        <p:spPr/>
        <p:txBody>
          <a:bodyPr/>
          <a:lstStyle/>
          <a:p>
            <a:r>
              <a:rPr lang="en-US" smtClean="0"/>
              <a:t>Theo 151 - First Commandment, II</a:t>
            </a:r>
            <a:endParaRPr lang="en-US"/>
          </a:p>
        </p:txBody>
      </p:sp>
      <p:sp>
        <p:nvSpPr>
          <p:cNvPr id="7" name="Slide Number Placeholder 6"/>
          <p:cNvSpPr>
            <a:spLocks noGrp="1"/>
          </p:cNvSpPr>
          <p:nvPr>
            <p:ph type="sldNum" sz="quarter" idx="12"/>
          </p:nvPr>
        </p:nvSpPr>
        <p:spPr/>
        <p:txBody>
          <a:bodyPr/>
          <a:lstStyle/>
          <a:p>
            <a:fld id="{8097B2AF-7D07-4CD2-95A5-79E9B7878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D70703-B5FB-49EF-8146-59C32096A7F0}" type="datetime1">
              <a:rPr lang="en-US" smtClean="0"/>
              <a:t>12/5/2013</a:t>
            </a:fld>
            <a:endParaRPr lang="en-US"/>
          </a:p>
        </p:txBody>
      </p:sp>
      <p:sp>
        <p:nvSpPr>
          <p:cNvPr id="6" name="Footer Placeholder 5"/>
          <p:cNvSpPr>
            <a:spLocks noGrp="1"/>
          </p:cNvSpPr>
          <p:nvPr>
            <p:ph type="ftr" sz="quarter" idx="11"/>
          </p:nvPr>
        </p:nvSpPr>
        <p:spPr/>
        <p:txBody>
          <a:bodyPr/>
          <a:lstStyle/>
          <a:p>
            <a:r>
              <a:rPr lang="en-US" smtClean="0"/>
              <a:t>Theo 151 - First Commandment, II</a:t>
            </a:r>
            <a:endParaRPr lang="en-US"/>
          </a:p>
        </p:txBody>
      </p:sp>
      <p:sp>
        <p:nvSpPr>
          <p:cNvPr id="7" name="Slide Number Placeholder 6"/>
          <p:cNvSpPr>
            <a:spLocks noGrp="1"/>
          </p:cNvSpPr>
          <p:nvPr>
            <p:ph type="sldNum" sz="quarter" idx="12"/>
          </p:nvPr>
        </p:nvSpPr>
        <p:spPr/>
        <p:txBody>
          <a:bodyPr/>
          <a:lstStyle/>
          <a:p>
            <a:fld id="{8097B2AF-7D07-4CD2-95A5-79E9B7878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01EF84AC-55FF-422B-9223-4B95B269A06B}" type="datetime1">
              <a:rPr lang="en-US" smtClean="0"/>
              <a:t>12/5/2013</a:t>
            </a:fld>
            <a:endParaRPr lang="en-US"/>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r>
              <a:rPr lang="en-US" smtClean="0"/>
              <a:t>Theo 151 - First Commandment, II</a:t>
            </a:r>
            <a:endParaRPr lang="en-US"/>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8097B2AF-7D07-4CD2-95A5-79E9B7878DCE}"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sldNum="0" hdr="0" ftr="0" dt="0"/>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228599"/>
            <a:ext cx="8869680" cy="5878532"/>
          </a:xfrm>
          <a:prstGeom prst="rect">
            <a:avLst/>
          </a:prstGeom>
          <a:noFill/>
        </p:spPr>
        <p:txBody>
          <a:bodyPr wrap="square" rtlCol="0">
            <a:spAutoFit/>
          </a:bodyPr>
          <a:lstStyle/>
          <a:p>
            <a:pPr algn="ctr"/>
            <a:r>
              <a:rPr lang="en-US" sz="4800" b="1" dirty="0" smtClean="0">
                <a:latin typeface="Calibri" panose="020F0502020204030204" pitchFamily="34" charset="0"/>
              </a:rPr>
              <a:t>Theo 151</a:t>
            </a:r>
          </a:p>
          <a:p>
            <a:pPr algn="ctr"/>
            <a:r>
              <a:rPr lang="en-US" sz="4800" b="1" dirty="0" smtClean="0">
                <a:latin typeface="Calibri" panose="020F0502020204030204" pitchFamily="34" charset="0"/>
              </a:rPr>
              <a:t>December 5, 2013</a:t>
            </a:r>
          </a:p>
          <a:p>
            <a:pPr algn="ctr"/>
            <a:endParaRPr lang="en-US" sz="4800" b="1" dirty="0">
              <a:latin typeface="Calibri" panose="020F0502020204030204" pitchFamily="34" charset="0"/>
            </a:endParaRPr>
          </a:p>
          <a:p>
            <a:pPr algn="ctr"/>
            <a:r>
              <a:rPr lang="en-US" sz="4000" b="1" dirty="0" smtClean="0">
                <a:latin typeface="Calibri" panose="020F0502020204030204" pitchFamily="34" charset="0"/>
              </a:rPr>
              <a:t>“Ignorance of Scripture</a:t>
            </a:r>
          </a:p>
          <a:p>
            <a:pPr algn="ctr"/>
            <a:r>
              <a:rPr lang="en-US" sz="4000" b="1" dirty="0" smtClean="0">
                <a:latin typeface="Calibri" panose="020F0502020204030204" pitchFamily="34" charset="0"/>
              </a:rPr>
              <a:t> is ignorance of Christ.”</a:t>
            </a:r>
          </a:p>
          <a:p>
            <a:pPr algn="ctr"/>
            <a:r>
              <a:rPr lang="en-US" sz="4000" b="1" dirty="0" smtClean="0">
                <a:latin typeface="Calibri" panose="020F0502020204030204" pitchFamily="34" charset="0"/>
              </a:rPr>
              <a:t> St. Jerome</a:t>
            </a:r>
          </a:p>
          <a:p>
            <a:pPr algn="ctr"/>
            <a:endParaRPr lang="en-US" sz="4000" b="1" dirty="0">
              <a:latin typeface="Calibri" panose="020F0502020204030204" pitchFamily="34" charset="0"/>
            </a:endParaRPr>
          </a:p>
          <a:p>
            <a:r>
              <a:rPr lang="en-US" sz="2400" b="1" dirty="0" smtClean="0">
                <a:latin typeface="Calibri" panose="020F0502020204030204" pitchFamily="34" charset="0"/>
              </a:rPr>
              <a:t>* Commentary on Isaiah 1:1, quoted in the Second Vatican Council, </a:t>
            </a:r>
            <a:r>
              <a:rPr lang="en-US" sz="2400" b="1" i="1" dirty="0" smtClean="0">
                <a:latin typeface="Calibri" panose="020F0502020204030204" pitchFamily="34" charset="0"/>
              </a:rPr>
              <a:t>Dei Verbum</a:t>
            </a:r>
            <a:r>
              <a:rPr lang="en-US" sz="2400" b="1" dirty="0" smtClean="0">
                <a:latin typeface="Calibri" panose="020F0502020204030204" pitchFamily="34" charset="0"/>
              </a:rPr>
              <a:t>, Dogmatic Constitution on Divine Revelation  (November 18, 1965), 25.</a:t>
            </a:r>
          </a:p>
        </p:txBody>
      </p:sp>
    </p:spTree>
    <p:extLst>
      <p:ext uri="{BB962C8B-B14F-4D97-AF65-F5344CB8AC3E}">
        <p14:creationId xmlns:p14="http://schemas.microsoft.com/office/powerpoint/2010/main" val="89198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228599"/>
            <a:ext cx="8869680" cy="6432530"/>
          </a:xfrm>
          <a:prstGeom prst="rect">
            <a:avLst/>
          </a:prstGeom>
          <a:noFill/>
        </p:spPr>
        <p:txBody>
          <a:bodyPr wrap="square" rtlCol="0">
            <a:spAutoFit/>
          </a:bodyPr>
          <a:lstStyle/>
          <a:p>
            <a:pPr algn="ctr"/>
            <a:r>
              <a:rPr lang="en-US" sz="4800" b="1" dirty="0" smtClean="0">
                <a:latin typeface="Calibri" panose="020F0502020204030204" pitchFamily="34" charset="0"/>
              </a:rPr>
              <a:t>First Commandment – Part II</a:t>
            </a:r>
            <a:endParaRPr lang="en-US" sz="4800" b="1" dirty="0">
              <a:latin typeface="Calibri" panose="020F0502020204030204" pitchFamily="34" charset="0"/>
            </a:endParaRPr>
          </a:p>
          <a:p>
            <a:r>
              <a:rPr lang="en-US" sz="2000" b="1" dirty="0" smtClean="0">
                <a:latin typeface="Calibri" panose="020F0502020204030204" pitchFamily="34" charset="0"/>
              </a:rPr>
              <a:t> </a:t>
            </a:r>
          </a:p>
          <a:p>
            <a:pPr algn="ctr"/>
            <a:r>
              <a:rPr lang="en-US" sz="2800" b="1" dirty="0" smtClean="0">
                <a:latin typeface="Calibri" panose="020F0502020204030204" pitchFamily="34" charset="0"/>
              </a:rPr>
              <a:t> </a:t>
            </a:r>
            <a:r>
              <a:rPr lang="en-US" sz="4000" b="1" u="sng" dirty="0" smtClean="0">
                <a:latin typeface="Calibri" panose="020F0502020204030204" pitchFamily="34" charset="0"/>
              </a:rPr>
              <a:t>Psalm 106:19-22</a:t>
            </a:r>
          </a:p>
          <a:p>
            <a:pPr algn="ctr"/>
            <a:r>
              <a:rPr lang="en-US" sz="3200" b="1" i="1" dirty="0" smtClean="0">
                <a:latin typeface="Calibri" panose="020F0502020204030204" pitchFamily="34" charset="0"/>
              </a:rPr>
              <a:t>[19] They made a calf in </a:t>
            </a:r>
            <a:r>
              <a:rPr lang="en-US" sz="3200" b="1" i="1" dirty="0" err="1" smtClean="0">
                <a:latin typeface="Calibri" panose="020F0502020204030204" pitchFamily="34" charset="0"/>
              </a:rPr>
              <a:t>Horeb</a:t>
            </a:r>
            <a:endParaRPr lang="en-US" sz="3200" b="1" i="1" dirty="0" smtClean="0">
              <a:latin typeface="Calibri" panose="020F0502020204030204" pitchFamily="34" charset="0"/>
            </a:endParaRPr>
          </a:p>
          <a:p>
            <a:pPr algn="ctr"/>
            <a:r>
              <a:rPr lang="en-US" sz="3200" b="1" i="1" dirty="0" smtClean="0">
                <a:latin typeface="Calibri" panose="020F0502020204030204" pitchFamily="34" charset="0"/>
              </a:rPr>
              <a:t>        and worshiped a metal image. </a:t>
            </a:r>
          </a:p>
          <a:p>
            <a:pPr algn="ctr"/>
            <a:r>
              <a:rPr lang="en-US" sz="3200" b="1" i="1" dirty="0" smtClean="0">
                <a:latin typeface="Calibri" panose="020F0502020204030204" pitchFamily="34" charset="0"/>
              </a:rPr>
              <a:t>    [20] They exchanged the glory of God</a:t>
            </a:r>
          </a:p>
          <a:p>
            <a:pPr algn="ctr"/>
            <a:r>
              <a:rPr lang="en-US" sz="3200" b="1" i="1" dirty="0" smtClean="0">
                <a:latin typeface="Calibri" panose="020F0502020204030204" pitchFamily="34" charset="0"/>
              </a:rPr>
              <a:t>        for the image of an ox that eats grass. </a:t>
            </a:r>
          </a:p>
          <a:p>
            <a:pPr algn="ctr"/>
            <a:r>
              <a:rPr lang="en-US" sz="3200" b="1" i="1" dirty="0" smtClean="0">
                <a:latin typeface="Calibri" panose="020F0502020204030204" pitchFamily="34" charset="0"/>
              </a:rPr>
              <a:t>    [21] They forgot God, their Savior,</a:t>
            </a:r>
          </a:p>
          <a:p>
            <a:pPr algn="ctr"/>
            <a:r>
              <a:rPr lang="en-US" sz="3200" b="1" i="1" dirty="0" smtClean="0">
                <a:latin typeface="Calibri" panose="020F0502020204030204" pitchFamily="34" charset="0"/>
              </a:rPr>
              <a:t>        who had done great things in Egypt, </a:t>
            </a:r>
          </a:p>
          <a:p>
            <a:pPr algn="ctr"/>
            <a:r>
              <a:rPr lang="en-US" sz="3200" b="1" i="1" dirty="0" smtClean="0">
                <a:latin typeface="Calibri" panose="020F0502020204030204" pitchFamily="34" charset="0"/>
              </a:rPr>
              <a:t>    [22] wondrous works in the land of Ham,</a:t>
            </a:r>
          </a:p>
          <a:p>
            <a:pPr algn="ctr"/>
            <a:r>
              <a:rPr lang="en-US" sz="3200" b="1" i="1" dirty="0" smtClean="0">
                <a:latin typeface="Calibri" panose="020F0502020204030204" pitchFamily="34" charset="0"/>
              </a:rPr>
              <a:t>        and awesome deeds by the Red Sea. </a:t>
            </a:r>
            <a:endParaRPr lang="en-US" sz="4000" b="1" i="1" dirty="0" smtClean="0">
              <a:latin typeface="Calibri" panose="020F0502020204030204" pitchFamily="34" charset="0"/>
            </a:endParaRPr>
          </a:p>
          <a:p>
            <a:endParaRPr lang="en-US" sz="2400" b="1" dirty="0" smtClean="0">
              <a:latin typeface="Calibri" panose="020F0502020204030204" pitchFamily="34" charset="0"/>
            </a:endParaRPr>
          </a:p>
          <a:p>
            <a:r>
              <a:rPr lang="en-US" sz="2400" b="1" dirty="0" err="1" smtClean="0">
                <a:latin typeface="Calibri" panose="020F0502020204030204" pitchFamily="34" charset="0"/>
              </a:rPr>
              <a:t>Horeb</a:t>
            </a:r>
            <a:r>
              <a:rPr lang="en-US" sz="2400" b="1" dirty="0" smtClean="0">
                <a:latin typeface="Calibri" panose="020F0502020204030204" pitchFamily="34" charset="0"/>
              </a:rPr>
              <a:t> is another word for Sinai and Ham is another word for Egypt.  </a:t>
            </a:r>
          </a:p>
        </p:txBody>
      </p:sp>
    </p:spTree>
    <p:extLst>
      <p:ext uri="{BB962C8B-B14F-4D97-AF65-F5344CB8AC3E}">
        <p14:creationId xmlns:p14="http://schemas.microsoft.com/office/powerpoint/2010/main" val="3175649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228599"/>
            <a:ext cx="8869680" cy="5693866"/>
          </a:xfrm>
          <a:prstGeom prst="rect">
            <a:avLst/>
          </a:prstGeom>
          <a:noFill/>
        </p:spPr>
        <p:txBody>
          <a:bodyPr wrap="square" rtlCol="0">
            <a:spAutoFit/>
          </a:bodyPr>
          <a:lstStyle/>
          <a:p>
            <a:pPr algn="ctr"/>
            <a:r>
              <a:rPr lang="en-US" sz="4800" b="1" dirty="0" smtClean="0">
                <a:latin typeface="Calibri" panose="020F0502020204030204" pitchFamily="34" charset="0"/>
              </a:rPr>
              <a:t>First Commandment – Part II</a:t>
            </a:r>
            <a:endParaRPr lang="en-US" sz="4800" b="1" dirty="0">
              <a:latin typeface="Calibri" panose="020F0502020204030204" pitchFamily="34" charset="0"/>
            </a:endParaRPr>
          </a:p>
          <a:p>
            <a:r>
              <a:rPr lang="en-US" sz="2000" b="1" dirty="0" smtClean="0">
                <a:latin typeface="Calibri" panose="020F0502020204030204" pitchFamily="34" charset="0"/>
              </a:rPr>
              <a:t> </a:t>
            </a:r>
          </a:p>
          <a:p>
            <a:pPr algn="ctr"/>
            <a:r>
              <a:rPr lang="en-US" sz="4000" b="1" u="sng" dirty="0" smtClean="0">
                <a:latin typeface="Calibri" panose="020F0502020204030204" pitchFamily="34" charset="0"/>
              </a:rPr>
              <a:t>Acts 7:39-41 </a:t>
            </a:r>
          </a:p>
          <a:p>
            <a:pPr algn="ctr"/>
            <a:r>
              <a:rPr lang="en-US" sz="3200" b="1" dirty="0" smtClean="0">
                <a:latin typeface="Calibri" panose="020F0502020204030204" pitchFamily="34" charset="0"/>
              </a:rPr>
              <a:t>[39] Our fathers refused to obey him, but thrust him aside, and in their hearts they turned to Egypt,  [40] saying to Aaron, 'Make for us gods who will go before us. As for this Moses who led us out from the land of Egypt, we do not know what has become of him.'  [41] And they made a calf in those days, and offered a sacrifice to the idol and were rejoicing in the works of their hands.  </a:t>
            </a:r>
          </a:p>
        </p:txBody>
      </p:sp>
    </p:spTree>
    <p:extLst>
      <p:ext uri="{BB962C8B-B14F-4D97-AF65-F5344CB8AC3E}">
        <p14:creationId xmlns:p14="http://schemas.microsoft.com/office/powerpoint/2010/main" val="1047182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228599"/>
            <a:ext cx="8869680" cy="5632311"/>
          </a:xfrm>
          <a:prstGeom prst="rect">
            <a:avLst/>
          </a:prstGeom>
          <a:noFill/>
        </p:spPr>
        <p:txBody>
          <a:bodyPr wrap="square" rtlCol="0">
            <a:spAutoFit/>
          </a:bodyPr>
          <a:lstStyle/>
          <a:p>
            <a:pPr algn="ctr"/>
            <a:r>
              <a:rPr lang="en-US" sz="2000" b="1" dirty="0" smtClean="0">
                <a:latin typeface="Calibri" panose="020F0502020204030204" pitchFamily="34" charset="0"/>
              </a:rPr>
              <a:t>  </a:t>
            </a:r>
            <a:r>
              <a:rPr lang="en-US" sz="3600" b="1" u="sng" dirty="0" smtClean="0">
                <a:latin typeface="Calibri" panose="020F0502020204030204" pitchFamily="34" charset="0"/>
              </a:rPr>
              <a:t>What is the 1</a:t>
            </a:r>
            <a:r>
              <a:rPr lang="en-US" sz="3600" b="1" u="sng" baseline="30000" dirty="0" smtClean="0">
                <a:latin typeface="Calibri" panose="020F0502020204030204" pitchFamily="34" charset="0"/>
              </a:rPr>
              <a:t>st</a:t>
            </a:r>
            <a:r>
              <a:rPr lang="en-US" sz="3600" b="1" u="sng" dirty="0" smtClean="0">
                <a:latin typeface="Calibri" panose="020F0502020204030204" pitchFamily="34" charset="0"/>
              </a:rPr>
              <a:t>  Commandment Teaching?</a:t>
            </a:r>
          </a:p>
          <a:p>
            <a:endParaRPr lang="en-US" sz="3600" b="1" dirty="0" smtClean="0">
              <a:latin typeface="Calibri" panose="020F0502020204030204" pitchFamily="34" charset="0"/>
            </a:endParaRPr>
          </a:p>
          <a:p>
            <a:r>
              <a:rPr lang="en-US" sz="3600" b="1" dirty="0" smtClean="0">
                <a:latin typeface="Calibri" panose="020F0502020204030204" pitchFamily="34" charset="0"/>
              </a:rPr>
              <a:t>“This commandment cannot mean that there never has been or will be an image of God, for the Lord God made man in his image (Genesis 1:26ff.; 5:1-3; 9:6).”    E. </a:t>
            </a:r>
            <a:r>
              <a:rPr lang="en-US" sz="3600" b="1" dirty="0" err="1" smtClean="0">
                <a:latin typeface="Calibri" panose="020F0502020204030204" pitchFamily="34" charset="0"/>
              </a:rPr>
              <a:t>Clowney</a:t>
            </a:r>
            <a:endParaRPr lang="en-US" sz="3600" b="1" dirty="0" smtClean="0">
              <a:latin typeface="Calibri" panose="020F0502020204030204" pitchFamily="34" charset="0"/>
            </a:endParaRPr>
          </a:p>
          <a:p>
            <a:endParaRPr lang="en-US" sz="3600" b="1" dirty="0">
              <a:latin typeface="Calibri" panose="020F0502020204030204" pitchFamily="34" charset="0"/>
            </a:endParaRPr>
          </a:p>
          <a:p>
            <a:r>
              <a:rPr lang="en-US" sz="3600" b="1" dirty="0" smtClean="0">
                <a:latin typeface="Calibri" panose="020F0502020204030204" pitchFamily="34" charset="0"/>
              </a:rPr>
              <a:t>Genesis teaches us that both male and female are created in God’s image (</a:t>
            </a:r>
            <a:r>
              <a:rPr lang="en-US" sz="3600" b="1" i="1" dirty="0" smtClean="0">
                <a:latin typeface="Calibri" panose="020F0502020204030204" pitchFamily="34" charset="0"/>
              </a:rPr>
              <a:t>Imago Dei</a:t>
            </a:r>
            <a:r>
              <a:rPr lang="en-US" sz="3600" b="1" dirty="0" smtClean="0">
                <a:latin typeface="Calibri" panose="020F0502020204030204" pitchFamily="34" charset="0"/>
              </a:rPr>
              <a:t>).</a:t>
            </a:r>
          </a:p>
        </p:txBody>
      </p:sp>
    </p:spTree>
    <p:extLst>
      <p:ext uri="{BB962C8B-B14F-4D97-AF65-F5344CB8AC3E}">
        <p14:creationId xmlns:p14="http://schemas.microsoft.com/office/powerpoint/2010/main" val="581083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228599"/>
            <a:ext cx="8869680" cy="6740307"/>
          </a:xfrm>
          <a:prstGeom prst="rect">
            <a:avLst/>
          </a:prstGeom>
          <a:noFill/>
        </p:spPr>
        <p:txBody>
          <a:bodyPr wrap="square" rtlCol="0">
            <a:spAutoFit/>
          </a:bodyPr>
          <a:lstStyle/>
          <a:p>
            <a:pPr algn="ctr"/>
            <a:r>
              <a:rPr lang="en-US" sz="2000" b="1" dirty="0" smtClean="0">
                <a:latin typeface="Calibri" panose="020F0502020204030204" pitchFamily="34" charset="0"/>
              </a:rPr>
              <a:t>  </a:t>
            </a:r>
            <a:r>
              <a:rPr lang="en-US" sz="3600" b="1" u="sng" dirty="0" smtClean="0">
                <a:latin typeface="Calibri" panose="020F0502020204030204" pitchFamily="34" charset="0"/>
              </a:rPr>
              <a:t>What is the 1</a:t>
            </a:r>
            <a:r>
              <a:rPr lang="en-US" sz="3600" b="1" u="sng" baseline="30000" dirty="0" smtClean="0">
                <a:latin typeface="Calibri" panose="020F0502020204030204" pitchFamily="34" charset="0"/>
              </a:rPr>
              <a:t>st</a:t>
            </a:r>
            <a:r>
              <a:rPr lang="en-US" sz="3600" b="1" u="sng" dirty="0" smtClean="0">
                <a:latin typeface="Calibri" panose="020F0502020204030204" pitchFamily="34" charset="0"/>
              </a:rPr>
              <a:t>  Commandment Teaching?</a:t>
            </a:r>
          </a:p>
          <a:p>
            <a:endParaRPr lang="en-US" sz="3600" b="1" dirty="0" smtClean="0">
              <a:latin typeface="Calibri" panose="020F0502020204030204" pitchFamily="34" charset="0"/>
            </a:endParaRPr>
          </a:p>
          <a:p>
            <a:r>
              <a:rPr lang="en-US" sz="3600" b="1" dirty="0" smtClean="0">
                <a:latin typeface="Calibri" panose="020F0502020204030204" pitchFamily="34" charset="0"/>
              </a:rPr>
              <a:t>Scripture teaches us that our entire being (soul and body) are part of the meaning of being made in the image of God. The image of God applies to all humanity. James warns us not to curse fellow human beings because they are made in the image of God (James  3:9).  Ethical issues related to biotechnology, the human genome, and cloning are raising new questions about how this commandment applies.</a:t>
            </a:r>
            <a:endParaRPr lang="en-US" sz="3600" b="1" dirty="0" smtClean="0">
              <a:latin typeface="Calibri" panose="020F0502020204030204" pitchFamily="34" charset="0"/>
            </a:endParaRPr>
          </a:p>
        </p:txBody>
      </p:sp>
    </p:spTree>
    <p:extLst>
      <p:ext uri="{BB962C8B-B14F-4D97-AF65-F5344CB8AC3E}">
        <p14:creationId xmlns:p14="http://schemas.microsoft.com/office/powerpoint/2010/main" val="1158000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228599"/>
            <a:ext cx="8869680" cy="6186309"/>
          </a:xfrm>
          <a:prstGeom prst="rect">
            <a:avLst/>
          </a:prstGeom>
          <a:noFill/>
        </p:spPr>
        <p:txBody>
          <a:bodyPr wrap="square" rtlCol="0">
            <a:spAutoFit/>
          </a:bodyPr>
          <a:lstStyle/>
          <a:p>
            <a:pPr algn="ctr"/>
            <a:r>
              <a:rPr lang="en-US" sz="2000" b="1" dirty="0" smtClean="0">
                <a:latin typeface="Calibri" panose="020F0502020204030204" pitchFamily="34" charset="0"/>
              </a:rPr>
              <a:t>  </a:t>
            </a:r>
            <a:r>
              <a:rPr lang="en-US" sz="3600" b="1" u="sng" dirty="0" smtClean="0">
                <a:latin typeface="Calibri" panose="020F0502020204030204" pitchFamily="34" charset="0"/>
              </a:rPr>
              <a:t>What is the 1</a:t>
            </a:r>
            <a:r>
              <a:rPr lang="en-US" sz="3600" b="1" u="sng" baseline="30000" dirty="0" smtClean="0">
                <a:latin typeface="Calibri" panose="020F0502020204030204" pitchFamily="34" charset="0"/>
              </a:rPr>
              <a:t>st</a:t>
            </a:r>
            <a:r>
              <a:rPr lang="en-US" sz="3600" b="1" u="sng" dirty="0" smtClean="0">
                <a:latin typeface="Calibri" panose="020F0502020204030204" pitchFamily="34" charset="0"/>
              </a:rPr>
              <a:t>  Commandment Teaching?</a:t>
            </a:r>
          </a:p>
          <a:p>
            <a:endParaRPr lang="en-US" sz="3600" b="1" dirty="0" smtClean="0">
              <a:latin typeface="Calibri" panose="020F0502020204030204" pitchFamily="34" charset="0"/>
            </a:endParaRPr>
          </a:p>
          <a:p>
            <a:r>
              <a:rPr lang="en-US" sz="3600" b="1" dirty="0" smtClean="0">
                <a:latin typeface="Calibri" panose="020F0502020204030204" pitchFamily="34" charset="0"/>
              </a:rPr>
              <a:t>Jesus transformed the image of God in Christ and how we understand the application of the first commandment. </a:t>
            </a:r>
          </a:p>
          <a:p>
            <a:endParaRPr lang="en-US" sz="3600" b="1" dirty="0" smtClean="0">
              <a:latin typeface="Calibri" panose="020F0502020204030204" pitchFamily="34" charset="0"/>
            </a:endParaRPr>
          </a:p>
          <a:p>
            <a:pPr algn="ctr"/>
            <a:r>
              <a:rPr lang="en-US" sz="3600" b="1" i="1" dirty="0">
                <a:latin typeface="Calibri" panose="020F0502020204030204" pitchFamily="34" charset="0"/>
              </a:rPr>
              <a:t>How does a Roman coin teach us</a:t>
            </a:r>
          </a:p>
          <a:p>
            <a:pPr algn="ctr"/>
            <a:r>
              <a:rPr lang="en-US" sz="3600" b="1" i="1" dirty="0">
                <a:latin typeface="Calibri" panose="020F0502020204030204" pitchFamily="34" charset="0"/>
              </a:rPr>
              <a:t> about the first commandment? </a:t>
            </a:r>
          </a:p>
          <a:p>
            <a:pPr algn="ctr"/>
            <a:endParaRPr lang="en-US" sz="3600" b="1" i="1" dirty="0">
              <a:latin typeface="Calibri" panose="020F0502020204030204" pitchFamily="34" charset="0"/>
            </a:endParaRPr>
          </a:p>
          <a:p>
            <a:pPr algn="ctr"/>
            <a:r>
              <a:rPr lang="en-US" sz="3600" b="1" dirty="0">
                <a:latin typeface="Calibri" panose="020F0502020204030204" pitchFamily="34" charset="0"/>
              </a:rPr>
              <a:t>Matthew </a:t>
            </a:r>
            <a:r>
              <a:rPr lang="en-US" sz="3600" b="1" dirty="0" smtClean="0">
                <a:latin typeface="Calibri" panose="020F0502020204030204" pitchFamily="34" charset="0"/>
              </a:rPr>
              <a:t>22:17-22, </a:t>
            </a:r>
          </a:p>
          <a:p>
            <a:pPr algn="ctr"/>
            <a:r>
              <a:rPr lang="en-US" sz="3600" b="1" dirty="0" smtClean="0">
                <a:latin typeface="Calibri" panose="020F0502020204030204" pitchFamily="34" charset="0"/>
              </a:rPr>
              <a:t>What is Jesus teaching us in these verses? </a:t>
            </a:r>
            <a:endParaRPr lang="en-US" sz="3600" b="1" dirty="0">
              <a:latin typeface="Calibri" panose="020F0502020204030204" pitchFamily="34" charset="0"/>
            </a:endParaRPr>
          </a:p>
        </p:txBody>
      </p:sp>
    </p:spTree>
    <p:extLst>
      <p:ext uri="{BB962C8B-B14F-4D97-AF65-F5344CB8AC3E}">
        <p14:creationId xmlns:p14="http://schemas.microsoft.com/office/powerpoint/2010/main" val="814897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228599"/>
            <a:ext cx="8869680" cy="6124754"/>
          </a:xfrm>
          <a:prstGeom prst="rect">
            <a:avLst/>
          </a:prstGeom>
          <a:noFill/>
        </p:spPr>
        <p:txBody>
          <a:bodyPr wrap="square" rtlCol="0">
            <a:spAutoFit/>
          </a:bodyPr>
          <a:lstStyle/>
          <a:p>
            <a:pPr algn="ctr"/>
            <a:r>
              <a:rPr lang="en-US" sz="2000" b="1" dirty="0" smtClean="0">
                <a:latin typeface="Calibri" panose="020F0502020204030204" pitchFamily="34" charset="0"/>
              </a:rPr>
              <a:t>  </a:t>
            </a:r>
            <a:r>
              <a:rPr lang="en-US" sz="3600" b="1" u="sng" dirty="0" smtClean="0">
                <a:latin typeface="Calibri" panose="020F0502020204030204" pitchFamily="34" charset="0"/>
              </a:rPr>
              <a:t>What is the 1</a:t>
            </a:r>
            <a:r>
              <a:rPr lang="en-US" sz="3600" b="1" u="sng" baseline="30000" dirty="0" smtClean="0">
                <a:latin typeface="Calibri" panose="020F0502020204030204" pitchFamily="34" charset="0"/>
              </a:rPr>
              <a:t>st</a:t>
            </a:r>
            <a:r>
              <a:rPr lang="en-US" sz="3600" b="1" u="sng" dirty="0" smtClean="0">
                <a:latin typeface="Calibri" panose="020F0502020204030204" pitchFamily="34" charset="0"/>
              </a:rPr>
              <a:t>  Commandment Teaching?</a:t>
            </a:r>
          </a:p>
          <a:p>
            <a:endParaRPr lang="en-US" sz="3600" b="1" dirty="0" smtClean="0">
              <a:latin typeface="Calibri" panose="020F0502020204030204" pitchFamily="34" charset="0"/>
            </a:endParaRPr>
          </a:p>
          <a:p>
            <a:r>
              <a:rPr lang="en-US" sz="3200" b="1" dirty="0" smtClean="0">
                <a:latin typeface="Calibri" panose="020F0502020204030204" pitchFamily="34" charset="0"/>
              </a:rPr>
              <a:t>“In recognizing the authority of Rome, Jesus makes an enormous  transition from OT theocracy to a new notion of kingdom. But he goes much further in this simple statement about a Roman coin. It becomes obvious that he is teaching us to give back to God what bears his image, just as people had to give back to Caesar the coins that bore his image,. If Caesar gets a coin, what does God get? We give God back his image by giving him ourselves.”</a:t>
            </a:r>
          </a:p>
          <a:p>
            <a:pPr algn="r"/>
            <a:r>
              <a:rPr lang="en-US" sz="3200" b="1" dirty="0" smtClean="0">
                <a:latin typeface="Calibri" panose="020F0502020204030204" pitchFamily="34" charset="0"/>
              </a:rPr>
              <a:t>E. </a:t>
            </a:r>
            <a:r>
              <a:rPr lang="en-US" sz="3200" b="1" dirty="0" err="1" smtClean="0">
                <a:latin typeface="Calibri" panose="020F0502020204030204" pitchFamily="34" charset="0"/>
              </a:rPr>
              <a:t>Clowney</a:t>
            </a:r>
            <a:endParaRPr lang="en-US" sz="3200" b="1" dirty="0" smtClean="0">
              <a:latin typeface="Calibri" panose="020F0502020204030204" pitchFamily="34" charset="0"/>
            </a:endParaRPr>
          </a:p>
        </p:txBody>
      </p:sp>
    </p:spTree>
    <p:extLst>
      <p:ext uri="{BB962C8B-B14F-4D97-AF65-F5344CB8AC3E}">
        <p14:creationId xmlns:p14="http://schemas.microsoft.com/office/powerpoint/2010/main" val="1699981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228599"/>
            <a:ext cx="8869680" cy="6617196"/>
          </a:xfrm>
          <a:prstGeom prst="rect">
            <a:avLst/>
          </a:prstGeom>
          <a:noFill/>
        </p:spPr>
        <p:txBody>
          <a:bodyPr wrap="square" rtlCol="0">
            <a:spAutoFit/>
          </a:bodyPr>
          <a:lstStyle/>
          <a:p>
            <a:pPr algn="ctr"/>
            <a:r>
              <a:rPr lang="en-US" sz="2000" b="1" dirty="0" smtClean="0">
                <a:latin typeface="Calibri" panose="020F0502020204030204" pitchFamily="34" charset="0"/>
              </a:rPr>
              <a:t>  </a:t>
            </a:r>
            <a:r>
              <a:rPr lang="en-US" sz="3600" b="1" u="sng" dirty="0" smtClean="0">
                <a:latin typeface="Calibri" panose="020F0502020204030204" pitchFamily="34" charset="0"/>
              </a:rPr>
              <a:t>What is the 1</a:t>
            </a:r>
            <a:r>
              <a:rPr lang="en-US" sz="3600" b="1" u="sng" baseline="30000" dirty="0" smtClean="0">
                <a:latin typeface="Calibri" panose="020F0502020204030204" pitchFamily="34" charset="0"/>
              </a:rPr>
              <a:t>st</a:t>
            </a:r>
            <a:r>
              <a:rPr lang="en-US" sz="3600" b="1" u="sng" dirty="0" smtClean="0">
                <a:latin typeface="Calibri" panose="020F0502020204030204" pitchFamily="34" charset="0"/>
              </a:rPr>
              <a:t>  Commandment Teaching?</a:t>
            </a:r>
          </a:p>
          <a:p>
            <a:endParaRPr lang="en-US" sz="3600" b="1" dirty="0" smtClean="0">
              <a:latin typeface="Calibri" panose="020F0502020204030204" pitchFamily="34" charset="0"/>
            </a:endParaRPr>
          </a:p>
          <a:p>
            <a:r>
              <a:rPr lang="en-US" sz="3200" b="1" dirty="0" smtClean="0">
                <a:latin typeface="Calibri" panose="020F0502020204030204" pitchFamily="34" charset="0"/>
              </a:rPr>
              <a:t>“Jesus understands this better than any other human being, for he is the primary bearer of that image. He bore God’s image completely: In Christ all the fullness of the Deity lives in bodily form (Colossians 2:9). Jesus was not only a true human being, a real man, and therefore in the image of God. He was also incarnate by the power of the Spirit, working in the womb of Mary. The incarnate Christ is not a human attempt to create an image of the living God.”</a:t>
            </a:r>
          </a:p>
          <a:p>
            <a:pPr algn="r"/>
            <a:r>
              <a:rPr lang="en-US" sz="3200" b="1" dirty="0" smtClean="0">
                <a:latin typeface="Calibri" panose="020F0502020204030204" pitchFamily="34" charset="0"/>
              </a:rPr>
              <a:t> </a:t>
            </a:r>
            <a:r>
              <a:rPr lang="en-US" sz="3200" b="1" dirty="0" smtClean="0">
                <a:latin typeface="Calibri" panose="020F0502020204030204" pitchFamily="34" charset="0"/>
              </a:rPr>
              <a:t>E. </a:t>
            </a:r>
            <a:r>
              <a:rPr lang="en-US" sz="3200" b="1" dirty="0" err="1" smtClean="0">
                <a:latin typeface="Calibri" panose="020F0502020204030204" pitchFamily="34" charset="0"/>
              </a:rPr>
              <a:t>Clowney</a:t>
            </a:r>
            <a:endParaRPr lang="en-US" sz="3200" b="1" dirty="0" smtClean="0">
              <a:latin typeface="Calibri" panose="020F0502020204030204" pitchFamily="34" charset="0"/>
            </a:endParaRPr>
          </a:p>
        </p:txBody>
      </p:sp>
    </p:spTree>
    <p:extLst>
      <p:ext uri="{BB962C8B-B14F-4D97-AF65-F5344CB8AC3E}">
        <p14:creationId xmlns:p14="http://schemas.microsoft.com/office/powerpoint/2010/main" val="3773938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228599"/>
            <a:ext cx="8869680" cy="6124754"/>
          </a:xfrm>
          <a:prstGeom prst="rect">
            <a:avLst/>
          </a:prstGeom>
          <a:noFill/>
        </p:spPr>
        <p:txBody>
          <a:bodyPr wrap="square" rtlCol="0">
            <a:spAutoFit/>
          </a:bodyPr>
          <a:lstStyle/>
          <a:p>
            <a:pPr algn="ctr"/>
            <a:r>
              <a:rPr lang="en-US" sz="2000" b="1" dirty="0" smtClean="0">
                <a:latin typeface="Calibri" panose="020F0502020204030204" pitchFamily="34" charset="0"/>
              </a:rPr>
              <a:t>  </a:t>
            </a:r>
            <a:r>
              <a:rPr lang="en-US" sz="3600" b="1" u="sng" dirty="0" smtClean="0">
                <a:latin typeface="Calibri" panose="020F0502020204030204" pitchFamily="34" charset="0"/>
              </a:rPr>
              <a:t>What is the 1</a:t>
            </a:r>
            <a:r>
              <a:rPr lang="en-US" sz="3600" b="1" u="sng" baseline="30000" dirty="0" smtClean="0">
                <a:latin typeface="Calibri" panose="020F0502020204030204" pitchFamily="34" charset="0"/>
              </a:rPr>
              <a:t>st</a:t>
            </a:r>
            <a:r>
              <a:rPr lang="en-US" sz="3600" b="1" u="sng" dirty="0" smtClean="0">
                <a:latin typeface="Calibri" panose="020F0502020204030204" pitchFamily="34" charset="0"/>
              </a:rPr>
              <a:t>  Commandment Teaching?</a:t>
            </a:r>
          </a:p>
          <a:p>
            <a:endParaRPr lang="en-US" sz="3600" b="1" dirty="0" smtClean="0">
              <a:latin typeface="Calibri" panose="020F0502020204030204" pitchFamily="34" charset="0"/>
            </a:endParaRPr>
          </a:p>
          <a:p>
            <a:endParaRPr lang="en-US" sz="3200" b="1" dirty="0">
              <a:latin typeface="Calibri" panose="020F0502020204030204" pitchFamily="34" charset="0"/>
            </a:endParaRPr>
          </a:p>
          <a:p>
            <a:r>
              <a:rPr lang="en-US" sz="3200" b="1" dirty="0" smtClean="0">
                <a:latin typeface="Calibri" panose="020F0502020204030204" pitchFamily="34" charset="0"/>
              </a:rPr>
              <a:t>Christ is God’s gracious of an anointed image, which we are not only permitted but commanded to worship. The incarnate presence of Christ fulfills the first commandment, which, like the others, contains an element of surprise.”</a:t>
            </a:r>
            <a:r>
              <a:rPr lang="en-US" sz="3200" b="1" dirty="0">
                <a:latin typeface="Calibri" panose="020F0502020204030204" pitchFamily="34" charset="0"/>
              </a:rPr>
              <a:t> </a:t>
            </a:r>
            <a:r>
              <a:rPr lang="en-US" sz="3200" b="1" dirty="0" smtClean="0">
                <a:latin typeface="Calibri" panose="020F0502020204030204" pitchFamily="34" charset="0"/>
              </a:rPr>
              <a:t>            </a:t>
            </a:r>
            <a:r>
              <a:rPr lang="en-US" sz="3200" b="1" dirty="0" smtClean="0">
                <a:latin typeface="Calibri" panose="020F0502020204030204" pitchFamily="34" charset="0"/>
              </a:rPr>
              <a:t>E. </a:t>
            </a:r>
            <a:r>
              <a:rPr lang="en-US" sz="3200" b="1" dirty="0" err="1" smtClean="0">
                <a:latin typeface="Calibri" panose="020F0502020204030204" pitchFamily="34" charset="0"/>
              </a:rPr>
              <a:t>Clowney</a:t>
            </a:r>
            <a:endParaRPr lang="en-US" sz="3200" b="1" dirty="0" smtClean="0">
              <a:latin typeface="Calibri" panose="020F0502020204030204" pitchFamily="34" charset="0"/>
            </a:endParaRPr>
          </a:p>
          <a:p>
            <a:endParaRPr lang="en-US" sz="3200" b="1" dirty="0">
              <a:latin typeface="Calibri" panose="020F0502020204030204" pitchFamily="34" charset="0"/>
            </a:endParaRPr>
          </a:p>
          <a:p>
            <a:r>
              <a:rPr lang="en-US" sz="3200" b="1" dirty="0" smtClean="0">
                <a:latin typeface="Calibri" panose="020F0502020204030204" pitchFamily="34" charset="0"/>
              </a:rPr>
              <a:t>The Incarnation </a:t>
            </a:r>
            <a:r>
              <a:rPr lang="en-US" sz="3200" b="1" dirty="0" smtClean="0">
                <a:latin typeface="Calibri" panose="020F0502020204030204" pitchFamily="34" charset="0"/>
              </a:rPr>
              <a:t>is the fulfillment of the first commandment (Psalm 40:6-8, </a:t>
            </a:r>
            <a:r>
              <a:rPr lang="en-US" sz="3200" b="1" i="1" dirty="0" smtClean="0">
                <a:latin typeface="Calibri" panose="020F0502020204030204" pitchFamily="34" charset="0"/>
              </a:rPr>
              <a:t>a body you prepared for me</a:t>
            </a:r>
            <a:r>
              <a:rPr lang="en-US" sz="3200" b="1" dirty="0" smtClean="0">
                <a:latin typeface="Calibri" panose="020F0502020204030204" pitchFamily="34" charset="0"/>
              </a:rPr>
              <a:t> ). </a:t>
            </a:r>
            <a:endParaRPr lang="en-US" sz="3200" b="1" dirty="0" smtClean="0">
              <a:latin typeface="Calibri" panose="020F0502020204030204" pitchFamily="34" charset="0"/>
            </a:endParaRPr>
          </a:p>
        </p:txBody>
      </p:sp>
    </p:spTree>
    <p:extLst>
      <p:ext uri="{BB962C8B-B14F-4D97-AF65-F5344CB8AC3E}">
        <p14:creationId xmlns:p14="http://schemas.microsoft.com/office/powerpoint/2010/main" val="1092052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228599"/>
            <a:ext cx="8869680" cy="5632311"/>
          </a:xfrm>
          <a:prstGeom prst="rect">
            <a:avLst/>
          </a:prstGeom>
          <a:noFill/>
        </p:spPr>
        <p:txBody>
          <a:bodyPr wrap="square" rtlCol="0">
            <a:spAutoFit/>
          </a:bodyPr>
          <a:lstStyle/>
          <a:p>
            <a:pPr algn="ctr"/>
            <a:r>
              <a:rPr lang="en-US" sz="2000" b="1" dirty="0" smtClean="0">
                <a:latin typeface="Calibri" panose="020F0502020204030204" pitchFamily="34" charset="0"/>
              </a:rPr>
              <a:t>  </a:t>
            </a:r>
            <a:r>
              <a:rPr lang="en-US" sz="3600" b="1" u="sng" dirty="0" smtClean="0">
                <a:latin typeface="Calibri" panose="020F0502020204030204" pitchFamily="34" charset="0"/>
              </a:rPr>
              <a:t>What is the 1</a:t>
            </a:r>
            <a:r>
              <a:rPr lang="en-US" sz="3600" b="1" u="sng" baseline="30000" dirty="0" smtClean="0">
                <a:latin typeface="Calibri" panose="020F0502020204030204" pitchFamily="34" charset="0"/>
              </a:rPr>
              <a:t>st</a:t>
            </a:r>
            <a:r>
              <a:rPr lang="en-US" sz="3600" b="1" u="sng" dirty="0" smtClean="0">
                <a:latin typeface="Calibri" panose="020F0502020204030204" pitchFamily="34" charset="0"/>
              </a:rPr>
              <a:t>  Commandment Teaching?</a:t>
            </a:r>
          </a:p>
          <a:p>
            <a:endParaRPr lang="en-US" sz="3600" b="1" dirty="0" smtClean="0">
              <a:latin typeface="Calibri" panose="020F0502020204030204" pitchFamily="34" charset="0"/>
            </a:endParaRPr>
          </a:p>
          <a:p>
            <a:r>
              <a:rPr lang="en-US" sz="3200" b="1" dirty="0" smtClean="0">
                <a:latin typeface="Calibri" panose="020F0502020204030204" pitchFamily="34" charset="0"/>
              </a:rPr>
              <a:t>“Yes Jesus fulfills the first commandment in a more breathtaking way. By the power of the Spirit he unites us to himself, so that we are remade in his image. Our union with Jesus is union also with his Father.”</a:t>
            </a:r>
          </a:p>
          <a:p>
            <a:endParaRPr lang="en-US" sz="3200" b="1" dirty="0" smtClean="0">
              <a:latin typeface="Calibri" panose="020F0502020204030204" pitchFamily="34" charset="0"/>
            </a:endParaRPr>
          </a:p>
          <a:p>
            <a:r>
              <a:rPr lang="en-US" sz="3200" b="1" dirty="0" smtClean="0">
                <a:latin typeface="Calibri" panose="020F0502020204030204" pitchFamily="34" charset="0"/>
              </a:rPr>
              <a:t>John 17:21, </a:t>
            </a:r>
            <a:r>
              <a:rPr lang="en-US" sz="3200" b="1" i="1" dirty="0" smtClean="0">
                <a:latin typeface="Calibri" panose="020F0502020204030204" pitchFamily="34" charset="0"/>
              </a:rPr>
              <a:t>Jesus prays that we will be one</a:t>
            </a:r>
            <a:r>
              <a:rPr lang="en-US" sz="3200" b="1" dirty="0" smtClean="0">
                <a:latin typeface="Calibri" panose="020F0502020204030204" pitchFamily="34" charset="0"/>
              </a:rPr>
              <a:t>.</a:t>
            </a:r>
          </a:p>
          <a:p>
            <a:r>
              <a:rPr lang="en-US" sz="3200" b="1" dirty="0" smtClean="0">
                <a:latin typeface="Calibri" panose="020F0502020204030204" pitchFamily="34" charset="0"/>
              </a:rPr>
              <a:t>Colossians 1:15, </a:t>
            </a:r>
            <a:r>
              <a:rPr lang="en-US" sz="3200" b="1" i="1" dirty="0" smtClean="0">
                <a:latin typeface="Calibri" panose="020F0502020204030204" pitchFamily="34" charset="0"/>
              </a:rPr>
              <a:t>Jesus Christ is the image of the invisible God</a:t>
            </a:r>
            <a:r>
              <a:rPr lang="en-US" sz="3200" b="1" dirty="0" smtClean="0">
                <a:latin typeface="Calibri" panose="020F0502020204030204" pitchFamily="34" charset="0"/>
              </a:rPr>
              <a:t>. </a:t>
            </a:r>
            <a:endParaRPr lang="en-US" sz="3200" b="1" dirty="0">
              <a:latin typeface="Calibri" panose="020F0502020204030204" pitchFamily="34" charset="0"/>
            </a:endParaRPr>
          </a:p>
        </p:txBody>
      </p:sp>
    </p:spTree>
    <p:extLst>
      <p:ext uri="{BB962C8B-B14F-4D97-AF65-F5344CB8AC3E}">
        <p14:creationId xmlns:p14="http://schemas.microsoft.com/office/powerpoint/2010/main" val="3630406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228599"/>
            <a:ext cx="8869680" cy="6740307"/>
          </a:xfrm>
          <a:prstGeom prst="rect">
            <a:avLst/>
          </a:prstGeom>
          <a:noFill/>
        </p:spPr>
        <p:txBody>
          <a:bodyPr wrap="square" rtlCol="0">
            <a:spAutoFit/>
          </a:bodyPr>
          <a:lstStyle/>
          <a:p>
            <a:r>
              <a:rPr lang="en-US" sz="2400" b="1" u="sng" dirty="0" smtClean="0">
                <a:latin typeface="Calibri" panose="020F0502020204030204" pitchFamily="34" charset="0"/>
              </a:rPr>
              <a:t>Conclusion</a:t>
            </a:r>
            <a:r>
              <a:rPr lang="en-US" sz="2400" i="1" dirty="0" smtClean="0">
                <a:latin typeface="Calibri" panose="020F0502020204030204" pitchFamily="34" charset="0"/>
              </a:rPr>
              <a:t> "You </a:t>
            </a:r>
            <a:r>
              <a:rPr lang="en-US" sz="2400" i="1" dirty="0">
                <a:latin typeface="Calibri" panose="020F0502020204030204" pitchFamily="34" charset="0"/>
              </a:rPr>
              <a:t>shall love the Lord your God with all your heart, and with all your soul and with all your strength" </a:t>
            </a:r>
            <a:r>
              <a:rPr lang="en-US" sz="2400" i="1" dirty="0" smtClean="0">
                <a:latin typeface="Calibri" panose="020F0502020204030204" pitchFamily="34" charset="0"/>
              </a:rPr>
              <a:t>( </a:t>
            </a:r>
            <a:r>
              <a:rPr lang="en-US" sz="2400" i="1" dirty="0" err="1">
                <a:latin typeface="Calibri" panose="020F0502020204030204" pitchFamily="34" charset="0"/>
              </a:rPr>
              <a:t>Deut</a:t>
            </a:r>
            <a:r>
              <a:rPr lang="en-US" sz="2400" i="1" dirty="0">
                <a:latin typeface="Calibri" panose="020F0502020204030204" pitchFamily="34" charset="0"/>
              </a:rPr>
              <a:t> 6:5).The first commandment summons man to believe in God, to hope in him, and to love him above all else.</a:t>
            </a:r>
            <a:r>
              <a:rPr lang="en-US" sz="2400" dirty="0">
                <a:latin typeface="Calibri" panose="020F0502020204030204" pitchFamily="34" charset="0"/>
              </a:rPr>
              <a:t> </a:t>
            </a:r>
            <a:r>
              <a:rPr lang="en-US" sz="2400" i="1" dirty="0">
                <a:latin typeface="Calibri" panose="020F0502020204030204" pitchFamily="34" charset="0"/>
              </a:rPr>
              <a:t>"You shall worship the Lord your God" </a:t>
            </a:r>
            <a:r>
              <a:rPr lang="en-US" sz="2400" i="1" dirty="0" smtClean="0">
                <a:latin typeface="Calibri" panose="020F0502020204030204" pitchFamily="34" charset="0"/>
              </a:rPr>
              <a:t>( </a:t>
            </a:r>
            <a:r>
              <a:rPr lang="en-US" sz="2400" i="1" dirty="0">
                <a:latin typeface="Calibri" panose="020F0502020204030204" pitchFamily="34" charset="0"/>
              </a:rPr>
              <a:t>Mt 4:10). Adoring God, praying to him, offering him the worship that belongs to him, fulfilling the promises and vows made to him are acts of the virtue of religion which fall under obedience to the first commandment. The duty to offer God authentic worship concerns man both as an individual and as a social being. "Men of the present day want to profess their religion freely in private and in public" (DH 15).</a:t>
            </a:r>
            <a:r>
              <a:rPr lang="en-US" sz="2400" dirty="0">
                <a:latin typeface="Calibri" panose="020F0502020204030204" pitchFamily="34" charset="0"/>
              </a:rPr>
              <a:t> </a:t>
            </a:r>
            <a:r>
              <a:rPr lang="en-US" sz="2400" i="1" dirty="0">
                <a:latin typeface="Calibri" panose="020F0502020204030204" pitchFamily="34" charset="0"/>
              </a:rPr>
              <a:t>Superstition is a departure from the worship that we give to the true God. It is manifested in idolatry, as well as in various forms of divination and magic. Tempting God in words or deeds, sacrilege, and simony are sins of irreligion forbidden by the first commandment. Since it rejects or denies the existence of God, atheism is a sin against the first commandment</a:t>
            </a:r>
            <a:r>
              <a:rPr lang="en-US" sz="2400" i="1" dirty="0" smtClean="0">
                <a:latin typeface="Calibri" panose="020F0502020204030204" pitchFamily="34" charset="0"/>
              </a:rPr>
              <a:t>. The </a:t>
            </a:r>
            <a:r>
              <a:rPr lang="en-US" sz="2400" i="1" dirty="0">
                <a:latin typeface="Calibri" panose="020F0502020204030204" pitchFamily="34" charset="0"/>
              </a:rPr>
              <a:t>veneration of sacred images is based on the mystery of the Incarnation of the Word of God. It is not contrary to the first commandment (CCC # 2133-2114</a:t>
            </a:r>
            <a:r>
              <a:rPr lang="en-US" sz="2400" i="1" dirty="0" smtClean="0">
                <a:latin typeface="Calibri" panose="020F0502020204030204" pitchFamily="34" charset="0"/>
              </a:rPr>
              <a:t>)</a:t>
            </a:r>
            <a:r>
              <a:rPr lang="en-US" sz="2400" b="1" dirty="0" smtClean="0">
                <a:latin typeface="Calibri" panose="020F0502020204030204" pitchFamily="34" charset="0"/>
              </a:rPr>
              <a:t> </a:t>
            </a:r>
            <a:endParaRPr lang="en-US" sz="3200" b="1" i="1" dirty="0" smtClean="0">
              <a:latin typeface="Calibri" panose="020F0502020204030204" pitchFamily="34" charset="0"/>
            </a:endParaRPr>
          </a:p>
        </p:txBody>
      </p:sp>
    </p:spTree>
    <p:extLst>
      <p:ext uri="{BB962C8B-B14F-4D97-AF65-F5344CB8AC3E}">
        <p14:creationId xmlns:p14="http://schemas.microsoft.com/office/powerpoint/2010/main" val="865414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 y="152400"/>
            <a:ext cx="8961120" cy="6555641"/>
          </a:xfrm>
          <a:prstGeom prst="rect">
            <a:avLst/>
          </a:prstGeom>
          <a:noFill/>
        </p:spPr>
        <p:txBody>
          <a:bodyPr wrap="square" rtlCol="0">
            <a:spAutoFit/>
          </a:bodyPr>
          <a:lstStyle/>
          <a:p>
            <a:r>
              <a:rPr lang="en-US" sz="2800" b="1" dirty="0" smtClean="0"/>
              <a:t>3. The Reality of the Law </a:t>
            </a:r>
            <a:r>
              <a:rPr lang="en-US" sz="2400" b="1" dirty="0" smtClean="0"/>
              <a:t>[</a:t>
            </a:r>
            <a:r>
              <a:rPr lang="en-US" sz="2400" b="1" i="1" dirty="0" smtClean="0"/>
              <a:t>Mere Christianity</a:t>
            </a:r>
            <a:r>
              <a:rPr lang="en-US" sz="2400" b="1" dirty="0" smtClean="0"/>
              <a:t>]</a:t>
            </a:r>
            <a:endParaRPr lang="en-US" sz="2800" dirty="0" smtClean="0">
              <a:latin typeface="Calibri" panose="020F0502020204030204" pitchFamily="34" charset="0"/>
            </a:endParaRPr>
          </a:p>
          <a:p>
            <a:pPr algn="just"/>
            <a:endParaRPr lang="en-US" sz="2800" b="1" dirty="0" smtClean="0">
              <a:latin typeface="Calibri" panose="020F0502020204030204" pitchFamily="34" charset="0"/>
            </a:endParaRPr>
          </a:p>
          <a:p>
            <a:pPr algn="just"/>
            <a:r>
              <a:rPr lang="en-US" sz="2800" b="1" dirty="0" smtClean="0">
                <a:latin typeface="Calibri" panose="020F0502020204030204" pitchFamily="34" charset="0"/>
              </a:rPr>
              <a:t>From </a:t>
            </a:r>
            <a:r>
              <a:rPr lang="en-US" sz="2800" b="1" dirty="0">
                <a:latin typeface="Calibri" panose="020F0502020204030204" pitchFamily="34" charset="0"/>
              </a:rPr>
              <a:t>the fact that </a:t>
            </a:r>
            <a:r>
              <a:rPr lang="en-US" sz="2800" b="1" dirty="0" smtClean="0">
                <a:latin typeface="Calibri" panose="020F0502020204030204" pitchFamily="34" charset="0"/>
              </a:rPr>
              <a:t>people disobey </a:t>
            </a:r>
            <a:r>
              <a:rPr lang="en-US" sz="2800" b="1" dirty="0">
                <a:latin typeface="Calibri" panose="020F0502020204030204" pitchFamily="34" charset="0"/>
              </a:rPr>
              <a:t>the moral law we conclude that the moral law is not </a:t>
            </a:r>
            <a:r>
              <a:rPr lang="en-US" sz="2800" b="1" dirty="0" smtClean="0">
                <a:latin typeface="Calibri" panose="020F0502020204030204" pitchFamily="34" charset="0"/>
              </a:rPr>
              <a:t>a statement </a:t>
            </a:r>
            <a:r>
              <a:rPr lang="en-US" sz="2800" b="1" dirty="0">
                <a:latin typeface="Calibri" panose="020F0502020204030204" pitchFamily="34" charset="0"/>
              </a:rPr>
              <a:t>of what people in fact do. It is a statement of </a:t>
            </a:r>
            <a:r>
              <a:rPr lang="en-US" sz="2800" b="1" dirty="0" smtClean="0">
                <a:latin typeface="Calibri" panose="020F0502020204030204" pitchFamily="34" charset="0"/>
              </a:rPr>
              <a:t>what they </a:t>
            </a:r>
            <a:r>
              <a:rPr lang="en-US" sz="2800" b="1" dirty="0">
                <a:latin typeface="Calibri" panose="020F0502020204030204" pitchFamily="34" charset="0"/>
              </a:rPr>
              <a:t>should do. To say that the moral law is a description of </a:t>
            </a:r>
            <a:r>
              <a:rPr lang="en-US" sz="2800" b="1" dirty="0" smtClean="0">
                <a:latin typeface="Calibri" panose="020F0502020204030204" pitchFamily="34" charset="0"/>
              </a:rPr>
              <a:t>that conduct </a:t>
            </a:r>
            <a:r>
              <a:rPr lang="en-US" sz="2800" b="1" dirty="0">
                <a:latin typeface="Calibri" panose="020F0502020204030204" pitchFamily="34" charset="0"/>
              </a:rPr>
              <a:t>which is convenient or profitable to individuals or </a:t>
            </a:r>
            <a:r>
              <a:rPr lang="en-US" sz="2800" b="1" dirty="0" smtClean="0">
                <a:latin typeface="Calibri" panose="020F0502020204030204" pitchFamily="34" charset="0"/>
              </a:rPr>
              <a:t>to society </a:t>
            </a:r>
            <a:r>
              <a:rPr lang="en-US" sz="2800" b="1" dirty="0">
                <a:latin typeface="Calibri" panose="020F0502020204030204" pitchFamily="34" charset="0"/>
              </a:rPr>
              <a:t>as a whole is to contradict the facts. </a:t>
            </a:r>
            <a:r>
              <a:rPr lang="en-US" sz="2800" b="1" u="sng" dirty="0">
                <a:latin typeface="Calibri" panose="020F0502020204030204" pitchFamily="34" charset="0"/>
              </a:rPr>
              <a:t>The law </a:t>
            </a:r>
            <a:r>
              <a:rPr lang="en-US" sz="2800" b="1" u="sng" dirty="0" smtClean="0">
                <a:latin typeface="Calibri" panose="020F0502020204030204" pitchFamily="34" charset="0"/>
              </a:rPr>
              <a:t>often prescribes </a:t>
            </a:r>
            <a:r>
              <a:rPr lang="en-US" sz="2800" b="1" u="sng" dirty="0">
                <a:latin typeface="Calibri" panose="020F0502020204030204" pitchFamily="34" charset="0"/>
              </a:rPr>
              <a:t>what is very inconvenient to the individual</a:t>
            </a:r>
            <a:r>
              <a:rPr lang="en-US" sz="2800" b="1" dirty="0">
                <a:latin typeface="Calibri" panose="020F0502020204030204" pitchFamily="34" charset="0"/>
              </a:rPr>
              <a:t>. Even</a:t>
            </a:r>
          </a:p>
          <a:p>
            <a:pPr algn="just"/>
            <a:r>
              <a:rPr lang="en-US" sz="2800" b="1" dirty="0">
                <a:latin typeface="Calibri" panose="020F0502020204030204" pitchFamily="34" charset="0"/>
              </a:rPr>
              <a:t>when what is prescribed may nevertheless be convenient </a:t>
            </a:r>
            <a:r>
              <a:rPr lang="en-US" sz="2800" b="1" dirty="0" smtClean="0">
                <a:latin typeface="Calibri" panose="020F0502020204030204" pitchFamily="34" charset="0"/>
              </a:rPr>
              <a:t>to society </a:t>
            </a:r>
            <a:r>
              <a:rPr lang="en-US" sz="2800" b="1" dirty="0">
                <a:latin typeface="Calibri" panose="020F0502020204030204" pitchFamily="34" charset="0"/>
              </a:rPr>
              <a:t>as a whole, there remains still the problem of </a:t>
            </a:r>
            <a:r>
              <a:rPr lang="en-US" sz="2800" b="1" dirty="0" smtClean="0">
                <a:latin typeface="Calibri" panose="020F0502020204030204" pitchFamily="34" charset="0"/>
              </a:rPr>
              <a:t>explaining a </a:t>
            </a:r>
            <a:r>
              <a:rPr lang="en-US" sz="2800" b="1" dirty="0">
                <a:latin typeface="Calibri" panose="020F0502020204030204" pitchFamily="34" charset="0"/>
              </a:rPr>
              <a:t>law which dictates that one should “convenience” society as </a:t>
            </a:r>
            <a:r>
              <a:rPr lang="en-US" sz="2800" b="1" dirty="0" smtClean="0">
                <a:latin typeface="Calibri" panose="020F0502020204030204" pitchFamily="34" charset="0"/>
              </a:rPr>
              <a:t>a whole</a:t>
            </a:r>
            <a:r>
              <a:rPr lang="en-US" sz="2800" b="1" dirty="0">
                <a:latin typeface="Calibri" panose="020F0502020204030204" pitchFamily="34" charset="0"/>
              </a:rPr>
              <a:t>. No, the moral law is simply beyond and apart from </a:t>
            </a:r>
            <a:r>
              <a:rPr lang="en-US" sz="2800" b="1" dirty="0" smtClean="0">
                <a:latin typeface="Calibri" panose="020F0502020204030204" pitchFamily="34" charset="0"/>
              </a:rPr>
              <a:t>the fact </a:t>
            </a:r>
            <a:r>
              <a:rPr lang="en-US" sz="2800" b="1" dirty="0">
                <a:latin typeface="Calibri" panose="020F0502020204030204" pitchFamily="34" charset="0"/>
              </a:rPr>
              <a:t>of what we do and whether it is easy or hard to do it.</a:t>
            </a:r>
            <a:endParaRPr lang="en-US" sz="2800" b="1" dirty="0">
              <a:latin typeface="Calibri" panose="020F0502020204030204" pitchFamily="34" charset="0"/>
            </a:endParaRPr>
          </a:p>
        </p:txBody>
      </p:sp>
    </p:spTree>
    <p:extLst>
      <p:ext uri="{BB962C8B-B14F-4D97-AF65-F5344CB8AC3E}">
        <p14:creationId xmlns:p14="http://schemas.microsoft.com/office/powerpoint/2010/main" val="1786624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 y="152400"/>
            <a:ext cx="8961120" cy="6063198"/>
          </a:xfrm>
          <a:prstGeom prst="rect">
            <a:avLst/>
          </a:prstGeom>
          <a:noFill/>
        </p:spPr>
        <p:txBody>
          <a:bodyPr wrap="square" rtlCol="0">
            <a:spAutoFit/>
          </a:bodyPr>
          <a:lstStyle/>
          <a:p>
            <a:r>
              <a:rPr lang="en-US" sz="2800" b="1" dirty="0" smtClean="0"/>
              <a:t>4. What </a:t>
            </a:r>
            <a:r>
              <a:rPr lang="en-US" sz="2800" b="1" dirty="0"/>
              <a:t>L</a:t>
            </a:r>
            <a:r>
              <a:rPr lang="en-US" sz="2800" b="1" dirty="0" smtClean="0"/>
              <a:t>ies Behind the Law </a:t>
            </a:r>
            <a:r>
              <a:rPr lang="en-US" sz="2400" b="1" dirty="0" smtClean="0"/>
              <a:t>[</a:t>
            </a:r>
            <a:r>
              <a:rPr lang="en-US" sz="2400" b="1" i="1" dirty="0" smtClean="0"/>
              <a:t>Mere Christianity</a:t>
            </a:r>
            <a:r>
              <a:rPr lang="en-US" sz="2400" b="1" dirty="0" smtClean="0"/>
              <a:t>]</a:t>
            </a:r>
          </a:p>
          <a:p>
            <a:pPr algn="just"/>
            <a:endParaRPr lang="en-US" sz="2400" b="1" dirty="0" smtClean="0">
              <a:latin typeface="Calibri" panose="020F0502020204030204" pitchFamily="34" charset="0"/>
            </a:endParaRPr>
          </a:p>
          <a:p>
            <a:pPr algn="just"/>
            <a:r>
              <a:rPr lang="en-US" sz="2400" b="1" dirty="0" smtClean="0">
                <a:latin typeface="Calibri" panose="020F0502020204030204" pitchFamily="34" charset="0"/>
              </a:rPr>
              <a:t>The </a:t>
            </a:r>
            <a:r>
              <a:rPr lang="en-US" sz="2400" b="1" dirty="0">
                <a:latin typeface="Calibri" panose="020F0502020204030204" pitchFamily="34" charset="0"/>
              </a:rPr>
              <a:t>fact that the </a:t>
            </a:r>
            <a:r>
              <a:rPr lang="en-US" sz="2400" b="1" dirty="0" smtClean="0">
                <a:latin typeface="Calibri" panose="020F0502020204030204" pitchFamily="34" charset="0"/>
              </a:rPr>
              <a:t>moral law </a:t>
            </a:r>
            <a:r>
              <a:rPr lang="en-US" sz="2400" b="1" dirty="0">
                <a:latin typeface="Calibri" panose="020F0502020204030204" pitchFamily="34" charset="0"/>
              </a:rPr>
              <a:t>is something lying beyond the observed facts of </a:t>
            </a:r>
            <a:r>
              <a:rPr lang="en-US" sz="2400" b="1" dirty="0" smtClean="0">
                <a:latin typeface="Calibri" panose="020F0502020204030204" pitchFamily="34" charset="0"/>
              </a:rPr>
              <a:t>human behavior </a:t>
            </a:r>
            <a:r>
              <a:rPr lang="en-US" sz="2400" b="1" dirty="0">
                <a:latin typeface="Calibri" panose="020F0502020204030204" pitchFamily="34" charset="0"/>
              </a:rPr>
              <a:t>throws light on what it is that lies behind all the </a:t>
            </a:r>
            <a:r>
              <a:rPr lang="en-US" sz="2400" b="1" dirty="0" smtClean="0">
                <a:latin typeface="Calibri" panose="020F0502020204030204" pitchFamily="34" charset="0"/>
              </a:rPr>
              <a:t>other observed </a:t>
            </a:r>
            <a:r>
              <a:rPr lang="en-US" sz="2400" b="1" dirty="0">
                <a:latin typeface="Calibri" panose="020F0502020204030204" pitchFamily="34" charset="0"/>
              </a:rPr>
              <a:t>facts of the universe. With regard to this latter </a:t>
            </a:r>
            <a:r>
              <a:rPr lang="en-US" sz="2400" b="1" dirty="0" smtClean="0">
                <a:latin typeface="Calibri" panose="020F0502020204030204" pitchFamily="34" charset="0"/>
              </a:rPr>
              <a:t>there are broadly </a:t>
            </a:r>
            <a:r>
              <a:rPr lang="en-US" sz="2400" b="1" u="sng" dirty="0">
                <a:latin typeface="Calibri" panose="020F0502020204030204" pitchFamily="34" charset="0"/>
              </a:rPr>
              <a:t>two views</a:t>
            </a:r>
            <a:r>
              <a:rPr lang="en-US" sz="2400" b="1" dirty="0">
                <a:latin typeface="Calibri" panose="020F0502020204030204" pitchFamily="34" charset="0"/>
              </a:rPr>
              <a:t>. One maintains that </a:t>
            </a:r>
            <a:r>
              <a:rPr lang="en-US" sz="2400" b="1" dirty="0" smtClean="0">
                <a:latin typeface="Calibri" panose="020F0502020204030204" pitchFamily="34" charset="0"/>
              </a:rPr>
              <a:t>nothing whatsoever</a:t>
            </a:r>
            <a:r>
              <a:rPr lang="en-US" sz="2400" b="1" dirty="0">
                <a:latin typeface="Calibri" panose="020F0502020204030204" pitchFamily="34" charset="0"/>
              </a:rPr>
              <a:t> </a:t>
            </a:r>
            <a:r>
              <a:rPr lang="en-US" sz="2400" b="1" dirty="0" smtClean="0">
                <a:latin typeface="Calibri" panose="020F0502020204030204" pitchFamily="34" charset="0"/>
              </a:rPr>
              <a:t>lies </a:t>
            </a:r>
            <a:r>
              <a:rPr lang="en-US" sz="2400" b="1" dirty="0">
                <a:latin typeface="Calibri" panose="020F0502020204030204" pitchFamily="34" charset="0"/>
              </a:rPr>
              <a:t>back of observed events. The other insists that </a:t>
            </a:r>
            <a:r>
              <a:rPr lang="en-US" sz="2400" b="1" dirty="0" smtClean="0">
                <a:latin typeface="Calibri" panose="020F0502020204030204" pitchFamily="34" charset="0"/>
              </a:rPr>
              <a:t>behind observed </a:t>
            </a:r>
            <a:r>
              <a:rPr lang="en-US" sz="2400" b="1" dirty="0">
                <a:latin typeface="Calibri" panose="020F0502020204030204" pitchFamily="34" charset="0"/>
              </a:rPr>
              <a:t>events lies </a:t>
            </a:r>
            <a:r>
              <a:rPr lang="en-US" sz="2400" b="1" dirty="0" smtClean="0">
                <a:latin typeface="Calibri" panose="020F0502020204030204" pitchFamily="34" charset="0"/>
              </a:rPr>
              <a:t>Mind. Observation </a:t>
            </a:r>
            <a:r>
              <a:rPr lang="en-US" sz="2400" b="1" dirty="0">
                <a:latin typeface="Calibri" panose="020F0502020204030204" pitchFamily="34" charset="0"/>
              </a:rPr>
              <a:t>itself, even scientific, </a:t>
            </a:r>
            <a:r>
              <a:rPr lang="en-US" sz="2400" b="1" dirty="0" smtClean="0">
                <a:latin typeface="Calibri" panose="020F0502020204030204" pitchFamily="34" charset="0"/>
              </a:rPr>
              <a:t>is powerless</a:t>
            </a:r>
            <a:r>
              <a:rPr lang="en-US" sz="2400" b="1" dirty="0">
                <a:latin typeface="Calibri" panose="020F0502020204030204" pitchFamily="34" charset="0"/>
              </a:rPr>
              <a:t>, by its very nature, to decide whether any thing </a:t>
            </a:r>
            <a:r>
              <a:rPr lang="en-US" sz="2400" b="1" dirty="0" smtClean="0">
                <a:latin typeface="Calibri" panose="020F0502020204030204" pitchFamily="34" charset="0"/>
              </a:rPr>
              <a:t>or nothing </a:t>
            </a:r>
            <a:r>
              <a:rPr lang="en-US" sz="2400" b="1" dirty="0">
                <a:latin typeface="Calibri" panose="020F0502020204030204" pitchFamily="34" charset="0"/>
              </a:rPr>
              <a:t>lies behind events. By hypothesis such an entity </a:t>
            </a:r>
            <a:r>
              <a:rPr lang="en-US" sz="2400" b="1" dirty="0" smtClean="0">
                <a:latin typeface="Calibri" panose="020F0502020204030204" pitchFamily="34" charset="0"/>
              </a:rPr>
              <a:t>would not </a:t>
            </a:r>
            <a:r>
              <a:rPr lang="en-US" sz="2400" b="1" dirty="0">
                <a:latin typeface="Calibri" panose="020F0502020204030204" pitchFamily="34" charset="0"/>
              </a:rPr>
              <a:t>be observable. Some kind of inside </a:t>
            </a:r>
            <a:r>
              <a:rPr lang="en-US" sz="2400" b="1" dirty="0" smtClean="0">
                <a:latin typeface="Calibri" panose="020F0502020204030204" pitchFamily="34" charset="0"/>
              </a:rPr>
              <a:t>knowledge insight—alone </a:t>
            </a:r>
            <a:r>
              <a:rPr lang="en-US" sz="2400" b="1" dirty="0">
                <a:latin typeface="Calibri" panose="020F0502020204030204" pitchFamily="34" charset="0"/>
              </a:rPr>
              <a:t>could settle the question. It is significant that in the </a:t>
            </a:r>
            <a:r>
              <a:rPr lang="en-US" sz="2400" b="1" dirty="0" smtClean="0">
                <a:latin typeface="Calibri" panose="020F0502020204030204" pitchFamily="34" charset="0"/>
              </a:rPr>
              <a:t>only class </a:t>
            </a:r>
            <a:r>
              <a:rPr lang="en-US" sz="2400" b="1" dirty="0">
                <a:latin typeface="Calibri" panose="020F0502020204030204" pitchFamily="34" charset="0"/>
              </a:rPr>
              <a:t>of events where we do have such inside </a:t>
            </a:r>
            <a:r>
              <a:rPr lang="en-US" sz="2400" b="1" dirty="0" smtClean="0">
                <a:latin typeface="Calibri" panose="020F0502020204030204" pitchFamily="34" charset="0"/>
              </a:rPr>
              <a:t>knowledge—the observed </a:t>
            </a:r>
            <a:r>
              <a:rPr lang="en-US" sz="2400" b="1" dirty="0">
                <a:latin typeface="Calibri" panose="020F0502020204030204" pitchFamily="34" charset="0"/>
              </a:rPr>
              <a:t>actions of </a:t>
            </a:r>
            <a:r>
              <a:rPr lang="en-US" sz="2400" b="1" u="sng" dirty="0">
                <a:latin typeface="Calibri" panose="020F0502020204030204" pitchFamily="34" charset="0"/>
              </a:rPr>
              <a:t>ourselves—we find evidence of a </a:t>
            </a:r>
            <a:r>
              <a:rPr lang="en-US" sz="2400" b="1" u="sng" dirty="0" smtClean="0">
                <a:latin typeface="Calibri" panose="020F0502020204030204" pitchFamily="34" charset="0"/>
              </a:rPr>
              <a:t>law beyond </a:t>
            </a:r>
            <a:r>
              <a:rPr lang="en-US" sz="2400" b="1" u="sng" dirty="0">
                <a:latin typeface="Calibri" panose="020F0502020204030204" pitchFamily="34" charset="0"/>
              </a:rPr>
              <a:t>our actions</a:t>
            </a:r>
            <a:r>
              <a:rPr lang="en-US" sz="2400" b="1" dirty="0">
                <a:latin typeface="Calibri" panose="020F0502020204030204" pitchFamily="34" charset="0"/>
              </a:rPr>
              <a:t>. Is it not fair to presume that there is </a:t>
            </a:r>
            <a:r>
              <a:rPr lang="en-US" sz="2400" b="1" dirty="0" smtClean="0">
                <a:latin typeface="Calibri" panose="020F0502020204030204" pitchFamily="34" charset="0"/>
              </a:rPr>
              <a:t>also </a:t>
            </a:r>
            <a:r>
              <a:rPr lang="en-US" sz="2400" b="1" dirty="0">
                <a:latin typeface="Calibri" panose="020F0502020204030204" pitchFamily="34" charset="0"/>
              </a:rPr>
              <a:t>such a power back of those events of which we have </a:t>
            </a:r>
            <a:r>
              <a:rPr lang="en-US" sz="2400" b="1" dirty="0" smtClean="0">
                <a:latin typeface="Calibri" panose="020F0502020204030204" pitchFamily="34" charset="0"/>
              </a:rPr>
              <a:t>only outside </a:t>
            </a:r>
            <a:r>
              <a:rPr lang="en-US" sz="2400" b="1" dirty="0">
                <a:latin typeface="Calibri" panose="020F0502020204030204" pitchFamily="34" charset="0"/>
              </a:rPr>
              <a:t>knowledge?</a:t>
            </a:r>
            <a:endParaRPr lang="en-US" sz="2400" b="1" dirty="0" smtClean="0">
              <a:latin typeface="Calibri" panose="020F0502020204030204" pitchFamily="34" charset="0"/>
            </a:endParaRPr>
          </a:p>
        </p:txBody>
      </p:sp>
    </p:spTree>
    <p:extLst>
      <p:ext uri="{BB962C8B-B14F-4D97-AF65-F5344CB8AC3E}">
        <p14:creationId xmlns:p14="http://schemas.microsoft.com/office/powerpoint/2010/main" val="524082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228599"/>
            <a:ext cx="8869680" cy="4031873"/>
          </a:xfrm>
          <a:prstGeom prst="rect">
            <a:avLst/>
          </a:prstGeom>
          <a:noFill/>
        </p:spPr>
        <p:txBody>
          <a:bodyPr wrap="square" rtlCol="0">
            <a:spAutoFit/>
          </a:bodyPr>
          <a:lstStyle/>
          <a:p>
            <a:r>
              <a:rPr lang="en-US" sz="3200" b="1" dirty="0" smtClean="0">
                <a:latin typeface="Calibri" panose="020F0502020204030204" pitchFamily="34" charset="0"/>
              </a:rPr>
              <a:t>“The Church treats the Ten Commandments as divine laws from God that the Church and pope can never change, add to, or subtract from. The Church doesn’t see the Ten Commandments as arbitrary rules and regulations from the man upstairs but as commandments for protection. Obey them and eternal happiness is yours. Disobey them and suffer the consequences.”</a:t>
            </a:r>
          </a:p>
        </p:txBody>
      </p:sp>
      <p:pic>
        <p:nvPicPr>
          <p:cNvPr id="1028" name="Picture 4" descr="Catholicism For Dummies, 2nd Edition (1118077784) cover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69" y="4191000"/>
            <a:ext cx="1959423" cy="246888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200400" y="4724400"/>
            <a:ext cx="4572000" cy="830997"/>
          </a:xfrm>
          <a:prstGeom prst="rect">
            <a:avLst/>
          </a:prstGeom>
          <a:noFill/>
        </p:spPr>
        <p:txBody>
          <a:bodyPr wrap="square" rtlCol="0">
            <a:spAutoFit/>
          </a:bodyPr>
          <a:lstStyle/>
          <a:p>
            <a:r>
              <a:rPr lang="en-US" sz="2400" dirty="0" smtClean="0">
                <a:latin typeface="Calibri" panose="020F0502020204030204" pitchFamily="34" charset="0"/>
              </a:rPr>
              <a:t>Rev. John </a:t>
            </a:r>
            <a:r>
              <a:rPr lang="en-US" sz="2400" dirty="0" err="1" smtClean="0">
                <a:latin typeface="Calibri" panose="020F0502020204030204" pitchFamily="34" charset="0"/>
              </a:rPr>
              <a:t>Trigilio</a:t>
            </a:r>
            <a:r>
              <a:rPr lang="en-US" sz="2400" dirty="0">
                <a:latin typeface="Calibri" panose="020F0502020204030204" pitchFamily="34" charset="0"/>
              </a:rPr>
              <a:t> </a:t>
            </a:r>
            <a:r>
              <a:rPr lang="en-US" sz="2400" dirty="0" smtClean="0">
                <a:latin typeface="Calibri" panose="020F0502020204030204" pitchFamily="34" charset="0"/>
              </a:rPr>
              <a:t>Jr., and</a:t>
            </a:r>
          </a:p>
          <a:p>
            <a:r>
              <a:rPr lang="en-US" sz="2400" dirty="0" smtClean="0">
                <a:latin typeface="Calibri" panose="020F0502020204030204" pitchFamily="34" charset="0"/>
              </a:rPr>
              <a:t>Rev Kenneth </a:t>
            </a:r>
            <a:r>
              <a:rPr lang="en-US" sz="2400" dirty="0" err="1" smtClean="0">
                <a:latin typeface="Calibri" panose="020F0502020204030204" pitchFamily="34" charset="0"/>
              </a:rPr>
              <a:t>Brighenti</a:t>
            </a:r>
            <a:r>
              <a:rPr lang="en-US" sz="2400" dirty="0" smtClean="0">
                <a:latin typeface="Calibri" panose="020F0502020204030204" pitchFamily="34" charset="0"/>
              </a:rPr>
              <a:t>,  pg. 183</a:t>
            </a:r>
            <a:endParaRPr lang="en-US" sz="2400" dirty="0">
              <a:latin typeface="Calibri" panose="020F0502020204030204" pitchFamily="34" charset="0"/>
            </a:endParaRPr>
          </a:p>
        </p:txBody>
      </p:sp>
    </p:spTree>
    <p:extLst>
      <p:ext uri="{BB962C8B-B14F-4D97-AF65-F5344CB8AC3E}">
        <p14:creationId xmlns:p14="http://schemas.microsoft.com/office/powerpoint/2010/main" val="788112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228599"/>
            <a:ext cx="8869680" cy="5878532"/>
          </a:xfrm>
          <a:prstGeom prst="rect">
            <a:avLst/>
          </a:prstGeom>
          <a:noFill/>
        </p:spPr>
        <p:txBody>
          <a:bodyPr wrap="square" rtlCol="0">
            <a:spAutoFit/>
          </a:bodyPr>
          <a:lstStyle/>
          <a:p>
            <a:pPr algn="ctr"/>
            <a:r>
              <a:rPr lang="en-US" sz="4800" b="1" u="sng" dirty="0" smtClean="0">
                <a:latin typeface="Calibri" panose="020F0502020204030204" pitchFamily="34" charset="0"/>
              </a:rPr>
              <a:t>The Ten Commandments</a:t>
            </a:r>
          </a:p>
          <a:p>
            <a:endParaRPr lang="en-US" sz="2000" dirty="0" smtClean="0"/>
          </a:p>
          <a:p>
            <a:r>
              <a:rPr lang="en-US" sz="2000" b="1" dirty="0" smtClean="0"/>
              <a:t>"</a:t>
            </a:r>
            <a:r>
              <a:rPr lang="en-US" sz="2800" b="1" dirty="0">
                <a:latin typeface="Calibri" panose="020F0502020204030204" pitchFamily="34" charset="0"/>
              </a:rPr>
              <a:t>What good deed must I do, to have eternal life?" - "If you would enter into life, keep the </a:t>
            </a:r>
            <a:r>
              <a:rPr lang="en-US" sz="2800" b="1" dirty="0" smtClean="0">
                <a:latin typeface="Calibri" panose="020F0502020204030204" pitchFamily="34" charset="0"/>
              </a:rPr>
              <a:t>commandments“</a:t>
            </a:r>
          </a:p>
          <a:p>
            <a:r>
              <a:rPr lang="en-US" sz="2800" b="1" dirty="0" smtClean="0">
                <a:latin typeface="Calibri" panose="020F0502020204030204" pitchFamily="34" charset="0"/>
              </a:rPr>
              <a:t>( </a:t>
            </a:r>
            <a:r>
              <a:rPr lang="en-US" sz="2800" b="1" dirty="0">
                <a:latin typeface="Calibri" panose="020F0502020204030204" pitchFamily="34" charset="0"/>
              </a:rPr>
              <a:t>Mt 19:16-17). By his life and by his preaching Jesus attested to the permanent validity of the Decalogue. The gift of the Decalogue is bestowed from within the covenant concluded by God with his people. God's commandments take on their true meaning in and through this covenant. In fidelity to Scripture and in conformity with Jesus' example, </a:t>
            </a:r>
            <a:r>
              <a:rPr lang="en-US" sz="2800" b="1" u="sng" dirty="0">
                <a:latin typeface="Calibri" panose="020F0502020204030204" pitchFamily="34" charset="0"/>
              </a:rPr>
              <a:t>the tradition of the Church has always acknowledged the primordial importance and significance of the </a:t>
            </a:r>
            <a:r>
              <a:rPr lang="en-US" sz="2800" b="1" u="sng" dirty="0" smtClean="0">
                <a:latin typeface="Calibri" panose="020F0502020204030204" pitchFamily="34" charset="0"/>
              </a:rPr>
              <a:t>Decalogue</a:t>
            </a:r>
            <a:r>
              <a:rPr lang="en-US" sz="2800" b="1" dirty="0" smtClean="0">
                <a:latin typeface="Calibri" panose="020F0502020204030204" pitchFamily="34" charset="0"/>
              </a:rPr>
              <a:t>…</a:t>
            </a:r>
            <a:endParaRPr lang="en-US" sz="2800" b="1" dirty="0">
              <a:latin typeface="Calibri" panose="020F0502020204030204" pitchFamily="34" charset="0"/>
            </a:endParaRPr>
          </a:p>
        </p:txBody>
      </p:sp>
    </p:spTree>
    <p:extLst>
      <p:ext uri="{BB962C8B-B14F-4D97-AF65-F5344CB8AC3E}">
        <p14:creationId xmlns:p14="http://schemas.microsoft.com/office/powerpoint/2010/main" val="1705319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228599"/>
            <a:ext cx="8869680" cy="6186309"/>
          </a:xfrm>
          <a:prstGeom prst="rect">
            <a:avLst/>
          </a:prstGeom>
          <a:noFill/>
        </p:spPr>
        <p:txBody>
          <a:bodyPr wrap="square" rtlCol="0">
            <a:spAutoFit/>
          </a:bodyPr>
          <a:lstStyle/>
          <a:p>
            <a:pPr algn="ctr"/>
            <a:r>
              <a:rPr lang="en-US" sz="4800" b="1" u="sng" dirty="0" smtClean="0">
                <a:latin typeface="Calibri" panose="020F0502020204030204" pitchFamily="34" charset="0"/>
              </a:rPr>
              <a:t>The Ten Commandments</a:t>
            </a:r>
          </a:p>
          <a:p>
            <a:endParaRPr lang="en-US" sz="2000" dirty="0" smtClean="0"/>
          </a:p>
          <a:p>
            <a:r>
              <a:rPr lang="en-US" sz="2800" b="1" dirty="0" smtClean="0">
                <a:latin typeface="Calibri" panose="020F0502020204030204" pitchFamily="34" charset="0"/>
              </a:rPr>
              <a:t>… </a:t>
            </a:r>
            <a:r>
              <a:rPr lang="en-US" sz="2800" b="1" dirty="0">
                <a:latin typeface="Calibri" panose="020F0502020204030204" pitchFamily="34" charset="0"/>
              </a:rPr>
              <a:t>The Decalogue forms an organic unity in which each "word" or "commandment" refers to all the others taken together. </a:t>
            </a:r>
            <a:r>
              <a:rPr lang="en-US" sz="2800" b="1" u="sng" dirty="0">
                <a:latin typeface="Calibri" panose="020F0502020204030204" pitchFamily="34" charset="0"/>
              </a:rPr>
              <a:t>To transgress one commandment is to infringe the whole Law </a:t>
            </a:r>
            <a:r>
              <a:rPr lang="en-US" sz="2800" b="1" u="sng" dirty="0" smtClean="0">
                <a:latin typeface="Calibri" panose="020F0502020204030204" pitchFamily="34" charset="0"/>
              </a:rPr>
              <a:t>(Jas </a:t>
            </a:r>
            <a:r>
              <a:rPr lang="en-US" sz="2800" b="1" u="sng" dirty="0">
                <a:latin typeface="Calibri" panose="020F0502020204030204" pitchFamily="34" charset="0"/>
              </a:rPr>
              <a:t>2:10-11</a:t>
            </a:r>
            <a:r>
              <a:rPr lang="en-US" sz="2800" b="1" dirty="0">
                <a:latin typeface="Calibri" panose="020F0502020204030204" pitchFamily="34" charset="0"/>
              </a:rPr>
              <a:t>). The Decalogue contains a privileged expression of the natural law. It is made known to us by divine revelation and by human reason. The Ten Commandments, in their fundamental content, state grave obligations. However, obedience to these precepts also implies obligations in matter which is, in itself, light. What God commands he makes possible by his grace (CCC #2075-2082)</a:t>
            </a:r>
          </a:p>
          <a:p>
            <a:endParaRPr lang="en-US" sz="2000" b="1" dirty="0">
              <a:latin typeface="Calibri" panose="020F0502020204030204" pitchFamily="34" charset="0"/>
            </a:endParaRPr>
          </a:p>
        </p:txBody>
      </p:sp>
    </p:spTree>
    <p:extLst>
      <p:ext uri="{BB962C8B-B14F-4D97-AF65-F5344CB8AC3E}">
        <p14:creationId xmlns:p14="http://schemas.microsoft.com/office/powerpoint/2010/main" val="4155061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228599"/>
            <a:ext cx="8869680" cy="6555641"/>
          </a:xfrm>
          <a:prstGeom prst="rect">
            <a:avLst/>
          </a:prstGeom>
          <a:noFill/>
        </p:spPr>
        <p:txBody>
          <a:bodyPr wrap="square" rtlCol="0">
            <a:spAutoFit/>
          </a:bodyPr>
          <a:lstStyle/>
          <a:p>
            <a:pPr algn="ctr"/>
            <a:r>
              <a:rPr lang="en-US" sz="4800" b="1" dirty="0" smtClean="0">
                <a:latin typeface="Calibri" panose="020F0502020204030204" pitchFamily="34" charset="0"/>
              </a:rPr>
              <a:t>First Commandment – Part II</a:t>
            </a:r>
            <a:endParaRPr lang="en-US" sz="4800" b="1" dirty="0">
              <a:latin typeface="Calibri" panose="020F0502020204030204" pitchFamily="34" charset="0"/>
            </a:endParaRPr>
          </a:p>
          <a:p>
            <a:r>
              <a:rPr lang="en-US" sz="2000" b="1" dirty="0" smtClean="0">
                <a:latin typeface="Calibri" panose="020F0502020204030204" pitchFamily="34" charset="0"/>
              </a:rPr>
              <a:t> </a:t>
            </a:r>
          </a:p>
          <a:p>
            <a:r>
              <a:rPr lang="en-US" sz="2000" b="1" dirty="0" smtClean="0">
                <a:latin typeface="Calibri" panose="020F0502020204030204" pitchFamily="34" charset="0"/>
              </a:rPr>
              <a:t> </a:t>
            </a:r>
            <a:r>
              <a:rPr lang="en-US" sz="3200" b="1" u="sng" dirty="0" smtClean="0">
                <a:latin typeface="Calibri" panose="020F0502020204030204" pitchFamily="34" charset="0"/>
              </a:rPr>
              <a:t>Exodus 20:2-5 </a:t>
            </a:r>
            <a:r>
              <a:rPr lang="en-US" sz="2400" b="1" dirty="0" smtClean="0">
                <a:latin typeface="Calibri" panose="020F0502020204030204" pitchFamily="34" charset="0"/>
              </a:rPr>
              <a:t>– </a:t>
            </a:r>
            <a:r>
              <a:rPr lang="en-US" sz="3200" b="1" i="1" dirty="0" smtClean="0">
                <a:latin typeface="Calibri" panose="020F0502020204030204" pitchFamily="34" charset="0"/>
              </a:rPr>
              <a:t>[2] "I am the Lord your God, who brought you out of the land of Egypt, out of the house of slavery.  [3] "You shall have no other gods before me.  </a:t>
            </a:r>
            <a:r>
              <a:rPr lang="en-US" sz="3200" b="1" i="1" u="sng" dirty="0" smtClean="0">
                <a:latin typeface="Calibri" panose="020F0502020204030204" pitchFamily="34" charset="0"/>
              </a:rPr>
              <a:t>[4] "You shall not make for yourself a carved image, or any likeness of anything that is in heaven above, or that is in the earth beneath, or that is in the water under the earth.  [5] You shall not bow down to them or serve them, for I the Lord your God am a jealous God, visiting the iniquity of the fathers on the children to the third and the fourth generation of those who hate me,   </a:t>
            </a:r>
          </a:p>
        </p:txBody>
      </p:sp>
    </p:spTree>
    <p:extLst>
      <p:ext uri="{BB962C8B-B14F-4D97-AF65-F5344CB8AC3E}">
        <p14:creationId xmlns:p14="http://schemas.microsoft.com/office/powerpoint/2010/main" val="1565494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228599"/>
            <a:ext cx="8869680" cy="4154984"/>
          </a:xfrm>
          <a:prstGeom prst="rect">
            <a:avLst/>
          </a:prstGeom>
          <a:noFill/>
        </p:spPr>
        <p:txBody>
          <a:bodyPr wrap="square" rtlCol="0">
            <a:spAutoFit/>
          </a:bodyPr>
          <a:lstStyle/>
          <a:p>
            <a:pPr algn="ctr"/>
            <a:r>
              <a:rPr lang="en-US" sz="4800" b="1" dirty="0" smtClean="0">
                <a:latin typeface="Calibri" panose="020F0502020204030204" pitchFamily="34" charset="0"/>
              </a:rPr>
              <a:t>First Commandment – Part II</a:t>
            </a:r>
            <a:endParaRPr lang="en-US" sz="4800" b="1" dirty="0">
              <a:latin typeface="Calibri" panose="020F0502020204030204" pitchFamily="34" charset="0"/>
            </a:endParaRPr>
          </a:p>
          <a:p>
            <a:r>
              <a:rPr lang="en-US" sz="2000" b="1" dirty="0" smtClean="0">
                <a:latin typeface="Calibri" panose="020F0502020204030204" pitchFamily="34" charset="0"/>
              </a:rPr>
              <a:t> </a:t>
            </a:r>
          </a:p>
          <a:p>
            <a:r>
              <a:rPr lang="en-US" sz="2000" b="1" dirty="0" smtClean="0">
                <a:latin typeface="Calibri" panose="020F0502020204030204" pitchFamily="34" charset="0"/>
              </a:rPr>
              <a:t> </a:t>
            </a:r>
            <a:endParaRPr lang="en-US" sz="3200" b="1" u="sng" dirty="0">
              <a:latin typeface="Calibri" panose="020F0502020204030204" pitchFamily="34" charset="0"/>
            </a:endParaRPr>
          </a:p>
          <a:p>
            <a:endParaRPr lang="en-US" sz="3200" b="1" i="1" u="sng" dirty="0" smtClean="0">
              <a:latin typeface="Calibri" panose="020F0502020204030204" pitchFamily="34" charset="0"/>
            </a:endParaRPr>
          </a:p>
          <a:p>
            <a:pPr algn="ctr"/>
            <a:r>
              <a:rPr lang="en-US" sz="3600" b="1" i="1" u="sng" dirty="0" smtClean="0">
                <a:latin typeface="Calibri" panose="020F0502020204030204" pitchFamily="34" charset="0"/>
              </a:rPr>
              <a:t>The first commandment tells us two things:</a:t>
            </a:r>
          </a:p>
          <a:p>
            <a:endParaRPr lang="en-US" sz="3600" b="1" i="1" u="sng" dirty="0" smtClean="0">
              <a:latin typeface="Calibri" panose="020F0502020204030204" pitchFamily="34" charset="0"/>
            </a:endParaRPr>
          </a:p>
          <a:p>
            <a:pPr marL="514350" indent="-514350">
              <a:buAutoNum type="arabicPeriod"/>
            </a:pPr>
            <a:r>
              <a:rPr lang="en-US" sz="3600" b="1" dirty="0" smtClean="0">
                <a:latin typeface="Calibri" panose="020F0502020204030204" pitchFamily="34" charset="0"/>
              </a:rPr>
              <a:t>The right God to worship</a:t>
            </a:r>
          </a:p>
          <a:p>
            <a:pPr marL="514350" indent="-514350">
              <a:buAutoNum type="arabicPeriod"/>
            </a:pPr>
            <a:r>
              <a:rPr lang="en-US" sz="3600" b="1" dirty="0" smtClean="0">
                <a:latin typeface="Calibri" panose="020F0502020204030204" pitchFamily="34" charset="0"/>
              </a:rPr>
              <a:t>The right way to worship the true God</a:t>
            </a:r>
            <a:endParaRPr lang="en-US" sz="3600" b="1" dirty="0" smtClean="0">
              <a:latin typeface="Calibri" panose="020F0502020204030204" pitchFamily="34" charset="0"/>
            </a:endParaRPr>
          </a:p>
        </p:txBody>
      </p:sp>
    </p:spTree>
    <p:extLst>
      <p:ext uri="{BB962C8B-B14F-4D97-AF65-F5344CB8AC3E}">
        <p14:creationId xmlns:p14="http://schemas.microsoft.com/office/powerpoint/2010/main" val="646292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228599"/>
            <a:ext cx="8869680" cy="5262979"/>
          </a:xfrm>
          <a:prstGeom prst="rect">
            <a:avLst/>
          </a:prstGeom>
          <a:noFill/>
        </p:spPr>
        <p:txBody>
          <a:bodyPr wrap="square" rtlCol="0">
            <a:spAutoFit/>
          </a:bodyPr>
          <a:lstStyle/>
          <a:p>
            <a:pPr algn="ctr"/>
            <a:r>
              <a:rPr lang="en-US" sz="4800" b="1" dirty="0" smtClean="0">
                <a:latin typeface="Calibri" panose="020F0502020204030204" pitchFamily="34" charset="0"/>
              </a:rPr>
              <a:t>First Commandment – Part II</a:t>
            </a:r>
            <a:endParaRPr lang="en-US" sz="4800" b="1" dirty="0">
              <a:latin typeface="Calibri" panose="020F0502020204030204" pitchFamily="34" charset="0"/>
            </a:endParaRPr>
          </a:p>
          <a:p>
            <a:r>
              <a:rPr lang="en-US" sz="2000" b="1" dirty="0" smtClean="0">
                <a:latin typeface="Calibri" panose="020F0502020204030204" pitchFamily="34" charset="0"/>
              </a:rPr>
              <a:t> </a:t>
            </a:r>
          </a:p>
          <a:p>
            <a:r>
              <a:rPr lang="en-US" sz="2800" b="1" dirty="0" smtClean="0">
                <a:latin typeface="Calibri" panose="020F0502020204030204" pitchFamily="34" charset="0"/>
              </a:rPr>
              <a:t> </a:t>
            </a:r>
          </a:p>
          <a:p>
            <a:pPr algn="ctr"/>
            <a:r>
              <a:rPr lang="en-US" sz="4000" b="1" u="sng" dirty="0" smtClean="0">
                <a:latin typeface="Calibri" panose="020F0502020204030204" pitchFamily="34" charset="0"/>
              </a:rPr>
              <a:t>Golden Calf Incident</a:t>
            </a:r>
          </a:p>
          <a:p>
            <a:pPr algn="just"/>
            <a:endParaRPr lang="en-US" sz="4000" b="1" u="sng" dirty="0">
              <a:latin typeface="Calibri" panose="020F0502020204030204" pitchFamily="34" charset="0"/>
            </a:endParaRPr>
          </a:p>
          <a:p>
            <a:pPr algn="just"/>
            <a:r>
              <a:rPr lang="en-US" sz="4000" b="1" u="sng" dirty="0" smtClean="0">
                <a:latin typeface="Calibri" panose="020F0502020204030204" pitchFamily="34" charset="0"/>
              </a:rPr>
              <a:t>Exodus 32</a:t>
            </a:r>
            <a:r>
              <a:rPr lang="en-US" sz="4000" b="1" dirty="0" smtClean="0">
                <a:latin typeface="Calibri" panose="020F0502020204030204" pitchFamily="34" charset="0"/>
              </a:rPr>
              <a:t>  provides a classic example of idolatry in the Old Testament. This event happened immediately after the giving of the Ten Commandments at Mt. Sinai.</a:t>
            </a:r>
          </a:p>
        </p:txBody>
      </p:sp>
    </p:spTree>
    <p:extLst>
      <p:ext uri="{BB962C8B-B14F-4D97-AF65-F5344CB8AC3E}">
        <p14:creationId xmlns:p14="http://schemas.microsoft.com/office/powerpoint/2010/main" val="416346206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350</TotalTime>
  <Words>1912</Words>
  <Application>Microsoft Office PowerPoint</Application>
  <PresentationFormat>On-screen Show (4:3)</PresentationFormat>
  <Paragraphs>97</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Hardcover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Nathaniel Hutchison</dc:creator>
  <cp:lastModifiedBy>Nathaniel Hutchison</cp:lastModifiedBy>
  <cp:revision>40</cp:revision>
  <dcterms:created xsi:type="dcterms:W3CDTF">2013-12-04T22:11:04Z</dcterms:created>
  <dcterms:modified xsi:type="dcterms:W3CDTF">2013-12-05T07:52:32Z</dcterms:modified>
</cp:coreProperties>
</file>