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8" r:id="rId13"/>
    <p:sldId id="269" r:id="rId14"/>
    <p:sldId id="266" r:id="rId15"/>
    <p:sldId id="272" r:id="rId16"/>
    <p:sldId id="267" r:id="rId17"/>
    <p:sldId id="270" r:id="rId18"/>
    <p:sldId id="278" r:id="rId19"/>
    <p:sldId id="274" r:id="rId20"/>
    <p:sldId id="275" r:id="rId21"/>
    <p:sldId id="276" r:id="rId22"/>
    <p:sldId id="277" r:id="rId23"/>
    <p:sldId id="280" r:id="rId24"/>
    <p:sldId id="284" r:id="rId25"/>
    <p:sldId id="281" r:id="rId26"/>
    <p:sldId id="282" r:id="rId27"/>
    <p:sldId id="283" r:id="rId28"/>
    <p:sldId id="285" r:id="rId29"/>
    <p:sldId id="286" r:id="rId30"/>
    <p:sldId id="295" r:id="rId31"/>
    <p:sldId id="288" r:id="rId32"/>
    <p:sldId id="289" r:id="rId33"/>
    <p:sldId id="290" r:id="rId34"/>
    <p:sldId id="287" r:id="rId35"/>
    <p:sldId id="298" r:id="rId36"/>
    <p:sldId id="292" r:id="rId37"/>
    <p:sldId id="297" r:id="rId38"/>
    <p:sldId id="291" r:id="rId39"/>
    <p:sldId id="293" r:id="rId40"/>
    <p:sldId id="294" r:id="rId41"/>
    <p:sldId id="27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2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2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2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84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5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7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4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6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1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4965-C9E3-4C25-98FC-D4407CC27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CA57-C6F7-4EAB-8186-761198A933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ermost.tudelft.nl/dhp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" TargetMode="External"/><Relationship Id="rId2" Type="http://schemas.openxmlformats.org/officeDocument/2006/relationships/hyperlink" Target="https://codinn.com/she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mohr/lcd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tudelft.nl/dhpc/docs/-/wikis/Slurm-schedul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tudelft.nl/dhpc/docs/-/wikis/Slurm-scheduler#job-submission-and-control-using-slurm" TargetMode="External"/><Relationship Id="rId3" Type="http://schemas.openxmlformats.org/officeDocument/2006/relationships/hyperlink" Target="https://gitlab.tudelft.nl/dhpc/docs/-/wikis/home" TargetMode="External"/><Relationship Id="rId7" Type="http://schemas.openxmlformats.org/officeDocument/2006/relationships/hyperlink" Target="https://gitlab.tudelft.nl/dhpc/docs/-/wikis/DHPC-modules" TargetMode="External"/><Relationship Id="rId2" Type="http://schemas.openxmlformats.org/officeDocument/2006/relationships/hyperlink" Target="https://gitlab.tudelft.nl/dhpc/docs/-/wikis/Frequently-Asked-Ques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tudelft.nl/dhpc/docs/-/wikis/Data-transfer-to-DelftBlue#4-network-drives" TargetMode="External"/><Relationship Id="rId5" Type="http://schemas.openxmlformats.org/officeDocument/2006/relationships/hyperlink" Target="https://gitlab.tudelft.nl/dhpc/docs/-/wikis/Remote-access-to-DelftBlue#dont-forget-either-eduvpn-or-linux-bastion" TargetMode="External"/><Relationship Id="rId4" Type="http://schemas.openxmlformats.org/officeDocument/2006/relationships/hyperlink" Target="https://gitlab.tudelft.nl/dhpc/docs/-/wikis/Python" TargetMode="External"/><Relationship Id="rId9" Type="http://schemas.openxmlformats.org/officeDocument/2006/relationships/hyperlink" Target="https://mattermost.tudelft.nl/dhp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Delft Blue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machine learning / </a:t>
            </a:r>
            <a:r>
              <a:rPr lang="en-GB" dirty="0" err="1"/>
              <a:t>scikit</a:t>
            </a:r>
            <a:r>
              <a:rPr lang="en-GB" dirty="0"/>
              <a:t> with </a:t>
            </a:r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Tom Viering</a:t>
            </a:r>
          </a:p>
        </p:txBody>
      </p:sp>
    </p:spTree>
    <p:extLst>
      <p:ext uri="{BB962C8B-B14F-4D97-AF65-F5344CB8AC3E}">
        <p14:creationId xmlns:p14="http://schemas.microsoft.com/office/powerpoint/2010/main" val="405303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Connected, hooray!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401" y="1825625"/>
            <a:ext cx="7105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2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6668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beegfs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tjviering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	</a:t>
            </a: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home </a:t>
            </a:r>
            <a:r>
              <a:rPr lang="en-GB" dirty="0" err="1"/>
              <a:t>dir</a:t>
            </a:r>
            <a:r>
              <a:rPr lang="en-GB" dirty="0"/>
              <a:t> (8GB space, backed up)</a:t>
            </a:r>
          </a:p>
          <a:p>
            <a:pPr marL="0" indent="0">
              <a:buNone/>
            </a:pPr>
            <a:r>
              <a:rPr lang="en-GB" dirty="0"/>
              <a:t>Use it to store your code, python environment, etc. small files!!!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beegfs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/scratch/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tjviering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	</a:t>
            </a:r>
          </a:p>
          <a:p>
            <a:pPr marL="0" indent="0">
              <a:buNone/>
            </a:pPr>
            <a:r>
              <a:rPr lang="en-GB" dirty="0"/>
              <a:t>Extremely fast and large storage (5TB per user)</a:t>
            </a:r>
          </a:p>
          <a:p>
            <a:pPr marL="0" indent="0">
              <a:buNone/>
            </a:pPr>
            <a:r>
              <a:rPr lang="en-GB" dirty="0"/>
              <a:t>Use for storing datasets, results, etc.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Not backed up: once in a while everything is deleted (last time May 5</a:t>
            </a:r>
            <a:r>
              <a:rPr lang="en-GB" b="1" baseline="30000" dirty="0">
                <a:solidFill>
                  <a:srgbClr val="FF0000"/>
                </a:solidFill>
              </a:rPr>
              <a:t>th</a:t>
            </a:r>
            <a:r>
              <a:rPr lang="en-GB" b="1" dirty="0">
                <a:solidFill>
                  <a:srgbClr val="FF0000"/>
                </a:solidFill>
              </a:rPr>
              <a:t>)! They will warn you via </a:t>
            </a:r>
            <a:r>
              <a:rPr lang="en-GB" b="1" dirty="0" err="1">
                <a:solidFill>
                  <a:srgbClr val="FF0000"/>
                </a:solidFill>
                <a:hlinkClick r:id="rId2"/>
              </a:rPr>
              <a:t>Mattermost</a:t>
            </a:r>
            <a:r>
              <a:rPr lang="en-GB" b="1" dirty="0">
                <a:solidFill>
                  <a:srgbClr val="FF0000"/>
                </a:solidFill>
                <a:hlinkClick r:id="rId2"/>
              </a:rPr>
              <a:t> DHPC channel  </a:t>
            </a: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As soon as your experiment is done, transfer the files to your home directory or laptop to make sure you don’t loose them. </a:t>
            </a:r>
          </a:p>
        </p:txBody>
      </p:sp>
    </p:spTree>
    <p:extLst>
      <p:ext uri="{BB962C8B-B14F-4D97-AF65-F5344CB8AC3E}">
        <p14:creationId xmlns:p14="http://schemas.microsoft.com/office/powerpoint/2010/main" val="342447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Xterm</a:t>
            </a:r>
            <a:r>
              <a:rPr lang="en-GB" dirty="0"/>
              <a:t>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401" y="1825625"/>
            <a:ext cx="7105198" cy="435133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317832" y="3617495"/>
            <a:ext cx="1580147" cy="1411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10274" y="3007895"/>
            <a:ext cx="1820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Terminal</a:t>
            </a:r>
          </a:p>
          <a:p>
            <a:r>
              <a:rPr lang="en-GB" dirty="0"/>
              <a:t>Used for running commands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947" y="2192426"/>
            <a:ext cx="1820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explorer</a:t>
            </a:r>
          </a:p>
          <a:p>
            <a:endParaRPr lang="en-GB" dirty="0"/>
          </a:p>
          <a:p>
            <a:r>
              <a:rPr lang="en-GB" dirty="0"/>
              <a:t>Use for uploading, downloading, moving, etc. of files and folders</a:t>
            </a:r>
          </a:p>
          <a:p>
            <a:endParaRPr lang="en-GB" dirty="0"/>
          </a:p>
          <a:p>
            <a:r>
              <a:rPr lang="en-GB" dirty="0"/>
              <a:t>Current directory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15252" y="2526571"/>
            <a:ext cx="1284095" cy="1179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69897" y="2876759"/>
            <a:ext cx="829449" cy="1512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3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Navigating using the </a:t>
            </a:r>
            <a:r>
              <a:rPr lang="en-GB" dirty="0" err="1"/>
              <a:t>commandline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GB" dirty="0"/>
              <a:t>: displays the current directory of the shell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dirty="0"/>
              <a:t>: makes new directory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dirty="0"/>
              <a:t>: displays what is in the current directory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GB" dirty="0"/>
              <a:t>: navigate to a directory (“cd ..” moves to the parent directory)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GB" dirty="0"/>
              <a:t>: closes the connection to this server (useful in interactive job)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71" y="4540167"/>
            <a:ext cx="8124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3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677401" cy="4351338"/>
          </a:xfrm>
        </p:spPr>
        <p:txBody>
          <a:bodyPr/>
          <a:lstStyle/>
          <a:p>
            <a:r>
              <a:rPr lang="en-US" dirty="0"/>
              <a:t>Run this to start an interactive session: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-per-task=40 --time=01:00:00 --mem=100G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  <a:endParaRPr lang="en-US" dirty="0"/>
          </a:p>
          <a:p>
            <a:r>
              <a:rPr lang="en-US" dirty="0"/>
              <a:t>This will start a job of 30 minutes in the cluster with 2G mem</a:t>
            </a:r>
          </a:p>
          <a:p>
            <a:r>
              <a:rPr lang="en-US" dirty="0"/>
              <a:t>We can use it to debug our code on the cluster and make sure everything works before we do a real big experiment!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404"/>
          <a:stretch/>
        </p:blipFill>
        <p:spPr>
          <a:xfrm>
            <a:off x="2657977" y="5273425"/>
            <a:ext cx="5753100" cy="7088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601453" y="4928520"/>
            <a:ext cx="1098884" cy="344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64506" y="4492157"/>
            <a:ext cx="535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 I was in the login02 node (this node is used to submit jobs)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0105" y="6211669"/>
            <a:ext cx="776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I am in a compute node (cmp082 in this case, depends on what is available)</a:t>
            </a:r>
          </a:p>
          <a:p>
            <a:r>
              <a:rPr lang="en-GB" dirty="0"/>
              <a:t>The command “hostname” will also tell you in which node you currently are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77916" y="5905418"/>
            <a:ext cx="168442" cy="304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3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time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Run this to show how much time is left in your interactive job: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export PS1="$PS1 \$(squeue -h -j $SLURM_JOBID -o %L)"</a:t>
            </a:r>
          </a:p>
          <a:p>
            <a:endParaRPr lang="en-GB" dirty="0"/>
          </a:p>
          <a:p>
            <a:r>
              <a:rPr lang="en-GB" dirty="0"/>
              <a:t>If the time is up, your job is killed</a:t>
            </a:r>
          </a:p>
          <a:p>
            <a:r>
              <a:rPr lang="en-GB" dirty="0"/>
              <a:t>If you exceed the memory, your job may be killed (or the program will be killed that required too much memory)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07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pre-installed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is already a lot of software available on </a:t>
            </a:r>
            <a:r>
              <a:rPr lang="en-GB" dirty="0" err="1"/>
              <a:t>DelftBlue</a:t>
            </a:r>
            <a:endParaRPr lang="en-GB" dirty="0"/>
          </a:p>
          <a:p>
            <a:r>
              <a:rPr lang="en-GB" dirty="0"/>
              <a:t>We will only install what is not already available (!)</a:t>
            </a:r>
          </a:p>
          <a:p>
            <a:endParaRPr lang="en-GB" dirty="0"/>
          </a:p>
          <a:p>
            <a:r>
              <a:rPr lang="en-GB" dirty="0"/>
              <a:t>Execute this: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2022r1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avail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compute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miniconda3</a:t>
            </a:r>
          </a:p>
          <a:p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53263" y="3898232"/>
            <a:ext cx="1315453" cy="168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81011" y="3745469"/>
            <a:ext cx="332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 </a:t>
            </a:r>
            <a:r>
              <a:rPr lang="en-GB" dirty="0" err="1"/>
              <a:t>DelftBlue</a:t>
            </a:r>
            <a:r>
              <a:rPr lang="en-GB" dirty="0"/>
              <a:t> software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1705" y="4294911"/>
            <a:ext cx="332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what is available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26042" y="4479577"/>
            <a:ext cx="1315453" cy="168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19474" y="5235937"/>
            <a:ext cx="3320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will use </a:t>
            </a:r>
            <a:r>
              <a:rPr lang="en-GB" dirty="0" err="1"/>
              <a:t>conda</a:t>
            </a:r>
            <a:r>
              <a:rPr lang="en-GB" dirty="0"/>
              <a:t> to manage my python environment. You can also use pip or load preinstalled modules directly (e.g. </a:t>
            </a:r>
            <a:r>
              <a:rPr lang="en-GB" dirty="0" err="1"/>
              <a:t>py-numpy</a:t>
            </a:r>
            <a:r>
              <a:rPr lang="en-GB" dirty="0"/>
              <a:t>), but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2022r1</a:t>
            </a:r>
            <a:r>
              <a:rPr lang="en-GB" dirty="0"/>
              <a:t> don’t have pandas….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23811" y="5420603"/>
            <a:ext cx="1315453" cy="168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75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spider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Searches for the module “</a:t>
            </a:r>
            <a:r>
              <a:rPr lang="en-GB" dirty="0" err="1"/>
              <a:t>conda</a:t>
            </a:r>
            <a:r>
              <a:rPr lang="en-GB" dirty="0"/>
              <a:t>” and displays the search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60" y="2861755"/>
            <a:ext cx="9832056" cy="38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6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Warning: disk space.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careful: by default, </a:t>
            </a:r>
            <a:r>
              <a:rPr lang="en-GB" dirty="0" err="1"/>
              <a:t>Conda</a:t>
            </a:r>
            <a:r>
              <a:rPr lang="en-GB" dirty="0"/>
              <a:t> installs stuff to your home directory. This directory has a hard limit of 8GB of space. </a:t>
            </a:r>
          </a:p>
          <a:p>
            <a:r>
              <a:rPr lang="en-GB" dirty="0"/>
              <a:t>If you get errors and don’t know why, check how much space is left. </a:t>
            </a:r>
          </a:p>
          <a:p>
            <a:r>
              <a:rPr lang="en-GB" dirty="0"/>
              <a:t>At login, its displayed how much space there is left in your </a:t>
            </a:r>
            <a:r>
              <a:rPr lang="en-GB" dirty="0" err="1"/>
              <a:t>homedir</a:t>
            </a:r>
            <a:r>
              <a:rPr lang="en-GB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68" y="3885345"/>
            <a:ext cx="9435264" cy="2972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1389" y="5823284"/>
            <a:ext cx="4371474" cy="641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291389" y="5046663"/>
            <a:ext cx="4371474" cy="641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975684" y="5181600"/>
            <a:ext cx="2005263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Scratch 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5683" y="5992479"/>
            <a:ext cx="2005263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Homedir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5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You need to load </a:t>
            </a:r>
            <a:r>
              <a:rPr lang="en-GB" dirty="0" err="1"/>
              <a:t>conda</a:t>
            </a:r>
            <a:r>
              <a:rPr lang="en-GB" dirty="0"/>
              <a:t> first, then you can create your environment:</a:t>
            </a:r>
          </a:p>
          <a:p>
            <a:r>
              <a:rPr lang="en-GB" b="1" dirty="0">
                <a:solidFill>
                  <a:srgbClr val="FF0000"/>
                </a:solidFill>
              </a:rPr>
              <a:t>(You can do this on a login node also! Maybe more convenient, because it can be time consuming!)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create -n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python=3.9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scikit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-learn pandas=1.4.1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tqdm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 not interrupt </a:t>
            </a:r>
            <a:r>
              <a:rPr lang="en-GB" dirty="0" err="1"/>
              <a:t>Conda</a:t>
            </a:r>
            <a:r>
              <a:rPr lang="en-GB" dirty="0"/>
              <a:t> with CTRL+C, otherwise it may corrupt some files… </a:t>
            </a:r>
          </a:p>
          <a:p>
            <a:r>
              <a:rPr lang="en-GB" dirty="0"/>
              <a:t>Make sure you do not make an environment with the same name that already exists in your </a:t>
            </a:r>
            <a:r>
              <a:rPr lang="en-GB" dirty="0" err="1"/>
              <a:t>Conda</a:t>
            </a:r>
            <a:r>
              <a:rPr lang="en-GB" dirty="0"/>
              <a:t> installation, this may lead to problems… (</a:t>
            </a:r>
            <a:r>
              <a:rPr lang="en-GB" dirty="0" err="1"/>
              <a:t>conda</a:t>
            </a:r>
            <a:r>
              <a:rPr lang="en-GB" dirty="0"/>
              <a:t> info --</a:t>
            </a:r>
            <a:r>
              <a:rPr lang="en-GB" dirty="0" err="1"/>
              <a:t>envs</a:t>
            </a:r>
            <a:r>
              <a:rPr lang="en-GB" dirty="0"/>
              <a:t>)</a:t>
            </a:r>
          </a:p>
          <a:p>
            <a:r>
              <a:rPr lang="en-GB" dirty="0"/>
              <a:t>I don’t know if this is because </a:t>
            </a:r>
            <a:r>
              <a:rPr lang="en-GB" dirty="0" err="1"/>
              <a:t>DelftBlue</a:t>
            </a:r>
            <a:r>
              <a:rPr lang="en-GB" dirty="0"/>
              <a:t> is new, but I had to rerun this command a few times to get stuff working. I got some strange errors about failing to link packages, and it had to </a:t>
            </a:r>
            <a:r>
              <a:rPr lang="en-GB" dirty="0" err="1"/>
              <a:t>redownload</a:t>
            </a:r>
            <a:r>
              <a:rPr lang="en-GB" dirty="0"/>
              <a:t> packages a few times (got corrupted during download?). So be patient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74442" y="3040691"/>
            <a:ext cx="104275" cy="267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01453" y="3308685"/>
            <a:ext cx="782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 this, because on my laptop I use this pandas version. They need to be the same, otherwise, you cannot load the pickle files from the server. </a:t>
            </a:r>
          </a:p>
        </p:txBody>
      </p:sp>
    </p:spTree>
    <p:extLst>
      <p:ext uri="{BB962C8B-B14F-4D97-AF65-F5344CB8AC3E}">
        <p14:creationId xmlns:p14="http://schemas.microsoft.com/office/powerpoint/2010/main" val="280279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SSH &amp; </a:t>
            </a:r>
            <a:r>
              <a:rPr lang="en-GB" dirty="0" err="1"/>
              <a:t>FileTransfer</a:t>
            </a:r>
            <a:r>
              <a:rPr lang="en-GB" dirty="0"/>
              <a:t>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Mac: Core Shell </a:t>
            </a:r>
            <a:r>
              <a:rPr lang="en-GB" dirty="0">
                <a:hlinkClick r:id="rId2"/>
              </a:rPr>
              <a:t>https://codinn.com/shell/</a:t>
            </a:r>
            <a:endParaRPr lang="en-GB" dirty="0"/>
          </a:p>
          <a:p>
            <a:r>
              <a:rPr lang="en-GB" dirty="0"/>
              <a:t>Windows: </a:t>
            </a:r>
            <a:r>
              <a:rPr lang="en-GB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https://mobaxterm.mobatek.net/</a:t>
            </a:r>
            <a:endParaRPr lang="en-GB" dirty="0"/>
          </a:p>
          <a:p>
            <a:r>
              <a:rPr lang="en-GB" dirty="0"/>
              <a:t>Linux: everything can be done within your OS already</a:t>
            </a:r>
          </a:p>
          <a:p>
            <a:pPr lvl="1"/>
            <a:r>
              <a:rPr lang="en-GB" dirty="0"/>
              <a:t>Terminal: use </a:t>
            </a:r>
            <a:r>
              <a:rPr lang="en-GB" dirty="0" err="1"/>
              <a:t>ssh</a:t>
            </a:r>
            <a:r>
              <a:rPr lang="en-GB" dirty="0"/>
              <a:t> command (first </a:t>
            </a:r>
            <a:r>
              <a:rPr lang="en-GB" dirty="0" err="1"/>
              <a:t>ssh</a:t>
            </a:r>
            <a:r>
              <a:rPr lang="en-GB" dirty="0"/>
              <a:t> to student-</a:t>
            </a:r>
            <a:r>
              <a:rPr lang="en-GB" dirty="0" err="1"/>
              <a:t>linux</a:t>
            </a:r>
            <a:r>
              <a:rPr lang="en-GB" dirty="0"/>
              <a:t>, then </a:t>
            </a:r>
            <a:r>
              <a:rPr lang="en-GB" dirty="0" err="1"/>
              <a:t>ssh</a:t>
            </a:r>
            <a:r>
              <a:rPr lang="en-GB" dirty="0"/>
              <a:t> to Delft Blue)</a:t>
            </a:r>
          </a:p>
          <a:p>
            <a:pPr lvl="1"/>
            <a:r>
              <a:rPr lang="en-GB" dirty="0"/>
              <a:t>You can use the GUI of your OS to transfer files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4245142"/>
            <a:ext cx="8191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5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environment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First, you need this piece of code to activate </a:t>
            </a:r>
            <a:r>
              <a:rPr lang="en-GB" dirty="0" err="1"/>
              <a:t>conda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unset CONDA_SHLVL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source "$(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info --base)/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</a:t>
            </a:r>
          </a:p>
          <a:p>
            <a:endParaRPr lang="en-GB" dirty="0"/>
          </a:p>
          <a:p>
            <a:r>
              <a:rPr lang="en-GB" dirty="0"/>
              <a:t>Now, you can activate the environment: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myenv5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After activating, you will see that the environment is active because your </a:t>
            </a:r>
            <a:r>
              <a:rPr lang="en-GB" dirty="0" err="1"/>
              <a:t>commandline</a:t>
            </a:r>
            <a:r>
              <a:rPr lang="en-GB" dirty="0"/>
              <a:t> starts with (myenv5):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myenv5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[tjviering@cmp081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zh_CN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]$ 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environment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Now let us check if all packages can be imported in Python: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02368" y="2557026"/>
            <a:ext cx="1074018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[tjviering@cmp081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zh_CN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]$ module load compute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[tjviering@cmp081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zh_CN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]$ module load miniconda3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[tjviering@cmp081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zh_CN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]$ unset CONDA_SHLVL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[tjviering@cmp081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zh_CN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]$ source "$(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info --base)/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[tjviering@cmp081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zh_CN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]$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myenv5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(myenv5) [tjviering@cmp081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zh_CN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]$ python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3.9.12 (main, Apr  5 2022, 06:56:58)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[GCC 7.5.0] :: Anaconda, Inc. on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scipy.optimize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pandas as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tqdm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tqdm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sha256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exit()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331368" y="4515853"/>
            <a:ext cx="770021" cy="14598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293895" y="5125453"/>
            <a:ext cx="232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get no errors, it works!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66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 your scripts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You do heavy computations on the cluster via </a:t>
            </a:r>
            <a:r>
              <a:rPr lang="en-GB" dirty="0" err="1"/>
              <a:t>jobfiles</a:t>
            </a:r>
            <a:r>
              <a:rPr lang="en-GB" dirty="0"/>
              <a:t>.</a:t>
            </a:r>
          </a:p>
          <a:p>
            <a:r>
              <a:rPr lang="en-GB" b="1" dirty="0">
                <a:solidFill>
                  <a:srgbClr val="FF0000"/>
                </a:solidFill>
              </a:rPr>
              <a:t>(Never run heavy computations on the login node!!!)</a:t>
            </a:r>
          </a:p>
          <a:p>
            <a:endParaRPr lang="en-GB" dirty="0"/>
          </a:p>
          <a:p>
            <a:r>
              <a:rPr lang="en-GB" dirty="0"/>
              <a:t>First, I put my code in the scratch directory: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beegfs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/scratch/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tjviering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dirty="0"/>
              <a:t>I put the following files there from </a:t>
            </a:r>
            <a:r>
              <a:rPr lang="en-GB" dirty="0">
                <a:hlinkClick r:id="rId2"/>
              </a:rPr>
              <a:t>our </a:t>
            </a:r>
            <a:r>
              <a:rPr lang="en-GB" dirty="0" err="1">
                <a:hlinkClick r:id="rId2"/>
              </a:rPr>
              <a:t>github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fit_database.py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database-accuracy.csv</a:t>
            </a:r>
          </a:p>
          <a:p>
            <a:r>
              <a:rPr lang="en-GB" dirty="0"/>
              <a:t>The csv file can be found in: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/python/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/database.tar.7z</a:t>
            </a:r>
          </a:p>
        </p:txBody>
      </p:sp>
    </p:spTree>
    <p:extLst>
      <p:ext uri="{BB962C8B-B14F-4D97-AF65-F5344CB8AC3E}">
        <p14:creationId xmlns:p14="http://schemas.microsoft.com/office/powerpoint/2010/main" val="21787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jobfile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--job-name="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lcfit_test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--partition=compute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--time=01:00:00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--mem-per-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=512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--output=lcfit0.txt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--error=lcfit0.txt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2022r1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compute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miniconda3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unset CONDA_SHLVL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source "$(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info --base)/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myenv5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beegfs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/scratch/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tjviering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python fit_database.py 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967790" y="2614863"/>
            <a:ext cx="1171072" cy="102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609473" y="2133600"/>
            <a:ext cx="109888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08358" y="1948934"/>
            <a:ext cx="308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Jobname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294646" y="2425533"/>
            <a:ext cx="109888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3531" y="2240867"/>
            <a:ext cx="68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partition only uses CPU (fine for our project!)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8862" y="2502932"/>
            <a:ext cx="68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hour requested (max = 24 hours)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50268" y="3348135"/>
            <a:ext cx="1171072" cy="102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1340" y="3236204"/>
            <a:ext cx="68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512 MB requested (for GB type 10G for example)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150268" y="3003359"/>
            <a:ext cx="1171072" cy="102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1340" y="2891428"/>
            <a:ext cx="68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only use 1 core, for multicore jobs </a:t>
            </a:r>
            <a:r>
              <a:rPr lang="en-GB" dirty="0">
                <a:hlinkClick r:id="rId2"/>
              </a:rPr>
              <a:t>see here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222459" y="3760745"/>
            <a:ext cx="1171072" cy="102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3531" y="3648814"/>
            <a:ext cx="68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to write the output and errors of this script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4018146"/>
            <a:ext cx="2456446" cy="738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38200" y="4751418"/>
            <a:ext cx="5137484" cy="738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537286" y="4272745"/>
            <a:ext cx="1171072" cy="102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08358" y="4160814"/>
            <a:ext cx="68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 preinstalled software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274471" y="5005459"/>
            <a:ext cx="1171072" cy="102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45543" y="4893528"/>
            <a:ext cx="68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Activate </a:t>
            </a:r>
            <a:r>
              <a:rPr lang="en-GB" dirty="0" err="1"/>
              <a:t>conda</a:t>
            </a:r>
            <a:r>
              <a:rPr lang="en-GB" dirty="0"/>
              <a:t> environment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537286" y="5575958"/>
            <a:ext cx="1171072" cy="102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08358" y="5464027"/>
            <a:ext cx="68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 to the right directory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537286" y="5833359"/>
            <a:ext cx="1171072" cy="102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08358" y="5849860"/>
            <a:ext cx="6892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the 0</a:t>
            </a:r>
            <a:r>
              <a:rPr lang="en-GB" baseline="30000" dirty="0"/>
              <a:t>th</a:t>
            </a:r>
            <a:r>
              <a:rPr lang="en-GB" dirty="0"/>
              <a:t> part of fitting the database</a:t>
            </a:r>
          </a:p>
          <a:p>
            <a:r>
              <a:rPr lang="en-GB" dirty="0"/>
              <a:t>Use </a:t>
            </a:r>
            <a:r>
              <a:rPr lang="en-GB" dirty="0" err="1"/>
              <a:t>srun</a:t>
            </a:r>
            <a:r>
              <a:rPr lang="en-GB" dirty="0"/>
              <a:t> for a heavy computation (this will collect runtime statistics such as memory used, etc.) 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70021" y="13272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Upload this example </a:t>
            </a:r>
            <a:r>
              <a:rPr lang="en-GB" dirty="0" err="1"/>
              <a:t>jobfile</a:t>
            </a:r>
            <a:r>
              <a:rPr lang="en-GB" dirty="0"/>
              <a:t> to “testjob.sh” in scratch: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7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use a Windows editor to create </a:t>
            </a:r>
            <a:r>
              <a:rPr lang="en-GB" dirty="0" err="1"/>
              <a:t>jobfiles</a:t>
            </a:r>
            <a:r>
              <a:rPr lang="en-GB" dirty="0"/>
              <a:t>, this will lead to problems on the cluster, because you may use DOS </a:t>
            </a:r>
            <a:r>
              <a:rPr lang="en-GB" dirty="0" err="1"/>
              <a:t>linebreaks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 Notepad++ and fix it:</a:t>
            </a:r>
          </a:p>
          <a:p>
            <a:r>
              <a:rPr lang="en-GB" dirty="0"/>
              <a:t>Convert line endings before you upload</a:t>
            </a:r>
          </a:p>
          <a:p>
            <a:r>
              <a:rPr lang="en-GB" dirty="0"/>
              <a:t>Edit -&gt; EOL Conversion -&gt; Unix (LF)</a:t>
            </a:r>
          </a:p>
          <a:p>
            <a:r>
              <a:rPr lang="en-GB" dirty="0"/>
              <a:t>Save &amp; upload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24" y="2822475"/>
            <a:ext cx="4684045" cy="38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2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aliases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14537" cy="4351338"/>
          </a:xfrm>
        </p:spPr>
        <p:txBody>
          <a:bodyPr/>
          <a:lstStyle/>
          <a:p>
            <a:r>
              <a:rPr lang="en-GB" dirty="0"/>
              <a:t>Open the file /</a:t>
            </a:r>
            <a:r>
              <a:rPr lang="en-GB" dirty="0" err="1"/>
              <a:t>beegfs</a:t>
            </a:r>
            <a:r>
              <a:rPr lang="en-GB" dirty="0"/>
              <a:t>/home/</a:t>
            </a:r>
            <a:r>
              <a:rPr lang="en-GB" b="1" dirty="0" err="1"/>
              <a:t>tjviering</a:t>
            </a:r>
            <a:r>
              <a:rPr lang="en-GB" dirty="0"/>
              <a:t>/.</a:t>
            </a:r>
            <a:r>
              <a:rPr lang="en-GB" dirty="0" err="1"/>
              <a:t>bashrc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78" y="836195"/>
            <a:ext cx="44862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1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aliases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At the top, add the following lines: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--format=JobID,JobName%30,State,Elapsed,Timelimit,AllocNodes,Priority,Start,NodeList'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tjviering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--start'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alias sq2='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tjviering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--start --format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=JobName%30'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If you click File-&gt;Save, or CTRL-S, the editor will ask you whether to update the file on the cluster, click Yes.</a:t>
            </a:r>
          </a:p>
          <a:p>
            <a:r>
              <a:rPr lang="en-GB" dirty="0"/>
              <a:t>In the terminal, run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source ~/.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Now you can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sq2</a:t>
            </a:r>
            <a:r>
              <a:rPr lang="en-GB" dirty="0"/>
              <a:t> commands in the terminal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8736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SLURM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514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jobfile.sh</a:t>
            </a:r>
            <a:r>
              <a:rPr lang="en-GB" dirty="0"/>
              <a:t>		Submits jobfile.sh job to SLURM. You can only do this from the login node (check hostname)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SLURM will put the jobs in a queue, until there is a spot for your job to run. You can see why it is in the queue by running: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GB" dirty="0"/>
              <a:t>				List of jobs in the queue (use </a:t>
            </a:r>
            <a:r>
              <a:rPr lang="en-GB" dirty="0" err="1"/>
              <a:t>squeue</a:t>
            </a:r>
            <a:r>
              <a:rPr lang="en-GB" dirty="0"/>
              <a:t> to see other peoples job also)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				Overview of your jobs (incl. queue, finished, killed, etc.)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			Use this to cancel jobs </a:t>
            </a:r>
          </a:p>
          <a:p>
            <a:pPr marL="0" indent="0">
              <a:buNone/>
            </a:pPr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tjviering</a:t>
            </a:r>
            <a:r>
              <a:rPr lang="en-GB" dirty="0"/>
              <a:t> to cancel all of your jobs (replace </a:t>
            </a:r>
            <a:r>
              <a:rPr lang="en-GB" dirty="0" err="1"/>
              <a:t>netid</a:t>
            </a:r>
            <a:r>
              <a:rPr lang="en-GB" dirty="0"/>
              <a:t>), or you can cancel a specific job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GB" dirty="0"/>
              <a:t>. Find the </a:t>
            </a:r>
            <a:r>
              <a:rPr lang="en-GB" dirty="0" err="1"/>
              <a:t>jobid</a:t>
            </a:r>
            <a:r>
              <a:rPr lang="en-GB" dirty="0"/>
              <a:t>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GB" dirty="0" err="1"/>
              <a:t>.</a:t>
            </a:r>
            <a:r>
              <a:rPr lang="en-GB" dirty="0"/>
              <a:t> You may need this if you find a bug in your code or </a:t>
            </a:r>
            <a:r>
              <a:rPr lang="en-GB" dirty="0" err="1"/>
              <a:t>jobfile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422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</a:t>
            </a:r>
            <a:r>
              <a:rPr lang="en-GB" dirty="0"/>
              <a:t>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169" y="1825625"/>
            <a:ext cx="8131662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855242" y="1532021"/>
            <a:ext cx="96253" cy="293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45968" y="365125"/>
            <a:ext cx="450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higher your priority, the sooner your jobs will run. The more you use the cluster, the lower your priority. </a:t>
            </a:r>
          </a:p>
        </p:txBody>
      </p:sp>
    </p:spTree>
    <p:extLst>
      <p:ext uri="{BB962C8B-B14F-4D97-AF65-F5344CB8AC3E}">
        <p14:creationId xmlns:p14="http://schemas.microsoft.com/office/powerpoint/2010/main" val="517383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to get 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testjob.sh</a:t>
            </a:r>
            <a:r>
              <a:rPr lang="en-GB" dirty="0"/>
              <a:t> (provided in previous slides) to run correctly. This will fit a part of the learning curve database. </a:t>
            </a:r>
          </a:p>
          <a:p>
            <a:r>
              <a:rPr lang="en-GB" dirty="0"/>
              <a:t>Make sure everything goes correctly by using the commands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GB" dirty="0"/>
              <a:t>, and checking the output file</a:t>
            </a:r>
          </a:p>
          <a:p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cat lcfit0.txt </a:t>
            </a:r>
            <a:r>
              <a:rPr lang="en-GB" dirty="0"/>
              <a:t>to dump the output of the output file to your terminal. </a:t>
            </a:r>
          </a:p>
          <a:p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tail –f lcfit0.txt </a:t>
            </a:r>
            <a:r>
              <a:rPr lang="en-GB" dirty="0"/>
              <a:t>for automatically updating view of the latest changes to the file (CTRL + C to quit)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56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0011" cy="4351338"/>
          </a:xfrm>
        </p:spPr>
        <p:txBody>
          <a:bodyPr/>
          <a:lstStyle/>
          <a:p>
            <a:r>
              <a:rPr lang="en-GB" dirty="0"/>
              <a:t>Sometimes, there will be my </a:t>
            </a:r>
            <a:r>
              <a:rPr lang="en-GB" dirty="0" err="1"/>
              <a:t>netid</a:t>
            </a:r>
            <a:r>
              <a:rPr lang="en-GB" dirty="0"/>
              <a:t>, you will have to change it to your own!</a:t>
            </a:r>
          </a:p>
        </p:txBody>
      </p:sp>
    </p:spTree>
    <p:extLst>
      <p:ext uri="{BB962C8B-B14F-4D97-AF65-F5344CB8AC3E}">
        <p14:creationId xmlns:p14="http://schemas.microsoft.com/office/powerpoint/2010/main" val="3524380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code with interactive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You can also start an interactive session and paste this into it to check if the code is working: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2022r1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compute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miniconda3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unset CONDA_SHLVL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source "$(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info --base)/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myenv5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beegfs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/scratch/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tjviering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 fit_database.py 0</a:t>
            </a:r>
          </a:p>
          <a:p>
            <a:pPr marL="0" indent="0">
              <a:buNone/>
            </a:pPr>
            <a:endParaRPr lang="en-GB" sz="29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900" dirty="0">
                <a:cs typeface="Courier New" panose="02070309020205020404" pitchFamily="49" charset="0"/>
              </a:rPr>
              <a:t>However, you can only have 1 interactive session at a time! And maximum 1 hr. So, better to use real jobs for real experiments!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329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 that I split the whole database in 13 parts (see also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fit_database.py main() function</a:t>
            </a:r>
            <a:r>
              <a:rPr lang="en-GB" dirty="0"/>
              <a:t>), so that each part approximately takes 1 hr. </a:t>
            </a:r>
          </a:p>
          <a:p>
            <a:r>
              <a:rPr lang="en-GB" dirty="0"/>
              <a:t>When I want to </a:t>
            </a:r>
            <a:r>
              <a:rPr lang="en-GB" dirty="0" err="1"/>
              <a:t>recompute</a:t>
            </a:r>
            <a:r>
              <a:rPr lang="en-GB" dirty="0"/>
              <a:t> the whole database, I make 13 </a:t>
            </a:r>
            <a:r>
              <a:rPr lang="en-GB" dirty="0" err="1"/>
              <a:t>jobscripts</a:t>
            </a:r>
            <a:r>
              <a:rPr lang="en-GB" dirty="0"/>
              <a:t>, each doing a different part. Then I submit all 13 </a:t>
            </a:r>
            <a:r>
              <a:rPr lang="en-GB" dirty="0" err="1"/>
              <a:t>jobscripts</a:t>
            </a:r>
            <a:r>
              <a:rPr lang="en-GB" dirty="0"/>
              <a:t> at the same time. If I have a high priority, I get all my results in 1-2 hours </a:t>
            </a:r>
            <a:r>
              <a:rPr lang="en-GB" dirty="0">
                <a:sym typeface="Wingdings" panose="05000000000000000000" pitchFamily="2" charset="2"/>
              </a:rPr>
              <a:t>!</a:t>
            </a:r>
          </a:p>
          <a:p>
            <a:r>
              <a:rPr lang="en-GB" dirty="0">
                <a:sym typeface="Wingdings" panose="05000000000000000000" pitchFamily="2" charset="2"/>
              </a:rPr>
              <a:t>To make the </a:t>
            </a:r>
            <a:r>
              <a:rPr lang="en-GB" dirty="0" err="1">
                <a:sym typeface="Wingdings" panose="05000000000000000000" pitchFamily="2" charset="2"/>
              </a:rPr>
              <a:t>jobscripts</a:t>
            </a:r>
            <a:r>
              <a:rPr lang="en-GB" dirty="0">
                <a:sym typeface="Wingdings" panose="05000000000000000000" pitchFamily="2" charset="2"/>
              </a:rPr>
              <a:t>, I have a small piece of code (see next slides)</a:t>
            </a:r>
          </a:p>
        </p:txBody>
      </p:sp>
    </p:spTree>
    <p:extLst>
      <p:ext uri="{BB962C8B-B14F-4D97-AF65-F5344CB8AC3E}">
        <p14:creationId xmlns:p14="http://schemas.microsoft.com/office/powerpoint/2010/main" val="2581182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</a:t>
            </a:r>
            <a:r>
              <a:rPr lang="en-GB" dirty="0" err="1"/>
              <a:t>jobfiles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part in range(0,10):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open("job%d.sh" % part, "w", newline='\n')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("#!/bin/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("#SBATCH --time=02:00:00\n")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("#SBATCH --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mincpus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=2\n")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("#SBATCH --job-name=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lc%d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 % part)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("#SBATCH --output=lcfit%d.txt\n" % part)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(see example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jobfile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before)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fit2.py %d\n" % part)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53853" y="1604211"/>
            <a:ext cx="729915" cy="29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83768" y="1427747"/>
            <a:ext cx="473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Generates 10 </a:t>
            </a:r>
            <a:r>
              <a:rPr lang="en-GB" dirty="0" err="1"/>
              <a:t>jobfiles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399421" y="1900989"/>
            <a:ext cx="729915" cy="29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29336" y="1506022"/>
            <a:ext cx="473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Does it directly right for </a:t>
            </a:r>
            <a:r>
              <a:rPr lang="en-GB" dirty="0" err="1"/>
              <a:t>linux</a:t>
            </a:r>
            <a:r>
              <a:rPr lang="en-GB" dirty="0"/>
              <a:t>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399421" y="3518394"/>
            <a:ext cx="729915" cy="29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9336" y="3341930"/>
            <a:ext cx="473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Jobname</a:t>
            </a:r>
            <a:r>
              <a:rPr lang="en-GB" dirty="0"/>
              <a:t>, output, etc. depends on part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39000" y="4655536"/>
            <a:ext cx="729915" cy="29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68915" y="4479072"/>
            <a:ext cx="473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 sure to tell python which part to do</a:t>
            </a:r>
          </a:p>
        </p:txBody>
      </p:sp>
    </p:spTree>
    <p:extLst>
      <p:ext uri="{BB962C8B-B14F-4D97-AF65-F5344CB8AC3E}">
        <p14:creationId xmlns:p14="http://schemas.microsoft.com/office/powerpoint/2010/main" val="3916748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</a:t>
            </a:r>
            <a:r>
              <a:rPr lang="en-GB" dirty="0" err="1"/>
              <a:t>sbatch</a:t>
            </a:r>
            <a:r>
              <a:rPr lang="en-GB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I use this piece of code to generate the </a:t>
            </a:r>
            <a:r>
              <a:rPr lang="en-GB" dirty="0" err="1">
                <a:sym typeface="Wingdings" panose="05000000000000000000" pitchFamily="2" charset="2"/>
              </a:rPr>
              <a:t>sbatch</a:t>
            </a:r>
            <a:r>
              <a:rPr lang="en-GB" dirty="0">
                <a:sym typeface="Wingdings" panose="05000000000000000000" pitchFamily="2" charset="2"/>
              </a:rPr>
              <a:t> commands: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part in range(0,10):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job%d.sh' % part)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I run this locally on my laptop, and copy the results, and paste them in </a:t>
            </a:r>
            <a:r>
              <a:rPr lang="en-GB" dirty="0" err="1">
                <a:sym typeface="Wingdings" panose="05000000000000000000" pitchFamily="2" charset="2"/>
              </a:rPr>
              <a:t>XTerm</a:t>
            </a:r>
            <a:r>
              <a:rPr lang="en-GB" dirty="0">
                <a:sym typeface="Wingdings" panose="05000000000000000000" pitchFamily="2" charset="2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2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For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fit_database.py </a:t>
            </a:r>
            <a:r>
              <a:rPr lang="en-GB" dirty="0">
                <a:cs typeface="Courier New" panose="02070309020205020404" pitchFamily="49" charset="0"/>
              </a:rPr>
              <a:t>I told you 1 hr + 512 MB is enough. For your own code this may not be the case… You will have to test it before you submit!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Do like I do: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Split the database in parts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Check how much time is necessary for 1 part (maybe take the largest or most time consuming part!). You can check this easily by using an interactive job.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Use this single part to estimate the time, memory required for all jobs. Be sure to request just a little bit more (20% margin or so), otherwise, if your job may get killed…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Generate the </a:t>
            </a:r>
            <a:r>
              <a:rPr lang="en-GB" dirty="0" err="1">
                <a:cs typeface="Courier New" panose="02070309020205020404" pitchFamily="49" charset="0"/>
              </a:rPr>
              <a:t>jobfiles</a:t>
            </a:r>
            <a:r>
              <a:rPr lang="en-GB" dirty="0">
                <a:cs typeface="Courier New" panose="02070309020205020404" pitchFamily="49" charset="0"/>
              </a:rPr>
              <a:t> and </a:t>
            </a:r>
            <a:r>
              <a:rPr lang="en-GB" dirty="0" err="1">
                <a:cs typeface="Courier New" panose="02070309020205020404" pitchFamily="49" charset="0"/>
              </a:rPr>
              <a:t>sbatch</a:t>
            </a:r>
            <a:r>
              <a:rPr lang="en-GB" dirty="0">
                <a:cs typeface="Courier New" panose="02070309020205020404" pitchFamily="49" charset="0"/>
              </a:rPr>
              <a:t>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Submit them all to the cluster at the same time</a:t>
            </a:r>
          </a:p>
          <a:p>
            <a:r>
              <a:rPr lang="en-GB" dirty="0">
                <a:cs typeface="Courier New" panose="02070309020205020404" pitchFamily="49" charset="0"/>
              </a:rPr>
              <a:t>Make sure your code on the cluster is up to date before you submit!</a:t>
            </a:r>
          </a:p>
          <a:p>
            <a:r>
              <a:rPr lang="en-GB" dirty="0">
                <a:cs typeface="Courier New" panose="02070309020205020404" pitchFamily="49" charset="0"/>
              </a:rPr>
              <a:t>Don’t forget to transfer your results file away from scratch, so you don’t loose them! For example, transfer to your laptop.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42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efficiency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677" y="1825625"/>
            <a:ext cx="61466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07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be scared to submit jobs to the cluster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You can learn via trail and error! </a:t>
            </a:r>
          </a:p>
          <a:p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dirty="0" err="1">
                <a:sym typeface="Wingdings" panose="05000000000000000000" pitchFamily="2" charset="2"/>
              </a:rPr>
              <a:t>DelftBlue</a:t>
            </a:r>
            <a:r>
              <a:rPr lang="en-GB" dirty="0">
                <a:sym typeface="Wingdings" panose="05000000000000000000" pitchFamily="2" charset="2"/>
              </a:rPr>
              <a:t> is only in beta phase now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79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busy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sinfo</a:t>
            </a:r>
            <a:r>
              <a:rPr lang="en-GB" dirty="0"/>
              <a:t> -o "%20P%8D%16F%8z%10m%N"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111" b="12416"/>
          <a:stretch/>
        </p:blipFill>
        <p:spPr>
          <a:xfrm>
            <a:off x="2981325" y="2919663"/>
            <a:ext cx="6229350" cy="1042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6253" y="4836695"/>
            <a:ext cx="44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A: Allocated</a:t>
            </a:r>
          </a:p>
          <a:p>
            <a:r>
              <a:rPr lang="en-GB" dirty="0"/>
              <a:t>I: IDLE (Free for use!!!)</a:t>
            </a:r>
            <a:br>
              <a:rPr lang="en-GB" dirty="0"/>
            </a:br>
            <a:r>
              <a:rPr lang="en-GB" dirty="0"/>
              <a:t>O: Other</a:t>
            </a:r>
          </a:p>
          <a:p>
            <a:r>
              <a:rPr lang="en-GB" dirty="0"/>
              <a:t>T: total </a:t>
            </a:r>
          </a:p>
        </p:txBody>
      </p:sp>
    </p:spTree>
    <p:extLst>
      <p:ext uri="{BB962C8B-B14F-4D97-AF65-F5344CB8AC3E}">
        <p14:creationId xmlns:p14="http://schemas.microsoft.com/office/powerpoint/2010/main" val="2287858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45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https://gitlab.tudelft.nl/dhpc/docs/-/wikis/Frequently-Asked-Questions</a:t>
            </a:r>
            <a:endParaRPr lang="en-GB" dirty="0"/>
          </a:p>
          <a:p>
            <a:r>
              <a:rPr lang="en-GB" dirty="0">
                <a:hlinkClick r:id="rId3"/>
              </a:rPr>
              <a:t>https://gitlab.tudelft.nl/dhpc/docs/-/wikis/home</a:t>
            </a:r>
            <a:endParaRPr lang="en-GB" dirty="0"/>
          </a:p>
          <a:p>
            <a:r>
              <a:rPr lang="en-GB" dirty="0">
                <a:hlinkClick r:id="rId4"/>
              </a:rPr>
              <a:t>https://gitlab.tudelft.nl/dhpc/docs/-/wikis/Python</a:t>
            </a:r>
            <a:endParaRPr lang="en-GB" dirty="0"/>
          </a:p>
          <a:p>
            <a:r>
              <a:rPr lang="en-GB" dirty="0">
                <a:hlinkClick r:id="rId5"/>
              </a:rPr>
              <a:t>https://gitlab.tudelft.nl/dhpc/docs/-/wikis/Remote-access-to-DelftBlue#dont-forget-either-eduvpn-or-linux-bastion</a:t>
            </a:r>
            <a:endParaRPr lang="en-GB" dirty="0"/>
          </a:p>
          <a:p>
            <a:r>
              <a:rPr lang="en-GB" dirty="0">
                <a:hlinkClick r:id="rId6"/>
              </a:rPr>
              <a:t>https://gitlab.tudelft.nl/dhpc/docs/-/wikis/Data-transfer-to-DelftBlue#4-network-drives</a:t>
            </a:r>
            <a:endParaRPr lang="en-GB" dirty="0"/>
          </a:p>
          <a:p>
            <a:r>
              <a:rPr lang="en-GB" dirty="0">
                <a:hlinkClick r:id="rId7"/>
              </a:rPr>
              <a:t>https://gitlab.tudelft.nl/dhpc/docs/-/wikis/DHPC-modules</a:t>
            </a:r>
            <a:endParaRPr lang="en-GB" dirty="0"/>
          </a:p>
          <a:p>
            <a:r>
              <a:rPr lang="en-GB" dirty="0">
                <a:hlinkClick r:id="rId8"/>
              </a:rPr>
              <a:t>https://gitlab.tudelft.nl/dhpc/docs/-/wikis/Slurm-scheduler#job-submission-and-control-using-slurm</a:t>
            </a:r>
            <a:endParaRPr lang="en-GB" dirty="0"/>
          </a:p>
          <a:p>
            <a:r>
              <a:rPr lang="en-GB" dirty="0"/>
              <a:t>You can also ask in the </a:t>
            </a:r>
            <a:r>
              <a:rPr lang="en-GB" dirty="0" err="1"/>
              <a:t>Mattermost</a:t>
            </a:r>
            <a:r>
              <a:rPr lang="en-GB" dirty="0"/>
              <a:t> channel: </a:t>
            </a:r>
            <a:r>
              <a:rPr lang="en-GB" b="1" dirty="0" err="1">
                <a:solidFill>
                  <a:srgbClr val="FF0000"/>
                </a:solidFill>
                <a:hlinkClick r:id="rId9"/>
              </a:rPr>
              <a:t>Mattermost</a:t>
            </a:r>
            <a:r>
              <a:rPr lang="en-GB" b="1" dirty="0">
                <a:solidFill>
                  <a:srgbClr val="FF0000"/>
                </a:solidFill>
                <a:hlinkClick r:id="rId9"/>
              </a:rPr>
              <a:t> DHPC channel  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88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up an SSH tunnel</a:t>
            </a:r>
          </a:p>
          <a:p>
            <a:r>
              <a:rPr lang="en-GB" dirty="0"/>
              <a:t>linux-bastion.tudelft.nl for staff</a:t>
            </a:r>
          </a:p>
          <a:p>
            <a:r>
              <a:rPr lang="en-GB" dirty="0"/>
              <a:t>student-linux.tudelft.nl for students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74" y="2160458"/>
            <a:ext cx="4911389" cy="41514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00737" y="3312695"/>
            <a:ext cx="1283368" cy="28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900737" y="3524542"/>
            <a:ext cx="1283368" cy="742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849851" y="6114132"/>
            <a:ext cx="1636295" cy="742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689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r>
              <a:rPr lang="en-GB" dirty="0"/>
              <a:t>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r>
              <a:rPr lang="en-GB" dirty="0"/>
              <a:t> clean -all</a:t>
            </a:r>
          </a:p>
          <a:p>
            <a:r>
              <a:rPr lang="en-GB" dirty="0"/>
              <a:t>This cleans up your </a:t>
            </a:r>
            <a:r>
              <a:rPr lang="en-GB" dirty="0" err="1"/>
              <a:t>conda</a:t>
            </a:r>
            <a:r>
              <a:rPr lang="en-GB" dirty="0"/>
              <a:t> cache freeing up some space</a:t>
            </a:r>
          </a:p>
        </p:txBody>
      </p:sp>
    </p:spTree>
    <p:extLst>
      <p:ext uri="{BB962C8B-B14F-4D97-AF65-F5344CB8AC3E}">
        <p14:creationId xmlns:p14="http://schemas.microsoft.com/office/powerpoint/2010/main" val="3170346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 run out of space with </a:t>
            </a:r>
            <a:r>
              <a:rPr lang="en-GB" dirty="0" err="1"/>
              <a:t>Conda</a:t>
            </a:r>
            <a:r>
              <a:rPr lang="en-GB" dirty="0"/>
              <a:t>….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You can store </a:t>
            </a:r>
            <a:r>
              <a:rPr lang="en-GB" dirty="0" err="1"/>
              <a:t>Conda</a:t>
            </a:r>
            <a:r>
              <a:rPr lang="en-GB" dirty="0"/>
              <a:t> stuff on the scratch directory. But only do this if really necessary!</a:t>
            </a:r>
          </a:p>
          <a:p>
            <a:r>
              <a:rPr lang="en-GB" dirty="0"/>
              <a:t>Scratch will get removed now and then… So this is why I use the home directory.</a:t>
            </a:r>
          </a:p>
          <a:p>
            <a:endParaRPr lang="en-GB" dirty="0"/>
          </a:p>
          <a:p>
            <a:r>
              <a:rPr lang="en-GB" dirty="0"/>
              <a:t>Do the following steps if you want to store your </a:t>
            </a:r>
            <a:r>
              <a:rPr lang="en-GB" dirty="0" err="1"/>
              <a:t>Conda</a:t>
            </a:r>
            <a:r>
              <a:rPr lang="en-GB" dirty="0"/>
              <a:t> stuff on scratch: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-p /scratch/${USER}/.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Move all files from ~/.</a:t>
            </a:r>
            <a:r>
              <a:rPr lang="en-GB" dirty="0" err="1"/>
              <a:t>conda</a:t>
            </a:r>
            <a:r>
              <a:rPr lang="en-GB" dirty="0"/>
              <a:t> to /scratch/${USER}/.</a:t>
            </a:r>
            <a:r>
              <a:rPr lang="en-GB" dirty="0" err="1"/>
              <a:t>conda</a:t>
            </a:r>
            <a:r>
              <a:rPr lang="en-GB" dirty="0"/>
              <a:t> using the mv or </a:t>
            </a:r>
            <a:r>
              <a:rPr lang="en-GB" dirty="0" err="1"/>
              <a:t>rsync</a:t>
            </a:r>
            <a:r>
              <a:rPr lang="en-GB" dirty="0"/>
              <a:t> command</a:t>
            </a:r>
          </a:p>
          <a:p>
            <a:r>
              <a:rPr lang="en-GB" dirty="0"/>
              <a:t>Link the folders: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ln -s /scratch/${USER}/.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$HOME/.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Now when you open ~/.</a:t>
            </a:r>
            <a:r>
              <a:rPr lang="en-GB" dirty="0" err="1"/>
              <a:t>conda</a:t>
            </a:r>
            <a:r>
              <a:rPr lang="en-GB" dirty="0"/>
              <a:t>, actually, the scratch directory is used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7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new session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120" y="1825625"/>
            <a:ext cx="75837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9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 out the info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099" y="1825625"/>
            <a:ext cx="639380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9099" y="2751221"/>
            <a:ext cx="6814396" cy="77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50505" y="4227095"/>
            <a:ext cx="810127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1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 the gateway (tunnel)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117" y="1825625"/>
            <a:ext cx="6769765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1007" y="4415408"/>
            <a:ext cx="352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student-linux.tudelft.nl for students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711117" y="4169388"/>
            <a:ext cx="481262" cy="246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0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099" y="1023519"/>
            <a:ext cx="6393802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751095" y="5309937"/>
            <a:ext cx="569494" cy="216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0589" y="5309937"/>
            <a:ext cx="4467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may take a while and may ask for a password (its testing the connection)</a:t>
            </a:r>
          </a:p>
          <a:p>
            <a:r>
              <a:rPr lang="en-GB" dirty="0"/>
              <a:t>For your sanity: I suggest to let </a:t>
            </a:r>
            <a:r>
              <a:rPr lang="en-GB" dirty="0" err="1"/>
              <a:t>MobaXterm</a:t>
            </a:r>
            <a:r>
              <a:rPr lang="en-GB" dirty="0"/>
              <a:t> remember the passwords</a:t>
            </a:r>
          </a:p>
        </p:txBody>
      </p:sp>
    </p:spTree>
    <p:extLst>
      <p:ext uri="{BB962C8B-B14F-4D97-AF65-F5344CB8AC3E}">
        <p14:creationId xmlns:p14="http://schemas.microsoft.com/office/powerpoint/2010/main" val="392134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new session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231" y="1825625"/>
            <a:ext cx="7133538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729789" y="3023937"/>
            <a:ext cx="64169" cy="1058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80674" y="4259179"/>
            <a:ext cx="359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Double click to connect (opens in a new tab)</a:t>
            </a:r>
          </a:p>
        </p:txBody>
      </p:sp>
    </p:spTree>
    <p:extLst>
      <p:ext uri="{BB962C8B-B14F-4D97-AF65-F5344CB8AC3E}">
        <p14:creationId xmlns:p14="http://schemas.microsoft.com/office/powerpoint/2010/main" val="361603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2855</Words>
  <Application>Microsoft Office PowerPoint</Application>
  <PresentationFormat>Breedbeeld</PresentationFormat>
  <Paragraphs>288</Paragraphs>
  <Slides>41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Wingdings</vt:lpstr>
      <vt:lpstr>Office Theme</vt:lpstr>
      <vt:lpstr>Delft Blue Tutorial</vt:lpstr>
      <vt:lpstr>SSH &amp; FileTransfer tools</vt:lpstr>
      <vt:lpstr>In the following</vt:lpstr>
      <vt:lpstr>How to connect</vt:lpstr>
      <vt:lpstr>Make new session</vt:lpstr>
      <vt:lpstr>Fill out the info</vt:lpstr>
      <vt:lpstr>Set up the gateway (tunnel)</vt:lpstr>
      <vt:lpstr>PowerPoint-presentatie</vt:lpstr>
      <vt:lpstr>Start new session</vt:lpstr>
      <vt:lpstr>Connected, hooray!</vt:lpstr>
      <vt:lpstr>Important directories</vt:lpstr>
      <vt:lpstr>Xterm interface</vt:lpstr>
      <vt:lpstr>Navigating using the commandline</vt:lpstr>
      <vt:lpstr>Debugging your code</vt:lpstr>
      <vt:lpstr>Show time left</vt:lpstr>
      <vt:lpstr>Loading pre-installed software</vt:lpstr>
      <vt:lpstr>Finding software</vt:lpstr>
      <vt:lpstr>Warning: disk space. </vt:lpstr>
      <vt:lpstr>Create the environment</vt:lpstr>
      <vt:lpstr>Checking environment 1/2</vt:lpstr>
      <vt:lpstr>Checking environment 2/2</vt:lpstr>
      <vt:lpstr>Upload your scripts and data</vt:lpstr>
      <vt:lpstr>Example jobfile</vt:lpstr>
      <vt:lpstr>On Windows</vt:lpstr>
      <vt:lpstr>Useful aliases 1/2</vt:lpstr>
      <vt:lpstr>Useful aliases 2/2</vt:lpstr>
      <vt:lpstr>Overview of SLURM commands</vt:lpstr>
      <vt:lpstr>st output</vt:lpstr>
      <vt:lpstr>Exercise</vt:lpstr>
      <vt:lpstr>Debugging code with interactive session</vt:lpstr>
      <vt:lpstr>The real work</vt:lpstr>
      <vt:lpstr>Generating jobfiles</vt:lpstr>
      <vt:lpstr>Generating sbatch commands</vt:lpstr>
      <vt:lpstr>Typical workflow</vt:lpstr>
      <vt:lpstr>Check efficiency</vt:lpstr>
      <vt:lpstr>Tips</vt:lpstr>
      <vt:lpstr>How busy is it?</vt:lpstr>
      <vt:lpstr>APPENDIX</vt:lpstr>
      <vt:lpstr>More information</vt:lpstr>
      <vt:lpstr>Conda space</vt:lpstr>
      <vt:lpstr>If you run out of space with Conda…. 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Viering - EWI</dc:creator>
  <cp:lastModifiedBy>Zarè Palanciyan</cp:lastModifiedBy>
  <cp:revision>204</cp:revision>
  <dcterms:created xsi:type="dcterms:W3CDTF">2022-05-16T09:05:29Z</dcterms:created>
  <dcterms:modified xsi:type="dcterms:W3CDTF">2025-05-15T12:46:12Z</dcterms:modified>
</cp:coreProperties>
</file>