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9" r:id="rId4"/>
    <p:sldId id="260" r:id="rId5"/>
    <p:sldId id="276" r:id="rId6"/>
    <p:sldId id="261" r:id="rId7"/>
    <p:sldId id="268" r:id="rId8"/>
    <p:sldId id="262" r:id="rId9"/>
    <p:sldId id="278" r:id="rId10"/>
    <p:sldId id="267" r:id="rId11"/>
    <p:sldId id="269" r:id="rId12"/>
    <p:sldId id="277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066800"/>
                <a:ext cx="8229600" cy="5141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Plug the </a:t>
                </a:r>
                <a:r>
                  <a:rPr lang="en-US" b="1" i="1" dirty="0">
                    <a:latin typeface="Symbol" pitchFamily="18" charset="2"/>
                  </a:rPr>
                  <a:t>b  </a:t>
                </a:r>
                <a:r>
                  <a:rPr lang="en-US" dirty="0"/>
                  <a:t>terms </a:t>
                </a:r>
                <a:r>
                  <a:rPr lang="en-US" dirty="0" smtClean="0"/>
                  <a:t>into this formula: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… and the Regression formula is: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9.13 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0.20∗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 0.07∗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For example, Data Point 1 has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X6=20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X8=35.3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Y=10.98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Using the formula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to predict Y: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9.13 </a:t>
                </a:r>
                <a:r>
                  <a:rPr lang="en-US" dirty="0" smtClean="0"/>
                  <a:t>+ </a:t>
                </a:r>
                <a:r>
                  <a:rPr lang="en-US" dirty="0" smtClean="0"/>
                  <a:t>0.20*20-0.0*35.3</a:t>
                </a:r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10.63</a:t>
                </a:r>
                <a:endParaRPr lang="en-US" dirty="0" smtClean="0"/>
              </a:p>
              <a:p>
                <a:pPr lvl="5"/>
                <a:r>
                  <a:rPr lang="en-US" dirty="0" smtClean="0"/>
                  <a:t>(compare this to the actual value Y=10.98)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41857"/>
              </a:xfrm>
              <a:prstGeom prst="rect">
                <a:avLst/>
              </a:prstGeom>
              <a:blipFill rotWithShape="1">
                <a:blip r:embed="rId3"/>
                <a:stretch>
                  <a:fillRect l="-444" t="-830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All the data points and estimated output are given below. The estimated values are given in “Y-hat” and the errors are in “e”.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23174"/>
              </p:ext>
            </p:extLst>
          </p:nvPr>
        </p:nvGraphicFramePr>
        <p:xfrm>
          <a:off x="2590800" y="1828800"/>
          <a:ext cx="3562744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  <a:gridCol w="582679"/>
                <a:gridCol w="556588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Y-hat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-0.61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-0.56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-1.64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-0.15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-0.52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-0.79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-1.15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6350" marR="6350" marT="6350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-0.45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8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Assumptions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11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LINEAR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Assumptions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Linear Regression assumes the following </a:t>
            </a:r>
          </a:p>
          <a:p>
            <a:pPr algn="ctr"/>
            <a:r>
              <a:rPr lang="en-US" sz="2400" b="1" dirty="0" smtClean="0"/>
              <a:t>criteria about the data will be met: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Independence: All the observations (records) are independent from one another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Linearity: The target (dependent) variable is a linear combination of the input (independent) variables.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Multicollinearity</a:t>
            </a:r>
            <a:r>
              <a:rPr lang="en-US" dirty="0" smtClean="0"/>
              <a:t>: There is no perfect correlation between independent variables.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Error Terms: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error terms have a mean or average value of zero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error terms are normally distributed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There is no observable pattern to the error terms (homoscedastic).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6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LINEAR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Assumptions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if the Linear Regression model violates any assumption?</a:t>
            </a:r>
          </a:p>
          <a:p>
            <a:endParaRPr lang="en-US" dirty="0" smtClean="0"/>
          </a:p>
          <a:p>
            <a:r>
              <a:rPr lang="en-US" dirty="0" smtClean="0"/>
              <a:t>Linear Regression is robust. Even if the assumptions of linear regression are violated, the regression model can still produce good results.</a:t>
            </a:r>
          </a:p>
          <a:p>
            <a:pPr lvl="1"/>
            <a:r>
              <a:rPr lang="en-US" dirty="0" smtClean="0"/>
              <a:t>- Paraphrasing the work of JOHN TUKEY</a:t>
            </a:r>
          </a:p>
          <a:p>
            <a:endParaRPr lang="en-US" dirty="0" smtClean="0"/>
          </a:p>
          <a:p>
            <a:r>
              <a:rPr lang="en-US" dirty="0" smtClean="0"/>
              <a:t>“All models are wrong, but some are useful”</a:t>
            </a:r>
          </a:p>
          <a:p>
            <a:pPr lvl="1"/>
            <a:r>
              <a:rPr lang="en-US" dirty="0" smtClean="0"/>
              <a:t>- George E. P. Box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regression is simple and powerful. If you can get away with using it as a predictive model, then do so. Even if it means taking a few liberties.</a:t>
            </a:r>
          </a:p>
          <a:p>
            <a:pPr lvl="1"/>
            <a:r>
              <a:rPr lang="en-US" dirty="0" smtClean="0"/>
              <a:t>- Opinion of Donald Wedding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19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LINEAR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564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 are “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” records and each record is labeled </a:t>
                </a:r>
                <a:r>
                  <a:rPr lang="en-US" b="1" i="1" dirty="0" err="1" smtClean="0"/>
                  <a:t>i</a:t>
                </a:r>
                <a:r>
                  <a:rPr lang="en-US" dirty="0" smtClean="0"/>
                  <a:t> where </a:t>
                </a:r>
                <a:r>
                  <a:rPr lang="en-US" b="1" i="1" dirty="0" err="1" smtClean="0"/>
                  <a:t>i</a:t>
                </a:r>
                <a:r>
                  <a:rPr lang="en-US" b="1" i="1" dirty="0" smtClean="0"/>
                  <a:t>=1..P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each record has a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variable that is a target (dependent) variable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</a:t>
                </a:r>
                <a:r>
                  <a:rPr lang="en-US" b="1" i="1" dirty="0" smtClean="0"/>
                  <a:t>X</a:t>
                </a:r>
                <a:r>
                  <a:rPr lang="en-US" b="1" i="1" baseline="-25000" dirty="0" smtClean="0"/>
                  <a:t>1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2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3</a:t>
                </a:r>
                <a:r>
                  <a:rPr lang="en-US" b="1" i="1" dirty="0" smtClean="0"/>
                  <a:t>, … </a:t>
                </a:r>
                <a:r>
                  <a:rPr lang="en-US" b="1" i="1" dirty="0" err="1" smtClean="0"/>
                  <a:t>X</a:t>
                </a:r>
                <a:r>
                  <a:rPr lang="en-US" b="1" i="1" baseline="-25000" dirty="0" err="1" smtClean="0"/>
                  <a:t>n</a:t>
                </a:r>
                <a:r>
                  <a:rPr lang="en-US" dirty="0" smtClean="0"/>
                  <a:t> are input (independent) variables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there are some weights or </a:t>
                </a:r>
                <a:r>
                  <a:rPr lang="en-US" b="1" i="1" dirty="0" smtClean="0">
                    <a:latin typeface="Symbol" pitchFamily="18" charset="2"/>
                  </a:rPr>
                  <a:t>b</a:t>
                </a:r>
                <a:r>
                  <a:rPr lang="en-US" dirty="0" smtClean="0"/>
                  <a:t> (beta) values so that: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In the above equation, the </a:t>
                </a:r>
                <a:r>
                  <a:rPr lang="en-US" b="1" i="1" dirty="0" err="1" smtClean="0"/>
                  <a:t>e</a:t>
                </a:r>
                <a:r>
                  <a:rPr lang="en-US" b="1" i="1" baseline="-25000" dirty="0" err="1" smtClean="0"/>
                  <a:t>i</a:t>
                </a:r>
                <a:r>
                  <a:rPr lang="en-US" dirty="0" smtClean="0"/>
                  <a:t> term is an error term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b="1" i="1" dirty="0">
                    <a:latin typeface="Symbol" pitchFamily="18" charset="2"/>
                  </a:rPr>
                  <a:t>b </a:t>
                </a:r>
                <a:r>
                  <a:rPr lang="en-US" b="1" i="1" dirty="0" smtClean="0">
                    <a:latin typeface="Symbol" pitchFamily="18" charset="2"/>
                  </a:rPr>
                  <a:t> </a:t>
                </a:r>
                <a:r>
                  <a:rPr lang="en-US" dirty="0" smtClean="0"/>
                  <a:t>terms are selected so that the sum of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aseline="30000" dirty="0" smtClean="0"/>
                  <a:t>2</a:t>
                </a:r>
                <a:r>
                  <a:rPr lang="en-US" dirty="0" smtClean="0"/>
                  <a:t> terms is </a:t>
                </a:r>
                <a:r>
                  <a:rPr lang="en-US" b="1" i="1" dirty="0" smtClean="0"/>
                  <a:t>minimized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aseline="300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aseline="30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𝑆𝑆𝐸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aseline="30000" dirty="0" smtClean="0"/>
              </a:p>
              <a:p>
                <a:endParaRPr lang="en-US" baseline="30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aseline="30000" dirty="0"/>
              </a:p>
              <a:p>
                <a:endParaRPr lang="en-US" baseline="30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564583"/>
              </a:xfrm>
              <a:prstGeom prst="rect">
                <a:avLst/>
              </a:prstGeom>
              <a:blipFill rotWithShape="1">
                <a:blip r:embed="rId3"/>
                <a:stretch>
                  <a:fillRect l="-444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LINEAR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26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Using the </a:t>
                </a:r>
                <a:r>
                  <a:rPr lang="en-US" b="1" i="1" dirty="0">
                    <a:latin typeface="Symbol" pitchFamily="18" charset="2"/>
                  </a:rPr>
                  <a:t>b  </a:t>
                </a:r>
                <a:r>
                  <a:rPr lang="en-US" dirty="0" smtClean="0"/>
                  <a:t>terms, it is possible to generate a reasonable estimate of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for some given some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values.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estimate of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is represented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b="1" dirty="0">
                        <a:solidFill>
                          <a:srgbClr val="FF0000"/>
                        </a:solidFill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NOTE: The method for determining the </a:t>
                </a:r>
                <a:r>
                  <a:rPr lang="en-US" b="1" i="1" dirty="0">
                    <a:latin typeface="Symbol" pitchFamily="18" charset="2"/>
                  </a:rPr>
                  <a:t>b  </a:t>
                </a:r>
                <a:r>
                  <a:rPr lang="en-US" dirty="0" smtClean="0"/>
                  <a:t>terms requires Matrix algebra. It is beyond the scope of this class. In the opinion of the instructor, the best source of this learning the technique is:</a:t>
                </a:r>
              </a:p>
              <a:p>
                <a:endParaRPr lang="en-US" dirty="0" smtClean="0"/>
              </a:p>
              <a:p>
                <a:pPr lvl="1"/>
                <a:r>
                  <a:rPr lang="en-US" b="1" i="1" dirty="0" smtClean="0"/>
                  <a:t>Applied Regression Analysis, 3</a:t>
                </a:r>
                <a:r>
                  <a:rPr lang="en-US" b="1" i="1" baseline="30000" dirty="0" smtClean="0"/>
                  <a:t>rd</a:t>
                </a:r>
                <a:r>
                  <a:rPr lang="en-US" b="1" i="1" dirty="0" smtClean="0"/>
                  <a:t> Edition (chapters 4-5) </a:t>
                </a:r>
                <a:r>
                  <a:rPr lang="en-US" i="1" dirty="0" smtClean="0"/>
                  <a:t> by Norman R. Draper and Harry Smith. John Wiley and Sons.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262192"/>
              </a:xfrm>
              <a:prstGeom prst="rect">
                <a:avLst/>
              </a:prstGeom>
              <a:blipFill rotWithShape="1">
                <a:blip r:embed="rId3"/>
                <a:stretch>
                  <a:fillRect l="-593" t="-1001" r="-667" b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62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LINEAR REGRESSION: Example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example is taken from the previously mentioned Draper and Smith reference.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describes monthly steam usage in a manufacturing plant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 		Monthly use of steam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X6	Operating days per month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X8	Average temperature in degrees Fahrenheit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NOTE: Draper and Smith named their variables X6 and X8, don’t worry about that. The names of the variables are not important and don’t affect the formula.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Raw Data is given on the following slide.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Code is provided to read data into SAS</a:t>
            </a:r>
          </a:p>
        </p:txBody>
      </p:sp>
    </p:spTree>
    <p:extLst>
      <p:ext uri="{BB962C8B-B14F-4D97-AF65-F5344CB8AC3E}">
        <p14:creationId xmlns:p14="http://schemas.microsoft.com/office/powerpoint/2010/main" val="10941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Raw Steam Usage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6991"/>
              </p:ext>
            </p:extLst>
          </p:nvPr>
        </p:nvGraphicFramePr>
        <p:xfrm>
          <a:off x="2743200" y="1600200"/>
          <a:ext cx="2423477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9.14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9.57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9.58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= "Steam_Linear_Data.csv"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FILE 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df.copy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X.drop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"Y", axis=1 )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["Y"]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X.columns.values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(X,Y)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["INTERCEPT"]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m.intercept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feat in zip(m.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[feat]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 = ",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coef_dict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m.predict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X 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 Predicted Values ")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 PRED 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 ---------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	=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9.126885414860034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X6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=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0.20281538649698433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 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=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0.07239294367982886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1093</Words>
  <Application>Microsoft Office PowerPoint</Application>
  <PresentationFormat>On-screen Show (4:3)</PresentationFormat>
  <Paragraphs>401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Linear Regression</vt:lpstr>
      <vt:lpstr>Linear Regression</vt:lpstr>
      <vt:lpstr>LINEAR REGRESSION Review</vt:lpstr>
      <vt:lpstr>LINEAR REGRESSION Review</vt:lpstr>
      <vt:lpstr>Linear Regression</vt:lpstr>
      <vt:lpstr>LINEAR REGRESSION: Example</vt:lpstr>
      <vt:lpstr>LINEAR REGRESSION: Example</vt:lpstr>
      <vt:lpstr>LINEAR REGRESSION: Example</vt:lpstr>
      <vt:lpstr>LINEAR REGRESSION: Example</vt:lpstr>
      <vt:lpstr>LINEAR REGRESSION: Example</vt:lpstr>
      <vt:lpstr>LINEAR REGRESSION: Example</vt:lpstr>
      <vt:lpstr>Linear Regression</vt:lpstr>
      <vt:lpstr>LINEAR REGRESSION Assumptions</vt:lpstr>
      <vt:lpstr>LINEAR REGRESSION Assumptions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Donald</cp:lastModifiedBy>
  <cp:revision>35</cp:revision>
  <dcterms:created xsi:type="dcterms:W3CDTF">2006-08-16T00:00:00Z</dcterms:created>
  <dcterms:modified xsi:type="dcterms:W3CDTF">2020-06-12T04:05:59Z</dcterms:modified>
</cp:coreProperties>
</file>