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0" r:id="rId4"/>
    <p:sldId id="300" r:id="rId5"/>
    <p:sldId id="283" r:id="rId6"/>
    <p:sldId id="281" r:id="rId7"/>
    <p:sldId id="278" r:id="rId8"/>
    <p:sldId id="321" r:id="rId9"/>
    <p:sldId id="326" r:id="rId10"/>
    <p:sldId id="322" r:id="rId11"/>
    <p:sldId id="323" r:id="rId12"/>
    <p:sldId id="268" r:id="rId13"/>
    <p:sldId id="324" r:id="rId14"/>
    <p:sldId id="325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84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Logistic Regression: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example is taken from the previously mentioned Draper and Smith reference.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describes monthly steam usage in a manufacturing plant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Y_Temp</a:t>
            </a:r>
            <a:r>
              <a:rPr lang="en-US" dirty="0" smtClean="0"/>
              <a:t> 	Monthly use of steam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		1: </a:t>
            </a:r>
            <a:r>
              <a:rPr lang="en-US" dirty="0" err="1" smtClean="0"/>
              <a:t>Y_Temp</a:t>
            </a:r>
            <a:r>
              <a:rPr lang="en-US" dirty="0" smtClean="0"/>
              <a:t> &gt; 10 		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0: </a:t>
            </a:r>
            <a:r>
              <a:rPr lang="en-US" dirty="0" err="1"/>
              <a:t>Y_Temp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/>
              <a:t>10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X6	Operating days per month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X8	Average temperature in degrees Fahrenheit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 Draper and Smith named their variables X6 and X8, don’t worry about that. The names of the variables are not important and don’t affect the formula.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Raw Data is given on the following slide.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is provided to read data into SAS</a:t>
            </a:r>
          </a:p>
        </p:txBody>
      </p:sp>
    </p:spTree>
    <p:extLst>
      <p:ext uri="{BB962C8B-B14F-4D97-AF65-F5344CB8AC3E}">
        <p14:creationId xmlns:p14="http://schemas.microsoft.com/office/powerpoint/2010/main" val="5329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6991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71.3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warnings</a:t>
            </a:r>
          </a:p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warnings.filterwarnings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("ignore")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= "Steam_Logit_Data.csv"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FILE )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df.copy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X.drop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"Y", axis=1 )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X.columns.values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(X,Y)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["INTERCEPT"]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m.intercept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feat in zip(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m.coef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_[0],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[feat]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 = 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the data has been read in and transformed, the data set looks like this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>
                <a:solidFill>
                  <a:schemeClr val="tx2"/>
                </a:solidFill>
              </a:rPr>
              <a:t>INTERCEPT  </a:t>
            </a:r>
            <a:r>
              <a:rPr lang="en-US" b="1" dirty="0" smtClean="0">
                <a:solidFill>
                  <a:schemeClr val="tx2"/>
                </a:solidFill>
              </a:rPr>
              <a:t>	=  </a:t>
            </a:r>
            <a:r>
              <a:rPr lang="en-US" b="1" dirty="0">
                <a:solidFill>
                  <a:schemeClr val="tx2"/>
                </a:solidFill>
              </a:rPr>
              <a:t>-0.15080520918667048</a:t>
            </a:r>
          </a:p>
          <a:p>
            <a:r>
              <a:rPr lang="en-US" b="1" dirty="0">
                <a:solidFill>
                  <a:schemeClr val="tx2"/>
                </a:solidFill>
              </a:rPr>
              <a:t>X6  </a:t>
            </a:r>
            <a:r>
              <a:rPr lang="en-US" b="1" dirty="0" smtClean="0">
                <a:solidFill>
                  <a:schemeClr val="tx2"/>
                </a:solidFill>
              </a:rPr>
              <a:t>		=  </a:t>
            </a:r>
            <a:r>
              <a:rPr lang="en-US" b="1" dirty="0">
                <a:solidFill>
                  <a:schemeClr val="tx2"/>
                </a:solidFill>
              </a:rPr>
              <a:t>0.4454426549695621</a:t>
            </a:r>
          </a:p>
          <a:p>
            <a:r>
              <a:rPr lang="en-US" b="1" dirty="0">
                <a:solidFill>
                  <a:schemeClr val="tx2"/>
                </a:solidFill>
              </a:rPr>
              <a:t>X8  </a:t>
            </a:r>
            <a:r>
              <a:rPr lang="en-US" b="1" dirty="0" smtClean="0">
                <a:solidFill>
                  <a:schemeClr val="tx2"/>
                </a:solidFill>
              </a:rPr>
              <a:t>		=  </a:t>
            </a:r>
            <a:r>
              <a:rPr lang="en-US" b="1" dirty="0">
                <a:solidFill>
                  <a:schemeClr val="tx2"/>
                </a:solidFill>
              </a:rPr>
              <a:t>-0.20260649804962044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7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dirty="0" err="1">
                    <a:solidFill>
                      <a:srgbClr val="FF0000"/>
                    </a:solidFill>
                  </a:rPr>
                  <a:t>_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cs typeface="Courier New" pitchFamily="49" charset="0"/>
                      </a:rPr>
                      <m:t>0.15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+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cs typeface="Courier New" pitchFamily="49" charset="0"/>
                      </a:rPr>
                      <m:t>0.45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6 −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cs typeface="Courier New" pitchFamily="49" charset="0"/>
                      </a:rPr>
                      <m:t>0.20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cs typeface="Courier New" pitchFamily="49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Logit</a:t>
                </a:r>
                <a:r>
                  <a:rPr lang="en-US" dirty="0" err="1">
                    <a:solidFill>
                      <a:srgbClr val="FF0000"/>
                    </a:solidFill>
                  </a:rPr>
                  <a:t>_</a:t>
                </a:r>
                <a:r>
                  <a:rPr lang="en-US" dirty="0" err="1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0.15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 +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0.45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b="1" dirty="0" smtClean="0">
                    <a:solidFill>
                      <a:srgbClr val="FF0000"/>
                    </a:solidFill>
                  </a:rPr>
                  <a:t>1.61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−0.15 + 0.45∗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−0.15 + 0.45∗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1.61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−0.15 + 0.45∗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 smtClean="0">
                    <a:solidFill>
                      <a:srgbClr val="00B050"/>
                    </a:solidFill>
                  </a:rPr>
                  <a:t>4.98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0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Binary Target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9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−0.15 + 0.45∗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4.98</a:t>
                </a:r>
                <a:r>
                  <a:rPr lang="en-US" dirty="0" smtClean="0"/>
                  <a:t>/ </a:t>
                </a:r>
                <a:r>
                  <a:rPr lang="en-US" dirty="0"/>
                  <a:t>(</a:t>
                </a:r>
                <a:r>
                  <a:rPr lang="en-US" dirty="0" smtClean="0"/>
                  <a:t>1+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4.98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−0.15 + 0.45∗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 smtClean="0">
                    <a:solidFill>
                      <a:srgbClr val="0070C0"/>
                    </a:solidFill>
                  </a:rPr>
                  <a:t>0.83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:r>
                  <a:rPr lang="en-US" dirty="0"/>
                  <a:t>/ </a:t>
                </a:r>
                <a:r>
                  <a:rPr lang="en-US" dirty="0"/>
                  <a:t>(</a:t>
                </a:r>
                <a:r>
                  <a:rPr lang="en-US" dirty="0"/>
                  <a:t>1+</a:t>
                </a:r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:r>
                  <a:rPr lang="en-US" dirty="0"/>
                  <a:t>)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00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−0.15 + 0.45∗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20 </m:t>
                    </m:r>
                    <m:r>
                      <m:rPr>
                        <m:nor/>
                      </m:rPr>
                      <a:rPr lang="en-US" dirty="0">
                        <a:cs typeface="Courier New" pitchFamily="49" charset="0"/>
                      </a:rPr>
                      <m:t>− 0.20∗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35.3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1.61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0.83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:r>
                  <a:rPr lang="en-US" dirty="0"/>
                  <a:t>/ (1+</a:t>
                </a:r>
                <a:r>
                  <a:rPr lang="en-US" dirty="0">
                    <a:solidFill>
                      <a:srgbClr val="00B050"/>
                    </a:solidFill>
                  </a:rPr>
                  <a:t>4.98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 algn="ctr"/>
                <a:r>
                  <a:rPr lang="en-US" b="1" dirty="0" smtClean="0"/>
                  <a:t>PROB that Y=1 is </a:t>
                </a:r>
                <a:r>
                  <a:rPr lang="en-US" b="1" dirty="0" smtClean="0"/>
                  <a:t>83%</a:t>
                </a:r>
                <a:endParaRPr lang="en-US" b="1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004109"/>
              </a:xfrm>
              <a:prstGeom prst="rect">
                <a:avLst/>
              </a:prstGeom>
              <a:blipFill rotWithShape="1">
                <a:blip r:embed="rId3"/>
                <a:stretch>
                  <a:fillRect l="-444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a data set has a BINARY Target Variable: 0 or 1</a:t>
            </a:r>
          </a:p>
          <a:p>
            <a:endParaRPr lang="en-US" dirty="0"/>
          </a:p>
          <a:p>
            <a:r>
              <a:rPr lang="en-US" dirty="0" smtClean="0"/>
              <a:t>Linear (OLS) Regression cannot be used to predict this target because: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Errors won’t be normally distributed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Probability value from OLS regression can take on values &gt; 100% or &lt; 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Even if the Predicted value is truncated, the predictions are usually not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Uses Maximum Likelihood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Predicts LOG-ODDS (“LOGIT”) of target (value can range from +/- Infinity)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Logit</a:t>
            </a:r>
            <a:r>
              <a:rPr lang="en-US" dirty="0" smtClean="0"/>
              <a:t> can be converted to a Probability Score ranging from 0% to 100%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common method of dealing with Binary Targets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Easy to write scoring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Easy to interpret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300787" cy="4852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41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53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 are “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” records and each record is labeled </a:t>
                </a:r>
                <a:r>
                  <a:rPr lang="en-US" b="1" i="1" dirty="0" err="1" smtClean="0"/>
                  <a:t>i</a:t>
                </a:r>
                <a:r>
                  <a:rPr lang="en-US" dirty="0" smtClean="0"/>
                  <a:t> where </a:t>
                </a:r>
                <a:r>
                  <a:rPr lang="en-US" b="1" i="1" dirty="0" err="1" smtClean="0"/>
                  <a:t>i</a:t>
                </a:r>
                <a:r>
                  <a:rPr lang="en-US" b="1" i="1" dirty="0" smtClean="0"/>
                  <a:t>=1..P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each record has a </a:t>
                </a:r>
                <a:r>
                  <a:rPr lang="en-US" b="1" dirty="0" smtClean="0"/>
                  <a:t>Binary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variable that is a target variable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</a:t>
                </a:r>
                <a:r>
                  <a:rPr lang="en-US" b="1" i="1" dirty="0" smtClean="0"/>
                  <a:t>X</a:t>
                </a:r>
                <a:r>
                  <a:rPr lang="en-US" b="1" i="1" baseline="-25000" dirty="0" smtClean="0"/>
                  <a:t>1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2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3</a:t>
                </a:r>
                <a:r>
                  <a:rPr lang="en-US" b="1" i="1" dirty="0" smtClean="0"/>
                  <a:t>, … </a:t>
                </a:r>
                <a:r>
                  <a:rPr lang="en-US" b="1" i="1" dirty="0" err="1" smtClean="0"/>
                  <a:t>X</a:t>
                </a:r>
                <a:r>
                  <a:rPr lang="en-US" b="1" i="1" baseline="-25000" dirty="0" err="1" smtClean="0"/>
                  <a:t>n</a:t>
                </a:r>
                <a:r>
                  <a:rPr lang="en-US" dirty="0" smtClean="0"/>
                  <a:t> are input variables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there are some weights or </a:t>
                </a:r>
                <a:r>
                  <a:rPr lang="en-US" b="1" i="1" dirty="0" smtClean="0">
                    <a:latin typeface="Symbol" pitchFamily="18" charset="2"/>
                  </a:rPr>
                  <a:t>b</a:t>
                </a:r>
                <a:r>
                  <a:rPr lang="en-US" dirty="0" smtClean="0"/>
                  <a:t> (beta) values so that:</a:t>
                </a:r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b="1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b="1" dirty="0">
                    <a:solidFill>
                      <a:srgbClr val="FF0000"/>
                    </a:solidFill>
                  </a:rPr>
                  <a:t>_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b="1" dirty="0" smtClean="0"/>
                  <a:t> = Log Odds Y</a:t>
                </a:r>
                <a:r>
                  <a:rPr lang="en-US" b="1" baseline="-25000" dirty="0" smtClean="0"/>
                  <a:t>i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b="1" i="1" dirty="0">
                    <a:latin typeface="Symbol" pitchFamily="18" charset="2"/>
                  </a:rPr>
                  <a:t>b </a:t>
                </a:r>
                <a:r>
                  <a:rPr lang="en-US" b="1" i="1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terms are selected using the MAXIMUM LIKELIHOOD algorithm</a:t>
                </a:r>
                <a:endParaRPr lang="en-US" baseline="300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444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Use Python to calculate this formula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sz="2000" b="1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_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sz="2000" b="1" dirty="0" smtClean="0"/>
                  <a:t> = Log Odds Y</a:t>
                </a:r>
                <a:r>
                  <a:rPr lang="en-US" sz="2000" b="1" baseline="-25000" dirty="0" smtClean="0"/>
                  <a:t>i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b="1" dirty="0"/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𝒊𝒏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pPr lvl="2"/>
                <a:endParaRPr lang="en-US" dirty="0"/>
              </a:p>
              <a:p>
                <a:pPr lvl="2"/>
                <a:endParaRPr lang="en-US" b="0" dirty="0" smtClean="0"/>
              </a:p>
              <a:p>
                <a:pPr lvl="2"/>
                <a:endParaRPr lang="en-US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062103"/>
              </a:xfrm>
              <a:prstGeom prst="rect">
                <a:avLst/>
              </a:prstGeom>
              <a:blipFill rotWithShape="1">
                <a:blip r:embed="rId3"/>
                <a:stretch>
                  <a:fillRect l="-593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Then Convert LOGIT to a PROBABILITY</a:t>
                </a:r>
                <a:endParaRPr lang="en-US" b="1" i="1" dirty="0" smtClean="0"/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dirty="0">
                    <a:solidFill>
                      <a:srgbClr val="FF0000"/>
                    </a:solidFill>
                  </a:rPr>
                  <a:t>_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Log Odds Y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44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705</Words>
  <Application>Microsoft Office PowerPoint</Application>
  <PresentationFormat>On-screen Show (4:3)</PresentationFormat>
  <Paragraphs>319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Logistic Regression</vt:lpstr>
      <vt:lpstr>Binary Target</vt:lpstr>
      <vt:lpstr>Binary Target</vt:lpstr>
      <vt:lpstr>Binary Target</vt:lpstr>
      <vt:lpstr>Binary Target</vt:lpstr>
      <vt:lpstr>Logistic Regression</vt:lpstr>
      <vt:lpstr>Logistic Regression Review</vt:lpstr>
      <vt:lpstr>Logistic Regression Review</vt:lpstr>
      <vt:lpstr>Logistic Regression Review</vt:lpstr>
      <vt:lpstr>Logistic Regression</vt:lpstr>
      <vt:lpstr>Logistic Regression: Example</vt:lpstr>
      <vt:lpstr>Logistic Regression: Example</vt:lpstr>
      <vt:lpstr>Logistic Regression: Example</vt:lpstr>
      <vt:lpstr>Logistic Regression: Example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Donald</cp:lastModifiedBy>
  <cp:revision>96</cp:revision>
  <dcterms:created xsi:type="dcterms:W3CDTF">2006-08-16T00:00:00Z</dcterms:created>
  <dcterms:modified xsi:type="dcterms:W3CDTF">2020-06-12T04:00:04Z</dcterms:modified>
</cp:coreProperties>
</file>