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1" r:id="rId4"/>
    <p:sldId id="262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B5BE-FAF1-4783-AEE3-9C87EE96188E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D76E-F640-4093-B0AA-C80AC096D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73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B5BE-FAF1-4783-AEE3-9C87EE96188E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D76E-F640-4093-B0AA-C80AC096D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85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B5BE-FAF1-4783-AEE3-9C87EE96188E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D76E-F640-4093-B0AA-C80AC096D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89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B5BE-FAF1-4783-AEE3-9C87EE96188E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D76E-F640-4093-B0AA-C80AC096D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270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B5BE-FAF1-4783-AEE3-9C87EE96188E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D76E-F640-4093-B0AA-C80AC096D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82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B5BE-FAF1-4783-AEE3-9C87EE96188E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D76E-F640-4093-B0AA-C80AC096D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10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B5BE-FAF1-4783-AEE3-9C87EE96188E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D76E-F640-4093-B0AA-C80AC096D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40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B5BE-FAF1-4783-AEE3-9C87EE96188E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D76E-F640-4093-B0AA-C80AC096D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81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B5BE-FAF1-4783-AEE3-9C87EE96188E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D76E-F640-4093-B0AA-C80AC096D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40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B5BE-FAF1-4783-AEE3-9C87EE96188E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D76E-F640-4093-B0AA-C80AC096D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86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B5BE-FAF1-4783-AEE3-9C87EE96188E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9D76E-F640-4093-B0AA-C80AC096D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9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FB5BE-FAF1-4783-AEE3-9C87EE96188E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9D76E-F640-4093-B0AA-C80AC096D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93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Energy Model of EGFR Signaling Pathway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Zarifeh</a:t>
            </a:r>
            <a:r>
              <a:rPr lang="en-US" dirty="0" smtClean="0"/>
              <a:t> </a:t>
            </a:r>
            <a:r>
              <a:rPr lang="en-US" dirty="0" err="1" smtClean="0"/>
              <a:t>Heidari</a:t>
            </a:r>
            <a:r>
              <a:rPr lang="en-US" dirty="0" smtClean="0"/>
              <a:t> </a:t>
            </a:r>
          </a:p>
          <a:p>
            <a:r>
              <a:rPr lang="en-US" dirty="0" smtClean="0"/>
              <a:t>June 2,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29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Step 1</a:t>
            </a:r>
            <a:endParaRPr lang="en-US" b="1" dirty="0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362" y="1825680"/>
            <a:ext cx="2703796" cy="4351283"/>
          </a:xfrm>
          <a:prstGeom prst="rect">
            <a:avLst/>
          </a:prstGeom>
        </p:spPr>
      </p:pic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Model Components:</a:t>
            </a:r>
          </a:p>
          <a:p>
            <a:pPr marL="0" indent="0">
              <a:buNone/>
            </a:pPr>
            <a:r>
              <a:rPr lang="en-US" sz="3200" b="1" dirty="0" smtClean="0"/>
              <a:t>EGF, EGFR, </a:t>
            </a:r>
            <a:r>
              <a:rPr lang="en-US" sz="3200" b="1" dirty="0" err="1" smtClean="0"/>
              <a:t>Shc</a:t>
            </a:r>
            <a:endParaRPr lang="en-US" sz="32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460008"/>
              </p:ext>
            </p:extLst>
          </p:nvPr>
        </p:nvGraphicFramePr>
        <p:xfrm>
          <a:off x="9334356" y="1825680"/>
          <a:ext cx="201944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444">
                  <a:extLst>
                    <a:ext uri="{9D8B030D-6E8A-4147-A177-3AD203B41FA5}">
                      <a16:colId xmlns:a16="http://schemas.microsoft.com/office/drawing/2014/main" val="1819372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Kholodenko</a:t>
                      </a:r>
                      <a:r>
                        <a:rPr lang="en-US" baseline="0" dirty="0" smtClean="0"/>
                        <a:t> Model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302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16 </a:t>
                      </a:r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856563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8022"/>
              </p:ext>
            </p:extLst>
          </p:nvPr>
        </p:nvGraphicFramePr>
        <p:xfrm>
          <a:off x="9341064" y="2575035"/>
          <a:ext cx="2019444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444">
                  <a:extLst>
                    <a:ext uri="{9D8B030D-6E8A-4147-A177-3AD203B41FA5}">
                      <a16:colId xmlns:a16="http://schemas.microsoft.com/office/drawing/2014/main" val="3037793843"/>
                    </a:ext>
                  </a:extLst>
                </a:gridCol>
              </a:tblGrid>
              <a:tr h="310755">
                <a:tc>
                  <a:txBody>
                    <a:bodyPr/>
                    <a:lstStyle/>
                    <a:p>
                      <a:r>
                        <a:rPr lang="en-US" dirty="0" smtClean="0"/>
                        <a:t>Energy-Base Model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362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 Parameters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657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1878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Step 2</a:t>
            </a:r>
            <a:endParaRPr lang="en-US" b="1" dirty="0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362" y="1825680"/>
            <a:ext cx="2703796" cy="4351283"/>
          </a:xfrm>
          <a:prstGeom prst="rect">
            <a:avLst/>
          </a:prstGeom>
        </p:spPr>
      </p:pic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Model Components:</a:t>
            </a:r>
          </a:p>
          <a:p>
            <a:pPr marL="0" indent="0">
              <a:buNone/>
            </a:pPr>
            <a:r>
              <a:rPr lang="en-US" sz="3200" b="1" dirty="0" smtClean="0"/>
              <a:t>EGF, EGFR, </a:t>
            </a:r>
            <a:r>
              <a:rPr lang="en-US" sz="3200" b="1" dirty="0" err="1" smtClean="0"/>
              <a:t>Shc</a:t>
            </a:r>
            <a:r>
              <a:rPr lang="en-US" sz="3200" b="1" dirty="0" smtClean="0"/>
              <a:t>, Grb2, SOS</a:t>
            </a:r>
          </a:p>
          <a:p>
            <a:pPr marL="0" indent="0">
              <a:buNone/>
            </a:pPr>
            <a:r>
              <a:rPr lang="en-US" sz="3200" dirty="0" smtClean="0"/>
              <a:t>Not considering the</a:t>
            </a:r>
          </a:p>
          <a:p>
            <a:pPr marL="0" indent="0">
              <a:buNone/>
            </a:pPr>
            <a:r>
              <a:rPr lang="en-US" sz="3200" dirty="0" smtClean="0"/>
              <a:t>connection Of</a:t>
            </a:r>
          </a:p>
          <a:p>
            <a:pPr marL="0" indent="0">
              <a:buNone/>
            </a:pPr>
            <a:r>
              <a:rPr lang="en-US" sz="3200" dirty="0" err="1" smtClean="0"/>
              <a:t>Shc</a:t>
            </a:r>
            <a:r>
              <a:rPr lang="en-US" sz="3200" dirty="0" smtClean="0"/>
              <a:t> and Grb2</a:t>
            </a:r>
            <a:endParaRPr lang="en-US" sz="32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275318"/>
              </p:ext>
            </p:extLst>
          </p:nvPr>
        </p:nvGraphicFramePr>
        <p:xfrm>
          <a:off x="9334356" y="1825680"/>
          <a:ext cx="201944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444">
                  <a:extLst>
                    <a:ext uri="{9D8B030D-6E8A-4147-A177-3AD203B41FA5}">
                      <a16:colId xmlns:a16="http://schemas.microsoft.com/office/drawing/2014/main" val="1819372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Kholodenko</a:t>
                      </a:r>
                      <a:r>
                        <a:rPr lang="en-US" baseline="0" dirty="0" smtClean="0"/>
                        <a:t> Model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302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24 </a:t>
                      </a:r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856563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684635"/>
              </p:ext>
            </p:extLst>
          </p:nvPr>
        </p:nvGraphicFramePr>
        <p:xfrm>
          <a:off x="9341064" y="2575035"/>
          <a:ext cx="2019444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444">
                  <a:extLst>
                    <a:ext uri="{9D8B030D-6E8A-4147-A177-3AD203B41FA5}">
                      <a16:colId xmlns:a16="http://schemas.microsoft.com/office/drawing/2014/main" val="3037793843"/>
                    </a:ext>
                  </a:extLst>
                </a:gridCol>
              </a:tblGrid>
              <a:tr h="310755">
                <a:tc>
                  <a:txBody>
                    <a:bodyPr/>
                    <a:lstStyle/>
                    <a:p>
                      <a:r>
                        <a:rPr lang="en-US" dirty="0" smtClean="0"/>
                        <a:t>Energy-Base Model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362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 Parameters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657870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2085" y="3446626"/>
            <a:ext cx="3447619" cy="1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939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Step 3</a:t>
            </a:r>
            <a:endParaRPr lang="en-US" b="1" dirty="0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362" y="1825680"/>
            <a:ext cx="2703796" cy="4351283"/>
          </a:xfrm>
          <a:prstGeom prst="rect">
            <a:avLst/>
          </a:prstGeom>
        </p:spPr>
      </p:pic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Model Components:</a:t>
            </a:r>
          </a:p>
          <a:p>
            <a:pPr marL="0" indent="0">
              <a:buNone/>
            </a:pPr>
            <a:r>
              <a:rPr lang="en-US" sz="3200" b="1" dirty="0" smtClean="0"/>
              <a:t>EGF, EGFR, </a:t>
            </a:r>
            <a:r>
              <a:rPr lang="en-US" sz="3200" b="1" dirty="0" err="1" smtClean="0"/>
              <a:t>Shc</a:t>
            </a:r>
            <a:r>
              <a:rPr lang="en-US" sz="3200" b="1" dirty="0" smtClean="0"/>
              <a:t>, Grb2, SOS</a:t>
            </a:r>
          </a:p>
          <a:p>
            <a:pPr marL="0" indent="0">
              <a:buNone/>
            </a:pPr>
            <a:r>
              <a:rPr lang="en-US" sz="3200" dirty="0" smtClean="0"/>
              <a:t>considering the</a:t>
            </a:r>
          </a:p>
          <a:p>
            <a:pPr marL="0" indent="0">
              <a:buNone/>
            </a:pPr>
            <a:r>
              <a:rPr lang="en-US" sz="3200" dirty="0" smtClean="0"/>
              <a:t>connection Of</a:t>
            </a:r>
          </a:p>
          <a:p>
            <a:pPr marL="0" indent="0">
              <a:buNone/>
            </a:pPr>
            <a:r>
              <a:rPr lang="en-US" sz="3200" dirty="0" err="1" smtClean="0"/>
              <a:t>Shc</a:t>
            </a:r>
            <a:r>
              <a:rPr lang="en-US" sz="3200" dirty="0" smtClean="0"/>
              <a:t> and Grb2</a:t>
            </a:r>
            <a:endParaRPr lang="en-US" sz="32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897695"/>
              </p:ext>
            </p:extLst>
          </p:nvPr>
        </p:nvGraphicFramePr>
        <p:xfrm>
          <a:off x="9334356" y="1825680"/>
          <a:ext cx="201944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444">
                  <a:extLst>
                    <a:ext uri="{9D8B030D-6E8A-4147-A177-3AD203B41FA5}">
                      <a16:colId xmlns:a16="http://schemas.microsoft.com/office/drawing/2014/main" val="1819372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Kholodenko</a:t>
                      </a:r>
                      <a:r>
                        <a:rPr lang="en-US" baseline="0" dirty="0" smtClean="0"/>
                        <a:t> Model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302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 </a:t>
                      </a:r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856563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737241"/>
              </p:ext>
            </p:extLst>
          </p:nvPr>
        </p:nvGraphicFramePr>
        <p:xfrm>
          <a:off x="9341064" y="2575035"/>
          <a:ext cx="2019444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444">
                  <a:extLst>
                    <a:ext uri="{9D8B030D-6E8A-4147-A177-3AD203B41FA5}">
                      <a16:colId xmlns:a16="http://schemas.microsoft.com/office/drawing/2014/main" val="3037793843"/>
                    </a:ext>
                  </a:extLst>
                </a:gridCol>
              </a:tblGrid>
              <a:tr h="310755">
                <a:tc>
                  <a:txBody>
                    <a:bodyPr/>
                    <a:lstStyle/>
                    <a:p>
                      <a:r>
                        <a:rPr lang="en-US" dirty="0" smtClean="0"/>
                        <a:t>Energy-Base Model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362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24 Parameters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657870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2085" y="3446626"/>
            <a:ext cx="3447619" cy="140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3037" y="4705230"/>
            <a:ext cx="2885714" cy="1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806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095" y="4453153"/>
            <a:ext cx="3761905" cy="17238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Step 4</a:t>
            </a:r>
            <a:endParaRPr lang="en-US" b="1" dirty="0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362" y="1825680"/>
            <a:ext cx="2703796" cy="4351283"/>
          </a:xfrm>
          <a:prstGeom prst="rect">
            <a:avLst/>
          </a:prstGeom>
        </p:spPr>
      </p:pic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Model Components:</a:t>
            </a:r>
          </a:p>
          <a:p>
            <a:pPr marL="0" indent="0">
              <a:buNone/>
            </a:pPr>
            <a:r>
              <a:rPr lang="en-US" sz="3200" b="1" dirty="0" smtClean="0"/>
              <a:t>EGF, EGFR, </a:t>
            </a:r>
            <a:r>
              <a:rPr lang="en-US" sz="3200" b="1" dirty="0" err="1" smtClean="0"/>
              <a:t>Shc</a:t>
            </a:r>
            <a:r>
              <a:rPr lang="en-US" sz="3200" b="1" dirty="0" smtClean="0"/>
              <a:t>, Grb2, SOS,</a:t>
            </a:r>
          </a:p>
          <a:p>
            <a:pPr marL="0" indent="0">
              <a:buNone/>
            </a:pPr>
            <a:r>
              <a:rPr lang="en-US" sz="3200" b="1" dirty="0" err="1" smtClean="0"/>
              <a:t>PLCg</a:t>
            </a:r>
            <a:endParaRPr lang="en-US" sz="3200" b="1" dirty="0" smtClean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721374"/>
              </p:ext>
            </p:extLst>
          </p:nvPr>
        </p:nvGraphicFramePr>
        <p:xfrm>
          <a:off x="9334356" y="1825680"/>
          <a:ext cx="201944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444">
                  <a:extLst>
                    <a:ext uri="{9D8B030D-6E8A-4147-A177-3AD203B41FA5}">
                      <a16:colId xmlns:a16="http://schemas.microsoft.com/office/drawing/2014/main" val="1819372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Kholodenko</a:t>
                      </a:r>
                      <a:r>
                        <a:rPr lang="en-US" baseline="0" dirty="0" smtClean="0"/>
                        <a:t> Model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302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50 </a:t>
                      </a:r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856563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903953"/>
              </p:ext>
            </p:extLst>
          </p:nvPr>
        </p:nvGraphicFramePr>
        <p:xfrm>
          <a:off x="9341064" y="2575035"/>
          <a:ext cx="2019444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444">
                  <a:extLst>
                    <a:ext uri="{9D8B030D-6E8A-4147-A177-3AD203B41FA5}">
                      <a16:colId xmlns:a16="http://schemas.microsoft.com/office/drawing/2014/main" val="3037793843"/>
                    </a:ext>
                  </a:extLst>
                </a:gridCol>
              </a:tblGrid>
              <a:tr h="310755">
                <a:tc>
                  <a:txBody>
                    <a:bodyPr/>
                    <a:lstStyle/>
                    <a:p>
                      <a:r>
                        <a:rPr lang="en-US" dirty="0" smtClean="0"/>
                        <a:t>Energy-Base Model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362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28 Parameters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657870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2085" y="3446626"/>
            <a:ext cx="3447619" cy="140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3037" y="4705230"/>
            <a:ext cx="2885714" cy="1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806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113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Energy Model of EGFR Signaling Pathway</vt:lpstr>
      <vt:lpstr>Step 1</vt:lpstr>
      <vt:lpstr>Step 2</vt:lpstr>
      <vt:lpstr>Step 3</vt:lpstr>
      <vt:lpstr>Step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Model of EGFR Signaling Pathway</dc:title>
  <dc:creator>mansour</dc:creator>
  <cp:lastModifiedBy>mansour</cp:lastModifiedBy>
  <cp:revision>12</cp:revision>
  <dcterms:created xsi:type="dcterms:W3CDTF">2022-06-02T13:22:05Z</dcterms:created>
  <dcterms:modified xsi:type="dcterms:W3CDTF">2022-06-02T18:10:51Z</dcterms:modified>
</cp:coreProperties>
</file>