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0" r:id="rId3"/>
    <p:sldId id="259" r:id="rId4"/>
    <p:sldId id="260" r:id="rId5"/>
    <p:sldId id="261" r:id="rId6"/>
    <p:sldId id="262" r:id="rId7"/>
    <p:sldId id="263" r:id="rId8"/>
    <p:sldId id="272" r:id="rId9"/>
    <p:sldId id="264" r:id="rId10"/>
    <p:sldId id="265" r:id="rId11"/>
    <p:sldId id="271" r:id="rId12"/>
    <p:sldId id="266" r:id="rId13"/>
    <p:sldId id="273" r:id="rId14"/>
    <p:sldId id="267" r:id="rId15"/>
    <p:sldId id="274" r:id="rId16"/>
    <p:sldId id="275" r:id="rId17"/>
    <p:sldId id="277" r:id="rId18"/>
    <p:sldId id="278" r:id="rId19"/>
    <p:sldId id="279"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esh" initials="A" lastIdx="1" clrIdx="0">
    <p:extLst>
      <p:ext uri="{19B8F6BF-5375-455C-9EA6-DF929625EA0E}">
        <p15:presenceInfo xmlns:p15="http://schemas.microsoft.com/office/powerpoint/2012/main" userId="Ash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autoAdjust="0"/>
    <p:restoredTop sz="92203" autoAdjust="0"/>
  </p:normalViewPr>
  <p:slideViewPr>
    <p:cSldViewPr snapToGrid="0">
      <p:cViewPr varScale="1">
        <p:scale>
          <a:sx n="77" d="100"/>
          <a:sy n="77" d="100"/>
        </p:scale>
        <p:origin x="2280"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45628-48C3-4920-8002-9DCC4FA8517B}"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36CA4-4F6B-454E-82AF-A4E2982DB190}" type="slidenum">
              <a:rPr lang="en-US" smtClean="0"/>
              <a:t>‹#›</a:t>
            </a:fld>
            <a:endParaRPr lang="en-US"/>
          </a:p>
        </p:txBody>
      </p:sp>
    </p:spTree>
    <p:extLst>
      <p:ext uri="{BB962C8B-B14F-4D97-AF65-F5344CB8AC3E}">
        <p14:creationId xmlns:p14="http://schemas.microsoft.com/office/powerpoint/2010/main" val="4180486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36CA4-4F6B-454E-82AF-A4E2982DB190}" type="slidenum">
              <a:rPr lang="en-US" smtClean="0"/>
              <a:t>4</a:t>
            </a:fld>
            <a:endParaRPr lang="en-US"/>
          </a:p>
        </p:txBody>
      </p:sp>
    </p:spTree>
    <p:extLst>
      <p:ext uri="{BB962C8B-B14F-4D97-AF65-F5344CB8AC3E}">
        <p14:creationId xmlns:p14="http://schemas.microsoft.com/office/powerpoint/2010/main" val="224182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36CA4-4F6B-454E-82AF-A4E2982DB190}" type="slidenum">
              <a:rPr lang="en-US" smtClean="0"/>
              <a:t>7</a:t>
            </a:fld>
            <a:endParaRPr lang="en-US"/>
          </a:p>
        </p:txBody>
      </p:sp>
    </p:spTree>
    <p:extLst>
      <p:ext uri="{BB962C8B-B14F-4D97-AF65-F5344CB8AC3E}">
        <p14:creationId xmlns:p14="http://schemas.microsoft.com/office/powerpoint/2010/main" val="3570130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30E1-A3D1-4B65-B97A-31D409653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8AD48-1854-4633-9B60-810042BB1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2AAF9C-0704-4309-BD92-0112F843151F}"/>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5" name="Footer Placeholder 4">
            <a:extLst>
              <a:ext uri="{FF2B5EF4-FFF2-40B4-BE49-F238E27FC236}">
                <a16:creationId xmlns:a16="http://schemas.microsoft.com/office/drawing/2014/main" id="{ADED68DA-52E5-4651-A070-E47A35527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AE59E-2C38-4129-9A8B-99182A039164}"/>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94905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58E5-E005-4793-A056-EB5B954BC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9D992-F4EC-443E-B33A-E63900FD15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92DA7-7756-47A9-980D-87DD480C3ADC}"/>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5" name="Footer Placeholder 4">
            <a:extLst>
              <a:ext uri="{FF2B5EF4-FFF2-40B4-BE49-F238E27FC236}">
                <a16:creationId xmlns:a16="http://schemas.microsoft.com/office/drawing/2014/main" id="{C7F6502D-4081-4D0B-ACCA-B2E757BA4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824B3-8FE7-4C88-A452-5B6795322040}"/>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279052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195B9-9ED3-4A20-A98D-CF60BE7EF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E30BDA-D67D-4517-9BDA-C64204AD96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398C6-4B55-4500-B417-A4FF8B2ED198}"/>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5" name="Footer Placeholder 4">
            <a:extLst>
              <a:ext uri="{FF2B5EF4-FFF2-40B4-BE49-F238E27FC236}">
                <a16:creationId xmlns:a16="http://schemas.microsoft.com/office/drawing/2014/main" id="{18A67541-B9C4-438A-9DAA-A9C5A56D6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59BD8-27AE-42F3-BD25-E4FA5B6ECFCB}"/>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369527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6CD7-A5D8-403C-AFDC-1B184A081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341FC-2B14-4E9A-B21D-F4A6FE2E84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C8149-90D2-4BD0-981F-3ED7309BAE65}"/>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5" name="Footer Placeholder 4">
            <a:extLst>
              <a:ext uri="{FF2B5EF4-FFF2-40B4-BE49-F238E27FC236}">
                <a16:creationId xmlns:a16="http://schemas.microsoft.com/office/drawing/2014/main" id="{7840F4D8-8ADA-4BFD-8914-AFDF8C9AF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25E17-0C97-484A-9A4C-2E8623DB4869}"/>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38186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43ED-0843-4277-96BA-4E2607BDF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A921CC-F48D-4E7C-8F66-43537207A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AC8A5D-63C9-4056-9C77-5F2ACA467909}"/>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5" name="Footer Placeholder 4">
            <a:extLst>
              <a:ext uri="{FF2B5EF4-FFF2-40B4-BE49-F238E27FC236}">
                <a16:creationId xmlns:a16="http://schemas.microsoft.com/office/drawing/2014/main" id="{E30625DE-F89A-44EA-A749-7D75CDCC7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1BBD2-484B-4285-A8CB-70BCFF1C7E8C}"/>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24033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F50C-EF48-4934-B790-0487C2197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0C5B5-1F41-448B-B4D9-04186B16E1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44CAE7-6AF6-428A-B31E-13ED52A5E5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89AFB7-7C08-4EAD-BFCA-6DFA567B6E12}"/>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6" name="Footer Placeholder 5">
            <a:extLst>
              <a:ext uri="{FF2B5EF4-FFF2-40B4-BE49-F238E27FC236}">
                <a16:creationId xmlns:a16="http://schemas.microsoft.com/office/drawing/2014/main" id="{3F2032F0-0BDD-4623-AF88-F2EFDD5A5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45BAC-3648-4538-87CA-09600751352A}"/>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112582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9B12-BD2E-4281-AE92-79CBF54765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80BEE0-B39A-4CD1-984C-2B66A722F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90B7FC-E8BA-46DF-BD94-A153C507EB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029A8-5550-4C3F-9C70-D5DBEE452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172166-8A44-4D5F-9D2E-2E994457FE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49BFE4-9F2A-4455-A7C5-97C80E544011}"/>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8" name="Footer Placeholder 7">
            <a:extLst>
              <a:ext uri="{FF2B5EF4-FFF2-40B4-BE49-F238E27FC236}">
                <a16:creationId xmlns:a16="http://schemas.microsoft.com/office/drawing/2014/main" id="{078C1B84-6214-4B80-983F-27BF16125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AB1A34-AE7E-4E72-AAD0-A9AE04039258}"/>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369535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4C12-DD59-4410-AA85-D7F527A7C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DFDBA8-992F-4639-B9D0-FD14C20327D7}"/>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4" name="Footer Placeholder 3">
            <a:extLst>
              <a:ext uri="{FF2B5EF4-FFF2-40B4-BE49-F238E27FC236}">
                <a16:creationId xmlns:a16="http://schemas.microsoft.com/office/drawing/2014/main" id="{3C3BB4FF-A169-43F6-B906-15BFBD55B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212C39-E175-46CA-9468-3479B1469B85}"/>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2404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6AF5E-30C4-4B75-9A41-288BF600940C}"/>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3" name="Footer Placeholder 2">
            <a:extLst>
              <a:ext uri="{FF2B5EF4-FFF2-40B4-BE49-F238E27FC236}">
                <a16:creationId xmlns:a16="http://schemas.microsoft.com/office/drawing/2014/main" id="{09DB1550-B1C4-4412-A1A0-6455F98AA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D13C81-E547-4B91-BB17-3597E07282DD}"/>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152390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6449-0CA8-4B43-93BA-C1035FDD3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3D9B45-4C15-4A68-9129-D86BFE545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142D0-9E32-45FD-B9CE-909A36D60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8AEFF0-4055-434E-8E08-2CA936A74459}"/>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6" name="Footer Placeholder 5">
            <a:extLst>
              <a:ext uri="{FF2B5EF4-FFF2-40B4-BE49-F238E27FC236}">
                <a16:creationId xmlns:a16="http://schemas.microsoft.com/office/drawing/2014/main" id="{BD138C0B-09DA-4C19-8E7D-EFCE9C859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EE5F4-7D8F-46CA-9FED-D45A800CE1D4}"/>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410252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802D-8310-456B-90E2-F8C8BA46C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93CFC-ECAF-4E20-B3C8-51FBFEF87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660644-0276-4F30-A630-CE5661699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932AE3-8A7C-441F-A370-73161AB15DDB}"/>
              </a:ext>
            </a:extLst>
          </p:cNvPr>
          <p:cNvSpPr>
            <a:spLocks noGrp="1"/>
          </p:cNvSpPr>
          <p:nvPr>
            <p:ph type="dt" sz="half" idx="10"/>
          </p:nvPr>
        </p:nvSpPr>
        <p:spPr/>
        <p:txBody>
          <a:bodyPr/>
          <a:lstStyle/>
          <a:p>
            <a:fld id="{46069149-014A-44B7-ABFB-A308B324A055}" type="datetimeFigureOut">
              <a:rPr lang="en-US" smtClean="0"/>
              <a:t>5/4/2021</a:t>
            </a:fld>
            <a:endParaRPr lang="en-US"/>
          </a:p>
        </p:txBody>
      </p:sp>
      <p:sp>
        <p:nvSpPr>
          <p:cNvPr id="6" name="Footer Placeholder 5">
            <a:extLst>
              <a:ext uri="{FF2B5EF4-FFF2-40B4-BE49-F238E27FC236}">
                <a16:creationId xmlns:a16="http://schemas.microsoft.com/office/drawing/2014/main" id="{9BCDA568-191D-4D65-9322-0A2F6D935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7389C-3AB7-4D72-AE2C-990533D7536C}"/>
              </a:ext>
            </a:extLst>
          </p:cNvPr>
          <p:cNvSpPr>
            <a:spLocks noGrp="1"/>
          </p:cNvSpPr>
          <p:nvPr>
            <p:ph type="sldNum" sz="quarter" idx="12"/>
          </p:nvPr>
        </p:nvSpPr>
        <p:spPr/>
        <p:txBody>
          <a:bodyPr/>
          <a:lstStyle/>
          <a:p>
            <a:fld id="{D3926D71-0115-416E-BB8D-C06FE75BEDC5}" type="slidenum">
              <a:rPr lang="en-US" smtClean="0"/>
              <a:t>‹#›</a:t>
            </a:fld>
            <a:endParaRPr lang="en-US"/>
          </a:p>
        </p:txBody>
      </p:sp>
    </p:spTree>
    <p:extLst>
      <p:ext uri="{BB962C8B-B14F-4D97-AF65-F5344CB8AC3E}">
        <p14:creationId xmlns:p14="http://schemas.microsoft.com/office/powerpoint/2010/main" val="364600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DD443-F92E-4809-972C-46ED42652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FE215-A78A-4386-92DE-B71EC683D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3B8C3-F210-46F3-8939-DC5F95EBE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69149-014A-44B7-ABFB-A308B324A055}" type="datetimeFigureOut">
              <a:rPr lang="en-US" smtClean="0"/>
              <a:t>5/4/2021</a:t>
            </a:fld>
            <a:endParaRPr lang="en-US"/>
          </a:p>
        </p:txBody>
      </p:sp>
      <p:sp>
        <p:nvSpPr>
          <p:cNvPr id="5" name="Footer Placeholder 4">
            <a:extLst>
              <a:ext uri="{FF2B5EF4-FFF2-40B4-BE49-F238E27FC236}">
                <a16:creationId xmlns:a16="http://schemas.microsoft.com/office/drawing/2014/main" id="{60B38A5B-5F8B-48CB-AC0C-E93F4514B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FAD757-9AA6-4584-A7E4-CBBF73D76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26D71-0115-416E-BB8D-C06FE75BEDC5}" type="slidenum">
              <a:rPr lang="en-US" smtClean="0"/>
              <a:t>‹#›</a:t>
            </a:fld>
            <a:endParaRPr lang="en-US"/>
          </a:p>
        </p:txBody>
      </p:sp>
    </p:spTree>
    <p:extLst>
      <p:ext uri="{BB962C8B-B14F-4D97-AF65-F5344CB8AC3E}">
        <p14:creationId xmlns:p14="http://schemas.microsoft.com/office/powerpoint/2010/main" val="1545394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12327931" y="-79723"/>
            <a:ext cx="13275058" cy="6881305"/>
            <a:chOff x="-1454726" y="-6"/>
            <a:chExt cx="13180140"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66390" y="2982893"/>
              <a:ext cx="1201320"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2694813" y="-10359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3061695" y="-70851"/>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3384065" y="-50043"/>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13878787" y="-54471"/>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14331706" y="-39639"/>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51100" y="272783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Title 1">
            <a:extLst>
              <a:ext uri="{FF2B5EF4-FFF2-40B4-BE49-F238E27FC236}">
                <a16:creationId xmlns:a16="http://schemas.microsoft.com/office/drawing/2014/main" id="{3C575AC4-35B8-45D2-969B-7603B9873036}"/>
              </a:ext>
            </a:extLst>
          </p:cNvPr>
          <p:cNvSpPr txBox="1">
            <a:spLocks/>
          </p:cNvSpPr>
          <p:nvPr/>
        </p:nvSpPr>
        <p:spPr>
          <a:xfrm>
            <a:off x="2344527" y="594803"/>
            <a:ext cx="9732257" cy="39771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ahnschrift Condensed" panose="020B0502040204020203" pitchFamily="34" charset="0"/>
              </a:rPr>
              <a:t>Sink Property Auction Ltd.</a:t>
            </a:r>
          </a:p>
          <a:p>
            <a:endParaRPr lang="en-US" dirty="0">
              <a:latin typeface="Bahnschrift Condensed" panose="020B0502040204020203" pitchFamily="34" charset="0"/>
            </a:endParaRPr>
          </a:p>
          <a:p>
            <a:r>
              <a:rPr lang="en-US" dirty="0">
                <a:latin typeface="Bahnschrift Condensed" panose="020B0502040204020203" pitchFamily="34" charset="0"/>
              </a:rPr>
              <a:t>                                      -</a:t>
            </a:r>
            <a:r>
              <a:rPr lang="en-US" sz="3600" dirty="0">
                <a:latin typeface="Bahnschrift Condensed" panose="020B0502040204020203" pitchFamily="34" charset="0"/>
              </a:rPr>
              <a:t>Where best property’s are found</a:t>
            </a:r>
          </a:p>
        </p:txBody>
      </p:sp>
      <p:sp>
        <p:nvSpPr>
          <p:cNvPr id="57" name="Subtitle 2">
            <a:extLst>
              <a:ext uri="{FF2B5EF4-FFF2-40B4-BE49-F238E27FC236}">
                <a16:creationId xmlns:a16="http://schemas.microsoft.com/office/drawing/2014/main" id="{54A420F7-5732-4A77-8231-2794A3BCD6D9}"/>
              </a:ext>
            </a:extLst>
          </p:cNvPr>
          <p:cNvSpPr txBox="1">
            <a:spLocks/>
          </p:cNvSpPr>
          <p:nvPr/>
        </p:nvSpPr>
        <p:spPr>
          <a:xfrm>
            <a:off x="8889414" y="1990165"/>
            <a:ext cx="2872280" cy="184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Bahnschrift Condensed" panose="020B0502040204020203" pitchFamily="34" charset="0"/>
            </a:endParaRPr>
          </a:p>
        </p:txBody>
      </p:sp>
    </p:spTree>
    <p:extLst>
      <p:ext uri="{BB962C8B-B14F-4D97-AF65-F5344CB8AC3E}">
        <p14:creationId xmlns:p14="http://schemas.microsoft.com/office/powerpoint/2010/main" val="34654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6728" y="-167394"/>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01897"/>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205902" y="-14771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1642" y="-159946"/>
            <a:ext cx="13054042" cy="6881305"/>
            <a:chOff x="-218793" y="-167835"/>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218793" y="-167835"/>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1841579" y="2416503"/>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1870067" y="3151323"/>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775786" y="3018209"/>
              <a:ext cx="460158" cy="460157"/>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74D993C2-9F7B-413C-B2FA-01A7EC829C3E}"/>
              </a:ext>
            </a:extLst>
          </p:cNvPr>
          <p:cNvSpPr txBox="1">
            <a:spLocks/>
          </p:cNvSpPr>
          <p:nvPr/>
        </p:nvSpPr>
        <p:spPr>
          <a:xfrm>
            <a:off x="-2212999" y="367749"/>
            <a:ext cx="10819980" cy="3818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endParaRPr lang="en-US" sz="2000" dirty="0"/>
          </a:p>
        </p:txBody>
      </p:sp>
      <p:sp>
        <p:nvSpPr>
          <p:cNvPr id="3" name="Oval 2">
            <a:extLst>
              <a:ext uri="{FF2B5EF4-FFF2-40B4-BE49-F238E27FC236}">
                <a16:creationId xmlns:a16="http://schemas.microsoft.com/office/drawing/2014/main" id="{2101EA48-EC65-43C4-B788-1C58BA0CE73B}"/>
              </a:ext>
            </a:extLst>
          </p:cNvPr>
          <p:cNvSpPr/>
          <p:nvPr/>
        </p:nvSpPr>
        <p:spPr>
          <a:xfrm>
            <a:off x="3687198" y="2146286"/>
            <a:ext cx="2279374" cy="1272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Buyer</a:t>
            </a:r>
          </a:p>
        </p:txBody>
      </p:sp>
      <p:cxnSp>
        <p:nvCxnSpPr>
          <p:cNvPr id="57" name="Straight Arrow Connector 56">
            <a:extLst>
              <a:ext uri="{FF2B5EF4-FFF2-40B4-BE49-F238E27FC236}">
                <a16:creationId xmlns:a16="http://schemas.microsoft.com/office/drawing/2014/main" id="{D21E6B76-6DED-4D3C-8C37-89A78468EB83}"/>
              </a:ext>
            </a:extLst>
          </p:cNvPr>
          <p:cNvCxnSpPr>
            <a:cxnSpLocks/>
            <a:stCxn id="3" idx="1"/>
          </p:cNvCxnSpPr>
          <p:nvPr/>
        </p:nvCxnSpPr>
        <p:spPr>
          <a:xfrm flipH="1" flipV="1">
            <a:off x="3054885" y="1302026"/>
            <a:ext cx="966120" cy="103057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AB6F754E-78C2-44D9-B263-B636407C3D82}"/>
              </a:ext>
            </a:extLst>
          </p:cNvPr>
          <p:cNvCxnSpPr>
            <a:cxnSpLocks/>
            <a:stCxn id="3" idx="0"/>
          </p:cNvCxnSpPr>
          <p:nvPr/>
        </p:nvCxnSpPr>
        <p:spPr>
          <a:xfrm flipH="1" flipV="1">
            <a:off x="4569848" y="980883"/>
            <a:ext cx="257037" cy="11654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 name="Straight Arrow Connector 58">
            <a:extLst>
              <a:ext uri="{FF2B5EF4-FFF2-40B4-BE49-F238E27FC236}">
                <a16:creationId xmlns:a16="http://schemas.microsoft.com/office/drawing/2014/main" id="{97C8352A-B69E-4375-BABD-0F8E6F79235F}"/>
              </a:ext>
            </a:extLst>
          </p:cNvPr>
          <p:cNvCxnSpPr>
            <a:cxnSpLocks/>
            <a:stCxn id="3" idx="3"/>
          </p:cNvCxnSpPr>
          <p:nvPr/>
        </p:nvCxnSpPr>
        <p:spPr>
          <a:xfrm flipH="1">
            <a:off x="2989475" y="3232184"/>
            <a:ext cx="1031530" cy="8814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322AB0F3-7714-473D-99C1-C836178C0989}"/>
              </a:ext>
            </a:extLst>
          </p:cNvPr>
          <p:cNvCxnSpPr>
            <a:cxnSpLocks/>
            <a:stCxn id="3" idx="4"/>
          </p:cNvCxnSpPr>
          <p:nvPr/>
        </p:nvCxnSpPr>
        <p:spPr>
          <a:xfrm>
            <a:off x="4826885" y="3418495"/>
            <a:ext cx="186108" cy="8869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C8102442-3C52-4D0E-9EFB-30A19B8B96EF}"/>
              </a:ext>
            </a:extLst>
          </p:cNvPr>
          <p:cNvCxnSpPr>
            <a:cxnSpLocks/>
            <a:stCxn id="3" idx="5"/>
          </p:cNvCxnSpPr>
          <p:nvPr/>
        </p:nvCxnSpPr>
        <p:spPr>
          <a:xfrm>
            <a:off x="5632765" y="3232184"/>
            <a:ext cx="945485" cy="6679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2" name="Straight Arrow Connector 61">
            <a:extLst>
              <a:ext uri="{FF2B5EF4-FFF2-40B4-BE49-F238E27FC236}">
                <a16:creationId xmlns:a16="http://schemas.microsoft.com/office/drawing/2014/main" id="{95D9A5F0-A3F1-4220-8072-8AD3BAFF24CC}"/>
              </a:ext>
            </a:extLst>
          </p:cNvPr>
          <p:cNvCxnSpPr>
            <a:cxnSpLocks/>
          </p:cNvCxnSpPr>
          <p:nvPr/>
        </p:nvCxnSpPr>
        <p:spPr>
          <a:xfrm flipV="1">
            <a:off x="5379023" y="1084741"/>
            <a:ext cx="678035" cy="1192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987ADFB8-3053-445A-8422-B26B82254805}"/>
              </a:ext>
            </a:extLst>
          </p:cNvPr>
          <p:cNvCxnSpPr>
            <a:cxnSpLocks/>
          </p:cNvCxnSpPr>
          <p:nvPr/>
        </p:nvCxnSpPr>
        <p:spPr>
          <a:xfrm flipV="1">
            <a:off x="5867889" y="2039270"/>
            <a:ext cx="1456701" cy="4562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59D5D0F9-DD03-4168-AA30-FA5CABCE200E}"/>
              </a:ext>
            </a:extLst>
          </p:cNvPr>
          <p:cNvCxnSpPr>
            <a:cxnSpLocks/>
            <a:stCxn id="3" idx="2"/>
          </p:cNvCxnSpPr>
          <p:nvPr/>
        </p:nvCxnSpPr>
        <p:spPr>
          <a:xfrm flipH="1">
            <a:off x="2256584" y="2782391"/>
            <a:ext cx="1430614" cy="4983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6" name="Oval 95">
            <a:extLst>
              <a:ext uri="{FF2B5EF4-FFF2-40B4-BE49-F238E27FC236}">
                <a16:creationId xmlns:a16="http://schemas.microsoft.com/office/drawing/2014/main" id="{810BED4E-84DF-4699-AEC3-29B87B6A8595}"/>
              </a:ext>
            </a:extLst>
          </p:cNvPr>
          <p:cNvSpPr/>
          <p:nvPr/>
        </p:nvSpPr>
        <p:spPr>
          <a:xfrm>
            <a:off x="1401418" y="674859"/>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Login</a:t>
            </a:r>
          </a:p>
        </p:txBody>
      </p:sp>
      <p:sp>
        <p:nvSpPr>
          <p:cNvPr id="97" name="Oval 96">
            <a:extLst>
              <a:ext uri="{FF2B5EF4-FFF2-40B4-BE49-F238E27FC236}">
                <a16:creationId xmlns:a16="http://schemas.microsoft.com/office/drawing/2014/main" id="{EFEF9AFF-03AA-4BB6-834C-4B4B708E01BC}"/>
              </a:ext>
            </a:extLst>
          </p:cNvPr>
          <p:cNvSpPr/>
          <p:nvPr/>
        </p:nvSpPr>
        <p:spPr>
          <a:xfrm>
            <a:off x="3572505" y="75206"/>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Bid property</a:t>
            </a:r>
          </a:p>
        </p:txBody>
      </p:sp>
      <p:sp>
        <p:nvSpPr>
          <p:cNvPr id="98" name="Oval 97">
            <a:extLst>
              <a:ext uri="{FF2B5EF4-FFF2-40B4-BE49-F238E27FC236}">
                <a16:creationId xmlns:a16="http://schemas.microsoft.com/office/drawing/2014/main" id="{9454CDF0-9D1E-46BA-890A-48121829B338}"/>
              </a:ext>
            </a:extLst>
          </p:cNvPr>
          <p:cNvSpPr/>
          <p:nvPr/>
        </p:nvSpPr>
        <p:spPr>
          <a:xfrm>
            <a:off x="5726956" y="227578"/>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Make Payment</a:t>
            </a:r>
          </a:p>
        </p:txBody>
      </p:sp>
      <p:sp>
        <p:nvSpPr>
          <p:cNvPr id="99" name="Oval 98">
            <a:extLst>
              <a:ext uri="{FF2B5EF4-FFF2-40B4-BE49-F238E27FC236}">
                <a16:creationId xmlns:a16="http://schemas.microsoft.com/office/drawing/2014/main" id="{EA158214-344C-4C23-8850-FF69856FFBF3}"/>
              </a:ext>
            </a:extLst>
          </p:cNvPr>
          <p:cNvSpPr/>
          <p:nvPr/>
        </p:nvSpPr>
        <p:spPr>
          <a:xfrm>
            <a:off x="7090460" y="1203825"/>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Member type</a:t>
            </a:r>
          </a:p>
        </p:txBody>
      </p:sp>
      <p:sp>
        <p:nvSpPr>
          <p:cNvPr id="100" name="Oval 99">
            <a:extLst>
              <a:ext uri="{FF2B5EF4-FFF2-40B4-BE49-F238E27FC236}">
                <a16:creationId xmlns:a16="http://schemas.microsoft.com/office/drawing/2014/main" id="{10CCC146-9BC9-4D3B-9641-E72713ED2F28}"/>
              </a:ext>
            </a:extLst>
          </p:cNvPr>
          <p:cNvSpPr/>
          <p:nvPr/>
        </p:nvSpPr>
        <p:spPr>
          <a:xfrm>
            <a:off x="6334952" y="3762814"/>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95000"/>
                    <a:lumOff val="5000"/>
                  </a:schemeClr>
                </a:solidFill>
              </a:rPr>
              <a:t>Request change member type</a:t>
            </a:r>
          </a:p>
        </p:txBody>
      </p:sp>
      <p:sp>
        <p:nvSpPr>
          <p:cNvPr id="101" name="Oval 100">
            <a:extLst>
              <a:ext uri="{FF2B5EF4-FFF2-40B4-BE49-F238E27FC236}">
                <a16:creationId xmlns:a16="http://schemas.microsoft.com/office/drawing/2014/main" id="{F007526E-2E23-4F3B-B2A9-EBE64D03126B}"/>
              </a:ext>
            </a:extLst>
          </p:cNvPr>
          <p:cNvSpPr/>
          <p:nvPr/>
        </p:nvSpPr>
        <p:spPr>
          <a:xfrm>
            <a:off x="4293883" y="4311902"/>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lumMod val="95000"/>
                    <a:lumOff val="5000"/>
                  </a:schemeClr>
                </a:solidFill>
              </a:rPr>
              <a:t>Report/ Ask Question/ Feedback</a:t>
            </a:r>
          </a:p>
        </p:txBody>
      </p:sp>
      <p:sp>
        <p:nvSpPr>
          <p:cNvPr id="102" name="Oval 101">
            <a:extLst>
              <a:ext uri="{FF2B5EF4-FFF2-40B4-BE49-F238E27FC236}">
                <a16:creationId xmlns:a16="http://schemas.microsoft.com/office/drawing/2014/main" id="{453D7C88-B48E-491A-87AA-1CBA70FB853A}"/>
              </a:ext>
            </a:extLst>
          </p:cNvPr>
          <p:cNvSpPr/>
          <p:nvPr/>
        </p:nvSpPr>
        <p:spPr>
          <a:xfrm>
            <a:off x="2043229" y="4120063"/>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See buy History</a:t>
            </a:r>
          </a:p>
        </p:txBody>
      </p:sp>
      <p:sp>
        <p:nvSpPr>
          <p:cNvPr id="103" name="Oval 102">
            <a:extLst>
              <a:ext uri="{FF2B5EF4-FFF2-40B4-BE49-F238E27FC236}">
                <a16:creationId xmlns:a16="http://schemas.microsoft.com/office/drawing/2014/main" id="{B7E32134-6F4D-4764-A775-317DDEB1FD24}"/>
              </a:ext>
            </a:extLst>
          </p:cNvPr>
          <p:cNvSpPr/>
          <p:nvPr/>
        </p:nvSpPr>
        <p:spPr>
          <a:xfrm>
            <a:off x="600967" y="2942855"/>
            <a:ext cx="1692886" cy="9541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lumMod val="95000"/>
                    <a:lumOff val="5000"/>
                  </a:schemeClr>
                </a:solidFill>
              </a:rPr>
              <a:t>Log Out</a:t>
            </a:r>
          </a:p>
        </p:txBody>
      </p:sp>
    </p:spTree>
    <p:extLst>
      <p:ext uri="{BB962C8B-B14F-4D97-AF65-F5344CB8AC3E}">
        <p14:creationId xmlns:p14="http://schemas.microsoft.com/office/powerpoint/2010/main" val="114676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6" grpId="0" animBg="1"/>
      <p:bldP spid="97" grpId="0" animBg="1"/>
      <p:bldP spid="98" grpId="0" animBg="1"/>
      <p:bldP spid="99" grpId="0" animBg="1"/>
      <p:bldP spid="100" grpId="0" animBg="1"/>
      <p:bldP spid="101" grpId="0" animBg="1"/>
      <p:bldP spid="102" grpId="0" animBg="1"/>
      <p:bldP spid="1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6728" y="-167394"/>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01897"/>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205902" y="-14771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1642" y="-159946"/>
            <a:ext cx="13054042" cy="6881305"/>
            <a:chOff x="-218793" y="-167835"/>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218793" y="-167835"/>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1841579" y="2416503"/>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1870067" y="3151323"/>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775786" y="3018209"/>
              <a:ext cx="460158" cy="460157"/>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74D993C2-9F7B-413C-B2FA-01A7EC829C3E}"/>
              </a:ext>
            </a:extLst>
          </p:cNvPr>
          <p:cNvSpPr txBox="1">
            <a:spLocks/>
          </p:cNvSpPr>
          <p:nvPr/>
        </p:nvSpPr>
        <p:spPr>
          <a:xfrm>
            <a:off x="109330" y="367749"/>
            <a:ext cx="8497650" cy="3818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Login: </a:t>
            </a:r>
            <a:r>
              <a:rPr lang="en-US" sz="2000" dirty="0">
                <a:effectLst/>
                <a:latin typeface="Calibri" panose="020F0502020204030204" pitchFamily="34" charset="0"/>
                <a:ea typeface="Calibri" panose="020F0502020204030204" pitchFamily="34" charset="0"/>
                <a:cs typeface="Times New Roman" panose="02020603050405020304" pitchFamily="18" charset="0"/>
              </a:rPr>
              <a:t>After creating a buyer account, he/she can access that account by using username and password.</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Bid property: </a:t>
            </a:r>
            <a:r>
              <a:rPr lang="en-US" sz="2000" dirty="0">
                <a:effectLst/>
                <a:latin typeface="Calibri" panose="020F0502020204030204" pitchFamily="34" charset="0"/>
                <a:ea typeface="Calibri" panose="020F0502020204030204" pitchFamily="34" charset="0"/>
                <a:cs typeface="Times New Roman" panose="02020603050405020304" pitchFamily="18" charset="0"/>
              </a:rPr>
              <a:t>a buyer can bid to buy a property.</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Make payment: </a:t>
            </a:r>
            <a:r>
              <a:rPr lang="en-US" sz="2000" dirty="0">
                <a:effectLst/>
                <a:latin typeface="Calibri" panose="020F0502020204030204" pitchFamily="34" charset="0"/>
                <a:ea typeface="Calibri" panose="020F0502020204030204" pitchFamily="34" charset="0"/>
                <a:cs typeface="Times New Roman" panose="02020603050405020304" pitchFamily="18" charset="0"/>
              </a:rPr>
              <a:t>After wining in bidding Buyer has to make his/her payment.</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Member Type: </a:t>
            </a:r>
            <a:r>
              <a:rPr lang="en-US" sz="2000" dirty="0">
                <a:effectLst/>
                <a:latin typeface="Calibri" panose="020F0502020204030204" pitchFamily="34" charset="0"/>
                <a:ea typeface="Calibri" panose="020F0502020204030204" pitchFamily="34" charset="0"/>
                <a:cs typeface="Times New Roman" panose="02020603050405020304" pitchFamily="18" charset="0"/>
              </a:rPr>
              <a:t>He/ She can see his/her member type.</a:t>
            </a:r>
          </a:p>
          <a:p>
            <a:pPr marL="0" marR="0" indent="0">
              <a:lnSpc>
                <a:spcPct val="107000"/>
              </a:lnSpc>
              <a:spcBef>
                <a:spcPts val="0"/>
              </a:spcBef>
              <a:spcAft>
                <a:spcPts val="800"/>
              </a:spcAft>
              <a:buNone/>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Request Change Member Type:</a:t>
            </a:r>
            <a:r>
              <a:rPr lang="en-US" sz="2000" dirty="0">
                <a:latin typeface="Calibri" panose="020F0502020204030204" pitchFamily="34" charset="0"/>
                <a:ea typeface="Calibri" panose="020F0502020204030204" pitchFamily="34" charset="0"/>
                <a:cs typeface="Times New Roman" panose="02020603050405020304" pitchFamily="18" charset="0"/>
              </a:rPr>
              <a:t> after spending a certain amount of money buyer can upgrade their member type.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Report/ Ask question / Feedback: </a:t>
            </a:r>
            <a:r>
              <a:rPr lang="en-US" sz="2000" dirty="0">
                <a:effectLst/>
                <a:latin typeface="Calibri" panose="020F0502020204030204" pitchFamily="34" charset="0"/>
                <a:ea typeface="Calibri" panose="020F0502020204030204" pitchFamily="34" charset="0"/>
                <a:cs typeface="Times New Roman" panose="02020603050405020304" pitchFamily="18" charset="0"/>
              </a:rPr>
              <a:t>If a buyer has any question about bidding process or anything he/she can ask. Also can report if there is any unusual activity. Also can give feedback.</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See buy History: </a:t>
            </a:r>
            <a:r>
              <a:rPr lang="en-US" sz="2000" dirty="0">
                <a:effectLst/>
                <a:latin typeface="Calibri" panose="020F0502020204030204" pitchFamily="34" charset="0"/>
                <a:ea typeface="Calibri" panose="020F0502020204030204" pitchFamily="34" charset="0"/>
                <a:cs typeface="Times New Roman" panose="02020603050405020304" pitchFamily="18" charset="0"/>
              </a:rPr>
              <a:t>A buyer can see his entire buying history</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Log out: </a:t>
            </a:r>
            <a:r>
              <a:rPr lang="en-US" sz="2000" dirty="0">
                <a:effectLst/>
                <a:latin typeface="Calibri" panose="020F0502020204030204" pitchFamily="34" charset="0"/>
                <a:ea typeface="Calibri" panose="020F0502020204030204" pitchFamily="34" charset="0"/>
                <a:cs typeface="Times New Roman" panose="02020603050405020304" pitchFamily="18" charset="0"/>
              </a:rPr>
              <a:t>After buying a property or after bidding a buyer can sign out from his/her account.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355509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195060" cy="6881305"/>
            <a:chOff x="-1454726" y="-6"/>
            <a:chExt cx="13100714"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62304"/>
              <a:ext cx="1176794" cy="733382"/>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Objective &amp;</a:t>
              </a:r>
            </a:p>
            <a:p>
              <a:pPr algn="ctr"/>
              <a:r>
                <a:rPr lang="en-US" sz="1400" dirty="0">
                  <a:solidFill>
                    <a:schemeClr val="tx1">
                      <a:lumMod val="95000"/>
                      <a:lumOff val="5000"/>
                    </a:schemeClr>
                  </a:solidFill>
                  <a:latin typeface="Bahnschrift SemiBold" panose="020B0502040204020203" pitchFamily="34" charset="0"/>
                </a:rPr>
                <a:t>Motivation</a:t>
              </a:r>
            </a:p>
            <a:p>
              <a:pPr algn="ctr"/>
              <a:endParaRPr lang="en-US" sz="14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3974632" y="-24917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Subtitle 2">
            <a:extLst>
              <a:ext uri="{FF2B5EF4-FFF2-40B4-BE49-F238E27FC236}">
                <a16:creationId xmlns:a16="http://schemas.microsoft.com/office/drawing/2014/main" id="{A42A0E9F-58C5-43D5-8B92-474D37362658}"/>
              </a:ext>
            </a:extLst>
          </p:cNvPr>
          <p:cNvSpPr txBox="1">
            <a:spLocks/>
          </p:cNvSpPr>
          <p:nvPr/>
        </p:nvSpPr>
        <p:spPr>
          <a:xfrm>
            <a:off x="-2449577" y="167476"/>
            <a:ext cx="10577319" cy="51063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endParaRPr lang="en-US" sz="2400" dirty="0"/>
          </a:p>
        </p:txBody>
      </p:sp>
      <p:sp>
        <p:nvSpPr>
          <p:cNvPr id="3" name="Oval 2">
            <a:extLst>
              <a:ext uri="{FF2B5EF4-FFF2-40B4-BE49-F238E27FC236}">
                <a16:creationId xmlns:a16="http://schemas.microsoft.com/office/drawing/2014/main" id="{A2A3F93E-2F82-4570-A85E-2CB5412529A5}"/>
              </a:ext>
            </a:extLst>
          </p:cNvPr>
          <p:cNvSpPr/>
          <p:nvPr/>
        </p:nvSpPr>
        <p:spPr>
          <a:xfrm>
            <a:off x="3419061" y="1958009"/>
            <a:ext cx="2676939" cy="14709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Seller</a:t>
            </a:r>
          </a:p>
        </p:txBody>
      </p:sp>
      <p:cxnSp>
        <p:nvCxnSpPr>
          <p:cNvPr id="5" name="Straight Arrow Connector 4">
            <a:extLst>
              <a:ext uri="{FF2B5EF4-FFF2-40B4-BE49-F238E27FC236}">
                <a16:creationId xmlns:a16="http://schemas.microsoft.com/office/drawing/2014/main" id="{94369A1D-F15C-4E56-8672-FD5F9217D160}"/>
              </a:ext>
            </a:extLst>
          </p:cNvPr>
          <p:cNvCxnSpPr/>
          <p:nvPr/>
        </p:nvCxnSpPr>
        <p:spPr>
          <a:xfrm flipH="1" flipV="1">
            <a:off x="2206487" y="1321904"/>
            <a:ext cx="1381539" cy="1019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D4AAD7CA-C4CA-4B4A-9255-8A5E53229AE1}"/>
              </a:ext>
            </a:extLst>
          </p:cNvPr>
          <p:cNvCxnSpPr>
            <a:cxnSpLocks/>
          </p:cNvCxnSpPr>
          <p:nvPr/>
        </p:nvCxnSpPr>
        <p:spPr>
          <a:xfrm flipH="1" flipV="1">
            <a:off x="3927378" y="974035"/>
            <a:ext cx="469255" cy="11651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F99E0943-81AC-4743-AEDA-FDA4FFDB20AF}"/>
              </a:ext>
            </a:extLst>
          </p:cNvPr>
          <p:cNvCxnSpPr>
            <a:cxnSpLocks/>
            <a:stCxn id="3" idx="0"/>
          </p:cNvCxnSpPr>
          <p:nvPr/>
        </p:nvCxnSpPr>
        <p:spPr>
          <a:xfrm flipV="1">
            <a:off x="4757531" y="1043609"/>
            <a:ext cx="625994"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596C1057-AFD4-4210-948D-A6E38C128C7A}"/>
              </a:ext>
            </a:extLst>
          </p:cNvPr>
          <p:cNvCxnSpPr>
            <a:cxnSpLocks/>
          </p:cNvCxnSpPr>
          <p:nvPr/>
        </p:nvCxnSpPr>
        <p:spPr>
          <a:xfrm flipV="1">
            <a:off x="5838362" y="1312236"/>
            <a:ext cx="965151" cy="9240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6EB7836E-4809-42C6-B5A6-5D2286C8AB0E}"/>
              </a:ext>
            </a:extLst>
          </p:cNvPr>
          <p:cNvCxnSpPr>
            <a:cxnSpLocks/>
          </p:cNvCxnSpPr>
          <p:nvPr/>
        </p:nvCxnSpPr>
        <p:spPr>
          <a:xfrm flipH="1">
            <a:off x="1798230" y="2977419"/>
            <a:ext cx="1720222" cy="4131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CD8551EC-EA79-47DB-87DB-0EF2BDFD9E53}"/>
              </a:ext>
            </a:extLst>
          </p:cNvPr>
          <p:cNvCxnSpPr>
            <a:cxnSpLocks/>
            <a:stCxn id="3" idx="4"/>
          </p:cNvCxnSpPr>
          <p:nvPr/>
        </p:nvCxnSpPr>
        <p:spPr>
          <a:xfrm flipH="1">
            <a:off x="3927378" y="3429000"/>
            <a:ext cx="830153" cy="10833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72711B19-D2C6-43B8-8763-2FD947D1299A}"/>
              </a:ext>
            </a:extLst>
          </p:cNvPr>
          <p:cNvCxnSpPr>
            <a:cxnSpLocks/>
            <a:stCxn id="3" idx="5"/>
          </p:cNvCxnSpPr>
          <p:nvPr/>
        </p:nvCxnSpPr>
        <p:spPr>
          <a:xfrm>
            <a:off x="5703971" y="3213578"/>
            <a:ext cx="813911" cy="10637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2690944F-D83E-4140-A19D-F0BDBBBF8643}"/>
              </a:ext>
            </a:extLst>
          </p:cNvPr>
          <p:cNvCxnSpPr>
            <a:cxnSpLocks/>
            <a:stCxn id="3" idx="6"/>
          </p:cNvCxnSpPr>
          <p:nvPr/>
        </p:nvCxnSpPr>
        <p:spPr>
          <a:xfrm>
            <a:off x="6096000" y="2693505"/>
            <a:ext cx="848070" cy="2615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2" name="Oval 81">
            <a:extLst>
              <a:ext uri="{FF2B5EF4-FFF2-40B4-BE49-F238E27FC236}">
                <a16:creationId xmlns:a16="http://schemas.microsoft.com/office/drawing/2014/main" id="{08077C1D-E726-41C3-BC91-68FF93EA9D2A}"/>
              </a:ext>
            </a:extLst>
          </p:cNvPr>
          <p:cNvSpPr/>
          <p:nvPr/>
        </p:nvSpPr>
        <p:spPr>
          <a:xfrm>
            <a:off x="554241" y="685800"/>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Login</a:t>
            </a:r>
          </a:p>
        </p:txBody>
      </p:sp>
      <p:sp>
        <p:nvSpPr>
          <p:cNvPr id="83" name="Oval 82">
            <a:extLst>
              <a:ext uri="{FF2B5EF4-FFF2-40B4-BE49-F238E27FC236}">
                <a16:creationId xmlns:a16="http://schemas.microsoft.com/office/drawing/2014/main" id="{131E11E3-A39C-4DFB-89E9-25AC27DF3F95}"/>
              </a:ext>
            </a:extLst>
          </p:cNvPr>
          <p:cNvSpPr/>
          <p:nvPr/>
        </p:nvSpPr>
        <p:spPr>
          <a:xfrm>
            <a:off x="2563256" y="61050"/>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Add Property</a:t>
            </a:r>
          </a:p>
        </p:txBody>
      </p:sp>
      <p:sp>
        <p:nvSpPr>
          <p:cNvPr id="84" name="Oval 83">
            <a:extLst>
              <a:ext uri="{FF2B5EF4-FFF2-40B4-BE49-F238E27FC236}">
                <a16:creationId xmlns:a16="http://schemas.microsoft.com/office/drawing/2014/main" id="{3C026299-5133-4C16-AC87-AC2F88B17BAB}"/>
              </a:ext>
            </a:extLst>
          </p:cNvPr>
          <p:cNvSpPr/>
          <p:nvPr/>
        </p:nvSpPr>
        <p:spPr>
          <a:xfrm>
            <a:off x="4540887" y="61050"/>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Set Property Value</a:t>
            </a:r>
          </a:p>
        </p:txBody>
      </p:sp>
      <p:sp>
        <p:nvSpPr>
          <p:cNvPr id="85" name="Oval 84">
            <a:extLst>
              <a:ext uri="{FF2B5EF4-FFF2-40B4-BE49-F238E27FC236}">
                <a16:creationId xmlns:a16="http://schemas.microsoft.com/office/drawing/2014/main" id="{987064C6-4D57-46BA-B67A-68ECC824F586}"/>
              </a:ext>
            </a:extLst>
          </p:cNvPr>
          <p:cNvSpPr/>
          <p:nvPr/>
        </p:nvSpPr>
        <p:spPr>
          <a:xfrm>
            <a:off x="6425274" y="374449"/>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See Member Type</a:t>
            </a:r>
          </a:p>
        </p:txBody>
      </p:sp>
      <p:sp>
        <p:nvSpPr>
          <p:cNvPr id="86" name="Oval 85">
            <a:extLst>
              <a:ext uri="{FF2B5EF4-FFF2-40B4-BE49-F238E27FC236}">
                <a16:creationId xmlns:a16="http://schemas.microsoft.com/office/drawing/2014/main" id="{EE8B04A4-E773-4F85-BF4F-0F8DAD5EE465}"/>
              </a:ext>
            </a:extLst>
          </p:cNvPr>
          <p:cNvSpPr/>
          <p:nvPr/>
        </p:nvSpPr>
        <p:spPr>
          <a:xfrm>
            <a:off x="6402254" y="2897472"/>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lumMod val="95000"/>
                    <a:lumOff val="5000"/>
                  </a:schemeClr>
                </a:solidFill>
              </a:rPr>
              <a:t>Request Change Member Type</a:t>
            </a:r>
          </a:p>
        </p:txBody>
      </p:sp>
      <p:sp>
        <p:nvSpPr>
          <p:cNvPr id="87" name="Oval 86">
            <a:extLst>
              <a:ext uri="{FF2B5EF4-FFF2-40B4-BE49-F238E27FC236}">
                <a16:creationId xmlns:a16="http://schemas.microsoft.com/office/drawing/2014/main" id="{622CD1EA-147C-4A35-94EB-178A6DC260EB}"/>
              </a:ext>
            </a:extLst>
          </p:cNvPr>
          <p:cNvSpPr/>
          <p:nvPr/>
        </p:nvSpPr>
        <p:spPr>
          <a:xfrm>
            <a:off x="5559616" y="4277343"/>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lumMod val="95000"/>
                    <a:lumOff val="5000"/>
                  </a:schemeClr>
                </a:solidFill>
              </a:rPr>
              <a:t>Report/ Ask Question/ Feedback</a:t>
            </a:r>
          </a:p>
        </p:txBody>
      </p:sp>
      <p:sp>
        <p:nvSpPr>
          <p:cNvPr id="88" name="Oval 87">
            <a:extLst>
              <a:ext uri="{FF2B5EF4-FFF2-40B4-BE49-F238E27FC236}">
                <a16:creationId xmlns:a16="http://schemas.microsoft.com/office/drawing/2014/main" id="{88831FA4-F7A5-4853-9546-A0653ECC7441}"/>
              </a:ext>
            </a:extLst>
          </p:cNvPr>
          <p:cNvSpPr/>
          <p:nvPr/>
        </p:nvSpPr>
        <p:spPr>
          <a:xfrm>
            <a:off x="2790365" y="4436167"/>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See Sold History</a:t>
            </a:r>
          </a:p>
        </p:txBody>
      </p:sp>
      <p:sp>
        <p:nvSpPr>
          <p:cNvPr id="89" name="Oval 88">
            <a:extLst>
              <a:ext uri="{FF2B5EF4-FFF2-40B4-BE49-F238E27FC236}">
                <a16:creationId xmlns:a16="http://schemas.microsoft.com/office/drawing/2014/main" id="{FE512F4E-D05D-4619-B967-9373AFCD2F05}"/>
              </a:ext>
            </a:extLst>
          </p:cNvPr>
          <p:cNvSpPr/>
          <p:nvPr/>
        </p:nvSpPr>
        <p:spPr>
          <a:xfrm>
            <a:off x="407583" y="3294298"/>
            <a:ext cx="1685275" cy="10194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95000"/>
                    <a:lumOff val="5000"/>
                  </a:schemeClr>
                </a:solidFill>
              </a:rPr>
              <a:t>Log Out</a:t>
            </a:r>
          </a:p>
        </p:txBody>
      </p:sp>
    </p:spTree>
    <p:extLst>
      <p:ext uri="{BB962C8B-B14F-4D97-AF65-F5344CB8AC3E}">
        <p14:creationId xmlns:p14="http://schemas.microsoft.com/office/powerpoint/2010/main" val="10685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2" grpId="0" animBg="1"/>
      <p:bldP spid="83" grpId="0" animBg="1"/>
      <p:bldP spid="84" grpId="0" animBg="1"/>
      <p:bldP spid="85" grpId="0" animBg="1"/>
      <p:bldP spid="86" grpId="0" animBg="1"/>
      <p:bldP spid="87" grpId="0" animBg="1"/>
      <p:bldP spid="88" grpId="0" animBg="1"/>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3964250"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Subtitle 2">
            <a:extLst>
              <a:ext uri="{FF2B5EF4-FFF2-40B4-BE49-F238E27FC236}">
                <a16:creationId xmlns:a16="http://schemas.microsoft.com/office/drawing/2014/main" id="{A42A0E9F-58C5-43D5-8B92-474D37362658}"/>
              </a:ext>
            </a:extLst>
          </p:cNvPr>
          <p:cNvSpPr txBox="1">
            <a:spLocks/>
          </p:cNvSpPr>
          <p:nvPr/>
        </p:nvSpPr>
        <p:spPr>
          <a:xfrm>
            <a:off x="0" y="167476"/>
            <a:ext cx="8127742" cy="51063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Login: </a:t>
            </a:r>
            <a:r>
              <a:rPr lang="en-US" sz="2000" dirty="0">
                <a:effectLst/>
                <a:latin typeface="Calibri" panose="020F0502020204030204" pitchFamily="34" charset="0"/>
                <a:ea typeface="Calibri" panose="020F0502020204030204" pitchFamily="34" charset="0"/>
                <a:cs typeface="Times New Roman" panose="02020603050405020304" pitchFamily="18" charset="0"/>
              </a:rPr>
              <a:t>After creating a Seller account, he/she can access that account by using username and password.</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Add property: </a:t>
            </a:r>
            <a:r>
              <a:rPr lang="en-US" sz="2000" dirty="0">
                <a:effectLst/>
                <a:latin typeface="Calibri" panose="020F0502020204030204" pitchFamily="34" charset="0"/>
                <a:ea typeface="Calibri" panose="020F0502020204030204" pitchFamily="34" charset="0"/>
                <a:cs typeface="Times New Roman" panose="02020603050405020304" pitchFamily="18" charset="0"/>
              </a:rPr>
              <a:t>Seller can add there property to be sold.</a:t>
            </a:r>
          </a:p>
          <a:p>
            <a:pPr marL="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Set property Value: </a:t>
            </a:r>
            <a:r>
              <a:rPr lang="en-US" sz="2000" dirty="0">
                <a:effectLst/>
                <a:latin typeface="Calibri" panose="020F0502020204030204" pitchFamily="34" charset="0"/>
                <a:ea typeface="Calibri" panose="020F0502020204030204" pitchFamily="34" charset="0"/>
                <a:cs typeface="Times New Roman" panose="02020603050405020304" pitchFamily="18" charset="0"/>
              </a:rPr>
              <a:t>Seller can add there property’s minimum value or starting bid.</a:t>
            </a:r>
          </a:p>
          <a:p>
            <a:pPr marL="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See Member Type: </a:t>
            </a:r>
            <a:r>
              <a:rPr lang="en-US" sz="2000" dirty="0">
                <a:effectLst/>
                <a:latin typeface="Calibri" panose="020F0502020204030204" pitchFamily="34" charset="0"/>
                <a:ea typeface="Calibri" panose="020F0502020204030204" pitchFamily="34" charset="0"/>
                <a:cs typeface="Times New Roman" panose="02020603050405020304" pitchFamily="18" charset="0"/>
              </a:rPr>
              <a:t>He/ She can see his/her member type.</a:t>
            </a:r>
          </a:p>
          <a:p>
            <a:pPr marL="0" indent="0">
              <a:lnSpc>
                <a:spcPct val="107000"/>
              </a:lnSpc>
              <a:spcBef>
                <a:spcPts val="0"/>
              </a:spcBef>
              <a:spcAft>
                <a:spcPts val="800"/>
              </a:spcAft>
              <a:buNone/>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Request Change Member Type</a:t>
            </a:r>
            <a:r>
              <a:rPr lang="en-US" sz="2000" dirty="0">
                <a:latin typeface="Calibri" panose="020F0502020204030204" pitchFamily="34" charset="0"/>
                <a:ea typeface="Calibri" panose="020F0502020204030204" pitchFamily="34" charset="0"/>
                <a:cs typeface="Times New Roman" panose="02020603050405020304" pitchFamily="18" charset="0"/>
              </a:rPr>
              <a:t>: after selling a certain amount of property seller can upgrade their member type.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Report/ Ask question / Feedback: </a:t>
            </a:r>
            <a:r>
              <a:rPr lang="en-US" sz="2000" dirty="0">
                <a:effectLst/>
                <a:latin typeface="Calibri" panose="020F0502020204030204" pitchFamily="34" charset="0"/>
                <a:ea typeface="Calibri" panose="020F0502020204030204" pitchFamily="34" charset="0"/>
                <a:cs typeface="Times New Roman" panose="02020603050405020304" pitchFamily="18" charset="0"/>
              </a:rPr>
              <a:t>If a Seller has any question about bidding process or anything else he/she can ask. Also can report if there is any unusual activity. Also can give feedback.</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See Sold History: </a:t>
            </a:r>
            <a:r>
              <a:rPr lang="en-US" sz="2000" dirty="0">
                <a:effectLst/>
                <a:latin typeface="Calibri" panose="020F0502020204030204" pitchFamily="34" charset="0"/>
                <a:ea typeface="Calibri" panose="020F0502020204030204" pitchFamily="34" charset="0"/>
                <a:cs typeface="Times New Roman" panose="02020603050405020304" pitchFamily="18" charset="0"/>
              </a:rPr>
              <a:t>A Seller can see his entire Selling history.</a:t>
            </a:r>
          </a:p>
          <a:p>
            <a:pPr marL="0" marR="0" indent="0">
              <a:lnSpc>
                <a:spcPct val="107000"/>
              </a:lnSpc>
              <a:spcBef>
                <a:spcPts val="0"/>
              </a:spcBef>
              <a:spcAft>
                <a:spcPts val="800"/>
              </a:spcAft>
              <a:buNone/>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Log out: </a:t>
            </a:r>
            <a:r>
              <a:rPr lang="en-US" sz="2000" dirty="0">
                <a:effectLst/>
                <a:latin typeface="Calibri" panose="020F0502020204030204" pitchFamily="34" charset="0"/>
                <a:ea typeface="Calibri" panose="020F0502020204030204" pitchFamily="34" charset="0"/>
                <a:cs typeface="Times New Roman" panose="02020603050405020304" pitchFamily="18" charset="0"/>
              </a:rPr>
              <a:t>After buying a property or after bidding a buyer can sign out from his/her account.</a:t>
            </a:r>
            <a:endParaRPr lang="en-US" sz="2000" dirty="0"/>
          </a:p>
        </p:txBody>
      </p:sp>
    </p:spTree>
    <p:extLst>
      <p:ext uri="{BB962C8B-B14F-4D97-AF65-F5344CB8AC3E}">
        <p14:creationId xmlns:p14="http://schemas.microsoft.com/office/powerpoint/2010/main" val="183346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93392" y="-190782"/>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4384718" y="0"/>
            <a:ext cx="11769452" cy="4436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p:txBody>
      </p:sp>
      <p:graphicFrame>
        <p:nvGraphicFramePr>
          <p:cNvPr id="3" name="Table 3">
            <a:extLst>
              <a:ext uri="{FF2B5EF4-FFF2-40B4-BE49-F238E27FC236}">
                <a16:creationId xmlns:a16="http://schemas.microsoft.com/office/drawing/2014/main" id="{20DB7486-4319-4D32-96B8-0EAB92181933}"/>
              </a:ext>
            </a:extLst>
          </p:cNvPr>
          <p:cNvGraphicFramePr>
            <a:graphicFrameLocks noGrp="1"/>
          </p:cNvGraphicFramePr>
          <p:nvPr>
            <p:extLst>
              <p:ext uri="{D42A27DB-BD31-4B8C-83A1-F6EECF244321}">
                <p14:modId xmlns:p14="http://schemas.microsoft.com/office/powerpoint/2010/main" val="3091254182"/>
              </p:ext>
            </p:extLst>
          </p:nvPr>
        </p:nvGraphicFramePr>
        <p:xfrm>
          <a:off x="159025" y="70997"/>
          <a:ext cx="7305526" cy="6071385"/>
        </p:xfrm>
        <a:graphic>
          <a:graphicData uri="http://schemas.openxmlformats.org/drawingml/2006/table">
            <a:tbl>
              <a:tblPr firstRow="1" bandRow="1">
                <a:tableStyleId>{5C22544A-7EE6-4342-B048-85BDC9FD1C3A}</a:tableStyleId>
              </a:tblPr>
              <a:tblGrid>
                <a:gridCol w="3652763">
                  <a:extLst>
                    <a:ext uri="{9D8B030D-6E8A-4147-A177-3AD203B41FA5}">
                      <a16:colId xmlns:a16="http://schemas.microsoft.com/office/drawing/2014/main" val="2978623440"/>
                    </a:ext>
                  </a:extLst>
                </a:gridCol>
                <a:gridCol w="3652763">
                  <a:extLst>
                    <a:ext uri="{9D8B030D-6E8A-4147-A177-3AD203B41FA5}">
                      <a16:colId xmlns:a16="http://schemas.microsoft.com/office/drawing/2014/main" val="4126739630"/>
                    </a:ext>
                  </a:extLst>
                </a:gridCol>
              </a:tblGrid>
              <a:tr h="2023795">
                <a:tc>
                  <a:txBody>
                    <a:bodyPr/>
                    <a:lstStyle/>
                    <a:p>
                      <a:r>
                        <a:rPr lang="en-US" dirty="0"/>
                        <a:t>                    </a:t>
                      </a:r>
                    </a:p>
                    <a:p>
                      <a:r>
                        <a:rPr lang="en-US" dirty="0"/>
                        <a:t> </a:t>
                      </a:r>
                    </a:p>
                    <a:p>
                      <a:r>
                        <a:rPr lang="en-US" sz="2800" dirty="0"/>
                        <a:t>     Member’s Name</a:t>
                      </a:r>
                    </a:p>
                  </a:txBody>
                  <a:tcPr/>
                </a:tc>
                <a:tc>
                  <a:txBody>
                    <a:bodyPr/>
                    <a:lstStyle/>
                    <a:p>
                      <a:r>
                        <a:rPr lang="en-US" dirty="0"/>
                        <a:t>           </a:t>
                      </a:r>
                    </a:p>
                    <a:p>
                      <a:r>
                        <a:rPr lang="en-US" dirty="0"/>
                        <a:t>  </a:t>
                      </a:r>
                    </a:p>
                    <a:p>
                      <a:r>
                        <a:rPr lang="en-US" dirty="0"/>
                        <a:t>      </a:t>
                      </a:r>
                      <a:r>
                        <a:rPr lang="en-US" sz="2800" dirty="0"/>
                        <a:t>Contribution</a:t>
                      </a:r>
                    </a:p>
                    <a:p>
                      <a:r>
                        <a:rPr lang="en-US" sz="2800" dirty="0"/>
                        <a:t>      (Methods)</a:t>
                      </a:r>
                    </a:p>
                  </a:txBody>
                  <a:tcPr/>
                </a:tc>
                <a:extLst>
                  <a:ext uri="{0D108BD9-81ED-4DB2-BD59-A6C34878D82A}">
                    <a16:rowId xmlns:a16="http://schemas.microsoft.com/office/drawing/2014/main" val="1975918265"/>
                  </a:ext>
                </a:extLst>
              </a:tr>
              <a:tr h="2023795">
                <a:tc>
                  <a:txBody>
                    <a:bodyPr/>
                    <a:lstStyle/>
                    <a:p>
                      <a:r>
                        <a:rPr lang="en-US" dirty="0"/>
                        <a:t>Zarif Amir Sanad</a:t>
                      </a:r>
                    </a:p>
                  </a:txBody>
                  <a:tcPr/>
                </a:tc>
                <a:tc>
                  <a:txBody>
                    <a:bodyPr/>
                    <a:lstStyle/>
                    <a:p>
                      <a:r>
                        <a:rPr lang="en-US" dirty="0"/>
                        <a:t>Visitor( Visit Server)</a:t>
                      </a:r>
                    </a:p>
                    <a:p>
                      <a:endParaRPr lang="en-US" dirty="0"/>
                    </a:p>
                    <a:p>
                      <a:r>
                        <a:rPr lang="en-US" dirty="0"/>
                        <a:t>ADIMN( Log in, Add Buyer, Add seller, See Buyer Member Type,</a:t>
                      </a:r>
                      <a:br>
                        <a:rPr lang="en-US" dirty="0"/>
                      </a:br>
                      <a:r>
                        <a:rPr lang="en-US" dirty="0"/>
                        <a:t>See seller Type, Change Member Type, See Feedback)</a:t>
                      </a:r>
                      <a:br>
                        <a:rPr lang="en-US" dirty="0"/>
                      </a:br>
                      <a:endParaRPr lang="en-US" dirty="0"/>
                    </a:p>
                  </a:txBody>
                  <a:tcPr/>
                </a:tc>
                <a:extLst>
                  <a:ext uri="{0D108BD9-81ED-4DB2-BD59-A6C34878D82A}">
                    <a16:rowId xmlns:a16="http://schemas.microsoft.com/office/drawing/2014/main" val="3322456949"/>
                  </a:ext>
                </a:extLst>
              </a:tr>
              <a:tr h="2023795">
                <a:tc>
                  <a:txBody>
                    <a:bodyPr/>
                    <a:lstStyle/>
                    <a:p>
                      <a:r>
                        <a:rPr lang="en-US" dirty="0"/>
                        <a:t>MD. </a:t>
                      </a:r>
                      <a:r>
                        <a:rPr lang="en-US" dirty="0" err="1"/>
                        <a:t>Ifthe</a:t>
                      </a:r>
                      <a:r>
                        <a:rPr lang="en-US" dirty="0"/>
                        <a:t> </a:t>
                      </a:r>
                      <a:r>
                        <a:rPr lang="en-US" dirty="0" err="1"/>
                        <a:t>Kharul</a:t>
                      </a:r>
                      <a:r>
                        <a:rPr lang="en-US" dirty="0"/>
                        <a:t> Islam</a:t>
                      </a:r>
                    </a:p>
                  </a:txBody>
                  <a:tcPr/>
                </a:tc>
                <a:tc>
                  <a:txBody>
                    <a:bodyPr/>
                    <a:lstStyle/>
                    <a:p>
                      <a:r>
                        <a:rPr lang="en-US" dirty="0"/>
                        <a:t>ADMIN( Receive Payment From Buyer, Make Payment to seller, Bid History of Property, History of Sold Property, Add Property, Set Property Value, Log Out)</a:t>
                      </a:r>
                      <a:br>
                        <a:rPr lang="en-US" dirty="0"/>
                      </a:br>
                      <a:br>
                        <a:rPr lang="en-US" dirty="0"/>
                      </a:br>
                      <a:r>
                        <a:rPr lang="en-US" dirty="0"/>
                        <a:t>BUYER(Login)</a:t>
                      </a:r>
                    </a:p>
                  </a:txBody>
                  <a:tcPr/>
                </a:tc>
                <a:extLst>
                  <a:ext uri="{0D108BD9-81ED-4DB2-BD59-A6C34878D82A}">
                    <a16:rowId xmlns:a16="http://schemas.microsoft.com/office/drawing/2014/main" val="3012133131"/>
                  </a:ext>
                </a:extLst>
              </a:tr>
            </a:tbl>
          </a:graphicData>
        </a:graphic>
      </p:graphicFrame>
    </p:spTree>
    <p:extLst>
      <p:ext uri="{BB962C8B-B14F-4D97-AF65-F5344CB8AC3E}">
        <p14:creationId xmlns:p14="http://schemas.microsoft.com/office/powerpoint/2010/main" val="347916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93392" y="-190782"/>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4384718" y="0"/>
            <a:ext cx="11769452" cy="4436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p:txBody>
      </p:sp>
      <p:graphicFrame>
        <p:nvGraphicFramePr>
          <p:cNvPr id="3" name="Table 3">
            <a:extLst>
              <a:ext uri="{FF2B5EF4-FFF2-40B4-BE49-F238E27FC236}">
                <a16:creationId xmlns:a16="http://schemas.microsoft.com/office/drawing/2014/main" id="{20DB7486-4319-4D32-96B8-0EAB92181933}"/>
              </a:ext>
            </a:extLst>
          </p:cNvPr>
          <p:cNvGraphicFramePr>
            <a:graphicFrameLocks noGrp="1"/>
          </p:cNvGraphicFramePr>
          <p:nvPr>
            <p:extLst>
              <p:ext uri="{D42A27DB-BD31-4B8C-83A1-F6EECF244321}">
                <p14:modId xmlns:p14="http://schemas.microsoft.com/office/powerpoint/2010/main" val="577599448"/>
              </p:ext>
            </p:extLst>
          </p:nvPr>
        </p:nvGraphicFramePr>
        <p:xfrm>
          <a:off x="159025" y="70997"/>
          <a:ext cx="7305526" cy="6071385"/>
        </p:xfrm>
        <a:graphic>
          <a:graphicData uri="http://schemas.openxmlformats.org/drawingml/2006/table">
            <a:tbl>
              <a:tblPr firstRow="1" bandRow="1">
                <a:tableStyleId>{5C22544A-7EE6-4342-B048-85BDC9FD1C3A}</a:tableStyleId>
              </a:tblPr>
              <a:tblGrid>
                <a:gridCol w="3652763">
                  <a:extLst>
                    <a:ext uri="{9D8B030D-6E8A-4147-A177-3AD203B41FA5}">
                      <a16:colId xmlns:a16="http://schemas.microsoft.com/office/drawing/2014/main" val="2978623440"/>
                    </a:ext>
                  </a:extLst>
                </a:gridCol>
                <a:gridCol w="3652763">
                  <a:extLst>
                    <a:ext uri="{9D8B030D-6E8A-4147-A177-3AD203B41FA5}">
                      <a16:colId xmlns:a16="http://schemas.microsoft.com/office/drawing/2014/main" val="4126739630"/>
                    </a:ext>
                  </a:extLst>
                </a:gridCol>
              </a:tblGrid>
              <a:tr h="2023795">
                <a:tc>
                  <a:txBody>
                    <a:bodyPr/>
                    <a:lstStyle/>
                    <a:p>
                      <a:r>
                        <a:rPr lang="en-US" dirty="0"/>
                        <a:t>                    </a:t>
                      </a:r>
                    </a:p>
                    <a:p>
                      <a:r>
                        <a:rPr lang="en-US" dirty="0"/>
                        <a:t> </a:t>
                      </a:r>
                    </a:p>
                    <a:p>
                      <a:r>
                        <a:rPr lang="en-US" sz="2800" dirty="0"/>
                        <a:t>     Member’s Name</a:t>
                      </a:r>
                    </a:p>
                  </a:txBody>
                  <a:tcPr/>
                </a:tc>
                <a:tc>
                  <a:txBody>
                    <a:bodyPr/>
                    <a:lstStyle/>
                    <a:p>
                      <a:r>
                        <a:rPr lang="en-US" dirty="0"/>
                        <a:t>           </a:t>
                      </a:r>
                    </a:p>
                    <a:p>
                      <a:r>
                        <a:rPr lang="en-US" dirty="0"/>
                        <a:t>  </a:t>
                      </a:r>
                    </a:p>
                    <a:p>
                      <a:r>
                        <a:rPr lang="en-US" dirty="0"/>
                        <a:t>      </a:t>
                      </a:r>
                      <a:r>
                        <a:rPr lang="en-US" sz="2800" dirty="0"/>
                        <a:t>Contribution</a:t>
                      </a:r>
                    </a:p>
                    <a:p>
                      <a:r>
                        <a:rPr lang="en-US" sz="2800" dirty="0"/>
                        <a:t>      (Methods)</a:t>
                      </a:r>
                    </a:p>
                  </a:txBody>
                  <a:tcPr/>
                </a:tc>
                <a:extLst>
                  <a:ext uri="{0D108BD9-81ED-4DB2-BD59-A6C34878D82A}">
                    <a16:rowId xmlns:a16="http://schemas.microsoft.com/office/drawing/2014/main" val="1975918265"/>
                  </a:ext>
                </a:extLst>
              </a:tr>
              <a:tr h="2023795">
                <a:tc>
                  <a:txBody>
                    <a:bodyPr/>
                    <a:lstStyle/>
                    <a:p>
                      <a:r>
                        <a:rPr lang="en-US" dirty="0"/>
                        <a:t>MD. </a:t>
                      </a:r>
                      <a:r>
                        <a:rPr lang="en-US" dirty="0" err="1"/>
                        <a:t>Nomanuzzaman</a:t>
                      </a:r>
                      <a:r>
                        <a:rPr lang="en-US" dirty="0"/>
                        <a:t> </a:t>
                      </a:r>
                      <a:r>
                        <a:rPr lang="en-US" dirty="0" err="1"/>
                        <a:t>Chisty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Visitor( Create Account)</a:t>
                      </a:r>
                    </a:p>
                    <a:p>
                      <a:endParaRPr lang="en-US" dirty="0"/>
                    </a:p>
                    <a:p>
                      <a:r>
                        <a:rPr lang="en-US" dirty="0"/>
                        <a:t>BUYER( Bid Property, Make Payment,</a:t>
                      </a:r>
                    </a:p>
                    <a:p>
                      <a:r>
                        <a:rPr lang="en-US" dirty="0"/>
                        <a:t>Member Type, Request Change Member Type, Report/ Ask Question/ Feedback, See Buy History, Log Out)</a:t>
                      </a:r>
                    </a:p>
                  </a:txBody>
                  <a:tcPr/>
                </a:tc>
                <a:extLst>
                  <a:ext uri="{0D108BD9-81ED-4DB2-BD59-A6C34878D82A}">
                    <a16:rowId xmlns:a16="http://schemas.microsoft.com/office/drawing/2014/main" val="3322456949"/>
                  </a:ext>
                </a:extLst>
              </a:tr>
              <a:tr h="2023795">
                <a:tc>
                  <a:txBody>
                    <a:bodyPr/>
                    <a:lstStyle/>
                    <a:p>
                      <a:r>
                        <a:rPr lang="en-US" dirty="0" err="1"/>
                        <a:t>Kajol</a:t>
                      </a:r>
                      <a:r>
                        <a:rPr lang="en-US" dirty="0"/>
                        <a:t> Ashesh Talukdar</a:t>
                      </a:r>
                    </a:p>
                  </a:txBody>
                  <a:tcPr/>
                </a:tc>
                <a:tc>
                  <a:txBody>
                    <a:bodyPr/>
                    <a:lstStyle/>
                    <a:p>
                      <a:r>
                        <a:rPr lang="en-US" dirty="0"/>
                        <a:t>SELLER( Login, Add Property, Set Property Value, See Member Type, Request Change Member Type, Report/ Ask Question/ Feedback, See Sold History, Log Out)</a:t>
                      </a:r>
                    </a:p>
                  </a:txBody>
                  <a:tcPr/>
                </a:tc>
                <a:extLst>
                  <a:ext uri="{0D108BD9-81ED-4DB2-BD59-A6C34878D82A}">
                    <a16:rowId xmlns:a16="http://schemas.microsoft.com/office/drawing/2014/main" val="3012133131"/>
                  </a:ext>
                </a:extLst>
              </a:tr>
            </a:tbl>
          </a:graphicData>
        </a:graphic>
      </p:graphicFrame>
    </p:spTree>
    <p:extLst>
      <p:ext uri="{BB962C8B-B14F-4D97-AF65-F5344CB8AC3E}">
        <p14:creationId xmlns:p14="http://schemas.microsoft.com/office/powerpoint/2010/main" val="277589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84719" y="-250085"/>
            <a:ext cx="13054044" cy="6881305"/>
            <a:chOff x="-1446115" y="-57604"/>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46115" y="-5760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                                                                                  </a:t>
              </a: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marL="342900" indent="-342900" algn="ctr">
                <a:buAutoNum type="arabicPeriod"/>
              </a:pP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r>
                <a:rPr lang="en-US" dirty="0">
                  <a:solidFill>
                    <a:schemeClr val="tx1">
                      <a:lumMod val="95000"/>
                      <a:lumOff val="5000"/>
                    </a:schemeClr>
                  </a:solidFill>
                </a:rPr>
                <a:t> </a:t>
              </a:r>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highlight>
                  <a:srgbClr val="FFFF00"/>
                </a:highlight>
              </a:endParaRPr>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26557" y="3245647"/>
              <a:ext cx="1371225"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Changes</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4384718" y="0"/>
            <a:ext cx="11769452" cy="4436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p:txBody>
      </p:sp>
      <p:sp>
        <p:nvSpPr>
          <p:cNvPr id="56" name="TextBox 55">
            <a:extLst>
              <a:ext uri="{FF2B5EF4-FFF2-40B4-BE49-F238E27FC236}">
                <a16:creationId xmlns:a16="http://schemas.microsoft.com/office/drawing/2014/main" id="{D074728B-284F-4B3D-996C-F84D780FF94E}"/>
              </a:ext>
            </a:extLst>
          </p:cNvPr>
          <p:cNvSpPr txBox="1"/>
          <p:nvPr/>
        </p:nvSpPr>
        <p:spPr>
          <a:xfrm>
            <a:off x="651985" y="749508"/>
            <a:ext cx="7585110" cy="472982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We made changes in visitor function. We added dashboard on this function where it shows time, sold history &amp; images, Contract &amp; About us.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In admin we added admin settings where an admin can update his/her  details like he/she can change image, phone number, name, password and so on. But as previously planed we cannot added few functions like change member type and see feedback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3. In buyer we added setting and add fund. In setting a buyer can change his personal information. In add fund a buyer can add money in his/her wallet from some online banking services. Also we cannot added request change member type and report/ ask question/ feedback as we planned.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4. In seller we added refresh and settings. By using refresh button a seller can see what is the latest bid of his/her property. In settings button  a seller can change his/her personal details. Also we cannot added request change member type and report/ask question/ feedback as we planned.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02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76273" y="-228729"/>
            <a:ext cx="13088174" cy="6881305"/>
            <a:chOff x="-1437730" y="-36861"/>
            <a:chExt cx="12994591"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37730" y="-36861"/>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1. We have completed this project within a short time. So that there </a:t>
              </a:r>
            </a:p>
            <a:p>
              <a:pPr algn="ctr"/>
              <a:r>
                <a:rPr lang="en-US" dirty="0">
                  <a:solidFill>
                    <a:schemeClr val="tx1"/>
                  </a:solidFill>
                </a:rPr>
                <a:t>will be some bugs or mistakes. </a:t>
              </a:r>
            </a:p>
            <a:p>
              <a:pPr algn="ctr"/>
              <a:r>
                <a:rPr lang="en-US" dirty="0">
                  <a:solidFill>
                    <a:schemeClr val="tx1"/>
                  </a:solidFill>
                </a:rPr>
                <a:t>                                    2. Admin cannot communicate with seller or buyer.</a:t>
              </a:r>
            </a:p>
            <a:p>
              <a:pPr algn="ctr"/>
              <a:r>
                <a:rPr lang="en-US" dirty="0">
                  <a:solidFill>
                    <a:schemeClr val="tx1"/>
                  </a:solidFill>
                </a:rPr>
                <a:t> 3. There is no Feedback system.</a:t>
              </a:r>
            </a:p>
            <a:p>
              <a:pPr algn="ctr"/>
              <a:r>
                <a:rPr lang="en-US" dirty="0">
                  <a:solidFill>
                    <a:schemeClr val="tx1"/>
                  </a:solidFill>
                </a:rPr>
                <a:t>                           4. No cloud system to work in multiple device.</a:t>
              </a:r>
              <a:br>
                <a:rPr lang="en-US" dirty="0">
                  <a:solidFill>
                    <a:schemeClr val="tx1"/>
                  </a:solidFill>
                </a:rPr>
              </a:br>
              <a:r>
                <a:rPr lang="en-US" dirty="0">
                  <a:solidFill>
                    <a:schemeClr val="tx1"/>
                  </a:solidFill>
                </a:rPr>
                <a:t>                                                             5. Because of group project we have to give zip file of this project </a:t>
              </a:r>
            </a:p>
            <a:p>
              <a:pPr algn="ctr"/>
              <a:r>
                <a:rPr lang="en-US" dirty="0">
                  <a:solidFill>
                    <a:schemeClr val="tx1"/>
                  </a:solidFill>
                </a:rPr>
                <a:t>multiple times to one another.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highlight>
                  <a:srgbClr val="FFFF00"/>
                </a:highlight>
              </a:endParaRPr>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57345" y="3271268"/>
              <a:ext cx="1371225" cy="427806"/>
            </a:xfrm>
            <a:prstGeom prst="rect">
              <a:avLst/>
            </a:prstGeom>
            <a:noFill/>
          </p:spPr>
          <p:txBody>
            <a:bodyPr wrap="square" rtlCol="0">
              <a:spAutoFit/>
            </a:bodyPr>
            <a:lstStyle/>
            <a:p>
              <a:pPr algn="ctr"/>
              <a:r>
                <a:rPr lang="en-US" sz="1100" dirty="0">
                  <a:solidFill>
                    <a:schemeClr val="tx1">
                      <a:lumMod val="95000"/>
                      <a:lumOff val="5000"/>
                    </a:schemeClr>
                  </a:solidFill>
                  <a:latin typeface="Bahnschrift SemiBold" panose="020B0502040204020203" pitchFamily="34" charset="0"/>
                </a:rPr>
                <a:t>Drawbacks &amp; Limitations</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4384718" y="0"/>
            <a:ext cx="11769452" cy="4436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220071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83453" y="-200721"/>
            <a:ext cx="13054045" cy="6881304"/>
            <a:chOff x="-1444858" y="-9659"/>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44858" y="-9659"/>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 Firstly in future we will implement every function as we planned.</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 In dashboard we want to implement a function where we can see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evey</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details</a:t>
              </a:r>
            </a:p>
            <a:p>
              <a:pPr algn="ct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about property which is up for sell not only just sold property.</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3. In admin we will try to implement more function where an admin can </a:t>
              </a:r>
            </a:p>
            <a:p>
              <a:pPr algn="ct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control everything in a Property bidding. Also we will try to improve our</a:t>
              </a:r>
            </a:p>
            <a:p>
              <a:pPr algn="ct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payment system where a buyer and seller get the invoice.</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4. Most importantly we will try to make a chatting system where a buyer</a:t>
              </a:r>
            </a:p>
            <a:p>
              <a:pPr algn="ct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seller can chat with each other also they can chat with admin.</a:t>
              </a:r>
            </a:p>
            <a:p>
              <a:pPr algn="ctr"/>
              <a:r>
                <a:rPr lang="en-US" dirty="0">
                  <a:solidFill>
                    <a:schemeClr val="tx1"/>
                  </a:solidFill>
                </a:rPr>
                <a:t>                                                                        5. Also we want to add a function where an admin can change a</a:t>
              </a:r>
            </a:p>
            <a:p>
              <a:pPr algn="ctr"/>
              <a:r>
                <a:rPr lang="en-US" dirty="0">
                  <a:solidFill>
                    <a:schemeClr val="tx1"/>
                  </a:solidFill>
                </a:rPr>
                <a:t>                                                                            seller/ buyer member type from general to premium or VIP based </a:t>
              </a:r>
              <a:br>
                <a:rPr lang="en-US" dirty="0">
                  <a:solidFill>
                    <a:schemeClr val="tx1"/>
                  </a:solidFill>
                </a:rPr>
              </a:br>
              <a:r>
                <a:rPr lang="en-US" dirty="0">
                  <a:solidFill>
                    <a:schemeClr val="tx1"/>
                  </a:solidFill>
                </a:rPr>
                <a:t>               on their activity on our system.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highlight>
                  <a:srgbClr val="FFFF00"/>
                </a:highlight>
              </a:endParaRPr>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6"/>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Future Works</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4384718" y="0"/>
            <a:ext cx="11769452" cy="4436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300423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93392" y="-200721"/>
            <a:ext cx="13069086" cy="6881305"/>
            <a:chOff x="-1454726" y="-9659"/>
            <a:chExt cx="12975639"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9659"/>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                                                                                    Our project goal was to make an easier bidding system for people who can</a:t>
              </a:r>
            </a:p>
            <a:p>
              <a:pPr algn="ctr"/>
              <a:r>
                <a:rPr lang="en-US" dirty="0">
                  <a:solidFill>
                    <a:schemeClr val="tx1"/>
                  </a:solidFill>
                </a:rPr>
                <a:t>                                                                              sell and buy property from our system. First of all as we planned we try </a:t>
              </a:r>
            </a:p>
            <a:p>
              <a:pPr algn="ctr"/>
              <a:r>
                <a:rPr lang="en-US" dirty="0">
                  <a:solidFill>
                    <a:schemeClr val="tx1"/>
                  </a:solidFill>
                </a:rPr>
                <a:t>                                                                                           implement every function. Fortunately we did implement most of the function</a:t>
              </a:r>
            </a:p>
            <a:p>
              <a:pPr algn="ctr"/>
              <a:r>
                <a:rPr lang="en-US" dirty="0">
                  <a:solidFill>
                    <a:schemeClr val="tx1"/>
                  </a:solidFill>
                </a:rPr>
                <a:t>                                                                                       as we planned  and it work as we expected. First we work on dashboard and </a:t>
              </a:r>
            </a:p>
            <a:p>
              <a:pPr algn="ctr"/>
              <a:r>
                <a:rPr lang="en-US" dirty="0">
                  <a:solidFill>
                    <a:schemeClr val="tx1"/>
                  </a:solidFill>
                </a:rPr>
                <a:t>                                                                                       admin class. Then we work on seller and buyer Class. In seller class we try to </a:t>
              </a:r>
            </a:p>
            <a:p>
              <a:pPr algn="ctr"/>
              <a:r>
                <a:rPr lang="en-US" dirty="0">
                  <a:solidFill>
                    <a:schemeClr val="tx1"/>
                  </a:solidFill>
                </a:rPr>
                <a:t>                                                                                              make sure a seller can add a property and set a minimum value of that property</a:t>
              </a:r>
            </a:p>
            <a:p>
              <a:pPr algn="ctr"/>
              <a:r>
                <a:rPr lang="en-US" dirty="0">
                  <a:solidFill>
                    <a:schemeClr val="tx1"/>
                  </a:solidFill>
                </a:rPr>
                <a:t>                                                                                 also a seller can change his personal details. A seller also can see his/her </a:t>
              </a:r>
            </a:p>
            <a:p>
              <a:pPr algn="ctr"/>
              <a:r>
                <a:rPr lang="en-US" dirty="0">
                  <a:solidFill>
                    <a:schemeClr val="tx1"/>
                  </a:solidFill>
                </a:rPr>
                <a:t>                                                                                         sold history. Likewise in buyer class a buyer can bid a selected property and a</a:t>
              </a:r>
            </a:p>
            <a:p>
              <a:pPr algn="ctr"/>
              <a:r>
                <a:rPr lang="en-US" dirty="0">
                  <a:solidFill>
                    <a:schemeClr val="tx1"/>
                  </a:solidFill>
                </a:rPr>
                <a:t>                                                                                           buyer  can add balance using online banking service through our system. Now</a:t>
              </a:r>
            </a:p>
            <a:p>
              <a:pPr algn="ctr"/>
              <a:r>
                <a:rPr lang="en-US" dirty="0">
                  <a:solidFill>
                    <a:schemeClr val="tx1"/>
                  </a:solidFill>
                </a:rPr>
                <a:t>                                                                                          in admin class an admin can see buyer/ seller information also admin can see </a:t>
              </a:r>
            </a:p>
            <a:p>
              <a:pPr algn="ctr"/>
              <a:r>
                <a:rPr lang="en-US" dirty="0">
                  <a:solidFill>
                    <a:schemeClr val="tx1"/>
                  </a:solidFill>
                </a:rPr>
                <a:t>                                                                       see history of sold items. Most important part for admin is to make </a:t>
              </a:r>
            </a:p>
            <a:p>
              <a:pPr algn="ctr"/>
              <a:r>
                <a:rPr lang="en-US" dirty="0">
                  <a:solidFill>
                    <a:schemeClr val="tx1"/>
                  </a:solidFill>
                </a:rPr>
                <a:t>                                                                         payment Also an admin can modify his/her personal details by using </a:t>
              </a:r>
            </a:p>
            <a:p>
              <a:pPr algn="ctr"/>
              <a:r>
                <a:rPr lang="en-US" dirty="0">
                  <a:solidFill>
                    <a:schemeClr val="tx1"/>
                  </a:solidFill>
                </a:rPr>
                <a:t>                                                  settings button. Finally we can say that our project goal </a:t>
              </a:r>
            </a:p>
            <a:p>
              <a:pPr algn="ctr"/>
              <a:r>
                <a:rPr lang="en-US" dirty="0">
                  <a:solidFill>
                    <a:schemeClr val="tx1"/>
                  </a:solidFill>
                </a:rPr>
                <a:t>                                                                     is achieved and it works perfectly as  we planned in the beginning.</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53" name="Freeform: Shape 52">
              <a:extLst>
                <a:ext uri="{FF2B5EF4-FFF2-40B4-BE49-F238E27FC236}">
                  <a16:creationId xmlns:a16="http://schemas.microsoft.com/office/drawing/2014/main" id="{6ECCFCE7-79FD-4F44-B21D-FB219B092AFD}"/>
                </a:ext>
              </a:extLst>
            </p:cNvPr>
            <p:cNvSpPr/>
            <p:nvPr/>
          </p:nvSpPr>
          <p:spPr>
            <a:xfrm>
              <a:off x="10513178" y="2547457"/>
              <a:ext cx="992801" cy="1777632"/>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75000"/>
                  </a:schemeClr>
                </a:solidFill>
                <a:highlight>
                  <a:srgbClr val="FFFF00"/>
                </a:highlight>
              </a:endParaRPr>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60928"/>
              <a:ext cx="1371225" cy="336133"/>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Review</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4384718" y="0"/>
            <a:ext cx="11769452" cy="4436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fontAlgn="t" latinLnBrk="0" hangingPunct="1">
              <a:spcBef>
                <a:spcPts val="0"/>
              </a:spcBef>
              <a:spcAft>
                <a:spcPts val="0"/>
              </a:spcAft>
              <a:buNone/>
            </a:pPr>
            <a:endParaRPr lang="en-US"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415779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970978" y="-1032"/>
            <a:ext cx="13354549" cy="6881305"/>
            <a:chOff x="-1601218" y="-217787"/>
            <a:chExt cx="13259063" cy="6683439"/>
          </a:xfrm>
        </p:grpSpPr>
        <p:sp>
          <p:nvSpPr>
            <p:cNvPr id="2" name="Rectangle 1">
              <a:extLst>
                <a:ext uri="{FF2B5EF4-FFF2-40B4-BE49-F238E27FC236}">
                  <a16:creationId xmlns:a16="http://schemas.microsoft.com/office/drawing/2014/main" id="{29D05C75-FD8B-4220-A18B-BEA97C9AD21C}"/>
                </a:ext>
              </a:extLst>
            </p:cNvPr>
            <p:cNvSpPr/>
            <p:nvPr/>
          </p:nvSpPr>
          <p:spPr>
            <a:xfrm>
              <a:off x="-1601218" y="-217787"/>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a:solidFill>
                    <a:schemeClr val="tx1"/>
                  </a:solidFill>
                </a:rPr>
                <a:t>Sanad, Zarif Amir          Islam, MD. </a:t>
              </a:r>
              <a:r>
                <a:rPr lang="en-US" dirty="0" err="1">
                  <a:solidFill>
                    <a:schemeClr val="tx1"/>
                  </a:solidFill>
                </a:rPr>
                <a:t>Ifthe</a:t>
              </a:r>
              <a:r>
                <a:rPr lang="en-US" dirty="0">
                  <a:solidFill>
                    <a:schemeClr val="tx1"/>
                  </a:solidFill>
                </a:rPr>
                <a:t> </a:t>
              </a:r>
              <a:r>
                <a:rPr lang="en-US" dirty="0" err="1">
                  <a:solidFill>
                    <a:schemeClr val="tx1"/>
                  </a:solidFill>
                </a:rPr>
                <a:t>Kharul</a:t>
              </a:r>
              <a:r>
                <a:rPr lang="en-US" dirty="0">
                  <a:solidFill>
                    <a:schemeClr val="tx1"/>
                  </a:solidFill>
                </a:rPr>
                <a:t>      </a:t>
              </a:r>
              <a:r>
                <a:rPr lang="en-US" dirty="0" err="1">
                  <a:solidFill>
                    <a:schemeClr val="tx1"/>
                  </a:solidFill>
                </a:rPr>
                <a:t>Chisty</a:t>
              </a:r>
              <a:r>
                <a:rPr lang="en-US" dirty="0">
                  <a:solidFill>
                    <a:schemeClr val="tx1"/>
                  </a:solidFill>
                </a:rPr>
                <a:t>, MD. </a:t>
              </a:r>
              <a:r>
                <a:rPr lang="en-US" dirty="0" err="1">
                  <a:solidFill>
                    <a:schemeClr val="tx1"/>
                  </a:solidFill>
                </a:rPr>
                <a:t>Nomanuzzaman</a:t>
              </a:r>
              <a:r>
                <a:rPr lang="en-US" dirty="0">
                  <a:solidFill>
                    <a:schemeClr val="tx1"/>
                  </a:solidFill>
                </a:rPr>
                <a:t>      </a:t>
              </a:r>
              <a:r>
                <a:rPr lang="en-US" dirty="0" err="1">
                  <a:solidFill>
                    <a:schemeClr val="tx1"/>
                  </a:solidFill>
                </a:rPr>
                <a:t>Kajol</a:t>
              </a:r>
              <a:r>
                <a:rPr lang="en-US" dirty="0">
                  <a:solidFill>
                    <a:schemeClr val="tx1"/>
                  </a:solidFill>
                </a:rPr>
                <a:t>, Ashesh Talukdar</a:t>
              </a:r>
            </a:p>
            <a:p>
              <a:r>
                <a:rPr lang="en-US" dirty="0">
                  <a:solidFill>
                    <a:schemeClr val="tx1"/>
                  </a:solidFill>
                </a:rPr>
                <a:t>                               ID- 19-41742-3              ID- 19-40447-1                     ID- 19-40431-1                            ID- 19-40459-1</a:t>
              </a:r>
            </a:p>
          </p:txBody>
        </p:sp>
        <p:sp>
          <p:nvSpPr>
            <p:cNvPr id="10" name="Freeform: Shape 9">
              <a:extLst>
                <a:ext uri="{FF2B5EF4-FFF2-40B4-BE49-F238E27FC236}">
                  <a16:creationId xmlns:a16="http://schemas.microsoft.com/office/drawing/2014/main" id="{A663C027-7EA0-41CF-AFAA-8823D14C3593}"/>
                </a:ext>
              </a:extLst>
            </p:cNvPr>
            <p:cNvSpPr/>
            <p:nvPr/>
          </p:nvSpPr>
          <p:spPr>
            <a:xfrm>
              <a:off x="10464526" y="2488419"/>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11084" y="2962675"/>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403805" y="3142435"/>
              <a:ext cx="469741" cy="469741"/>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2694813" y="-103599"/>
            <a:ext cx="13087338" cy="6881305"/>
            <a:chOff x="-1454726" y="-6"/>
            <a:chExt cx="12993762"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169257"/>
              <a:ext cx="1176794" cy="519479"/>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Objective &amp;</a:t>
              </a:r>
            </a:p>
            <a:p>
              <a:pPr algn="ctr"/>
              <a:r>
                <a:rPr lang="en-US" sz="1400" dirty="0">
                  <a:solidFill>
                    <a:schemeClr val="tx1">
                      <a:lumMod val="95000"/>
                      <a:lumOff val="5000"/>
                    </a:schemeClr>
                  </a:solidFill>
                  <a:latin typeface="Bahnschrift SemiBold" panose="020B0502040204020203" pitchFamily="34" charset="0"/>
                </a:rPr>
                <a:t>Motivation</a:t>
              </a: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3061695" y="-70851"/>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3384065" y="-50043"/>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13878787" y="-54471"/>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14331706" y="-39639"/>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51100" y="272783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Subtitle 2">
            <a:extLst>
              <a:ext uri="{FF2B5EF4-FFF2-40B4-BE49-F238E27FC236}">
                <a16:creationId xmlns:a16="http://schemas.microsoft.com/office/drawing/2014/main" id="{889A4E2F-96EF-42DB-AB7A-FDF1EA9782DE}"/>
              </a:ext>
            </a:extLst>
          </p:cNvPr>
          <p:cNvSpPr txBox="1">
            <a:spLocks/>
          </p:cNvSpPr>
          <p:nvPr/>
        </p:nvSpPr>
        <p:spPr>
          <a:xfrm>
            <a:off x="2022524" y="904593"/>
            <a:ext cx="9231565" cy="52563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9" name="Picture 58">
            <a:extLst>
              <a:ext uri="{FF2B5EF4-FFF2-40B4-BE49-F238E27FC236}">
                <a16:creationId xmlns:a16="http://schemas.microsoft.com/office/drawing/2014/main" id="{25230212-7CF6-478B-9E26-BF196171FE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465" y="1202592"/>
            <a:ext cx="2118587" cy="1712611"/>
          </a:xfrm>
          <a:prstGeom prst="rect">
            <a:avLst/>
          </a:prstGeom>
        </p:spPr>
      </p:pic>
      <p:pic>
        <p:nvPicPr>
          <p:cNvPr id="60" name="Picture 59">
            <a:extLst>
              <a:ext uri="{FF2B5EF4-FFF2-40B4-BE49-F238E27FC236}">
                <a16:creationId xmlns:a16="http://schemas.microsoft.com/office/drawing/2014/main" id="{CDF2CB19-9A3B-4E38-9B77-2B3AA7657B7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60560" y="1181874"/>
            <a:ext cx="2063938" cy="1671978"/>
          </a:xfrm>
          <a:prstGeom prst="rect">
            <a:avLst/>
          </a:prstGeom>
        </p:spPr>
      </p:pic>
      <p:pic>
        <p:nvPicPr>
          <p:cNvPr id="61" name="Picture 60">
            <a:extLst>
              <a:ext uri="{FF2B5EF4-FFF2-40B4-BE49-F238E27FC236}">
                <a16:creationId xmlns:a16="http://schemas.microsoft.com/office/drawing/2014/main" id="{B698BF4E-7D5E-426E-A352-2469FB997E6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58395" y="1202592"/>
            <a:ext cx="1973398" cy="1671978"/>
          </a:xfrm>
          <a:prstGeom prst="rect">
            <a:avLst/>
          </a:prstGeom>
        </p:spPr>
      </p:pic>
      <p:pic>
        <p:nvPicPr>
          <p:cNvPr id="63" name="Picture 62">
            <a:extLst>
              <a:ext uri="{FF2B5EF4-FFF2-40B4-BE49-F238E27FC236}">
                <a16:creationId xmlns:a16="http://schemas.microsoft.com/office/drawing/2014/main" id="{10936234-3040-43C5-A0C2-CB9FB7AFAA8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165690" y="1244028"/>
            <a:ext cx="1939177" cy="1671175"/>
          </a:xfrm>
          <a:prstGeom prst="rect">
            <a:avLst/>
          </a:prstGeom>
        </p:spPr>
      </p:pic>
    </p:spTree>
    <p:extLst>
      <p:ext uri="{BB962C8B-B14F-4D97-AF65-F5344CB8AC3E}">
        <p14:creationId xmlns:p14="http://schemas.microsoft.com/office/powerpoint/2010/main" val="3141758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42696"/>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3528202" y="-170726"/>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4045358" y="-190782"/>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4393392" y="-13315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8" name="Subtitle 2">
            <a:extLst>
              <a:ext uri="{FF2B5EF4-FFF2-40B4-BE49-F238E27FC236}">
                <a16:creationId xmlns:a16="http://schemas.microsoft.com/office/drawing/2014/main" id="{A2591BC3-BD0C-443A-BA18-D17F051EF699}"/>
              </a:ext>
            </a:extLst>
          </p:cNvPr>
          <p:cNvSpPr txBox="1">
            <a:spLocks/>
          </p:cNvSpPr>
          <p:nvPr/>
        </p:nvSpPr>
        <p:spPr>
          <a:xfrm>
            <a:off x="89646" y="968188"/>
            <a:ext cx="7295087" cy="3468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Everything in the world has its own two </a:t>
            </a:r>
            <a:r>
              <a:rPr lang="en-US" dirty="0" err="1"/>
              <a:t>slides,the</a:t>
            </a:r>
            <a:r>
              <a:rPr lang="en-US" dirty="0"/>
              <a:t> internet is no </a:t>
            </a:r>
            <a:r>
              <a:rPr lang="en-US" dirty="0" err="1"/>
              <a:t>exception.The</a:t>
            </a:r>
            <a:r>
              <a:rPr lang="en-US" dirty="0"/>
              <a:t> internet is ultimately more beneficial than detrimental to people.</a:t>
            </a:r>
          </a:p>
        </p:txBody>
      </p:sp>
      <p:grpSp>
        <p:nvGrpSpPr>
          <p:cNvPr id="56" name="Group 55">
            <a:extLst>
              <a:ext uri="{FF2B5EF4-FFF2-40B4-BE49-F238E27FC236}">
                <a16:creationId xmlns:a16="http://schemas.microsoft.com/office/drawing/2014/main" id="{CBA9014E-39AE-4C30-B54D-00DD55865154}"/>
              </a:ext>
            </a:extLst>
          </p:cNvPr>
          <p:cNvGrpSpPr/>
          <p:nvPr/>
        </p:nvGrpSpPr>
        <p:grpSpPr>
          <a:xfrm>
            <a:off x="-4696724" y="-277583"/>
            <a:ext cx="13084475" cy="6881305"/>
            <a:chOff x="-1454726" y="-6"/>
            <a:chExt cx="12990918" cy="6683439"/>
          </a:xfrm>
        </p:grpSpPr>
        <p:sp>
          <p:nvSpPr>
            <p:cNvPr id="57" name="Rectangle 56">
              <a:extLst>
                <a:ext uri="{FF2B5EF4-FFF2-40B4-BE49-F238E27FC236}">
                  <a16:creationId xmlns:a16="http://schemas.microsoft.com/office/drawing/2014/main" id="{DE30A0CB-1F4C-4A87-928F-3700C617FD5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212C653-F24F-4A9B-8CFA-8626CF0D62ED}"/>
                </a:ext>
              </a:extLst>
            </p:cNvPr>
            <p:cNvSpPr txBox="1"/>
            <p:nvPr/>
          </p:nvSpPr>
          <p:spPr>
            <a:xfrm rot="16200000">
              <a:off x="10667234" y="3245647"/>
              <a:ext cx="1371225" cy="366691"/>
            </a:xfrm>
            <a:prstGeom prst="rect">
              <a:avLst/>
            </a:prstGeom>
            <a:noFill/>
          </p:spPr>
          <p:txBody>
            <a:bodyPr wrap="square" rtlCol="0">
              <a:spAutoFit/>
            </a:bodyPr>
            <a:lstStyle/>
            <a:p>
              <a:pPr algn="ctr"/>
              <a:endParaRPr lang="en-US" dirty="0">
                <a:solidFill>
                  <a:schemeClr val="tx1">
                    <a:lumMod val="95000"/>
                    <a:lumOff val="5000"/>
                  </a:schemeClr>
                </a:solidFill>
                <a:latin typeface="Bahnschrift SemiBold" panose="020B0502040204020203" pitchFamily="34" charset="0"/>
              </a:endParaRPr>
            </a:p>
          </p:txBody>
        </p:sp>
      </p:grpSp>
      <p:sp>
        <p:nvSpPr>
          <p:cNvPr id="3" name="Rectangle 2">
            <a:extLst>
              <a:ext uri="{FF2B5EF4-FFF2-40B4-BE49-F238E27FC236}">
                <a16:creationId xmlns:a16="http://schemas.microsoft.com/office/drawing/2014/main" id="{8E7EA86D-ED29-45FC-A27C-88745EA072F3}"/>
              </a:ext>
            </a:extLst>
          </p:cNvPr>
          <p:cNvSpPr/>
          <p:nvPr/>
        </p:nvSpPr>
        <p:spPr>
          <a:xfrm>
            <a:off x="3424518" y="1613647"/>
            <a:ext cx="3244908" cy="830997"/>
          </a:xfrm>
          <a:prstGeom prst="rect">
            <a:avLst/>
          </a:prstGeom>
        </p:spPr>
        <p:txBody>
          <a:bodyPr wrap="square">
            <a:spAutoFit/>
          </a:bodyPr>
          <a:lstStyle/>
          <a:p>
            <a:pPr algn="ctr"/>
            <a:r>
              <a:rPr lang="en-US" sz="4800" dirty="0"/>
              <a:t>Thank You</a:t>
            </a:r>
          </a:p>
        </p:txBody>
      </p:sp>
    </p:spTree>
    <p:extLst>
      <p:ext uri="{BB962C8B-B14F-4D97-AF65-F5344CB8AC3E}">
        <p14:creationId xmlns:p14="http://schemas.microsoft.com/office/powerpoint/2010/main" val="228614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306561" cy="6881305"/>
            <a:chOff x="-1454726" y="-6"/>
            <a:chExt cx="1321141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709930" y="3030290"/>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205821" y="-257027"/>
            <a:ext cx="13054043" cy="6881305"/>
            <a:chOff x="-1454726" y="-6"/>
            <a:chExt cx="12960705"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3341" y="3235658"/>
              <a:ext cx="416338" cy="416338"/>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3061695" y="-70851"/>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3384065" y="-50043"/>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13878787" y="-54471"/>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14331706" y="-39639"/>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51100" y="272783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0C6D3966-F5C4-43E6-93F5-2751FEF60B47}"/>
              </a:ext>
            </a:extLst>
          </p:cNvPr>
          <p:cNvSpPr txBox="1">
            <a:spLocks/>
          </p:cNvSpPr>
          <p:nvPr/>
        </p:nvSpPr>
        <p:spPr>
          <a:xfrm>
            <a:off x="238432" y="385483"/>
            <a:ext cx="10717449" cy="62544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Google Sans"/>
            </a:endParaRPr>
          </a:p>
          <a:p>
            <a:pPr marL="0" indent="0">
              <a:buNone/>
            </a:pPr>
            <a:r>
              <a:rPr lang="en-US" sz="2400" b="1" u="sng" dirty="0">
                <a:solidFill>
                  <a:srgbClr val="000000"/>
                </a:solidFill>
                <a:latin typeface="Google Sans"/>
              </a:rPr>
              <a:t>O</a:t>
            </a:r>
            <a:r>
              <a:rPr lang="en-US" sz="2400" b="1" i="0" u="sng" dirty="0">
                <a:solidFill>
                  <a:srgbClr val="000000"/>
                </a:solidFill>
                <a:effectLst/>
                <a:latin typeface="Google Sans"/>
              </a:rPr>
              <a:t>bjective:</a:t>
            </a:r>
            <a:r>
              <a:rPr lang="en-US" sz="2400" b="0" i="0" dirty="0">
                <a:solidFill>
                  <a:srgbClr val="000000"/>
                </a:solidFill>
                <a:effectLst/>
                <a:latin typeface="Google Sans"/>
              </a:rPr>
              <a:t> Our objective is that through this code we can help those who need to buy or sell property. And  one can buy or sell their property without much hassle compared to other alternatives. Also since the selling is done by bidding one can expect to get the best price possible. They can also get the general idea of the demand of different types of property. Also there are little to no chances of fraud or abuse since we maintain strict rules. This code will create a reliable platform on which people can trust and Buy or sell without worries about fraud and theft. </a:t>
            </a:r>
            <a:endParaRPr lang="en-US" sz="2400" dirty="0">
              <a:latin typeface="Google Sans"/>
            </a:endParaRPr>
          </a:p>
          <a:p>
            <a:pPr marL="0" indent="0">
              <a:buNone/>
            </a:pPr>
            <a:endParaRPr lang="en-US" sz="2400" dirty="0">
              <a:latin typeface="Google Sans"/>
            </a:endParaRPr>
          </a:p>
          <a:p>
            <a:pPr marL="0" indent="0">
              <a:buNone/>
            </a:pPr>
            <a:endParaRPr lang="en-US" sz="2400" dirty="0">
              <a:latin typeface="Google Sans"/>
            </a:endParaRPr>
          </a:p>
          <a:p>
            <a:pPr marL="0" indent="0">
              <a:buNone/>
            </a:pPr>
            <a:r>
              <a:rPr lang="en-US" sz="2400" b="1" i="0" u="sng" dirty="0">
                <a:solidFill>
                  <a:srgbClr val="000000"/>
                </a:solidFill>
                <a:effectLst/>
                <a:latin typeface="Google Sans"/>
              </a:rPr>
              <a:t>Motivation:</a:t>
            </a:r>
            <a:r>
              <a:rPr lang="en-US" sz="2400" b="0" i="0" dirty="0">
                <a:solidFill>
                  <a:srgbClr val="000000"/>
                </a:solidFill>
                <a:effectLst/>
                <a:latin typeface="Google Sans"/>
              </a:rPr>
              <a:t> Through this platform when someone buys or sells a piece of Property we take a small amount of money from buyer and seller. From the seller we take a small amount as  promotion fee  for promoting the property and from the buyer we take a token fee which will allow the buyer to bid for the property. And this money will allow us to make profit and also expand our business.  </a:t>
            </a:r>
            <a:endParaRPr lang="en-US" sz="2400" dirty="0">
              <a:latin typeface="Google Sans"/>
            </a:endParaRPr>
          </a:p>
          <a:p>
            <a:pPr marL="0" indent="0">
              <a:buNone/>
            </a:pPr>
            <a:endParaRPr lang="en-US" dirty="0"/>
          </a:p>
          <a:p>
            <a:endParaRPr lang="en-US" dirty="0"/>
          </a:p>
          <a:p>
            <a:endParaRPr lang="en-US" dirty="0"/>
          </a:p>
        </p:txBody>
      </p:sp>
      <p:sp>
        <p:nvSpPr>
          <p:cNvPr id="3" name="Rectangle 2">
            <a:extLst>
              <a:ext uri="{FF2B5EF4-FFF2-40B4-BE49-F238E27FC236}">
                <a16:creationId xmlns:a16="http://schemas.microsoft.com/office/drawing/2014/main" id="{D6CA1A79-7905-4012-A024-814505D179F4}"/>
              </a:ext>
            </a:extLst>
          </p:cNvPr>
          <p:cNvSpPr/>
          <p:nvPr/>
        </p:nvSpPr>
        <p:spPr>
          <a:xfrm rot="16200000">
            <a:off x="10938857" y="2971133"/>
            <a:ext cx="1345240" cy="646331"/>
          </a:xfrm>
          <a:prstGeom prst="rect">
            <a:avLst/>
          </a:prstGeom>
        </p:spPr>
        <p:txBody>
          <a:bodyPr wrap="none">
            <a:spAutoFit/>
          </a:bodyPr>
          <a:lstStyle/>
          <a:p>
            <a:pPr algn="ctr"/>
            <a:r>
              <a:rPr lang="en-US" dirty="0">
                <a:solidFill>
                  <a:schemeClr val="tx1">
                    <a:lumMod val="95000"/>
                    <a:lumOff val="5000"/>
                  </a:schemeClr>
                </a:solidFill>
                <a:latin typeface="Bahnschrift SemiBold" panose="020B0502040204020203" pitchFamily="34" charset="0"/>
              </a:rPr>
              <a:t>Objective &amp;</a:t>
            </a:r>
          </a:p>
          <a:p>
            <a:pPr algn="ctr"/>
            <a:r>
              <a:rPr lang="en-US" dirty="0">
                <a:solidFill>
                  <a:schemeClr val="tx1">
                    <a:lumMod val="95000"/>
                    <a:lumOff val="5000"/>
                  </a:schemeClr>
                </a:solidFill>
                <a:latin typeface="Bahnschrift SemiBold" panose="020B0502040204020203" pitchFamily="34" charset="0"/>
              </a:rPr>
              <a:t>Motivation</a:t>
            </a:r>
          </a:p>
        </p:txBody>
      </p:sp>
      <p:sp>
        <p:nvSpPr>
          <p:cNvPr id="60" name="Subtitle 2">
            <a:extLst>
              <a:ext uri="{FF2B5EF4-FFF2-40B4-BE49-F238E27FC236}">
                <a16:creationId xmlns:a16="http://schemas.microsoft.com/office/drawing/2014/main" id="{D0E7FD4B-5C17-4217-9F10-DCCD0A2C49C6}"/>
              </a:ext>
            </a:extLst>
          </p:cNvPr>
          <p:cNvSpPr txBox="1">
            <a:spLocks/>
          </p:cNvSpPr>
          <p:nvPr/>
        </p:nvSpPr>
        <p:spPr>
          <a:xfrm>
            <a:off x="2022525" y="904594"/>
            <a:ext cx="8445910" cy="11555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Bahnschrift Condensed" panose="020B0502040204020203" pitchFamily="34" charset="0"/>
            </a:endParaRPr>
          </a:p>
        </p:txBody>
      </p:sp>
    </p:spTree>
    <p:extLst>
      <p:ext uri="{BB962C8B-B14F-4D97-AF65-F5344CB8AC3E}">
        <p14:creationId xmlns:p14="http://schemas.microsoft.com/office/powerpoint/2010/main" val="3695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118116" cy="6881305"/>
            <a:chOff x="-1454726" y="-6"/>
            <a:chExt cx="1302432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138699"/>
              <a:ext cx="1176794" cy="580594"/>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43968" y="-237761"/>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4"/>
              <a:ext cx="397626" cy="397625"/>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3384065" y="-50043"/>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13878787" y="-54471"/>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14331706" y="-39639"/>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51100" y="272783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7" name="Subtitle 2">
            <a:extLst>
              <a:ext uri="{FF2B5EF4-FFF2-40B4-BE49-F238E27FC236}">
                <a16:creationId xmlns:a16="http://schemas.microsoft.com/office/drawing/2014/main" id="{F8293850-B070-490A-B5F6-84F83442048E}"/>
              </a:ext>
            </a:extLst>
          </p:cNvPr>
          <p:cNvSpPr txBox="1">
            <a:spLocks/>
          </p:cNvSpPr>
          <p:nvPr/>
        </p:nvSpPr>
        <p:spPr>
          <a:xfrm>
            <a:off x="0" y="470797"/>
            <a:ext cx="11425083" cy="5840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5">
                    <a:lumMod val="75000"/>
                  </a:schemeClr>
                </a:solidFill>
              </a:rPr>
              <a:t>VISITOR: </a:t>
            </a:r>
            <a:r>
              <a:rPr lang="en-US" dirty="0"/>
              <a:t>A visitor can visit our site and can see how the site work and what is its feature but cannot do any thing. For that visitor have to open a account under the buyer or seller division.</a:t>
            </a:r>
          </a:p>
          <a:p>
            <a:pPr marL="0" indent="0">
              <a:buNone/>
            </a:pPr>
            <a:r>
              <a:rPr lang="en-US" dirty="0">
                <a:solidFill>
                  <a:schemeClr val="accent5">
                    <a:lumMod val="75000"/>
                  </a:schemeClr>
                </a:solidFill>
              </a:rPr>
              <a:t>BUYER : </a:t>
            </a:r>
            <a:r>
              <a:rPr lang="en-US" dirty="0"/>
              <a:t>A buyer can bid in the system and if he is the highest bidder he can own the property.</a:t>
            </a:r>
          </a:p>
          <a:p>
            <a:pPr marL="0" indent="0">
              <a:buNone/>
            </a:pPr>
            <a:r>
              <a:rPr lang="en-US" dirty="0">
                <a:solidFill>
                  <a:schemeClr val="accent5">
                    <a:lumMod val="75000"/>
                  </a:schemeClr>
                </a:solidFill>
              </a:rPr>
              <a:t>SELLER :  </a:t>
            </a:r>
            <a:r>
              <a:rPr lang="en-US" dirty="0"/>
              <a:t>A seller can sell property and can fixed the starting bid of the property.</a:t>
            </a:r>
          </a:p>
          <a:p>
            <a:pPr marL="0" indent="0">
              <a:buNone/>
            </a:pPr>
            <a:r>
              <a:rPr lang="en-US" dirty="0">
                <a:solidFill>
                  <a:schemeClr val="accent5">
                    <a:lumMod val="75000"/>
                  </a:schemeClr>
                </a:solidFill>
              </a:rPr>
              <a:t>ADMIN : </a:t>
            </a:r>
            <a:r>
              <a:rPr lang="en-US" dirty="0"/>
              <a:t>Admin can add buyer and seller. He can see property and bid </a:t>
            </a:r>
          </a:p>
          <a:p>
            <a:pPr marL="0" indent="0">
              <a:buNone/>
            </a:pPr>
            <a:r>
              <a:rPr lang="en-US" dirty="0"/>
              <a:t>history. Can see peoples complain. add property for sell. And open and close bid.</a:t>
            </a:r>
          </a:p>
          <a:p>
            <a:pPr marL="0" indent="0">
              <a:buNone/>
            </a:pPr>
            <a:endParaRPr lang="en-US" dirty="0"/>
          </a:p>
          <a:p>
            <a:pPr marL="342900" indent="-342900"/>
            <a:endParaRPr lang="en-US" dirty="0"/>
          </a:p>
          <a:p>
            <a:pPr marL="0" indent="0">
              <a:buNone/>
            </a:pPr>
            <a:endParaRPr lang="en-US" dirty="0"/>
          </a:p>
          <a:p>
            <a:pPr marL="342900" indent="-342900"/>
            <a:endParaRPr lang="en-US" dirty="0"/>
          </a:p>
          <a:p>
            <a:pPr marL="342900" indent="-342900"/>
            <a:endParaRPr lang="en-US" dirty="0"/>
          </a:p>
          <a:p>
            <a:pPr marL="342900" indent="-342900"/>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5266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241226" cy="6881305"/>
            <a:chOff x="-1454726" y="-6"/>
            <a:chExt cx="13146550"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16467"/>
              <a:ext cx="1176794" cy="825055"/>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972721" y="-220992"/>
            <a:ext cx="13056107" cy="6881305"/>
            <a:chOff x="-1456773" y="-121154"/>
            <a:chExt cx="12962752"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6773" y="-12115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8"/>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13878787" y="-54471"/>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14331706" y="-39639"/>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51100" y="272783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TextBox 55">
            <a:extLst>
              <a:ext uri="{FF2B5EF4-FFF2-40B4-BE49-F238E27FC236}">
                <a16:creationId xmlns:a16="http://schemas.microsoft.com/office/drawing/2014/main" id="{0180A484-6913-4288-8FD2-17B73445B664}"/>
              </a:ext>
            </a:extLst>
          </p:cNvPr>
          <p:cNvSpPr txBox="1"/>
          <p:nvPr/>
        </p:nvSpPr>
        <p:spPr>
          <a:xfrm>
            <a:off x="-23420" y="212915"/>
            <a:ext cx="10296130" cy="1070871"/>
          </a:xfrm>
          <a:prstGeom prst="rect">
            <a:avLst/>
          </a:prstGeom>
          <a:noFill/>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Every</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Functionalities in this Project is Based on this Diagram. We included the drive link also if anyone want a better viewing.</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https://drive.google.com/file/d/1CBhw4Hdvpeq-ii_C40nyy6HfCDE7zjWk/view?usp=sharing</a:t>
            </a:r>
          </a:p>
        </p:txBody>
      </p:sp>
      <p:pic>
        <p:nvPicPr>
          <p:cNvPr id="57" name="Picture 56">
            <a:extLst>
              <a:ext uri="{FF2B5EF4-FFF2-40B4-BE49-F238E27FC236}">
                <a16:creationId xmlns:a16="http://schemas.microsoft.com/office/drawing/2014/main" id="{D25D344F-09FD-40B4-BBDB-358C8AA55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922" y="1349468"/>
            <a:ext cx="4010863" cy="5183703"/>
          </a:xfrm>
          <a:prstGeom prst="rect">
            <a:avLst/>
          </a:prstGeom>
        </p:spPr>
      </p:pic>
    </p:spTree>
    <p:extLst>
      <p:ext uri="{BB962C8B-B14F-4D97-AF65-F5344CB8AC3E}">
        <p14:creationId xmlns:p14="http://schemas.microsoft.com/office/powerpoint/2010/main" val="374945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302781" cy="6881305"/>
            <a:chOff x="-1454726" y="-6"/>
            <a:chExt cx="13207665"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2955352"/>
              <a:ext cx="1176794" cy="947285"/>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Objective &amp;</a:t>
              </a:r>
            </a:p>
            <a:p>
              <a:pPr algn="ctr"/>
              <a:r>
                <a:rPr lang="en-US" sz="1400" dirty="0">
                  <a:solidFill>
                    <a:schemeClr val="tx1">
                      <a:lumMod val="95000"/>
                      <a:lumOff val="5000"/>
                    </a:schemeClr>
                  </a:solidFill>
                  <a:latin typeface="Bahnschrift SemiBold" panose="020B0502040204020203" pitchFamily="34" charset="0"/>
                </a:rPr>
                <a:t>Motivation</a:t>
              </a:r>
            </a:p>
            <a:p>
              <a:pPr algn="ctr"/>
              <a:endParaRPr lang="en-US" sz="1400" dirty="0">
                <a:solidFill>
                  <a:schemeClr val="tx1">
                    <a:lumMod val="95000"/>
                    <a:lumOff val="5000"/>
                  </a:schemeClr>
                </a:solidFill>
                <a:latin typeface="Bahnschrift SemiBold" panose="020B0502040204020203" pitchFamily="34" charset="0"/>
              </a:endParaRPr>
            </a:p>
            <a:p>
              <a:pPr algn="ctr"/>
              <a:endParaRPr lang="en-US" sz="14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7" y="-242695"/>
            <a:ext cx="13057421" cy="6881305"/>
            <a:chOff x="-1454726" y="-6"/>
            <a:chExt cx="13057182"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5837"/>
              <a:ext cx="1176794" cy="646319"/>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225291" y="-146355"/>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14331706" y="-39639"/>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51100" y="272783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2FE66CE5-9363-48B7-8FEE-7BB1075BB192}"/>
              </a:ext>
            </a:extLst>
          </p:cNvPr>
          <p:cNvSpPr txBox="1">
            <a:spLocks/>
          </p:cNvSpPr>
          <p:nvPr/>
        </p:nvSpPr>
        <p:spPr>
          <a:xfrm>
            <a:off x="0" y="182460"/>
            <a:ext cx="11371294" cy="5671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endParaRPr lang="en-US" sz="28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Visitor is a non-user person to our System.</a:t>
            </a:r>
          </a:p>
          <a:p>
            <a:pPr marL="0" indent="0">
              <a:lnSpc>
                <a:spcPct val="107000"/>
              </a:lnSpc>
              <a:spcBef>
                <a:spcPts val="0"/>
              </a:spcBef>
              <a:spcAft>
                <a:spcPts val="800"/>
              </a:spcAft>
              <a:buNone/>
            </a:pPr>
            <a:r>
              <a:rPr lang="en-US"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Visit Server: </a:t>
            </a:r>
            <a:r>
              <a:rPr lang="en-US" sz="2800" dirty="0">
                <a:effectLst/>
                <a:latin typeface="Calibri" panose="020F0502020204030204" pitchFamily="34" charset="0"/>
                <a:ea typeface="Calibri" panose="020F0502020204030204" pitchFamily="34" charset="0"/>
                <a:cs typeface="Times New Roman" panose="02020603050405020304" pitchFamily="18" charset="0"/>
              </a:rPr>
              <a:t>One can see what our website/server has.</a:t>
            </a:r>
          </a:p>
          <a:p>
            <a:pPr marL="0" marR="0" indent="0">
              <a:lnSpc>
                <a:spcPct val="107000"/>
              </a:lnSpc>
              <a:spcBef>
                <a:spcPts val="0"/>
              </a:spcBef>
              <a:spcAft>
                <a:spcPts val="800"/>
              </a:spcAft>
              <a:buNone/>
            </a:pPr>
            <a:r>
              <a:rPr lang="en-US"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Create Account: </a:t>
            </a:r>
            <a:r>
              <a:rPr lang="en-US" sz="2800" dirty="0">
                <a:effectLst/>
                <a:latin typeface="Calibri" panose="020F0502020204030204" pitchFamily="34" charset="0"/>
                <a:ea typeface="Calibri" panose="020F0502020204030204" pitchFamily="34" charset="0"/>
                <a:cs typeface="Times New Roman" panose="02020603050405020304" pitchFamily="18" charset="0"/>
              </a:rPr>
              <a:t>One can create an new account.</a:t>
            </a:r>
          </a:p>
          <a:p>
            <a:pPr marL="0" marR="0" indent="0">
              <a:lnSpc>
                <a:spcPct val="107000"/>
              </a:lnSpc>
              <a:spcBef>
                <a:spcPts val="0"/>
              </a:spcBef>
              <a:spcAft>
                <a:spcPts val="80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3" name="Oval 2">
            <a:extLst>
              <a:ext uri="{FF2B5EF4-FFF2-40B4-BE49-F238E27FC236}">
                <a16:creationId xmlns:a16="http://schemas.microsoft.com/office/drawing/2014/main" id="{FA8DAC4F-D2AE-4AB1-ABFC-7BC94CC198A1}"/>
              </a:ext>
            </a:extLst>
          </p:cNvPr>
          <p:cNvSpPr/>
          <p:nvPr/>
        </p:nvSpPr>
        <p:spPr>
          <a:xfrm>
            <a:off x="2802835" y="4542183"/>
            <a:ext cx="2146852" cy="9839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Visitor</a:t>
            </a:r>
          </a:p>
        </p:txBody>
      </p:sp>
      <p:cxnSp>
        <p:nvCxnSpPr>
          <p:cNvPr id="5" name="Straight Arrow Connector 4">
            <a:extLst>
              <a:ext uri="{FF2B5EF4-FFF2-40B4-BE49-F238E27FC236}">
                <a16:creationId xmlns:a16="http://schemas.microsoft.com/office/drawing/2014/main" id="{A8C9FC43-38C2-491E-A10F-E7D371F44BF0}"/>
              </a:ext>
            </a:extLst>
          </p:cNvPr>
          <p:cNvCxnSpPr>
            <a:stCxn id="3" idx="1"/>
          </p:cNvCxnSpPr>
          <p:nvPr/>
        </p:nvCxnSpPr>
        <p:spPr>
          <a:xfrm flipH="1" flipV="1">
            <a:off x="2050605" y="3893641"/>
            <a:ext cx="1066629" cy="792642"/>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A1A6D63-5FEF-41CA-A23D-A2AC772AC1EE}"/>
              </a:ext>
            </a:extLst>
          </p:cNvPr>
          <p:cNvCxnSpPr>
            <a:cxnSpLocks/>
          </p:cNvCxnSpPr>
          <p:nvPr/>
        </p:nvCxnSpPr>
        <p:spPr>
          <a:xfrm flipV="1">
            <a:off x="4833715" y="4611757"/>
            <a:ext cx="1537268" cy="355232"/>
          </a:xfrm>
          <a:prstGeom prst="straightConnector1">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586881E-4DED-45D3-8E20-916A6FFE31E3}"/>
              </a:ext>
            </a:extLst>
          </p:cNvPr>
          <p:cNvSpPr/>
          <p:nvPr/>
        </p:nvSpPr>
        <p:spPr>
          <a:xfrm>
            <a:off x="1447722" y="2937013"/>
            <a:ext cx="1452486" cy="9839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Visit Server</a:t>
            </a:r>
          </a:p>
        </p:txBody>
      </p:sp>
      <p:sp>
        <p:nvSpPr>
          <p:cNvPr id="66" name="Oval 65">
            <a:extLst>
              <a:ext uri="{FF2B5EF4-FFF2-40B4-BE49-F238E27FC236}">
                <a16:creationId xmlns:a16="http://schemas.microsoft.com/office/drawing/2014/main" id="{4E0E9245-E7B0-4397-94BB-B3CF7D31E3F0}"/>
              </a:ext>
            </a:extLst>
          </p:cNvPr>
          <p:cNvSpPr/>
          <p:nvPr/>
        </p:nvSpPr>
        <p:spPr>
          <a:xfrm>
            <a:off x="5790832" y="3621307"/>
            <a:ext cx="1452486" cy="98397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Create Account</a:t>
            </a:r>
          </a:p>
        </p:txBody>
      </p:sp>
    </p:spTree>
    <p:extLst>
      <p:ext uri="{BB962C8B-B14F-4D97-AF65-F5344CB8AC3E}">
        <p14:creationId xmlns:p14="http://schemas.microsoft.com/office/powerpoint/2010/main" val="117046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5" grpId="0"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621984" cy="6881305"/>
            <a:chOff x="-1454726" y="-6"/>
            <a:chExt cx="13524584"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744935" y="2698758"/>
              <a:ext cx="1183082" cy="1466765"/>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endParaRPr lang="en-US" dirty="0">
                <a:solidFill>
                  <a:schemeClr val="tx1">
                    <a:lumMod val="95000"/>
                    <a:lumOff val="5000"/>
                  </a:schemeClr>
                </a:solidFill>
                <a:latin typeface="Bahnschrift SemiBold" panose="020B0502040204020203" pitchFamily="34" charset="0"/>
              </a:endParaRP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195060" cy="6881305"/>
            <a:chOff x="-1454726" y="-6"/>
            <a:chExt cx="13100714"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62304"/>
              <a:ext cx="1176794" cy="733382"/>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Objective &amp;</a:t>
              </a:r>
            </a:p>
            <a:p>
              <a:pPr algn="ctr"/>
              <a:r>
                <a:rPr lang="en-US" sz="1400" dirty="0">
                  <a:solidFill>
                    <a:schemeClr val="tx1">
                      <a:lumMod val="95000"/>
                      <a:lumOff val="5000"/>
                    </a:schemeClr>
                  </a:solidFill>
                  <a:latin typeface="Bahnschrift SemiBold" panose="020B0502040204020203" pitchFamily="34" charset="0"/>
                </a:rPr>
                <a:t>Motivation</a:t>
              </a:r>
            </a:p>
            <a:p>
              <a:pPr algn="ctr"/>
              <a:endParaRPr lang="en-US" sz="14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750239" y="-118521"/>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BEB5F24E-5551-42C1-A872-19C440A0ADFE}"/>
              </a:ext>
            </a:extLst>
          </p:cNvPr>
          <p:cNvSpPr txBox="1">
            <a:spLocks/>
          </p:cNvSpPr>
          <p:nvPr/>
        </p:nvSpPr>
        <p:spPr>
          <a:xfrm>
            <a:off x="-1452646" y="212914"/>
            <a:ext cx="10693528" cy="6277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67" name="Oval 66">
            <a:extLst>
              <a:ext uri="{FF2B5EF4-FFF2-40B4-BE49-F238E27FC236}">
                <a16:creationId xmlns:a16="http://schemas.microsoft.com/office/drawing/2014/main" id="{A2494FA8-A49F-44C8-AE23-B7E783005A0C}"/>
              </a:ext>
            </a:extLst>
          </p:cNvPr>
          <p:cNvSpPr/>
          <p:nvPr/>
        </p:nvSpPr>
        <p:spPr>
          <a:xfrm>
            <a:off x="4529008" y="2216426"/>
            <a:ext cx="2398566" cy="9880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Admin</a:t>
            </a:r>
          </a:p>
        </p:txBody>
      </p:sp>
      <p:cxnSp>
        <p:nvCxnSpPr>
          <p:cNvPr id="69" name="Straight Arrow Connector 68">
            <a:extLst>
              <a:ext uri="{FF2B5EF4-FFF2-40B4-BE49-F238E27FC236}">
                <a16:creationId xmlns:a16="http://schemas.microsoft.com/office/drawing/2014/main" id="{2A2B6DB7-D235-4C4B-ABDA-31E37B817848}"/>
              </a:ext>
            </a:extLst>
          </p:cNvPr>
          <p:cNvCxnSpPr>
            <a:cxnSpLocks/>
          </p:cNvCxnSpPr>
          <p:nvPr/>
        </p:nvCxnSpPr>
        <p:spPr>
          <a:xfrm flipH="1" flipV="1">
            <a:off x="3410767" y="1367058"/>
            <a:ext cx="1517156" cy="99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9967845-A3E6-4B5C-B7B3-2F15F6B6CF68}"/>
              </a:ext>
            </a:extLst>
          </p:cNvPr>
          <p:cNvCxnSpPr>
            <a:cxnSpLocks/>
          </p:cNvCxnSpPr>
          <p:nvPr/>
        </p:nvCxnSpPr>
        <p:spPr>
          <a:xfrm flipH="1" flipV="1">
            <a:off x="4575613" y="1219314"/>
            <a:ext cx="929576" cy="100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444FFDD-C4D8-4EAE-99E7-EDC5E174FFF9}"/>
              </a:ext>
            </a:extLst>
          </p:cNvPr>
          <p:cNvCxnSpPr>
            <a:cxnSpLocks/>
          </p:cNvCxnSpPr>
          <p:nvPr/>
        </p:nvCxnSpPr>
        <p:spPr>
          <a:xfrm flipV="1">
            <a:off x="5795920" y="1104715"/>
            <a:ext cx="92162" cy="11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0641D8E-C397-4578-9885-59A62B160F64}"/>
              </a:ext>
            </a:extLst>
          </p:cNvPr>
          <p:cNvCxnSpPr>
            <a:cxnSpLocks/>
          </p:cNvCxnSpPr>
          <p:nvPr/>
        </p:nvCxnSpPr>
        <p:spPr>
          <a:xfrm flipV="1">
            <a:off x="6149676" y="1699932"/>
            <a:ext cx="2038399" cy="55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71CC113-722E-41CE-973A-81565DB45D64}"/>
              </a:ext>
            </a:extLst>
          </p:cNvPr>
          <p:cNvCxnSpPr>
            <a:cxnSpLocks/>
          </p:cNvCxnSpPr>
          <p:nvPr/>
        </p:nvCxnSpPr>
        <p:spPr>
          <a:xfrm flipH="1" flipV="1">
            <a:off x="2309869" y="1611090"/>
            <a:ext cx="2221593" cy="10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7482451-6B44-439A-ABEC-19DDA0E68A73}"/>
              </a:ext>
            </a:extLst>
          </p:cNvPr>
          <p:cNvCxnSpPr>
            <a:cxnSpLocks/>
            <a:stCxn id="67" idx="3"/>
          </p:cNvCxnSpPr>
          <p:nvPr/>
        </p:nvCxnSpPr>
        <p:spPr>
          <a:xfrm flipH="1">
            <a:off x="4236975" y="3059744"/>
            <a:ext cx="643295" cy="1604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5BC7F22-5840-4245-918D-C10B5BCF524B}"/>
              </a:ext>
            </a:extLst>
          </p:cNvPr>
          <p:cNvCxnSpPr>
            <a:cxnSpLocks/>
          </p:cNvCxnSpPr>
          <p:nvPr/>
        </p:nvCxnSpPr>
        <p:spPr>
          <a:xfrm flipV="1">
            <a:off x="6054825" y="937859"/>
            <a:ext cx="946365" cy="131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80CBF6C-AC88-4782-B16E-639E0819F6F3}"/>
              </a:ext>
            </a:extLst>
          </p:cNvPr>
          <p:cNvCxnSpPr>
            <a:cxnSpLocks/>
            <a:stCxn id="67" idx="6"/>
          </p:cNvCxnSpPr>
          <p:nvPr/>
        </p:nvCxnSpPr>
        <p:spPr>
          <a:xfrm flipV="1">
            <a:off x="6927574" y="2352430"/>
            <a:ext cx="1647985" cy="35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6E13AAE-0006-4021-8E02-E4D36999614B}"/>
              </a:ext>
            </a:extLst>
          </p:cNvPr>
          <p:cNvCxnSpPr>
            <a:cxnSpLocks/>
          </p:cNvCxnSpPr>
          <p:nvPr/>
        </p:nvCxnSpPr>
        <p:spPr>
          <a:xfrm>
            <a:off x="6054825" y="3172438"/>
            <a:ext cx="1410005" cy="170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842DD18-C01D-4BF3-8190-32C5984CC6CF}"/>
              </a:ext>
            </a:extLst>
          </p:cNvPr>
          <p:cNvCxnSpPr>
            <a:cxnSpLocks/>
          </p:cNvCxnSpPr>
          <p:nvPr/>
        </p:nvCxnSpPr>
        <p:spPr>
          <a:xfrm flipH="1">
            <a:off x="5066642" y="3172438"/>
            <a:ext cx="388109" cy="237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61E88BD-BD7F-42E9-A4A6-B6353E123B7B}"/>
              </a:ext>
            </a:extLst>
          </p:cNvPr>
          <p:cNvCxnSpPr>
            <a:cxnSpLocks/>
          </p:cNvCxnSpPr>
          <p:nvPr/>
        </p:nvCxnSpPr>
        <p:spPr>
          <a:xfrm flipH="1">
            <a:off x="2498324" y="2915687"/>
            <a:ext cx="2123738" cy="28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8C8759F-ACFF-4020-B3F5-071846ECA868}"/>
              </a:ext>
            </a:extLst>
          </p:cNvPr>
          <p:cNvCxnSpPr>
            <a:cxnSpLocks/>
          </p:cNvCxnSpPr>
          <p:nvPr/>
        </p:nvCxnSpPr>
        <p:spPr>
          <a:xfrm flipH="1">
            <a:off x="3071406" y="3021144"/>
            <a:ext cx="1714094" cy="14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AF51F04-382E-4FB5-A2CB-A12F9DF97EF4}"/>
              </a:ext>
            </a:extLst>
          </p:cNvPr>
          <p:cNvCxnSpPr>
            <a:cxnSpLocks/>
            <a:stCxn id="67" idx="4"/>
          </p:cNvCxnSpPr>
          <p:nvPr/>
        </p:nvCxnSpPr>
        <p:spPr>
          <a:xfrm>
            <a:off x="5728291" y="3204434"/>
            <a:ext cx="663637" cy="209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A8C9949-2052-49A7-AEDC-E9386DEA4147}"/>
              </a:ext>
            </a:extLst>
          </p:cNvPr>
          <p:cNvCxnSpPr>
            <a:cxnSpLocks/>
            <a:stCxn id="67" idx="5"/>
          </p:cNvCxnSpPr>
          <p:nvPr/>
        </p:nvCxnSpPr>
        <p:spPr>
          <a:xfrm>
            <a:off x="6576312" y="3059744"/>
            <a:ext cx="1474384" cy="476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FA3DE74F-3AB2-4037-9443-0DDDA5C660AF}"/>
              </a:ext>
            </a:extLst>
          </p:cNvPr>
          <p:cNvSpPr/>
          <p:nvPr/>
        </p:nvSpPr>
        <p:spPr>
          <a:xfrm>
            <a:off x="2741117" y="617631"/>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Login</a:t>
            </a:r>
          </a:p>
        </p:txBody>
      </p:sp>
      <p:sp>
        <p:nvSpPr>
          <p:cNvPr id="119" name="Oval 118">
            <a:extLst>
              <a:ext uri="{FF2B5EF4-FFF2-40B4-BE49-F238E27FC236}">
                <a16:creationId xmlns:a16="http://schemas.microsoft.com/office/drawing/2014/main" id="{EF8FF28D-43DB-4FD9-8171-D531523AE3B0}"/>
              </a:ext>
            </a:extLst>
          </p:cNvPr>
          <p:cNvSpPr/>
          <p:nvPr/>
        </p:nvSpPr>
        <p:spPr>
          <a:xfrm>
            <a:off x="4096230" y="493500"/>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Add Buyer</a:t>
            </a:r>
          </a:p>
        </p:txBody>
      </p:sp>
      <p:sp>
        <p:nvSpPr>
          <p:cNvPr id="120" name="Oval 119">
            <a:extLst>
              <a:ext uri="{FF2B5EF4-FFF2-40B4-BE49-F238E27FC236}">
                <a16:creationId xmlns:a16="http://schemas.microsoft.com/office/drawing/2014/main" id="{67752046-5D6D-453E-89EA-69B556B04234}"/>
              </a:ext>
            </a:extLst>
          </p:cNvPr>
          <p:cNvSpPr/>
          <p:nvPr/>
        </p:nvSpPr>
        <p:spPr>
          <a:xfrm>
            <a:off x="5426807" y="412672"/>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Add Seller</a:t>
            </a:r>
          </a:p>
        </p:txBody>
      </p:sp>
      <p:sp>
        <p:nvSpPr>
          <p:cNvPr id="121" name="Oval 120">
            <a:extLst>
              <a:ext uri="{FF2B5EF4-FFF2-40B4-BE49-F238E27FC236}">
                <a16:creationId xmlns:a16="http://schemas.microsoft.com/office/drawing/2014/main" id="{502AC57D-D5CC-4533-A51D-8B8E37B3F2FB}"/>
              </a:ext>
            </a:extLst>
          </p:cNvPr>
          <p:cNvSpPr/>
          <p:nvPr/>
        </p:nvSpPr>
        <p:spPr>
          <a:xfrm>
            <a:off x="6794660" y="302644"/>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See Buyer member type</a:t>
            </a:r>
          </a:p>
        </p:txBody>
      </p:sp>
      <p:sp>
        <p:nvSpPr>
          <p:cNvPr id="122" name="Oval 121">
            <a:extLst>
              <a:ext uri="{FF2B5EF4-FFF2-40B4-BE49-F238E27FC236}">
                <a16:creationId xmlns:a16="http://schemas.microsoft.com/office/drawing/2014/main" id="{259D3CB1-D5EE-446A-AE89-1886DD8334AA}"/>
              </a:ext>
            </a:extLst>
          </p:cNvPr>
          <p:cNvSpPr/>
          <p:nvPr/>
        </p:nvSpPr>
        <p:spPr>
          <a:xfrm>
            <a:off x="8006922" y="1123524"/>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See Seller member type</a:t>
            </a:r>
          </a:p>
        </p:txBody>
      </p:sp>
      <p:sp>
        <p:nvSpPr>
          <p:cNvPr id="123" name="Oval 122">
            <a:extLst>
              <a:ext uri="{FF2B5EF4-FFF2-40B4-BE49-F238E27FC236}">
                <a16:creationId xmlns:a16="http://schemas.microsoft.com/office/drawing/2014/main" id="{77EC1B4B-73A6-4511-AF81-A50CAF9489B8}"/>
              </a:ext>
            </a:extLst>
          </p:cNvPr>
          <p:cNvSpPr/>
          <p:nvPr/>
        </p:nvSpPr>
        <p:spPr>
          <a:xfrm>
            <a:off x="8578289" y="1922439"/>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Change member type</a:t>
            </a:r>
          </a:p>
        </p:txBody>
      </p:sp>
      <p:sp>
        <p:nvSpPr>
          <p:cNvPr id="124" name="Oval 123">
            <a:extLst>
              <a:ext uri="{FF2B5EF4-FFF2-40B4-BE49-F238E27FC236}">
                <a16:creationId xmlns:a16="http://schemas.microsoft.com/office/drawing/2014/main" id="{4F78585E-A954-431B-9E6A-D3954B45FCEB}"/>
              </a:ext>
            </a:extLst>
          </p:cNvPr>
          <p:cNvSpPr/>
          <p:nvPr/>
        </p:nvSpPr>
        <p:spPr>
          <a:xfrm>
            <a:off x="7843999" y="3422395"/>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See Feedback</a:t>
            </a:r>
          </a:p>
        </p:txBody>
      </p:sp>
      <p:sp>
        <p:nvSpPr>
          <p:cNvPr id="125" name="Oval 124">
            <a:extLst>
              <a:ext uri="{FF2B5EF4-FFF2-40B4-BE49-F238E27FC236}">
                <a16:creationId xmlns:a16="http://schemas.microsoft.com/office/drawing/2014/main" id="{B2688F36-5215-4D24-9658-E9F28A648D99}"/>
              </a:ext>
            </a:extLst>
          </p:cNvPr>
          <p:cNvSpPr/>
          <p:nvPr/>
        </p:nvSpPr>
        <p:spPr>
          <a:xfrm>
            <a:off x="7313504" y="4781239"/>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Receive payment from buyer</a:t>
            </a:r>
          </a:p>
        </p:txBody>
      </p:sp>
      <p:sp>
        <p:nvSpPr>
          <p:cNvPr id="126" name="Oval 125">
            <a:extLst>
              <a:ext uri="{FF2B5EF4-FFF2-40B4-BE49-F238E27FC236}">
                <a16:creationId xmlns:a16="http://schemas.microsoft.com/office/drawing/2014/main" id="{C3B20146-B860-4AF4-91F6-6EAC7FE1E1F7}"/>
              </a:ext>
            </a:extLst>
          </p:cNvPr>
          <p:cNvSpPr/>
          <p:nvPr/>
        </p:nvSpPr>
        <p:spPr>
          <a:xfrm>
            <a:off x="5835321" y="5252163"/>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Make payment to seller</a:t>
            </a:r>
          </a:p>
        </p:txBody>
      </p:sp>
      <p:sp>
        <p:nvSpPr>
          <p:cNvPr id="127" name="Oval 126">
            <a:extLst>
              <a:ext uri="{FF2B5EF4-FFF2-40B4-BE49-F238E27FC236}">
                <a16:creationId xmlns:a16="http://schemas.microsoft.com/office/drawing/2014/main" id="{0D8DF053-6DF4-4436-8764-A56BA1F29981}"/>
              </a:ext>
            </a:extLst>
          </p:cNvPr>
          <p:cNvSpPr/>
          <p:nvPr/>
        </p:nvSpPr>
        <p:spPr>
          <a:xfrm>
            <a:off x="4395209" y="5549679"/>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Bid history of property</a:t>
            </a:r>
          </a:p>
        </p:txBody>
      </p:sp>
      <p:sp>
        <p:nvSpPr>
          <p:cNvPr id="128" name="Oval 127">
            <a:extLst>
              <a:ext uri="{FF2B5EF4-FFF2-40B4-BE49-F238E27FC236}">
                <a16:creationId xmlns:a16="http://schemas.microsoft.com/office/drawing/2014/main" id="{DBDA7609-E590-4762-9FE8-7D3FB1F4B7C2}"/>
              </a:ext>
            </a:extLst>
          </p:cNvPr>
          <p:cNvSpPr/>
          <p:nvPr/>
        </p:nvSpPr>
        <p:spPr>
          <a:xfrm>
            <a:off x="3529464" y="4647663"/>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History of Sold property</a:t>
            </a:r>
          </a:p>
        </p:txBody>
      </p:sp>
      <p:sp>
        <p:nvSpPr>
          <p:cNvPr id="129" name="Oval 128">
            <a:extLst>
              <a:ext uri="{FF2B5EF4-FFF2-40B4-BE49-F238E27FC236}">
                <a16:creationId xmlns:a16="http://schemas.microsoft.com/office/drawing/2014/main" id="{D45C1A49-97AD-46C1-AACC-EF31D928BE7F}"/>
              </a:ext>
            </a:extLst>
          </p:cNvPr>
          <p:cNvSpPr/>
          <p:nvPr/>
        </p:nvSpPr>
        <p:spPr>
          <a:xfrm>
            <a:off x="1979870" y="4400213"/>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Add property</a:t>
            </a:r>
          </a:p>
        </p:txBody>
      </p:sp>
      <p:sp>
        <p:nvSpPr>
          <p:cNvPr id="130" name="Oval 129">
            <a:extLst>
              <a:ext uri="{FF2B5EF4-FFF2-40B4-BE49-F238E27FC236}">
                <a16:creationId xmlns:a16="http://schemas.microsoft.com/office/drawing/2014/main" id="{4760535D-DEFF-4E41-89BF-AE477A221A7F}"/>
              </a:ext>
            </a:extLst>
          </p:cNvPr>
          <p:cNvSpPr/>
          <p:nvPr/>
        </p:nvSpPr>
        <p:spPr>
          <a:xfrm>
            <a:off x="1232586" y="2899242"/>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Set property value</a:t>
            </a:r>
          </a:p>
        </p:txBody>
      </p:sp>
      <p:sp>
        <p:nvSpPr>
          <p:cNvPr id="131" name="Oval 130">
            <a:extLst>
              <a:ext uri="{FF2B5EF4-FFF2-40B4-BE49-F238E27FC236}">
                <a16:creationId xmlns:a16="http://schemas.microsoft.com/office/drawing/2014/main" id="{AB3D86A4-F76F-42F0-93B6-5AD365575216}"/>
              </a:ext>
            </a:extLst>
          </p:cNvPr>
          <p:cNvSpPr/>
          <p:nvPr/>
        </p:nvSpPr>
        <p:spPr>
          <a:xfrm>
            <a:off x="1044967" y="1275737"/>
            <a:ext cx="1256036" cy="753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Log Out</a:t>
            </a:r>
          </a:p>
        </p:txBody>
      </p:sp>
    </p:spTree>
    <p:extLst>
      <p:ext uri="{BB962C8B-B14F-4D97-AF65-F5344CB8AC3E}">
        <p14:creationId xmlns:p14="http://schemas.microsoft.com/office/powerpoint/2010/main" val="209839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18"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621984" cy="6881305"/>
            <a:chOff x="-1454726" y="-6"/>
            <a:chExt cx="13524584"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744935" y="2698758"/>
              <a:ext cx="1183082" cy="1466765"/>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endParaRPr lang="en-US" dirty="0">
                <a:solidFill>
                  <a:schemeClr val="tx1">
                    <a:lumMod val="95000"/>
                    <a:lumOff val="5000"/>
                  </a:schemeClr>
                </a:solidFill>
                <a:latin typeface="Bahnschrift SemiBold" panose="020B0502040204020203" pitchFamily="34" charset="0"/>
              </a:endParaRP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487447" cy="6881305"/>
            <a:chOff x="-1454726" y="-6"/>
            <a:chExt cx="13391011"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2772007"/>
              <a:ext cx="1176794" cy="1313976"/>
            </a:xfrm>
            <a:prstGeom prst="rect">
              <a:avLst/>
            </a:prstGeom>
            <a:noFill/>
          </p:spPr>
          <p:txBody>
            <a:bodyPr wrap="square" rtlCol="0">
              <a:spAutoFit/>
            </a:bodyPr>
            <a:lstStyle/>
            <a:p>
              <a:pPr algn="ctr"/>
              <a:r>
                <a:rPr lang="en-US" sz="1600" dirty="0">
                  <a:solidFill>
                    <a:schemeClr val="tx1">
                      <a:lumMod val="95000"/>
                      <a:lumOff val="5000"/>
                    </a:schemeClr>
                  </a:solidFill>
                  <a:latin typeface="Bahnschrift SemiBold" panose="020B0502040204020203" pitchFamily="34" charset="0"/>
                </a:rPr>
                <a:t>Objective &amp;</a:t>
              </a:r>
            </a:p>
            <a:p>
              <a:pPr algn="ctr"/>
              <a:endParaRPr lang="en-US" sz="1600" dirty="0">
                <a:solidFill>
                  <a:schemeClr val="tx1">
                    <a:lumMod val="95000"/>
                    <a:lumOff val="5000"/>
                  </a:schemeClr>
                </a:solidFill>
                <a:latin typeface="Bahnschrift SemiBold" panose="020B0502040204020203" pitchFamily="34" charset="0"/>
              </a:endParaRPr>
            </a:p>
            <a:p>
              <a:pPr algn="ctr"/>
              <a:r>
                <a:rPr lang="en-US" sz="1600" dirty="0">
                  <a:solidFill>
                    <a:schemeClr val="tx1">
                      <a:lumMod val="95000"/>
                      <a:lumOff val="5000"/>
                    </a:schemeClr>
                  </a:solidFill>
                  <a:latin typeface="Bahnschrift SemiBold" panose="020B0502040204020203" pitchFamily="34" charset="0"/>
                </a:rPr>
                <a:t>Motivation</a:t>
              </a:r>
            </a:p>
            <a:p>
              <a:pPr algn="ctr"/>
              <a:endParaRPr lang="en-US" sz="1600" dirty="0">
                <a:solidFill>
                  <a:schemeClr val="tx1">
                    <a:lumMod val="95000"/>
                    <a:lumOff val="5000"/>
                  </a:schemeClr>
                </a:solidFill>
                <a:latin typeface="Bahnschrift SemiBold" panose="020B0502040204020203" pitchFamily="34" charset="0"/>
              </a:endParaRPr>
            </a:p>
            <a:p>
              <a:pPr algn="ctr"/>
              <a:endParaRPr lang="en-US" sz="16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59784" y="-82040"/>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14680110" y="-84925"/>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BEB5F24E-5551-42C1-A872-19C440A0ADFE}"/>
              </a:ext>
            </a:extLst>
          </p:cNvPr>
          <p:cNvSpPr txBox="1">
            <a:spLocks/>
          </p:cNvSpPr>
          <p:nvPr/>
        </p:nvSpPr>
        <p:spPr>
          <a:xfrm>
            <a:off x="0" y="212914"/>
            <a:ext cx="9240882" cy="6277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Log in: </a:t>
            </a:r>
            <a:r>
              <a:rPr lang="en-US" sz="1800" dirty="0">
                <a:effectLst/>
                <a:latin typeface="Calibri" panose="020F0502020204030204" pitchFamily="34" charset="0"/>
                <a:ea typeface="Calibri" panose="020F0502020204030204" pitchFamily="34" charset="0"/>
                <a:cs typeface="Times New Roman" panose="02020603050405020304" pitchFamily="18" charset="0"/>
              </a:rPr>
              <a:t>Using existing admin username and password one can access our system</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Add Buyer: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method will be used to add a buyer to main server.</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Add seller: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method will be used to add a seller to main server</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See Buyer Member Type: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see member type.</a:t>
            </a:r>
          </a:p>
          <a:p>
            <a:pPr marL="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See Seller Member Type: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see member type.</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Change member Type: </a:t>
            </a: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change a user type from normal user to Premium or Silver or Bronze. Premium to silver or bronze or Normal. Silver to Premium or bronze or Normal. Bronze to silver or Premium or Normal.</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See Feedback: </a:t>
            </a:r>
            <a:r>
              <a:rPr lang="en-US" sz="1800" dirty="0">
                <a:effectLst/>
                <a:latin typeface="Calibri" panose="020F0502020204030204" pitchFamily="34" charset="0"/>
                <a:ea typeface="Calibri" panose="020F0502020204030204" pitchFamily="34" charset="0"/>
                <a:cs typeface="Times New Roman" panose="02020603050405020304" pitchFamily="18" charset="0"/>
              </a:rPr>
              <a:t>A Member can send feedback about our system.</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Receive Payment from Buyer: </a:t>
            </a:r>
            <a:r>
              <a:rPr lang="en-US" sz="1800" dirty="0">
                <a:effectLst/>
                <a:latin typeface="Calibri" panose="020F0502020204030204" pitchFamily="34" charset="0"/>
                <a:ea typeface="Calibri" panose="020F0502020204030204" pitchFamily="34" charset="0"/>
                <a:cs typeface="Times New Roman" panose="02020603050405020304" pitchFamily="18" charset="0"/>
              </a:rPr>
              <a:t>As it is bidding system a buyer pay his/her money through our system</a:t>
            </a:r>
          </a:p>
          <a:p>
            <a:pPr marL="0" marR="0" indent="0">
              <a:lnSpc>
                <a:spcPct val="107000"/>
              </a:lnSpc>
              <a:spcBef>
                <a:spcPts val="0"/>
              </a:spcBef>
              <a:spcAft>
                <a:spcPts val="800"/>
              </a:spcAft>
              <a:buNone/>
            </a:pPr>
            <a:r>
              <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Make Payment to seller: </a:t>
            </a:r>
            <a:r>
              <a:rPr lang="en-US" sz="1800" dirty="0">
                <a:effectLst/>
                <a:latin typeface="Calibri" panose="020F0502020204030204" pitchFamily="34" charset="0"/>
                <a:ea typeface="Calibri" panose="020F0502020204030204" pitchFamily="34" charset="0"/>
                <a:cs typeface="Times New Roman" panose="02020603050405020304" pitchFamily="18" charset="0"/>
              </a:rPr>
              <a:t>After taking promotion fee our system pay the bidding money to its seller.</a:t>
            </a:r>
          </a:p>
          <a:p>
            <a:endParaRPr lang="en-US" sz="1800" dirty="0"/>
          </a:p>
        </p:txBody>
      </p:sp>
    </p:spTree>
    <p:extLst>
      <p:ext uri="{BB962C8B-B14F-4D97-AF65-F5344CB8AC3E}">
        <p14:creationId xmlns:p14="http://schemas.microsoft.com/office/powerpoint/2010/main" val="102924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958290C-6E2F-4099-9036-1B3D9CA86279}"/>
              </a:ext>
            </a:extLst>
          </p:cNvPr>
          <p:cNvGrpSpPr/>
          <p:nvPr/>
        </p:nvGrpSpPr>
        <p:grpSpPr>
          <a:xfrm>
            <a:off x="-854898" y="-236219"/>
            <a:ext cx="13287393" cy="6881305"/>
            <a:chOff x="-1454726" y="-6"/>
            <a:chExt cx="13192387" cy="6683439"/>
          </a:xfrm>
        </p:grpSpPr>
        <p:sp>
          <p:nvSpPr>
            <p:cNvPr id="2" name="Rectangle 1">
              <a:extLst>
                <a:ext uri="{FF2B5EF4-FFF2-40B4-BE49-F238E27FC236}">
                  <a16:creationId xmlns:a16="http://schemas.microsoft.com/office/drawing/2014/main" id="{29D05C75-FD8B-4220-A18B-BEA97C9AD21C}"/>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63C027-7EA0-41CF-AFAA-8823D14C3593}"/>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FBC214-485D-4CB3-B5E4-F6A6F1DBBF60}"/>
                </a:ext>
              </a:extLst>
            </p:cNvPr>
            <p:cNvSpPr txBox="1"/>
            <p:nvPr/>
          </p:nvSpPr>
          <p:spPr>
            <a:xfrm rot="16200000">
              <a:off x="10690900" y="2970631"/>
              <a:ext cx="1176794" cy="916728"/>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Group</a:t>
              </a:r>
            </a:p>
            <a:p>
              <a:pPr algn="ctr"/>
              <a:r>
                <a:rPr lang="en-US" dirty="0">
                  <a:solidFill>
                    <a:schemeClr val="tx1">
                      <a:lumMod val="95000"/>
                      <a:lumOff val="5000"/>
                    </a:schemeClr>
                  </a:solidFill>
                  <a:latin typeface="Bahnschrift SemiBold" panose="020B0502040204020203" pitchFamily="34" charset="0"/>
                </a:rPr>
                <a:t>Members</a:t>
              </a:r>
            </a:p>
            <a:p>
              <a:pPr algn="ctr"/>
              <a:endParaRPr lang="en-US" dirty="0">
                <a:solidFill>
                  <a:schemeClr val="tx1">
                    <a:lumMod val="95000"/>
                    <a:lumOff val="5000"/>
                  </a:schemeClr>
                </a:solidFill>
                <a:latin typeface="Bahnschrift SemiBold" panose="020B0502040204020203" pitchFamily="34" charset="0"/>
              </a:endParaRPr>
            </a:p>
          </p:txBody>
        </p:sp>
        <p:pic>
          <p:nvPicPr>
            <p:cNvPr id="12" name="Picture 11">
              <a:extLst>
                <a:ext uri="{FF2B5EF4-FFF2-40B4-BE49-F238E27FC236}">
                  <a16:creationId xmlns:a16="http://schemas.microsoft.com/office/drawing/2014/main" id="{CADA5DB1-04F9-4B82-8975-519EA5A91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7" name="Group 6">
            <a:extLst>
              <a:ext uri="{FF2B5EF4-FFF2-40B4-BE49-F238E27FC236}">
                <a16:creationId xmlns:a16="http://schemas.microsoft.com/office/drawing/2014/main" id="{5FDD1B4C-C1F0-489B-8BF5-9BAAC1AAA50F}"/>
              </a:ext>
            </a:extLst>
          </p:cNvPr>
          <p:cNvGrpSpPr/>
          <p:nvPr/>
        </p:nvGrpSpPr>
        <p:grpSpPr>
          <a:xfrm>
            <a:off x="-1174667" y="-236219"/>
            <a:ext cx="13195060" cy="6881305"/>
            <a:chOff x="-1454726" y="-6"/>
            <a:chExt cx="13100714" cy="6683439"/>
          </a:xfrm>
        </p:grpSpPr>
        <p:sp>
          <p:nvSpPr>
            <p:cNvPr id="8" name="Rectangle 7">
              <a:extLst>
                <a:ext uri="{FF2B5EF4-FFF2-40B4-BE49-F238E27FC236}">
                  <a16:creationId xmlns:a16="http://schemas.microsoft.com/office/drawing/2014/main" id="{7C1EAAE2-46A5-44B1-B7B2-0FBD4D51A1CF}"/>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25CD65-1D8A-4C5B-A6CF-3F5AA402C0B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F42B31-990F-4FE7-A84D-9868D8CEC109}"/>
                </a:ext>
              </a:extLst>
            </p:cNvPr>
            <p:cNvSpPr txBox="1"/>
            <p:nvPr/>
          </p:nvSpPr>
          <p:spPr>
            <a:xfrm rot="16200000">
              <a:off x="10690900" y="3062304"/>
              <a:ext cx="1176794" cy="733382"/>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Objective &amp;</a:t>
              </a:r>
            </a:p>
            <a:p>
              <a:pPr algn="ctr"/>
              <a:r>
                <a:rPr lang="en-US" sz="1400" dirty="0">
                  <a:solidFill>
                    <a:schemeClr val="tx1">
                      <a:lumMod val="95000"/>
                      <a:lumOff val="5000"/>
                    </a:schemeClr>
                  </a:solidFill>
                  <a:latin typeface="Bahnschrift SemiBold" panose="020B0502040204020203" pitchFamily="34" charset="0"/>
                </a:rPr>
                <a:t>Motivation</a:t>
              </a:r>
            </a:p>
            <a:p>
              <a:pPr algn="ctr"/>
              <a:endParaRPr lang="en-US" sz="1400" dirty="0">
                <a:solidFill>
                  <a:schemeClr val="tx1">
                    <a:lumMod val="95000"/>
                    <a:lumOff val="5000"/>
                  </a:schemeClr>
                </a:solidFill>
                <a:latin typeface="Bahnschrift SemiBold" panose="020B0502040204020203" pitchFamily="34" charset="0"/>
              </a:endParaRPr>
            </a:p>
          </p:txBody>
        </p:sp>
        <p:pic>
          <p:nvPicPr>
            <p:cNvPr id="15" name="Picture 14">
              <a:extLst>
                <a:ext uri="{FF2B5EF4-FFF2-40B4-BE49-F238E27FC236}">
                  <a16:creationId xmlns:a16="http://schemas.microsoft.com/office/drawing/2014/main" id="{66A9F7BD-F269-44A0-A6EF-32A09431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16" name="Group 15">
            <a:extLst>
              <a:ext uri="{FF2B5EF4-FFF2-40B4-BE49-F238E27FC236}">
                <a16:creationId xmlns:a16="http://schemas.microsoft.com/office/drawing/2014/main" id="{A1B3869E-4E47-4C1F-8B18-A55A7F85880F}"/>
              </a:ext>
            </a:extLst>
          </p:cNvPr>
          <p:cNvGrpSpPr/>
          <p:nvPr/>
        </p:nvGrpSpPr>
        <p:grpSpPr>
          <a:xfrm>
            <a:off x="-1514028" y="-242695"/>
            <a:ext cx="13148894" cy="6881305"/>
            <a:chOff x="-1454726" y="-6"/>
            <a:chExt cx="13054878" cy="6683439"/>
          </a:xfrm>
        </p:grpSpPr>
        <p:sp>
          <p:nvSpPr>
            <p:cNvPr id="17" name="Rectangle 16">
              <a:extLst>
                <a:ext uri="{FF2B5EF4-FFF2-40B4-BE49-F238E27FC236}">
                  <a16:creationId xmlns:a16="http://schemas.microsoft.com/office/drawing/2014/main" id="{B5295180-A2DE-465C-A5CF-08B27314CE4A}"/>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DA16674-B72E-4917-8359-E8B9FAA7D232}"/>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FCE59BE-0E35-4452-BCD4-10AA51E4F39E}"/>
                </a:ext>
              </a:extLst>
            </p:cNvPr>
            <p:cNvSpPr txBox="1"/>
            <p:nvPr/>
          </p:nvSpPr>
          <p:spPr>
            <a:xfrm rot="16200000">
              <a:off x="10690900" y="3108141"/>
              <a:ext cx="1176794" cy="641710"/>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Project Details</a:t>
              </a:r>
            </a:p>
          </p:txBody>
        </p:sp>
        <p:pic>
          <p:nvPicPr>
            <p:cNvPr id="20" name="Picture 19">
              <a:extLst>
                <a:ext uri="{FF2B5EF4-FFF2-40B4-BE49-F238E27FC236}">
                  <a16:creationId xmlns:a16="http://schemas.microsoft.com/office/drawing/2014/main" id="{713B0E1F-70FD-4689-B179-9E8540C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21" name="Group 20">
            <a:extLst>
              <a:ext uri="{FF2B5EF4-FFF2-40B4-BE49-F238E27FC236}">
                <a16:creationId xmlns:a16="http://schemas.microsoft.com/office/drawing/2014/main" id="{7F4CBEAB-C790-46BC-A0A4-1F7F1F4599F4}"/>
              </a:ext>
            </a:extLst>
          </p:cNvPr>
          <p:cNvGrpSpPr/>
          <p:nvPr/>
        </p:nvGrpSpPr>
        <p:grpSpPr>
          <a:xfrm>
            <a:off x="-1882180" y="-205765"/>
            <a:ext cx="13054045" cy="6881305"/>
            <a:chOff x="-1454726" y="-6"/>
            <a:chExt cx="12960705" cy="6683439"/>
          </a:xfrm>
        </p:grpSpPr>
        <p:sp>
          <p:nvSpPr>
            <p:cNvPr id="22" name="Rectangle 21">
              <a:extLst>
                <a:ext uri="{FF2B5EF4-FFF2-40B4-BE49-F238E27FC236}">
                  <a16:creationId xmlns:a16="http://schemas.microsoft.com/office/drawing/2014/main" id="{073D7C18-E820-4B89-AA4B-62161FEAC2B8}"/>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77F424-830D-429E-9C88-240BFB6F5F45}"/>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300F072-70C9-4182-B93C-FFE66D9F07DE}"/>
                </a:ext>
              </a:extLst>
            </p:cNvPr>
            <p:cNvSpPr txBox="1"/>
            <p:nvPr/>
          </p:nvSpPr>
          <p:spPr>
            <a:xfrm rot="16200000">
              <a:off x="10491932" y="3276207"/>
              <a:ext cx="1491449" cy="305576"/>
            </a:xfrm>
            <a:prstGeom prst="rect">
              <a:avLst/>
            </a:prstGeom>
            <a:noFill/>
          </p:spPr>
          <p:txBody>
            <a:bodyPr wrap="square" rtlCol="0">
              <a:spAutoFit/>
            </a:bodyPr>
            <a:lstStyle/>
            <a:p>
              <a:pPr algn="ctr"/>
              <a:r>
                <a:rPr lang="en-US" sz="1400" dirty="0">
                  <a:solidFill>
                    <a:schemeClr val="tx1">
                      <a:lumMod val="95000"/>
                      <a:lumOff val="5000"/>
                    </a:schemeClr>
                  </a:solidFill>
                </a:rPr>
                <a:t>FUNCTIONALITIES</a:t>
              </a:r>
              <a:endParaRPr lang="en-US" sz="1400" dirty="0">
                <a:solidFill>
                  <a:schemeClr val="tx1">
                    <a:lumMod val="95000"/>
                    <a:lumOff val="5000"/>
                  </a:schemeClr>
                </a:solidFill>
                <a:latin typeface="Bahnschrift SemiBold" panose="020B0502040204020203" pitchFamily="34" charset="0"/>
              </a:endParaRPr>
            </a:p>
          </p:txBody>
        </p:sp>
        <p:pic>
          <p:nvPicPr>
            <p:cNvPr id="25" name="Picture 24">
              <a:extLst>
                <a:ext uri="{FF2B5EF4-FFF2-40B4-BE49-F238E27FC236}">
                  <a16:creationId xmlns:a16="http://schemas.microsoft.com/office/drawing/2014/main" id="{DDA09BD6-1C21-4CC8-8649-0385AA9E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66239" y="3163694"/>
              <a:ext cx="451245" cy="451245"/>
            </a:xfrm>
            <a:prstGeom prst="rect">
              <a:avLst/>
            </a:prstGeom>
          </p:spPr>
        </p:pic>
      </p:grpSp>
      <p:grpSp>
        <p:nvGrpSpPr>
          <p:cNvPr id="26" name="Group 25">
            <a:extLst>
              <a:ext uri="{FF2B5EF4-FFF2-40B4-BE49-F238E27FC236}">
                <a16:creationId xmlns:a16="http://schemas.microsoft.com/office/drawing/2014/main" id="{26E0488D-9ECE-48EE-B6FF-18F101171DFB}"/>
              </a:ext>
            </a:extLst>
          </p:cNvPr>
          <p:cNvGrpSpPr/>
          <p:nvPr/>
        </p:nvGrpSpPr>
        <p:grpSpPr>
          <a:xfrm>
            <a:off x="-2394962" y="-175799"/>
            <a:ext cx="13054043" cy="6881305"/>
            <a:chOff x="-1454726" y="-6"/>
            <a:chExt cx="12960705" cy="6683439"/>
          </a:xfrm>
        </p:grpSpPr>
        <p:sp>
          <p:nvSpPr>
            <p:cNvPr id="27" name="Rectangle 26">
              <a:extLst>
                <a:ext uri="{FF2B5EF4-FFF2-40B4-BE49-F238E27FC236}">
                  <a16:creationId xmlns:a16="http://schemas.microsoft.com/office/drawing/2014/main" id="{22FD5034-E368-4C0B-9C14-CB41C32551FE}"/>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5285196-0F52-404A-8F85-9B92ABE5ECC8}"/>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E34713-DB12-4142-8FB0-14474481256B}"/>
                </a:ext>
              </a:extLst>
            </p:cNvPr>
            <p:cNvSpPr txBox="1"/>
            <p:nvPr/>
          </p:nvSpPr>
          <p:spPr>
            <a:xfrm rot="16200000">
              <a:off x="10676766" y="3245650"/>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Visitor</a:t>
              </a:r>
            </a:p>
          </p:txBody>
        </p:sp>
        <p:pic>
          <p:nvPicPr>
            <p:cNvPr id="30" name="Picture 29">
              <a:extLst>
                <a:ext uri="{FF2B5EF4-FFF2-40B4-BE49-F238E27FC236}">
                  <a16:creationId xmlns:a16="http://schemas.microsoft.com/office/drawing/2014/main" id="{E91D191D-FE97-4E68-BC5B-438076462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163696"/>
              <a:ext cx="530600" cy="530600"/>
            </a:xfrm>
            <a:prstGeom prst="rect">
              <a:avLst/>
            </a:prstGeom>
          </p:spPr>
        </p:pic>
      </p:grpSp>
      <p:grpSp>
        <p:nvGrpSpPr>
          <p:cNvPr id="31" name="Group 30">
            <a:extLst>
              <a:ext uri="{FF2B5EF4-FFF2-40B4-BE49-F238E27FC236}">
                <a16:creationId xmlns:a16="http://schemas.microsoft.com/office/drawing/2014/main" id="{19059828-9017-472E-B289-21CB7EED1446}"/>
              </a:ext>
            </a:extLst>
          </p:cNvPr>
          <p:cNvGrpSpPr/>
          <p:nvPr/>
        </p:nvGrpSpPr>
        <p:grpSpPr>
          <a:xfrm>
            <a:off x="-2869072" y="-170725"/>
            <a:ext cx="13054043" cy="6881305"/>
            <a:chOff x="-1468943" y="261770"/>
            <a:chExt cx="12960705" cy="6683439"/>
          </a:xfrm>
        </p:grpSpPr>
        <p:sp>
          <p:nvSpPr>
            <p:cNvPr id="32" name="Rectangle 31">
              <a:extLst>
                <a:ext uri="{FF2B5EF4-FFF2-40B4-BE49-F238E27FC236}">
                  <a16:creationId xmlns:a16="http://schemas.microsoft.com/office/drawing/2014/main" id="{EAEA17D1-4227-47E3-94CE-194BFD5C5FCB}"/>
                </a:ext>
              </a:extLst>
            </p:cNvPr>
            <p:cNvSpPr/>
            <p:nvPr/>
          </p:nvSpPr>
          <p:spPr>
            <a:xfrm>
              <a:off x="-1468943" y="261770"/>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6F75BCA-BA48-42DA-B04E-E85816432D9E}"/>
                </a:ext>
              </a:extLst>
            </p:cNvPr>
            <p:cNvSpPr/>
            <p:nvPr/>
          </p:nvSpPr>
          <p:spPr>
            <a:xfrm>
              <a:off x="10597157" y="2712118"/>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BE4469B-AE05-42AF-AEF5-A962E500BF17}"/>
                </a:ext>
              </a:extLst>
            </p:cNvPr>
            <p:cNvSpPr txBox="1"/>
            <p:nvPr/>
          </p:nvSpPr>
          <p:spPr>
            <a:xfrm rot="16200000">
              <a:off x="10555532" y="3440580"/>
              <a:ext cx="1484492"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ADMIN</a:t>
              </a:r>
            </a:p>
          </p:txBody>
        </p:sp>
        <p:pic>
          <p:nvPicPr>
            <p:cNvPr id="35" name="Picture 34">
              <a:extLst>
                <a:ext uri="{FF2B5EF4-FFF2-40B4-BE49-F238E27FC236}">
                  <a16:creationId xmlns:a16="http://schemas.microsoft.com/office/drawing/2014/main" id="{234DE76D-BEFA-4494-8549-9F02429E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67654" y="3320993"/>
              <a:ext cx="530600" cy="530600"/>
            </a:xfrm>
            <a:prstGeom prst="rect">
              <a:avLst/>
            </a:prstGeom>
          </p:spPr>
        </p:pic>
      </p:grpSp>
      <p:grpSp>
        <p:nvGrpSpPr>
          <p:cNvPr id="36" name="Group 35">
            <a:extLst>
              <a:ext uri="{FF2B5EF4-FFF2-40B4-BE49-F238E27FC236}">
                <a16:creationId xmlns:a16="http://schemas.microsoft.com/office/drawing/2014/main" id="{03919CC8-CF89-4170-9BB1-9573306CB1DE}"/>
              </a:ext>
            </a:extLst>
          </p:cNvPr>
          <p:cNvGrpSpPr/>
          <p:nvPr/>
        </p:nvGrpSpPr>
        <p:grpSpPr>
          <a:xfrm>
            <a:off x="-3197288" y="-262574"/>
            <a:ext cx="13054043" cy="6881305"/>
            <a:chOff x="-1454726" y="-6"/>
            <a:chExt cx="12960705" cy="6683439"/>
          </a:xfrm>
        </p:grpSpPr>
        <p:sp>
          <p:nvSpPr>
            <p:cNvPr id="37" name="Rectangle 36">
              <a:extLst>
                <a:ext uri="{FF2B5EF4-FFF2-40B4-BE49-F238E27FC236}">
                  <a16:creationId xmlns:a16="http://schemas.microsoft.com/office/drawing/2014/main" id="{5FD387AD-5BAF-4024-9BE7-A26D44361251}"/>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14D603-865C-471F-812B-9BB4E74E3634}"/>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D3FBEC4-B3C0-400D-A947-D0DB1D11505C}"/>
                </a:ext>
              </a:extLst>
            </p:cNvPr>
            <p:cNvSpPr txBox="1"/>
            <p:nvPr/>
          </p:nvSpPr>
          <p:spPr>
            <a:xfrm rot="16200000">
              <a:off x="10481795" y="3158365"/>
              <a:ext cx="1664014" cy="366691"/>
            </a:xfrm>
            <a:prstGeom prst="rect">
              <a:avLst/>
            </a:prstGeom>
            <a:noFill/>
          </p:spPr>
          <p:txBody>
            <a:bodyPr wrap="square" rtlCol="0">
              <a:spAutoFit/>
            </a:bodyPr>
            <a:lstStyle/>
            <a:p>
              <a:r>
                <a:rPr lang="en-US" dirty="0">
                  <a:solidFill>
                    <a:schemeClr val="tx1">
                      <a:lumMod val="95000"/>
                      <a:lumOff val="5000"/>
                    </a:schemeClr>
                  </a:solidFill>
                  <a:latin typeface="Bahnschrift SemiBold" panose="020B0502040204020203" pitchFamily="34" charset="0"/>
                </a:rPr>
                <a:t>      ADMIN</a:t>
              </a:r>
            </a:p>
          </p:txBody>
        </p:sp>
        <p:pic>
          <p:nvPicPr>
            <p:cNvPr id="40" name="Picture 39">
              <a:extLst>
                <a:ext uri="{FF2B5EF4-FFF2-40B4-BE49-F238E27FC236}">
                  <a16:creationId xmlns:a16="http://schemas.microsoft.com/office/drawing/2014/main" id="{0B67C814-B46F-4CD3-936C-419EE2B76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41" name="Group 40">
            <a:extLst>
              <a:ext uri="{FF2B5EF4-FFF2-40B4-BE49-F238E27FC236}">
                <a16:creationId xmlns:a16="http://schemas.microsoft.com/office/drawing/2014/main" id="{CCDA643A-384B-4F68-B68C-C9527012583E}"/>
              </a:ext>
            </a:extLst>
          </p:cNvPr>
          <p:cNvGrpSpPr/>
          <p:nvPr/>
        </p:nvGrpSpPr>
        <p:grpSpPr>
          <a:xfrm>
            <a:off x="-15009838" y="-19431"/>
            <a:ext cx="13054042" cy="6881305"/>
            <a:chOff x="-1445163" y="77644"/>
            <a:chExt cx="12960705" cy="6683439"/>
          </a:xfrm>
        </p:grpSpPr>
        <p:sp>
          <p:nvSpPr>
            <p:cNvPr id="42" name="Rectangle 41">
              <a:extLst>
                <a:ext uri="{FF2B5EF4-FFF2-40B4-BE49-F238E27FC236}">
                  <a16:creationId xmlns:a16="http://schemas.microsoft.com/office/drawing/2014/main" id="{22A1986A-EA21-4445-BF9B-B9013353F887}"/>
                </a:ext>
              </a:extLst>
            </p:cNvPr>
            <p:cNvSpPr/>
            <p:nvPr/>
          </p:nvSpPr>
          <p:spPr>
            <a:xfrm>
              <a:off x="-1445163" y="77644"/>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9B24FE67-4CEE-44C1-99DB-BD13A595D500}"/>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4920873-2D1F-4680-812A-EAF8E6A33D8E}"/>
                </a:ext>
              </a:extLst>
            </p:cNvPr>
            <p:cNvSpPr txBox="1"/>
            <p:nvPr/>
          </p:nvSpPr>
          <p:spPr>
            <a:xfrm rot="16200000">
              <a:off x="10676766" y="3245651"/>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BUYER</a:t>
              </a:r>
            </a:p>
          </p:txBody>
        </p:sp>
        <p:pic>
          <p:nvPicPr>
            <p:cNvPr id="45" name="Picture 44">
              <a:extLst>
                <a:ext uri="{FF2B5EF4-FFF2-40B4-BE49-F238E27FC236}">
                  <a16:creationId xmlns:a16="http://schemas.microsoft.com/office/drawing/2014/main" id="{6C65798D-A578-4982-AB6B-4054BACC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38057" y="3202520"/>
              <a:ext cx="530600" cy="530600"/>
            </a:xfrm>
            <a:prstGeom prst="rect">
              <a:avLst/>
            </a:prstGeom>
          </p:spPr>
        </p:pic>
      </p:grpSp>
      <p:grpSp>
        <p:nvGrpSpPr>
          <p:cNvPr id="46" name="Group 45">
            <a:extLst>
              <a:ext uri="{FF2B5EF4-FFF2-40B4-BE49-F238E27FC236}">
                <a16:creationId xmlns:a16="http://schemas.microsoft.com/office/drawing/2014/main" id="{8389DDFA-356B-44FE-BBB3-973576F31F57}"/>
              </a:ext>
            </a:extLst>
          </p:cNvPr>
          <p:cNvGrpSpPr/>
          <p:nvPr/>
        </p:nvGrpSpPr>
        <p:grpSpPr>
          <a:xfrm>
            <a:off x="-15488722" y="-52929"/>
            <a:ext cx="13054043" cy="6881305"/>
            <a:chOff x="-1454726" y="-6"/>
            <a:chExt cx="12960705" cy="6683439"/>
          </a:xfrm>
        </p:grpSpPr>
        <p:sp>
          <p:nvSpPr>
            <p:cNvPr id="47" name="Rectangle 46">
              <a:extLst>
                <a:ext uri="{FF2B5EF4-FFF2-40B4-BE49-F238E27FC236}">
                  <a16:creationId xmlns:a16="http://schemas.microsoft.com/office/drawing/2014/main" id="{E6FF6A74-B9B0-40B3-B5CB-C378BC1AF9F6}"/>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C0167FB-8E28-42FC-8311-4F2ACA06F69E}"/>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0D8E004-8028-4A78-B081-850ECE17080B}"/>
                </a:ext>
              </a:extLst>
            </p:cNvPr>
            <p:cNvSpPr txBox="1"/>
            <p:nvPr/>
          </p:nvSpPr>
          <p:spPr>
            <a:xfrm rot="16200000">
              <a:off x="10690900" y="3245649"/>
              <a:ext cx="1176794" cy="366691"/>
            </a:xfrm>
            <a:prstGeom prst="rect">
              <a:avLst/>
            </a:prstGeom>
            <a:noFill/>
          </p:spPr>
          <p:txBody>
            <a:bodyPr wrap="square" rtlCol="0">
              <a:spAutoFit/>
            </a:bodyPr>
            <a:lstStyle/>
            <a:p>
              <a:pPr algn="ctr"/>
              <a:r>
                <a:rPr lang="en-US" dirty="0">
                  <a:solidFill>
                    <a:schemeClr val="tx1">
                      <a:lumMod val="95000"/>
                      <a:lumOff val="5000"/>
                    </a:schemeClr>
                  </a:solidFill>
                  <a:latin typeface="Bahnschrift SemiBold" panose="020B0502040204020203" pitchFamily="34" charset="0"/>
                </a:rPr>
                <a:t>SELLER</a:t>
              </a:r>
            </a:p>
          </p:txBody>
        </p:sp>
        <p:pic>
          <p:nvPicPr>
            <p:cNvPr id="50" name="Picture 49">
              <a:extLst>
                <a:ext uri="{FF2B5EF4-FFF2-40B4-BE49-F238E27FC236}">
                  <a16:creationId xmlns:a16="http://schemas.microsoft.com/office/drawing/2014/main" id="{46530B72-A0EA-4BB4-AD00-B76EBCA7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96091" y="3163695"/>
              <a:ext cx="530600" cy="530600"/>
            </a:xfrm>
            <a:prstGeom prst="rect">
              <a:avLst/>
            </a:prstGeom>
          </p:spPr>
        </p:pic>
      </p:grpSp>
      <p:grpSp>
        <p:nvGrpSpPr>
          <p:cNvPr id="51" name="Group 50">
            <a:extLst>
              <a:ext uri="{FF2B5EF4-FFF2-40B4-BE49-F238E27FC236}">
                <a16:creationId xmlns:a16="http://schemas.microsoft.com/office/drawing/2014/main" id="{B67196B1-BD23-4F60-9DA5-BBE065D556AA}"/>
              </a:ext>
            </a:extLst>
          </p:cNvPr>
          <p:cNvGrpSpPr/>
          <p:nvPr/>
        </p:nvGrpSpPr>
        <p:grpSpPr>
          <a:xfrm>
            <a:off x="-15842973" y="-50044"/>
            <a:ext cx="13054044" cy="6881305"/>
            <a:chOff x="-1454726" y="-6"/>
            <a:chExt cx="12960705" cy="6683439"/>
          </a:xfrm>
        </p:grpSpPr>
        <p:sp>
          <p:nvSpPr>
            <p:cNvPr id="52" name="Rectangle 51">
              <a:extLst>
                <a:ext uri="{FF2B5EF4-FFF2-40B4-BE49-F238E27FC236}">
                  <a16:creationId xmlns:a16="http://schemas.microsoft.com/office/drawing/2014/main" id="{5F90185C-D76B-4140-859E-47C4D2514872}"/>
                </a:ext>
              </a:extLst>
            </p:cNvPr>
            <p:cNvSpPr/>
            <p:nvPr/>
          </p:nvSpPr>
          <p:spPr>
            <a:xfrm>
              <a:off x="-1454726" y="-6"/>
              <a:ext cx="12960705" cy="6683439"/>
            </a:xfrm>
            <a:prstGeom prst="rect">
              <a:avLst/>
            </a:prstGeom>
            <a:solidFill>
              <a:schemeClr val="bg1">
                <a:lumMod val="8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ECCFCE7-79FD-4F44-B21D-FB219B092AFD}"/>
                </a:ext>
              </a:extLst>
            </p:cNvPr>
            <p:cNvSpPr/>
            <p:nvPr/>
          </p:nvSpPr>
          <p:spPr>
            <a:xfrm>
              <a:off x="10631335" y="2532905"/>
              <a:ext cx="874644" cy="1792185"/>
            </a:xfrm>
            <a:custGeom>
              <a:avLst/>
              <a:gdLst>
                <a:gd name="connsiteX0" fmla="*/ 874644 w 874644"/>
                <a:gd name="connsiteY0" fmla="*/ 0 h 1792185"/>
                <a:gd name="connsiteX1" fmla="*/ 874644 w 874644"/>
                <a:gd name="connsiteY1" fmla="*/ 1792185 h 1792185"/>
                <a:gd name="connsiteX2" fmla="*/ 717419 w 874644"/>
                <a:gd name="connsiteY2" fmla="*/ 1776335 h 1792185"/>
                <a:gd name="connsiteX3" fmla="*/ 0 w 874644"/>
                <a:gd name="connsiteY3" fmla="*/ 896092 h 1792185"/>
                <a:gd name="connsiteX4" fmla="*/ 717419 w 874644"/>
                <a:gd name="connsiteY4" fmla="*/ 15849 h 179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644" h="1792185">
                  <a:moveTo>
                    <a:pt x="874644" y="0"/>
                  </a:moveTo>
                  <a:lnTo>
                    <a:pt x="874644" y="1792185"/>
                  </a:lnTo>
                  <a:lnTo>
                    <a:pt x="717419" y="1776335"/>
                  </a:lnTo>
                  <a:cubicBezTo>
                    <a:pt x="307989" y="1692553"/>
                    <a:pt x="0" y="1330290"/>
                    <a:pt x="0" y="896092"/>
                  </a:cubicBezTo>
                  <a:cubicBezTo>
                    <a:pt x="0" y="461894"/>
                    <a:pt x="307989" y="99631"/>
                    <a:pt x="717419" y="15849"/>
                  </a:cubicBezTo>
                  <a:close/>
                </a:path>
              </a:pathLst>
            </a:cu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6DEC33B-6EEC-4FFA-8EB2-42B45396BECC}"/>
                </a:ext>
              </a:extLst>
            </p:cNvPr>
            <p:cNvSpPr txBox="1"/>
            <p:nvPr/>
          </p:nvSpPr>
          <p:spPr>
            <a:xfrm rot="16200000">
              <a:off x="10667234" y="3276205"/>
              <a:ext cx="1371225" cy="305576"/>
            </a:xfrm>
            <a:prstGeom prst="rect">
              <a:avLst/>
            </a:prstGeom>
            <a:noFill/>
          </p:spPr>
          <p:txBody>
            <a:bodyPr wrap="square" rtlCol="0">
              <a:spAutoFit/>
            </a:bodyPr>
            <a:lstStyle/>
            <a:p>
              <a:pPr algn="ctr"/>
              <a:r>
                <a:rPr lang="en-US" sz="1400" dirty="0">
                  <a:solidFill>
                    <a:schemeClr val="tx1">
                      <a:lumMod val="95000"/>
                      <a:lumOff val="5000"/>
                    </a:schemeClr>
                  </a:solidFill>
                  <a:latin typeface="Bahnschrift SemiBold" panose="020B0502040204020203" pitchFamily="34" charset="0"/>
                </a:rPr>
                <a:t>CONTRIBUTION</a:t>
              </a:r>
            </a:p>
          </p:txBody>
        </p:sp>
        <p:pic>
          <p:nvPicPr>
            <p:cNvPr id="55" name="Picture 54">
              <a:extLst>
                <a:ext uri="{FF2B5EF4-FFF2-40B4-BE49-F238E27FC236}">
                  <a16:creationId xmlns:a16="http://schemas.microsoft.com/office/drawing/2014/main" id="{C6FBBA55-F36E-438E-9492-3ADB83AD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78560" y="3163694"/>
              <a:ext cx="530600" cy="530600"/>
            </a:xfrm>
            <a:prstGeom prst="rect">
              <a:avLst/>
            </a:prstGeom>
          </p:spPr>
        </p:pic>
      </p:grpSp>
      <p:sp>
        <p:nvSpPr>
          <p:cNvPr id="56" name="Content Placeholder 2">
            <a:extLst>
              <a:ext uri="{FF2B5EF4-FFF2-40B4-BE49-F238E27FC236}">
                <a16:creationId xmlns:a16="http://schemas.microsoft.com/office/drawing/2014/main" id="{BE7C523F-07F0-4602-97DC-92F37B1EE37F}"/>
              </a:ext>
            </a:extLst>
          </p:cNvPr>
          <p:cNvSpPr txBox="1">
            <a:spLocks/>
          </p:cNvSpPr>
          <p:nvPr/>
        </p:nvSpPr>
        <p:spPr>
          <a:xfrm>
            <a:off x="0" y="0"/>
            <a:ext cx="9109526" cy="56292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Bid history of property: </a:t>
            </a:r>
            <a:r>
              <a:rPr lang="en-US" sz="2400" dirty="0">
                <a:effectLst/>
                <a:latin typeface="Calibri" panose="020F0502020204030204" pitchFamily="34" charset="0"/>
                <a:ea typeface="Calibri" panose="020F0502020204030204" pitchFamily="34" charset="0"/>
                <a:cs typeface="Times New Roman" panose="02020603050405020304" pitchFamily="18" charset="0"/>
              </a:rPr>
              <a:t>In property bidding an admin can see how many bids on that particular property have been made.</a:t>
            </a:r>
          </a:p>
          <a:p>
            <a:pPr marL="0" marR="0" indent="0">
              <a:lnSpc>
                <a:spcPct val="107000"/>
              </a:lnSpc>
              <a:spcBef>
                <a:spcPts val="0"/>
              </a:spcBef>
              <a:spcAft>
                <a:spcPts val="800"/>
              </a:spcAft>
              <a:buNone/>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History of sold property: </a:t>
            </a:r>
            <a:r>
              <a:rPr lang="en-US" sz="2400" dirty="0">
                <a:effectLst/>
                <a:latin typeface="Calibri" panose="020F0502020204030204" pitchFamily="34" charset="0"/>
                <a:ea typeface="Calibri" panose="020F0502020204030204" pitchFamily="34" charset="0"/>
                <a:cs typeface="Times New Roman" panose="02020603050405020304" pitchFamily="18" charset="0"/>
              </a:rPr>
              <a:t>An Admin can see How many property’s have been sold.</a:t>
            </a:r>
          </a:p>
          <a:p>
            <a:pPr marL="0" marR="0" indent="0">
              <a:lnSpc>
                <a:spcPct val="107000"/>
              </a:lnSpc>
              <a:spcBef>
                <a:spcPts val="0"/>
              </a:spcBef>
              <a:spcAft>
                <a:spcPts val="800"/>
              </a:spcAft>
              <a:buNone/>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Add property: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Admin </a:t>
            </a:r>
            <a:r>
              <a:rPr lang="en-US" sz="2400" dirty="0">
                <a:effectLst/>
                <a:latin typeface="Calibri" panose="020F0502020204030204" pitchFamily="34" charset="0"/>
                <a:ea typeface="Calibri" panose="020F0502020204030204" pitchFamily="34" charset="0"/>
                <a:cs typeface="Times New Roman" panose="02020603050405020304" pitchFamily="18" charset="0"/>
              </a:rPr>
              <a:t>can add there property to listing.</a:t>
            </a:r>
          </a:p>
          <a:p>
            <a:pPr marL="0" indent="0">
              <a:lnSpc>
                <a:spcPct val="107000"/>
              </a:lnSpc>
              <a:spcBef>
                <a:spcPts val="0"/>
              </a:spcBef>
              <a:spcAft>
                <a:spcPts val="800"/>
              </a:spcAft>
              <a:buNone/>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Set property Value: </a:t>
            </a:r>
            <a:r>
              <a:rPr lang="en-US" sz="2400" dirty="0">
                <a:effectLst/>
                <a:latin typeface="Calibri" panose="020F0502020204030204" pitchFamily="34" charset="0"/>
                <a:ea typeface="Calibri" panose="020F0502020204030204" pitchFamily="34" charset="0"/>
                <a:cs typeface="Times New Roman" panose="02020603050405020304" pitchFamily="18" charset="0"/>
              </a:rPr>
              <a:t>Admin can set property’s minimum value.</a:t>
            </a:r>
          </a:p>
          <a:p>
            <a:pPr marL="0" indent="0">
              <a:lnSpc>
                <a:spcPct val="107000"/>
              </a:lnSpc>
              <a:spcBef>
                <a:spcPts val="0"/>
              </a:spcBef>
              <a:spcAft>
                <a:spcPts val="800"/>
              </a:spcAft>
              <a:buNone/>
            </a:pPr>
            <a:r>
              <a:rPr lang="en-US" sz="24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Logout: </a:t>
            </a:r>
            <a:r>
              <a:rPr lang="en-US" sz="2400" dirty="0">
                <a:latin typeface="Calibri" panose="020F0502020204030204" pitchFamily="34" charset="0"/>
                <a:ea typeface="Calibri" panose="020F0502020204030204" pitchFamily="34" charset="0"/>
                <a:cs typeface="Times New Roman" panose="02020603050405020304" pitchFamily="18" charset="0"/>
              </a:rPr>
              <a:t>After necessary work is done Admin can logout from the system</a:t>
            </a:r>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73844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2226</Words>
  <Application>Microsoft Office PowerPoint</Application>
  <PresentationFormat>Widescreen</PresentationFormat>
  <Paragraphs>457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 Condensed</vt:lpstr>
      <vt:lpstr>Bahnschrift SemiBold</vt:lpstr>
      <vt:lpstr>Calibri</vt:lpstr>
      <vt:lpstr>Calibri Light</vt:lpstr>
      <vt:lpstr>Google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 ami</dc:creator>
  <cp:lastModifiedBy>Ashesh</cp:lastModifiedBy>
  <cp:revision>105</cp:revision>
  <dcterms:created xsi:type="dcterms:W3CDTF">2019-02-15T01:06:37Z</dcterms:created>
  <dcterms:modified xsi:type="dcterms:W3CDTF">2021-05-04T18:32:41Z</dcterms:modified>
</cp:coreProperties>
</file>