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58032-7A2C-483B-BB5A-CC0466652D6A}" v="852" dt="2022-12-07T08:59:3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92362" autoAdjust="0"/>
  </p:normalViewPr>
  <p:slideViewPr>
    <p:cSldViewPr snapToGrid="0">
      <p:cViewPr varScale="1">
        <p:scale>
          <a:sx n="94" d="100"/>
          <a:sy n="94" d="100"/>
        </p:scale>
        <p:origin x="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B42A0-9BCD-49AA-9593-5EEDC224CD64}" type="datetimeFigureOut"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A7DC-6252-4542-BB93-9508C25F94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A7DC-6252-4542-BB93-9508C25F9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ADF5A69-819A-49BA-ADB6-6F03D74777C8}"/>
              </a:ext>
            </a:extLst>
          </p:cNvPr>
          <p:cNvSpPr txBox="1"/>
          <p:nvPr/>
        </p:nvSpPr>
        <p:spPr>
          <a:xfrm>
            <a:off x="2781532" y="2338959"/>
            <a:ext cx="6620620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Reinforcement Learning to Trade the Stock Market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2A32CB2-8EE8-1DC2-58CB-0ED97607E889}"/>
              </a:ext>
            </a:extLst>
          </p:cNvPr>
          <p:cNvSpPr txBox="1"/>
          <p:nvPr/>
        </p:nvSpPr>
        <p:spPr>
          <a:xfrm>
            <a:off x="4704877" y="4181042"/>
            <a:ext cx="277392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Times New Roman"/>
                <a:cs typeface="Calibri"/>
              </a:rPr>
              <a:t>Zarin Subah Shamma</a:t>
            </a:r>
            <a:endParaRPr lang="en-US" sz="2000" b="1" dirty="0">
              <a:latin typeface="Calibri" panose="020F0502020204030204"/>
              <a:cs typeface="Calibri"/>
            </a:endParaRPr>
          </a:p>
          <a:p>
            <a:pPr algn="ctr"/>
            <a:r>
              <a:rPr lang="en-US" sz="2000" b="1" dirty="0">
                <a:latin typeface="Times New Roman"/>
                <a:cs typeface="Calibri"/>
              </a:rPr>
              <a:t>A02368194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hasBounce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1B468-85C5-511C-E0E9-B7EA1D3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B9FAF16-4A41-EBF2-E3D0-8CDD94A2FCC1}"/>
              </a:ext>
            </a:extLst>
          </p:cNvPr>
          <p:cNvSpPr txBox="1"/>
          <p:nvPr/>
        </p:nvSpPr>
        <p:spPr>
          <a:xfrm>
            <a:off x="1483820" y="178124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2A27151-3C3D-12F8-4DD8-D2EA6308462B}"/>
              </a:ext>
            </a:extLst>
          </p:cNvPr>
          <p:cNvSpPr txBox="1"/>
          <p:nvPr/>
        </p:nvSpPr>
        <p:spPr>
          <a:xfrm>
            <a:off x="1645019" y="895274"/>
            <a:ext cx="866540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Why so hard to trade????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B36D1-6515-A532-889C-E4769CD9CF9C}"/>
              </a:ext>
            </a:extLst>
          </p:cNvPr>
          <p:cNvSpPr txBox="1"/>
          <p:nvPr/>
        </p:nvSpPr>
        <p:spPr>
          <a:xfrm>
            <a:off x="3190628" y="2817657"/>
            <a:ext cx="656974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Non-linear, arbitrary, uncontrollable fluctuations 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Highly volatile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Position sizing (striking a balance between return and risk)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Information asymmetry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Difficult to identify factors affecting stock prices</a:t>
            </a:r>
          </a:p>
          <a:p>
            <a:endParaRPr lang="en-US" sz="2000" dirty="0">
              <a:latin typeface="Times New Roman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Calibri" panose="020F0502020204030204"/>
              </a:rPr>
              <a:t>Hard to control the price direction of a 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5D209-FB42-BF59-7C20-AE1C0555CA0F}"/>
              </a:ext>
            </a:extLst>
          </p:cNvPr>
          <p:cNvSpPr txBox="1"/>
          <p:nvPr/>
        </p:nvSpPr>
        <p:spPr>
          <a:xfrm>
            <a:off x="1468659" y="1597036"/>
            <a:ext cx="92546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The goal of this project is to train an agent successfully using Reinforcement Learning </a:t>
            </a:r>
          </a:p>
          <a:p>
            <a:pPr algn="ctr"/>
            <a:r>
              <a:rPr lang="en-US" sz="2000" dirty="0">
                <a:latin typeface="Times New Roman"/>
                <a:ea typeface="+mn-lt"/>
                <a:cs typeface="+mn-lt"/>
              </a:rPr>
              <a:t>so that ​we can make great profit in stock market.​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6810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F445F-E46A-6D18-2D85-AFBDB11FE121}"/>
              </a:ext>
            </a:extLst>
          </p:cNvPr>
          <p:cNvSpPr txBox="1"/>
          <p:nvPr/>
        </p:nvSpPr>
        <p:spPr>
          <a:xfrm>
            <a:off x="1483820" y="178124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B606352-2C77-33D9-0C0F-20FDEB25F8D1}"/>
              </a:ext>
            </a:extLst>
          </p:cNvPr>
          <p:cNvSpPr txBox="1"/>
          <p:nvPr/>
        </p:nvSpPr>
        <p:spPr>
          <a:xfrm>
            <a:off x="1725173" y="1455776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Neural Network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A2AC4E-0800-A29A-DA59-B7890D2AB30F}"/>
              </a:ext>
            </a:extLst>
          </p:cNvPr>
          <p:cNvSpPr/>
          <p:nvPr/>
        </p:nvSpPr>
        <p:spPr>
          <a:xfrm>
            <a:off x="830522" y="3022714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F0CAB-BEDF-0195-E843-D334CDABAF41}"/>
              </a:ext>
            </a:extLst>
          </p:cNvPr>
          <p:cNvSpPr/>
          <p:nvPr/>
        </p:nvSpPr>
        <p:spPr>
          <a:xfrm>
            <a:off x="830521" y="3857600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4ABFBA-D8A7-1EF2-8675-ACC60F37E8CB}"/>
              </a:ext>
            </a:extLst>
          </p:cNvPr>
          <p:cNvSpPr/>
          <p:nvPr/>
        </p:nvSpPr>
        <p:spPr>
          <a:xfrm>
            <a:off x="830521" y="5567130"/>
            <a:ext cx="629479" cy="6029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tx1"/>
                </a:solidFill>
                <a:latin typeface="Times New Roman"/>
                <a:cs typeface="Calibri"/>
              </a:rPr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F8B00-9697-D730-DC26-AEAE5935B01B}"/>
              </a:ext>
            </a:extLst>
          </p:cNvPr>
          <p:cNvSpPr/>
          <p:nvPr/>
        </p:nvSpPr>
        <p:spPr>
          <a:xfrm>
            <a:off x="1105919" y="4702842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3BF2A-6E5E-6F79-610A-D61F80FBC2C8}"/>
              </a:ext>
            </a:extLst>
          </p:cNvPr>
          <p:cNvSpPr/>
          <p:nvPr/>
        </p:nvSpPr>
        <p:spPr>
          <a:xfrm>
            <a:off x="1105918" y="4967884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C4463-9B8B-98F4-2BD9-026FE086D515}"/>
              </a:ext>
            </a:extLst>
          </p:cNvPr>
          <p:cNvSpPr/>
          <p:nvPr/>
        </p:nvSpPr>
        <p:spPr>
          <a:xfrm>
            <a:off x="1105918" y="5232928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09E23C-B648-34C4-0975-A109670FCFB5}"/>
              </a:ext>
            </a:extLst>
          </p:cNvPr>
          <p:cNvSpPr/>
          <p:nvPr/>
        </p:nvSpPr>
        <p:spPr>
          <a:xfrm>
            <a:off x="2718956" y="2684783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F830B-12CB-7D7E-BDCF-07619DC39F38}"/>
              </a:ext>
            </a:extLst>
          </p:cNvPr>
          <p:cNvSpPr/>
          <p:nvPr/>
        </p:nvSpPr>
        <p:spPr>
          <a:xfrm>
            <a:off x="2718955" y="3519669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F58C19-4F07-EBE9-6149-CFA656ABF141}"/>
              </a:ext>
            </a:extLst>
          </p:cNvPr>
          <p:cNvSpPr/>
          <p:nvPr/>
        </p:nvSpPr>
        <p:spPr>
          <a:xfrm>
            <a:off x="2718955" y="5891808"/>
            <a:ext cx="669235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256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FA936B-4BE4-BE17-2787-541ADBD4F4B9}"/>
              </a:ext>
            </a:extLst>
          </p:cNvPr>
          <p:cNvSpPr/>
          <p:nvPr/>
        </p:nvSpPr>
        <p:spPr>
          <a:xfrm>
            <a:off x="2994353" y="5133537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EF21B-F975-0E48-546B-4645D81B80C4}"/>
              </a:ext>
            </a:extLst>
          </p:cNvPr>
          <p:cNvSpPr/>
          <p:nvPr/>
        </p:nvSpPr>
        <p:spPr>
          <a:xfrm>
            <a:off x="2994352" y="5405206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913DD2-E487-F9C6-B262-A82351A3385C}"/>
              </a:ext>
            </a:extLst>
          </p:cNvPr>
          <p:cNvSpPr/>
          <p:nvPr/>
        </p:nvSpPr>
        <p:spPr>
          <a:xfrm>
            <a:off x="2994352" y="5670249"/>
            <a:ext cx="79514" cy="79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174D63-D2BA-988D-EA5F-3037C9033B13}"/>
              </a:ext>
            </a:extLst>
          </p:cNvPr>
          <p:cNvSpPr/>
          <p:nvPr/>
        </p:nvSpPr>
        <p:spPr>
          <a:xfrm>
            <a:off x="2718954" y="4367807"/>
            <a:ext cx="629479" cy="6029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E77F5B-AB07-6034-49E3-6EDEFE4193EC}"/>
              </a:ext>
            </a:extLst>
          </p:cNvPr>
          <p:cNvSpPr/>
          <p:nvPr/>
        </p:nvSpPr>
        <p:spPr>
          <a:xfrm>
            <a:off x="4468243" y="3592556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08235-8530-657C-B78E-E658D26C2D99}"/>
              </a:ext>
            </a:extLst>
          </p:cNvPr>
          <p:cNvSpPr/>
          <p:nvPr/>
        </p:nvSpPr>
        <p:spPr>
          <a:xfrm>
            <a:off x="4468242" y="4427443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DB24CB-D14F-473F-F661-8C3BC2575820}"/>
              </a:ext>
            </a:extLst>
          </p:cNvPr>
          <p:cNvSpPr/>
          <p:nvPr/>
        </p:nvSpPr>
        <p:spPr>
          <a:xfrm>
            <a:off x="4468242" y="5288834"/>
            <a:ext cx="629479" cy="6029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  <a:cs typeface="Calibri"/>
              </a:rPr>
              <a:t>3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168BBF37-D281-728C-02CC-46501854949A}"/>
              </a:ext>
            </a:extLst>
          </p:cNvPr>
          <p:cNvSpPr txBox="1"/>
          <p:nvPr/>
        </p:nvSpPr>
        <p:spPr>
          <a:xfrm>
            <a:off x="823480" y="2147657"/>
            <a:ext cx="717688" cy="5914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Input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32916791-B7A5-9A4A-04F1-5739CDBAFF4E}"/>
              </a:ext>
            </a:extLst>
          </p:cNvPr>
          <p:cNvSpPr txBox="1"/>
          <p:nvPr/>
        </p:nvSpPr>
        <p:spPr>
          <a:xfrm>
            <a:off x="2586018" y="2015134"/>
            <a:ext cx="81707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Hidden</a:t>
            </a:r>
            <a:endParaRPr lang="en-US"/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839608C2-7685-6CE0-FF27-A4AE0193B735}"/>
              </a:ext>
            </a:extLst>
          </p:cNvPr>
          <p:cNvSpPr txBox="1"/>
          <p:nvPr/>
        </p:nvSpPr>
        <p:spPr>
          <a:xfrm>
            <a:off x="4355183" y="2200665"/>
            <a:ext cx="85683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Calibri"/>
              </a:rPr>
              <a:t>Output</a:t>
            </a:r>
          </a:p>
          <a:p>
            <a:pPr algn="ctr"/>
            <a:r>
              <a:rPr lang="en-US" sz="1600">
                <a:latin typeface="Times New Roman"/>
                <a:cs typeface="Calibri"/>
              </a:rPr>
              <a:t>Layer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7C2581-460E-410A-F59F-83C72000298F}"/>
              </a:ext>
            </a:extLst>
          </p:cNvPr>
          <p:cNvCxnSpPr/>
          <p:nvPr/>
        </p:nvCxnSpPr>
        <p:spPr>
          <a:xfrm flipV="1">
            <a:off x="1433495" y="3029340"/>
            <a:ext cx="1311965" cy="33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53A55-38B3-B22A-38F3-DC9AD8C85DB4}"/>
              </a:ext>
            </a:extLst>
          </p:cNvPr>
          <p:cNvCxnSpPr>
            <a:cxnSpLocks/>
          </p:cNvCxnSpPr>
          <p:nvPr/>
        </p:nvCxnSpPr>
        <p:spPr>
          <a:xfrm>
            <a:off x="1446747" y="3347389"/>
            <a:ext cx="1252330" cy="523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BB85-8A26-C882-706D-25D6090F7FB5}"/>
              </a:ext>
            </a:extLst>
          </p:cNvPr>
          <p:cNvCxnSpPr>
            <a:cxnSpLocks/>
          </p:cNvCxnSpPr>
          <p:nvPr/>
        </p:nvCxnSpPr>
        <p:spPr>
          <a:xfrm>
            <a:off x="1466625" y="3360643"/>
            <a:ext cx="1245704" cy="132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73687C-15F2-02A0-E640-A386D2EA4E4C}"/>
              </a:ext>
            </a:extLst>
          </p:cNvPr>
          <p:cNvCxnSpPr>
            <a:cxnSpLocks/>
          </p:cNvCxnSpPr>
          <p:nvPr/>
        </p:nvCxnSpPr>
        <p:spPr>
          <a:xfrm>
            <a:off x="1426869" y="3354017"/>
            <a:ext cx="1285460" cy="2882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DFA6FF-CA9A-BC4F-D875-7EAEC8F0E990}"/>
              </a:ext>
            </a:extLst>
          </p:cNvPr>
          <p:cNvCxnSpPr>
            <a:cxnSpLocks/>
          </p:cNvCxnSpPr>
          <p:nvPr/>
        </p:nvCxnSpPr>
        <p:spPr>
          <a:xfrm flipV="1">
            <a:off x="1453372" y="3049217"/>
            <a:ext cx="1258957" cy="11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6C2377-4317-64D7-6F4C-F36366C8BCE1}"/>
              </a:ext>
            </a:extLst>
          </p:cNvPr>
          <p:cNvCxnSpPr>
            <a:cxnSpLocks/>
          </p:cNvCxnSpPr>
          <p:nvPr/>
        </p:nvCxnSpPr>
        <p:spPr>
          <a:xfrm flipV="1">
            <a:off x="1446746" y="3844347"/>
            <a:ext cx="1245704" cy="364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DA503A-7F98-6AD9-F176-C611A8ACE0A2}"/>
              </a:ext>
            </a:extLst>
          </p:cNvPr>
          <p:cNvCxnSpPr>
            <a:cxnSpLocks/>
          </p:cNvCxnSpPr>
          <p:nvPr/>
        </p:nvCxnSpPr>
        <p:spPr>
          <a:xfrm>
            <a:off x="1479876" y="4222033"/>
            <a:ext cx="1219200" cy="45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FE389E-98E3-A24D-A679-53A9D7EED47A}"/>
              </a:ext>
            </a:extLst>
          </p:cNvPr>
          <p:cNvCxnSpPr>
            <a:cxnSpLocks/>
          </p:cNvCxnSpPr>
          <p:nvPr/>
        </p:nvCxnSpPr>
        <p:spPr>
          <a:xfrm>
            <a:off x="1426868" y="4228659"/>
            <a:ext cx="1245704" cy="196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EF04E-FB48-154B-7238-DBF3D55C0CC9}"/>
              </a:ext>
            </a:extLst>
          </p:cNvPr>
          <p:cNvCxnSpPr>
            <a:cxnSpLocks/>
          </p:cNvCxnSpPr>
          <p:nvPr/>
        </p:nvCxnSpPr>
        <p:spPr>
          <a:xfrm flipV="1">
            <a:off x="1466625" y="3035965"/>
            <a:ext cx="1225826" cy="284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BD3E1E-620F-127C-0C29-CFC76547B4D5}"/>
              </a:ext>
            </a:extLst>
          </p:cNvPr>
          <p:cNvCxnSpPr>
            <a:cxnSpLocks/>
          </p:cNvCxnSpPr>
          <p:nvPr/>
        </p:nvCxnSpPr>
        <p:spPr>
          <a:xfrm flipV="1">
            <a:off x="1479877" y="3804590"/>
            <a:ext cx="1212574" cy="207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66A1ED-6339-B1B5-BE4C-6CE1624ACCDD}"/>
              </a:ext>
            </a:extLst>
          </p:cNvPr>
          <p:cNvCxnSpPr>
            <a:cxnSpLocks/>
          </p:cNvCxnSpPr>
          <p:nvPr/>
        </p:nvCxnSpPr>
        <p:spPr>
          <a:xfrm flipV="1">
            <a:off x="1499755" y="4692486"/>
            <a:ext cx="1199322" cy="121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D4DAC0-0CCB-4114-581C-1DE9970C36EE}"/>
              </a:ext>
            </a:extLst>
          </p:cNvPr>
          <p:cNvCxnSpPr>
            <a:cxnSpLocks/>
          </p:cNvCxnSpPr>
          <p:nvPr/>
        </p:nvCxnSpPr>
        <p:spPr>
          <a:xfrm>
            <a:off x="1466625" y="5885181"/>
            <a:ext cx="1225826" cy="318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E78212-27C1-5D2F-82B7-6F4487605294}"/>
              </a:ext>
            </a:extLst>
          </p:cNvPr>
          <p:cNvCxnSpPr>
            <a:cxnSpLocks/>
          </p:cNvCxnSpPr>
          <p:nvPr/>
        </p:nvCxnSpPr>
        <p:spPr>
          <a:xfrm>
            <a:off x="3341807" y="3055842"/>
            <a:ext cx="1139687" cy="854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1D3A6-DB87-BDE6-934F-2659B83370D3}"/>
              </a:ext>
            </a:extLst>
          </p:cNvPr>
          <p:cNvCxnSpPr>
            <a:cxnSpLocks/>
          </p:cNvCxnSpPr>
          <p:nvPr/>
        </p:nvCxnSpPr>
        <p:spPr>
          <a:xfrm>
            <a:off x="3361685" y="3042588"/>
            <a:ext cx="1113183" cy="175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47CFF-6678-0613-2A21-5F94C1197ABF}"/>
              </a:ext>
            </a:extLst>
          </p:cNvPr>
          <p:cNvCxnSpPr>
            <a:cxnSpLocks/>
          </p:cNvCxnSpPr>
          <p:nvPr/>
        </p:nvCxnSpPr>
        <p:spPr>
          <a:xfrm>
            <a:off x="3374937" y="3049215"/>
            <a:ext cx="1099931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DC80FB-3892-3523-0A33-B9FFF6822D34}"/>
              </a:ext>
            </a:extLst>
          </p:cNvPr>
          <p:cNvCxnSpPr>
            <a:cxnSpLocks/>
          </p:cNvCxnSpPr>
          <p:nvPr/>
        </p:nvCxnSpPr>
        <p:spPr>
          <a:xfrm>
            <a:off x="3348432" y="3850972"/>
            <a:ext cx="1106557" cy="53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CBAC59-AF0B-5174-8333-EA9ECDEAF208}"/>
              </a:ext>
            </a:extLst>
          </p:cNvPr>
          <p:cNvCxnSpPr>
            <a:cxnSpLocks/>
          </p:cNvCxnSpPr>
          <p:nvPr/>
        </p:nvCxnSpPr>
        <p:spPr>
          <a:xfrm>
            <a:off x="3361684" y="3837718"/>
            <a:ext cx="1066801" cy="91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0188C-50DD-D62C-D344-D589E8B75329}"/>
              </a:ext>
            </a:extLst>
          </p:cNvPr>
          <p:cNvCxnSpPr>
            <a:cxnSpLocks/>
          </p:cNvCxnSpPr>
          <p:nvPr/>
        </p:nvCxnSpPr>
        <p:spPr>
          <a:xfrm>
            <a:off x="3374936" y="3857598"/>
            <a:ext cx="1106557" cy="1769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F7A82F-F6CD-BEE0-01D7-9E400038CD0C}"/>
              </a:ext>
            </a:extLst>
          </p:cNvPr>
          <p:cNvCxnSpPr>
            <a:cxnSpLocks/>
          </p:cNvCxnSpPr>
          <p:nvPr/>
        </p:nvCxnSpPr>
        <p:spPr>
          <a:xfrm flipV="1">
            <a:off x="3335180" y="3917234"/>
            <a:ext cx="1099931" cy="76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E36E31-5D25-D27E-4922-33411073CF90}"/>
              </a:ext>
            </a:extLst>
          </p:cNvPr>
          <p:cNvCxnSpPr>
            <a:cxnSpLocks/>
          </p:cNvCxnSpPr>
          <p:nvPr/>
        </p:nvCxnSpPr>
        <p:spPr>
          <a:xfrm>
            <a:off x="3348432" y="4672605"/>
            <a:ext cx="1099931" cy="66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A52A1-75F9-E3C8-3EED-1284C0457B74}"/>
              </a:ext>
            </a:extLst>
          </p:cNvPr>
          <p:cNvCxnSpPr>
            <a:cxnSpLocks/>
          </p:cNvCxnSpPr>
          <p:nvPr/>
        </p:nvCxnSpPr>
        <p:spPr>
          <a:xfrm>
            <a:off x="3361684" y="4692485"/>
            <a:ext cx="1073427" cy="927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AD2B9D-799F-D013-CF95-79FC53BA467E}"/>
              </a:ext>
            </a:extLst>
          </p:cNvPr>
          <p:cNvCxnSpPr>
            <a:cxnSpLocks/>
          </p:cNvCxnSpPr>
          <p:nvPr/>
        </p:nvCxnSpPr>
        <p:spPr>
          <a:xfrm flipV="1">
            <a:off x="3361685" y="3884104"/>
            <a:ext cx="1060174" cy="226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1AF38A-389F-5BEF-656B-5340418AD3ED}"/>
              </a:ext>
            </a:extLst>
          </p:cNvPr>
          <p:cNvCxnSpPr>
            <a:cxnSpLocks/>
          </p:cNvCxnSpPr>
          <p:nvPr/>
        </p:nvCxnSpPr>
        <p:spPr>
          <a:xfrm flipV="1">
            <a:off x="3381563" y="4725615"/>
            <a:ext cx="1073427" cy="141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5555DD-4301-CD0A-3B91-D43209763740}"/>
              </a:ext>
            </a:extLst>
          </p:cNvPr>
          <p:cNvCxnSpPr>
            <a:cxnSpLocks/>
          </p:cNvCxnSpPr>
          <p:nvPr/>
        </p:nvCxnSpPr>
        <p:spPr>
          <a:xfrm flipV="1">
            <a:off x="3381563" y="5626764"/>
            <a:ext cx="1053549" cy="523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B657D1-74AD-C47E-6B23-2125B50DD60A}"/>
              </a:ext>
            </a:extLst>
          </p:cNvPr>
          <p:cNvCxnSpPr/>
          <p:nvPr/>
        </p:nvCxnSpPr>
        <p:spPr>
          <a:xfrm>
            <a:off x="626487" y="3131335"/>
            <a:ext cx="4045" cy="2957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A91C7-1DFB-6056-0EFF-2D46A36F483D}"/>
              </a:ext>
            </a:extLst>
          </p:cNvPr>
          <p:cNvCxnSpPr>
            <a:cxnSpLocks/>
          </p:cNvCxnSpPr>
          <p:nvPr/>
        </p:nvCxnSpPr>
        <p:spPr>
          <a:xfrm>
            <a:off x="5333354" y="3724751"/>
            <a:ext cx="10788" cy="2094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19">
            <a:extLst>
              <a:ext uri="{FF2B5EF4-FFF2-40B4-BE49-F238E27FC236}">
                <a16:creationId xmlns:a16="http://schemas.microsoft.com/office/drawing/2014/main" id="{5B16B9F0-4B1E-0A0C-CB20-243F1FAEFC05}"/>
              </a:ext>
            </a:extLst>
          </p:cNvPr>
          <p:cNvSpPr txBox="1"/>
          <p:nvPr/>
        </p:nvSpPr>
        <p:spPr>
          <a:xfrm rot="16200000">
            <a:off x="4768346" y="4615727"/>
            <a:ext cx="147968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Times New Roman"/>
                <a:cs typeface="Calibri"/>
              </a:rPr>
              <a:t>Hold, Buy, Sell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37306D-0C18-BC6E-F8E6-8DBDB9AF6BD6}"/>
              </a:ext>
            </a:extLst>
          </p:cNvPr>
          <p:cNvSpPr txBox="1"/>
          <p:nvPr/>
        </p:nvSpPr>
        <p:spPr>
          <a:xfrm>
            <a:off x="8030745" y="1522861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Q-Learning Agent</a:t>
            </a:r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6BC71D5-061A-3268-547F-FB5879A6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6306"/>
              </p:ext>
            </p:extLst>
          </p:nvPr>
        </p:nvGraphicFramePr>
        <p:xfrm>
          <a:off x="6282821" y="2018346"/>
          <a:ext cx="57587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691703126"/>
                    </a:ext>
                  </a:extLst>
                </a:gridCol>
                <a:gridCol w="1919592">
                  <a:extLst>
                    <a:ext uri="{9D8B030D-6E8A-4147-A177-3AD203B41FA5}">
                      <a16:colId xmlns:a16="http://schemas.microsoft.com/office/drawing/2014/main" val="728871491"/>
                    </a:ext>
                  </a:extLst>
                </a:gridCol>
                <a:gridCol w="1919592">
                  <a:extLst>
                    <a:ext uri="{9D8B030D-6E8A-4147-A177-3AD203B41FA5}">
                      <a16:colId xmlns:a16="http://schemas.microsoft.com/office/drawing/2014/main" val="2625813687"/>
                    </a:ext>
                  </a:extLst>
                </a:gridCol>
              </a:tblGrid>
              <a:tr h="3134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probability(hold)​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probability(sell)​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Times New Roman"/>
                        </a:rPr>
                        <a:t>probability(buy)​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67099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440152-2809-57C4-9E3B-EEFA7F97DF5D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353152"/>
            <a:ext cx="1406463" cy="24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AA30B9-B412-0E5E-FA35-1296D35B88C3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428263"/>
            <a:ext cx="3354789" cy="235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29D2D8-8650-B844-D2C8-84C3186A2102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677467" y="2422130"/>
            <a:ext cx="5169258" cy="236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4">
            <a:extLst>
              <a:ext uri="{FF2B5EF4-FFF2-40B4-BE49-F238E27FC236}">
                <a16:creationId xmlns:a16="http://schemas.microsoft.com/office/drawing/2014/main" id="{021E5F2A-7D0C-DEEC-26AE-5601ECC4C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74" r="27675" b="13498"/>
          <a:stretch/>
        </p:blipFill>
        <p:spPr>
          <a:xfrm>
            <a:off x="6414989" y="2788322"/>
            <a:ext cx="5164435" cy="356365"/>
          </a:xfrm>
          <a:prstGeom prst="rect">
            <a:avLst/>
          </a:prstGeom>
        </p:spPr>
      </p:pic>
      <p:sp>
        <p:nvSpPr>
          <p:cNvPr id="115" name="TextBox 19">
            <a:extLst>
              <a:ext uri="{FF2B5EF4-FFF2-40B4-BE49-F238E27FC236}">
                <a16:creationId xmlns:a16="http://schemas.microsoft.com/office/drawing/2014/main" id="{1B6396BC-5B3C-47C8-1C32-0A6BEEA1E214}"/>
              </a:ext>
            </a:extLst>
          </p:cNvPr>
          <p:cNvSpPr txBox="1"/>
          <p:nvPr/>
        </p:nvSpPr>
        <p:spPr>
          <a:xfrm rot="16200000">
            <a:off x="-376773" y="4527289"/>
            <a:ext cx="147968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Times New Roman"/>
                <a:cs typeface="Calibri"/>
              </a:rPr>
              <a:t>States</a:t>
            </a:r>
            <a:endParaRPr lang="en-US" dirty="0"/>
          </a:p>
        </p:txBody>
      </p:sp>
      <p:sp>
        <p:nvSpPr>
          <p:cNvPr id="116" name="Slide Number Placeholder 3">
            <a:extLst>
              <a:ext uri="{FF2B5EF4-FFF2-40B4-BE49-F238E27FC236}">
                <a16:creationId xmlns:a16="http://schemas.microsoft.com/office/drawing/2014/main" id="{BA40A63C-EF5F-B51C-9E61-7A9B303C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67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5680-5CB4-1BC9-6772-11C1968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62" descr="Text, letter&#10;&#10;Description automatically generated">
            <a:extLst>
              <a:ext uri="{FF2B5EF4-FFF2-40B4-BE49-F238E27FC236}">
                <a16:creationId xmlns:a16="http://schemas.microsoft.com/office/drawing/2014/main" id="{3A01B142-C732-D30E-5827-B0E24716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20" y="597510"/>
            <a:ext cx="5784456" cy="1266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242CF944-0B36-BC7A-3727-9AFCD4218520}"/>
              </a:ext>
            </a:extLst>
          </p:cNvPr>
          <p:cNvSpPr txBox="1"/>
          <p:nvPr/>
        </p:nvSpPr>
        <p:spPr>
          <a:xfrm>
            <a:off x="5420224" y="196728"/>
            <a:ext cx="119470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imes New Roman"/>
                <a:cs typeface="Calibri"/>
              </a:rPr>
              <a:t>Memory</a:t>
            </a:r>
            <a:endParaRPr lang="en-US" b="1">
              <a:cs typeface="Calibri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A2DDE3-0DD9-8C38-C671-48B074462C99}"/>
              </a:ext>
            </a:extLst>
          </p:cNvPr>
          <p:cNvSpPr txBox="1"/>
          <p:nvPr/>
        </p:nvSpPr>
        <p:spPr>
          <a:xfrm>
            <a:off x="8940259" y="594587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State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CBD7B00-3B96-B056-F94A-5031ECAABB0E}"/>
              </a:ext>
            </a:extLst>
          </p:cNvPr>
          <p:cNvSpPr txBox="1"/>
          <p:nvPr/>
        </p:nvSpPr>
        <p:spPr>
          <a:xfrm>
            <a:off x="2284560" y="594586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Action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69AF5595-B23B-B970-9891-093565BA18B2}"/>
              </a:ext>
            </a:extLst>
          </p:cNvPr>
          <p:cNvSpPr txBox="1"/>
          <p:nvPr/>
        </p:nvSpPr>
        <p:spPr>
          <a:xfrm>
            <a:off x="5480913" y="891295"/>
            <a:ext cx="91148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Reward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0E8EF4D1-CE4E-4493-8346-A78F5B959DDF}"/>
              </a:ext>
            </a:extLst>
          </p:cNvPr>
          <p:cNvSpPr txBox="1"/>
          <p:nvPr/>
        </p:nvSpPr>
        <p:spPr>
          <a:xfrm>
            <a:off x="2439656" y="1929772"/>
            <a:ext cx="796849" cy="3452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Done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8BA60100-0DF0-9F31-1C5A-CC774E2B0210}"/>
              </a:ext>
            </a:extLst>
          </p:cNvPr>
          <p:cNvSpPr txBox="1"/>
          <p:nvPr/>
        </p:nvSpPr>
        <p:spPr>
          <a:xfrm>
            <a:off x="8859337" y="1208230"/>
            <a:ext cx="79684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Calibri"/>
              </a:rPr>
              <a:t>Next State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F8B8C-840E-9125-61BB-A0E80FEF8760}"/>
              </a:ext>
            </a:extLst>
          </p:cNvPr>
          <p:cNvCxnSpPr/>
          <p:nvPr/>
        </p:nvCxnSpPr>
        <p:spPr>
          <a:xfrm flipH="1" flipV="1">
            <a:off x="8670615" y="710075"/>
            <a:ext cx="380326" cy="56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1EB474-0EB0-F9C4-F1A8-1288397D08D5}"/>
              </a:ext>
            </a:extLst>
          </p:cNvPr>
          <p:cNvCxnSpPr>
            <a:cxnSpLocks/>
          </p:cNvCxnSpPr>
          <p:nvPr/>
        </p:nvCxnSpPr>
        <p:spPr>
          <a:xfrm flipH="1" flipV="1">
            <a:off x="8670614" y="1438358"/>
            <a:ext cx="380326" cy="56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DD8137-08AD-6D25-A390-BB3B9C83275B}"/>
              </a:ext>
            </a:extLst>
          </p:cNvPr>
          <p:cNvCxnSpPr>
            <a:cxnSpLocks/>
          </p:cNvCxnSpPr>
          <p:nvPr/>
        </p:nvCxnSpPr>
        <p:spPr>
          <a:xfrm flipH="1">
            <a:off x="4833641" y="1063428"/>
            <a:ext cx="737725" cy="16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69B867-4A92-A9C9-7372-71F18F5CF388}"/>
              </a:ext>
            </a:extLst>
          </p:cNvPr>
          <p:cNvCxnSpPr>
            <a:cxnSpLocks/>
          </p:cNvCxnSpPr>
          <p:nvPr/>
        </p:nvCxnSpPr>
        <p:spPr>
          <a:xfrm>
            <a:off x="2988657" y="820667"/>
            <a:ext cx="206347" cy="125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93466-56E8-CD3F-822F-7D94BAA9F522}"/>
              </a:ext>
            </a:extLst>
          </p:cNvPr>
          <p:cNvCxnSpPr>
            <a:cxnSpLocks/>
          </p:cNvCxnSpPr>
          <p:nvPr/>
        </p:nvCxnSpPr>
        <p:spPr>
          <a:xfrm flipV="1">
            <a:off x="3069578" y="1815985"/>
            <a:ext cx="354701" cy="28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6F2F04-14A4-AA3D-D886-13D66C8BC5B6}"/>
              </a:ext>
            </a:extLst>
          </p:cNvPr>
          <p:cNvSpPr txBox="1"/>
          <p:nvPr/>
        </p:nvSpPr>
        <p:spPr>
          <a:xfrm>
            <a:off x="156059" y="2456670"/>
            <a:ext cx="5665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Calibri"/>
              </a:rPr>
              <a:t>State </a:t>
            </a:r>
            <a:r>
              <a:rPr lang="en-US" dirty="0">
                <a:latin typeface="Times New Roman"/>
                <a:cs typeface="Calibri"/>
              </a:rPr>
              <a:t>---&gt; </a:t>
            </a:r>
          </a:p>
          <a:p>
            <a:r>
              <a:rPr lang="en-US" dirty="0">
                <a:latin typeface="Times New Roman"/>
                <a:cs typeface="Calibri"/>
              </a:rPr>
              <a:t>Difference between previous day &amp; present-day close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5FA36-BFA0-3154-23E0-3C4A0CA036E8}"/>
              </a:ext>
            </a:extLst>
          </p:cNvPr>
          <p:cNvSpPr txBox="1"/>
          <p:nvPr/>
        </p:nvSpPr>
        <p:spPr>
          <a:xfrm>
            <a:off x="3473026" y="3305155"/>
            <a:ext cx="586565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Calibri"/>
              </a:rPr>
              <a:t>Action</a:t>
            </a:r>
            <a:r>
              <a:rPr lang="en-US" dirty="0">
                <a:latin typeface="Times New Roman"/>
                <a:cs typeface="Calibri"/>
              </a:rPr>
              <a:t>: Random / Greedy</a:t>
            </a:r>
            <a:endParaRPr lang="en-US" dirty="0">
              <a:latin typeface="Calibri" panose="020F0502020204030204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b="1" dirty="0">
                <a:latin typeface="Times New Roman"/>
                <a:cs typeface="Calibri"/>
              </a:rPr>
              <a:t>0</a:t>
            </a:r>
            <a:r>
              <a:rPr lang="en-US" dirty="0">
                <a:latin typeface="Times New Roman"/>
                <a:cs typeface="Calibri"/>
              </a:rPr>
              <a:t>: Hold: No change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b="1" dirty="0">
                <a:latin typeface="Times New Roman"/>
                <a:cs typeface="Calibri"/>
              </a:rPr>
              <a:t>1</a:t>
            </a:r>
            <a:r>
              <a:rPr lang="en-US" dirty="0">
                <a:latin typeface="Times New Roman"/>
                <a:cs typeface="Calibri"/>
              </a:rPr>
              <a:t>: Buy: if (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&gt;=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r>
              <a:rPr lang="en-US" dirty="0">
                <a:latin typeface="Times New Roman"/>
                <a:cs typeface="Calibri"/>
              </a:rPr>
              <a:t>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Calibri"/>
              </a:rPr>
              <a:t>inventory will record the bought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= 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–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endParaRPr lang="en-US" dirty="0">
              <a:latin typeface="Times New Roman"/>
              <a:cs typeface="Calibri"/>
            </a:endParaRPr>
          </a:p>
          <a:p>
            <a:pPr marL="0" lvl="1"/>
            <a:endParaRPr lang="en-US" dirty="0">
              <a:latin typeface="Times New Roman"/>
              <a:cs typeface="Calibri"/>
            </a:endParaRPr>
          </a:p>
          <a:p>
            <a:pPr marL="0" lvl="1"/>
            <a:r>
              <a:rPr lang="en-US" b="1" dirty="0">
                <a:latin typeface="Times New Roman"/>
                <a:cs typeface="Calibri"/>
              </a:rPr>
              <a:t>2</a:t>
            </a:r>
            <a:r>
              <a:rPr lang="en-US" dirty="0">
                <a:latin typeface="Times New Roman"/>
                <a:cs typeface="Calibri"/>
              </a:rPr>
              <a:t>: Sell: if (we have a stock to sell):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bought_price</a:t>
            </a:r>
            <a:r>
              <a:rPr lang="en-US" dirty="0">
                <a:latin typeface="Times New Roman"/>
                <a:cs typeface="Calibri"/>
              </a:rPr>
              <a:t> will be taken from inventory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Times New Roman"/>
                <a:cs typeface="Calibri"/>
              </a:rPr>
              <a:t>profit = profit + (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r>
              <a:rPr lang="en-US" dirty="0">
                <a:latin typeface="Times New Roman"/>
                <a:cs typeface="Calibri"/>
              </a:rPr>
              <a:t> – </a:t>
            </a:r>
            <a:r>
              <a:rPr lang="en-US" dirty="0" err="1">
                <a:latin typeface="Times New Roman"/>
                <a:cs typeface="Calibri"/>
              </a:rPr>
              <a:t>bought_price</a:t>
            </a:r>
            <a:r>
              <a:rPr lang="en-US" dirty="0">
                <a:latin typeface="Times New Roman"/>
                <a:cs typeface="Calibri"/>
              </a:rPr>
              <a:t>)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= </a:t>
            </a:r>
            <a:r>
              <a:rPr lang="en-US" dirty="0" err="1">
                <a:latin typeface="Times New Roman"/>
                <a:cs typeface="Calibri"/>
              </a:rPr>
              <a:t>current_money</a:t>
            </a:r>
            <a:r>
              <a:rPr lang="en-US" dirty="0">
                <a:latin typeface="Times New Roman"/>
                <a:cs typeface="Calibri"/>
              </a:rPr>
              <a:t> + </a:t>
            </a:r>
            <a:r>
              <a:rPr lang="en-US" dirty="0" err="1">
                <a:latin typeface="Times New Roman"/>
                <a:cs typeface="Calibri"/>
              </a:rPr>
              <a:t>close_price</a:t>
            </a:r>
            <a:endParaRPr lang="en-US" dirty="0">
              <a:latin typeface="Times New Roman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BE840-29C2-39C0-29B2-24CF333DF441}"/>
                  </a:ext>
                </a:extLst>
              </p:cNvPr>
              <p:cNvSpPr txBox="1"/>
              <p:nvPr/>
            </p:nvSpPr>
            <p:spPr>
              <a:xfrm>
                <a:off x="6808487" y="2483343"/>
                <a:ext cx="5060391" cy="592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latin typeface="Times New Roman"/>
                    <a:cs typeface="Calibri"/>
                  </a:rPr>
                  <a:t>Reward </a:t>
                </a:r>
                <a:r>
                  <a:rPr lang="en-US" dirty="0">
                    <a:latin typeface="Times New Roman"/>
                    <a:cs typeface="Calibri"/>
                  </a:rPr>
                  <a:t>---&gt;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current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/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Calibri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/>
                            <a:cs typeface="Calibri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starting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current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/>
                            <a:cs typeface="Times New Roman"/>
                          </a:rPr>
                          <m:t>money</m:t>
                        </m:r>
                      </m:den>
                    </m:f>
                  </m:oMath>
                </a14:m>
                <a:endParaRPr lang="en-US" dirty="0">
                  <a:latin typeface="Times New Roman"/>
                  <a:cs typeface="Calibri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4BE840-29C2-39C0-29B2-24CF333D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87" y="2483343"/>
                <a:ext cx="5060391" cy="592983"/>
              </a:xfrm>
              <a:prstGeom prst="rect">
                <a:avLst/>
              </a:prstGeom>
              <a:blipFill>
                <a:blip r:embed="rId4"/>
                <a:stretch>
                  <a:fillRect l="-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50A2EE1-4C27-BC99-B5B4-BB7F37D4F7E9}"/>
              </a:ext>
            </a:extLst>
          </p:cNvPr>
          <p:cNvSpPr/>
          <p:nvPr/>
        </p:nvSpPr>
        <p:spPr>
          <a:xfrm>
            <a:off x="3033838" y="510953"/>
            <a:ext cx="5874819" cy="4757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FC3FB-6E5C-61D2-48CE-C9AF99F423F7}"/>
              </a:ext>
            </a:extLst>
          </p:cNvPr>
          <p:cNvSpPr/>
          <p:nvPr/>
        </p:nvSpPr>
        <p:spPr>
          <a:xfrm>
            <a:off x="3154882" y="1085412"/>
            <a:ext cx="1678759" cy="2485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58541-7FE8-FB72-ED31-CA4475C97817}"/>
              </a:ext>
            </a:extLst>
          </p:cNvPr>
          <p:cNvSpPr/>
          <p:nvPr/>
        </p:nvSpPr>
        <p:spPr>
          <a:xfrm>
            <a:off x="3091830" y="939883"/>
            <a:ext cx="332449" cy="18781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79683C-A517-7D20-81AD-2AF34CC24871}"/>
              </a:ext>
            </a:extLst>
          </p:cNvPr>
          <p:cNvSpPr/>
          <p:nvPr/>
        </p:nvSpPr>
        <p:spPr>
          <a:xfrm>
            <a:off x="3031769" y="1246375"/>
            <a:ext cx="5874819" cy="3895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E70F2-4C91-638A-D948-3AF0DB505B00}"/>
                  </a:ext>
                </a:extLst>
              </p:cNvPr>
              <p:cNvSpPr txBox="1"/>
              <p:nvPr/>
            </p:nvSpPr>
            <p:spPr>
              <a:xfrm>
                <a:off x="9651999" y="3569547"/>
                <a:ext cx="2216879" cy="181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0.09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0.09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E70F2-4C91-638A-D948-3AF0DB50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9" y="3569547"/>
                <a:ext cx="2216879" cy="1811009"/>
              </a:xfrm>
              <a:prstGeom prst="rect">
                <a:avLst/>
              </a:prstGeom>
              <a:blipFill>
                <a:blip r:embed="rId5"/>
                <a:stretch>
                  <a:fillRect l="-2198" b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72157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" grpId="0" animBg="1"/>
      <p:bldP spid="2" grpId="1" animBg="1"/>
      <p:bldP spid="3" grpId="0" animBg="1"/>
      <p:bldP spid="3" grpId="1" animBg="1"/>
      <p:bldP spid="12" grpId="0" animBg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9B5194-6F15-9D8C-78CA-71C5E951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7" r="-1" b="6231"/>
          <a:stretch/>
        </p:blipFill>
        <p:spPr>
          <a:xfrm>
            <a:off x="645061" y="126965"/>
            <a:ext cx="5506684" cy="282451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D3409EC-739A-265E-0902-427A119FB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8" b="9847"/>
          <a:stretch/>
        </p:blipFill>
        <p:spPr>
          <a:xfrm>
            <a:off x="6620580" y="175899"/>
            <a:ext cx="5506684" cy="27711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2F97A7-186A-18C6-324D-C9DCE2620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1" b="6946"/>
          <a:stretch/>
        </p:blipFill>
        <p:spPr>
          <a:xfrm>
            <a:off x="3323907" y="3429000"/>
            <a:ext cx="6030005" cy="3007091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C69DC389-0048-59CB-3565-B109AEF1333E}"/>
              </a:ext>
            </a:extLst>
          </p:cNvPr>
          <p:cNvSpPr txBox="1"/>
          <p:nvPr/>
        </p:nvSpPr>
        <p:spPr>
          <a:xfrm>
            <a:off x="6683394" y="3690869"/>
            <a:ext cx="1499564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>
                <a:latin typeface="Times New Roman"/>
                <a:cs typeface="Calibri"/>
              </a:rPr>
              <a:t>Profit: -65.75</a:t>
            </a:r>
            <a:endParaRPr lang="en-US" sz="1700" b="1">
              <a:latin typeface="Calibri" panose="020F0502020204030204"/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E1FB020D-3729-974C-162D-8BDC0B4E669D}"/>
              </a:ext>
            </a:extLst>
          </p:cNvPr>
          <p:cNvSpPr txBox="1"/>
          <p:nvPr/>
        </p:nvSpPr>
        <p:spPr>
          <a:xfrm>
            <a:off x="237186" y="3681252"/>
            <a:ext cx="277839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Training Data: 2016 – 2017</a:t>
            </a:r>
            <a:endParaRPr lang="en-US" dirty="0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Window = 5 days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Iterations = 2000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Starting money = 10,000</a:t>
            </a:r>
            <a:endParaRPr lang="en-US" sz="16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3A757B9-C6BA-78F2-55B4-15CD9DB0C16C}"/>
              </a:ext>
            </a:extLst>
          </p:cNvPr>
          <p:cNvSpPr txBox="1"/>
          <p:nvPr/>
        </p:nvSpPr>
        <p:spPr>
          <a:xfrm>
            <a:off x="9414994" y="5489684"/>
            <a:ext cx="27783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Testing Data: 2018(Jan – May)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Starting money = 10,000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C01F463-C466-6ADF-B424-96FAC7DD2621}"/>
              </a:ext>
            </a:extLst>
          </p:cNvPr>
          <p:cNvSpPr txBox="1"/>
          <p:nvPr/>
        </p:nvSpPr>
        <p:spPr>
          <a:xfrm>
            <a:off x="4550892" y="400059"/>
            <a:ext cx="141036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Loss during Training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9013C00-A3A1-A7E4-309E-7498824A25C9}"/>
              </a:ext>
            </a:extLst>
          </p:cNvPr>
          <p:cNvSpPr txBox="1"/>
          <p:nvPr/>
        </p:nvSpPr>
        <p:spPr>
          <a:xfrm>
            <a:off x="6859697" y="370993"/>
            <a:ext cx="153369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 during Training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E7627-D131-921E-5929-8ECABBFF8702}"/>
              </a:ext>
            </a:extLst>
          </p:cNvPr>
          <p:cNvSpPr txBox="1"/>
          <p:nvPr/>
        </p:nvSpPr>
        <p:spPr>
          <a:xfrm>
            <a:off x="2247030" y="812543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Q-Learning Agent</a:t>
            </a:r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95BFC8-C3E7-DCD3-DEA0-BAE041CA9EBD}"/>
              </a:ext>
            </a:extLst>
          </p:cNvPr>
          <p:cNvSpPr/>
          <p:nvPr/>
        </p:nvSpPr>
        <p:spPr>
          <a:xfrm>
            <a:off x="7668278" y="4166337"/>
            <a:ext cx="139603" cy="107050"/>
          </a:xfrm>
          <a:prstGeom prst="triangl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3B12281-30B3-C198-493C-A22BB6CD32F5}"/>
              </a:ext>
            </a:extLst>
          </p:cNvPr>
          <p:cNvSpPr/>
          <p:nvPr/>
        </p:nvSpPr>
        <p:spPr>
          <a:xfrm rot="10635541">
            <a:off x="7666031" y="4456758"/>
            <a:ext cx="139526" cy="100492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EBCFE-3051-6F61-9E20-280AEA1BEEB3}"/>
              </a:ext>
            </a:extLst>
          </p:cNvPr>
          <p:cNvSpPr txBox="1"/>
          <p:nvPr/>
        </p:nvSpPr>
        <p:spPr>
          <a:xfrm>
            <a:off x="7870704" y="4065973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A82D1-AB07-4B45-F34E-7E3232B86918}"/>
              </a:ext>
            </a:extLst>
          </p:cNvPr>
          <p:cNvSpPr txBox="1"/>
          <p:nvPr/>
        </p:nvSpPr>
        <p:spPr>
          <a:xfrm>
            <a:off x="7870704" y="4351754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45075-8D5B-21AA-6F18-089603F4B860}"/>
              </a:ext>
            </a:extLst>
          </p:cNvPr>
          <p:cNvSpPr txBox="1"/>
          <p:nvPr/>
        </p:nvSpPr>
        <p:spPr>
          <a:xfrm rot="16200000">
            <a:off x="2360528" y="507135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30AAA-A869-6629-3B12-AFD97C8626EB}"/>
              </a:ext>
            </a:extLst>
          </p:cNvPr>
          <p:cNvSpPr txBox="1"/>
          <p:nvPr/>
        </p:nvSpPr>
        <p:spPr>
          <a:xfrm rot="16200000">
            <a:off x="155308" y="160710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63159-AACA-AACC-9858-34D517D26FCC}"/>
              </a:ext>
            </a:extLst>
          </p:cNvPr>
          <p:cNvSpPr txBox="1"/>
          <p:nvPr/>
        </p:nvSpPr>
        <p:spPr>
          <a:xfrm rot="16200000">
            <a:off x="5684899" y="1560240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39A42-38A6-5EE2-7BB7-9E99F6892B8E}"/>
              </a:ext>
            </a:extLst>
          </p:cNvPr>
          <p:cNvSpPr txBox="1"/>
          <p:nvPr/>
        </p:nvSpPr>
        <p:spPr>
          <a:xfrm>
            <a:off x="2725866" y="3179641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87F6D6-BE84-92B0-50D5-292189A0B203}"/>
              </a:ext>
            </a:extLst>
          </p:cNvPr>
          <p:cNvSpPr txBox="1"/>
          <p:nvPr/>
        </p:nvSpPr>
        <p:spPr>
          <a:xfrm>
            <a:off x="8771114" y="3114706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20872-A16C-53E5-1A2D-C3542D00A298}"/>
              </a:ext>
            </a:extLst>
          </p:cNvPr>
          <p:cNvSpPr txBox="1"/>
          <p:nvPr/>
        </p:nvSpPr>
        <p:spPr>
          <a:xfrm>
            <a:off x="6230971" y="6582975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57F74-7E9E-AF53-DC87-C34F361CC4A4}"/>
              </a:ext>
            </a:extLst>
          </p:cNvPr>
          <p:cNvSpPr txBox="1"/>
          <p:nvPr/>
        </p:nvSpPr>
        <p:spPr>
          <a:xfrm>
            <a:off x="593456" y="3029756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FAF0E-E89E-CEC8-A003-7C67880561A3}"/>
              </a:ext>
            </a:extLst>
          </p:cNvPr>
          <p:cNvSpPr txBox="1"/>
          <p:nvPr/>
        </p:nvSpPr>
        <p:spPr>
          <a:xfrm>
            <a:off x="1167824" y="3029756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3AD36-C361-38D7-8A70-6217E5751778}"/>
              </a:ext>
            </a:extLst>
          </p:cNvPr>
          <p:cNvSpPr txBox="1"/>
          <p:nvPr/>
        </p:nvSpPr>
        <p:spPr>
          <a:xfrm>
            <a:off x="1812973" y="3029756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EA4F2-9528-3AD3-DA42-64D70475DDFC}"/>
              </a:ext>
            </a:extLst>
          </p:cNvPr>
          <p:cNvSpPr txBox="1"/>
          <p:nvPr/>
        </p:nvSpPr>
        <p:spPr>
          <a:xfrm>
            <a:off x="2414377" y="302023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E5EB7-C658-4059-E72F-3F7E9EFD01C7}"/>
              </a:ext>
            </a:extLst>
          </p:cNvPr>
          <p:cNvSpPr txBox="1"/>
          <p:nvPr/>
        </p:nvSpPr>
        <p:spPr>
          <a:xfrm>
            <a:off x="3037499" y="300566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03ABE-0EC3-86AF-D4DE-C2A4D491979A}"/>
              </a:ext>
            </a:extLst>
          </p:cNvPr>
          <p:cNvSpPr txBox="1"/>
          <p:nvPr/>
        </p:nvSpPr>
        <p:spPr>
          <a:xfrm>
            <a:off x="3660930" y="300564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951B9-2F8C-3A01-B76E-C01D01074A4C}"/>
              </a:ext>
            </a:extLst>
          </p:cNvPr>
          <p:cNvSpPr txBox="1"/>
          <p:nvPr/>
        </p:nvSpPr>
        <p:spPr>
          <a:xfrm>
            <a:off x="4311694" y="300563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863FD7-6845-7A25-4809-36C311AA44DB}"/>
              </a:ext>
            </a:extLst>
          </p:cNvPr>
          <p:cNvSpPr txBox="1"/>
          <p:nvPr/>
        </p:nvSpPr>
        <p:spPr>
          <a:xfrm>
            <a:off x="4992765" y="300563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D8BFC2-5454-4E17-4647-51873C3F4A0F}"/>
              </a:ext>
            </a:extLst>
          </p:cNvPr>
          <p:cNvSpPr txBox="1"/>
          <p:nvPr/>
        </p:nvSpPr>
        <p:spPr>
          <a:xfrm>
            <a:off x="5586221" y="301773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9AD00-350B-4FFA-5A8F-3D4ED39579BD}"/>
              </a:ext>
            </a:extLst>
          </p:cNvPr>
          <p:cNvSpPr txBox="1"/>
          <p:nvPr/>
        </p:nvSpPr>
        <p:spPr>
          <a:xfrm>
            <a:off x="6597122" y="2958811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8FA7AF-F9FA-1912-8A86-7ABAC28E8924}"/>
              </a:ext>
            </a:extLst>
          </p:cNvPr>
          <p:cNvSpPr txBox="1"/>
          <p:nvPr/>
        </p:nvSpPr>
        <p:spPr>
          <a:xfrm>
            <a:off x="7248156" y="29466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D4FFA-D034-6A4C-49C8-800FD4F9FD39}"/>
              </a:ext>
            </a:extLst>
          </p:cNvPr>
          <p:cNvSpPr txBox="1"/>
          <p:nvPr/>
        </p:nvSpPr>
        <p:spPr>
          <a:xfrm>
            <a:off x="7893305" y="29466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6FCC0-7FDC-F30E-2982-21BBAF9D2E7D}"/>
              </a:ext>
            </a:extLst>
          </p:cNvPr>
          <p:cNvSpPr txBox="1"/>
          <p:nvPr/>
        </p:nvSpPr>
        <p:spPr>
          <a:xfrm>
            <a:off x="8494709" y="2937111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42FDD-02FA-4DC6-773A-8336C6C5D864}"/>
              </a:ext>
            </a:extLst>
          </p:cNvPr>
          <p:cNvSpPr txBox="1"/>
          <p:nvPr/>
        </p:nvSpPr>
        <p:spPr>
          <a:xfrm>
            <a:off x="9117831" y="292254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B7604-72D1-6711-F4B8-92B85323DB7F}"/>
              </a:ext>
            </a:extLst>
          </p:cNvPr>
          <p:cNvSpPr txBox="1"/>
          <p:nvPr/>
        </p:nvSpPr>
        <p:spPr>
          <a:xfrm>
            <a:off x="9741262" y="2922518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205F75-F43B-094F-E963-BBAD41C1C181}"/>
              </a:ext>
            </a:extLst>
          </p:cNvPr>
          <p:cNvSpPr txBox="1"/>
          <p:nvPr/>
        </p:nvSpPr>
        <p:spPr>
          <a:xfrm>
            <a:off x="10392026" y="2922517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508D4-E228-9DC2-AA1C-4DCEFEB90B42}"/>
              </a:ext>
            </a:extLst>
          </p:cNvPr>
          <p:cNvSpPr txBox="1"/>
          <p:nvPr/>
        </p:nvSpPr>
        <p:spPr>
          <a:xfrm>
            <a:off x="11073097" y="2922517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179E-9057-B62B-5EB8-7F841A3D789A}"/>
              </a:ext>
            </a:extLst>
          </p:cNvPr>
          <p:cNvSpPr txBox="1"/>
          <p:nvPr/>
        </p:nvSpPr>
        <p:spPr>
          <a:xfrm>
            <a:off x="11666553" y="293461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1FE92-6892-11C2-71CE-2BF1A87754AB}"/>
              </a:ext>
            </a:extLst>
          </p:cNvPr>
          <p:cNvSpPr txBox="1"/>
          <p:nvPr/>
        </p:nvSpPr>
        <p:spPr>
          <a:xfrm>
            <a:off x="3420049" y="6408290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DC570-A62D-D454-D2BF-54A46330DFC7}"/>
              </a:ext>
            </a:extLst>
          </p:cNvPr>
          <p:cNvSpPr txBox="1"/>
          <p:nvPr/>
        </p:nvSpPr>
        <p:spPr>
          <a:xfrm>
            <a:off x="4444129" y="641533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B4A41B-BD57-8D5C-2AA4-6909FA36913F}"/>
              </a:ext>
            </a:extLst>
          </p:cNvPr>
          <p:cNvSpPr txBox="1"/>
          <p:nvPr/>
        </p:nvSpPr>
        <p:spPr>
          <a:xfrm>
            <a:off x="5523080" y="640829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A93834-F4DA-5239-67EB-0DB20CAE95B7}"/>
              </a:ext>
            </a:extLst>
          </p:cNvPr>
          <p:cNvSpPr txBox="1"/>
          <p:nvPr/>
        </p:nvSpPr>
        <p:spPr>
          <a:xfrm>
            <a:off x="6597122" y="6416869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E46A5-AD61-0BB9-2943-91B2C8633291}"/>
              </a:ext>
            </a:extLst>
          </p:cNvPr>
          <p:cNvSpPr txBox="1"/>
          <p:nvPr/>
        </p:nvSpPr>
        <p:spPr>
          <a:xfrm>
            <a:off x="7698900" y="643238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B0C70F-614C-6CC5-F697-63D4BA4CFC55}"/>
              </a:ext>
            </a:extLst>
          </p:cNvPr>
          <p:cNvSpPr txBox="1"/>
          <p:nvPr/>
        </p:nvSpPr>
        <p:spPr>
          <a:xfrm>
            <a:off x="8752706" y="6416869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C688EC-0ACD-4E3E-C257-4A22BA82B6F7}"/>
              </a:ext>
            </a:extLst>
          </p:cNvPr>
          <p:cNvSpPr txBox="1"/>
          <p:nvPr/>
        </p:nvSpPr>
        <p:spPr>
          <a:xfrm>
            <a:off x="-11013" y="2714293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FCDBD2-9313-C935-5C64-8A730FE896C4}"/>
              </a:ext>
            </a:extLst>
          </p:cNvPr>
          <p:cNvSpPr txBox="1"/>
          <p:nvPr/>
        </p:nvSpPr>
        <p:spPr>
          <a:xfrm>
            <a:off x="22060" y="232498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0.00075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98F0AF-2BBA-4237-C373-125EBAE07D58}"/>
              </a:ext>
            </a:extLst>
          </p:cNvPr>
          <p:cNvSpPr txBox="1"/>
          <p:nvPr/>
        </p:nvSpPr>
        <p:spPr>
          <a:xfrm>
            <a:off x="18632" y="196098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24F83-7702-EA40-6E04-13CA9C2F3B67}"/>
              </a:ext>
            </a:extLst>
          </p:cNvPr>
          <p:cNvSpPr txBox="1"/>
          <p:nvPr/>
        </p:nvSpPr>
        <p:spPr>
          <a:xfrm>
            <a:off x="23953" y="1584437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24E14A-279C-E8A3-4B80-DA783C303B16}"/>
              </a:ext>
            </a:extLst>
          </p:cNvPr>
          <p:cNvSpPr txBox="1"/>
          <p:nvPr/>
        </p:nvSpPr>
        <p:spPr>
          <a:xfrm>
            <a:off x="18632" y="119555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4A5EE-9270-0CF1-12E9-A97FD0ECB2CA}"/>
              </a:ext>
            </a:extLst>
          </p:cNvPr>
          <p:cNvSpPr txBox="1"/>
          <p:nvPr/>
        </p:nvSpPr>
        <p:spPr>
          <a:xfrm>
            <a:off x="25525" y="83058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C8984-939F-2765-858C-3FEE13935313}"/>
              </a:ext>
            </a:extLst>
          </p:cNvPr>
          <p:cNvSpPr txBox="1"/>
          <p:nvPr/>
        </p:nvSpPr>
        <p:spPr>
          <a:xfrm>
            <a:off x="22973" y="42015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B40305-2D9D-A9E7-DB62-1E8B8C5833CB}"/>
              </a:ext>
            </a:extLst>
          </p:cNvPr>
          <p:cNvSpPr txBox="1"/>
          <p:nvPr/>
        </p:nvSpPr>
        <p:spPr>
          <a:xfrm>
            <a:off x="6376815" y="2709134"/>
            <a:ext cx="2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DB0CD4-ADAB-F9BD-EAF2-2F21193EAA10}"/>
              </a:ext>
            </a:extLst>
          </p:cNvPr>
          <p:cNvSpPr txBox="1"/>
          <p:nvPr/>
        </p:nvSpPr>
        <p:spPr>
          <a:xfrm>
            <a:off x="6292565" y="2379481"/>
            <a:ext cx="38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4C757-72AD-13A7-55CF-B397A38FA0FB}"/>
              </a:ext>
            </a:extLst>
          </p:cNvPr>
          <p:cNvSpPr txBox="1"/>
          <p:nvPr/>
        </p:nvSpPr>
        <p:spPr>
          <a:xfrm>
            <a:off x="6300749" y="2067044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18B6C9-D763-704E-69D0-DD3CAAF7915B}"/>
              </a:ext>
            </a:extLst>
          </p:cNvPr>
          <p:cNvSpPr txBox="1"/>
          <p:nvPr/>
        </p:nvSpPr>
        <p:spPr>
          <a:xfrm>
            <a:off x="6300270" y="1733068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6B7A33-9B8A-E055-684D-CA1D633FCDDC}"/>
              </a:ext>
            </a:extLst>
          </p:cNvPr>
          <p:cNvSpPr txBox="1"/>
          <p:nvPr/>
        </p:nvSpPr>
        <p:spPr>
          <a:xfrm>
            <a:off x="6307175" y="1409265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1C8A18-C20B-235F-A0C1-32A4CA33C2FB}"/>
              </a:ext>
            </a:extLst>
          </p:cNvPr>
          <p:cNvSpPr txBox="1"/>
          <p:nvPr/>
        </p:nvSpPr>
        <p:spPr>
          <a:xfrm>
            <a:off x="6230971" y="1075289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55093A-3622-AB17-9736-BAA889323FFF}"/>
              </a:ext>
            </a:extLst>
          </p:cNvPr>
          <p:cNvSpPr txBox="1"/>
          <p:nvPr/>
        </p:nvSpPr>
        <p:spPr>
          <a:xfrm>
            <a:off x="6230971" y="740974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8B13D8-2224-CA95-B492-3C378EB3C155}"/>
              </a:ext>
            </a:extLst>
          </p:cNvPr>
          <p:cNvSpPr txBox="1"/>
          <p:nvPr/>
        </p:nvSpPr>
        <p:spPr>
          <a:xfrm>
            <a:off x="6214257" y="416400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D321AB-548B-0038-37C9-6E4A65BC03C7}"/>
              </a:ext>
            </a:extLst>
          </p:cNvPr>
          <p:cNvSpPr txBox="1"/>
          <p:nvPr/>
        </p:nvSpPr>
        <p:spPr>
          <a:xfrm>
            <a:off x="3002255" y="6259685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D8054C-C6FE-20E7-DD79-2CE13CF0077A}"/>
              </a:ext>
            </a:extLst>
          </p:cNvPr>
          <p:cNvSpPr txBox="1"/>
          <p:nvPr/>
        </p:nvSpPr>
        <p:spPr>
          <a:xfrm>
            <a:off x="3030658" y="5650739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003C63-C060-779B-A95E-BEB2CCC101A5}"/>
              </a:ext>
            </a:extLst>
          </p:cNvPr>
          <p:cNvSpPr txBox="1"/>
          <p:nvPr/>
        </p:nvSpPr>
        <p:spPr>
          <a:xfrm>
            <a:off x="3064875" y="5029339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73B127-869D-4674-6234-EBCF0C34AF27}"/>
              </a:ext>
            </a:extLst>
          </p:cNvPr>
          <p:cNvSpPr txBox="1"/>
          <p:nvPr/>
        </p:nvSpPr>
        <p:spPr>
          <a:xfrm>
            <a:off x="3040561" y="4416855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C6948-7508-0C7A-61BB-E737CDAF9726}"/>
              </a:ext>
            </a:extLst>
          </p:cNvPr>
          <p:cNvSpPr txBox="1"/>
          <p:nvPr/>
        </p:nvSpPr>
        <p:spPr>
          <a:xfrm>
            <a:off x="3039108" y="3799278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CACDF8-83C3-641A-CED2-F9CF6A4C40B1}"/>
              </a:ext>
            </a:extLst>
          </p:cNvPr>
          <p:cNvSpPr txBox="1"/>
          <p:nvPr/>
        </p:nvSpPr>
        <p:spPr>
          <a:xfrm>
            <a:off x="3300222" y="5750766"/>
            <a:ext cx="141036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Testing</a:t>
            </a:r>
            <a:endParaRPr lang="en-US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B3F09A5-C588-77EE-5D62-B2949082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8C8B54-7496-8D8E-198F-48F310B58727}"/>
              </a:ext>
            </a:extLst>
          </p:cNvPr>
          <p:cNvSpPr/>
          <p:nvPr/>
        </p:nvSpPr>
        <p:spPr>
          <a:xfrm>
            <a:off x="4673069" y="5424338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52D6A5-DFD3-9A5C-C905-0DF0A202FD30}"/>
              </a:ext>
            </a:extLst>
          </p:cNvPr>
          <p:cNvSpPr/>
          <p:nvPr/>
        </p:nvSpPr>
        <p:spPr>
          <a:xfrm>
            <a:off x="4317630" y="3681252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973E54-6B42-E959-7851-CC2316A66E08}"/>
              </a:ext>
            </a:extLst>
          </p:cNvPr>
          <p:cNvSpPr/>
          <p:nvPr/>
        </p:nvSpPr>
        <p:spPr>
          <a:xfrm>
            <a:off x="4574417" y="3724324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561B99-1633-7DBF-2253-43F04BDE3047}"/>
              </a:ext>
            </a:extLst>
          </p:cNvPr>
          <p:cNvSpPr/>
          <p:nvPr/>
        </p:nvSpPr>
        <p:spPr>
          <a:xfrm>
            <a:off x="6955935" y="6198606"/>
            <a:ext cx="183861" cy="20816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EC7886-5A6D-9A49-F05C-F2BC4467D442}"/>
              </a:ext>
            </a:extLst>
          </p:cNvPr>
          <p:cNvSpPr/>
          <p:nvPr/>
        </p:nvSpPr>
        <p:spPr>
          <a:xfrm>
            <a:off x="5862030" y="3828404"/>
            <a:ext cx="499276" cy="444983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C236E4F-12AC-9859-B17F-A0E96D2C1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b="6612"/>
          <a:stretch/>
        </p:blipFill>
        <p:spPr>
          <a:xfrm>
            <a:off x="3317141" y="3418199"/>
            <a:ext cx="6040498" cy="3014394"/>
          </a:xfrm>
          <a:prstGeom prst="rect">
            <a:avLst/>
          </a:prstGeom>
        </p:spPr>
      </p:pic>
      <p:pic>
        <p:nvPicPr>
          <p:cNvPr id="6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41A6FC30-C32F-3E5C-B255-A4DC95AC0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" t="-1" b="8715"/>
          <a:stretch/>
        </p:blipFill>
        <p:spPr>
          <a:xfrm>
            <a:off x="6549813" y="20243"/>
            <a:ext cx="5592974" cy="2797675"/>
          </a:xfrm>
          <a:prstGeom prst="rect">
            <a:avLst/>
          </a:prstGeom>
        </p:spPr>
      </p:pic>
      <p:pic>
        <p:nvPicPr>
          <p:cNvPr id="7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487F65D-D868-9E8C-8058-1129BF4F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7" b="9111"/>
          <a:stretch/>
        </p:blipFill>
        <p:spPr>
          <a:xfrm>
            <a:off x="493957" y="64508"/>
            <a:ext cx="5699865" cy="2738321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C5293789-FBE4-A119-1F0B-907BC23589EF}"/>
              </a:ext>
            </a:extLst>
          </p:cNvPr>
          <p:cNvSpPr txBox="1"/>
          <p:nvPr/>
        </p:nvSpPr>
        <p:spPr>
          <a:xfrm>
            <a:off x="6656841" y="3666567"/>
            <a:ext cx="180912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Profit: -2.19</a:t>
            </a:r>
            <a:endParaRPr lang="en-US" sz="1700" b="1" dirty="0">
              <a:latin typeface="Calibri" panose="020F0502020204030204"/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48CCA89-4C3B-194A-0B7D-0C21CF9C31BB}"/>
              </a:ext>
            </a:extLst>
          </p:cNvPr>
          <p:cNvSpPr txBox="1"/>
          <p:nvPr/>
        </p:nvSpPr>
        <p:spPr>
          <a:xfrm>
            <a:off x="213357" y="3447621"/>
            <a:ext cx="277839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Training Data: 2016 – 2017</a:t>
            </a:r>
            <a:endParaRPr lang="en-US" dirty="0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Window = 5 days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 panose="020F0502020204030204"/>
              </a:rPr>
              <a:t>Iterations = 200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Starting money = 10,000</a:t>
            </a:r>
            <a:endParaRPr lang="en-US" sz="16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4B73535-20B2-4301-A517-82BC368C1860}"/>
              </a:ext>
            </a:extLst>
          </p:cNvPr>
          <p:cNvSpPr txBox="1"/>
          <p:nvPr/>
        </p:nvSpPr>
        <p:spPr>
          <a:xfrm>
            <a:off x="9414994" y="5489684"/>
            <a:ext cx="27783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Testing Data: 2018(Jan – May)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Starting money = 10,000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87E4CF3-4F72-9C1F-D7FB-7F25DFF727FA}"/>
              </a:ext>
            </a:extLst>
          </p:cNvPr>
          <p:cNvSpPr txBox="1"/>
          <p:nvPr/>
        </p:nvSpPr>
        <p:spPr>
          <a:xfrm>
            <a:off x="4617597" y="493760"/>
            <a:ext cx="1303398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Loss during Training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1EAB9DF-FD4A-ECDC-C5EE-930B819A210E}"/>
              </a:ext>
            </a:extLst>
          </p:cNvPr>
          <p:cNvSpPr txBox="1"/>
          <p:nvPr/>
        </p:nvSpPr>
        <p:spPr>
          <a:xfrm>
            <a:off x="6794556" y="376338"/>
            <a:ext cx="1533696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Profit during Training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A5BD2-3FC4-7077-411F-BF0135FFA59F}"/>
              </a:ext>
            </a:extLst>
          </p:cNvPr>
          <p:cNvSpPr txBox="1"/>
          <p:nvPr/>
        </p:nvSpPr>
        <p:spPr>
          <a:xfrm>
            <a:off x="1400284" y="550227"/>
            <a:ext cx="231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Actor-Critic Agent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93F5751-144B-C39F-7544-93C5F671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541FB04-D8C3-E2C7-AC57-8263200D25DC}"/>
              </a:ext>
            </a:extLst>
          </p:cNvPr>
          <p:cNvSpPr/>
          <p:nvPr/>
        </p:nvSpPr>
        <p:spPr>
          <a:xfrm>
            <a:off x="7668278" y="4166337"/>
            <a:ext cx="139603" cy="107050"/>
          </a:xfrm>
          <a:prstGeom prst="triangl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3096BF3-D8D3-E1F6-72EC-81A4CB6F3CB2}"/>
              </a:ext>
            </a:extLst>
          </p:cNvPr>
          <p:cNvSpPr/>
          <p:nvPr/>
        </p:nvSpPr>
        <p:spPr>
          <a:xfrm rot="10635541">
            <a:off x="7666031" y="4456758"/>
            <a:ext cx="139526" cy="100492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AFA94-4E02-B061-7E7B-FD714AB11797}"/>
              </a:ext>
            </a:extLst>
          </p:cNvPr>
          <p:cNvSpPr txBox="1"/>
          <p:nvPr/>
        </p:nvSpPr>
        <p:spPr>
          <a:xfrm>
            <a:off x="7870704" y="4065973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5159F-57FF-5E3A-E1A4-92871BBD2C83}"/>
              </a:ext>
            </a:extLst>
          </p:cNvPr>
          <p:cNvSpPr txBox="1"/>
          <p:nvPr/>
        </p:nvSpPr>
        <p:spPr>
          <a:xfrm>
            <a:off x="7870704" y="4351754"/>
            <a:ext cx="147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Signal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1F689-55D6-B742-EBDD-31CE8A06232C}"/>
              </a:ext>
            </a:extLst>
          </p:cNvPr>
          <p:cNvSpPr txBox="1"/>
          <p:nvPr/>
        </p:nvSpPr>
        <p:spPr>
          <a:xfrm rot="16200000">
            <a:off x="-440882" y="1501508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BBEE4-DDE2-BEFD-3D49-D532026EEB0D}"/>
              </a:ext>
            </a:extLst>
          </p:cNvPr>
          <p:cNvSpPr txBox="1"/>
          <p:nvPr/>
        </p:nvSpPr>
        <p:spPr>
          <a:xfrm rot="16200000">
            <a:off x="6086550" y="901396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03A1D-B77F-6BAB-459F-EF56EA5C6F64}"/>
              </a:ext>
            </a:extLst>
          </p:cNvPr>
          <p:cNvSpPr txBox="1"/>
          <p:nvPr/>
        </p:nvSpPr>
        <p:spPr>
          <a:xfrm>
            <a:off x="2563668" y="2977652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5EF47-FAE8-BB22-DF35-446DC317B2A5}"/>
              </a:ext>
            </a:extLst>
          </p:cNvPr>
          <p:cNvSpPr txBox="1"/>
          <p:nvPr/>
        </p:nvSpPr>
        <p:spPr>
          <a:xfrm>
            <a:off x="8771114" y="3058572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A3611-48F0-3B0A-EE4B-9146C96558BA}"/>
              </a:ext>
            </a:extLst>
          </p:cNvPr>
          <p:cNvSpPr txBox="1"/>
          <p:nvPr/>
        </p:nvSpPr>
        <p:spPr>
          <a:xfrm>
            <a:off x="5807691" y="6532337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4A2DC-B78A-38E2-7BF0-A105A88AD867}"/>
              </a:ext>
            </a:extLst>
          </p:cNvPr>
          <p:cNvSpPr txBox="1"/>
          <p:nvPr/>
        </p:nvSpPr>
        <p:spPr>
          <a:xfrm>
            <a:off x="515258" y="2806611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93554-B729-6B88-55BE-CD0C2C4E635B}"/>
              </a:ext>
            </a:extLst>
          </p:cNvPr>
          <p:cNvSpPr txBox="1"/>
          <p:nvPr/>
        </p:nvSpPr>
        <p:spPr>
          <a:xfrm>
            <a:off x="1082025" y="2806611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683B5-D5FB-D7C6-0DEA-A7279C8DA1F5}"/>
              </a:ext>
            </a:extLst>
          </p:cNvPr>
          <p:cNvSpPr txBox="1"/>
          <p:nvPr/>
        </p:nvSpPr>
        <p:spPr>
          <a:xfrm>
            <a:off x="1760870" y="281452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31362-8534-743F-E3D1-8DE9C9B7A174}"/>
              </a:ext>
            </a:extLst>
          </p:cNvPr>
          <p:cNvSpPr txBox="1"/>
          <p:nvPr/>
        </p:nvSpPr>
        <p:spPr>
          <a:xfrm>
            <a:off x="2421497" y="279907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C1F55-5BE4-5FFD-8F19-A6135A32D0C4}"/>
              </a:ext>
            </a:extLst>
          </p:cNvPr>
          <p:cNvSpPr txBox="1"/>
          <p:nvPr/>
        </p:nvSpPr>
        <p:spPr>
          <a:xfrm>
            <a:off x="3028620" y="279121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7E1D8-CE77-7217-BCB6-7446EDE6E77E}"/>
              </a:ext>
            </a:extLst>
          </p:cNvPr>
          <p:cNvSpPr txBox="1"/>
          <p:nvPr/>
        </p:nvSpPr>
        <p:spPr>
          <a:xfrm>
            <a:off x="3666481" y="278249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50C2D-FA82-0E68-EEF1-B135F58902D2}"/>
              </a:ext>
            </a:extLst>
          </p:cNvPr>
          <p:cNvSpPr txBox="1"/>
          <p:nvPr/>
        </p:nvSpPr>
        <p:spPr>
          <a:xfrm>
            <a:off x="4344886" y="279121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DD29A-2A5E-DDC7-023E-13E0669511BD}"/>
              </a:ext>
            </a:extLst>
          </p:cNvPr>
          <p:cNvSpPr txBox="1"/>
          <p:nvPr/>
        </p:nvSpPr>
        <p:spPr>
          <a:xfrm>
            <a:off x="5017611" y="2795316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A619D-AD54-462F-6921-F3388E74747A}"/>
              </a:ext>
            </a:extLst>
          </p:cNvPr>
          <p:cNvSpPr txBox="1"/>
          <p:nvPr/>
        </p:nvSpPr>
        <p:spPr>
          <a:xfrm>
            <a:off x="5668375" y="278249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1884F-6247-FAFD-B525-833A59D8582C}"/>
              </a:ext>
            </a:extLst>
          </p:cNvPr>
          <p:cNvSpPr txBox="1"/>
          <p:nvPr/>
        </p:nvSpPr>
        <p:spPr>
          <a:xfrm>
            <a:off x="6597122" y="2836227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B61CDA-9269-2C14-0808-753ECBC78816}"/>
              </a:ext>
            </a:extLst>
          </p:cNvPr>
          <p:cNvSpPr txBox="1"/>
          <p:nvPr/>
        </p:nvSpPr>
        <p:spPr>
          <a:xfrm>
            <a:off x="7248156" y="282405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D63A7-871E-D120-C7F8-0E5D9BF3319A}"/>
              </a:ext>
            </a:extLst>
          </p:cNvPr>
          <p:cNvSpPr txBox="1"/>
          <p:nvPr/>
        </p:nvSpPr>
        <p:spPr>
          <a:xfrm>
            <a:off x="7893305" y="2824050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5ECC21-7475-5704-14BA-DB8D5806E8CC}"/>
              </a:ext>
            </a:extLst>
          </p:cNvPr>
          <p:cNvSpPr txBox="1"/>
          <p:nvPr/>
        </p:nvSpPr>
        <p:spPr>
          <a:xfrm>
            <a:off x="8494709" y="281452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FCC4E-0C87-61E0-D9FB-78EF949436A7}"/>
              </a:ext>
            </a:extLst>
          </p:cNvPr>
          <p:cNvSpPr txBox="1"/>
          <p:nvPr/>
        </p:nvSpPr>
        <p:spPr>
          <a:xfrm>
            <a:off x="9117831" y="279996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EC748-5E2B-B4B4-0937-2741F2D49A1D}"/>
              </a:ext>
            </a:extLst>
          </p:cNvPr>
          <p:cNvSpPr txBox="1"/>
          <p:nvPr/>
        </p:nvSpPr>
        <p:spPr>
          <a:xfrm>
            <a:off x="9741262" y="279993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A34879-13AC-1E14-142C-CBB67B87D332}"/>
              </a:ext>
            </a:extLst>
          </p:cNvPr>
          <p:cNvSpPr txBox="1"/>
          <p:nvPr/>
        </p:nvSpPr>
        <p:spPr>
          <a:xfrm>
            <a:off x="10392026" y="279993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E4666-EF95-A079-A464-97CCC0FF881A}"/>
              </a:ext>
            </a:extLst>
          </p:cNvPr>
          <p:cNvSpPr txBox="1"/>
          <p:nvPr/>
        </p:nvSpPr>
        <p:spPr>
          <a:xfrm>
            <a:off x="11073097" y="279993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200A0-E3BF-1E7B-102E-DA9456FD7C28}"/>
              </a:ext>
            </a:extLst>
          </p:cNvPr>
          <p:cNvSpPr txBox="1"/>
          <p:nvPr/>
        </p:nvSpPr>
        <p:spPr>
          <a:xfrm>
            <a:off x="11666553" y="2812030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D0C13-657F-27D2-D001-4DC881EBBCF7}"/>
              </a:ext>
            </a:extLst>
          </p:cNvPr>
          <p:cNvSpPr txBox="1"/>
          <p:nvPr/>
        </p:nvSpPr>
        <p:spPr>
          <a:xfrm>
            <a:off x="3438457" y="6418434"/>
            <a:ext cx="33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DE1783-A5B6-9D0E-55E8-939507B9ECE6}"/>
              </a:ext>
            </a:extLst>
          </p:cNvPr>
          <p:cNvSpPr txBox="1"/>
          <p:nvPr/>
        </p:nvSpPr>
        <p:spPr>
          <a:xfrm>
            <a:off x="4462537" y="6425477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FF0831-5396-52AC-BF17-64259CB3497F}"/>
              </a:ext>
            </a:extLst>
          </p:cNvPr>
          <p:cNvSpPr txBox="1"/>
          <p:nvPr/>
        </p:nvSpPr>
        <p:spPr>
          <a:xfrm>
            <a:off x="5541488" y="6418434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8F78A-1D07-3C0F-22A2-38ECE84C7F0A}"/>
              </a:ext>
            </a:extLst>
          </p:cNvPr>
          <p:cNvSpPr txBox="1"/>
          <p:nvPr/>
        </p:nvSpPr>
        <p:spPr>
          <a:xfrm>
            <a:off x="6615530" y="6427013"/>
            <a:ext cx="45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8AD43-B0B0-DEFD-F469-9D3B8A2DD3F6}"/>
              </a:ext>
            </a:extLst>
          </p:cNvPr>
          <p:cNvSpPr txBox="1"/>
          <p:nvPr/>
        </p:nvSpPr>
        <p:spPr>
          <a:xfrm>
            <a:off x="7717308" y="6442524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9334A4-CD2B-1502-5918-596CA6F4C8E8}"/>
              </a:ext>
            </a:extLst>
          </p:cNvPr>
          <p:cNvSpPr txBox="1"/>
          <p:nvPr/>
        </p:nvSpPr>
        <p:spPr>
          <a:xfrm>
            <a:off x="8771114" y="6427013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83D391-CE70-A0AA-8C0C-D8514F5F40CB}"/>
              </a:ext>
            </a:extLst>
          </p:cNvPr>
          <p:cNvSpPr txBox="1"/>
          <p:nvPr/>
        </p:nvSpPr>
        <p:spPr>
          <a:xfrm>
            <a:off x="177864" y="2586265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29685-E990-049C-FE60-1F340DCA2CEB}"/>
              </a:ext>
            </a:extLst>
          </p:cNvPr>
          <p:cNvSpPr txBox="1"/>
          <p:nvPr/>
        </p:nvSpPr>
        <p:spPr>
          <a:xfrm>
            <a:off x="179524" y="2135130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C47784-6C01-4A3E-0555-5C2C3F5A726C}"/>
              </a:ext>
            </a:extLst>
          </p:cNvPr>
          <p:cNvSpPr txBox="1"/>
          <p:nvPr/>
        </p:nvSpPr>
        <p:spPr>
          <a:xfrm>
            <a:off x="179738" y="168019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22D5E2-0474-599A-BDED-BD13E0D81BB4}"/>
              </a:ext>
            </a:extLst>
          </p:cNvPr>
          <p:cNvSpPr txBox="1"/>
          <p:nvPr/>
        </p:nvSpPr>
        <p:spPr>
          <a:xfrm>
            <a:off x="179525" y="1222314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991232-227F-7CAC-1684-7328B1DC0491}"/>
              </a:ext>
            </a:extLst>
          </p:cNvPr>
          <p:cNvSpPr txBox="1"/>
          <p:nvPr/>
        </p:nvSpPr>
        <p:spPr>
          <a:xfrm>
            <a:off x="183800" y="787686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0828D-B63D-6ADA-C856-259BF1D678C5}"/>
              </a:ext>
            </a:extLst>
          </p:cNvPr>
          <p:cNvSpPr txBox="1"/>
          <p:nvPr/>
        </p:nvSpPr>
        <p:spPr>
          <a:xfrm>
            <a:off x="168522" y="344778"/>
            <a:ext cx="70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6CEE0-2573-9D3D-BC79-C1984ED8BAE5}"/>
              </a:ext>
            </a:extLst>
          </p:cNvPr>
          <p:cNvSpPr txBox="1"/>
          <p:nvPr/>
        </p:nvSpPr>
        <p:spPr>
          <a:xfrm>
            <a:off x="6312527" y="2428378"/>
            <a:ext cx="2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49B3E5-63DC-A035-3F10-7CFC6FA78124}"/>
              </a:ext>
            </a:extLst>
          </p:cNvPr>
          <p:cNvSpPr txBox="1"/>
          <p:nvPr/>
        </p:nvSpPr>
        <p:spPr>
          <a:xfrm>
            <a:off x="6236625" y="1888501"/>
            <a:ext cx="38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14E6C2-0046-A402-3C9C-87DF6276DC7C}"/>
              </a:ext>
            </a:extLst>
          </p:cNvPr>
          <p:cNvSpPr txBox="1"/>
          <p:nvPr/>
        </p:nvSpPr>
        <p:spPr>
          <a:xfrm>
            <a:off x="6170172" y="1344868"/>
            <a:ext cx="469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71E743-155C-2E2D-6608-BDB2B954A43F}"/>
              </a:ext>
            </a:extLst>
          </p:cNvPr>
          <p:cNvSpPr txBox="1"/>
          <p:nvPr/>
        </p:nvSpPr>
        <p:spPr>
          <a:xfrm>
            <a:off x="6189727" y="784451"/>
            <a:ext cx="52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12FAFC-E992-ACF6-A22A-9EF8482F6109}"/>
              </a:ext>
            </a:extLst>
          </p:cNvPr>
          <p:cNvSpPr txBox="1"/>
          <p:nvPr/>
        </p:nvSpPr>
        <p:spPr>
          <a:xfrm>
            <a:off x="6189727" y="216761"/>
            <a:ext cx="4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B1631-BE88-8172-0B39-718FB0476FA7}"/>
              </a:ext>
            </a:extLst>
          </p:cNvPr>
          <p:cNvSpPr txBox="1"/>
          <p:nvPr/>
        </p:nvSpPr>
        <p:spPr>
          <a:xfrm rot="16200000">
            <a:off x="2308068" y="5051299"/>
            <a:ext cx="115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2FFEB-82B2-C865-843D-9354FB7BA017}"/>
              </a:ext>
            </a:extLst>
          </p:cNvPr>
          <p:cNvSpPr txBox="1"/>
          <p:nvPr/>
        </p:nvSpPr>
        <p:spPr>
          <a:xfrm>
            <a:off x="2949795" y="6239627"/>
            <a:ext cx="3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59707-CD49-D3CC-B431-1EF294AD4FA7}"/>
              </a:ext>
            </a:extLst>
          </p:cNvPr>
          <p:cNvSpPr txBox="1"/>
          <p:nvPr/>
        </p:nvSpPr>
        <p:spPr>
          <a:xfrm>
            <a:off x="2978198" y="5630681"/>
            <a:ext cx="37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745D15-EE7D-0333-4849-D41EAAF8CB98}"/>
              </a:ext>
            </a:extLst>
          </p:cNvPr>
          <p:cNvSpPr txBox="1"/>
          <p:nvPr/>
        </p:nvSpPr>
        <p:spPr>
          <a:xfrm>
            <a:off x="3012415" y="5009281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7A09AA-EC41-174E-2796-FCDC47E06AB9}"/>
              </a:ext>
            </a:extLst>
          </p:cNvPr>
          <p:cNvSpPr txBox="1"/>
          <p:nvPr/>
        </p:nvSpPr>
        <p:spPr>
          <a:xfrm>
            <a:off x="2988101" y="4396797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6DB630-B1FA-EB81-2590-B9A8E90B72C4}"/>
              </a:ext>
            </a:extLst>
          </p:cNvPr>
          <p:cNvSpPr txBox="1"/>
          <p:nvPr/>
        </p:nvSpPr>
        <p:spPr>
          <a:xfrm>
            <a:off x="2986648" y="3779220"/>
            <a:ext cx="43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4E0E4-7BDA-5748-C610-9CDB1422161F}"/>
              </a:ext>
            </a:extLst>
          </p:cNvPr>
          <p:cNvSpPr txBox="1"/>
          <p:nvPr/>
        </p:nvSpPr>
        <p:spPr>
          <a:xfrm>
            <a:off x="3366685" y="5750535"/>
            <a:ext cx="141036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dirty="0">
                <a:latin typeface="Times New Roman"/>
                <a:cs typeface="Calibri"/>
              </a:rPr>
              <a:t>Testing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571A7B-AB9B-0C99-E55D-33811AD5F9B3}"/>
              </a:ext>
            </a:extLst>
          </p:cNvPr>
          <p:cNvSpPr/>
          <p:nvPr/>
        </p:nvSpPr>
        <p:spPr>
          <a:xfrm>
            <a:off x="6185993" y="3969425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8B69D8-87E5-D2D1-82B4-4B1C37FCADAA}"/>
              </a:ext>
            </a:extLst>
          </p:cNvPr>
          <p:cNvSpPr/>
          <p:nvPr/>
        </p:nvSpPr>
        <p:spPr>
          <a:xfrm>
            <a:off x="7941065" y="5921809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C00DC6-7F68-68FE-4592-D7493CAD858D}"/>
              </a:ext>
            </a:extLst>
          </p:cNvPr>
          <p:cNvSpPr/>
          <p:nvPr/>
        </p:nvSpPr>
        <p:spPr>
          <a:xfrm>
            <a:off x="7248156" y="5825261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3C6682-6630-6524-43A4-A12A2148C407}"/>
              </a:ext>
            </a:extLst>
          </p:cNvPr>
          <p:cNvSpPr/>
          <p:nvPr/>
        </p:nvSpPr>
        <p:spPr>
          <a:xfrm>
            <a:off x="8377161" y="4761599"/>
            <a:ext cx="177612" cy="19309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9DA7D-FA03-7C7E-375E-00026929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B3EBB0B-30AC-D1ED-3C6F-F65DDAAA84DC}"/>
              </a:ext>
            </a:extLst>
          </p:cNvPr>
          <p:cNvSpPr txBox="1"/>
          <p:nvPr/>
        </p:nvSpPr>
        <p:spPr>
          <a:xfrm>
            <a:off x="1483820" y="136525"/>
            <a:ext cx="933244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u="sng" dirty="0">
                <a:latin typeface="Times New Roman"/>
                <a:ea typeface="+mn-lt"/>
                <a:cs typeface="Times New Roman"/>
              </a:rPr>
              <a:t>Reinforcement Learning to Trade the Stock Market</a:t>
            </a:r>
            <a:endParaRPr lang="en-US" b="1" u="sng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AC4CF-1EDF-4104-2E30-71E88EEDE8A1}"/>
              </a:ext>
            </a:extLst>
          </p:cNvPr>
          <p:cNvSpPr txBox="1"/>
          <p:nvPr/>
        </p:nvSpPr>
        <p:spPr>
          <a:xfrm>
            <a:off x="4660302" y="987417"/>
            <a:ext cx="297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ea typeface="+mn-lt"/>
                <a:cs typeface="+mn-lt"/>
              </a:rPr>
              <a:t>Discussion and Future Works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72B3C-B1B3-6962-36C1-FFFA28FE13F5}"/>
              </a:ext>
            </a:extLst>
          </p:cNvPr>
          <p:cNvSpPr txBox="1"/>
          <p:nvPr/>
        </p:nvSpPr>
        <p:spPr>
          <a:xfrm>
            <a:off x="3368122" y="2161475"/>
            <a:ext cx="5563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trading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2-years of training data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more training data hungry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Q-learning agent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BA89AA-BE8B-EFFB-513A-35EE8DA87CEA}"/>
              </a:ext>
            </a:extLst>
          </p:cNvPr>
          <p:cNvSpPr txBox="1"/>
          <p:nvPr/>
        </p:nvSpPr>
        <p:spPr>
          <a:xfrm>
            <a:off x="3980395" y="3910399"/>
            <a:ext cx="423120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glow rad="63500">
                    <a:schemeClr val="accent1">
                      <a:alpha val="33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?????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25A23-03EC-DBC1-E498-D84C816D0C53}"/>
              </a:ext>
            </a:extLst>
          </p:cNvPr>
          <p:cNvSpPr txBox="1"/>
          <p:nvPr/>
        </p:nvSpPr>
        <p:spPr>
          <a:xfrm>
            <a:off x="3980394" y="2118853"/>
            <a:ext cx="4231209" cy="76944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glow rad="63500">
                    <a:schemeClr val="accent1">
                      <a:alpha val="33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433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drap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500</Words>
  <Application>Microsoft Office PowerPoint</Application>
  <PresentationFormat>Widescreen</PresentationFormat>
  <Paragraphs>215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Zarin Shamma</cp:lastModifiedBy>
  <cp:revision>374</cp:revision>
  <dcterms:created xsi:type="dcterms:W3CDTF">2022-12-07T06:50:18Z</dcterms:created>
  <dcterms:modified xsi:type="dcterms:W3CDTF">2022-12-12T04:40:16Z</dcterms:modified>
</cp:coreProperties>
</file>