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48" d="100"/>
          <a:sy n="48" d="100"/>
        </p:scale>
        <p:origin x="62" y="7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956D-E0B9-9629-C4B2-4DA2A24FF2F7}"/>
              </a:ext>
            </a:extLst>
          </p:cNvPr>
          <p:cNvSpPr>
            <a:spLocks noGrp="1"/>
          </p:cNvSpPr>
          <p:nvPr>
            <p:ph type="ctrTitle"/>
          </p:nvPr>
        </p:nvSpPr>
        <p:spPr/>
        <p:txBody>
          <a:bodyPr/>
          <a:lstStyle/>
          <a:p>
            <a:r>
              <a:rPr lang="en-US" sz="4400" dirty="0"/>
              <a:t>name: </a:t>
            </a:r>
            <a:r>
              <a:rPr lang="en-US" sz="4400" dirty="0" err="1"/>
              <a:t>nowshin</a:t>
            </a:r>
            <a:r>
              <a:rPr lang="en-US" sz="4400" dirty="0"/>
              <a:t> </a:t>
            </a:r>
            <a:r>
              <a:rPr lang="en-US" sz="4400" dirty="0" err="1"/>
              <a:t>mehanaz</a:t>
            </a:r>
            <a:br>
              <a:rPr lang="en-US" sz="4400" dirty="0"/>
            </a:br>
            <a:r>
              <a:rPr lang="en-US" sz="4400" dirty="0"/>
              <a:t>id: 19201019</a:t>
            </a:r>
            <a:br>
              <a:rPr lang="en-US" sz="4400" dirty="0"/>
            </a:br>
            <a:r>
              <a:rPr lang="en-US" sz="4400" dirty="0" err="1"/>
              <a:t>dept:civil</a:t>
            </a:r>
            <a:br>
              <a:rPr lang="en-US" sz="4400" dirty="0"/>
            </a:br>
            <a:r>
              <a:rPr lang="en-US" sz="4400" dirty="0"/>
              <a:t>course code:ce3131</a:t>
            </a:r>
            <a:br>
              <a:rPr lang="en-US" sz="4400" dirty="0"/>
            </a:br>
            <a:br>
              <a:rPr lang="en-US" sz="9600" dirty="0"/>
            </a:br>
            <a:endParaRPr lang="en-US" dirty="0"/>
          </a:p>
        </p:txBody>
      </p:sp>
      <p:sp>
        <p:nvSpPr>
          <p:cNvPr id="3" name="Subtitle 2">
            <a:extLst>
              <a:ext uri="{FF2B5EF4-FFF2-40B4-BE49-F238E27FC236}">
                <a16:creationId xmlns:a16="http://schemas.microsoft.com/office/drawing/2014/main" id="{3CE8813B-3ADF-8D0D-50DA-3671238EFE36}"/>
              </a:ext>
            </a:extLst>
          </p:cNvPr>
          <p:cNvSpPr>
            <a:spLocks noGrp="1"/>
          </p:cNvSpPr>
          <p:nvPr>
            <p:ph type="subTitle" idx="1"/>
          </p:nvPr>
        </p:nvSpPr>
        <p:spPr/>
        <p:txBody>
          <a:bodyPr>
            <a:noAutofit/>
          </a:bodyPr>
          <a:lstStyle/>
          <a:p>
            <a:r>
              <a:rPr lang="en-US" sz="3600" dirty="0">
                <a:solidFill>
                  <a:srgbClr val="00B050"/>
                </a:solidFill>
              </a:rPr>
              <a:t>TOPIC: SECONDARY CONSOLIDATION SETTELEMENT</a:t>
            </a:r>
          </a:p>
        </p:txBody>
      </p:sp>
    </p:spTree>
    <p:extLst>
      <p:ext uri="{BB962C8B-B14F-4D97-AF65-F5344CB8AC3E}">
        <p14:creationId xmlns:p14="http://schemas.microsoft.com/office/powerpoint/2010/main" val="265024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E0692F-19A3-5098-DBDB-C90B41B244E7}"/>
              </a:ext>
            </a:extLst>
          </p:cNvPr>
          <p:cNvSpPr txBox="1"/>
          <p:nvPr/>
        </p:nvSpPr>
        <p:spPr>
          <a:xfrm>
            <a:off x="577514" y="521185"/>
            <a:ext cx="11357811" cy="5016758"/>
          </a:xfrm>
          <a:prstGeom prst="rect">
            <a:avLst/>
          </a:prstGeom>
          <a:noFill/>
        </p:spPr>
        <p:txBody>
          <a:bodyPr wrap="square">
            <a:spAutoFit/>
          </a:bodyPr>
          <a:lstStyle/>
          <a:p>
            <a:pPr algn="l" fontAlgn="base"/>
            <a:r>
              <a:rPr lang="en-US" sz="3200" b="1" i="0" dirty="0">
                <a:solidFill>
                  <a:srgbClr val="EB7100"/>
                </a:solidFill>
                <a:effectLst/>
                <a:latin typeface="Aspira-Medium"/>
              </a:rPr>
              <a:t>Secondary Consolidation</a:t>
            </a:r>
          </a:p>
          <a:p>
            <a:pPr algn="l" fontAlgn="base"/>
            <a:endParaRPr lang="en-US" sz="3200" b="1" dirty="0">
              <a:solidFill>
                <a:srgbClr val="EB7100"/>
              </a:solidFill>
              <a:latin typeface="Aspira-Medium"/>
            </a:endParaRPr>
          </a:p>
          <a:p>
            <a:pPr algn="l" fontAlgn="base"/>
            <a:r>
              <a:rPr lang="en-US" sz="3200" b="0" i="0" dirty="0">
                <a:solidFill>
                  <a:srgbClr val="333333"/>
                </a:solidFill>
                <a:effectLst/>
                <a:latin typeface="Aspira"/>
              </a:rPr>
              <a:t>The secondary consolidation happens after the primary compression, even after the excess hydrostatic stress has dissipated. Some of the settlement happens in the soil after primary consolidation and that is termed as secondary compression and it is usually time dependent. In sandy soil, this type of settlement is negligible. But in the soil like clay and peat, it is more significant. The secondary consolidation is otherwise called as secondary compression.</a:t>
            </a:r>
            <a:endParaRPr lang="en-US" sz="3200" b="1" i="0" dirty="0">
              <a:solidFill>
                <a:srgbClr val="EB7100"/>
              </a:solidFill>
              <a:effectLst/>
              <a:latin typeface="Aspira-Medium"/>
            </a:endParaRPr>
          </a:p>
        </p:txBody>
      </p:sp>
    </p:spTree>
    <p:extLst>
      <p:ext uri="{BB962C8B-B14F-4D97-AF65-F5344CB8AC3E}">
        <p14:creationId xmlns:p14="http://schemas.microsoft.com/office/powerpoint/2010/main" val="472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D06C5-B5FB-24C1-A330-79BE5C967AE6}"/>
              </a:ext>
            </a:extLst>
          </p:cNvPr>
          <p:cNvSpPr txBox="1"/>
          <p:nvPr/>
        </p:nvSpPr>
        <p:spPr>
          <a:xfrm>
            <a:off x="962526" y="1144141"/>
            <a:ext cx="10234863" cy="3108543"/>
          </a:xfrm>
          <a:prstGeom prst="rect">
            <a:avLst/>
          </a:prstGeom>
          <a:noFill/>
        </p:spPr>
        <p:txBody>
          <a:bodyPr wrap="square">
            <a:spAutoFit/>
          </a:bodyPr>
          <a:lstStyle/>
          <a:p>
            <a:pPr algn="l"/>
            <a:r>
              <a:rPr lang="en-US" sz="2800" b="0" i="0" dirty="0">
                <a:solidFill>
                  <a:srgbClr val="00B050"/>
                </a:solidFill>
                <a:effectLst/>
                <a:latin typeface="arial" panose="020B0604020202020204" pitchFamily="34" charset="0"/>
              </a:rPr>
              <a:t>What is secondary consolidation caused by</a:t>
            </a:r>
            <a:endParaRPr lang="en-US" sz="2800" dirty="0">
              <a:solidFill>
                <a:schemeClr val="tx2">
                  <a:lumMod val="75000"/>
                </a:schemeClr>
              </a:solidFill>
              <a:latin typeface="arial" panose="020B0604020202020204" pitchFamily="34" charset="0"/>
            </a:endParaRPr>
          </a:p>
          <a:p>
            <a:pPr algn="l"/>
            <a:endParaRPr lang="en-US" sz="2800" b="0" i="0" dirty="0">
              <a:solidFill>
                <a:schemeClr val="tx2">
                  <a:lumMod val="75000"/>
                </a:schemeClr>
              </a:solidFill>
              <a:effectLst/>
              <a:latin typeface="arial" panose="020B0604020202020204" pitchFamily="34" charset="0"/>
            </a:endParaRPr>
          </a:p>
          <a:p>
            <a:pPr algn="l"/>
            <a:r>
              <a:rPr lang="en-US" sz="2800" b="0" i="0" dirty="0">
                <a:solidFill>
                  <a:schemeClr val="tx2">
                    <a:lumMod val="75000"/>
                  </a:schemeClr>
                </a:solidFill>
                <a:effectLst/>
                <a:latin typeface="arial" panose="020B0604020202020204" pitchFamily="34" charset="0"/>
              </a:rPr>
              <a:t>The reduction in volume of a soil mass caused by the application of a sustained load to the mass, due principally to the adjustment of the internal structure of the soil mass after most of the load has been transferred from the soil water to the soil solids.</a:t>
            </a:r>
          </a:p>
        </p:txBody>
      </p:sp>
    </p:spTree>
    <p:extLst>
      <p:ext uri="{BB962C8B-B14F-4D97-AF65-F5344CB8AC3E}">
        <p14:creationId xmlns:p14="http://schemas.microsoft.com/office/powerpoint/2010/main" val="258649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7A142-0D88-2797-3FC3-8A34156FD68E}"/>
              </a:ext>
            </a:extLst>
          </p:cNvPr>
          <p:cNvSpPr txBox="1"/>
          <p:nvPr/>
        </p:nvSpPr>
        <p:spPr>
          <a:xfrm>
            <a:off x="593556" y="1244677"/>
            <a:ext cx="10347159" cy="2862322"/>
          </a:xfrm>
          <a:prstGeom prst="rect">
            <a:avLst/>
          </a:prstGeom>
          <a:noFill/>
        </p:spPr>
        <p:txBody>
          <a:bodyPr wrap="square">
            <a:spAutoFit/>
          </a:bodyPr>
          <a:lstStyle/>
          <a:p>
            <a:r>
              <a:rPr lang="en-US" sz="3600" b="0" i="0" dirty="0">
                <a:solidFill>
                  <a:schemeClr val="accent3">
                    <a:lumMod val="50000"/>
                  </a:schemeClr>
                </a:solidFill>
                <a:effectLst/>
                <a:latin typeface="arial" panose="020B0604020202020204" pitchFamily="34" charset="0"/>
              </a:rPr>
              <a:t>The secondary compression settlement (creep) can be estimated from the secondary compression index </a:t>
            </a:r>
            <a:r>
              <a:rPr lang="en-US" sz="3600" b="1" i="0" dirty="0" err="1">
                <a:solidFill>
                  <a:schemeClr val="accent3">
                    <a:lumMod val="50000"/>
                  </a:schemeClr>
                </a:solidFill>
                <a:effectLst/>
                <a:latin typeface="arial" panose="020B0604020202020204" pitchFamily="34" charset="0"/>
              </a:rPr>
              <a:t>C</a:t>
            </a:r>
            <a:r>
              <a:rPr lang="en-US" sz="3600" b="1" i="0" baseline="-25000" dirty="0" err="1">
                <a:solidFill>
                  <a:schemeClr val="accent3">
                    <a:lumMod val="50000"/>
                  </a:schemeClr>
                </a:solidFill>
                <a:effectLst/>
                <a:latin typeface="arial" panose="020B0604020202020204" pitchFamily="34" charset="0"/>
              </a:rPr>
              <a:t>ɛ</a:t>
            </a:r>
            <a:r>
              <a:rPr lang="en-US" sz="3600" b="1" i="0" baseline="-25000" dirty="0">
                <a:solidFill>
                  <a:schemeClr val="accent3">
                    <a:lumMod val="50000"/>
                  </a:schemeClr>
                </a:solidFill>
                <a:effectLst/>
                <a:latin typeface="arial" panose="020B0604020202020204" pitchFamily="34" charset="0"/>
              </a:rPr>
              <a:t>α</a:t>
            </a:r>
            <a:r>
              <a:rPr lang="en-US" sz="3600" b="1" i="0" dirty="0">
                <a:solidFill>
                  <a:schemeClr val="accent3">
                    <a:lumMod val="50000"/>
                  </a:schemeClr>
                </a:solidFill>
                <a:effectLst/>
                <a:latin typeface="arial" panose="020B0604020202020204" pitchFamily="34" charset="0"/>
              </a:rPr>
              <a:t> = C</a:t>
            </a:r>
            <a:r>
              <a:rPr lang="en-US" sz="3600" b="1" i="0" baseline="-25000" dirty="0">
                <a:solidFill>
                  <a:schemeClr val="accent3">
                    <a:lumMod val="50000"/>
                  </a:schemeClr>
                </a:solidFill>
                <a:effectLst/>
                <a:latin typeface="arial" panose="020B0604020202020204" pitchFamily="34" charset="0"/>
              </a:rPr>
              <a:t>α</a:t>
            </a:r>
            <a:r>
              <a:rPr lang="en-US" sz="3600" b="1" i="0" dirty="0">
                <a:solidFill>
                  <a:schemeClr val="accent3">
                    <a:lumMod val="50000"/>
                  </a:schemeClr>
                </a:solidFill>
                <a:effectLst/>
                <a:latin typeface="arial" panose="020B0604020202020204" pitchFamily="34" charset="0"/>
              </a:rPr>
              <a:t>/(1 + e</a:t>
            </a:r>
            <a:r>
              <a:rPr lang="en-US" sz="3600" b="1" i="0" baseline="-25000" dirty="0">
                <a:solidFill>
                  <a:schemeClr val="accent3">
                    <a:lumMod val="50000"/>
                  </a:schemeClr>
                </a:solidFill>
                <a:effectLst/>
                <a:latin typeface="arial" panose="020B0604020202020204" pitchFamily="34" charset="0"/>
              </a:rPr>
              <a:t>0</a:t>
            </a:r>
            <a:r>
              <a:rPr lang="en-US" sz="3600" b="1" i="0" dirty="0">
                <a:solidFill>
                  <a:schemeClr val="accent3">
                    <a:lumMod val="50000"/>
                  </a:schemeClr>
                </a:solidFill>
                <a:effectLst/>
                <a:latin typeface="arial" panose="020B0604020202020204" pitchFamily="34" charset="0"/>
              </a:rPr>
              <a:t>)</a:t>
            </a:r>
            <a:r>
              <a:rPr lang="en-US" sz="3600" b="0" i="0" dirty="0">
                <a:solidFill>
                  <a:schemeClr val="accent3">
                    <a:lumMod val="50000"/>
                  </a:schemeClr>
                </a:solidFill>
                <a:effectLst/>
                <a:latin typeface="arial" panose="020B0604020202020204" pitchFamily="34" charset="0"/>
              </a:rPr>
              <a:t>, where C</a:t>
            </a:r>
            <a:r>
              <a:rPr lang="en-US" sz="3600" b="0" i="0" baseline="-25000" dirty="0">
                <a:solidFill>
                  <a:schemeClr val="accent3">
                    <a:lumMod val="50000"/>
                  </a:schemeClr>
                </a:solidFill>
                <a:effectLst/>
                <a:latin typeface="arial" panose="020B0604020202020204" pitchFamily="34" charset="0"/>
              </a:rPr>
              <a:t>α</a:t>
            </a:r>
            <a:r>
              <a:rPr lang="en-US" sz="3600" b="0" i="0" dirty="0">
                <a:solidFill>
                  <a:schemeClr val="accent3">
                    <a:lumMod val="50000"/>
                  </a:schemeClr>
                </a:solidFill>
                <a:effectLst/>
                <a:latin typeface="arial" panose="020B0604020202020204" pitchFamily="34" charset="0"/>
              </a:rPr>
              <a:t> is the coefficient of secondary compression and e</a:t>
            </a:r>
            <a:r>
              <a:rPr lang="en-US" sz="3600" b="0" i="0" baseline="-25000" dirty="0">
                <a:solidFill>
                  <a:schemeClr val="accent3">
                    <a:lumMod val="50000"/>
                  </a:schemeClr>
                </a:solidFill>
                <a:effectLst/>
                <a:latin typeface="arial" panose="020B0604020202020204" pitchFamily="34" charset="0"/>
              </a:rPr>
              <a:t>0</a:t>
            </a:r>
            <a:r>
              <a:rPr lang="en-US" sz="3600" b="0" i="0" dirty="0">
                <a:solidFill>
                  <a:schemeClr val="accent3">
                    <a:lumMod val="50000"/>
                  </a:schemeClr>
                </a:solidFill>
                <a:effectLst/>
                <a:latin typeface="arial" panose="020B0604020202020204" pitchFamily="34" charset="0"/>
              </a:rPr>
              <a:t> is the initial void ratio.</a:t>
            </a:r>
            <a:endParaRPr lang="en-US" sz="3600" dirty="0">
              <a:solidFill>
                <a:schemeClr val="accent3">
                  <a:lumMod val="50000"/>
                </a:schemeClr>
              </a:solidFill>
            </a:endParaRPr>
          </a:p>
        </p:txBody>
      </p:sp>
    </p:spTree>
    <p:extLst>
      <p:ext uri="{BB962C8B-B14F-4D97-AF65-F5344CB8AC3E}">
        <p14:creationId xmlns:p14="http://schemas.microsoft.com/office/powerpoint/2010/main" val="388982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 CE-632 Foundation Analysis and Design PowerPoint Presentation, free  download - ID:6791453">
            <a:extLst>
              <a:ext uri="{FF2B5EF4-FFF2-40B4-BE49-F238E27FC236}">
                <a16:creationId xmlns:a16="http://schemas.microsoft.com/office/drawing/2014/main" id="{F7E18D7E-675A-9CFA-057B-A4231A270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789" y="70686"/>
            <a:ext cx="8955505" cy="671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845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TotalTime>
  <Words>199</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Aspira</vt:lpstr>
      <vt:lpstr>Aspira-Medium</vt:lpstr>
      <vt:lpstr>Rockwell</vt:lpstr>
      <vt:lpstr>Rockwell Condensed</vt:lpstr>
      <vt:lpstr>Wingdings</vt:lpstr>
      <vt:lpstr>Wood Type</vt:lpstr>
      <vt:lpstr>name: nowshin mehanaz id: 19201019 dept:civil course code:ce3131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nowshin mehanaz id: 19201019 dept:civil course code:ce3131  </dc:title>
  <dc:creator>Anik</dc:creator>
  <cp:lastModifiedBy>Anik</cp:lastModifiedBy>
  <cp:revision>1</cp:revision>
  <dcterms:created xsi:type="dcterms:W3CDTF">2022-05-12T01:28:27Z</dcterms:created>
  <dcterms:modified xsi:type="dcterms:W3CDTF">2022-05-12T01:48:58Z</dcterms:modified>
</cp:coreProperties>
</file>