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58" y="6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5/12/2022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5/12/2022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5/12/2022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ivilengineering.blog/2017/11/17/necessity-of-doubly-reinforced-beam/is-13/"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BAAE7-B4CE-446D-523A-C1E6890937EF}"/>
              </a:ext>
            </a:extLst>
          </p:cNvPr>
          <p:cNvSpPr>
            <a:spLocks noGrp="1"/>
          </p:cNvSpPr>
          <p:nvPr>
            <p:ph type="title"/>
          </p:nvPr>
        </p:nvSpPr>
        <p:spPr>
          <a:xfrm>
            <a:off x="2165774" y="2762054"/>
            <a:ext cx="9485756" cy="1898840"/>
          </a:xfrm>
        </p:spPr>
        <p:txBody>
          <a:bodyPr>
            <a:noAutofit/>
          </a:bodyPr>
          <a:lstStyle/>
          <a:p>
            <a:r>
              <a:rPr lang="en-US" sz="6000" dirty="0" err="1"/>
              <a:t>Namw</a:t>
            </a:r>
            <a:br>
              <a:rPr lang="en-US" sz="6000" dirty="0"/>
            </a:br>
            <a:br>
              <a:rPr lang="en-US" sz="6000" dirty="0"/>
            </a:br>
            <a:br>
              <a:rPr lang="en-US" sz="6000" dirty="0"/>
            </a:br>
            <a:br>
              <a:rPr lang="en-US" sz="6000" dirty="0"/>
            </a:br>
            <a:br>
              <a:rPr lang="en-US" sz="6000" dirty="0"/>
            </a:br>
            <a:r>
              <a:rPr lang="en-US" sz="3600" dirty="0"/>
              <a:t>name: </a:t>
            </a:r>
            <a:r>
              <a:rPr lang="en-US" sz="3600" dirty="0" err="1"/>
              <a:t>nowshin</a:t>
            </a:r>
            <a:r>
              <a:rPr lang="en-US" sz="3600" dirty="0"/>
              <a:t> </a:t>
            </a:r>
            <a:r>
              <a:rPr lang="en-US" sz="3600" dirty="0" err="1"/>
              <a:t>mehanaz</a:t>
            </a:r>
            <a:br>
              <a:rPr lang="en-US" sz="6000" dirty="0"/>
            </a:br>
            <a:r>
              <a:rPr lang="en-US" sz="4000" dirty="0"/>
              <a:t>id: 19201019</a:t>
            </a:r>
            <a:br>
              <a:rPr lang="en-US" sz="6000" dirty="0"/>
            </a:br>
            <a:r>
              <a:rPr lang="en-US" sz="4000" dirty="0" err="1"/>
              <a:t>dept:civil</a:t>
            </a:r>
            <a:br>
              <a:rPr lang="en-US" sz="6000" dirty="0"/>
            </a:br>
            <a:r>
              <a:rPr lang="en-US" sz="4000" dirty="0"/>
              <a:t>course code:ce3115</a:t>
            </a: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endParaRPr lang="en-US" sz="6000" dirty="0"/>
          </a:p>
        </p:txBody>
      </p:sp>
      <p:sp>
        <p:nvSpPr>
          <p:cNvPr id="7" name="Text Placeholder 6">
            <a:extLst>
              <a:ext uri="{FF2B5EF4-FFF2-40B4-BE49-F238E27FC236}">
                <a16:creationId xmlns:a16="http://schemas.microsoft.com/office/drawing/2014/main" id="{7AE70C6E-6311-F556-A8E3-6EBA2C48526A}"/>
              </a:ext>
            </a:extLst>
          </p:cNvPr>
          <p:cNvSpPr>
            <a:spLocks noGrp="1"/>
          </p:cNvSpPr>
          <p:nvPr>
            <p:ph type="body" idx="1"/>
          </p:nvPr>
        </p:nvSpPr>
        <p:spPr/>
        <p:txBody>
          <a:bodyPr/>
          <a:lstStyle/>
          <a:p>
            <a:r>
              <a:rPr lang="en-US" sz="2800" dirty="0"/>
              <a:t>TOPIC</a:t>
            </a:r>
            <a:r>
              <a:rPr lang="en-US" dirty="0"/>
              <a:t>:</a:t>
            </a:r>
            <a:r>
              <a:rPr lang="en-US" sz="2400" dirty="0"/>
              <a:t>BASICS OF DOUBLY REINFORCED BEAM</a:t>
            </a:r>
          </a:p>
        </p:txBody>
      </p:sp>
    </p:spTree>
    <p:extLst>
      <p:ext uri="{BB962C8B-B14F-4D97-AF65-F5344CB8AC3E}">
        <p14:creationId xmlns:p14="http://schemas.microsoft.com/office/powerpoint/2010/main" val="20292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240D3E-0AC6-6A70-509C-57E5F06D01AA}"/>
              </a:ext>
            </a:extLst>
          </p:cNvPr>
          <p:cNvSpPr>
            <a:spLocks noChangeArrowheads="1"/>
          </p:cNvSpPr>
          <p:nvPr/>
        </p:nvSpPr>
        <p:spPr bwMode="auto">
          <a:xfrm>
            <a:off x="4015302" y="4597509"/>
            <a:ext cx="4544082" cy="21056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r>
              <a:rPr kumimoji="0" lang="en-US" altLang="en-US" sz="116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Doubly reinforced beam</a:t>
            </a:r>
          </a:p>
        </p:txBody>
      </p:sp>
      <p:pic>
        <p:nvPicPr>
          <p:cNvPr id="1026" name="Picture 2">
            <a:hlinkClick r:id="rId2"/>
            <a:extLst>
              <a:ext uri="{FF2B5EF4-FFF2-40B4-BE49-F238E27FC236}">
                <a16:creationId xmlns:a16="http://schemas.microsoft.com/office/drawing/2014/main" id="{9935E85F-4A98-D596-6692-392886967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856" y="1154499"/>
            <a:ext cx="3573528" cy="48480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7E38C0-1313-A6D4-EFD0-27E8146F8E71}"/>
              </a:ext>
            </a:extLst>
          </p:cNvPr>
          <p:cNvSpPr txBox="1"/>
          <p:nvPr/>
        </p:nvSpPr>
        <p:spPr>
          <a:xfrm>
            <a:off x="224852" y="453888"/>
            <a:ext cx="13315012"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FF0000"/>
                </a:solidFill>
                <a:effectLst/>
                <a:latin typeface="-apple-system"/>
              </a:rPr>
              <a:t>DOUBLY REINFORCED BEAMS</a:t>
            </a:r>
            <a:endParaRPr kumimoji="0" lang="en-US" altLang="en-US" sz="4000" b="1" i="0" u="none" strike="noStrike" cap="none" normalizeH="0" baseline="0" dirty="0">
              <a:ln>
                <a:noFill/>
              </a:ln>
              <a:solidFill>
                <a:schemeClr val="tx1"/>
              </a:solidFill>
              <a:effectLst/>
              <a:latin typeface="-apple-system"/>
            </a:endParaRPr>
          </a:p>
        </p:txBody>
      </p:sp>
    </p:spTree>
    <p:extLst>
      <p:ext uri="{BB962C8B-B14F-4D97-AF65-F5344CB8AC3E}">
        <p14:creationId xmlns:p14="http://schemas.microsoft.com/office/powerpoint/2010/main" val="114484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27DA9F-B17F-970F-3472-AE066F5967CD}"/>
              </a:ext>
            </a:extLst>
          </p:cNvPr>
          <p:cNvSpPr>
            <a:spLocks noGrp="1"/>
          </p:cNvSpPr>
          <p:nvPr>
            <p:ph type="title" idx="4294967295"/>
          </p:nvPr>
        </p:nvSpPr>
        <p:spPr>
          <a:xfrm>
            <a:off x="1066800" y="2163087"/>
            <a:ext cx="10058400" cy="1609725"/>
          </a:xfrm>
        </p:spPr>
        <p:txBody>
          <a:bodyPr>
            <a:normAutofit fontScale="90000"/>
          </a:bodyPr>
          <a:lstStyle/>
          <a:p>
            <a:r>
              <a:rPr lang="en-US" b="0" i="0" dirty="0">
                <a:solidFill>
                  <a:schemeClr val="accent4">
                    <a:lumMod val="75000"/>
                  </a:schemeClr>
                </a:solidFill>
                <a:effectLst/>
                <a:latin typeface="arial" panose="020B0604020202020204" pitchFamily="34" charset="0"/>
              </a:rPr>
              <a:t>What is doubly reinforced concrete beam?</a:t>
            </a:r>
            <a:br>
              <a:rPr lang="en-US" b="0" i="0" dirty="0">
                <a:solidFill>
                  <a:schemeClr val="accent4">
                    <a:lumMod val="75000"/>
                  </a:schemeClr>
                </a:solidFill>
                <a:effectLst/>
                <a:latin typeface="arial" panose="020B0604020202020204" pitchFamily="34" charset="0"/>
              </a:rPr>
            </a:br>
            <a:r>
              <a:rPr lang="en-US" sz="4000" b="1" i="0" dirty="0">
                <a:solidFill>
                  <a:schemeClr val="tx1"/>
                </a:solidFill>
                <a:effectLst/>
                <a:latin typeface="arial" panose="020B0604020202020204" pitchFamily="34" charset="0"/>
              </a:rPr>
              <a:t>A reinforced concrete beam with steel reinforcement both in tension and compression zone</a:t>
            </a:r>
            <a:r>
              <a:rPr lang="en-US" sz="4000" b="0" i="0" dirty="0">
                <a:solidFill>
                  <a:schemeClr val="tx1"/>
                </a:solidFill>
                <a:effectLst/>
                <a:latin typeface="arial" panose="020B0604020202020204" pitchFamily="34" charset="0"/>
              </a:rPr>
              <a:t> is called a doubly reinforced beam.</a:t>
            </a:r>
            <a:endParaRPr lang="en-US" sz="4000" dirty="0">
              <a:solidFill>
                <a:schemeClr val="tx1"/>
              </a:solidFill>
            </a:endParaRPr>
          </a:p>
        </p:txBody>
      </p:sp>
    </p:spTree>
    <p:extLst>
      <p:ext uri="{BB962C8B-B14F-4D97-AF65-F5344CB8AC3E}">
        <p14:creationId xmlns:p14="http://schemas.microsoft.com/office/powerpoint/2010/main" val="185466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D8A1-E7CA-50D7-E572-7497491966F7}"/>
              </a:ext>
            </a:extLst>
          </p:cNvPr>
          <p:cNvSpPr>
            <a:spLocks noGrp="1"/>
          </p:cNvSpPr>
          <p:nvPr>
            <p:ph type="title"/>
          </p:nvPr>
        </p:nvSpPr>
        <p:spPr>
          <a:xfrm rot="10800000" flipV="1">
            <a:off x="734519" y="2093974"/>
            <a:ext cx="10393730" cy="2702877"/>
          </a:xfrm>
        </p:spPr>
        <p:txBody>
          <a:bodyPr>
            <a:normAutofit fontScale="90000"/>
          </a:bodyPr>
          <a:lstStyle/>
          <a:p>
            <a:r>
              <a:rPr lang="en-US" sz="3200" b="1" i="0" dirty="0">
                <a:solidFill>
                  <a:srgbClr val="7030A0"/>
                </a:solidFill>
                <a:effectLst/>
                <a:latin typeface="Domine"/>
              </a:rPr>
              <a:t>What is the difference between doubly reinforced concrete beam and singly reinforced </a:t>
            </a:r>
            <a:br>
              <a:rPr lang="en-US" sz="3200" b="1" i="0" dirty="0">
                <a:solidFill>
                  <a:srgbClr val="7030A0"/>
                </a:solidFill>
                <a:effectLst/>
                <a:latin typeface="Domine"/>
              </a:rPr>
            </a:br>
            <a:r>
              <a:rPr lang="en-US" sz="3200" b="1" i="0" dirty="0">
                <a:solidFill>
                  <a:srgbClr val="7030A0"/>
                </a:solidFill>
                <a:effectLst/>
                <a:latin typeface="Domine"/>
              </a:rPr>
              <a:t>concrete beam?</a:t>
            </a:r>
            <a:br>
              <a:rPr lang="en-US" sz="3200" b="1" i="0" dirty="0">
                <a:solidFill>
                  <a:srgbClr val="7030A0"/>
                </a:solidFill>
                <a:effectLst/>
                <a:latin typeface="Domine"/>
              </a:rPr>
            </a:br>
            <a:br>
              <a:rPr lang="en-US" sz="4000" b="1" i="0" dirty="0">
                <a:solidFill>
                  <a:srgbClr val="7030A0"/>
                </a:solidFill>
                <a:effectLst/>
                <a:latin typeface="Domine"/>
              </a:rPr>
            </a:br>
            <a:r>
              <a:rPr lang="en-US" sz="4000" b="0" i="0" dirty="0">
                <a:solidFill>
                  <a:srgbClr val="000000"/>
                </a:solidFill>
                <a:effectLst/>
                <a:latin typeface="Domine"/>
              </a:rPr>
              <a:t>A beam that is reinforced in the tension zone only is called a singly reinforced concrete beam, whereas a doubly reinforced concrete beam is reinforced on both tension and compression faces.</a:t>
            </a:r>
            <a:endParaRPr lang="en-US" sz="4000" dirty="0">
              <a:solidFill>
                <a:srgbClr val="7030A0"/>
              </a:solidFill>
            </a:endParaRPr>
          </a:p>
        </p:txBody>
      </p:sp>
    </p:spTree>
    <p:extLst>
      <p:ext uri="{BB962C8B-B14F-4D97-AF65-F5344CB8AC3E}">
        <p14:creationId xmlns:p14="http://schemas.microsoft.com/office/powerpoint/2010/main" val="240381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67D57A-5A0A-B1D8-38AA-4873E21B620E}"/>
              </a:ext>
            </a:extLst>
          </p:cNvPr>
          <p:cNvSpPr>
            <a:spLocks noGrp="1"/>
          </p:cNvSpPr>
          <p:nvPr>
            <p:ph type="title"/>
          </p:nvPr>
        </p:nvSpPr>
        <p:spPr>
          <a:xfrm rot="10800000" flipV="1">
            <a:off x="1034321" y="2093975"/>
            <a:ext cx="10328223" cy="1143899"/>
          </a:xfrm>
        </p:spPr>
        <p:txBody>
          <a:bodyPr>
            <a:normAutofit fontScale="90000"/>
          </a:bodyPr>
          <a:lstStyle/>
          <a:p>
            <a:r>
              <a:rPr lang="en-US" b="0" i="0" dirty="0">
                <a:solidFill>
                  <a:srgbClr val="002060"/>
                </a:solidFill>
                <a:effectLst/>
                <a:latin typeface="arial" panose="020B0604020202020204" pitchFamily="34" charset="0"/>
              </a:rPr>
              <a:t>What is doubly reinforced beam and why is it used?</a:t>
            </a:r>
            <a:br>
              <a:rPr lang="en-US" b="0" i="0" dirty="0">
                <a:solidFill>
                  <a:srgbClr val="002060"/>
                </a:solidFill>
                <a:effectLst/>
                <a:latin typeface="arial" panose="020B0604020202020204" pitchFamily="34" charset="0"/>
              </a:rPr>
            </a:br>
            <a:r>
              <a:rPr lang="en-US" sz="3600" b="0" i="0" dirty="0">
                <a:solidFill>
                  <a:schemeClr val="accent5">
                    <a:lumMod val="50000"/>
                  </a:schemeClr>
                </a:solidFill>
                <a:effectLst/>
                <a:latin typeface="arial" panose="020B0604020202020204" pitchFamily="34" charset="0"/>
              </a:rPr>
              <a:t>Doubly reinforced beam is provided </a:t>
            </a:r>
            <a:r>
              <a:rPr lang="en-US" sz="3600" b="1" i="0" dirty="0">
                <a:solidFill>
                  <a:schemeClr val="accent5">
                    <a:lumMod val="50000"/>
                  </a:schemeClr>
                </a:solidFill>
                <a:effectLst/>
                <a:latin typeface="arial" panose="020B0604020202020204" pitchFamily="34" charset="0"/>
              </a:rPr>
              <a:t>to increase the moment of resistance of a beam having limited dimensions</a:t>
            </a:r>
            <a:r>
              <a:rPr lang="en-US" sz="3600" b="0" i="0" dirty="0">
                <a:solidFill>
                  <a:schemeClr val="accent5">
                    <a:lumMod val="50000"/>
                  </a:schemeClr>
                </a:solidFill>
                <a:effectLst/>
                <a:latin typeface="arial" panose="020B0604020202020204" pitchFamily="34" charset="0"/>
              </a:rPr>
              <a:t>. Minimum compression reinforcement is provided to hold the Shear Reinforcement (stirrups) in position and for increasing the ductility of beam.</a:t>
            </a:r>
            <a:endParaRPr lang="en-US" sz="3600" dirty="0">
              <a:solidFill>
                <a:schemeClr val="accent5">
                  <a:lumMod val="50000"/>
                </a:schemeClr>
              </a:solidFill>
            </a:endParaRPr>
          </a:p>
        </p:txBody>
      </p:sp>
    </p:spTree>
    <p:extLst>
      <p:ext uri="{BB962C8B-B14F-4D97-AF65-F5344CB8AC3E}">
        <p14:creationId xmlns:p14="http://schemas.microsoft.com/office/powerpoint/2010/main" val="282076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43EC-8155-7368-66D5-9DC9A8BF3B12}"/>
              </a:ext>
            </a:extLst>
          </p:cNvPr>
          <p:cNvSpPr>
            <a:spLocks noGrp="1"/>
          </p:cNvSpPr>
          <p:nvPr>
            <p:ph type="title"/>
          </p:nvPr>
        </p:nvSpPr>
        <p:spPr>
          <a:xfrm>
            <a:off x="740064" y="2624328"/>
            <a:ext cx="10277706" cy="1609344"/>
          </a:xfrm>
        </p:spPr>
        <p:txBody>
          <a:bodyPr>
            <a:normAutofit fontScale="90000"/>
          </a:bodyPr>
          <a:lstStyle/>
          <a:p>
            <a:r>
              <a:rPr lang="en-US" sz="2700" b="1" i="0" dirty="0">
                <a:solidFill>
                  <a:schemeClr val="accent2">
                    <a:lumMod val="50000"/>
                  </a:schemeClr>
                </a:solidFill>
                <a:effectLst/>
                <a:latin typeface="Tahoma" panose="020B0604030504040204" pitchFamily="34" charset="0"/>
              </a:rPr>
              <a:t>Doubly reinforced beam</a:t>
            </a:r>
            <a:br>
              <a:rPr lang="en-US" sz="2700" b="1" i="0" dirty="0">
                <a:solidFill>
                  <a:schemeClr val="accent2">
                    <a:lumMod val="50000"/>
                  </a:schemeClr>
                </a:solidFill>
                <a:effectLst/>
                <a:latin typeface="Tahoma" panose="020B0604030504040204" pitchFamily="34" charset="0"/>
              </a:rPr>
            </a:br>
            <a:br>
              <a:rPr lang="en-US" sz="2700" b="1" i="0" dirty="0">
                <a:solidFill>
                  <a:schemeClr val="accent2">
                    <a:lumMod val="50000"/>
                  </a:schemeClr>
                </a:solidFill>
                <a:effectLst/>
                <a:latin typeface="Tahoma" panose="020B0604030504040204" pitchFamily="34" charset="0"/>
              </a:rPr>
            </a:br>
            <a:r>
              <a:rPr lang="en-US" sz="2700" b="1" i="0" dirty="0">
                <a:solidFill>
                  <a:schemeClr val="accent2">
                    <a:lumMod val="50000"/>
                  </a:schemeClr>
                </a:solidFill>
                <a:effectLst/>
                <a:latin typeface="Tahoma" panose="020B0604030504040204" pitchFamily="34" charset="0"/>
              </a:rPr>
              <a:t>1.</a:t>
            </a:r>
            <a:r>
              <a:rPr lang="en-US" sz="2700" b="0" i="0" dirty="0">
                <a:solidFill>
                  <a:srgbClr val="222222"/>
                </a:solidFill>
                <a:effectLst/>
                <a:latin typeface="Tahoma" panose="020B0604030504040204" pitchFamily="34" charset="0"/>
              </a:rPr>
              <a:t> Beams reinforced with steel in compression and tension zones are called doubly reinforced beams. This type of beam will be found necessary when due to head room consideration or architectural consideration the depth of the beam is restricted.</a:t>
            </a:r>
            <a:br>
              <a:rPr lang="en-US" sz="2700" b="0" i="0" dirty="0">
                <a:solidFill>
                  <a:srgbClr val="222222"/>
                </a:solidFill>
                <a:effectLst/>
                <a:latin typeface="Tahoma" panose="020B0604030504040204" pitchFamily="34" charset="0"/>
              </a:rPr>
            </a:br>
            <a:br>
              <a:rPr lang="en-US" sz="2700" b="1" i="0" dirty="0">
                <a:solidFill>
                  <a:srgbClr val="222222"/>
                </a:solidFill>
                <a:effectLst/>
                <a:latin typeface="Tahoma" panose="020B0604030504040204" pitchFamily="34" charset="0"/>
              </a:rPr>
            </a:br>
            <a:r>
              <a:rPr lang="en-US" sz="2700" b="1" i="0" dirty="0">
                <a:solidFill>
                  <a:schemeClr val="accent2">
                    <a:lumMod val="50000"/>
                  </a:schemeClr>
                </a:solidFill>
                <a:effectLst/>
                <a:latin typeface="Tahoma" panose="020B0604030504040204" pitchFamily="34" charset="0"/>
              </a:rPr>
              <a:t>2.</a:t>
            </a:r>
            <a:r>
              <a:rPr lang="en-US" sz="2700" b="0" i="0" dirty="0">
                <a:solidFill>
                  <a:srgbClr val="222222"/>
                </a:solidFill>
                <a:effectLst/>
                <a:latin typeface="Tahoma" panose="020B0604030504040204" pitchFamily="34" charset="0"/>
              </a:rPr>
              <a:t> he beam with its limited depth, if reinforced on the tension side only, may not have enough moment of resistance, to resist the bending moment.</a:t>
            </a:r>
            <a:r>
              <a:rPr lang="en-US" sz="2700" b="1" i="0" dirty="0">
                <a:solidFill>
                  <a:schemeClr val="accent2">
                    <a:lumMod val="50000"/>
                  </a:schemeClr>
                </a:solidFill>
                <a:effectLst/>
                <a:latin typeface="Tahoma" panose="020B0604030504040204" pitchFamily="34" charset="0"/>
              </a:rPr>
              <a:t> </a:t>
            </a:r>
            <a:br>
              <a:rPr lang="en-US" sz="2700" b="1" i="0" dirty="0">
                <a:solidFill>
                  <a:schemeClr val="accent2">
                    <a:lumMod val="50000"/>
                  </a:schemeClr>
                </a:solidFill>
                <a:effectLst/>
                <a:latin typeface="Tahoma" panose="020B0604030504040204" pitchFamily="34" charset="0"/>
              </a:rPr>
            </a:br>
            <a:br>
              <a:rPr lang="en-US" sz="2700" b="1" i="0" dirty="0">
                <a:solidFill>
                  <a:schemeClr val="accent2">
                    <a:lumMod val="50000"/>
                  </a:schemeClr>
                </a:solidFill>
                <a:effectLst/>
                <a:latin typeface="Tahoma" panose="020B0604030504040204" pitchFamily="34" charset="0"/>
              </a:rPr>
            </a:br>
            <a:r>
              <a:rPr lang="en-US" sz="2700" b="1" i="0" dirty="0">
                <a:solidFill>
                  <a:schemeClr val="accent2">
                    <a:lumMod val="50000"/>
                  </a:schemeClr>
                </a:solidFill>
                <a:effectLst/>
                <a:latin typeface="Tahoma" panose="020B0604030504040204" pitchFamily="34" charset="0"/>
              </a:rPr>
              <a:t>3.</a:t>
            </a:r>
            <a:r>
              <a:rPr lang="en-US" sz="2700" b="0" i="0" dirty="0">
                <a:solidFill>
                  <a:srgbClr val="222222"/>
                </a:solidFill>
                <a:effectLst/>
                <a:latin typeface="Tahoma" panose="020B0604030504040204" pitchFamily="34" charset="0"/>
              </a:rPr>
              <a:t> By increasing the quantity of steel in the tension zone, the moment of resistance cannot be increased indefinitely. Usually, the moment of resistance can be increased by not more than 25% over the balanced moment of resistance, by making the beam over-reinforced on the tension side.</a:t>
            </a:r>
            <a:br>
              <a:rPr lang="en-US" sz="3100" b="0" i="0" dirty="0">
                <a:solidFill>
                  <a:srgbClr val="222222"/>
                </a:solidFill>
                <a:effectLst/>
                <a:latin typeface="Tahoma" panose="020B0604030504040204" pitchFamily="34" charset="0"/>
              </a:rPr>
            </a:br>
            <a:endParaRPr lang="en-US" sz="3100" dirty="0">
              <a:solidFill>
                <a:schemeClr val="accent2">
                  <a:lumMod val="50000"/>
                </a:schemeClr>
              </a:solidFill>
            </a:endParaRPr>
          </a:p>
        </p:txBody>
      </p:sp>
    </p:spTree>
    <p:extLst>
      <p:ext uri="{BB962C8B-B14F-4D97-AF65-F5344CB8AC3E}">
        <p14:creationId xmlns:p14="http://schemas.microsoft.com/office/powerpoint/2010/main" val="380639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722A3E-86CC-225E-B654-D7F1871B9994}"/>
              </a:ext>
            </a:extLst>
          </p:cNvPr>
          <p:cNvSpPr txBox="1"/>
          <p:nvPr/>
        </p:nvSpPr>
        <p:spPr>
          <a:xfrm>
            <a:off x="596483" y="1760787"/>
            <a:ext cx="11238875" cy="2554545"/>
          </a:xfrm>
          <a:prstGeom prst="rect">
            <a:avLst/>
          </a:prstGeom>
          <a:noFill/>
        </p:spPr>
        <p:txBody>
          <a:bodyPr wrap="square">
            <a:spAutoFit/>
          </a:bodyPr>
          <a:lstStyle/>
          <a:p>
            <a:pPr algn="just"/>
            <a:r>
              <a:rPr lang="en-US" sz="4000" b="1" i="0" dirty="0">
                <a:solidFill>
                  <a:schemeClr val="accent2">
                    <a:lumMod val="50000"/>
                  </a:schemeClr>
                </a:solidFill>
                <a:effectLst/>
                <a:latin typeface="Tahoma" panose="020B0604030504040204" pitchFamily="34" charset="0"/>
              </a:rPr>
              <a:t>Besides, this doubly reinforced beam is also used in the following circumstances:</a:t>
            </a:r>
          </a:p>
          <a:p>
            <a:pPr algn="just">
              <a:buFont typeface="Arial" panose="020B0604020202020204" pitchFamily="34" charset="0"/>
              <a:buChar char="•"/>
            </a:pPr>
            <a:r>
              <a:rPr lang="en-US" sz="4000" b="0" i="0" dirty="0">
                <a:solidFill>
                  <a:srgbClr val="222222"/>
                </a:solidFill>
                <a:effectLst/>
                <a:latin typeface="Tahoma" panose="020B0604030504040204" pitchFamily="34" charset="0"/>
              </a:rPr>
              <a:t>The external live loads may alternate may occur on either face of the member.</a:t>
            </a:r>
          </a:p>
        </p:txBody>
      </p:sp>
    </p:spTree>
    <p:extLst>
      <p:ext uri="{BB962C8B-B14F-4D97-AF65-F5344CB8AC3E}">
        <p14:creationId xmlns:p14="http://schemas.microsoft.com/office/powerpoint/2010/main" val="4722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886C2-3040-FB4D-349A-A813217FE8C1}"/>
              </a:ext>
            </a:extLst>
          </p:cNvPr>
          <p:cNvSpPr txBox="1"/>
          <p:nvPr/>
        </p:nvSpPr>
        <p:spPr>
          <a:xfrm>
            <a:off x="1367851" y="0"/>
            <a:ext cx="7881079" cy="7294305"/>
          </a:xfrm>
          <a:prstGeom prst="rect">
            <a:avLst/>
          </a:prstGeom>
          <a:noFill/>
        </p:spPr>
        <p:txBody>
          <a:bodyPr wrap="square">
            <a:spAutoFit/>
          </a:bodyPr>
          <a:lstStyle/>
          <a:p>
            <a:pPr algn="l"/>
            <a:r>
              <a:rPr lang="en-US" sz="3600" b="1" i="0" dirty="0">
                <a:solidFill>
                  <a:schemeClr val="accent2">
                    <a:lumMod val="75000"/>
                  </a:schemeClr>
                </a:solidFill>
                <a:effectLst/>
                <a:latin typeface="Tahoma" panose="020B0604030504040204" pitchFamily="34" charset="0"/>
              </a:rPr>
              <a:t>For example:</a:t>
            </a:r>
          </a:p>
          <a:p>
            <a:pPr algn="l"/>
            <a:endParaRPr lang="en-US" sz="3600" b="1" dirty="0">
              <a:solidFill>
                <a:schemeClr val="accent2">
                  <a:lumMod val="75000"/>
                </a:schemeClr>
              </a:solidFill>
              <a:latin typeface="Tahoma" panose="020B0604030504040204" pitchFamily="34" charset="0"/>
            </a:endParaRPr>
          </a:p>
          <a:p>
            <a:pPr algn="l">
              <a:buFont typeface="Arial" panose="020B0604020202020204" pitchFamily="34" charset="0"/>
              <a:buChar char="•"/>
            </a:pPr>
            <a:r>
              <a:rPr lang="en-US" sz="3600" b="0" i="0" dirty="0">
                <a:solidFill>
                  <a:srgbClr val="222222"/>
                </a:solidFill>
                <a:effectLst/>
                <a:latin typeface="Tahoma" panose="020B0604030504040204" pitchFamily="34" charset="0"/>
              </a:rPr>
              <a:t>A pile may be lifted in such a manner that the tension and compression zones may alternate.</a:t>
            </a:r>
          </a:p>
          <a:p>
            <a:pPr algn="l">
              <a:buFont typeface="Arial" panose="020B0604020202020204" pitchFamily="34" charset="0"/>
              <a:buChar char="•"/>
            </a:pPr>
            <a:r>
              <a:rPr lang="en-US" sz="3600" b="0" i="0" dirty="0">
                <a:solidFill>
                  <a:srgbClr val="222222"/>
                </a:solidFill>
                <a:effectLst/>
                <a:latin typeface="Tahoma" panose="020B0604030504040204" pitchFamily="34" charset="0"/>
              </a:rPr>
              <a:t>The loading may be eccentric and the eccentricity of the load may change from one side of the axis to another side.</a:t>
            </a:r>
          </a:p>
          <a:p>
            <a:pPr algn="l">
              <a:buFont typeface="Arial" panose="020B0604020202020204" pitchFamily="34" charset="0"/>
              <a:buChar char="•"/>
            </a:pPr>
            <a:r>
              <a:rPr lang="en-US" sz="3600" b="0" i="0" dirty="0">
                <a:solidFill>
                  <a:srgbClr val="222222"/>
                </a:solidFill>
                <a:effectLst/>
                <a:latin typeface="Tahoma" panose="020B0604030504040204" pitchFamily="34" charset="0"/>
              </a:rPr>
              <a:t>The member may be subjected to a shock or impact or accidental lateral thrust.</a:t>
            </a:r>
          </a:p>
          <a:p>
            <a:pPr algn="l"/>
            <a:endParaRPr lang="en-US" sz="3600" b="1" i="0" dirty="0">
              <a:solidFill>
                <a:schemeClr val="accent2">
                  <a:lumMod val="75000"/>
                </a:schemeClr>
              </a:solidFill>
              <a:effectLst/>
              <a:latin typeface="Tahoma" panose="020B0604030504040204" pitchFamily="34" charset="0"/>
            </a:endParaRPr>
          </a:p>
        </p:txBody>
      </p:sp>
    </p:spTree>
    <p:extLst>
      <p:ext uri="{BB962C8B-B14F-4D97-AF65-F5344CB8AC3E}">
        <p14:creationId xmlns:p14="http://schemas.microsoft.com/office/powerpoint/2010/main" val="348157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640D7-E1BD-E4F9-F8DC-78F493980101}"/>
              </a:ext>
            </a:extLst>
          </p:cNvPr>
          <p:cNvSpPr txBox="1"/>
          <p:nvPr/>
        </p:nvSpPr>
        <p:spPr>
          <a:xfrm>
            <a:off x="1256053" y="0"/>
            <a:ext cx="9267042" cy="8125301"/>
          </a:xfrm>
          <a:prstGeom prst="rect">
            <a:avLst/>
          </a:prstGeom>
          <a:noFill/>
        </p:spPr>
        <p:txBody>
          <a:bodyPr wrap="square">
            <a:spAutoFit/>
          </a:bodyPr>
          <a:lstStyle/>
          <a:p>
            <a:pPr algn="just"/>
            <a:r>
              <a:rPr lang="en-US" sz="2800" b="1" i="0" dirty="0">
                <a:solidFill>
                  <a:srgbClr val="002060"/>
                </a:solidFill>
                <a:effectLst/>
                <a:latin typeface="Tahoma" panose="020B0604030504040204" pitchFamily="34" charset="0"/>
              </a:rPr>
              <a:t>Design procedure for doubly reinforced beam</a:t>
            </a:r>
          </a:p>
          <a:p>
            <a:pPr algn="just"/>
            <a:endParaRPr lang="en-US" sz="2800" b="1" dirty="0">
              <a:solidFill>
                <a:srgbClr val="002060"/>
              </a:solidFill>
              <a:latin typeface="Tahoma" panose="020B0604030504040204" pitchFamily="34" charset="0"/>
            </a:endParaRPr>
          </a:p>
          <a:p>
            <a:pPr algn="just"/>
            <a:endParaRPr lang="en-US" sz="2800" b="1" i="0" dirty="0">
              <a:solidFill>
                <a:srgbClr val="002060"/>
              </a:solidFill>
              <a:effectLst/>
              <a:latin typeface="Tahoma" panose="020B0604030504040204" pitchFamily="34" charset="0"/>
            </a:endParaRPr>
          </a:p>
          <a:p>
            <a:pPr algn="just"/>
            <a:r>
              <a:rPr lang="en-US" sz="2800" b="1" i="0" u="sng" dirty="0">
                <a:solidFill>
                  <a:srgbClr val="222222"/>
                </a:solidFill>
                <a:effectLst/>
                <a:latin typeface="Tahoma" panose="020B0604030504040204" pitchFamily="34" charset="0"/>
              </a:rPr>
              <a:t>Step 1</a:t>
            </a:r>
            <a:endParaRPr lang="en-US" sz="2800" b="0" i="0" dirty="0">
              <a:solidFill>
                <a:srgbClr val="222222"/>
              </a:solidFill>
              <a:effectLst/>
              <a:latin typeface="Tahoma" panose="020B0604030504040204" pitchFamily="34" charset="0"/>
            </a:endParaRPr>
          </a:p>
          <a:p>
            <a:pPr algn="just"/>
            <a:r>
              <a:rPr lang="en-US" sz="2800" b="0" i="0" dirty="0">
                <a:solidFill>
                  <a:srgbClr val="222222"/>
                </a:solidFill>
                <a:effectLst/>
                <a:latin typeface="Tahoma" panose="020B0604030504040204" pitchFamily="34" charset="0"/>
              </a:rPr>
              <a:t>Determine the limiting moment of resistance for the given c/s(</a:t>
            </a:r>
            <a:r>
              <a:rPr lang="en-US" sz="2800" b="0" i="0" dirty="0" err="1">
                <a:solidFill>
                  <a:srgbClr val="222222"/>
                </a:solidFill>
                <a:effectLst/>
                <a:latin typeface="Tahoma" panose="020B0604030504040204" pitchFamily="34" charset="0"/>
              </a:rPr>
              <a:t>Mulim</a:t>
            </a:r>
            <a:r>
              <a:rPr lang="en-US" sz="2800" b="0" i="0" dirty="0">
                <a:solidFill>
                  <a:srgbClr val="222222"/>
                </a:solidFill>
                <a:effectLst/>
                <a:latin typeface="Tahoma" panose="020B0604030504040204" pitchFamily="34" charset="0"/>
              </a:rPr>
              <a:t>) using the equation for singly reinforced beam</a:t>
            </a:r>
          </a:p>
          <a:p>
            <a:pPr algn="just"/>
            <a:r>
              <a:rPr lang="en-US" sz="2800" b="0" i="0" dirty="0" err="1">
                <a:solidFill>
                  <a:srgbClr val="222222"/>
                </a:solidFill>
                <a:effectLst/>
                <a:latin typeface="Tahoma" panose="020B0604030504040204" pitchFamily="34" charset="0"/>
              </a:rPr>
              <a:t>M</a:t>
            </a:r>
            <a:r>
              <a:rPr lang="en-US" sz="2800" b="0" i="0" baseline="-25000" dirty="0" err="1">
                <a:solidFill>
                  <a:srgbClr val="222222"/>
                </a:solidFill>
                <a:effectLst/>
                <a:latin typeface="Tahoma" panose="020B0604030504040204" pitchFamily="34" charset="0"/>
              </a:rPr>
              <a:t>ulim</a:t>
            </a:r>
            <a:r>
              <a:rPr lang="en-US" sz="2800" b="0" i="0" dirty="0">
                <a:solidFill>
                  <a:srgbClr val="222222"/>
                </a:solidFill>
                <a:effectLst/>
                <a:latin typeface="Tahoma" panose="020B0604030504040204" pitchFamily="34" charset="0"/>
              </a:rPr>
              <a:t> = 0.87.f</a:t>
            </a:r>
            <a:r>
              <a:rPr lang="en-US" sz="2800" b="0" i="0" baseline="-25000" dirty="0">
                <a:solidFill>
                  <a:srgbClr val="222222"/>
                </a:solidFill>
                <a:effectLst/>
                <a:latin typeface="Tahoma" panose="020B0604030504040204" pitchFamily="34" charset="0"/>
              </a:rPr>
              <a:t>y</a:t>
            </a:r>
            <a:r>
              <a:rPr lang="en-US" sz="2800" b="0" i="0" dirty="0">
                <a:solidFill>
                  <a:srgbClr val="222222"/>
                </a:solidFill>
                <a:effectLst/>
                <a:latin typeface="Tahoma" panose="020B0604030504040204" pitchFamily="34" charset="0"/>
              </a:rPr>
              <a:t>.A</a:t>
            </a:r>
            <a:r>
              <a:rPr lang="en-US" sz="2800" b="0" i="0" baseline="-25000" dirty="0">
                <a:solidFill>
                  <a:srgbClr val="222222"/>
                </a:solidFill>
                <a:effectLst/>
                <a:latin typeface="Tahoma" panose="020B0604030504040204" pitchFamily="34" charset="0"/>
              </a:rPr>
              <a:t>st1</a:t>
            </a:r>
            <a:r>
              <a:rPr lang="en-US" sz="2800" b="0" i="0" dirty="0">
                <a:solidFill>
                  <a:srgbClr val="222222"/>
                </a:solidFill>
                <a:effectLst/>
                <a:latin typeface="Tahoma" panose="020B0604030504040204" pitchFamily="34" charset="0"/>
              </a:rPr>
              <a:t>.d [1 – 0.42X</a:t>
            </a:r>
            <a:r>
              <a:rPr lang="en-US" sz="2800" b="0" i="0" baseline="-25000" dirty="0">
                <a:solidFill>
                  <a:srgbClr val="222222"/>
                </a:solidFill>
                <a:effectLst/>
                <a:latin typeface="Tahoma" panose="020B0604030504040204" pitchFamily="34" charset="0"/>
              </a:rPr>
              <a:t>u</a:t>
            </a:r>
            <a:r>
              <a:rPr lang="en-US" sz="2800" b="0" i="0" dirty="0">
                <a:solidFill>
                  <a:srgbClr val="222222"/>
                </a:solidFill>
                <a:effectLst/>
                <a:latin typeface="Tahoma" panose="020B0604030504040204" pitchFamily="34" charset="0"/>
              </a:rPr>
              <a:t>max]</a:t>
            </a:r>
          </a:p>
          <a:p>
            <a:pPr algn="just"/>
            <a:r>
              <a:rPr lang="en-US" sz="2800" b="0" i="0" dirty="0">
                <a:solidFill>
                  <a:srgbClr val="222222"/>
                </a:solidFill>
                <a:effectLst/>
                <a:latin typeface="Tahoma" panose="020B0604030504040204" pitchFamily="34" charset="0"/>
              </a:rPr>
              <a:t>Or</a:t>
            </a:r>
          </a:p>
          <a:p>
            <a:pPr algn="just"/>
            <a:r>
              <a:rPr lang="en-US" sz="2800" b="1" i="0" dirty="0">
                <a:solidFill>
                  <a:srgbClr val="222222"/>
                </a:solidFill>
                <a:effectLst/>
                <a:latin typeface="Tahoma" panose="020B0604030504040204" pitchFamily="34" charset="0"/>
              </a:rPr>
              <a:t>Balanced section</a:t>
            </a:r>
            <a:endParaRPr lang="en-US" sz="2800" b="0" i="0" dirty="0">
              <a:solidFill>
                <a:srgbClr val="222222"/>
              </a:solidFill>
              <a:effectLst/>
              <a:latin typeface="Tahoma" panose="020B0604030504040204" pitchFamily="34" charset="0"/>
            </a:endParaRPr>
          </a:p>
          <a:p>
            <a:pPr algn="just"/>
            <a:r>
              <a:rPr lang="en-US" sz="2800" b="0" i="0" dirty="0">
                <a:solidFill>
                  <a:srgbClr val="222222"/>
                </a:solidFill>
                <a:effectLst/>
                <a:latin typeface="Tahoma" panose="020B0604030504040204" pitchFamily="34" charset="0"/>
              </a:rPr>
              <a:t>A</a:t>
            </a:r>
            <a:r>
              <a:rPr lang="en-US" sz="2800" b="0" i="0" baseline="-25000" dirty="0">
                <a:solidFill>
                  <a:srgbClr val="222222"/>
                </a:solidFill>
                <a:effectLst/>
                <a:latin typeface="Tahoma" panose="020B0604030504040204" pitchFamily="34" charset="0"/>
              </a:rPr>
              <a:t>st1</a:t>
            </a:r>
            <a:r>
              <a:rPr lang="en-US" sz="2800" b="0" i="0" dirty="0">
                <a:solidFill>
                  <a:srgbClr val="222222"/>
                </a:solidFill>
                <a:effectLst/>
                <a:latin typeface="Tahoma" panose="020B0604030504040204" pitchFamily="34" charset="0"/>
              </a:rPr>
              <a:t> = (0.36.f</a:t>
            </a:r>
            <a:r>
              <a:rPr lang="en-US" sz="2800" b="0" i="0" baseline="-25000" dirty="0">
                <a:solidFill>
                  <a:srgbClr val="222222"/>
                </a:solidFill>
                <a:effectLst/>
                <a:latin typeface="Tahoma" panose="020B0604030504040204" pitchFamily="34" charset="0"/>
              </a:rPr>
              <a:t>ck</a:t>
            </a:r>
            <a:r>
              <a:rPr lang="en-US" sz="2800" b="0" i="0" dirty="0">
                <a:solidFill>
                  <a:srgbClr val="222222"/>
                </a:solidFill>
                <a:effectLst/>
                <a:latin typeface="Tahoma" panose="020B0604030504040204" pitchFamily="34" charset="0"/>
              </a:rPr>
              <a:t>.b.X</a:t>
            </a:r>
            <a:r>
              <a:rPr lang="en-US" sz="2800" b="0" i="0" baseline="-25000" dirty="0">
                <a:solidFill>
                  <a:srgbClr val="222222"/>
                </a:solidFill>
                <a:effectLst/>
                <a:latin typeface="Tahoma" panose="020B0604030504040204" pitchFamily="34" charset="0"/>
              </a:rPr>
              <a:t>u</a:t>
            </a:r>
            <a:r>
              <a:rPr lang="en-US" sz="2800" b="0" i="0" dirty="0">
                <a:solidFill>
                  <a:srgbClr val="222222"/>
                </a:solidFill>
                <a:effectLst/>
                <a:latin typeface="Tahoma" panose="020B0604030504040204" pitchFamily="34" charset="0"/>
              </a:rPr>
              <a:t>max)/(0.87fy)</a:t>
            </a:r>
          </a:p>
          <a:p>
            <a:pPr algn="just"/>
            <a:r>
              <a:rPr lang="en-US" sz="2800" b="1" i="0" u="sng" dirty="0">
                <a:solidFill>
                  <a:srgbClr val="222222"/>
                </a:solidFill>
                <a:effectLst/>
                <a:latin typeface="Tahoma" panose="020B0604030504040204" pitchFamily="34" charset="0"/>
              </a:rPr>
              <a:t>Step 2</a:t>
            </a:r>
            <a:endParaRPr lang="en-US" sz="2800" b="0" i="0" dirty="0">
              <a:solidFill>
                <a:srgbClr val="222222"/>
              </a:solidFill>
              <a:effectLst/>
              <a:latin typeface="Tahoma" panose="020B0604030504040204" pitchFamily="34" charset="0"/>
            </a:endParaRPr>
          </a:p>
          <a:p>
            <a:pPr algn="just"/>
            <a:r>
              <a:rPr lang="en-US" sz="2800" b="0" i="0" dirty="0">
                <a:solidFill>
                  <a:srgbClr val="222222"/>
                </a:solidFill>
                <a:effectLst/>
                <a:latin typeface="Tahoma" panose="020B0604030504040204" pitchFamily="34" charset="0"/>
              </a:rPr>
              <a:t>If factored moment M</a:t>
            </a:r>
            <a:r>
              <a:rPr lang="en-US" sz="2800" b="0" i="0" baseline="-25000" dirty="0">
                <a:solidFill>
                  <a:srgbClr val="222222"/>
                </a:solidFill>
                <a:effectLst/>
                <a:latin typeface="Tahoma" panose="020B0604030504040204" pitchFamily="34" charset="0"/>
              </a:rPr>
              <a:t>u </a:t>
            </a:r>
            <a:r>
              <a:rPr lang="en-US" sz="2800" b="0" i="0" dirty="0">
                <a:solidFill>
                  <a:srgbClr val="222222"/>
                </a:solidFill>
                <a:effectLst/>
                <a:latin typeface="Tahoma" panose="020B0604030504040204" pitchFamily="34" charset="0"/>
              </a:rPr>
              <a:t>&gt; </a:t>
            </a:r>
            <a:r>
              <a:rPr lang="en-US" sz="2800" b="0" i="0" dirty="0" err="1">
                <a:solidFill>
                  <a:srgbClr val="222222"/>
                </a:solidFill>
                <a:effectLst/>
                <a:latin typeface="Tahoma" panose="020B0604030504040204" pitchFamily="34" charset="0"/>
              </a:rPr>
              <a:t>M</a:t>
            </a:r>
            <a:r>
              <a:rPr lang="en-US" sz="2800" b="0" i="0" baseline="-25000" dirty="0" err="1">
                <a:solidFill>
                  <a:srgbClr val="222222"/>
                </a:solidFill>
                <a:effectLst/>
                <a:latin typeface="Tahoma" panose="020B0604030504040204" pitchFamily="34" charset="0"/>
              </a:rPr>
              <a:t>ulim</a:t>
            </a:r>
            <a:r>
              <a:rPr lang="en-US" sz="2800" b="0" i="0" dirty="0">
                <a:solidFill>
                  <a:srgbClr val="222222"/>
                </a:solidFill>
                <a:effectLst/>
                <a:latin typeface="Tahoma" panose="020B0604030504040204" pitchFamily="34" charset="0"/>
              </a:rPr>
              <a:t>, then doubly reinforced beam is required to be designed for additional moment.</a:t>
            </a:r>
          </a:p>
          <a:p>
            <a:pPr algn="just"/>
            <a:r>
              <a:rPr lang="en-US" sz="2800" b="0" i="0" dirty="0">
                <a:solidFill>
                  <a:srgbClr val="222222"/>
                </a:solidFill>
                <a:effectLst/>
                <a:latin typeface="Tahoma" panose="020B0604030504040204" pitchFamily="34" charset="0"/>
              </a:rPr>
              <a:t>M</a:t>
            </a:r>
            <a:r>
              <a:rPr lang="en-US" sz="2800" b="0" i="0" baseline="-25000" dirty="0">
                <a:solidFill>
                  <a:srgbClr val="222222"/>
                </a:solidFill>
                <a:effectLst/>
                <a:latin typeface="Tahoma" panose="020B0604030504040204" pitchFamily="34" charset="0"/>
              </a:rPr>
              <a:t>u</a:t>
            </a:r>
            <a:r>
              <a:rPr lang="en-US" sz="2800" b="0" i="0" dirty="0">
                <a:solidFill>
                  <a:srgbClr val="222222"/>
                </a:solidFill>
                <a:effectLst/>
                <a:latin typeface="Tahoma" panose="020B0604030504040204" pitchFamily="34" charset="0"/>
              </a:rPr>
              <a:t> – </a:t>
            </a:r>
            <a:r>
              <a:rPr lang="en-US" sz="2800" b="0" i="0" dirty="0" err="1">
                <a:solidFill>
                  <a:srgbClr val="222222"/>
                </a:solidFill>
                <a:effectLst/>
                <a:latin typeface="Tahoma" panose="020B0604030504040204" pitchFamily="34" charset="0"/>
              </a:rPr>
              <a:t>M</a:t>
            </a:r>
            <a:r>
              <a:rPr lang="en-US" sz="2800" b="0" i="0" baseline="-25000" dirty="0" err="1">
                <a:solidFill>
                  <a:srgbClr val="222222"/>
                </a:solidFill>
                <a:effectLst/>
                <a:latin typeface="Tahoma" panose="020B0604030504040204" pitchFamily="34" charset="0"/>
              </a:rPr>
              <a:t>ulim</a:t>
            </a:r>
            <a:r>
              <a:rPr lang="en-US" sz="2800" b="0" i="0" dirty="0">
                <a:solidFill>
                  <a:srgbClr val="222222"/>
                </a:solidFill>
                <a:effectLst/>
                <a:latin typeface="Tahoma" panose="020B0604030504040204" pitchFamily="34" charset="0"/>
              </a:rPr>
              <a:t> = </a:t>
            </a:r>
            <a:r>
              <a:rPr lang="en-US" sz="2800" b="0" i="0" dirty="0" err="1">
                <a:solidFill>
                  <a:srgbClr val="222222"/>
                </a:solidFill>
                <a:effectLst/>
                <a:latin typeface="Tahoma" panose="020B0604030504040204" pitchFamily="34" charset="0"/>
              </a:rPr>
              <a:t>f</a:t>
            </a:r>
            <a:r>
              <a:rPr lang="en-US" sz="2800" b="0" i="0" baseline="-25000" dirty="0" err="1">
                <a:solidFill>
                  <a:srgbClr val="222222"/>
                </a:solidFill>
                <a:effectLst/>
                <a:latin typeface="Tahoma" panose="020B0604030504040204" pitchFamily="34" charset="0"/>
              </a:rPr>
              <a:t>sc</a:t>
            </a:r>
            <a:r>
              <a:rPr lang="en-US" sz="2800" b="0" i="0" dirty="0" err="1">
                <a:solidFill>
                  <a:srgbClr val="222222"/>
                </a:solidFill>
                <a:effectLst/>
                <a:latin typeface="Tahoma" panose="020B0604030504040204" pitchFamily="34" charset="0"/>
              </a:rPr>
              <a:t>.A</a:t>
            </a:r>
            <a:r>
              <a:rPr lang="en-US" sz="2800" b="0" i="0" baseline="-25000" dirty="0" err="1">
                <a:solidFill>
                  <a:srgbClr val="222222"/>
                </a:solidFill>
                <a:effectLst/>
                <a:latin typeface="Tahoma" panose="020B0604030504040204" pitchFamily="34" charset="0"/>
              </a:rPr>
              <a:t>sc</a:t>
            </a:r>
            <a:r>
              <a:rPr lang="en-US" sz="2800" b="0" i="0" dirty="0">
                <a:solidFill>
                  <a:srgbClr val="222222"/>
                </a:solidFill>
                <a:effectLst/>
                <a:latin typeface="Tahoma" panose="020B0604030504040204" pitchFamily="34" charset="0"/>
              </a:rPr>
              <a:t> (d – d’)              [</a:t>
            </a:r>
            <a:r>
              <a:rPr lang="en-US" sz="2800" b="0" i="0" dirty="0" err="1">
                <a:solidFill>
                  <a:srgbClr val="222222"/>
                </a:solidFill>
                <a:effectLst/>
                <a:latin typeface="Tahoma" panose="020B0604030504040204" pitchFamily="34" charset="0"/>
              </a:rPr>
              <a:t>f</a:t>
            </a:r>
            <a:r>
              <a:rPr lang="en-US" sz="2800" b="0" i="0" baseline="-25000" dirty="0" err="1">
                <a:solidFill>
                  <a:srgbClr val="222222"/>
                </a:solidFill>
                <a:effectLst/>
                <a:latin typeface="Tahoma" panose="020B0604030504040204" pitchFamily="34" charset="0"/>
              </a:rPr>
              <a:t>sc</a:t>
            </a:r>
            <a:r>
              <a:rPr lang="en-US" sz="2800" b="0" i="0" baseline="-25000" dirty="0">
                <a:solidFill>
                  <a:srgbClr val="222222"/>
                </a:solidFill>
                <a:effectLst/>
                <a:latin typeface="Tahoma" panose="020B0604030504040204" pitchFamily="34" charset="0"/>
              </a:rPr>
              <a:t> </a:t>
            </a:r>
            <a:r>
              <a:rPr lang="en-US" sz="2800" b="0" i="0" dirty="0">
                <a:solidFill>
                  <a:srgbClr val="222222"/>
                </a:solidFill>
                <a:effectLst/>
                <a:latin typeface="Tahoma" panose="020B0604030504040204" pitchFamily="34" charset="0"/>
              </a:rPr>
              <a:t>value from page no. 70]</a:t>
            </a:r>
          </a:p>
          <a:p>
            <a:pPr algn="just"/>
            <a:endParaRPr lang="en-US" sz="2800" b="0" i="0" dirty="0">
              <a:solidFill>
                <a:srgbClr val="222222"/>
              </a:solidFill>
              <a:effectLst/>
              <a:latin typeface="Tahoma" panose="020B0604030504040204" pitchFamily="34" charset="0"/>
            </a:endParaRPr>
          </a:p>
          <a:p>
            <a:pPr algn="just"/>
            <a:endParaRPr lang="en-US" sz="2800" b="1" i="0" dirty="0">
              <a:solidFill>
                <a:srgbClr val="002060"/>
              </a:solidFill>
              <a:effectLst/>
              <a:latin typeface="Tahoma" panose="020B0604030504040204" pitchFamily="34" charset="0"/>
            </a:endParaRPr>
          </a:p>
          <a:p>
            <a:pPr algn="just"/>
            <a:endParaRPr lang="en-US" b="0" i="0" dirty="0">
              <a:solidFill>
                <a:srgbClr val="222222"/>
              </a:solidFill>
              <a:effectLst/>
              <a:latin typeface="Tahoma" panose="020B0604030504040204" pitchFamily="34" charset="0"/>
            </a:endParaRPr>
          </a:p>
        </p:txBody>
      </p:sp>
    </p:spTree>
    <p:extLst>
      <p:ext uri="{BB962C8B-B14F-4D97-AF65-F5344CB8AC3E}">
        <p14:creationId xmlns:p14="http://schemas.microsoft.com/office/powerpoint/2010/main" val="254543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A5EF1-9B4B-28C5-F107-BAC35427955D}"/>
              </a:ext>
            </a:extLst>
          </p:cNvPr>
          <p:cNvSpPr txBox="1"/>
          <p:nvPr/>
        </p:nvSpPr>
        <p:spPr>
          <a:xfrm>
            <a:off x="738265" y="962718"/>
            <a:ext cx="8690547" cy="2554545"/>
          </a:xfrm>
          <a:prstGeom prst="rect">
            <a:avLst/>
          </a:prstGeom>
          <a:noFill/>
        </p:spPr>
        <p:txBody>
          <a:bodyPr wrap="square">
            <a:spAutoFit/>
          </a:bodyPr>
          <a:lstStyle/>
          <a:p>
            <a:pPr algn="just"/>
            <a:r>
              <a:rPr lang="en-US" sz="3200" b="1" i="0" u="sng" dirty="0">
                <a:solidFill>
                  <a:srgbClr val="222222"/>
                </a:solidFill>
                <a:effectLst/>
                <a:latin typeface="Tahoma" panose="020B0604030504040204" pitchFamily="34" charset="0"/>
              </a:rPr>
              <a:t>Step 3</a:t>
            </a:r>
            <a:endParaRPr lang="en-US" sz="3200" b="0" i="0" dirty="0">
              <a:solidFill>
                <a:srgbClr val="222222"/>
              </a:solidFill>
              <a:effectLst/>
              <a:latin typeface="Tahoma" panose="020B0604030504040204" pitchFamily="34" charset="0"/>
            </a:endParaRPr>
          </a:p>
          <a:p>
            <a:pPr algn="just"/>
            <a:r>
              <a:rPr lang="en-US" sz="3200" b="0" i="0" dirty="0">
                <a:solidFill>
                  <a:srgbClr val="222222"/>
                </a:solidFill>
                <a:effectLst/>
                <a:latin typeface="Tahoma" panose="020B0604030504040204" pitchFamily="34" charset="0"/>
              </a:rPr>
              <a:t>Additional area of tension steel Ast</a:t>
            </a:r>
            <a:r>
              <a:rPr lang="en-US" sz="3200" b="0" i="0" baseline="-25000" dirty="0">
                <a:solidFill>
                  <a:srgbClr val="222222"/>
                </a:solidFill>
                <a:effectLst/>
                <a:latin typeface="Tahoma" panose="020B0604030504040204" pitchFamily="34" charset="0"/>
              </a:rPr>
              <a:t>2</a:t>
            </a:r>
            <a:endParaRPr lang="en-US" sz="3200" b="0" i="0" dirty="0">
              <a:solidFill>
                <a:srgbClr val="222222"/>
              </a:solidFill>
              <a:effectLst/>
              <a:latin typeface="Tahoma" panose="020B0604030504040204" pitchFamily="34" charset="0"/>
            </a:endParaRPr>
          </a:p>
          <a:p>
            <a:pPr algn="just"/>
            <a:r>
              <a:rPr lang="en-US" sz="3200" b="0" i="0" dirty="0">
                <a:solidFill>
                  <a:srgbClr val="222222"/>
                </a:solidFill>
                <a:effectLst/>
                <a:latin typeface="Tahoma" panose="020B0604030504040204" pitchFamily="34" charset="0"/>
              </a:rPr>
              <a:t>Ast</a:t>
            </a:r>
            <a:r>
              <a:rPr lang="en-US" sz="3200" b="0" i="0" baseline="-25000" dirty="0">
                <a:solidFill>
                  <a:srgbClr val="222222"/>
                </a:solidFill>
                <a:effectLst/>
                <a:latin typeface="Tahoma" panose="020B0604030504040204" pitchFamily="34" charset="0"/>
              </a:rPr>
              <a:t>2 </a:t>
            </a:r>
            <a:r>
              <a:rPr lang="en-US" sz="3200" b="0" i="0" dirty="0">
                <a:solidFill>
                  <a:srgbClr val="222222"/>
                </a:solidFill>
                <a:effectLst/>
                <a:latin typeface="Tahoma" panose="020B0604030504040204" pitchFamily="34" charset="0"/>
              </a:rPr>
              <a:t>=</a:t>
            </a:r>
            <a:r>
              <a:rPr lang="en-US" sz="3200" b="0" i="0" dirty="0" err="1">
                <a:solidFill>
                  <a:srgbClr val="222222"/>
                </a:solidFill>
                <a:effectLst/>
                <a:latin typeface="Tahoma" panose="020B0604030504040204" pitchFamily="34" charset="0"/>
              </a:rPr>
              <a:t>Asc.fsc</a:t>
            </a:r>
            <a:r>
              <a:rPr lang="en-US" sz="3200" b="0" i="0" dirty="0">
                <a:solidFill>
                  <a:srgbClr val="222222"/>
                </a:solidFill>
                <a:effectLst/>
                <a:latin typeface="Tahoma" panose="020B0604030504040204" pitchFamily="34" charset="0"/>
              </a:rPr>
              <a:t>/0.87fy</a:t>
            </a:r>
          </a:p>
          <a:p>
            <a:pPr algn="just"/>
            <a:r>
              <a:rPr lang="en-US" sz="3200" b="1" i="0" u="sng" dirty="0">
                <a:solidFill>
                  <a:srgbClr val="222222"/>
                </a:solidFill>
                <a:effectLst/>
                <a:latin typeface="Tahoma" panose="020B0604030504040204" pitchFamily="34" charset="0"/>
              </a:rPr>
              <a:t>Step 4</a:t>
            </a:r>
            <a:endParaRPr lang="en-US" sz="3200" b="0" i="0" dirty="0">
              <a:solidFill>
                <a:srgbClr val="222222"/>
              </a:solidFill>
              <a:effectLst/>
              <a:latin typeface="Tahoma" panose="020B0604030504040204" pitchFamily="34" charset="0"/>
            </a:endParaRPr>
          </a:p>
          <a:p>
            <a:pPr algn="just"/>
            <a:r>
              <a:rPr lang="en-US" sz="3200" b="0" i="0" dirty="0">
                <a:solidFill>
                  <a:srgbClr val="222222"/>
                </a:solidFill>
                <a:effectLst/>
                <a:latin typeface="Tahoma" panose="020B0604030504040204" pitchFamily="34" charset="0"/>
              </a:rPr>
              <a:t>Total tension steel </a:t>
            </a:r>
            <a:r>
              <a:rPr lang="en-US" sz="3200" b="0" i="0" dirty="0" err="1">
                <a:solidFill>
                  <a:srgbClr val="222222"/>
                </a:solidFill>
                <a:effectLst/>
                <a:latin typeface="Tahoma" panose="020B0604030504040204" pitchFamily="34" charset="0"/>
              </a:rPr>
              <a:t>Ast</a:t>
            </a:r>
            <a:r>
              <a:rPr lang="en-US" sz="3200" b="0" i="0" dirty="0">
                <a:solidFill>
                  <a:srgbClr val="222222"/>
                </a:solidFill>
                <a:effectLst/>
                <a:latin typeface="Tahoma" panose="020B0604030504040204" pitchFamily="34" charset="0"/>
              </a:rPr>
              <a:t>, </a:t>
            </a:r>
            <a:r>
              <a:rPr lang="en-US" sz="3200" b="0" i="0" dirty="0" err="1">
                <a:solidFill>
                  <a:srgbClr val="222222"/>
                </a:solidFill>
                <a:effectLst/>
                <a:latin typeface="Tahoma" panose="020B0604030504040204" pitchFamily="34" charset="0"/>
              </a:rPr>
              <a:t>Ast</a:t>
            </a:r>
            <a:r>
              <a:rPr lang="en-US" sz="3200" b="0" i="0" dirty="0">
                <a:solidFill>
                  <a:srgbClr val="222222"/>
                </a:solidFill>
                <a:effectLst/>
                <a:latin typeface="Tahoma" panose="020B0604030504040204" pitchFamily="34" charset="0"/>
              </a:rPr>
              <a:t> = Ast</a:t>
            </a:r>
            <a:r>
              <a:rPr lang="en-US" sz="3200" b="0" i="0" baseline="-25000" dirty="0">
                <a:solidFill>
                  <a:srgbClr val="222222"/>
                </a:solidFill>
                <a:effectLst/>
                <a:latin typeface="Tahoma" panose="020B0604030504040204" pitchFamily="34" charset="0"/>
              </a:rPr>
              <a:t>1</a:t>
            </a:r>
            <a:r>
              <a:rPr lang="en-US" sz="3200" b="0" i="0" dirty="0">
                <a:solidFill>
                  <a:srgbClr val="222222"/>
                </a:solidFill>
                <a:effectLst/>
                <a:latin typeface="Tahoma" panose="020B0604030504040204" pitchFamily="34" charset="0"/>
              </a:rPr>
              <a:t> + Ast</a:t>
            </a:r>
            <a:r>
              <a:rPr lang="en-US" sz="3200" b="0" i="0" baseline="-25000" dirty="0">
                <a:solidFill>
                  <a:srgbClr val="222222"/>
                </a:solidFill>
                <a:effectLst/>
                <a:latin typeface="Tahoma" panose="020B0604030504040204" pitchFamily="34" charset="0"/>
              </a:rPr>
              <a:t>2</a:t>
            </a:r>
            <a:endParaRPr lang="en-US" sz="3200" b="0" i="0" dirty="0">
              <a:solidFill>
                <a:srgbClr val="222222"/>
              </a:solidFill>
              <a:effectLst/>
              <a:latin typeface="Tahoma" panose="020B0604030504040204" pitchFamily="34" charset="0"/>
            </a:endParaRPr>
          </a:p>
        </p:txBody>
      </p:sp>
    </p:spTree>
    <p:extLst>
      <p:ext uri="{BB962C8B-B14F-4D97-AF65-F5344CB8AC3E}">
        <p14:creationId xmlns:p14="http://schemas.microsoft.com/office/powerpoint/2010/main" val="3094907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57</TotalTime>
  <Words>532</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vt:lpstr>
      <vt:lpstr>Domine</vt:lpstr>
      <vt:lpstr>Rockwell</vt:lpstr>
      <vt:lpstr>Rockwell Condensed</vt:lpstr>
      <vt:lpstr>Tahoma</vt:lpstr>
      <vt:lpstr>Wingdings</vt:lpstr>
      <vt:lpstr>Wood Type</vt:lpstr>
      <vt:lpstr>Namw     name: nowshin mehanaz id: 19201019 dept:civil course code:ce3115        </vt:lpstr>
      <vt:lpstr>What is doubly reinforced concrete beam? A reinforced concrete beam with steel reinforcement both in tension and compression zone is called a doubly reinforced beam.</vt:lpstr>
      <vt:lpstr>What is the difference between doubly reinforced concrete beam and singly reinforced  concrete beam?  A beam that is reinforced in the tension zone only is called a singly reinforced concrete beam, whereas a doubly reinforced concrete beam is reinforced on both tension and compression faces.</vt:lpstr>
      <vt:lpstr>What is doubly reinforced beam and why is it used? Doubly reinforced beam is provided to increase the moment of resistance of a beam having limited dimensions. Minimum compression reinforcement is provided to hold the Shear Reinforcement (stirrups) in position and for increasing the ductility of beam.</vt:lpstr>
      <vt:lpstr>Doubly reinforced beam  1. Beams reinforced with steel in compression and tension zones are called doubly reinforced beams. This type of beam will be found necessary when due to head room consideration or architectural consideration the depth of the beam is restricted.  2. he beam with its limited depth, if reinforced on the tension side only, may not have enough moment of resistance, to resist the bending moment.   3. By increasing the quantity of steel in the tension zone, the moment of resistance cannot be increased indefinitely. Usually, the moment of resistance can be increased by not more than 25% over the balanced moment of resistance, by making the beam over-reinforced on the tension side.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Namw     name: nowshin mehanaz id: 19201019 dept:civil course code:ce3115        </dc:title>
  <dc:creator>Anik</dc:creator>
  <cp:lastModifiedBy>Anik</cp:lastModifiedBy>
  <cp:revision>1</cp:revision>
  <dcterms:created xsi:type="dcterms:W3CDTF">2022-05-12T00:28:11Z</dcterms:created>
  <dcterms:modified xsi:type="dcterms:W3CDTF">2022-05-12T01:25:11Z</dcterms:modified>
</cp:coreProperties>
</file>