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59" r:id="rId3"/>
    <p:sldId id="260" r:id="rId4"/>
    <p:sldId id="261"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2C5B5-6CA6-4F74-AB35-E548F1EE5189}" type="datetimeFigureOut">
              <a:rPr lang="en-US" smtClean="0"/>
              <a:t>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60DAF-D2A6-45C3-89B5-432A56E95233}" type="slidenum">
              <a:rPr lang="en-US" smtClean="0"/>
              <a:t>‹#›</a:t>
            </a:fld>
            <a:endParaRPr lang="en-US" dirty="0"/>
          </a:p>
        </p:txBody>
      </p:sp>
    </p:spTree>
    <p:extLst>
      <p:ext uri="{BB962C8B-B14F-4D97-AF65-F5344CB8AC3E}">
        <p14:creationId xmlns:p14="http://schemas.microsoft.com/office/powerpoint/2010/main" val="3440300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0BD8E6-C2DA-4184-80FA-1B7BF3586303}" type="datetime1">
              <a:rPr lang="en-US" smtClean="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C20799-8215-42F9-AD29-2D83E0DBD6AD}" type="slidenum">
              <a:rPr lang="en-US" smtClean="0"/>
              <a:t>‹#›</a:t>
            </a:fld>
            <a:endParaRPr lang="en-US" dirty="0"/>
          </a:p>
        </p:txBody>
      </p:sp>
    </p:spTree>
    <p:extLst>
      <p:ext uri="{BB962C8B-B14F-4D97-AF65-F5344CB8AC3E}">
        <p14:creationId xmlns:p14="http://schemas.microsoft.com/office/powerpoint/2010/main" val="328415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A8822-C59F-4DC3-8999-8BEED4C3A111}" type="datetime1">
              <a:rPr lang="en-US" smtClean="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C20799-8215-42F9-AD29-2D83E0DBD6AD}" type="slidenum">
              <a:rPr lang="en-US" smtClean="0"/>
              <a:t>‹#›</a:t>
            </a:fld>
            <a:endParaRPr lang="en-US" dirty="0"/>
          </a:p>
        </p:txBody>
      </p:sp>
    </p:spTree>
    <p:extLst>
      <p:ext uri="{BB962C8B-B14F-4D97-AF65-F5344CB8AC3E}">
        <p14:creationId xmlns:p14="http://schemas.microsoft.com/office/powerpoint/2010/main" val="244335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7BA1A-2A3E-4A06-8600-E977E0651769}" type="datetime1">
              <a:rPr lang="en-US" smtClean="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C20799-8215-42F9-AD29-2D83E0DBD6AD}" type="slidenum">
              <a:rPr lang="en-US" smtClean="0"/>
              <a:t>‹#›</a:t>
            </a:fld>
            <a:endParaRPr lang="en-US" dirty="0"/>
          </a:p>
        </p:txBody>
      </p:sp>
    </p:spTree>
    <p:extLst>
      <p:ext uri="{BB962C8B-B14F-4D97-AF65-F5344CB8AC3E}">
        <p14:creationId xmlns:p14="http://schemas.microsoft.com/office/powerpoint/2010/main" val="42187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4A23C2-5F62-4510-BB4A-6AC5EF705186}" type="datetime1">
              <a:rPr lang="en-US" smtClean="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C20799-8215-42F9-AD29-2D83E0DBD6AD}" type="slidenum">
              <a:rPr lang="en-US" smtClean="0"/>
              <a:t>‹#›</a:t>
            </a:fld>
            <a:endParaRPr lang="en-US" dirty="0"/>
          </a:p>
        </p:txBody>
      </p:sp>
    </p:spTree>
    <p:extLst>
      <p:ext uri="{BB962C8B-B14F-4D97-AF65-F5344CB8AC3E}">
        <p14:creationId xmlns:p14="http://schemas.microsoft.com/office/powerpoint/2010/main" val="336356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C124F5-0BE3-49F8-8B55-6A90295E6DFC}" type="datetime1">
              <a:rPr lang="en-US" smtClean="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C20799-8215-42F9-AD29-2D83E0DBD6AD}" type="slidenum">
              <a:rPr lang="en-US" smtClean="0"/>
              <a:t>‹#›</a:t>
            </a:fld>
            <a:endParaRPr lang="en-US" dirty="0"/>
          </a:p>
        </p:txBody>
      </p:sp>
    </p:spTree>
    <p:extLst>
      <p:ext uri="{BB962C8B-B14F-4D97-AF65-F5344CB8AC3E}">
        <p14:creationId xmlns:p14="http://schemas.microsoft.com/office/powerpoint/2010/main" val="303723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6E3F92-1553-4F62-B4BF-81CEC94E4D50}" type="datetime1">
              <a:rPr lang="en-US" smtClean="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C20799-8215-42F9-AD29-2D83E0DBD6AD}" type="slidenum">
              <a:rPr lang="en-US" smtClean="0"/>
              <a:t>‹#›</a:t>
            </a:fld>
            <a:endParaRPr lang="en-US" dirty="0"/>
          </a:p>
        </p:txBody>
      </p:sp>
    </p:spTree>
    <p:extLst>
      <p:ext uri="{BB962C8B-B14F-4D97-AF65-F5344CB8AC3E}">
        <p14:creationId xmlns:p14="http://schemas.microsoft.com/office/powerpoint/2010/main" val="40605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B26E34-E11B-405D-8C4F-C4B5C819EF32}" type="datetime1">
              <a:rPr lang="en-US" smtClean="0"/>
              <a:t>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C20799-8215-42F9-AD29-2D83E0DBD6AD}" type="slidenum">
              <a:rPr lang="en-US" smtClean="0"/>
              <a:t>‹#›</a:t>
            </a:fld>
            <a:endParaRPr lang="en-US" dirty="0"/>
          </a:p>
        </p:txBody>
      </p:sp>
    </p:spTree>
    <p:extLst>
      <p:ext uri="{BB962C8B-B14F-4D97-AF65-F5344CB8AC3E}">
        <p14:creationId xmlns:p14="http://schemas.microsoft.com/office/powerpoint/2010/main" val="1366987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E93FAD-8E9E-48F0-A0B9-54BF592874DF}" type="datetime1">
              <a:rPr lang="en-US" smtClean="0"/>
              <a:t>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C20799-8215-42F9-AD29-2D83E0DBD6AD}" type="slidenum">
              <a:rPr lang="en-US" smtClean="0"/>
              <a:t>‹#›</a:t>
            </a:fld>
            <a:endParaRPr lang="en-US" dirty="0"/>
          </a:p>
        </p:txBody>
      </p:sp>
    </p:spTree>
    <p:extLst>
      <p:ext uri="{BB962C8B-B14F-4D97-AF65-F5344CB8AC3E}">
        <p14:creationId xmlns:p14="http://schemas.microsoft.com/office/powerpoint/2010/main" val="1050804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63EC8-078C-4306-A3CB-AC265F099834}" type="datetime1">
              <a:rPr lang="en-US" smtClean="0"/>
              <a:t>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C20799-8215-42F9-AD29-2D83E0DBD6AD}" type="slidenum">
              <a:rPr lang="en-US" smtClean="0"/>
              <a:t>‹#›</a:t>
            </a:fld>
            <a:endParaRPr lang="en-US" dirty="0"/>
          </a:p>
        </p:txBody>
      </p:sp>
    </p:spTree>
    <p:extLst>
      <p:ext uri="{BB962C8B-B14F-4D97-AF65-F5344CB8AC3E}">
        <p14:creationId xmlns:p14="http://schemas.microsoft.com/office/powerpoint/2010/main" val="297199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FF6FDE-01A4-4AEA-9410-1B58DF531CA8}" type="datetime1">
              <a:rPr lang="en-US" smtClean="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C20799-8215-42F9-AD29-2D83E0DBD6AD}" type="slidenum">
              <a:rPr lang="en-US" smtClean="0"/>
              <a:t>‹#›</a:t>
            </a:fld>
            <a:endParaRPr lang="en-US" dirty="0"/>
          </a:p>
        </p:txBody>
      </p:sp>
    </p:spTree>
    <p:extLst>
      <p:ext uri="{BB962C8B-B14F-4D97-AF65-F5344CB8AC3E}">
        <p14:creationId xmlns:p14="http://schemas.microsoft.com/office/powerpoint/2010/main" val="144596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053A17-CD2D-4E6A-93FB-B00756347C6F}" type="datetime1">
              <a:rPr lang="en-US" smtClean="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C20799-8215-42F9-AD29-2D83E0DBD6AD}" type="slidenum">
              <a:rPr lang="en-US" smtClean="0"/>
              <a:t>‹#›</a:t>
            </a:fld>
            <a:endParaRPr lang="en-US" dirty="0"/>
          </a:p>
        </p:txBody>
      </p:sp>
    </p:spTree>
    <p:extLst>
      <p:ext uri="{BB962C8B-B14F-4D97-AF65-F5344CB8AC3E}">
        <p14:creationId xmlns:p14="http://schemas.microsoft.com/office/powerpoint/2010/main" val="317861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0BE2A-D41C-4F4C-8A34-F18E97330AA0}" type="datetime1">
              <a:rPr lang="en-US" smtClean="0"/>
              <a:t>2/15/2022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20799-8215-42F9-AD29-2D83E0DBD6AD}" type="slidenum">
              <a:rPr lang="en-US" smtClean="0"/>
              <a:t>‹#›</a:t>
            </a:fld>
            <a:endParaRPr lang="en-US" dirty="0"/>
          </a:p>
        </p:txBody>
      </p:sp>
    </p:spTree>
    <p:extLst>
      <p:ext uri="{BB962C8B-B14F-4D97-AF65-F5344CB8AC3E}">
        <p14:creationId xmlns:p14="http://schemas.microsoft.com/office/powerpoint/2010/main" val="1332160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www.imdb.com/title/tt0268978/?ref_=nv_sr_1"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www.imdb.com/title/tt2980516/?ref_=fn_al_tt_1" TargetMode="External"/><Relationship Id="rId4" Type="http://schemas.openxmlformats.org/officeDocument/2006/relationships/hyperlink" Target="http://www.imdb.com/title/tt1507355/?ref_=fn_al_tt_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612" y="0"/>
            <a:ext cx="8722925" cy="3803323"/>
          </a:xfrm>
          <a:prstGeom prst="rect">
            <a:avLst/>
          </a:prstGeom>
        </p:spPr>
      </p:pic>
      <p:sp>
        <p:nvSpPr>
          <p:cNvPr id="3" name="TextBox 2"/>
          <p:cNvSpPr txBox="1"/>
          <p:nvPr/>
        </p:nvSpPr>
        <p:spPr>
          <a:xfrm>
            <a:off x="4087334" y="3803323"/>
            <a:ext cx="4053725" cy="523220"/>
          </a:xfrm>
          <a:prstGeom prst="rect">
            <a:avLst/>
          </a:prstGeom>
          <a:noFill/>
        </p:spPr>
        <p:txBody>
          <a:bodyPr wrap="square" rtlCol="0">
            <a:spAutoFit/>
          </a:bodyPr>
          <a:lstStyle/>
          <a:p>
            <a:r>
              <a:rPr lang="en-US" sz="2800" b="1" dirty="0" smtClean="0">
                <a:solidFill>
                  <a:schemeClr val="tx2"/>
                </a:solidFill>
                <a:latin typeface="Times New Roman" panose="02020603050405020304" pitchFamily="18" charset="0"/>
                <a:cs typeface="Times New Roman" panose="02020603050405020304" pitchFamily="18" charset="0"/>
              </a:rPr>
              <a:t>“Disability Awareness”</a:t>
            </a:r>
            <a:endParaRPr lang="en-US" sz="2800" b="1" dirty="0">
              <a:solidFill>
                <a:schemeClr val="tx2"/>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73707" y="4634454"/>
            <a:ext cx="4326341" cy="1815882"/>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Presented By: </a:t>
            </a:r>
            <a:r>
              <a:rPr lang="en-US" sz="2000" dirty="0" smtClean="0">
                <a:latin typeface="Times New Roman" panose="02020603050405020304" pitchFamily="18" charset="0"/>
                <a:cs typeface="Times New Roman" panose="02020603050405020304" pitchFamily="18" charset="0"/>
              </a:rPr>
              <a:t>Zarin Tasnim Roichi</a:t>
            </a:r>
          </a:p>
          <a:p>
            <a:r>
              <a:rPr lang="en-US" sz="2000" b="1" dirty="0" smtClean="0">
                <a:latin typeface="Times New Roman" panose="02020603050405020304" pitchFamily="18" charset="0"/>
                <a:cs typeface="Times New Roman" panose="02020603050405020304" pitchFamily="18" charset="0"/>
              </a:rPr>
              <a:t>Student ID: </a:t>
            </a:r>
            <a:r>
              <a:rPr lang="en-US" sz="2000" dirty="0" smtClean="0">
                <a:latin typeface="Times New Roman" panose="02020603050405020304" pitchFamily="18" charset="0"/>
                <a:cs typeface="Times New Roman" panose="02020603050405020304" pitchFamily="18" charset="0"/>
              </a:rPr>
              <a:t>20210104111</a:t>
            </a:r>
          </a:p>
          <a:p>
            <a:r>
              <a:rPr lang="en-US" b="1" dirty="0" smtClean="0">
                <a:latin typeface="Times New Roman" panose="02020603050405020304" pitchFamily="18" charset="0"/>
                <a:cs typeface="Times New Roman" panose="02020603050405020304" pitchFamily="18" charset="0"/>
              </a:rPr>
              <a:t>SECTION: </a:t>
            </a:r>
            <a:r>
              <a:rPr lang="en-US" dirty="0" smtClean="0">
                <a:latin typeface="Times New Roman" panose="02020603050405020304" pitchFamily="18" charset="0"/>
                <a:cs typeface="Times New Roman" panose="02020603050405020304" pitchFamily="18" charset="0"/>
              </a:rPr>
              <a:t>C </a:t>
            </a:r>
          </a:p>
          <a:p>
            <a:r>
              <a:rPr lang="en-US" b="1" dirty="0" smtClean="0">
                <a:latin typeface="Times New Roman" panose="02020603050405020304" pitchFamily="18" charset="0"/>
                <a:cs typeface="Times New Roman" panose="02020603050405020304" pitchFamily="18" charset="0"/>
              </a:rPr>
              <a:t>GROUP:</a:t>
            </a:r>
            <a:r>
              <a:rPr lang="en-US" dirty="0" smtClean="0">
                <a:latin typeface="Times New Roman" panose="02020603050405020304" pitchFamily="18" charset="0"/>
                <a:cs typeface="Times New Roman" panose="02020603050405020304" pitchFamily="18" charset="0"/>
              </a:rPr>
              <a:t> CSE(C1)</a:t>
            </a:r>
          </a:p>
          <a:p>
            <a:r>
              <a:rPr lang="en-US" b="1" dirty="0" smtClean="0">
                <a:latin typeface="Times New Roman" panose="02020603050405020304" pitchFamily="18" charset="0"/>
                <a:cs typeface="Times New Roman" panose="02020603050405020304" pitchFamily="18" charset="0"/>
              </a:rPr>
              <a:t>COURSE: </a:t>
            </a:r>
            <a:r>
              <a:rPr lang="en-US" dirty="0" smtClean="0">
                <a:latin typeface="Times New Roman" panose="02020603050405020304" pitchFamily="18" charset="0"/>
                <a:cs typeface="Times New Roman" panose="02020603050405020304" pitchFamily="18" charset="0"/>
              </a:rPr>
              <a:t>HUM 1108 </a:t>
            </a:r>
            <a:endParaRPr lang="en-US" dirty="0" smtClean="0">
              <a:latin typeface="Times New Roman" panose="02020603050405020304" pitchFamily="18" charset="0"/>
              <a:cs typeface="Times New Roman" panose="02020603050405020304" pitchFamily="18" charset="0"/>
            </a:endParaRPr>
          </a:p>
          <a:p>
            <a:endParaRPr lang="en-US" b="1" dirty="0"/>
          </a:p>
        </p:txBody>
      </p:sp>
      <p:sp>
        <p:nvSpPr>
          <p:cNvPr id="7" name="TextBox 6"/>
          <p:cNvSpPr txBox="1"/>
          <p:nvPr/>
        </p:nvSpPr>
        <p:spPr>
          <a:xfrm>
            <a:off x="6673755" y="4926842"/>
            <a:ext cx="4599296" cy="954107"/>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Supervised by:</a:t>
            </a:r>
            <a:r>
              <a:rPr lang="en-US" sz="2000" dirty="0" smtClean="0">
                <a:latin typeface="Times New Roman" panose="02020603050405020304" pitchFamily="18" charset="0"/>
                <a:cs typeface="Times New Roman" panose="02020603050405020304" pitchFamily="18" charset="0"/>
              </a:rPr>
              <a:t>Mohammad Rukanuddin</a:t>
            </a:r>
          </a:p>
          <a:p>
            <a:r>
              <a:rPr lang="en-US" dirty="0">
                <a:latin typeface="Times New Roman" panose="02020603050405020304" pitchFamily="18" charset="0"/>
                <a:cs typeface="Times New Roman" panose="02020603050405020304" pitchFamily="18" charset="0"/>
              </a:rPr>
              <a:t>Department of Arts and </a:t>
            </a:r>
            <a:r>
              <a:rPr lang="en-US" dirty="0" smtClean="0">
                <a:latin typeface="Times New Roman" panose="02020603050405020304" pitchFamily="18" charset="0"/>
                <a:cs typeface="Times New Roman" panose="02020603050405020304" pitchFamily="18" charset="0"/>
              </a:rPr>
              <a:t>Sciences, Ahsanullah University of Science And Technology</a:t>
            </a:r>
            <a:endParaRPr lang="en-US" sz="2000" b="1" dirty="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1501254" y="3803323"/>
            <a:ext cx="9225886" cy="0"/>
          </a:xfrm>
          <a:prstGeom prst="line">
            <a:avLst/>
          </a:prstGeom>
        </p:spPr>
        <p:style>
          <a:lnRef idx="3">
            <a:schemeClr val="dk1"/>
          </a:lnRef>
          <a:fillRef idx="0">
            <a:schemeClr val="dk1"/>
          </a:fillRef>
          <a:effectRef idx="2">
            <a:schemeClr val="dk1"/>
          </a:effectRef>
          <a:fontRef idx="minor">
            <a:schemeClr val="tx1"/>
          </a:fontRef>
        </p:style>
      </p:cxnSp>
      <p:sp>
        <p:nvSpPr>
          <p:cNvPr id="16" name="Date Placeholder 15"/>
          <p:cNvSpPr>
            <a:spLocks noGrp="1"/>
          </p:cNvSpPr>
          <p:nvPr>
            <p:ph type="dt" sz="half" idx="10"/>
          </p:nvPr>
        </p:nvSpPr>
        <p:spPr/>
        <p:txBody>
          <a:bodyPr/>
          <a:lstStyle/>
          <a:p>
            <a:fld id="{C8A0946C-CEA6-4E83-9DF4-DA8756F0B3A4}" type="datetime1">
              <a:rPr lang="en-US" sz="1400" smtClean="0">
                <a:solidFill>
                  <a:schemeClr val="tx1"/>
                </a:solidFill>
              </a:rPr>
              <a:t>2/15/2022</a:t>
            </a:fld>
            <a:endParaRPr lang="en-US" sz="1400" dirty="0">
              <a:solidFill>
                <a:schemeClr val="tx1"/>
              </a:solidFill>
            </a:endParaRPr>
          </a:p>
        </p:txBody>
      </p:sp>
      <p:sp>
        <p:nvSpPr>
          <p:cNvPr id="17" name="Slide Number Placeholder 16"/>
          <p:cNvSpPr>
            <a:spLocks noGrp="1"/>
          </p:cNvSpPr>
          <p:nvPr>
            <p:ph type="sldNum" sz="quarter" idx="12"/>
          </p:nvPr>
        </p:nvSpPr>
        <p:spPr/>
        <p:txBody>
          <a:bodyPr/>
          <a:lstStyle/>
          <a:p>
            <a:fld id="{13C20799-8215-42F9-AD29-2D83E0DBD6AD}" type="slidenum">
              <a:rPr lang="en-US" sz="1400" smtClean="0">
                <a:solidFill>
                  <a:schemeClr val="tx1"/>
                </a:solidFill>
              </a:rPr>
              <a:t>1</a:t>
            </a:fld>
            <a:endParaRPr lang="en-US" sz="1400" dirty="0">
              <a:solidFill>
                <a:schemeClr val="tx1"/>
              </a:solidFill>
            </a:endParaRPr>
          </a:p>
        </p:txBody>
      </p:sp>
    </p:spTree>
    <p:extLst>
      <p:ext uri="{BB962C8B-B14F-4D97-AF65-F5344CB8AC3E}">
        <p14:creationId xmlns:p14="http://schemas.microsoft.com/office/powerpoint/2010/main" val="150518074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2" name="TextBox 1"/>
          <p:cNvSpPr txBox="1"/>
          <p:nvPr/>
        </p:nvSpPr>
        <p:spPr>
          <a:xfrm>
            <a:off x="449943" y="420915"/>
            <a:ext cx="10958286" cy="5970865"/>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What is </a:t>
            </a:r>
            <a:r>
              <a:rPr lang="en-US" b="1" dirty="0" smtClean="0">
                <a:latin typeface="Times New Roman" panose="02020603050405020304" pitchFamily="18" charset="0"/>
                <a:cs typeface="Times New Roman" panose="02020603050405020304" pitchFamily="18" charset="0"/>
              </a:rPr>
              <a:t>disability</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Disability </a:t>
            </a:r>
            <a:r>
              <a:rPr lang="en-US" dirty="0" smtClean="0">
                <a:latin typeface="Times New Roman" panose="02020603050405020304" pitchFamily="18" charset="0"/>
                <a:cs typeface="Times New Roman" panose="02020603050405020304" pitchFamily="18" charset="0"/>
              </a:rPr>
              <a:t>is any condition of the body or mind that makes it more difficult for the person with the condition to do certain activities  and interact with the world around them.</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“Person with disability” means a person with </a:t>
            </a:r>
            <a:r>
              <a:rPr lang="en-US" b="1" dirty="0" smtClean="0">
                <a:latin typeface="Times New Roman" panose="02020603050405020304" pitchFamily="18" charset="0"/>
                <a:cs typeface="Times New Roman" panose="02020603050405020304" pitchFamily="18" charset="0"/>
              </a:rPr>
              <a:t>long term  </a:t>
            </a:r>
            <a:r>
              <a:rPr lang="en-US" b="1" dirty="0">
                <a:latin typeface="Times New Roman" panose="02020603050405020304" pitchFamily="18" charset="0"/>
                <a:cs typeface="Times New Roman" panose="02020603050405020304" pitchFamily="18" charset="0"/>
              </a:rPr>
              <a:t>physical, mental, intellectual or sensory impairment</a:t>
            </a:r>
            <a:r>
              <a:rPr lang="en-US" dirty="0">
                <a:latin typeface="Times New Roman" panose="02020603050405020304" pitchFamily="18" charset="0"/>
                <a:cs typeface="Times New Roman" panose="02020603050405020304" pitchFamily="18" charset="0"/>
              </a:rPr>
              <a:t> which, in interaction with barriers, hinders his full and effective participation in society equally with others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Some types of disabilities: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Attention </a:t>
            </a:r>
            <a:r>
              <a:rPr lang="en-US" dirty="0">
                <a:latin typeface="Times New Roman" panose="02020603050405020304" pitchFamily="18" charset="0"/>
                <a:cs typeface="Times New Roman" panose="02020603050405020304" pitchFamily="18" charset="0"/>
              </a:rPr>
              <a:t>Deficit Hyperactivity Disorder (ADHD)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Learning Disabilities.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Mobility Disabilities.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Medical Disabilities.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Psychiatric Disabilities.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Traumatic Brain Injury (TBI) and Post-Traumatic Stress Disorder (PTSD)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 Impairments.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Deaf and Hard of Hearing</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Spine </a:t>
            </a:r>
            <a:r>
              <a:rPr lang="en-US" dirty="0">
                <a:latin typeface="Times New Roman" panose="02020603050405020304" pitchFamily="18" charset="0"/>
                <a:cs typeface="Times New Roman" panose="02020603050405020304" pitchFamily="18" charset="0"/>
              </a:rPr>
              <a:t>Bifida (SB)</a:t>
            </a:r>
          </a:p>
          <a:p>
            <a:pPr marL="342900" indent="-342900">
              <a:buFont typeface="Arial" panose="020B0604020202020204" pitchFamily="34" charset="0"/>
              <a:buChar char="•"/>
            </a:pPr>
            <a:endParaRPr lang="en-US" sz="2000" b="1" dirty="0" smtClean="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472C7782-186F-4D56-86BD-B7363B7609E7}" type="datetime1">
              <a:rPr lang="en-US" sz="1400" smtClean="0">
                <a:solidFill>
                  <a:schemeClr val="tx1"/>
                </a:solidFill>
              </a:rPr>
              <a:t>2/15/2022</a:t>
            </a:fld>
            <a:endParaRPr lang="en-US" sz="1400" dirty="0">
              <a:solidFill>
                <a:schemeClr val="tx1"/>
              </a:solidFill>
            </a:endParaRPr>
          </a:p>
        </p:txBody>
      </p:sp>
      <p:sp>
        <p:nvSpPr>
          <p:cNvPr id="9" name="Slide Number Placeholder 8"/>
          <p:cNvSpPr>
            <a:spLocks noGrp="1"/>
          </p:cNvSpPr>
          <p:nvPr>
            <p:ph type="sldNum" sz="quarter" idx="12"/>
          </p:nvPr>
        </p:nvSpPr>
        <p:spPr/>
        <p:txBody>
          <a:bodyPr/>
          <a:lstStyle/>
          <a:p>
            <a:fld id="{13C20799-8215-42F9-AD29-2D83E0DBD6AD}" type="slidenum">
              <a:rPr lang="en-US" sz="1400" smtClean="0">
                <a:solidFill>
                  <a:schemeClr val="tx1"/>
                </a:solidFill>
              </a:rPr>
              <a:t>2</a:t>
            </a:fld>
            <a:endParaRPr lang="en-US" sz="1400" dirty="0">
              <a:solidFill>
                <a:schemeClr val="tx1"/>
              </a:solidFill>
            </a:endParaRPr>
          </a:p>
        </p:txBody>
      </p:sp>
    </p:spTree>
    <p:extLst>
      <p:ext uri="{BB962C8B-B14F-4D97-AF65-F5344CB8AC3E}">
        <p14:creationId xmlns:p14="http://schemas.microsoft.com/office/powerpoint/2010/main" val="66864617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2" name="TextBox 1"/>
          <p:cNvSpPr txBox="1"/>
          <p:nvPr/>
        </p:nvSpPr>
        <p:spPr>
          <a:xfrm>
            <a:off x="2090057" y="420914"/>
            <a:ext cx="7082972" cy="711200"/>
          </a:xfrm>
          <a:prstGeom prst="rect">
            <a:avLst/>
          </a:prstGeom>
          <a:noFill/>
        </p:spPr>
        <p:txBody>
          <a:bodyPr wrap="square" rtlCol="0">
            <a:spAutoFit/>
          </a:bodyPr>
          <a:lstStyle/>
          <a:p>
            <a:endParaRPr lang="en-US" dirty="0"/>
          </a:p>
        </p:txBody>
      </p:sp>
      <p:sp>
        <p:nvSpPr>
          <p:cNvPr id="3" name="TextBox 2"/>
          <p:cNvSpPr txBox="1"/>
          <p:nvPr/>
        </p:nvSpPr>
        <p:spPr>
          <a:xfrm>
            <a:off x="3127179" y="207211"/>
            <a:ext cx="5008728" cy="400110"/>
          </a:xfrm>
          <a:prstGeom prst="rect">
            <a:avLst/>
          </a:prstGeom>
          <a:noFill/>
        </p:spPr>
        <p:txBody>
          <a:bodyPr wrap="square" rtlCol="0">
            <a:spAutoFit/>
          </a:bodyPr>
          <a:lstStyle/>
          <a:p>
            <a:r>
              <a:rPr lang="en-US" sz="2000" u="sng" dirty="0" smtClean="0">
                <a:solidFill>
                  <a:srgbClr val="FF0000"/>
                </a:solidFill>
                <a:latin typeface="Times New Roman" panose="02020603050405020304" pitchFamily="18" charset="0"/>
                <a:cs typeface="Times New Roman" panose="02020603050405020304" pitchFamily="18" charset="0"/>
              </a:rPr>
              <a:t>“Disability is neither a blessing , nor a curse”</a:t>
            </a:r>
            <a:endParaRPr lang="en-US" sz="2000" u="sng"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41444" y="821024"/>
            <a:ext cx="6728347"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ritual ridden Indian society, disability is attached with so many notions. One section of Indian society believes that disability is the punishment of sins committed by the person during his previous birth and every disabled has to go through this punishment</a:t>
            </a:r>
            <a:r>
              <a:rPr lang="en-US" dirty="0" smtClean="0">
                <a:latin typeface="Times New Roman" panose="02020603050405020304" pitchFamily="18" charset="0"/>
                <a:cs typeface="Times New Roman" panose="02020603050405020304" pitchFamily="18" charset="0"/>
              </a:rPr>
              <a:t>.</a:t>
            </a:r>
          </a:p>
          <a:p>
            <a:r>
              <a:rPr lang="en-US" dirty="0" smtClean="0"/>
              <a:t> </a:t>
            </a:r>
          </a:p>
          <a:p>
            <a:endParaRPr lang="en-US" dirty="0"/>
          </a:p>
        </p:txBody>
      </p:sp>
      <p:sp>
        <p:nvSpPr>
          <p:cNvPr id="6" name="TextBox 5"/>
          <p:cNvSpPr txBox="1"/>
          <p:nvPr/>
        </p:nvSpPr>
        <p:spPr>
          <a:xfrm>
            <a:off x="5473619" y="1985769"/>
            <a:ext cx="5595582"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Another section believes that these crippled persons are the examples set by Almighty so that able persons should thanks to God for their healthy and complete body and who so ever help the handicap will get reward   from God in the form of heaven in next world</a:t>
            </a:r>
            <a:r>
              <a:rPr lang="en-US" dirty="0" smtClean="0"/>
              <a:t>.</a:t>
            </a:r>
            <a:endParaRPr lang="en-US" dirty="0"/>
          </a:p>
        </p:txBody>
      </p:sp>
      <p:sp>
        <p:nvSpPr>
          <p:cNvPr id="7" name="TextBox 6"/>
          <p:cNvSpPr txBox="1"/>
          <p:nvPr/>
        </p:nvSpPr>
        <p:spPr>
          <a:xfrm>
            <a:off x="4443213" y="4069062"/>
            <a:ext cx="765639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Third section of society believes that disability is a curse so it should be checked in the womb of a mother and there after every disabled fetus should be aborted and should not be allowed to see this beautiful world of God</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095598" y="5592844"/>
            <a:ext cx="6964907"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ourth section of society believes that every disabled has all rights to live and enjoy this beautiful world of God and it would be every one’s prime duty to help them to live their life comfortably.</a:t>
            </a:r>
            <a:endParaRPr lang="en-US" dirty="0">
              <a:latin typeface="Times New Roman" panose="02020603050405020304" pitchFamily="18" charset="0"/>
              <a:cs typeface="Times New Roman" panose="02020603050405020304" pitchFamily="18" charset="0"/>
            </a:endParaRPr>
          </a:p>
        </p:txBody>
      </p:sp>
      <p:sp>
        <p:nvSpPr>
          <p:cNvPr id="14" name="Date Placeholder 13"/>
          <p:cNvSpPr>
            <a:spLocks noGrp="1"/>
          </p:cNvSpPr>
          <p:nvPr>
            <p:ph type="dt" sz="half" idx="10"/>
          </p:nvPr>
        </p:nvSpPr>
        <p:spPr>
          <a:xfrm>
            <a:off x="718457" y="6356350"/>
            <a:ext cx="2743200" cy="365125"/>
          </a:xfrm>
        </p:spPr>
        <p:txBody>
          <a:bodyPr/>
          <a:lstStyle/>
          <a:p>
            <a:fld id="{2D5CA85E-7838-401F-B8F9-3C80D2D4824C}" type="datetime1">
              <a:rPr lang="en-US" sz="1400" smtClean="0">
                <a:solidFill>
                  <a:schemeClr val="tx1"/>
                </a:solidFill>
              </a:rPr>
              <a:t>2/15/2022</a:t>
            </a:fld>
            <a:endParaRPr lang="en-US" dirty="0">
              <a:solidFill>
                <a:schemeClr val="tx1"/>
              </a:solidFill>
            </a:endParaRPr>
          </a:p>
        </p:txBody>
      </p:sp>
      <p:sp>
        <p:nvSpPr>
          <p:cNvPr id="15" name="Slide Number Placeholder 14"/>
          <p:cNvSpPr>
            <a:spLocks noGrp="1"/>
          </p:cNvSpPr>
          <p:nvPr>
            <p:ph type="sldNum" sz="quarter" idx="12"/>
          </p:nvPr>
        </p:nvSpPr>
        <p:spPr/>
        <p:txBody>
          <a:bodyPr/>
          <a:lstStyle/>
          <a:p>
            <a:fld id="{13C20799-8215-42F9-AD29-2D83E0DBD6AD}" type="slidenum">
              <a:rPr lang="en-US" sz="1400" smtClean="0">
                <a:solidFill>
                  <a:schemeClr val="tx1"/>
                </a:solidFill>
              </a:rPr>
              <a:t>3</a:t>
            </a:fld>
            <a:endParaRPr lang="en-US" sz="1400" dirty="0">
              <a:solidFill>
                <a:schemeClr val="tx1"/>
              </a:solidFill>
            </a:endParaRPr>
          </a:p>
        </p:txBody>
      </p:sp>
    </p:spTree>
    <p:extLst>
      <p:ext uri="{BB962C8B-B14F-4D97-AF65-F5344CB8AC3E}">
        <p14:creationId xmlns:p14="http://schemas.microsoft.com/office/powerpoint/2010/main" val="412496973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77"/>
            <a:ext cx="3886109" cy="6877377"/>
          </a:xfrm>
          <a:prstGeom prst="rect">
            <a:avLst/>
          </a:prstGeom>
          <a:ln>
            <a:noFill/>
          </a:ln>
          <a:effectLst>
            <a:softEdge rad="11250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7669" y="-15211"/>
            <a:ext cx="4254691" cy="6873211"/>
          </a:xfrm>
          <a:prstGeom prst="rect">
            <a:avLst/>
          </a:prstGeom>
          <a:ln>
            <a:noFill/>
          </a:ln>
          <a:effectLst>
            <a:softEdge rad="112500"/>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0800" y="1"/>
            <a:ext cx="4051200" cy="6858000"/>
          </a:xfrm>
          <a:prstGeom prst="rect">
            <a:avLst/>
          </a:prstGeom>
          <a:ln>
            <a:noFill/>
          </a:ln>
          <a:effectLst>
            <a:softEdge rad="112500"/>
          </a:effectLst>
        </p:spPr>
      </p:pic>
      <p:sp>
        <p:nvSpPr>
          <p:cNvPr id="5" name="TextBox 4"/>
          <p:cNvSpPr txBox="1"/>
          <p:nvPr/>
        </p:nvSpPr>
        <p:spPr>
          <a:xfrm>
            <a:off x="-13945" y="1023582"/>
            <a:ext cx="3016154" cy="5078313"/>
          </a:xfrm>
          <a:prstGeom prst="rect">
            <a:avLst/>
          </a:prstGeom>
          <a:noFill/>
        </p:spPr>
        <p:txBody>
          <a:bodyPr wrap="square" rtlCol="0">
            <a:spAutoFit/>
          </a:bodyPr>
          <a:lstStyle/>
          <a:p>
            <a:r>
              <a:rPr lang="en-US" b="1" u="sng" dirty="0">
                <a:solidFill>
                  <a:schemeClr val="accent6">
                    <a:lumMod val="20000"/>
                    <a:lumOff val="80000"/>
                  </a:schemeClr>
                </a:solidFill>
                <a:latin typeface="Times New Roman" panose="02020603050405020304" pitchFamily="18" charset="0"/>
                <a:cs typeface="Times New Roman" panose="02020603050405020304" pitchFamily="18" charset="0"/>
              </a:rPr>
              <a:t>Frida Kahlo</a:t>
            </a:r>
          </a:p>
          <a:p>
            <a:r>
              <a:rPr lang="en-US" dirty="0">
                <a:solidFill>
                  <a:schemeClr val="accent6">
                    <a:lumMod val="20000"/>
                    <a:lumOff val="80000"/>
                  </a:schemeClr>
                </a:solidFill>
                <a:latin typeface="Times New Roman" panose="02020603050405020304" pitchFamily="18" charset="0"/>
                <a:cs typeface="Times New Roman" panose="02020603050405020304" pitchFamily="18" charset="0"/>
              </a:rPr>
              <a:t>Frida </a:t>
            </a:r>
            <a:r>
              <a:rPr lang="en-US" b="1" dirty="0">
                <a:solidFill>
                  <a:schemeClr val="accent6">
                    <a:lumMod val="20000"/>
                    <a:lumOff val="80000"/>
                  </a:schemeClr>
                </a:solidFill>
                <a:latin typeface="Times New Roman" panose="02020603050405020304" pitchFamily="18" charset="0"/>
                <a:cs typeface="Times New Roman" panose="02020603050405020304" pitchFamily="18" charset="0"/>
              </a:rPr>
              <a:t>suffered polio</a:t>
            </a:r>
            <a:r>
              <a:rPr lang="en-US" dirty="0">
                <a:solidFill>
                  <a:schemeClr val="accent6">
                    <a:lumMod val="20000"/>
                    <a:lumOff val="80000"/>
                  </a:schemeClr>
                </a:solidFill>
                <a:latin typeface="Times New Roman" panose="02020603050405020304" pitchFamily="18" charset="0"/>
                <a:cs typeface="Times New Roman" panose="02020603050405020304" pitchFamily="18" charset="0"/>
              </a:rPr>
              <a:t> during her childhood and, according to some sources, also</a:t>
            </a:r>
            <a:r>
              <a:rPr lang="en-US" b="1" dirty="0">
                <a:solidFill>
                  <a:schemeClr val="accent6">
                    <a:lumMod val="20000"/>
                    <a:lumOff val="80000"/>
                  </a:schemeClr>
                </a:solidFill>
                <a:latin typeface="Times New Roman" panose="02020603050405020304" pitchFamily="18" charset="0"/>
                <a:cs typeface="Times New Roman" panose="02020603050405020304" pitchFamily="18" charset="0"/>
              </a:rPr>
              <a:t> had spina bifida</a:t>
            </a:r>
            <a:r>
              <a:rPr lang="en-US" dirty="0">
                <a:solidFill>
                  <a:schemeClr val="accent6">
                    <a:lumMod val="20000"/>
                    <a:lumOff val="80000"/>
                  </a:schemeClr>
                </a:solidFill>
                <a:latin typeface="Times New Roman" panose="02020603050405020304" pitchFamily="18" charset="0"/>
                <a:cs typeface="Times New Roman" panose="02020603050405020304" pitchFamily="18" charset="0"/>
              </a:rPr>
              <a:t>, which caused dysmetria in her right leg. In addition, her </a:t>
            </a:r>
            <a:r>
              <a:rPr lang="en-US" b="1" dirty="0">
                <a:solidFill>
                  <a:schemeClr val="accent6">
                    <a:lumMod val="20000"/>
                    <a:lumOff val="80000"/>
                  </a:schemeClr>
                </a:solidFill>
                <a:latin typeface="Times New Roman" panose="02020603050405020304" pitchFamily="18" charset="0"/>
                <a:cs typeface="Times New Roman" panose="02020603050405020304" pitchFamily="18" charset="0"/>
              </a:rPr>
              <a:t>spinal problems</a:t>
            </a:r>
            <a:r>
              <a:rPr lang="en-US" dirty="0">
                <a:solidFill>
                  <a:schemeClr val="accent6">
                    <a:lumMod val="20000"/>
                    <a:lumOff val="80000"/>
                  </a:schemeClr>
                </a:solidFill>
                <a:latin typeface="Times New Roman" panose="02020603050405020304" pitchFamily="18" charset="0"/>
                <a:cs typeface="Times New Roman" panose="02020603050405020304" pitchFamily="18" charset="0"/>
              </a:rPr>
              <a:t> were aggravated by an accident suffered in her adolescence, which left her with physical issues for her entire life</a:t>
            </a:r>
            <a:r>
              <a:rPr lang="en-US" dirty="0" smtClean="0">
                <a:solidFill>
                  <a:schemeClr val="accent6">
                    <a:lumMod val="20000"/>
                    <a:lumOff val="80000"/>
                  </a:schemeClr>
                </a:solidFill>
                <a:latin typeface="Times New Roman" panose="02020603050405020304" pitchFamily="18" charset="0"/>
                <a:cs typeface="Times New Roman" panose="02020603050405020304" pitchFamily="18" charset="0"/>
              </a:rPr>
              <a:t>.</a:t>
            </a:r>
          </a:p>
          <a:p>
            <a:r>
              <a:rPr lang="en-US" dirty="0">
                <a:solidFill>
                  <a:schemeClr val="accent6">
                    <a:lumMod val="20000"/>
                    <a:lumOff val="80000"/>
                  </a:schemeClr>
                </a:solidFill>
                <a:latin typeface="Times New Roman" panose="02020603050405020304" pitchFamily="18" charset="0"/>
                <a:cs typeface="Times New Roman" panose="02020603050405020304" pitchFamily="18" charset="0"/>
              </a:rPr>
              <a:t>Frida spent much of her life in bed suffering from severe pain. Even so, she became one of the most famous artists of all time and an icon of the twentieth century.</a:t>
            </a:r>
          </a:p>
        </p:txBody>
      </p:sp>
      <p:sp>
        <p:nvSpPr>
          <p:cNvPr id="7" name="TextBox 6"/>
          <p:cNvSpPr txBox="1"/>
          <p:nvPr/>
        </p:nvSpPr>
        <p:spPr>
          <a:xfrm>
            <a:off x="4121623" y="671691"/>
            <a:ext cx="3766782" cy="6186309"/>
          </a:xfrm>
          <a:prstGeom prst="rect">
            <a:avLst/>
          </a:prstGeom>
          <a:noFill/>
        </p:spPr>
        <p:txBody>
          <a:bodyPr wrap="square" rtlCol="0">
            <a:spAutoFit/>
          </a:bodyPr>
          <a:lstStyle/>
          <a:p>
            <a:r>
              <a:rPr lang="en-US" b="1" u="sng" dirty="0">
                <a:solidFill>
                  <a:schemeClr val="bg1"/>
                </a:solidFill>
                <a:latin typeface="Times New Roman" panose="02020603050405020304" pitchFamily="18" charset="0"/>
                <a:cs typeface="Times New Roman" panose="02020603050405020304" pitchFamily="18" charset="0"/>
              </a:rPr>
              <a:t>Andrea Boccelli</a:t>
            </a:r>
          </a:p>
          <a:p>
            <a:pPr fontAlgn="base"/>
            <a:r>
              <a:rPr lang="en-US" dirty="0">
                <a:solidFill>
                  <a:schemeClr val="bg1"/>
                </a:solidFill>
                <a:latin typeface="Times New Roman" panose="02020603050405020304" pitchFamily="18" charset="0"/>
                <a:cs typeface="Times New Roman" panose="02020603050405020304" pitchFamily="18" charset="0"/>
              </a:rPr>
              <a:t>Tenor, musician, writer and musical producer of Italian origin, Andrea Boccelli has sold more than 75 million records.</a:t>
            </a:r>
          </a:p>
          <a:p>
            <a:pPr fontAlgn="base"/>
            <a:r>
              <a:rPr lang="en-US" dirty="0">
                <a:solidFill>
                  <a:schemeClr val="bg1"/>
                </a:solidFill>
                <a:latin typeface="Times New Roman" panose="02020603050405020304" pitchFamily="18" charset="0"/>
                <a:cs typeface="Times New Roman" panose="02020603050405020304" pitchFamily="18" charset="0"/>
              </a:rPr>
              <a:t>He was born with </a:t>
            </a:r>
            <a:r>
              <a:rPr lang="en-US" b="1" dirty="0">
                <a:solidFill>
                  <a:schemeClr val="bg1"/>
                </a:solidFill>
                <a:latin typeface="Times New Roman" panose="02020603050405020304" pitchFamily="18" charset="0"/>
                <a:cs typeface="Times New Roman" panose="02020603050405020304" pitchFamily="18" charset="0"/>
              </a:rPr>
              <a:t>congenital glaucoma</a:t>
            </a:r>
            <a:r>
              <a:rPr lang="en-US" dirty="0">
                <a:solidFill>
                  <a:schemeClr val="bg1"/>
                </a:solidFill>
                <a:latin typeface="Times New Roman" panose="02020603050405020304" pitchFamily="18" charset="0"/>
                <a:cs typeface="Times New Roman" panose="02020603050405020304" pitchFamily="18" charset="0"/>
              </a:rPr>
              <a:t> that left him partially blind, something that did not prevent him from taking piano lessons until the age of six.</a:t>
            </a:r>
          </a:p>
          <a:p>
            <a:pPr fontAlgn="base"/>
            <a:r>
              <a:rPr lang="en-US" dirty="0">
                <a:solidFill>
                  <a:schemeClr val="bg1"/>
                </a:solidFill>
                <a:latin typeface="Times New Roman" panose="02020603050405020304" pitchFamily="18" charset="0"/>
                <a:cs typeface="Times New Roman" panose="02020603050405020304" pitchFamily="18" charset="0"/>
              </a:rPr>
              <a:t>However, at age 12 he suffered a blow during a football game that left him </a:t>
            </a:r>
            <a:r>
              <a:rPr lang="en-US" b="1" dirty="0">
                <a:solidFill>
                  <a:schemeClr val="bg1"/>
                </a:solidFill>
                <a:latin typeface="Times New Roman" panose="02020603050405020304" pitchFamily="18" charset="0"/>
                <a:cs typeface="Times New Roman" panose="02020603050405020304" pitchFamily="18" charset="0"/>
              </a:rPr>
              <a:t>completely blind</a:t>
            </a:r>
            <a:r>
              <a:rPr lang="en-US" dirty="0">
                <a:solidFill>
                  <a:schemeClr val="bg1"/>
                </a:solidFill>
                <a:latin typeface="Times New Roman" panose="02020603050405020304" pitchFamily="18" charset="0"/>
                <a:cs typeface="Times New Roman" panose="02020603050405020304" pitchFamily="18" charset="0"/>
              </a:rPr>
              <a:t>. Endowed with a spirit of innate improvement, he decided to focus entirely on music, specifically on singing. He also studied Law.</a:t>
            </a:r>
          </a:p>
          <a:p>
            <a:pPr fontAlgn="base"/>
            <a:r>
              <a:rPr lang="en-US" dirty="0">
                <a:solidFill>
                  <a:schemeClr val="bg1"/>
                </a:solidFill>
                <a:latin typeface="Times New Roman" panose="02020603050405020304" pitchFamily="18" charset="0"/>
                <a:cs typeface="Times New Roman" panose="02020603050405020304" pitchFamily="18" charset="0"/>
              </a:rPr>
              <a:t>Boccelli has received numerous awards of international prestige and even has a beach named after him on the Adriatic.</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8500941" y="2288697"/>
            <a:ext cx="3642155" cy="3416320"/>
          </a:xfrm>
          <a:prstGeom prst="rect">
            <a:avLst/>
          </a:prstGeom>
          <a:noFill/>
        </p:spPr>
        <p:txBody>
          <a:bodyPr wrap="square" rtlCol="0">
            <a:spAutoFit/>
          </a:bodyPr>
          <a:lstStyle/>
          <a:p>
            <a:r>
              <a:rPr lang="en-US" b="1" u="sng" dirty="0">
                <a:solidFill>
                  <a:schemeClr val="bg1"/>
                </a:solidFill>
                <a:latin typeface="Times New Roman" panose="02020603050405020304" pitchFamily="18" charset="0"/>
                <a:cs typeface="Times New Roman" panose="02020603050405020304" pitchFamily="18" charset="0"/>
              </a:rPr>
              <a:t>John Nash</a:t>
            </a:r>
          </a:p>
          <a:p>
            <a:r>
              <a:rPr lang="en-US" dirty="0">
                <a:solidFill>
                  <a:schemeClr val="bg1"/>
                </a:solidFill>
                <a:latin typeface="Times New Roman" panose="02020603050405020304" pitchFamily="18" charset="0"/>
                <a:cs typeface="Times New Roman" panose="02020603050405020304" pitchFamily="18" charset="0"/>
              </a:rPr>
              <a:t>Another example of a celebrity with a disability who broke the mould is John Nash, an American mathematician whose life, marked by </a:t>
            </a:r>
            <a:r>
              <a:rPr lang="en-US" b="1" dirty="0">
                <a:solidFill>
                  <a:schemeClr val="bg1"/>
                </a:solidFill>
                <a:latin typeface="Times New Roman" panose="02020603050405020304" pitchFamily="18" charset="0"/>
                <a:cs typeface="Times New Roman" panose="02020603050405020304" pitchFamily="18" charset="0"/>
              </a:rPr>
              <a:t>acute paranoid schizophrenia</a:t>
            </a:r>
            <a:r>
              <a:rPr lang="en-US" dirty="0">
                <a:solidFill>
                  <a:schemeClr val="bg1"/>
                </a:solidFill>
                <a:latin typeface="Times New Roman" panose="02020603050405020304" pitchFamily="18" charset="0"/>
                <a:cs typeface="Times New Roman" panose="02020603050405020304" pitchFamily="18" charset="0"/>
              </a:rPr>
              <a:t>, is known to us thanks to the film "</a:t>
            </a:r>
            <a:r>
              <a:rPr lang="en-US" u="sng" dirty="0">
                <a:solidFill>
                  <a:schemeClr val="bg1"/>
                </a:solidFill>
                <a:latin typeface="Times New Roman" panose="02020603050405020304" pitchFamily="18" charset="0"/>
                <a:cs typeface="Times New Roman" panose="02020603050405020304" pitchFamily="18" charset="0"/>
                <a:hlinkClick r:id="rId5"/>
              </a:rPr>
              <a:t>A Beautiful Mind</a:t>
            </a:r>
            <a:r>
              <a:rPr lang="en-US" dirty="0">
                <a:solidFill>
                  <a:schemeClr val="bg1"/>
                </a:solidFill>
                <a:latin typeface="Times New Roman" panose="02020603050405020304" pitchFamily="18" charset="0"/>
                <a:cs typeface="Times New Roman" panose="02020603050405020304" pitchFamily="18" charset="0"/>
              </a:rPr>
              <a:t>" Aware of his illness, Nash fought against it and </a:t>
            </a:r>
            <a:r>
              <a:rPr lang="en-US" b="1" dirty="0">
                <a:solidFill>
                  <a:schemeClr val="bg1"/>
                </a:solidFill>
                <a:latin typeface="Times New Roman" panose="02020603050405020304" pitchFamily="18" charset="0"/>
                <a:cs typeface="Times New Roman" panose="02020603050405020304" pitchFamily="18" charset="0"/>
              </a:rPr>
              <a:t>developed a successful academic career</a:t>
            </a:r>
            <a:r>
              <a:rPr lang="en-US" dirty="0">
                <a:solidFill>
                  <a:schemeClr val="bg1"/>
                </a:solidFill>
                <a:latin typeface="Times New Roman" panose="02020603050405020304" pitchFamily="18" charset="0"/>
                <a:cs typeface="Times New Roman" panose="02020603050405020304" pitchFamily="18" charset="0"/>
              </a:rPr>
              <a:t> that earned him the </a:t>
            </a:r>
            <a:r>
              <a:rPr lang="en-US" b="1" dirty="0">
                <a:solidFill>
                  <a:schemeClr val="bg1"/>
                </a:solidFill>
                <a:latin typeface="Times New Roman" panose="02020603050405020304" pitchFamily="18" charset="0"/>
                <a:cs typeface="Times New Roman" panose="02020603050405020304" pitchFamily="18" charset="0"/>
              </a:rPr>
              <a:t>Nobel Prize in Economics </a:t>
            </a:r>
            <a:r>
              <a:rPr lang="en-US" dirty="0">
                <a:solidFill>
                  <a:schemeClr val="bg1"/>
                </a:solidFill>
                <a:latin typeface="Times New Roman" panose="02020603050405020304" pitchFamily="18" charset="0"/>
                <a:cs typeface="Times New Roman" panose="02020603050405020304" pitchFamily="18" charset="0"/>
              </a:rPr>
              <a:t>in 1994.</a:t>
            </a:r>
          </a:p>
        </p:txBody>
      </p:sp>
      <p:sp>
        <p:nvSpPr>
          <p:cNvPr id="16" name="Date Placeholder 15"/>
          <p:cNvSpPr>
            <a:spLocks noGrp="1"/>
          </p:cNvSpPr>
          <p:nvPr>
            <p:ph type="dt" sz="half" idx="10"/>
          </p:nvPr>
        </p:nvSpPr>
        <p:spPr/>
        <p:txBody>
          <a:bodyPr/>
          <a:lstStyle/>
          <a:p>
            <a:fld id="{89D02D76-A33C-4AE1-91EF-F3DAB058F4D5}" type="datetime1">
              <a:rPr lang="en-US" sz="1400" smtClean="0">
                <a:solidFill>
                  <a:schemeClr val="tx1"/>
                </a:solidFill>
              </a:rPr>
              <a:t>2/15/2022</a:t>
            </a:fld>
            <a:endParaRPr lang="en-US" dirty="0">
              <a:solidFill>
                <a:schemeClr val="tx1"/>
              </a:solidFill>
            </a:endParaRPr>
          </a:p>
        </p:txBody>
      </p:sp>
      <p:sp>
        <p:nvSpPr>
          <p:cNvPr id="17" name="Slide Number Placeholder 16"/>
          <p:cNvSpPr>
            <a:spLocks noGrp="1"/>
          </p:cNvSpPr>
          <p:nvPr>
            <p:ph type="sldNum" sz="quarter" idx="12"/>
          </p:nvPr>
        </p:nvSpPr>
        <p:spPr/>
        <p:txBody>
          <a:bodyPr/>
          <a:lstStyle/>
          <a:p>
            <a:fld id="{13C20799-8215-42F9-AD29-2D83E0DBD6AD}" type="slidenum">
              <a:rPr lang="en-US" sz="1400" smtClean="0">
                <a:solidFill>
                  <a:schemeClr val="tx1"/>
                </a:solidFill>
              </a:rPr>
              <a:t>4</a:t>
            </a:fld>
            <a:endParaRPr lang="en-US" sz="1400" dirty="0">
              <a:solidFill>
                <a:schemeClr val="tx1"/>
              </a:solidFill>
            </a:endParaRPr>
          </a:p>
        </p:txBody>
      </p:sp>
    </p:spTree>
    <p:extLst>
      <p:ext uri="{BB962C8B-B14F-4D97-AF65-F5344CB8AC3E}">
        <p14:creationId xmlns:p14="http://schemas.microsoft.com/office/powerpoint/2010/main" val="249987049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77720" cy="6858000"/>
          </a:xfrm>
          <a:prstGeom prst="rect">
            <a:avLst/>
          </a:prstGeom>
          <a:ln>
            <a:noFill/>
          </a:ln>
          <a:effectLst>
            <a:softEdge rad="112500"/>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588" y="-13648"/>
            <a:ext cx="6197411" cy="6701052"/>
          </a:xfrm>
          <a:prstGeom prst="rect">
            <a:avLst/>
          </a:prstGeom>
          <a:ln>
            <a:noFill/>
          </a:ln>
          <a:effectLst>
            <a:softEdge rad="112500"/>
          </a:effectLst>
        </p:spPr>
      </p:pic>
      <p:sp>
        <p:nvSpPr>
          <p:cNvPr id="5" name="TextBox 4"/>
          <p:cNvSpPr txBox="1"/>
          <p:nvPr/>
        </p:nvSpPr>
        <p:spPr>
          <a:xfrm>
            <a:off x="429904" y="1965278"/>
            <a:ext cx="5117911" cy="4247317"/>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Nick Vujicic</a:t>
            </a:r>
          </a:p>
          <a:p>
            <a:pPr fontAlgn="base"/>
            <a:r>
              <a:rPr lang="en-US" dirty="0">
                <a:solidFill>
                  <a:schemeClr val="bg2">
                    <a:lumMod val="90000"/>
                  </a:schemeClr>
                </a:solidFill>
                <a:latin typeface="Times New Roman" panose="02020603050405020304" pitchFamily="18" charset="0"/>
                <a:cs typeface="Times New Roman" panose="02020603050405020304" pitchFamily="18" charset="0"/>
              </a:rPr>
              <a:t>Nick Vujicic is another world-famous celebrity with a disability, and </a:t>
            </a:r>
            <a:r>
              <a:rPr lang="en-US" b="1" dirty="0">
                <a:solidFill>
                  <a:schemeClr val="bg2">
                    <a:lumMod val="90000"/>
                  </a:schemeClr>
                </a:solidFill>
                <a:latin typeface="Times New Roman" panose="02020603050405020304" pitchFamily="18" charset="0"/>
                <a:cs typeface="Times New Roman" panose="02020603050405020304" pitchFamily="18" charset="0"/>
              </a:rPr>
              <a:t>founder of Life Without Limbs</a:t>
            </a:r>
            <a:r>
              <a:rPr lang="en-US" dirty="0">
                <a:solidFill>
                  <a:schemeClr val="bg2">
                    <a:lumMod val="90000"/>
                  </a:schemeClr>
                </a:solidFill>
                <a:latin typeface="Times New Roman" panose="02020603050405020304" pitchFamily="18" charset="0"/>
                <a:cs typeface="Times New Roman" panose="02020603050405020304" pitchFamily="18" charset="0"/>
              </a:rPr>
              <a:t> - an organisation for people with physical disabilities.</a:t>
            </a:r>
          </a:p>
          <a:p>
            <a:pPr fontAlgn="base"/>
            <a:r>
              <a:rPr lang="en-US" dirty="0">
                <a:solidFill>
                  <a:schemeClr val="bg2">
                    <a:lumMod val="90000"/>
                  </a:schemeClr>
                </a:solidFill>
                <a:latin typeface="Times New Roman" panose="02020603050405020304" pitchFamily="18" charset="0"/>
                <a:cs typeface="Times New Roman" panose="02020603050405020304" pitchFamily="18" charset="0"/>
              </a:rPr>
              <a:t>Vujicic was </a:t>
            </a:r>
            <a:r>
              <a:rPr lang="en-US" b="1" dirty="0">
                <a:solidFill>
                  <a:schemeClr val="bg2">
                    <a:lumMod val="90000"/>
                  </a:schemeClr>
                </a:solidFill>
                <a:latin typeface="Times New Roman" panose="02020603050405020304" pitchFamily="18" charset="0"/>
                <a:cs typeface="Times New Roman" panose="02020603050405020304" pitchFamily="18" charset="0"/>
              </a:rPr>
              <a:t>born in 1982 with no limbs</a:t>
            </a:r>
            <a:r>
              <a:rPr lang="en-US" dirty="0">
                <a:solidFill>
                  <a:schemeClr val="bg2">
                    <a:lumMod val="90000"/>
                  </a:schemeClr>
                </a:solidFill>
                <a:latin typeface="Times New Roman" panose="02020603050405020304" pitchFamily="18" charset="0"/>
                <a:cs typeface="Times New Roman" panose="02020603050405020304" pitchFamily="18" charset="0"/>
              </a:rPr>
              <a:t>. He claims that as a child he suffered ridicule and discrimination, and tried to commit suicide but, with time, he learned to see his own potential.</a:t>
            </a:r>
          </a:p>
          <a:p>
            <a:pPr fontAlgn="base"/>
            <a:r>
              <a:rPr lang="en-US" dirty="0">
                <a:solidFill>
                  <a:schemeClr val="bg2">
                    <a:lumMod val="90000"/>
                  </a:schemeClr>
                </a:solidFill>
                <a:latin typeface="Times New Roman" panose="02020603050405020304" pitchFamily="18" charset="0"/>
                <a:cs typeface="Times New Roman" panose="02020603050405020304" pitchFamily="18" charset="0"/>
              </a:rPr>
              <a:t>He is currently </a:t>
            </a:r>
            <a:r>
              <a:rPr lang="en-US" b="1" dirty="0">
                <a:solidFill>
                  <a:schemeClr val="bg2">
                    <a:lumMod val="90000"/>
                  </a:schemeClr>
                </a:solidFill>
                <a:latin typeface="Times New Roman" panose="02020603050405020304" pitchFamily="18" charset="0"/>
                <a:cs typeface="Times New Roman" panose="02020603050405020304" pitchFamily="18" charset="0"/>
              </a:rPr>
              <a:t>giving motivational talks around the world</a:t>
            </a:r>
            <a:r>
              <a:rPr lang="en-US" dirty="0">
                <a:solidFill>
                  <a:schemeClr val="bg2">
                    <a:lumMod val="90000"/>
                  </a:schemeClr>
                </a:solidFill>
                <a:latin typeface="Times New Roman" panose="02020603050405020304" pitchFamily="18" charset="0"/>
                <a:cs typeface="Times New Roman" panose="02020603050405020304" pitchFamily="18" charset="0"/>
              </a:rPr>
              <a:t>, has written several books and is a regular on talk shows and TV programs. He became very famous when starring in the touching short film "</a:t>
            </a:r>
            <a:r>
              <a:rPr lang="en-US" u="sng" dirty="0">
                <a:solidFill>
                  <a:schemeClr val="bg2">
                    <a:lumMod val="90000"/>
                  </a:schemeClr>
                </a:solidFill>
                <a:latin typeface="Times New Roman" panose="02020603050405020304" pitchFamily="18" charset="0"/>
                <a:cs typeface="Times New Roman" panose="02020603050405020304" pitchFamily="18" charset="0"/>
                <a:hlinkClick r:id="rId4"/>
              </a:rPr>
              <a:t>The Butterfly Circus</a:t>
            </a:r>
            <a:r>
              <a:rPr lang="en-US" dirty="0">
                <a:solidFill>
                  <a:schemeClr val="bg2">
                    <a:lumMod val="90000"/>
                  </a:schemeClr>
                </a:solidFill>
                <a:latin typeface="Times New Roman" panose="02020603050405020304" pitchFamily="18" charset="0"/>
                <a:cs typeface="Times New Roman" panose="02020603050405020304" pitchFamily="18" charset="0"/>
              </a:rPr>
              <a:t>".</a:t>
            </a:r>
          </a:p>
          <a:p>
            <a:pPr fontAlgn="base"/>
            <a:r>
              <a:rPr lang="en-US" b="1" dirty="0"/>
              <a:t> </a:t>
            </a:r>
          </a:p>
          <a:p>
            <a:endParaRPr lang="en-US" dirty="0"/>
          </a:p>
        </p:txBody>
      </p:sp>
      <p:sp>
        <p:nvSpPr>
          <p:cNvPr id="6" name="TextBox 5"/>
          <p:cNvSpPr txBox="1"/>
          <p:nvPr/>
        </p:nvSpPr>
        <p:spPr>
          <a:xfrm>
            <a:off x="6418332" y="1549779"/>
            <a:ext cx="5349922" cy="5078313"/>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Stephen Hawking</a:t>
            </a:r>
          </a:p>
          <a:p>
            <a:pPr fontAlgn="base"/>
            <a:r>
              <a:rPr lang="en-US" dirty="0">
                <a:solidFill>
                  <a:schemeClr val="bg2">
                    <a:lumMod val="90000"/>
                  </a:schemeClr>
                </a:solidFill>
                <a:latin typeface="Times New Roman" panose="02020603050405020304" pitchFamily="18" charset="0"/>
                <a:cs typeface="Times New Roman" panose="02020603050405020304" pitchFamily="18" charset="0"/>
              </a:rPr>
              <a:t>A theoretical physicist, astrophysicist, cosmologist, and eminent scientist, Stephen Hawking was </a:t>
            </a:r>
            <a:r>
              <a:rPr lang="en-US" b="1" dirty="0">
                <a:solidFill>
                  <a:schemeClr val="bg2">
                    <a:lumMod val="90000"/>
                  </a:schemeClr>
                </a:solidFill>
                <a:latin typeface="Times New Roman" panose="02020603050405020304" pitchFamily="18" charset="0"/>
                <a:cs typeface="Times New Roman" panose="02020603050405020304" pitchFamily="18" charset="0"/>
              </a:rPr>
              <a:t>diagnosed with ALS at age 21</a:t>
            </a:r>
            <a:r>
              <a:rPr lang="en-US" dirty="0">
                <a:solidFill>
                  <a:schemeClr val="bg2">
                    <a:lumMod val="90000"/>
                  </a:schemeClr>
                </a:solidFill>
                <a:latin typeface="Times New Roman" panose="02020603050405020304" pitchFamily="18" charset="0"/>
                <a:cs typeface="Times New Roman" panose="02020603050405020304" pitchFamily="18" charset="0"/>
              </a:rPr>
              <a:t>: he was given 2 more years to live. He lived until he was 76-years-old.</a:t>
            </a:r>
          </a:p>
          <a:p>
            <a:pPr fontAlgn="base"/>
            <a:r>
              <a:rPr lang="en-US" dirty="0">
                <a:solidFill>
                  <a:schemeClr val="bg2">
                    <a:lumMod val="90000"/>
                  </a:schemeClr>
                </a:solidFill>
                <a:latin typeface="Times New Roman" panose="02020603050405020304" pitchFamily="18" charset="0"/>
                <a:cs typeface="Times New Roman" panose="02020603050405020304" pitchFamily="18" charset="0"/>
              </a:rPr>
              <a:t>He had been </a:t>
            </a:r>
            <a:r>
              <a:rPr lang="en-US" b="1" dirty="0">
                <a:solidFill>
                  <a:schemeClr val="bg2">
                    <a:lumMod val="90000"/>
                  </a:schemeClr>
                </a:solidFill>
                <a:latin typeface="Times New Roman" panose="02020603050405020304" pitchFamily="18" charset="0"/>
                <a:cs typeface="Times New Roman" panose="02020603050405020304" pitchFamily="18" charset="0"/>
              </a:rPr>
              <a:t>paralysed from head to toe for over thirty years</a:t>
            </a:r>
            <a:r>
              <a:rPr lang="en-US" dirty="0">
                <a:solidFill>
                  <a:schemeClr val="bg2">
                    <a:lumMod val="90000"/>
                  </a:schemeClr>
                </a:solidFill>
                <a:latin typeface="Times New Roman" panose="02020603050405020304" pitchFamily="18" charset="0"/>
                <a:cs typeface="Times New Roman" panose="02020603050405020304" pitchFamily="18" charset="0"/>
              </a:rPr>
              <a:t> and used a voice synthesiser to be able to communicate, and a wheelchair that he operated through slight movements of the head and eyes.</a:t>
            </a:r>
          </a:p>
          <a:p>
            <a:pPr fontAlgn="base"/>
            <a:r>
              <a:rPr lang="en-US" dirty="0">
                <a:solidFill>
                  <a:schemeClr val="bg2">
                    <a:lumMod val="90000"/>
                  </a:schemeClr>
                </a:solidFill>
                <a:latin typeface="Times New Roman" panose="02020603050405020304" pitchFamily="18" charset="0"/>
                <a:cs typeface="Times New Roman" panose="02020603050405020304" pitchFamily="18" charset="0"/>
              </a:rPr>
              <a:t>None of this prevented him from developing his activity as an </a:t>
            </a:r>
            <a:r>
              <a:rPr lang="en-US" b="1" dirty="0">
                <a:solidFill>
                  <a:schemeClr val="bg2">
                    <a:lumMod val="90000"/>
                  </a:schemeClr>
                </a:solidFill>
                <a:latin typeface="Times New Roman" panose="02020603050405020304" pitchFamily="18" charset="0"/>
                <a:cs typeface="Times New Roman" panose="02020603050405020304" pitchFamily="18" charset="0"/>
              </a:rPr>
              <a:t>exemplary researcher and professor</a:t>
            </a:r>
            <a:r>
              <a:rPr lang="en-US" dirty="0">
                <a:solidFill>
                  <a:schemeClr val="bg2">
                    <a:lumMod val="90000"/>
                  </a:schemeClr>
                </a:solidFill>
                <a:latin typeface="Times New Roman" panose="02020603050405020304" pitchFamily="18" charset="0"/>
                <a:cs typeface="Times New Roman" panose="02020603050405020304" pitchFamily="18" charset="0"/>
              </a:rPr>
              <a:t>, and intense personal life that allowed him to make his illness known to the world.</a:t>
            </a:r>
          </a:p>
          <a:p>
            <a:pPr fontAlgn="base"/>
            <a:r>
              <a:rPr lang="en-US" dirty="0">
                <a:solidFill>
                  <a:schemeClr val="bg2">
                    <a:lumMod val="90000"/>
                  </a:schemeClr>
                </a:solidFill>
                <a:latin typeface="Times New Roman" panose="02020603050405020304" pitchFamily="18" charset="0"/>
                <a:cs typeface="Times New Roman" panose="02020603050405020304" pitchFamily="18" charset="0"/>
              </a:rPr>
              <a:t>Becoming one of the most recognisable celebrities of our time, his story was taken to the cinema in the film "</a:t>
            </a:r>
            <a:r>
              <a:rPr lang="en-US" u="sng" dirty="0">
                <a:solidFill>
                  <a:schemeClr val="bg2">
                    <a:lumMod val="90000"/>
                  </a:schemeClr>
                </a:solidFill>
                <a:latin typeface="Times New Roman" panose="02020603050405020304" pitchFamily="18" charset="0"/>
                <a:cs typeface="Times New Roman" panose="02020603050405020304" pitchFamily="18" charset="0"/>
                <a:hlinkClick r:id="rId5"/>
              </a:rPr>
              <a:t>The Theory of Everything</a:t>
            </a:r>
            <a:r>
              <a:rPr lang="en-US" dirty="0">
                <a:solidFill>
                  <a:schemeClr val="bg2">
                    <a:lumMod val="90000"/>
                  </a:schemeClr>
                </a:solidFill>
                <a:latin typeface="Times New Roman" panose="02020603050405020304" pitchFamily="18" charset="0"/>
                <a:cs typeface="Times New Roman" panose="02020603050405020304" pitchFamily="18" charset="0"/>
              </a:rPr>
              <a:t>".</a:t>
            </a:r>
          </a:p>
          <a:p>
            <a:pPr fontAlgn="base"/>
            <a:r>
              <a:rPr lang="en-US" b="1" dirty="0">
                <a:solidFill>
                  <a:schemeClr val="bg2">
                    <a:lumMod val="90000"/>
                  </a:schemeClr>
                </a:solidFill>
              </a:rPr>
              <a:t> </a:t>
            </a:r>
          </a:p>
          <a:p>
            <a:endParaRPr lang="en-US" b="1" dirty="0" smtClean="0"/>
          </a:p>
        </p:txBody>
      </p:sp>
      <p:sp>
        <p:nvSpPr>
          <p:cNvPr id="12" name="Date Placeholder 11"/>
          <p:cNvSpPr>
            <a:spLocks noGrp="1"/>
          </p:cNvSpPr>
          <p:nvPr>
            <p:ph type="dt" sz="half" idx="10"/>
          </p:nvPr>
        </p:nvSpPr>
        <p:spPr/>
        <p:txBody>
          <a:bodyPr/>
          <a:lstStyle/>
          <a:p>
            <a:fld id="{DDC7E6D5-096E-43CF-BF2F-63C71E6324B0}" type="datetime1">
              <a:rPr lang="en-US" sz="1400" smtClean="0">
                <a:solidFill>
                  <a:schemeClr val="bg1"/>
                </a:solidFill>
              </a:rPr>
              <a:t>2/15/2022</a:t>
            </a:fld>
            <a:endParaRPr lang="en-US" dirty="0">
              <a:solidFill>
                <a:schemeClr val="bg1"/>
              </a:solidFill>
            </a:endParaRPr>
          </a:p>
        </p:txBody>
      </p:sp>
      <p:sp>
        <p:nvSpPr>
          <p:cNvPr id="13" name="Slide Number Placeholder 12"/>
          <p:cNvSpPr>
            <a:spLocks noGrp="1"/>
          </p:cNvSpPr>
          <p:nvPr>
            <p:ph type="sldNum" sz="quarter" idx="12"/>
          </p:nvPr>
        </p:nvSpPr>
        <p:spPr/>
        <p:txBody>
          <a:bodyPr/>
          <a:lstStyle/>
          <a:p>
            <a:fld id="{13C20799-8215-42F9-AD29-2D83E0DBD6AD}" type="slidenum">
              <a:rPr lang="en-US" sz="1400" smtClean="0">
                <a:solidFill>
                  <a:schemeClr val="bg1"/>
                </a:solidFill>
              </a:rPr>
              <a:t>5</a:t>
            </a:fld>
            <a:endParaRPr lang="en-US" dirty="0">
              <a:solidFill>
                <a:schemeClr val="bg1"/>
              </a:solidFill>
            </a:endParaRPr>
          </a:p>
        </p:txBody>
      </p:sp>
    </p:spTree>
    <p:extLst>
      <p:ext uri="{BB962C8B-B14F-4D97-AF65-F5344CB8AC3E}">
        <p14:creationId xmlns:p14="http://schemas.microsoft.com/office/powerpoint/2010/main" val="142342902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6000" r="-26000"/>
          </a:stretch>
        </a:blipFill>
        <a:effectLst/>
      </p:bgPr>
    </p:bg>
    <p:spTree>
      <p:nvGrpSpPr>
        <p:cNvPr id="1" name=""/>
        <p:cNvGrpSpPr/>
        <p:nvPr/>
      </p:nvGrpSpPr>
      <p:grpSpPr>
        <a:xfrm>
          <a:off x="0" y="0"/>
          <a:ext cx="0" cy="0"/>
          <a:chOff x="0" y="0"/>
          <a:chExt cx="0" cy="0"/>
        </a:xfrm>
      </p:grpSpPr>
      <p:sp>
        <p:nvSpPr>
          <p:cNvPr id="2" name="TextBox 1"/>
          <p:cNvSpPr txBox="1"/>
          <p:nvPr/>
        </p:nvSpPr>
        <p:spPr>
          <a:xfrm>
            <a:off x="3541484" y="261258"/>
            <a:ext cx="5341259" cy="523220"/>
          </a:xfrm>
          <a:prstGeom prst="rect">
            <a:avLst/>
          </a:prstGeom>
          <a:noFill/>
        </p:spPr>
        <p:txBody>
          <a:bodyPr wrap="square" rtlCol="0">
            <a:spAutoFit/>
          </a:bodyPr>
          <a:lstStyle/>
          <a:p>
            <a:r>
              <a:rPr lang="en-US" sz="2800" dirty="0" smtClean="0">
                <a:solidFill>
                  <a:srgbClr val="FF0000"/>
                </a:solidFill>
                <a:latin typeface="Times New Roman" panose="02020603050405020304" pitchFamily="18" charset="0"/>
                <a:cs typeface="Times New Roman" panose="02020603050405020304" pitchFamily="18" charset="0"/>
              </a:rPr>
              <a:t>“Disability does not mean inability”</a:t>
            </a:r>
          </a:p>
        </p:txBody>
      </p:sp>
      <p:cxnSp>
        <p:nvCxnSpPr>
          <p:cNvPr id="4" name="Straight Connector 3"/>
          <p:cNvCxnSpPr/>
          <p:nvPr/>
        </p:nvCxnSpPr>
        <p:spPr>
          <a:xfrm>
            <a:off x="4564741" y="813506"/>
            <a:ext cx="3294743"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5138055" y="943429"/>
            <a:ext cx="2148114" cy="0"/>
          </a:xfrm>
          <a:prstGeom prst="line">
            <a:avLst/>
          </a:prstGeom>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851397" y="1073352"/>
            <a:ext cx="2721429" cy="523220"/>
          </a:xfrm>
          <a:prstGeom prst="rect">
            <a:avLst/>
          </a:prstGeom>
          <a:noFill/>
        </p:spPr>
        <p:txBody>
          <a:bodyPr wrap="square" rtlCol="0">
            <a:spAutoFit/>
          </a:bodyPr>
          <a:lstStyle/>
          <a:p>
            <a:r>
              <a:rPr lang="en-US" sz="2800" dirty="0" smtClean="0">
                <a:solidFill>
                  <a:srgbClr val="FF0000"/>
                </a:solidFill>
                <a:latin typeface="Times New Roman" panose="02020603050405020304" pitchFamily="18" charset="0"/>
                <a:cs typeface="Times New Roman" panose="02020603050405020304" pitchFamily="18" charset="0"/>
              </a:rPr>
              <a:t>THANK YOU</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18" name="Date Placeholder 17"/>
          <p:cNvSpPr>
            <a:spLocks noGrp="1"/>
          </p:cNvSpPr>
          <p:nvPr>
            <p:ph type="dt" sz="half" idx="10"/>
          </p:nvPr>
        </p:nvSpPr>
        <p:spPr/>
        <p:txBody>
          <a:bodyPr/>
          <a:lstStyle/>
          <a:p>
            <a:fld id="{33115038-D190-4C77-86F6-611DCEA46C38}" type="datetime1">
              <a:rPr lang="en-US" smtClean="0">
                <a:solidFill>
                  <a:schemeClr val="tx1"/>
                </a:solidFill>
              </a:rPr>
              <a:t>2/15/2022</a:t>
            </a:fld>
            <a:endParaRPr lang="en-US" dirty="0">
              <a:solidFill>
                <a:schemeClr val="tx1"/>
              </a:solidFill>
            </a:endParaRPr>
          </a:p>
        </p:txBody>
      </p:sp>
      <p:sp>
        <p:nvSpPr>
          <p:cNvPr id="19" name="Slide Number Placeholder 18"/>
          <p:cNvSpPr>
            <a:spLocks noGrp="1"/>
          </p:cNvSpPr>
          <p:nvPr>
            <p:ph type="sldNum" sz="quarter" idx="12"/>
          </p:nvPr>
        </p:nvSpPr>
        <p:spPr/>
        <p:txBody>
          <a:bodyPr/>
          <a:lstStyle/>
          <a:p>
            <a:fld id="{13C20799-8215-42F9-AD29-2D83E0DBD6AD}" type="slidenum">
              <a:rPr lang="en-US" smtClean="0">
                <a:solidFill>
                  <a:schemeClr val="tx1"/>
                </a:solidFill>
              </a:rPr>
              <a:t>6</a:t>
            </a:fld>
            <a:endParaRPr lang="en-US" dirty="0">
              <a:solidFill>
                <a:schemeClr val="tx1"/>
              </a:solidFill>
            </a:endParaRPr>
          </a:p>
        </p:txBody>
      </p:sp>
    </p:spTree>
    <p:extLst>
      <p:ext uri="{BB962C8B-B14F-4D97-AF65-F5344CB8AC3E}">
        <p14:creationId xmlns:p14="http://schemas.microsoft.com/office/powerpoint/2010/main" val="324536375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TotalTime>
  <Words>330</Words>
  <Application>Microsoft Office PowerPoint</Application>
  <PresentationFormat>Widescreen</PresentationFormat>
  <Paragraphs>66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16</cp:revision>
  <dcterms:created xsi:type="dcterms:W3CDTF">2022-02-13T16:39:30Z</dcterms:created>
  <dcterms:modified xsi:type="dcterms:W3CDTF">2022-02-15T09:51:28Z</dcterms:modified>
</cp:coreProperties>
</file>