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4" r:id="rId5"/>
    <p:sldId id="296" r:id="rId6"/>
    <p:sldId id="291" r:id="rId7"/>
    <p:sldId id="297" r:id="rId8"/>
    <p:sldId id="292" r:id="rId9"/>
    <p:sldId id="298" r:id="rId10"/>
    <p:sldId id="293" r:id="rId11"/>
    <p:sldId id="299" r:id="rId12"/>
    <p:sldId id="294" r:id="rId13"/>
    <p:sldId id="300" r:id="rId14"/>
    <p:sldId id="275" r:id="rId15"/>
    <p:sldId id="301" r:id="rId16"/>
    <p:sldId id="27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9ACEB32-0E03-4B0F-B176-61FD32200892}" type="datetimeFigureOut">
              <a:rPr lang="en-US" smtClean="0"/>
              <a:t>11/27/2022</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6182643-1D83-4D32-AFC7-3B3407A5304E}" type="slidenum">
              <a:rPr lang="en-US" smtClean="0"/>
              <a:t>‹#›</a:t>
            </a:fld>
            <a:endParaRPr lang="en-US"/>
          </a:p>
        </p:txBody>
      </p:sp>
    </p:spTree>
    <p:extLst>
      <p:ext uri="{BB962C8B-B14F-4D97-AF65-F5344CB8AC3E}">
        <p14:creationId xmlns:p14="http://schemas.microsoft.com/office/powerpoint/2010/main" val="313561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B7BBBC"/>
          </a:solidFill>
        </p:spPr>
        <p:txBody>
          <a:bodyPr wrap="square" lIns="0" tIns="0" rIns="0" bIns="0" rtlCol="0"/>
          <a:lstStyle/>
          <a:p>
            <a:endParaRPr/>
          </a:p>
        </p:txBody>
      </p:sp>
      <p:sp>
        <p:nvSpPr>
          <p:cNvPr id="17" name="bg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g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g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3" name="bg object 23"/>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24" name="bg object 24"/>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25" name="bg object 25"/>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6" name="bg object 26"/>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7" name="bg object 27"/>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8" name="bg object 28"/>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u="heavy">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u="heavy">
                <a:solidFill>
                  <a:schemeClr val="bg1"/>
                </a:solidFill>
                <a:latin typeface="Corbel" panose="020B0503020204020204"/>
                <a:cs typeface="Corbel" panose="020B0503020204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u="heavy">
                <a:solidFill>
                  <a:schemeClr val="bg1"/>
                </a:solidFill>
                <a:latin typeface="Corbel" panose="020B0503020204020204"/>
                <a:cs typeface="Corbel" panose="020B0503020204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B7BBBC"/>
          </a:solidFill>
        </p:spPr>
        <p:txBody>
          <a:bodyPr wrap="square" lIns="0" tIns="0" rIns="0" bIns="0" rtlCol="0"/>
          <a:lstStyle/>
          <a:p>
            <a:endParaRPr/>
          </a:p>
        </p:txBody>
      </p:sp>
      <p:sp>
        <p:nvSpPr>
          <p:cNvPr id="17" name="bg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g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g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pic>
        <p:nvPicPr>
          <p:cNvPr id="23" name="bg object 23"/>
          <p:cNvPicPr/>
          <p:nvPr/>
        </p:nvPicPr>
        <p:blipFill>
          <a:blip r:embed="rId2" cstate="print"/>
          <a:stretch>
            <a:fillRect/>
          </a:stretch>
        </p:blipFill>
        <p:spPr>
          <a:xfrm>
            <a:off x="0" y="0"/>
            <a:ext cx="12188952" cy="6858000"/>
          </a:xfrm>
          <a:prstGeom prst="rect">
            <a:avLst/>
          </a:prstGeom>
        </p:spPr>
      </p:pic>
      <p:sp>
        <p:nvSpPr>
          <p:cNvPr id="24" name="bg object 24"/>
          <p:cNvSpPr/>
          <p:nvPr/>
        </p:nvSpPr>
        <p:spPr>
          <a:xfrm>
            <a:off x="1057655" y="0"/>
            <a:ext cx="11134725" cy="6858000"/>
          </a:xfrm>
          <a:custGeom>
            <a:avLst/>
            <a:gdLst/>
            <a:ahLst/>
            <a:cxnLst/>
            <a:rect l="l" t="t" r="r" b="b"/>
            <a:pathLst>
              <a:path w="11134725" h="6858000">
                <a:moveTo>
                  <a:pt x="11134344" y="0"/>
                </a:moveTo>
                <a:lnTo>
                  <a:pt x="7627620" y="0"/>
                </a:lnTo>
                <a:lnTo>
                  <a:pt x="7627620" y="507"/>
                </a:lnTo>
                <a:lnTo>
                  <a:pt x="838200" y="7366"/>
                </a:lnTo>
                <a:lnTo>
                  <a:pt x="0" y="5325364"/>
                </a:lnTo>
                <a:lnTo>
                  <a:pt x="1921891" y="6850813"/>
                </a:lnTo>
                <a:lnTo>
                  <a:pt x="7627620" y="6857418"/>
                </a:lnTo>
                <a:lnTo>
                  <a:pt x="7627620" y="6857999"/>
                </a:lnTo>
                <a:lnTo>
                  <a:pt x="11134344" y="6857999"/>
                </a:lnTo>
                <a:lnTo>
                  <a:pt x="11134344" y="0"/>
                </a:lnTo>
                <a:close/>
              </a:path>
            </a:pathLst>
          </a:custGeom>
          <a:solidFill>
            <a:srgbClr val="B7BBBC"/>
          </a:solidFill>
        </p:spPr>
        <p:txBody>
          <a:bodyPr wrap="square" lIns="0" tIns="0" rIns="0" bIns="0" rtlCol="0"/>
          <a:lstStyle/>
          <a:p>
            <a:endParaRPr/>
          </a:p>
        </p:txBody>
      </p:sp>
      <p:sp>
        <p:nvSpPr>
          <p:cNvPr id="25" name="bg object 25"/>
          <p:cNvSpPr/>
          <p:nvPr/>
        </p:nvSpPr>
        <p:spPr>
          <a:xfrm>
            <a:off x="717804" y="0"/>
            <a:ext cx="1123315" cy="5329555"/>
          </a:xfrm>
          <a:custGeom>
            <a:avLst/>
            <a:gdLst/>
            <a:ahLst/>
            <a:cxnLst/>
            <a:rect l="l" t="t" r="r" b="b"/>
            <a:pathLst>
              <a:path w="1123314" h="5329555">
                <a:moveTo>
                  <a:pt x="1123188" y="0"/>
                </a:moveTo>
                <a:lnTo>
                  <a:pt x="869061" y="0"/>
                </a:lnTo>
                <a:lnTo>
                  <a:pt x="0" y="5286502"/>
                </a:lnTo>
                <a:lnTo>
                  <a:pt x="247827" y="5329428"/>
                </a:lnTo>
                <a:lnTo>
                  <a:pt x="1123188" y="0"/>
                </a:lnTo>
                <a:close/>
              </a:path>
            </a:pathLst>
          </a:custGeom>
          <a:solidFill>
            <a:srgbClr val="2FACEB"/>
          </a:solidFill>
        </p:spPr>
        <p:txBody>
          <a:bodyPr wrap="square" lIns="0" tIns="0" rIns="0" bIns="0" rtlCol="0"/>
          <a:lstStyle/>
          <a:p>
            <a:endParaRPr/>
          </a:p>
        </p:txBody>
      </p:sp>
      <p:sp>
        <p:nvSpPr>
          <p:cNvPr id="26" name="bg object 26"/>
          <p:cNvSpPr/>
          <p:nvPr/>
        </p:nvSpPr>
        <p:spPr>
          <a:xfrm>
            <a:off x="411480" y="0"/>
            <a:ext cx="1118870" cy="5278120"/>
          </a:xfrm>
          <a:custGeom>
            <a:avLst/>
            <a:gdLst/>
            <a:ahLst/>
            <a:cxnLst/>
            <a:rect l="l" t="t" r="r" b="b"/>
            <a:pathLst>
              <a:path w="1118870" h="5278120">
                <a:moveTo>
                  <a:pt x="1118616" y="0"/>
                </a:moveTo>
                <a:lnTo>
                  <a:pt x="866013" y="0"/>
                </a:lnTo>
                <a:lnTo>
                  <a:pt x="0" y="5239512"/>
                </a:lnTo>
                <a:lnTo>
                  <a:pt x="249466" y="5277612"/>
                </a:lnTo>
                <a:lnTo>
                  <a:pt x="1118616" y="0"/>
                </a:lnTo>
                <a:close/>
              </a:path>
            </a:pathLst>
          </a:custGeom>
          <a:solidFill>
            <a:srgbClr val="585858"/>
          </a:solidFill>
        </p:spPr>
        <p:txBody>
          <a:bodyPr wrap="square" lIns="0" tIns="0" rIns="0" bIns="0" rtlCol="0"/>
          <a:lstStyle/>
          <a:p>
            <a:endParaRPr/>
          </a:p>
        </p:txBody>
      </p:sp>
      <p:sp>
        <p:nvSpPr>
          <p:cNvPr id="27" name="bg object 27"/>
          <p:cNvSpPr/>
          <p:nvPr/>
        </p:nvSpPr>
        <p:spPr>
          <a:xfrm>
            <a:off x="411480" y="5239511"/>
            <a:ext cx="1229995" cy="1618615"/>
          </a:xfrm>
          <a:custGeom>
            <a:avLst/>
            <a:gdLst/>
            <a:ahLst/>
            <a:cxnLst/>
            <a:rect l="l" t="t" r="r" b="b"/>
            <a:pathLst>
              <a:path w="1229995" h="1618615">
                <a:moveTo>
                  <a:pt x="0" y="0"/>
                </a:moveTo>
                <a:lnTo>
                  <a:pt x="1175893" y="1618487"/>
                </a:lnTo>
                <a:lnTo>
                  <a:pt x="1229868" y="1618487"/>
                </a:lnTo>
                <a:lnTo>
                  <a:pt x="0" y="0"/>
                </a:lnTo>
                <a:close/>
              </a:path>
            </a:pathLst>
          </a:custGeom>
          <a:solidFill>
            <a:srgbClr val="252525"/>
          </a:solidFill>
        </p:spPr>
        <p:txBody>
          <a:bodyPr wrap="square" lIns="0" tIns="0" rIns="0" bIns="0" rtlCol="0"/>
          <a:lstStyle/>
          <a:p>
            <a:endParaRPr/>
          </a:p>
        </p:txBody>
      </p:sp>
      <p:sp>
        <p:nvSpPr>
          <p:cNvPr id="28" name="bg object 28"/>
          <p:cNvSpPr/>
          <p:nvPr/>
        </p:nvSpPr>
        <p:spPr>
          <a:xfrm>
            <a:off x="717804" y="5291328"/>
            <a:ext cx="1496695" cy="1567180"/>
          </a:xfrm>
          <a:custGeom>
            <a:avLst/>
            <a:gdLst/>
            <a:ahLst/>
            <a:cxnLst/>
            <a:rect l="l" t="t" r="r" b="b"/>
            <a:pathLst>
              <a:path w="1496695" h="1567179">
                <a:moveTo>
                  <a:pt x="0" y="0"/>
                </a:moveTo>
                <a:lnTo>
                  <a:pt x="1444116" y="1566672"/>
                </a:lnTo>
                <a:lnTo>
                  <a:pt x="1496568" y="1566672"/>
                </a:lnTo>
                <a:lnTo>
                  <a:pt x="0" y="0"/>
                </a:lnTo>
                <a:close/>
              </a:path>
            </a:pathLst>
          </a:custGeom>
          <a:solidFill>
            <a:srgbClr val="0C5A82"/>
          </a:solidFill>
        </p:spPr>
        <p:txBody>
          <a:bodyPr wrap="square" lIns="0" tIns="0" rIns="0" bIns="0" rtlCol="0"/>
          <a:lstStyle/>
          <a:p>
            <a:endParaRPr/>
          </a:p>
        </p:txBody>
      </p:sp>
      <p:sp>
        <p:nvSpPr>
          <p:cNvPr id="29" name="bg object 29"/>
          <p:cNvSpPr/>
          <p:nvPr/>
        </p:nvSpPr>
        <p:spPr>
          <a:xfrm>
            <a:off x="717804"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30" name="bg object 30"/>
          <p:cNvSpPr/>
          <p:nvPr/>
        </p:nvSpPr>
        <p:spPr>
          <a:xfrm>
            <a:off x="411480" y="5239511"/>
            <a:ext cx="1696720" cy="1618615"/>
          </a:xfrm>
          <a:custGeom>
            <a:avLst/>
            <a:gdLst/>
            <a:ahLst/>
            <a:cxnLst/>
            <a:rect l="l" t="t" r="r" b="b"/>
            <a:pathLst>
              <a:path w="1696720" h="1618615">
                <a:moveTo>
                  <a:pt x="0" y="0"/>
                </a:moveTo>
                <a:lnTo>
                  <a:pt x="1229233" y="1618487"/>
                </a:lnTo>
                <a:lnTo>
                  <a:pt x="1696212" y="1618487"/>
                </a:lnTo>
                <a:lnTo>
                  <a:pt x="292227" y="95250"/>
                </a:lnTo>
                <a:lnTo>
                  <a:pt x="244589" y="42799"/>
                </a:lnTo>
                <a:lnTo>
                  <a:pt x="249351" y="42799"/>
                </a:lnTo>
                <a:lnTo>
                  <a:pt x="249351" y="38100"/>
                </a:lnTo>
                <a:lnTo>
                  <a:pt x="244589"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B7BBBC"/>
          </a:solidFill>
        </p:spPr>
        <p:txBody>
          <a:bodyPr wrap="square" lIns="0" tIns="0" rIns="0" bIns="0" rtlCol="0"/>
          <a:lstStyle/>
          <a:p>
            <a:endParaRPr/>
          </a:p>
        </p:txBody>
      </p:sp>
      <p:sp>
        <p:nvSpPr>
          <p:cNvPr id="17" name="bg object 17"/>
          <p:cNvSpPr/>
          <p:nvPr/>
        </p:nvSpPr>
        <p:spPr>
          <a:xfrm>
            <a:off x="457200" y="0"/>
            <a:ext cx="1122045" cy="5329555"/>
          </a:xfrm>
          <a:custGeom>
            <a:avLst/>
            <a:gdLst/>
            <a:ahLst/>
            <a:cxnLst/>
            <a:rect l="l" t="t" r="r" b="b"/>
            <a:pathLst>
              <a:path w="1122045" h="5329555">
                <a:moveTo>
                  <a:pt x="1121664" y="0"/>
                </a:moveTo>
                <a:lnTo>
                  <a:pt x="867791" y="0"/>
                </a:lnTo>
                <a:lnTo>
                  <a:pt x="0" y="5286502"/>
                </a:lnTo>
                <a:lnTo>
                  <a:pt x="247497" y="5329428"/>
                </a:lnTo>
                <a:lnTo>
                  <a:pt x="1121664" y="0"/>
                </a:lnTo>
                <a:close/>
              </a:path>
            </a:pathLst>
          </a:custGeom>
          <a:solidFill>
            <a:srgbClr val="2FACEB"/>
          </a:solidFill>
        </p:spPr>
        <p:txBody>
          <a:bodyPr wrap="square" lIns="0" tIns="0" rIns="0" bIns="0" rtlCol="0"/>
          <a:lstStyle/>
          <a:p>
            <a:endParaRPr/>
          </a:p>
        </p:txBody>
      </p:sp>
      <p:sp>
        <p:nvSpPr>
          <p:cNvPr id="18" name="bg object 18"/>
          <p:cNvSpPr/>
          <p:nvPr/>
        </p:nvSpPr>
        <p:spPr>
          <a:xfrm>
            <a:off x="150876" y="0"/>
            <a:ext cx="1117600" cy="5278120"/>
          </a:xfrm>
          <a:custGeom>
            <a:avLst/>
            <a:gdLst/>
            <a:ahLst/>
            <a:cxnLst/>
            <a:rect l="l" t="t" r="r" b="b"/>
            <a:pathLst>
              <a:path w="1117600" h="5278120">
                <a:moveTo>
                  <a:pt x="1117092" y="0"/>
                </a:moveTo>
                <a:lnTo>
                  <a:pt x="864793" y="0"/>
                </a:lnTo>
                <a:lnTo>
                  <a:pt x="0" y="5239512"/>
                </a:lnTo>
                <a:lnTo>
                  <a:pt x="249123" y="5277612"/>
                </a:lnTo>
                <a:lnTo>
                  <a:pt x="1117092" y="0"/>
                </a:lnTo>
                <a:close/>
              </a:path>
            </a:pathLst>
          </a:custGeom>
          <a:solidFill>
            <a:srgbClr val="585858"/>
          </a:solidFill>
        </p:spPr>
        <p:txBody>
          <a:bodyPr wrap="square" lIns="0" tIns="0" rIns="0" bIns="0" rtlCol="0"/>
          <a:lstStyle/>
          <a:p>
            <a:endParaRPr/>
          </a:p>
        </p:txBody>
      </p:sp>
      <p:sp>
        <p:nvSpPr>
          <p:cNvPr id="19" name="bg object 19"/>
          <p:cNvSpPr/>
          <p:nvPr/>
        </p:nvSpPr>
        <p:spPr>
          <a:xfrm>
            <a:off x="150876" y="5239511"/>
            <a:ext cx="1228725" cy="1618615"/>
          </a:xfrm>
          <a:custGeom>
            <a:avLst/>
            <a:gdLst/>
            <a:ahLst/>
            <a:cxnLst/>
            <a:rect l="l" t="t" r="r" b="b"/>
            <a:pathLst>
              <a:path w="1228725" h="1618615">
                <a:moveTo>
                  <a:pt x="0" y="0"/>
                </a:moveTo>
                <a:lnTo>
                  <a:pt x="1174369" y="1618487"/>
                </a:lnTo>
                <a:lnTo>
                  <a:pt x="1228344" y="1618487"/>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200" y="5291328"/>
            <a:ext cx="1495425" cy="1567180"/>
          </a:xfrm>
          <a:custGeom>
            <a:avLst/>
            <a:gdLst/>
            <a:ahLst/>
            <a:cxnLst/>
            <a:rect l="l" t="t" r="r" b="b"/>
            <a:pathLst>
              <a:path w="1495425" h="1567179">
                <a:moveTo>
                  <a:pt x="0" y="0"/>
                </a:moveTo>
                <a:lnTo>
                  <a:pt x="1442720" y="1566672"/>
                </a:lnTo>
                <a:lnTo>
                  <a:pt x="1495044" y="1566672"/>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6755"/>
            <a:ext cx="2131060" cy="1571625"/>
          </a:xfrm>
          <a:custGeom>
            <a:avLst/>
            <a:gdLst/>
            <a:ahLst/>
            <a:cxnLst/>
            <a:rect l="l" t="t" r="r" b="b"/>
            <a:pathLst>
              <a:path w="2131060" h="1571625">
                <a:moveTo>
                  <a:pt x="0" y="0"/>
                </a:moveTo>
                <a:lnTo>
                  <a:pt x="0" y="4699"/>
                </a:lnTo>
                <a:lnTo>
                  <a:pt x="1495552" y="1571243"/>
                </a:lnTo>
                <a:lnTo>
                  <a:pt x="2130552" y="1571243"/>
                </a:lnTo>
                <a:lnTo>
                  <a:pt x="247662" y="42799"/>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50876" y="5239511"/>
            <a:ext cx="1694814" cy="1618615"/>
          </a:xfrm>
          <a:custGeom>
            <a:avLst/>
            <a:gdLst/>
            <a:ahLst/>
            <a:cxnLst/>
            <a:rect l="l" t="t" r="r" b="b"/>
            <a:pathLst>
              <a:path w="1694814" h="1618615">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a:xfrm>
            <a:off x="3849750" y="2961513"/>
            <a:ext cx="4492498" cy="848360"/>
          </a:xfrm>
          <a:prstGeom prst="rect">
            <a:avLst/>
          </a:prstGeom>
        </p:spPr>
        <p:txBody>
          <a:bodyPr wrap="square" lIns="0" tIns="0" rIns="0" bIns="0">
            <a:spAutoFit/>
          </a:bodyPr>
          <a:lstStyle>
            <a:lvl1pPr>
              <a:defRPr sz="5400" b="1" i="0" u="heavy">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a:xfrm>
            <a:off x="1563116" y="3241928"/>
            <a:ext cx="9065767" cy="19462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38600" y="1371600"/>
            <a:ext cx="7556500" cy="1502410"/>
          </a:xfrm>
          <a:prstGeom prst="rect">
            <a:avLst/>
          </a:prstGeom>
        </p:spPr>
        <p:txBody>
          <a:bodyPr vert="horz" wrap="square" lIns="0" tIns="12700" rIns="0" bIns="0" rtlCol="0">
            <a:spAutoFit/>
          </a:bodyPr>
          <a:lstStyle/>
          <a:p>
            <a:pPr marL="12700">
              <a:lnSpc>
                <a:spcPct val="100000"/>
              </a:lnSpc>
              <a:spcBef>
                <a:spcPts val="100"/>
              </a:spcBef>
            </a:pPr>
            <a:r>
              <a:rPr lang="en-US" sz="4800" dirty="0">
                <a:latin typeface="Times New Roman" panose="02020603050405020304" charset="0"/>
                <a:cs typeface="Times New Roman" panose="02020603050405020304" charset="0"/>
              </a:rPr>
              <a:t>5 Project Management Tools</a:t>
            </a:r>
          </a:p>
          <a:p>
            <a:pPr marL="12700">
              <a:lnSpc>
                <a:spcPct val="100000"/>
              </a:lnSpc>
              <a:spcBef>
                <a:spcPts val="100"/>
              </a:spcBef>
            </a:pPr>
            <a:endParaRPr lang="en-US" sz="4800" dirty="0">
              <a:latin typeface="Times New Roman" panose="02020603050405020304" charset="0"/>
              <a:cs typeface="Times New Roman" panose="02020603050405020304" charset="0"/>
            </a:endParaRPr>
          </a:p>
        </p:txBody>
      </p:sp>
      <p:grpSp>
        <p:nvGrpSpPr>
          <p:cNvPr id="4" name="object 4"/>
          <p:cNvGrpSpPr/>
          <p:nvPr/>
        </p:nvGrpSpPr>
        <p:grpSpPr>
          <a:xfrm>
            <a:off x="886966" y="0"/>
            <a:ext cx="10238234" cy="6858507"/>
            <a:chOff x="886967" y="0"/>
            <a:chExt cx="5014468" cy="6858507"/>
          </a:xfrm>
        </p:grpSpPr>
        <p:sp>
          <p:nvSpPr>
            <p:cNvPr id="5" name="object 5"/>
            <p:cNvSpPr/>
            <p:nvPr/>
          </p:nvSpPr>
          <p:spPr>
            <a:xfrm>
              <a:off x="1324355" y="0"/>
              <a:ext cx="1062990" cy="2778760"/>
            </a:xfrm>
            <a:custGeom>
              <a:avLst/>
              <a:gdLst/>
              <a:ahLst/>
              <a:cxnLst/>
              <a:rect l="l" t="t" r="r" b="b"/>
              <a:pathLst>
                <a:path w="1062989" h="2778760">
                  <a:moveTo>
                    <a:pt x="1062591" y="0"/>
                  </a:moveTo>
                  <a:lnTo>
                    <a:pt x="681592" y="0"/>
                  </a:lnTo>
                  <a:lnTo>
                    <a:pt x="0" y="2687828"/>
                  </a:lnTo>
                  <a:lnTo>
                    <a:pt x="357250" y="2778252"/>
                  </a:lnTo>
                  <a:lnTo>
                    <a:pt x="1062591" y="0"/>
                  </a:lnTo>
                  <a:close/>
                </a:path>
              </a:pathLst>
            </a:custGeom>
            <a:solidFill>
              <a:srgbClr val="2FACEB"/>
            </a:solidFill>
          </p:spPr>
          <p:txBody>
            <a:bodyPr wrap="square" lIns="0" tIns="0" rIns="0" bIns="0" rtlCol="0"/>
            <a:lstStyle/>
            <a:p>
              <a:endParaRPr/>
            </a:p>
          </p:txBody>
        </p:sp>
        <p:sp>
          <p:nvSpPr>
            <p:cNvPr id="6" name="object 6"/>
            <p:cNvSpPr/>
            <p:nvPr/>
          </p:nvSpPr>
          <p:spPr>
            <a:xfrm>
              <a:off x="886967" y="0"/>
              <a:ext cx="1033780" cy="2668905"/>
            </a:xfrm>
            <a:custGeom>
              <a:avLst/>
              <a:gdLst/>
              <a:ahLst/>
              <a:cxnLst/>
              <a:rect l="l" t="t" r="r" b="b"/>
              <a:pathLst>
                <a:path w="1033780" h="2668905">
                  <a:moveTo>
                    <a:pt x="1033636" y="0"/>
                  </a:moveTo>
                  <a:lnTo>
                    <a:pt x="651117" y="0"/>
                  </a:lnTo>
                  <a:lnTo>
                    <a:pt x="0" y="2578100"/>
                  </a:lnTo>
                  <a:lnTo>
                    <a:pt x="347573" y="2663825"/>
                  </a:lnTo>
                  <a:lnTo>
                    <a:pt x="357098" y="2668524"/>
                  </a:lnTo>
                  <a:lnTo>
                    <a:pt x="1033636" y="0"/>
                  </a:lnTo>
                  <a:close/>
                </a:path>
              </a:pathLst>
            </a:custGeom>
            <a:solidFill>
              <a:srgbClr val="585858"/>
            </a:solidFill>
          </p:spPr>
          <p:txBody>
            <a:bodyPr wrap="square" lIns="0" tIns="0" rIns="0" bIns="0" rtlCol="0"/>
            <a:lstStyle/>
            <a:p>
              <a:endParaRPr/>
            </a:p>
          </p:txBody>
        </p:sp>
        <p:sp>
          <p:nvSpPr>
            <p:cNvPr id="7" name="object 7"/>
            <p:cNvSpPr/>
            <p:nvPr/>
          </p:nvSpPr>
          <p:spPr>
            <a:xfrm>
              <a:off x="886967" y="2583179"/>
              <a:ext cx="2694940" cy="4274820"/>
            </a:xfrm>
            <a:custGeom>
              <a:avLst/>
              <a:gdLst/>
              <a:ahLst/>
              <a:cxnLst/>
              <a:rect l="l" t="t" r="r" b="b"/>
              <a:pathLst>
                <a:path w="2694940" h="4274820">
                  <a:moveTo>
                    <a:pt x="0" y="0"/>
                  </a:moveTo>
                  <a:lnTo>
                    <a:pt x="2575306" y="4274820"/>
                  </a:lnTo>
                  <a:lnTo>
                    <a:pt x="2694432" y="4274820"/>
                  </a:lnTo>
                  <a:lnTo>
                    <a:pt x="0" y="0"/>
                  </a:lnTo>
                  <a:close/>
                </a:path>
              </a:pathLst>
            </a:custGeom>
            <a:solidFill>
              <a:srgbClr val="252525"/>
            </a:solidFill>
          </p:spPr>
          <p:txBody>
            <a:bodyPr wrap="square" lIns="0" tIns="0" rIns="0" bIns="0" rtlCol="0"/>
            <a:lstStyle/>
            <a:p>
              <a:endParaRPr/>
            </a:p>
          </p:txBody>
        </p:sp>
        <p:sp>
          <p:nvSpPr>
            <p:cNvPr id="8" name="object 8"/>
            <p:cNvSpPr/>
            <p:nvPr/>
          </p:nvSpPr>
          <p:spPr>
            <a:xfrm>
              <a:off x="1328927" y="2692907"/>
              <a:ext cx="3333115" cy="4165600"/>
            </a:xfrm>
            <a:custGeom>
              <a:avLst/>
              <a:gdLst/>
              <a:ahLst/>
              <a:cxnLst/>
              <a:rect l="l" t="t" r="r" b="b"/>
              <a:pathLst>
                <a:path w="3333115" h="4165600">
                  <a:moveTo>
                    <a:pt x="0" y="0"/>
                  </a:moveTo>
                  <a:lnTo>
                    <a:pt x="3209163" y="4165091"/>
                  </a:lnTo>
                  <a:lnTo>
                    <a:pt x="3332988" y="4165091"/>
                  </a:lnTo>
                  <a:lnTo>
                    <a:pt x="0" y="0"/>
                  </a:lnTo>
                  <a:close/>
                </a:path>
              </a:pathLst>
            </a:custGeom>
            <a:solidFill>
              <a:srgbClr val="0C5A82"/>
            </a:solidFill>
          </p:spPr>
          <p:txBody>
            <a:bodyPr wrap="square" lIns="0" tIns="0" rIns="0" bIns="0" rtlCol="0"/>
            <a:lstStyle/>
            <a:p>
              <a:endParaRPr/>
            </a:p>
          </p:txBody>
        </p:sp>
        <p:sp>
          <p:nvSpPr>
            <p:cNvPr id="9" name="object 9"/>
            <p:cNvSpPr/>
            <p:nvPr/>
          </p:nvSpPr>
          <p:spPr>
            <a:xfrm>
              <a:off x="1324355" y="2688335"/>
              <a:ext cx="4577080" cy="4170045"/>
            </a:xfrm>
            <a:custGeom>
              <a:avLst/>
              <a:gdLst/>
              <a:ahLst/>
              <a:cxnLst/>
              <a:rect l="l" t="t" r="r" b="b"/>
              <a:pathLst>
                <a:path w="4577080" h="4170045">
                  <a:moveTo>
                    <a:pt x="0" y="0"/>
                  </a:moveTo>
                  <a:lnTo>
                    <a:pt x="4699" y="4699"/>
                  </a:lnTo>
                  <a:lnTo>
                    <a:pt x="3336798" y="4169664"/>
                  </a:lnTo>
                  <a:lnTo>
                    <a:pt x="4576572" y="4169664"/>
                  </a:lnTo>
                  <a:lnTo>
                    <a:pt x="357124" y="90424"/>
                  </a:lnTo>
                  <a:lnTo>
                    <a:pt x="0" y="0"/>
                  </a:lnTo>
                  <a:close/>
                </a:path>
              </a:pathLst>
            </a:custGeom>
            <a:solidFill>
              <a:srgbClr val="1286C3"/>
            </a:solidFill>
          </p:spPr>
          <p:txBody>
            <a:bodyPr wrap="square" lIns="0" tIns="0" rIns="0" bIns="0" rtlCol="0"/>
            <a:lstStyle/>
            <a:p>
              <a:endParaRPr/>
            </a:p>
          </p:txBody>
        </p:sp>
        <p:sp>
          <p:nvSpPr>
            <p:cNvPr id="10" name="object 10"/>
            <p:cNvSpPr/>
            <p:nvPr/>
          </p:nvSpPr>
          <p:spPr>
            <a:xfrm>
              <a:off x="886967" y="2578607"/>
              <a:ext cx="3584575" cy="4279900"/>
            </a:xfrm>
            <a:custGeom>
              <a:avLst/>
              <a:gdLst/>
              <a:ahLst/>
              <a:cxnLst/>
              <a:rect l="l" t="t" r="r" b="b"/>
              <a:pathLst>
                <a:path w="3584575" h="4279900">
                  <a:moveTo>
                    <a:pt x="0" y="0"/>
                  </a:moveTo>
                  <a:lnTo>
                    <a:pt x="0" y="4699"/>
                  </a:lnTo>
                  <a:lnTo>
                    <a:pt x="2693923" y="4279391"/>
                  </a:lnTo>
                  <a:lnTo>
                    <a:pt x="3584448" y="4279391"/>
                  </a:lnTo>
                  <a:lnTo>
                    <a:pt x="419100" y="176149"/>
                  </a:lnTo>
                  <a:lnTo>
                    <a:pt x="361937" y="95250"/>
                  </a:lnTo>
                  <a:lnTo>
                    <a:pt x="357174" y="90424"/>
                  </a:lnTo>
                  <a:lnTo>
                    <a:pt x="0" y="0"/>
                  </a:lnTo>
                  <a:close/>
                </a:path>
              </a:pathLst>
            </a:custGeom>
            <a:solidFill>
              <a:srgbClr val="404040"/>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45" y="3124073"/>
            <a:ext cx="4492498" cy="492125"/>
          </a:xfrm>
        </p:spPr>
        <p:txBody>
          <a:bodyPr wrap="square"/>
          <a:lstStyle/>
          <a:p>
            <a:r>
              <a:rPr lang="en-US" sz="3200" b="0" u="none">
                <a:solidFill>
                  <a:schemeClr val="tx1"/>
                </a:solidFill>
                <a:latin typeface="Times New Roman" panose="02020603050405020304" charset="0"/>
                <a:cs typeface="Times New Roman" panose="02020603050405020304" charset="0"/>
                <a:sym typeface="+mn-ea"/>
              </a:rPr>
              <a:t>Overview  of Basecamp :</a:t>
            </a:r>
            <a:endParaRPr lang="en-US" sz="3200" b="0" u="none" dirty="0">
              <a:solidFill>
                <a:schemeClr val="tx1"/>
              </a:solidFill>
              <a:latin typeface="Times New Roman" panose="02020603050405020304" charset="0"/>
              <a:cs typeface="Times New Roman" panose="02020603050405020304" charset="0"/>
              <a:sym typeface="+mn-ea"/>
            </a:endParaRPr>
          </a:p>
        </p:txBody>
      </p:sp>
      <p:pic>
        <p:nvPicPr>
          <p:cNvPr id="4" name="Content Placeholder 3" descr="Graphical user interface, application&#10;&#10;Description automatically generated"/>
          <p:cNvPicPr>
            <a:picLocks noGrp="1" noChangeAspect="1"/>
          </p:cNvPicPr>
          <p:nvPr>
            <p:ph sz="half" idx="2"/>
          </p:nvPr>
        </p:nvPicPr>
        <p:blipFill rotWithShape="1">
          <a:blip r:embed="rId2"/>
          <a:srcRect t="3729" b="29307"/>
          <a:stretch>
            <a:fillRect/>
          </a:stretch>
        </p:blipFill>
        <p:spPr>
          <a:xfrm>
            <a:off x="5417820" y="70485"/>
            <a:ext cx="6663055" cy="6711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200400"/>
            <a:ext cx="1600200" cy="307777"/>
          </a:xfrm>
        </p:spPr>
        <p:txBody>
          <a:bodyPr wrap="square"/>
          <a:lstStyle/>
          <a:p>
            <a:r>
              <a:rPr lang="en-US" sz="2000" b="0" u="none" dirty="0">
                <a:solidFill>
                  <a:schemeClr val="tx1"/>
                </a:solidFill>
                <a:latin typeface="Times New Roman" panose="02020603050405020304" charset="0"/>
                <a:cs typeface="Times New Roman" panose="02020603050405020304" charset="0"/>
              </a:rPr>
              <a:t>Pros and Cons:</a:t>
            </a:r>
          </a:p>
        </p:txBody>
      </p:sp>
      <p:sp>
        <p:nvSpPr>
          <p:cNvPr id="3" name="Text Placeholder 2"/>
          <p:cNvSpPr>
            <a:spLocks noGrp="1"/>
          </p:cNvSpPr>
          <p:nvPr>
            <p:ph type="body" idx="1"/>
          </p:nvPr>
        </p:nvSpPr>
        <p:spPr>
          <a:xfrm>
            <a:off x="3048000" y="1981200"/>
            <a:ext cx="9065767" cy="3231654"/>
          </a:xfrm>
        </p:spPr>
        <p:txBody>
          <a:bodyPr/>
          <a:lstStyle/>
          <a:p>
            <a:r>
              <a:rPr lang="en-US" sz="1600" dirty="0"/>
              <a:t>Basecamp turns your teams into tidier, more productive ones without needing frequent meetings. It's equipped with the tools necessary for setting up to-do lists and schedules, allows the creation and uploading of files and documents, and is chat-enabled for members to communicate among themselves. Basecamp is easy on the eyes because it's organized with icons on the main page instead of with boring linear lists. It allows users to comment on files and assign tasks and notifies them about the user’s recent action. Everything that users talk about occurs in one place, removing the need to send emails and messages on various other platforms and software. Basecamp has a simple pricing system as it only has two options, namely the free plan and the paid plan. The free plan is limited to 2 users and 20 projects while the paid plan has no limits. There's also a 30-day free trial that allows you to try it out before you buy.</a:t>
            </a:r>
          </a:p>
          <a:p>
            <a:endParaRPr lang="en-US" sz="1600" dirty="0"/>
          </a:p>
          <a:p>
            <a:r>
              <a:rPr lang="en-US" sz="1600" b="1" dirty="0"/>
              <a:t>Features: Simple View, Add Project Team Members, Add Admin for the project, Create To-Do Lists, Hold Discussions, Create Documents, Manage Project Calendar.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45" y="3179953"/>
            <a:ext cx="4492498" cy="492125"/>
          </a:xfrm>
        </p:spPr>
        <p:txBody>
          <a:bodyPr wrap="square"/>
          <a:lstStyle/>
          <a:p>
            <a:r>
              <a:rPr lang="en-US" sz="3200" b="0" u="none">
                <a:solidFill>
                  <a:schemeClr val="tx1"/>
                </a:solidFill>
                <a:latin typeface="Times New Roman" panose="02020603050405020304" charset="0"/>
                <a:cs typeface="Times New Roman" panose="02020603050405020304" charset="0"/>
                <a:sym typeface="+mn-ea"/>
              </a:rPr>
              <a:t>Overview  of Monday :</a:t>
            </a:r>
            <a:endParaRPr lang="en-US" sz="3200" b="0" u="none" dirty="0">
              <a:solidFill>
                <a:schemeClr val="tx1"/>
              </a:solidFill>
              <a:latin typeface="Times New Roman" panose="02020603050405020304" charset="0"/>
              <a:cs typeface="Times New Roman" panose="02020603050405020304" charset="0"/>
              <a:sym typeface="+mn-ea"/>
            </a:endParaRPr>
          </a:p>
        </p:txBody>
      </p:sp>
      <p:pic>
        <p:nvPicPr>
          <p:cNvPr id="5" name="Content Placeholder 4"/>
          <p:cNvPicPr>
            <a:picLocks noGrp="1" noChangeAspect="1"/>
          </p:cNvPicPr>
          <p:nvPr>
            <p:ph sz="half" idx="2"/>
          </p:nvPr>
        </p:nvPicPr>
        <p:blipFill>
          <a:blip r:embed="rId2"/>
          <a:stretch>
            <a:fillRect/>
          </a:stretch>
        </p:blipFill>
        <p:spPr>
          <a:xfrm>
            <a:off x="5105400" y="76200"/>
            <a:ext cx="7086600" cy="6711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95600"/>
            <a:ext cx="1600200" cy="457200"/>
          </a:xfrm>
        </p:spPr>
        <p:txBody>
          <a:bodyPr wrap="square"/>
          <a:lstStyle/>
          <a:p>
            <a:r>
              <a:rPr lang="en-US" sz="2000" b="0" u="none" dirty="0">
                <a:solidFill>
                  <a:schemeClr val="tx1"/>
                </a:solidFill>
                <a:latin typeface="Times New Roman" panose="02020603050405020304" charset="0"/>
                <a:cs typeface="Times New Roman" panose="02020603050405020304" charset="0"/>
              </a:rPr>
              <a:t>Pros and Cons:</a:t>
            </a:r>
          </a:p>
        </p:txBody>
      </p:sp>
      <p:sp>
        <p:nvSpPr>
          <p:cNvPr id="3" name="Text Placeholder 2"/>
          <p:cNvSpPr>
            <a:spLocks noGrp="1"/>
          </p:cNvSpPr>
          <p:nvPr>
            <p:ph type="body" idx="1"/>
          </p:nvPr>
        </p:nvSpPr>
        <p:spPr>
          <a:xfrm>
            <a:off x="3048000" y="1752600"/>
            <a:ext cx="9065767" cy="3200876"/>
          </a:xfrm>
        </p:spPr>
        <p:txBody>
          <a:bodyPr/>
          <a:lstStyle/>
          <a:p>
            <a:r>
              <a:rPr lang="en-US" sz="1600" dirty="0"/>
              <a:t>Monday is a project management tool that provides collaboration, timeline views, calendar, time tracking and integrations. It is a simple task management tool that organizes your project tasks. Monday is a highly visual project management application where users can add collaborators, assign tasks, create project workflows, and track the project's </a:t>
            </a:r>
            <a:r>
              <a:rPr lang="en-US" sz="1600" dirty="0" err="1"/>
              <a:t>progress.The</a:t>
            </a:r>
            <a:r>
              <a:rPr lang="en-US" sz="1600" dirty="0"/>
              <a:t> main reason for the popularity of Monday project management is a very aggressive marketing campaign run by the company on social media and Google Ads.</a:t>
            </a:r>
          </a:p>
          <a:p>
            <a:r>
              <a:rPr lang="en-US" sz="1600" dirty="0"/>
              <a:t>If you have ever visited the Monday website, you have noticed that they follow you wherever you go with constant and aggressive ads. At times these ads could be quite annoying and overwhelming. In addition, Monday tends to spam your inbox with a huge number of unwanted marketing emails which could be very distracting. Even if you are a paid customer, you will get unwanted emails from them trying to upsell more expensive plans.</a:t>
            </a:r>
          </a:p>
          <a:p>
            <a:endParaRPr lang="en-US" sz="1600" dirty="0"/>
          </a:p>
          <a:p>
            <a:r>
              <a:rPr lang="en-US" sz="1600" b="1" dirty="0"/>
              <a:t>Features: Project Scheduling, Chat &amp; Notifications, Time Tracking, Mobile App, Assignments, Gantt Charts, Calendar View, </a:t>
            </a:r>
            <a:r>
              <a:rPr lang="en-US" sz="1600" b="1" dirty="0" err="1"/>
              <a:t>Kanban</a:t>
            </a:r>
            <a:r>
              <a:rPr lang="en-US" sz="1600" b="1" dirty="0"/>
              <a:t>, View, Integrations, Automation, Role Management,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143000"/>
            <a:ext cx="3657600" cy="553720"/>
          </a:xfrm>
        </p:spPr>
        <p:txBody>
          <a:bodyPr/>
          <a:lstStyle/>
          <a:p>
            <a:r>
              <a:rPr lang="en-US" sz="3600" u="none" dirty="0">
                <a:solidFill>
                  <a:schemeClr val="tx1"/>
                </a:solidFill>
              </a:rPr>
              <a:t>Comparison:</a:t>
            </a:r>
          </a:p>
        </p:txBody>
      </p:sp>
      <p:graphicFrame>
        <p:nvGraphicFramePr>
          <p:cNvPr id="4" name="Table 4">
            <a:extLst>
              <a:ext uri="{FF2B5EF4-FFF2-40B4-BE49-F238E27FC236}">
                <a16:creationId xmlns:a16="http://schemas.microsoft.com/office/drawing/2014/main" id="{E4530384-79E4-4332-E8E2-66597B58B60E}"/>
              </a:ext>
            </a:extLst>
          </p:cNvPr>
          <p:cNvGraphicFramePr>
            <a:graphicFrameLocks noGrp="1"/>
          </p:cNvGraphicFramePr>
          <p:nvPr>
            <p:extLst>
              <p:ext uri="{D42A27DB-BD31-4B8C-83A1-F6EECF244321}">
                <p14:modId xmlns:p14="http://schemas.microsoft.com/office/powerpoint/2010/main" val="1191089487"/>
              </p:ext>
            </p:extLst>
          </p:nvPr>
        </p:nvGraphicFramePr>
        <p:xfrm>
          <a:off x="1676400" y="2286000"/>
          <a:ext cx="8991599" cy="3047996"/>
        </p:xfrm>
        <a:graphic>
          <a:graphicData uri="http://schemas.openxmlformats.org/drawingml/2006/table">
            <a:tbl>
              <a:tblPr firstRow="1" bandRow="1">
                <a:tableStyleId>{5C22544A-7EE6-4342-B048-85BDC9FD1C3A}</a:tableStyleId>
              </a:tblPr>
              <a:tblGrid>
                <a:gridCol w="970477">
                  <a:extLst>
                    <a:ext uri="{9D8B030D-6E8A-4147-A177-3AD203B41FA5}">
                      <a16:colId xmlns:a16="http://schemas.microsoft.com/office/drawing/2014/main" val="2000186597"/>
                    </a:ext>
                  </a:extLst>
                </a:gridCol>
                <a:gridCol w="746520">
                  <a:extLst>
                    <a:ext uri="{9D8B030D-6E8A-4147-A177-3AD203B41FA5}">
                      <a16:colId xmlns:a16="http://schemas.microsoft.com/office/drawing/2014/main" val="3781670078"/>
                    </a:ext>
                  </a:extLst>
                </a:gridCol>
                <a:gridCol w="671868">
                  <a:extLst>
                    <a:ext uri="{9D8B030D-6E8A-4147-A177-3AD203B41FA5}">
                      <a16:colId xmlns:a16="http://schemas.microsoft.com/office/drawing/2014/main" val="3678530492"/>
                    </a:ext>
                  </a:extLst>
                </a:gridCol>
                <a:gridCol w="821172">
                  <a:extLst>
                    <a:ext uri="{9D8B030D-6E8A-4147-A177-3AD203B41FA5}">
                      <a16:colId xmlns:a16="http://schemas.microsoft.com/office/drawing/2014/main" val="3807931907"/>
                    </a:ext>
                  </a:extLst>
                </a:gridCol>
                <a:gridCol w="895824">
                  <a:extLst>
                    <a:ext uri="{9D8B030D-6E8A-4147-A177-3AD203B41FA5}">
                      <a16:colId xmlns:a16="http://schemas.microsoft.com/office/drawing/2014/main" val="3516155704"/>
                    </a:ext>
                  </a:extLst>
                </a:gridCol>
                <a:gridCol w="746520">
                  <a:extLst>
                    <a:ext uri="{9D8B030D-6E8A-4147-A177-3AD203B41FA5}">
                      <a16:colId xmlns:a16="http://schemas.microsoft.com/office/drawing/2014/main" val="2473223830"/>
                    </a:ext>
                  </a:extLst>
                </a:gridCol>
                <a:gridCol w="821172">
                  <a:extLst>
                    <a:ext uri="{9D8B030D-6E8A-4147-A177-3AD203B41FA5}">
                      <a16:colId xmlns:a16="http://schemas.microsoft.com/office/drawing/2014/main" val="2779149085"/>
                    </a:ext>
                  </a:extLst>
                </a:gridCol>
                <a:gridCol w="1194432">
                  <a:extLst>
                    <a:ext uri="{9D8B030D-6E8A-4147-A177-3AD203B41FA5}">
                      <a16:colId xmlns:a16="http://schemas.microsoft.com/office/drawing/2014/main" val="3549621394"/>
                    </a:ext>
                  </a:extLst>
                </a:gridCol>
                <a:gridCol w="1194432">
                  <a:extLst>
                    <a:ext uri="{9D8B030D-6E8A-4147-A177-3AD203B41FA5}">
                      <a16:colId xmlns:a16="http://schemas.microsoft.com/office/drawing/2014/main" val="2652676807"/>
                    </a:ext>
                  </a:extLst>
                </a:gridCol>
                <a:gridCol w="929182">
                  <a:extLst>
                    <a:ext uri="{9D8B030D-6E8A-4147-A177-3AD203B41FA5}">
                      <a16:colId xmlns:a16="http://schemas.microsoft.com/office/drawing/2014/main" val="1112938862"/>
                    </a:ext>
                  </a:extLst>
                </a:gridCol>
              </a:tblGrid>
              <a:tr h="655898">
                <a:tc>
                  <a:txBody>
                    <a:bodyPr/>
                    <a:lstStyle/>
                    <a:p>
                      <a:r>
                        <a:rPr lang="en-US" sz="1400" dirty="0"/>
                        <a:t>Product</a:t>
                      </a:r>
                    </a:p>
                  </a:txBody>
                  <a:tcPr/>
                </a:tc>
                <a:tc>
                  <a:txBody>
                    <a:bodyPr/>
                    <a:lstStyle/>
                    <a:p>
                      <a:r>
                        <a:rPr lang="en-US" sz="1400" dirty="0"/>
                        <a:t>Kanban Board</a:t>
                      </a:r>
                    </a:p>
                  </a:txBody>
                  <a:tcPr/>
                </a:tc>
                <a:tc>
                  <a:txBody>
                    <a:bodyPr/>
                    <a:lstStyle/>
                    <a:p>
                      <a:r>
                        <a:rPr lang="en-US" sz="1400" dirty="0"/>
                        <a:t>Gantt</a:t>
                      </a:r>
                    </a:p>
                    <a:p>
                      <a:r>
                        <a:rPr lang="en-US" sz="1400" dirty="0"/>
                        <a:t>Chart</a:t>
                      </a:r>
                    </a:p>
                  </a:txBody>
                  <a:tcPr/>
                </a:tc>
                <a:tc>
                  <a:txBody>
                    <a:bodyPr/>
                    <a:lstStyle/>
                    <a:p>
                      <a:r>
                        <a:rPr lang="en-US" sz="1400" dirty="0"/>
                        <a:t>Time Tracking</a:t>
                      </a:r>
                    </a:p>
                  </a:txBody>
                  <a:tcPr/>
                </a:tc>
                <a:tc>
                  <a:txBody>
                    <a:bodyPr/>
                    <a:lstStyle/>
                    <a:p>
                      <a:r>
                        <a:rPr lang="en-US" sz="1400" dirty="0" err="1"/>
                        <a:t>Calender</a:t>
                      </a:r>
                      <a:r>
                        <a:rPr lang="en-US" sz="1400" dirty="0"/>
                        <a:t> View</a:t>
                      </a:r>
                    </a:p>
                  </a:txBody>
                  <a:tcPr/>
                </a:tc>
                <a:tc>
                  <a:txBody>
                    <a:bodyPr/>
                    <a:lstStyle/>
                    <a:p>
                      <a:r>
                        <a:rPr lang="en-US" sz="1400" dirty="0"/>
                        <a:t>Mobile Apps</a:t>
                      </a:r>
                    </a:p>
                  </a:txBody>
                  <a:tcPr/>
                </a:tc>
                <a:tc>
                  <a:txBody>
                    <a:bodyPr/>
                    <a:lstStyle/>
                    <a:p>
                      <a:r>
                        <a:rPr lang="en-US" sz="1400" dirty="0"/>
                        <a:t>Total Features</a:t>
                      </a:r>
                    </a:p>
                  </a:txBody>
                  <a:tcPr/>
                </a:tc>
                <a:tc>
                  <a:txBody>
                    <a:bodyPr/>
                    <a:lstStyle/>
                    <a:p>
                      <a:r>
                        <a:rPr lang="en-US" sz="1400" dirty="0"/>
                        <a:t>Budget Management</a:t>
                      </a:r>
                    </a:p>
                  </a:txBody>
                  <a:tcPr/>
                </a:tc>
                <a:tc>
                  <a:txBody>
                    <a:bodyPr/>
                    <a:lstStyle/>
                    <a:p>
                      <a:r>
                        <a:rPr lang="en-US" sz="1400" dirty="0"/>
                        <a:t>Resource management</a:t>
                      </a:r>
                    </a:p>
                  </a:txBody>
                  <a:tcPr/>
                </a:tc>
                <a:tc>
                  <a:txBody>
                    <a:bodyPr/>
                    <a:lstStyle/>
                    <a:p>
                      <a:r>
                        <a:rPr lang="en-US" sz="1400" dirty="0"/>
                        <a:t>Monthly fee</a:t>
                      </a:r>
                    </a:p>
                  </a:txBody>
                  <a:tcPr/>
                </a:tc>
                <a:extLst>
                  <a:ext uri="{0D108BD9-81ED-4DB2-BD59-A6C34878D82A}">
                    <a16:rowId xmlns:a16="http://schemas.microsoft.com/office/drawing/2014/main" val="3049057094"/>
                  </a:ext>
                </a:extLst>
              </a:tr>
              <a:tr h="469417">
                <a:tc>
                  <a:txBody>
                    <a:bodyPr/>
                    <a:lstStyle/>
                    <a:p>
                      <a:r>
                        <a:rPr lang="en-US" sz="1400" dirty="0"/>
                        <a:t>Trello</a:t>
                      </a:r>
                    </a:p>
                  </a:txBody>
                  <a:tcPr/>
                </a:tc>
                <a:tc>
                  <a:txBody>
                    <a:bodyPr/>
                    <a:lstStyle/>
                    <a:p>
                      <a:r>
                        <a:rPr lang="en-US" sz="1400" dirty="0"/>
                        <a:t>Yes</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157</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$6</a:t>
                      </a:r>
                    </a:p>
                  </a:txBody>
                  <a:tcPr/>
                </a:tc>
                <a:extLst>
                  <a:ext uri="{0D108BD9-81ED-4DB2-BD59-A6C34878D82A}">
                    <a16:rowId xmlns:a16="http://schemas.microsoft.com/office/drawing/2014/main" val="3494320592"/>
                  </a:ext>
                </a:extLst>
              </a:tr>
              <a:tr h="514430">
                <a:tc>
                  <a:txBody>
                    <a:bodyPr/>
                    <a:lstStyle/>
                    <a:p>
                      <a:r>
                        <a:rPr lang="en-US" sz="1400" dirty="0"/>
                        <a:t>Jira</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No</a:t>
                      </a:r>
                    </a:p>
                  </a:txBody>
                  <a:tcPr/>
                </a:tc>
                <a:tc>
                  <a:txBody>
                    <a:bodyPr/>
                    <a:lstStyle/>
                    <a:p>
                      <a:r>
                        <a:rPr lang="en-US" sz="1400" dirty="0"/>
                        <a:t>Yes</a:t>
                      </a:r>
                    </a:p>
                  </a:txBody>
                  <a:tcPr/>
                </a:tc>
                <a:tc>
                  <a:txBody>
                    <a:bodyPr/>
                    <a:lstStyle/>
                    <a:p>
                      <a:r>
                        <a:rPr lang="en-US" sz="1400" dirty="0"/>
                        <a:t>152</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$7.50</a:t>
                      </a:r>
                    </a:p>
                  </a:txBody>
                  <a:tcPr/>
                </a:tc>
                <a:extLst>
                  <a:ext uri="{0D108BD9-81ED-4DB2-BD59-A6C34878D82A}">
                    <a16:rowId xmlns:a16="http://schemas.microsoft.com/office/drawing/2014/main" val="3244919596"/>
                  </a:ext>
                </a:extLst>
              </a:tr>
              <a:tr h="469417">
                <a:tc>
                  <a:txBody>
                    <a:bodyPr/>
                    <a:lstStyle/>
                    <a:p>
                      <a:r>
                        <a:rPr lang="en-US" sz="1400" dirty="0" err="1"/>
                        <a:t>Clickup</a:t>
                      </a:r>
                      <a:endParaRPr lang="en-US" sz="1400" dirty="0"/>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226</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$9</a:t>
                      </a:r>
                    </a:p>
                  </a:txBody>
                  <a:tcPr/>
                </a:tc>
                <a:extLst>
                  <a:ext uri="{0D108BD9-81ED-4DB2-BD59-A6C34878D82A}">
                    <a16:rowId xmlns:a16="http://schemas.microsoft.com/office/drawing/2014/main" val="1166580751"/>
                  </a:ext>
                </a:extLst>
              </a:tr>
              <a:tr h="469417">
                <a:tc>
                  <a:txBody>
                    <a:bodyPr/>
                    <a:lstStyle/>
                    <a:p>
                      <a:r>
                        <a:rPr lang="en-US" sz="1400" dirty="0"/>
                        <a:t>Basecamp</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No</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62</a:t>
                      </a:r>
                    </a:p>
                  </a:txBody>
                  <a:tcPr/>
                </a:tc>
                <a:tc>
                  <a:txBody>
                    <a:bodyPr/>
                    <a:lstStyle/>
                    <a:p>
                      <a:r>
                        <a:rPr lang="en-US" sz="1400" dirty="0"/>
                        <a:t>No</a:t>
                      </a:r>
                    </a:p>
                  </a:txBody>
                  <a:tcPr/>
                </a:tc>
                <a:tc>
                  <a:txBody>
                    <a:bodyPr/>
                    <a:lstStyle/>
                    <a:p>
                      <a:r>
                        <a:rPr lang="en-US" sz="1400" dirty="0"/>
                        <a:t>Yes</a:t>
                      </a:r>
                    </a:p>
                  </a:txBody>
                  <a:tcPr/>
                </a:tc>
                <a:tc>
                  <a:txBody>
                    <a:bodyPr/>
                    <a:lstStyle/>
                    <a:p>
                      <a:r>
                        <a:rPr lang="en-US" sz="1400" dirty="0"/>
                        <a:t>$11</a:t>
                      </a:r>
                    </a:p>
                  </a:txBody>
                  <a:tcPr/>
                </a:tc>
                <a:extLst>
                  <a:ext uri="{0D108BD9-81ED-4DB2-BD59-A6C34878D82A}">
                    <a16:rowId xmlns:a16="http://schemas.microsoft.com/office/drawing/2014/main" val="1919240282"/>
                  </a:ext>
                </a:extLst>
              </a:tr>
              <a:tr h="469417">
                <a:tc>
                  <a:txBody>
                    <a:bodyPr/>
                    <a:lstStyle/>
                    <a:p>
                      <a:r>
                        <a:rPr lang="en-US" sz="1400" dirty="0"/>
                        <a:t>Monday</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447</a:t>
                      </a:r>
                    </a:p>
                  </a:txBody>
                  <a:tcPr/>
                </a:tc>
                <a:tc>
                  <a:txBody>
                    <a:bodyPr/>
                    <a:lstStyle/>
                    <a:p>
                      <a:r>
                        <a:rPr lang="en-US" sz="1400" dirty="0"/>
                        <a:t>Yes</a:t>
                      </a:r>
                    </a:p>
                  </a:txBody>
                  <a:tcPr/>
                </a:tc>
                <a:tc>
                  <a:txBody>
                    <a:bodyPr/>
                    <a:lstStyle/>
                    <a:p>
                      <a:r>
                        <a:rPr lang="en-US" sz="1400" dirty="0"/>
                        <a:t>Yes</a:t>
                      </a:r>
                    </a:p>
                  </a:txBody>
                  <a:tcPr/>
                </a:tc>
                <a:tc>
                  <a:txBody>
                    <a:bodyPr/>
                    <a:lstStyle/>
                    <a:p>
                      <a:r>
                        <a:rPr lang="en-US" sz="1400" dirty="0"/>
                        <a:t>$8</a:t>
                      </a:r>
                    </a:p>
                  </a:txBody>
                  <a:tcPr/>
                </a:tc>
                <a:extLst>
                  <a:ext uri="{0D108BD9-81ED-4DB2-BD59-A6C34878D82A}">
                    <a16:rowId xmlns:a16="http://schemas.microsoft.com/office/drawing/2014/main" val="247285149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1"/>
            <a:ext cx="8991600" cy="685800"/>
          </a:xfrm>
        </p:spPr>
        <p:txBody>
          <a:bodyPr/>
          <a:lstStyle/>
          <a:p>
            <a:r>
              <a:rPr lang="en-US" sz="3600" u="none" dirty="0">
                <a:solidFill>
                  <a:schemeClr val="tx1"/>
                </a:solidFill>
              </a:rPr>
              <a:t>Best project management software for me:</a:t>
            </a:r>
          </a:p>
        </p:txBody>
      </p:sp>
      <p:sp>
        <p:nvSpPr>
          <p:cNvPr id="3" name="Text Placeholder 2"/>
          <p:cNvSpPr>
            <a:spLocks noGrp="1"/>
          </p:cNvSpPr>
          <p:nvPr>
            <p:ph type="body" idx="1"/>
          </p:nvPr>
        </p:nvSpPr>
        <p:spPr>
          <a:xfrm>
            <a:off x="1828800" y="1870305"/>
            <a:ext cx="9525000" cy="4682895"/>
          </a:xfrm>
        </p:spPr>
        <p:txBody>
          <a:bodyPr/>
          <a:lstStyle/>
          <a:p>
            <a:pPr marL="285750" indent="-285750">
              <a:buFont typeface="Wingdings" panose="05000000000000000000" pitchFamily="2" charset="2"/>
              <a:buChar char="§"/>
            </a:pPr>
            <a:r>
              <a:rPr lang="en-US" b="0" i="0" dirty="0">
                <a:solidFill>
                  <a:srgbClr val="444A51"/>
                </a:solidFill>
                <a:effectLst/>
                <a:latin typeface="-apple-system"/>
              </a:rPr>
              <a:t>I will use </a:t>
            </a:r>
            <a:r>
              <a:rPr lang="en-US" b="0" i="0" dirty="0" err="1">
                <a:solidFill>
                  <a:srgbClr val="444A51"/>
                </a:solidFill>
                <a:effectLst/>
                <a:latin typeface="-apple-system"/>
              </a:rPr>
              <a:t>clickup</a:t>
            </a:r>
            <a:endParaRPr lang="en-US" b="0" i="0" dirty="0">
              <a:solidFill>
                <a:srgbClr val="444A51"/>
              </a:solidFill>
              <a:effectLst/>
              <a:latin typeface="-apple-system"/>
            </a:endParaRPr>
          </a:p>
          <a:p>
            <a:pPr marL="285750" indent="-285750">
              <a:buFont typeface="Wingdings" panose="05000000000000000000" pitchFamily="2" charset="2"/>
              <a:buChar char="§"/>
            </a:pPr>
            <a:r>
              <a:rPr lang="en-US" dirty="0">
                <a:solidFill>
                  <a:srgbClr val="444A51"/>
                </a:solidFill>
                <a:latin typeface="-apple-system"/>
              </a:rPr>
              <a:t>Reason to choose </a:t>
            </a:r>
            <a:r>
              <a:rPr lang="en-US" dirty="0" err="1">
                <a:solidFill>
                  <a:srgbClr val="444A51"/>
                </a:solidFill>
                <a:latin typeface="-apple-system"/>
              </a:rPr>
              <a:t>clickup</a:t>
            </a:r>
            <a:endParaRPr lang="en-US" dirty="0">
              <a:solidFill>
                <a:srgbClr val="444A51"/>
              </a:solidFill>
              <a:latin typeface="-apple-system"/>
            </a:endParaRPr>
          </a:p>
          <a:p>
            <a:endParaRPr lang="en-US" dirty="0">
              <a:solidFill>
                <a:srgbClr val="444A51"/>
              </a:solidFill>
              <a:latin typeface="-apple-system"/>
            </a:endParaRPr>
          </a:p>
          <a:p>
            <a:pPr marL="285750" indent="-285750">
              <a:buFont typeface="Arial" panose="020B0604020202020204" pitchFamily="34" charset="0"/>
              <a:buChar char="•"/>
            </a:pPr>
            <a:r>
              <a:rPr lang="en-US" b="0" i="0" dirty="0" err="1">
                <a:solidFill>
                  <a:srgbClr val="444A51"/>
                </a:solidFill>
                <a:effectLst/>
                <a:latin typeface="-apple-system"/>
              </a:rPr>
              <a:t>ClickUp</a:t>
            </a:r>
            <a:r>
              <a:rPr lang="en-US" b="0" i="0" dirty="0">
                <a:solidFill>
                  <a:srgbClr val="444A51"/>
                </a:solidFill>
                <a:effectLst/>
                <a:latin typeface="-apple-system"/>
              </a:rPr>
              <a:t> is a fundamentally new way to work – </a:t>
            </a:r>
          </a:p>
          <a:p>
            <a:pPr marL="285750" indent="-285750">
              <a:buFont typeface="Arial" panose="020B0604020202020204" pitchFamily="34" charset="0"/>
              <a:buChar char="•"/>
            </a:pPr>
            <a:endParaRPr lang="en-US" b="0" i="0" dirty="0">
              <a:solidFill>
                <a:srgbClr val="444A51"/>
              </a:solidFill>
              <a:effectLst/>
              <a:latin typeface="-apple-system"/>
            </a:endParaRPr>
          </a:p>
          <a:p>
            <a:pPr marL="285750" indent="-285750">
              <a:buFont typeface="Arial" panose="020B0604020202020204" pitchFamily="34" charset="0"/>
              <a:buChar char="•"/>
            </a:pPr>
            <a:r>
              <a:rPr lang="en-US" dirty="0">
                <a:solidFill>
                  <a:srgbClr val="444A51"/>
                </a:solidFill>
                <a:latin typeface="-apple-system"/>
              </a:rPr>
              <a:t>It </a:t>
            </a:r>
            <a:r>
              <a:rPr lang="en-US" b="0" i="0" dirty="0">
                <a:solidFill>
                  <a:srgbClr val="444A51"/>
                </a:solidFill>
                <a:effectLst/>
                <a:latin typeface="-apple-system"/>
              </a:rPr>
              <a:t>bringing separate apps like tasks, docs, spreadsheets, goal tracking, resources, and even an inbox, together in one place. </a:t>
            </a:r>
          </a:p>
          <a:p>
            <a:endParaRPr lang="en-US" b="0" i="0" dirty="0">
              <a:solidFill>
                <a:srgbClr val="444A51"/>
              </a:solidFill>
              <a:effectLst/>
              <a:latin typeface="-apple-system"/>
            </a:endParaRPr>
          </a:p>
          <a:p>
            <a:pPr marL="285750" indent="-285750">
              <a:buFont typeface="Arial" panose="020B0604020202020204" pitchFamily="34" charset="0"/>
              <a:buChar char="•"/>
            </a:pPr>
            <a:r>
              <a:rPr lang="en-US" dirty="0">
                <a:solidFill>
                  <a:srgbClr val="444A51"/>
                </a:solidFill>
                <a:latin typeface="-apple-system"/>
              </a:rPr>
              <a:t>It has working functionalities of </a:t>
            </a:r>
            <a:r>
              <a:rPr lang="en-US" dirty="0" err="1">
                <a:solidFill>
                  <a:srgbClr val="444A51"/>
                </a:solidFill>
                <a:latin typeface="-apple-system"/>
              </a:rPr>
              <a:t>kanban</a:t>
            </a:r>
            <a:r>
              <a:rPr lang="en-US" dirty="0">
                <a:solidFill>
                  <a:srgbClr val="444A51"/>
                </a:solidFill>
                <a:latin typeface="-apple-system"/>
              </a:rPr>
              <a:t> board, </a:t>
            </a:r>
            <a:r>
              <a:rPr lang="en-US" dirty="0" err="1">
                <a:solidFill>
                  <a:srgbClr val="444A51"/>
                </a:solidFill>
                <a:latin typeface="-apple-system"/>
              </a:rPr>
              <a:t>gantt</a:t>
            </a:r>
            <a:r>
              <a:rPr lang="en-US" dirty="0">
                <a:solidFill>
                  <a:srgbClr val="444A51"/>
                </a:solidFill>
                <a:latin typeface="-apple-system"/>
              </a:rPr>
              <a:t> chart, time tracking, </a:t>
            </a:r>
            <a:r>
              <a:rPr lang="en-US" dirty="0" err="1">
                <a:solidFill>
                  <a:srgbClr val="444A51"/>
                </a:solidFill>
                <a:latin typeface="-apple-system"/>
              </a:rPr>
              <a:t>calender</a:t>
            </a:r>
            <a:r>
              <a:rPr lang="en-US" dirty="0">
                <a:solidFill>
                  <a:srgbClr val="444A51"/>
                </a:solidFill>
                <a:latin typeface="-apple-system"/>
              </a:rPr>
              <a:t> view, mobile apps, budget management, resource management, and so on which other project management tools don’t have all of these.</a:t>
            </a:r>
          </a:p>
          <a:p>
            <a:pPr marL="285750" indent="-285750">
              <a:buFont typeface="Arial" panose="020B0604020202020204" pitchFamily="34" charset="0"/>
              <a:buChar char="•"/>
            </a:pPr>
            <a:endParaRPr lang="en-US" dirty="0">
              <a:solidFill>
                <a:srgbClr val="444A51"/>
              </a:solidFill>
              <a:latin typeface="-apple-system"/>
            </a:endParaRPr>
          </a:p>
          <a:p>
            <a:pPr marL="285750" indent="-285750">
              <a:buFont typeface="Arial" panose="020B0604020202020204" pitchFamily="34" charset="0"/>
              <a:buChar char="•"/>
            </a:pPr>
            <a:r>
              <a:rPr lang="en-US" b="0" i="0" dirty="0">
                <a:solidFill>
                  <a:srgbClr val="444A51"/>
                </a:solidFill>
                <a:effectLst/>
                <a:latin typeface="-apple-system"/>
              </a:rPr>
              <a:t>It has more features and functionalities than other project management tools.</a:t>
            </a:r>
          </a:p>
          <a:p>
            <a:pPr marL="285750" indent="-285750">
              <a:buFont typeface="Arial" panose="020B0604020202020204" pitchFamily="34" charset="0"/>
              <a:buChar char="•"/>
            </a:pPr>
            <a:endParaRPr lang="en-US" b="0" i="0" dirty="0">
              <a:solidFill>
                <a:srgbClr val="444A51"/>
              </a:solidFill>
              <a:effectLst/>
              <a:latin typeface="-apple-system"/>
            </a:endParaRPr>
          </a:p>
          <a:p>
            <a:pPr marL="285750" indent="-285750">
              <a:buFont typeface="Arial" panose="020B0604020202020204" pitchFamily="34" charset="0"/>
              <a:buChar char="•"/>
            </a:pPr>
            <a:r>
              <a:rPr lang="en-US" dirty="0">
                <a:solidFill>
                  <a:srgbClr val="444A51"/>
                </a:solidFill>
                <a:latin typeface="-apple-system"/>
              </a:rPr>
              <a:t>Monthly cost Is reasonable if we think about its features and usability.</a:t>
            </a:r>
            <a:endParaRPr lang="en-US" b="0" i="0" dirty="0">
              <a:solidFill>
                <a:srgbClr val="444A51"/>
              </a:solidFill>
              <a:effectLst/>
              <a:latin typeface="-apple-system"/>
            </a:endParaRPr>
          </a:p>
          <a:p>
            <a:endParaRPr lang="en-US" dirty="0"/>
          </a:p>
        </p:txBody>
      </p:sp>
    </p:spTree>
    <p:extLst>
      <p:ext uri="{BB962C8B-B14F-4D97-AF65-F5344CB8AC3E}">
        <p14:creationId xmlns:p14="http://schemas.microsoft.com/office/powerpoint/2010/main" val="369004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404040"/>
          </a:solidFill>
        </p:spPr>
        <p:txBody>
          <a:bodyPr wrap="square" lIns="0" tIns="0" rIns="0" bIns="0" rtlCol="0"/>
          <a:lstStyle/>
          <a:p>
            <a:endParaRPr/>
          </a:p>
        </p:txBody>
      </p:sp>
      <p:grpSp>
        <p:nvGrpSpPr>
          <p:cNvPr id="3" name="object 3"/>
          <p:cNvGrpSpPr/>
          <p:nvPr/>
        </p:nvGrpSpPr>
        <p:grpSpPr>
          <a:xfrm>
            <a:off x="582168" y="0"/>
            <a:ext cx="11023600" cy="6858000"/>
            <a:chOff x="582168" y="0"/>
            <a:chExt cx="11023600" cy="6858000"/>
          </a:xfrm>
        </p:grpSpPr>
        <p:sp>
          <p:nvSpPr>
            <p:cNvPr id="4" name="object 4"/>
            <p:cNvSpPr/>
            <p:nvPr/>
          </p:nvSpPr>
          <p:spPr>
            <a:xfrm>
              <a:off x="1525523" y="0"/>
              <a:ext cx="1064260" cy="2783205"/>
            </a:xfrm>
            <a:custGeom>
              <a:avLst/>
              <a:gdLst/>
              <a:ahLst/>
              <a:cxnLst/>
              <a:rect l="l" t="t" r="r" b="b"/>
              <a:pathLst>
                <a:path w="1064260" h="2783205">
                  <a:moveTo>
                    <a:pt x="1063752" y="0"/>
                  </a:moveTo>
                  <a:lnTo>
                    <a:pt x="682751" y="0"/>
                  </a:lnTo>
                  <a:lnTo>
                    <a:pt x="0" y="2692400"/>
                  </a:lnTo>
                  <a:lnTo>
                    <a:pt x="357250" y="2782824"/>
                  </a:lnTo>
                  <a:lnTo>
                    <a:pt x="1063752" y="0"/>
                  </a:lnTo>
                  <a:close/>
                </a:path>
              </a:pathLst>
            </a:custGeom>
            <a:solidFill>
              <a:srgbClr val="1286C3"/>
            </a:solidFill>
          </p:spPr>
          <p:txBody>
            <a:bodyPr wrap="square" lIns="0" tIns="0" rIns="0" bIns="0" rtlCol="0"/>
            <a:lstStyle/>
            <a:p>
              <a:endParaRPr/>
            </a:p>
          </p:txBody>
        </p:sp>
        <p:sp>
          <p:nvSpPr>
            <p:cNvPr id="5" name="object 5"/>
            <p:cNvSpPr/>
            <p:nvPr/>
          </p:nvSpPr>
          <p:spPr>
            <a:xfrm>
              <a:off x="1088136" y="0"/>
              <a:ext cx="1035050" cy="2673350"/>
            </a:xfrm>
            <a:custGeom>
              <a:avLst/>
              <a:gdLst/>
              <a:ahLst/>
              <a:cxnLst/>
              <a:rect l="l" t="t" r="r" b="b"/>
              <a:pathLst>
                <a:path w="1035050" h="2673350">
                  <a:moveTo>
                    <a:pt x="1034795" y="0"/>
                  </a:moveTo>
                  <a:lnTo>
                    <a:pt x="652271" y="0"/>
                  </a:lnTo>
                  <a:lnTo>
                    <a:pt x="0" y="2582672"/>
                  </a:lnTo>
                  <a:lnTo>
                    <a:pt x="347598" y="2668397"/>
                  </a:lnTo>
                  <a:lnTo>
                    <a:pt x="357123" y="2673096"/>
                  </a:lnTo>
                  <a:lnTo>
                    <a:pt x="1034795" y="0"/>
                  </a:lnTo>
                  <a:close/>
                </a:path>
              </a:pathLst>
            </a:custGeom>
            <a:solidFill>
              <a:srgbClr val="585858"/>
            </a:solidFill>
          </p:spPr>
          <p:txBody>
            <a:bodyPr wrap="square" lIns="0" tIns="0" rIns="0" bIns="0" rtlCol="0"/>
            <a:lstStyle/>
            <a:p>
              <a:endParaRPr/>
            </a:p>
          </p:txBody>
        </p:sp>
        <p:sp>
          <p:nvSpPr>
            <p:cNvPr id="6" name="object 6"/>
            <p:cNvSpPr/>
            <p:nvPr/>
          </p:nvSpPr>
          <p:spPr>
            <a:xfrm>
              <a:off x="1088136" y="2587751"/>
              <a:ext cx="2690495" cy="4270375"/>
            </a:xfrm>
            <a:custGeom>
              <a:avLst/>
              <a:gdLst/>
              <a:ahLst/>
              <a:cxnLst/>
              <a:rect l="l" t="t" r="r" b="b"/>
              <a:pathLst>
                <a:path w="2690495" h="4270375">
                  <a:moveTo>
                    <a:pt x="0" y="0"/>
                  </a:moveTo>
                  <a:lnTo>
                    <a:pt x="2571154" y="4270245"/>
                  </a:lnTo>
                  <a:lnTo>
                    <a:pt x="2690026" y="4270245"/>
                  </a:lnTo>
                  <a:lnTo>
                    <a:pt x="0" y="0"/>
                  </a:lnTo>
                  <a:close/>
                </a:path>
              </a:pathLst>
            </a:custGeom>
            <a:solidFill>
              <a:srgbClr val="252525"/>
            </a:solidFill>
          </p:spPr>
          <p:txBody>
            <a:bodyPr wrap="square" lIns="0" tIns="0" rIns="0" bIns="0" rtlCol="0"/>
            <a:lstStyle/>
            <a:p>
              <a:endParaRPr/>
            </a:p>
          </p:txBody>
        </p:sp>
        <p:sp>
          <p:nvSpPr>
            <p:cNvPr id="7" name="object 7"/>
            <p:cNvSpPr/>
            <p:nvPr/>
          </p:nvSpPr>
          <p:spPr>
            <a:xfrm>
              <a:off x="1530095" y="2697479"/>
              <a:ext cx="3329940" cy="4160520"/>
            </a:xfrm>
            <a:custGeom>
              <a:avLst/>
              <a:gdLst/>
              <a:ahLst/>
              <a:cxnLst/>
              <a:rect l="l" t="t" r="r" b="b"/>
              <a:pathLst>
                <a:path w="3329940" h="4160520">
                  <a:moveTo>
                    <a:pt x="0" y="0"/>
                  </a:moveTo>
                  <a:lnTo>
                    <a:pt x="3205639" y="4160518"/>
                  </a:lnTo>
                  <a:lnTo>
                    <a:pt x="3329328" y="4160518"/>
                  </a:lnTo>
                  <a:lnTo>
                    <a:pt x="0" y="0"/>
                  </a:lnTo>
                  <a:close/>
                </a:path>
              </a:pathLst>
            </a:custGeom>
            <a:solidFill>
              <a:srgbClr val="0C5A82"/>
            </a:solidFill>
          </p:spPr>
          <p:txBody>
            <a:bodyPr wrap="square" lIns="0" tIns="0" rIns="0" bIns="0" rtlCol="0"/>
            <a:lstStyle/>
            <a:p>
              <a:endParaRPr/>
            </a:p>
          </p:txBody>
        </p:sp>
        <p:sp>
          <p:nvSpPr>
            <p:cNvPr id="8" name="object 8"/>
            <p:cNvSpPr/>
            <p:nvPr/>
          </p:nvSpPr>
          <p:spPr>
            <a:xfrm>
              <a:off x="1525523" y="2692907"/>
              <a:ext cx="4572000" cy="4165600"/>
            </a:xfrm>
            <a:custGeom>
              <a:avLst/>
              <a:gdLst/>
              <a:ahLst/>
              <a:cxnLst/>
              <a:rect l="l" t="t" r="r" b="b"/>
              <a:pathLst>
                <a:path w="4572000" h="4165600">
                  <a:moveTo>
                    <a:pt x="0" y="0"/>
                  </a:moveTo>
                  <a:lnTo>
                    <a:pt x="4698" y="4699"/>
                  </a:lnTo>
                  <a:lnTo>
                    <a:pt x="3333138" y="4165089"/>
                  </a:lnTo>
                  <a:lnTo>
                    <a:pt x="4571840" y="4165089"/>
                  </a:lnTo>
                  <a:lnTo>
                    <a:pt x="357124" y="90424"/>
                  </a:lnTo>
                  <a:lnTo>
                    <a:pt x="0" y="0"/>
                  </a:lnTo>
                  <a:close/>
                </a:path>
              </a:pathLst>
            </a:custGeom>
            <a:solidFill>
              <a:srgbClr val="1286C3"/>
            </a:solidFill>
          </p:spPr>
          <p:txBody>
            <a:bodyPr wrap="square" lIns="0" tIns="0" rIns="0" bIns="0" rtlCol="0"/>
            <a:lstStyle/>
            <a:p>
              <a:endParaRPr/>
            </a:p>
          </p:txBody>
        </p:sp>
        <p:sp>
          <p:nvSpPr>
            <p:cNvPr id="9" name="object 9"/>
            <p:cNvSpPr/>
            <p:nvPr/>
          </p:nvSpPr>
          <p:spPr>
            <a:xfrm>
              <a:off x="1088136" y="2583179"/>
              <a:ext cx="3581400" cy="4274820"/>
            </a:xfrm>
            <a:custGeom>
              <a:avLst/>
              <a:gdLst/>
              <a:ahLst/>
              <a:cxnLst/>
              <a:rect l="l" t="t" r="r" b="b"/>
              <a:pathLst>
                <a:path w="3581400" h="4274820">
                  <a:moveTo>
                    <a:pt x="0" y="0"/>
                  </a:moveTo>
                  <a:lnTo>
                    <a:pt x="0" y="4699"/>
                  </a:lnTo>
                  <a:lnTo>
                    <a:pt x="2691041" y="4274818"/>
                  </a:lnTo>
                  <a:lnTo>
                    <a:pt x="3580919" y="4274818"/>
                  </a:lnTo>
                  <a:lnTo>
                    <a:pt x="419100" y="176149"/>
                  </a:lnTo>
                  <a:lnTo>
                    <a:pt x="361950" y="95250"/>
                  </a:lnTo>
                  <a:lnTo>
                    <a:pt x="357123" y="90424"/>
                  </a:lnTo>
                  <a:lnTo>
                    <a:pt x="0" y="0"/>
                  </a:lnTo>
                  <a:close/>
                </a:path>
              </a:pathLst>
            </a:custGeom>
            <a:solidFill>
              <a:srgbClr val="404040"/>
            </a:solidFill>
          </p:spPr>
          <p:txBody>
            <a:bodyPr wrap="square" lIns="0" tIns="0" rIns="0" bIns="0" rtlCol="0"/>
            <a:lstStyle/>
            <a:p>
              <a:endParaRPr/>
            </a:p>
          </p:txBody>
        </p:sp>
        <p:pic>
          <p:nvPicPr>
            <p:cNvPr id="10" name="object 10"/>
            <p:cNvPicPr/>
            <p:nvPr/>
          </p:nvPicPr>
          <p:blipFill>
            <a:blip r:embed="rId2" cstate="print"/>
            <a:stretch>
              <a:fillRect/>
            </a:stretch>
          </p:blipFill>
          <p:spPr>
            <a:xfrm>
              <a:off x="582168" y="571500"/>
              <a:ext cx="11023092" cy="5710428"/>
            </a:xfrm>
            <a:prstGeom prst="rect">
              <a:avLst/>
            </a:prstGeom>
          </p:spPr>
        </p:pic>
        <p:sp>
          <p:nvSpPr>
            <p:cNvPr id="11" name="object 11"/>
            <p:cNvSpPr/>
            <p:nvPr/>
          </p:nvSpPr>
          <p:spPr>
            <a:xfrm>
              <a:off x="649224" y="638555"/>
              <a:ext cx="10894060" cy="5581015"/>
            </a:xfrm>
            <a:custGeom>
              <a:avLst/>
              <a:gdLst/>
              <a:ahLst/>
              <a:cxnLst/>
              <a:rect l="l" t="t" r="r" b="b"/>
              <a:pathLst>
                <a:path w="10894060" h="5581015">
                  <a:moveTo>
                    <a:pt x="10893552" y="0"/>
                  </a:moveTo>
                  <a:lnTo>
                    <a:pt x="0" y="0"/>
                  </a:lnTo>
                  <a:lnTo>
                    <a:pt x="0" y="5580888"/>
                  </a:lnTo>
                  <a:lnTo>
                    <a:pt x="10893552" y="5580888"/>
                  </a:lnTo>
                  <a:lnTo>
                    <a:pt x="10893552" y="0"/>
                  </a:lnTo>
                  <a:close/>
                </a:path>
              </a:pathLst>
            </a:custGeom>
            <a:solidFill>
              <a:srgbClr val="202020"/>
            </a:solidFill>
          </p:spPr>
          <p:txBody>
            <a:bodyPr wrap="square" lIns="0" tIns="0" rIns="0" bIns="0" rtlCol="0"/>
            <a:lstStyle/>
            <a:p>
              <a:endParaRPr/>
            </a:p>
          </p:txBody>
        </p:sp>
        <p:sp>
          <p:nvSpPr>
            <p:cNvPr id="12" name="object 12"/>
            <p:cNvSpPr/>
            <p:nvPr/>
          </p:nvSpPr>
          <p:spPr>
            <a:xfrm>
              <a:off x="649224" y="638555"/>
              <a:ext cx="10894060" cy="5581015"/>
            </a:xfrm>
            <a:custGeom>
              <a:avLst/>
              <a:gdLst/>
              <a:ahLst/>
              <a:cxnLst/>
              <a:rect l="l" t="t" r="r" b="b"/>
              <a:pathLst>
                <a:path w="10894060" h="5581015">
                  <a:moveTo>
                    <a:pt x="0" y="5580888"/>
                  </a:moveTo>
                  <a:lnTo>
                    <a:pt x="10893552" y="5580888"/>
                  </a:lnTo>
                  <a:lnTo>
                    <a:pt x="10893552" y="0"/>
                  </a:lnTo>
                  <a:lnTo>
                    <a:pt x="0" y="0"/>
                  </a:lnTo>
                  <a:lnTo>
                    <a:pt x="0" y="5580888"/>
                  </a:lnTo>
                  <a:close/>
                </a:path>
              </a:pathLst>
            </a:custGeom>
            <a:ln w="3175">
              <a:solidFill>
                <a:srgbClr val="000000"/>
              </a:solidFill>
            </a:ln>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17930">
              <a:lnSpc>
                <a:spcPct val="100000"/>
              </a:lnSpc>
              <a:spcBef>
                <a:spcPts val="100"/>
              </a:spcBef>
            </a:pPr>
            <a:r>
              <a:rPr u="none" spc="-5" dirty="0"/>
              <a:t>Than</a:t>
            </a:r>
            <a:r>
              <a:rPr u="none" dirty="0"/>
              <a:t>k</a:t>
            </a:r>
            <a:r>
              <a:rPr u="none" spc="-605" dirty="0"/>
              <a:t> </a:t>
            </a:r>
            <a:r>
              <a:rPr u="none" spc="-425" dirty="0"/>
              <a:t>Y</a:t>
            </a:r>
            <a:r>
              <a:rPr u="none" dirty="0"/>
              <a:t>ou!</a:t>
            </a:r>
          </a:p>
        </p:txBody>
      </p:sp>
      <p:sp>
        <p:nvSpPr>
          <p:cNvPr id="14" name="object 14"/>
          <p:cNvSpPr/>
          <p:nvPr/>
        </p:nvSpPr>
        <p:spPr>
          <a:xfrm>
            <a:off x="4654296" y="1920239"/>
            <a:ext cx="0" cy="3017520"/>
          </a:xfrm>
          <a:custGeom>
            <a:avLst/>
            <a:gdLst/>
            <a:ahLst/>
            <a:cxnLst/>
            <a:rect l="l" t="t" r="r" b="b"/>
            <a:pathLst>
              <a:path h="3017520">
                <a:moveTo>
                  <a:pt x="0" y="0"/>
                </a:moveTo>
                <a:lnTo>
                  <a:pt x="0" y="3017520"/>
                </a:lnTo>
              </a:path>
            </a:pathLst>
          </a:custGeom>
          <a:ln w="15875">
            <a:solidFill>
              <a:srgbClr val="FFFFF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404040"/>
          </a:solidFill>
        </p:spPr>
        <p:txBody>
          <a:bodyPr wrap="square" lIns="0" tIns="0" rIns="0" bIns="0" rtlCol="0"/>
          <a:lstStyle/>
          <a:p>
            <a:endParaRPr/>
          </a:p>
        </p:txBody>
      </p:sp>
      <p:grpSp>
        <p:nvGrpSpPr>
          <p:cNvPr id="3" name="object 3"/>
          <p:cNvGrpSpPr/>
          <p:nvPr/>
        </p:nvGrpSpPr>
        <p:grpSpPr>
          <a:xfrm>
            <a:off x="582168" y="-13970"/>
            <a:ext cx="11023092" cy="6858507"/>
            <a:chOff x="582168" y="0"/>
            <a:chExt cx="11023092" cy="6858507"/>
          </a:xfrm>
        </p:grpSpPr>
        <p:sp>
          <p:nvSpPr>
            <p:cNvPr id="4" name="object 4"/>
            <p:cNvSpPr/>
            <p:nvPr/>
          </p:nvSpPr>
          <p:spPr>
            <a:xfrm>
              <a:off x="1525523" y="0"/>
              <a:ext cx="1064260" cy="2783205"/>
            </a:xfrm>
            <a:custGeom>
              <a:avLst/>
              <a:gdLst/>
              <a:ahLst/>
              <a:cxnLst/>
              <a:rect l="l" t="t" r="r" b="b"/>
              <a:pathLst>
                <a:path w="1064260" h="2783205">
                  <a:moveTo>
                    <a:pt x="1063752" y="0"/>
                  </a:moveTo>
                  <a:lnTo>
                    <a:pt x="682751" y="0"/>
                  </a:lnTo>
                  <a:lnTo>
                    <a:pt x="0" y="2692400"/>
                  </a:lnTo>
                  <a:lnTo>
                    <a:pt x="357250" y="2782824"/>
                  </a:lnTo>
                  <a:lnTo>
                    <a:pt x="1063752" y="0"/>
                  </a:lnTo>
                  <a:close/>
                </a:path>
              </a:pathLst>
            </a:custGeom>
            <a:solidFill>
              <a:srgbClr val="1286C3"/>
            </a:solidFill>
          </p:spPr>
          <p:txBody>
            <a:bodyPr wrap="square" lIns="0" tIns="0" rIns="0" bIns="0" rtlCol="0"/>
            <a:lstStyle/>
            <a:p>
              <a:endParaRPr/>
            </a:p>
          </p:txBody>
        </p:sp>
        <p:sp>
          <p:nvSpPr>
            <p:cNvPr id="5" name="object 5"/>
            <p:cNvSpPr/>
            <p:nvPr/>
          </p:nvSpPr>
          <p:spPr>
            <a:xfrm>
              <a:off x="1088136" y="0"/>
              <a:ext cx="1035050" cy="2673350"/>
            </a:xfrm>
            <a:custGeom>
              <a:avLst/>
              <a:gdLst/>
              <a:ahLst/>
              <a:cxnLst/>
              <a:rect l="l" t="t" r="r" b="b"/>
              <a:pathLst>
                <a:path w="1035050" h="2673350">
                  <a:moveTo>
                    <a:pt x="1034795" y="0"/>
                  </a:moveTo>
                  <a:lnTo>
                    <a:pt x="652271" y="0"/>
                  </a:lnTo>
                  <a:lnTo>
                    <a:pt x="0" y="2582672"/>
                  </a:lnTo>
                  <a:lnTo>
                    <a:pt x="347598" y="2668397"/>
                  </a:lnTo>
                  <a:lnTo>
                    <a:pt x="357123" y="2673096"/>
                  </a:lnTo>
                  <a:lnTo>
                    <a:pt x="1034795" y="0"/>
                  </a:lnTo>
                  <a:close/>
                </a:path>
              </a:pathLst>
            </a:custGeom>
            <a:solidFill>
              <a:srgbClr val="585858"/>
            </a:solidFill>
          </p:spPr>
          <p:txBody>
            <a:bodyPr wrap="square" lIns="0" tIns="0" rIns="0" bIns="0" rtlCol="0"/>
            <a:lstStyle/>
            <a:p>
              <a:endParaRPr/>
            </a:p>
          </p:txBody>
        </p:sp>
        <p:sp>
          <p:nvSpPr>
            <p:cNvPr id="6" name="object 6"/>
            <p:cNvSpPr/>
            <p:nvPr/>
          </p:nvSpPr>
          <p:spPr>
            <a:xfrm>
              <a:off x="1088136" y="2587751"/>
              <a:ext cx="2690495" cy="4270375"/>
            </a:xfrm>
            <a:custGeom>
              <a:avLst/>
              <a:gdLst/>
              <a:ahLst/>
              <a:cxnLst/>
              <a:rect l="l" t="t" r="r" b="b"/>
              <a:pathLst>
                <a:path w="2690495" h="4270375">
                  <a:moveTo>
                    <a:pt x="0" y="0"/>
                  </a:moveTo>
                  <a:lnTo>
                    <a:pt x="2571154" y="4270245"/>
                  </a:lnTo>
                  <a:lnTo>
                    <a:pt x="2690026" y="4270245"/>
                  </a:lnTo>
                  <a:lnTo>
                    <a:pt x="0" y="0"/>
                  </a:lnTo>
                  <a:close/>
                </a:path>
              </a:pathLst>
            </a:custGeom>
            <a:solidFill>
              <a:srgbClr val="252525"/>
            </a:solidFill>
          </p:spPr>
          <p:txBody>
            <a:bodyPr wrap="square" lIns="0" tIns="0" rIns="0" bIns="0" rtlCol="0"/>
            <a:lstStyle/>
            <a:p>
              <a:endParaRPr/>
            </a:p>
          </p:txBody>
        </p:sp>
        <p:sp>
          <p:nvSpPr>
            <p:cNvPr id="7" name="object 7"/>
            <p:cNvSpPr/>
            <p:nvPr/>
          </p:nvSpPr>
          <p:spPr>
            <a:xfrm>
              <a:off x="1530095" y="2697479"/>
              <a:ext cx="3329940" cy="4160520"/>
            </a:xfrm>
            <a:custGeom>
              <a:avLst/>
              <a:gdLst/>
              <a:ahLst/>
              <a:cxnLst/>
              <a:rect l="l" t="t" r="r" b="b"/>
              <a:pathLst>
                <a:path w="3329940" h="4160520">
                  <a:moveTo>
                    <a:pt x="0" y="0"/>
                  </a:moveTo>
                  <a:lnTo>
                    <a:pt x="3205639" y="4160518"/>
                  </a:lnTo>
                  <a:lnTo>
                    <a:pt x="3329328" y="4160518"/>
                  </a:lnTo>
                  <a:lnTo>
                    <a:pt x="0" y="0"/>
                  </a:lnTo>
                  <a:close/>
                </a:path>
              </a:pathLst>
            </a:custGeom>
            <a:solidFill>
              <a:srgbClr val="0C5A82"/>
            </a:solidFill>
          </p:spPr>
          <p:txBody>
            <a:bodyPr wrap="square" lIns="0" tIns="0" rIns="0" bIns="0" rtlCol="0"/>
            <a:lstStyle/>
            <a:p>
              <a:endParaRPr/>
            </a:p>
          </p:txBody>
        </p:sp>
        <p:sp>
          <p:nvSpPr>
            <p:cNvPr id="8" name="object 8"/>
            <p:cNvSpPr/>
            <p:nvPr/>
          </p:nvSpPr>
          <p:spPr>
            <a:xfrm>
              <a:off x="1525523" y="2692907"/>
              <a:ext cx="4572000" cy="4165600"/>
            </a:xfrm>
            <a:custGeom>
              <a:avLst/>
              <a:gdLst/>
              <a:ahLst/>
              <a:cxnLst/>
              <a:rect l="l" t="t" r="r" b="b"/>
              <a:pathLst>
                <a:path w="4572000" h="4165600">
                  <a:moveTo>
                    <a:pt x="0" y="0"/>
                  </a:moveTo>
                  <a:lnTo>
                    <a:pt x="4698" y="4699"/>
                  </a:lnTo>
                  <a:lnTo>
                    <a:pt x="3333138" y="4165089"/>
                  </a:lnTo>
                  <a:lnTo>
                    <a:pt x="4571840" y="4165089"/>
                  </a:lnTo>
                  <a:lnTo>
                    <a:pt x="357124" y="90424"/>
                  </a:lnTo>
                  <a:lnTo>
                    <a:pt x="0" y="0"/>
                  </a:lnTo>
                  <a:close/>
                </a:path>
              </a:pathLst>
            </a:custGeom>
            <a:solidFill>
              <a:srgbClr val="1286C3"/>
            </a:solidFill>
          </p:spPr>
          <p:txBody>
            <a:bodyPr wrap="square" lIns="0" tIns="0" rIns="0" bIns="0" rtlCol="0"/>
            <a:lstStyle/>
            <a:p>
              <a:endParaRPr/>
            </a:p>
          </p:txBody>
        </p:sp>
        <p:sp>
          <p:nvSpPr>
            <p:cNvPr id="9" name="object 9"/>
            <p:cNvSpPr/>
            <p:nvPr/>
          </p:nvSpPr>
          <p:spPr>
            <a:xfrm>
              <a:off x="1088136" y="2583179"/>
              <a:ext cx="3581400" cy="4274820"/>
            </a:xfrm>
            <a:custGeom>
              <a:avLst/>
              <a:gdLst/>
              <a:ahLst/>
              <a:cxnLst/>
              <a:rect l="l" t="t" r="r" b="b"/>
              <a:pathLst>
                <a:path w="3581400" h="4274820">
                  <a:moveTo>
                    <a:pt x="0" y="0"/>
                  </a:moveTo>
                  <a:lnTo>
                    <a:pt x="0" y="4699"/>
                  </a:lnTo>
                  <a:lnTo>
                    <a:pt x="2691041" y="4274818"/>
                  </a:lnTo>
                  <a:lnTo>
                    <a:pt x="3580919" y="4274818"/>
                  </a:lnTo>
                  <a:lnTo>
                    <a:pt x="419100" y="176149"/>
                  </a:lnTo>
                  <a:lnTo>
                    <a:pt x="361950" y="95250"/>
                  </a:lnTo>
                  <a:lnTo>
                    <a:pt x="357123" y="90424"/>
                  </a:lnTo>
                  <a:lnTo>
                    <a:pt x="0" y="0"/>
                  </a:lnTo>
                  <a:close/>
                </a:path>
              </a:pathLst>
            </a:custGeom>
            <a:solidFill>
              <a:srgbClr val="404040"/>
            </a:solidFill>
          </p:spPr>
          <p:txBody>
            <a:bodyPr wrap="square" lIns="0" tIns="0" rIns="0" bIns="0" rtlCol="0"/>
            <a:lstStyle/>
            <a:p>
              <a:endParaRPr/>
            </a:p>
          </p:txBody>
        </p:sp>
        <p:pic>
          <p:nvPicPr>
            <p:cNvPr id="10" name="object 10"/>
            <p:cNvPicPr/>
            <p:nvPr/>
          </p:nvPicPr>
          <p:blipFill>
            <a:blip r:embed="rId2" cstate="print"/>
            <a:stretch>
              <a:fillRect/>
            </a:stretch>
          </p:blipFill>
          <p:spPr>
            <a:xfrm>
              <a:off x="582168" y="600455"/>
              <a:ext cx="11023092" cy="5710428"/>
            </a:xfrm>
            <a:prstGeom prst="rect">
              <a:avLst/>
            </a:prstGeom>
          </p:spPr>
        </p:pic>
        <p:sp>
          <p:nvSpPr>
            <p:cNvPr id="11" name="object 11"/>
            <p:cNvSpPr/>
            <p:nvPr/>
          </p:nvSpPr>
          <p:spPr>
            <a:xfrm>
              <a:off x="649224" y="667512"/>
              <a:ext cx="10894060" cy="5581015"/>
            </a:xfrm>
            <a:custGeom>
              <a:avLst/>
              <a:gdLst/>
              <a:ahLst/>
              <a:cxnLst/>
              <a:rect l="l" t="t" r="r" b="b"/>
              <a:pathLst>
                <a:path w="10894060" h="5581015">
                  <a:moveTo>
                    <a:pt x="10893552" y="0"/>
                  </a:moveTo>
                  <a:lnTo>
                    <a:pt x="0" y="0"/>
                  </a:lnTo>
                  <a:lnTo>
                    <a:pt x="0" y="5580888"/>
                  </a:lnTo>
                  <a:lnTo>
                    <a:pt x="10893552" y="5580888"/>
                  </a:lnTo>
                  <a:lnTo>
                    <a:pt x="10893552" y="0"/>
                  </a:lnTo>
                  <a:close/>
                </a:path>
              </a:pathLst>
            </a:custGeom>
            <a:solidFill>
              <a:srgbClr val="1E1E1E"/>
            </a:solidFill>
          </p:spPr>
          <p:txBody>
            <a:bodyPr wrap="square" lIns="0" tIns="0" rIns="0" bIns="0" rtlCol="0"/>
            <a:lstStyle/>
            <a:p>
              <a:endParaRPr/>
            </a:p>
          </p:txBody>
        </p:sp>
        <p:sp>
          <p:nvSpPr>
            <p:cNvPr id="12" name="object 12"/>
            <p:cNvSpPr/>
            <p:nvPr/>
          </p:nvSpPr>
          <p:spPr>
            <a:xfrm>
              <a:off x="649224" y="667512"/>
              <a:ext cx="10894060" cy="5581015"/>
            </a:xfrm>
            <a:custGeom>
              <a:avLst/>
              <a:gdLst/>
              <a:ahLst/>
              <a:cxnLst/>
              <a:rect l="l" t="t" r="r" b="b"/>
              <a:pathLst>
                <a:path w="10894060" h="5581015">
                  <a:moveTo>
                    <a:pt x="0" y="5580888"/>
                  </a:moveTo>
                  <a:lnTo>
                    <a:pt x="10893552" y="5580888"/>
                  </a:lnTo>
                  <a:lnTo>
                    <a:pt x="10893552" y="0"/>
                  </a:lnTo>
                  <a:lnTo>
                    <a:pt x="0" y="0"/>
                  </a:lnTo>
                  <a:lnTo>
                    <a:pt x="0" y="5580888"/>
                  </a:lnTo>
                  <a:close/>
                </a:path>
              </a:pathLst>
            </a:custGeom>
            <a:ln w="3175">
              <a:solidFill>
                <a:srgbClr val="000000"/>
              </a:solidFill>
            </a:ln>
          </p:spPr>
          <p:txBody>
            <a:bodyPr wrap="square" lIns="0" tIns="0" rIns="0" bIns="0" rtlCol="0"/>
            <a:lstStyle/>
            <a:p>
              <a:endParaRPr/>
            </a:p>
          </p:txBody>
        </p:sp>
      </p:grpSp>
      <p:sp>
        <p:nvSpPr>
          <p:cNvPr id="14" name="object 14"/>
          <p:cNvSpPr/>
          <p:nvPr/>
        </p:nvSpPr>
        <p:spPr>
          <a:xfrm>
            <a:off x="4654296" y="1920239"/>
            <a:ext cx="0" cy="3017520"/>
          </a:xfrm>
          <a:custGeom>
            <a:avLst/>
            <a:gdLst/>
            <a:ahLst/>
            <a:cxnLst/>
            <a:rect l="l" t="t" r="r" b="b"/>
            <a:pathLst>
              <a:path h="3017520">
                <a:moveTo>
                  <a:pt x="0" y="0"/>
                </a:moveTo>
                <a:lnTo>
                  <a:pt x="0" y="3017520"/>
                </a:lnTo>
              </a:path>
            </a:pathLst>
          </a:custGeom>
          <a:ln w="15875">
            <a:solidFill>
              <a:srgbClr val="FFFFFF"/>
            </a:solidFill>
          </a:ln>
        </p:spPr>
        <p:txBody>
          <a:bodyPr wrap="square" lIns="0" tIns="0" rIns="0" bIns="0" rtlCol="0"/>
          <a:lstStyle/>
          <a:p>
            <a:endParaRPr/>
          </a:p>
        </p:txBody>
      </p:sp>
      <p:sp>
        <p:nvSpPr>
          <p:cNvPr id="15" name="object 15"/>
          <p:cNvSpPr txBox="1"/>
          <p:nvPr/>
        </p:nvSpPr>
        <p:spPr>
          <a:xfrm>
            <a:off x="5086985" y="2185035"/>
            <a:ext cx="4943475" cy="2517775"/>
          </a:xfrm>
          <a:prstGeom prst="rect">
            <a:avLst/>
          </a:prstGeom>
        </p:spPr>
        <p:txBody>
          <a:bodyPr vert="horz" wrap="square" lIns="0" tIns="0" rIns="0" bIns="0" rtlCol="0">
            <a:spAutoFit/>
          </a:bodyPr>
          <a:lstStyle/>
          <a:p>
            <a:pPr marL="341630" indent="-329565">
              <a:lnSpc>
                <a:spcPts val="2805"/>
              </a:lnSpc>
              <a:buClr>
                <a:srgbClr val="1286C3"/>
              </a:buClr>
              <a:buSzPct val="140000"/>
              <a:buFont typeface="Wingdings" panose="05000000000000000000"/>
              <a:buChar char=""/>
              <a:tabLst>
                <a:tab pos="342265" algn="l"/>
              </a:tabLst>
            </a:pPr>
            <a:r>
              <a:rPr lang="en-US" sz="2000" dirty="0" err="1">
                <a:solidFill>
                  <a:schemeClr val="bg1"/>
                </a:solidFill>
                <a:latin typeface="Times New Roman" panose="02020603050405020304" charset="0"/>
                <a:cs typeface="Times New Roman" panose="02020603050405020304" charset="0"/>
              </a:rPr>
              <a:t>Saha</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Srejon</a:t>
            </a:r>
            <a:r>
              <a:rPr lang="en-US" sz="2000" dirty="0">
                <a:solidFill>
                  <a:schemeClr val="bg1"/>
                </a:solidFill>
                <a:latin typeface="Times New Roman" panose="02020603050405020304" charset="0"/>
                <a:cs typeface="Times New Roman" panose="02020603050405020304" charset="0"/>
              </a:rPr>
              <a:t> (19-39702-1)</a:t>
            </a:r>
          </a:p>
          <a:p>
            <a:pPr marL="341630" indent="-329565">
              <a:lnSpc>
                <a:spcPts val="2805"/>
              </a:lnSpc>
              <a:buClr>
                <a:srgbClr val="1286C3"/>
              </a:buClr>
              <a:buSzPct val="140000"/>
              <a:buFont typeface="Wingdings" panose="05000000000000000000"/>
              <a:buChar char=""/>
              <a:tabLst>
                <a:tab pos="342265" algn="l"/>
              </a:tabLst>
            </a:pPr>
            <a:r>
              <a:rPr lang="en-US" sz="2000" dirty="0" err="1">
                <a:solidFill>
                  <a:schemeClr val="bg1"/>
                </a:solidFill>
                <a:latin typeface="Times New Roman" panose="02020603050405020304" charset="0"/>
                <a:cs typeface="Times New Roman" panose="02020603050405020304" charset="0"/>
              </a:rPr>
              <a:t>Nibir</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Abul</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Kashem</a:t>
            </a:r>
            <a:r>
              <a:rPr lang="en-US" sz="2000" dirty="0">
                <a:solidFill>
                  <a:schemeClr val="bg1"/>
                </a:solidFill>
                <a:latin typeface="Times New Roman" panose="02020603050405020304" charset="0"/>
                <a:cs typeface="Times New Roman" panose="02020603050405020304" charset="0"/>
              </a:rPr>
              <a:t> (18-38660-3)</a:t>
            </a:r>
          </a:p>
          <a:p>
            <a:pPr marL="341630" indent="-329565">
              <a:lnSpc>
                <a:spcPts val="2805"/>
              </a:lnSpc>
              <a:buClr>
                <a:srgbClr val="1286C3"/>
              </a:buClr>
              <a:buSzPct val="140000"/>
              <a:buFont typeface="Wingdings" panose="05000000000000000000"/>
              <a:buChar char=""/>
              <a:tabLst>
                <a:tab pos="342265" algn="l"/>
              </a:tabLst>
            </a:pPr>
            <a:r>
              <a:rPr lang="en-US" sz="2000" dirty="0">
                <a:solidFill>
                  <a:schemeClr val="bg1"/>
                </a:solidFill>
                <a:latin typeface="Times New Roman" panose="02020603050405020304" charset="0"/>
                <a:cs typeface="Times New Roman" panose="02020603050405020304" charset="0"/>
              </a:rPr>
              <a:t>Ahmed, </a:t>
            </a:r>
            <a:r>
              <a:rPr lang="en-US" sz="2000" dirty="0" err="1">
                <a:solidFill>
                  <a:schemeClr val="bg1"/>
                </a:solidFill>
                <a:latin typeface="Times New Roman" panose="02020603050405020304" charset="0"/>
                <a:cs typeface="Times New Roman" panose="02020603050405020304" charset="0"/>
              </a:rPr>
              <a:t>Farhad</a:t>
            </a:r>
            <a:r>
              <a:rPr lang="en-US" sz="2000" dirty="0">
                <a:solidFill>
                  <a:schemeClr val="bg1"/>
                </a:solidFill>
                <a:latin typeface="Times New Roman" panose="02020603050405020304" charset="0"/>
                <a:cs typeface="Times New Roman" panose="02020603050405020304" charset="0"/>
              </a:rPr>
              <a:t> (20-42539-1)</a:t>
            </a:r>
          </a:p>
          <a:p>
            <a:pPr marL="341630" indent="-329565">
              <a:lnSpc>
                <a:spcPts val="2805"/>
              </a:lnSpc>
              <a:buClr>
                <a:srgbClr val="1286C3"/>
              </a:buClr>
              <a:buSzPct val="140000"/>
              <a:buFont typeface="Wingdings" panose="05000000000000000000"/>
              <a:buChar char=""/>
              <a:tabLst>
                <a:tab pos="342265" algn="l"/>
              </a:tabLst>
            </a:pPr>
            <a:r>
              <a:rPr lang="en-US" sz="2000" dirty="0" err="1">
                <a:solidFill>
                  <a:schemeClr val="bg1"/>
                </a:solidFill>
                <a:latin typeface="Times New Roman" panose="02020603050405020304" charset="0"/>
                <a:cs typeface="Times New Roman" panose="02020603050405020304" charset="0"/>
              </a:rPr>
              <a:t>Habib</a:t>
            </a:r>
            <a:r>
              <a:rPr lang="en-US" sz="2000" dirty="0">
                <a:solidFill>
                  <a:schemeClr val="bg1"/>
                </a:solidFill>
                <a:latin typeface="Times New Roman" panose="02020603050405020304" charset="0"/>
                <a:cs typeface="Times New Roman" panose="02020603050405020304" charset="0"/>
              </a:rPr>
              <a:t>, MD. </a:t>
            </a:r>
            <a:r>
              <a:rPr lang="en-US" sz="2000">
                <a:solidFill>
                  <a:schemeClr val="bg1"/>
                </a:solidFill>
                <a:latin typeface="Times New Roman" panose="02020603050405020304" charset="0"/>
                <a:cs typeface="Times New Roman" panose="02020603050405020304" charset="0"/>
              </a:rPr>
              <a:t>Ahasan</a:t>
            </a:r>
            <a:r>
              <a:rPr lang="en-US" sz="2000" dirty="0">
                <a:solidFill>
                  <a:schemeClr val="bg1"/>
                </a:solidFill>
                <a:latin typeface="Times New Roman" panose="02020603050405020304" charset="0"/>
                <a:cs typeface="Times New Roman" panose="02020603050405020304" charset="0"/>
              </a:rPr>
              <a:t> (19-39704-1)</a:t>
            </a:r>
          </a:p>
          <a:p>
            <a:pPr marL="341630" indent="-329565">
              <a:lnSpc>
                <a:spcPts val="2805"/>
              </a:lnSpc>
              <a:buClr>
                <a:srgbClr val="1286C3"/>
              </a:buClr>
              <a:buSzPct val="140000"/>
              <a:buFont typeface="Wingdings" panose="05000000000000000000"/>
              <a:buChar char=""/>
              <a:tabLst>
                <a:tab pos="342265" algn="l"/>
              </a:tabLst>
            </a:pPr>
            <a:r>
              <a:rPr lang="en-US" sz="2000" dirty="0" err="1">
                <a:solidFill>
                  <a:schemeClr val="bg1"/>
                </a:solidFill>
                <a:latin typeface="Times New Roman" panose="02020603050405020304" charset="0"/>
                <a:cs typeface="Times New Roman" panose="02020603050405020304" charset="0"/>
              </a:rPr>
              <a:t>Tasnim</a:t>
            </a:r>
            <a:r>
              <a:rPr lang="en-US" sz="2000" dirty="0">
                <a:solidFill>
                  <a:schemeClr val="bg1"/>
                </a:solidFill>
                <a:latin typeface="Times New Roman" panose="02020603050405020304" charset="0"/>
                <a:cs typeface="Times New Roman" panose="02020603050405020304" charset="0"/>
              </a:rPr>
              <a:t>, </a:t>
            </a:r>
            <a:r>
              <a:rPr lang="en-US" sz="2000" dirty="0" err="1">
                <a:solidFill>
                  <a:schemeClr val="bg1"/>
                </a:solidFill>
                <a:latin typeface="Times New Roman" panose="02020603050405020304" charset="0"/>
                <a:cs typeface="Times New Roman" panose="02020603050405020304" charset="0"/>
              </a:rPr>
              <a:t>Zarin</a:t>
            </a:r>
            <a:r>
              <a:rPr lang="en-US" sz="2000" dirty="0">
                <a:solidFill>
                  <a:schemeClr val="bg1"/>
                </a:solidFill>
                <a:latin typeface="Times New Roman" panose="02020603050405020304" charset="0"/>
                <a:cs typeface="Times New Roman" panose="02020603050405020304" charset="0"/>
              </a:rPr>
              <a:t> (20-43365-1)</a:t>
            </a:r>
          </a:p>
          <a:p>
            <a:pPr marL="341630" indent="-329565">
              <a:lnSpc>
                <a:spcPts val="2805"/>
              </a:lnSpc>
              <a:buClr>
                <a:srgbClr val="1286C3"/>
              </a:buClr>
              <a:buSzPct val="140000"/>
              <a:buFont typeface="Wingdings" panose="05000000000000000000"/>
              <a:buChar char=""/>
              <a:tabLst>
                <a:tab pos="342265" algn="l"/>
              </a:tabLst>
            </a:pPr>
            <a:endParaRPr lang="en-US" sz="2000" dirty="0">
              <a:solidFill>
                <a:schemeClr val="bg1"/>
              </a:solidFill>
              <a:latin typeface="Corbel" panose="020B0503020204020204"/>
              <a:cs typeface="Corbel" panose="020B0503020204020204"/>
            </a:endParaRPr>
          </a:p>
          <a:p>
            <a:pPr marL="341630" indent="-329565">
              <a:lnSpc>
                <a:spcPts val="2805"/>
              </a:lnSpc>
              <a:buClr>
                <a:srgbClr val="1286C3"/>
              </a:buClr>
              <a:buSzPct val="140000"/>
              <a:buFont typeface="Wingdings" panose="05000000000000000000"/>
              <a:buChar char=""/>
              <a:tabLst>
                <a:tab pos="342265" algn="l"/>
              </a:tabLst>
            </a:pPr>
            <a:endParaRPr lang="en-US" sz="2000" dirty="0">
              <a:solidFill>
                <a:schemeClr val="bg1"/>
              </a:solidFill>
              <a:latin typeface="Corbel" panose="020B0503020204020204"/>
              <a:cs typeface="Corbel" panose="020B05030202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3034641"/>
            <a:ext cx="2504695" cy="505460"/>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rgbClr val="202020"/>
                </a:solidFill>
                <a:uFill>
                  <a:solidFill>
                    <a:srgbClr val="202020"/>
                  </a:solidFill>
                </a:uFill>
                <a:latin typeface="Times New Roman" panose="02020603050405020304" charset="0"/>
                <a:cs typeface="Times New Roman" panose="02020603050405020304" charset="0"/>
              </a:rPr>
              <a:t>Introduction</a:t>
            </a:r>
            <a:r>
              <a:rPr sz="3200" b="1" spc="-65" dirty="0">
                <a:solidFill>
                  <a:srgbClr val="202020"/>
                </a:solidFill>
                <a:uFill>
                  <a:solidFill>
                    <a:srgbClr val="202020"/>
                  </a:solidFill>
                </a:uFill>
                <a:latin typeface="Times New Roman" panose="02020603050405020304" charset="0"/>
                <a:cs typeface="Times New Roman" panose="02020603050405020304" charset="0"/>
              </a:rPr>
              <a:t> </a:t>
            </a:r>
            <a:r>
              <a:rPr sz="3200" b="1" dirty="0">
                <a:solidFill>
                  <a:srgbClr val="202020"/>
                </a:solidFill>
                <a:uFill>
                  <a:solidFill>
                    <a:srgbClr val="202020"/>
                  </a:solidFill>
                </a:uFill>
                <a:latin typeface="Times New Roman" panose="02020603050405020304" charset="0"/>
                <a:cs typeface="Times New Roman" panose="02020603050405020304" charset="0"/>
              </a:rPr>
              <a:t>:</a:t>
            </a:r>
            <a:endParaRPr sz="3200" dirty="0">
              <a:latin typeface="Times New Roman" panose="02020603050405020304" charset="0"/>
              <a:cs typeface="Times New Roman" panose="02020603050405020304" charset="0"/>
            </a:endParaRPr>
          </a:p>
        </p:txBody>
      </p:sp>
      <p:sp>
        <p:nvSpPr>
          <p:cNvPr id="3" name="object 3"/>
          <p:cNvSpPr txBox="1"/>
          <p:nvPr/>
        </p:nvSpPr>
        <p:spPr>
          <a:xfrm>
            <a:off x="5181872" y="2209922"/>
            <a:ext cx="5991860" cy="2228850"/>
          </a:xfrm>
          <a:prstGeom prst="rect">
            <a:avLst/>
          </a:prstGeom>
        </p:spPr>
        <p:txBody>
          <a:bodyPr vert="horz" wrap="square" lIns="0" tIns="13335" rIns="0" bIns="0" rtlCol="0">
            <a:spAutoFit/>
          </a:bodyPr>
          <a:lstStyle/>
          <a:p>
            <a:pPr marL="12065" marR="5080">
              <a:spcBef>
                <a:spcPts val="105"/>
              </a:spcBef>
              <a:buClr>
                <a:srgbClr val="1286C3"/>
              </a:buClr>
              <a:buSzPct val="145000"/>
              <a:tabLst>
                <a:tab pos="299085" algn="l"/>
                <a:tab pos="299720" algn="l"/>
              </a:tabLst>
            </a:pPr>
            <a:r>
              <a:rPr lang="en-US" sz="2400" dirty="0">
                <a:latin typeface="Times New Roman" panose="02020603050405020304" charset="0"/>
                <a:cs typeface="Times New Roman" panose="02020603050405020304" charset="0"/>
              </a:rPr>
              <a:t>Project management tools are the foundation for the success of development teams. They are designed to be agile. Agile project management software is designed to help and support automated workflows, complete visibility, and efficient task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45" y="3004693"/>
            <a:ext cx="4492498" cy="848360"/>
          </a:xfrm>
        </p:spPr>
        <p:txBody>
          <a:bodyPr wrap="square"/>
          <a:lstStyle/>
          <a:p>
            <a:r>
              <a:rPr lang="en-US" sz="3600" b="0" u="none">
                <a:solidFill>
                  <a:schemeClr val="tx1"/>
                </a:solidFill>
                <a:latin typeface="Times New Roman" panose="02020603050405020304" charset="0"/>
                <a:cs typeface="Times New Roman" panose="02020603050405020304" charset="0"/>
                <a:sym typeface="+mn-ea"/>
              </a:rPr>
              <a:t>Overview  of Trello :</a:t>
            </a:r>
            <a:endParaRPr lang="en-US" sz="3600" b="0" u="none" dirty="0">
              <a:solidFill>
                <a:schemeClr val="tx1"/>
              </a:solidFill>
              <a:latin typeface="Times New Roman" panose="02020603050405020304" charset="0"/>
              <a:cs typeface="Times New Roman" panose="02020603050405020304" charset="0"/>
              <a:sym typeface="+mn-ea"/>
            </a:endParaRPr>
          </a:p>
        </p:txBody>
      </p:sp>
      <p:pic>
        <p:nvPicPr>
          <p:cNvPr id="5" name="Picture 5" descr="Graphical user interface, application&#10;&#10;Description automatically generated"/>
          <p:cNvPicPr>
            <a:picLocks noGrp="1" noChangeAspect="1"/>
          </p:cNvPicPr>
          <p:nvPr>
            <p:ph sz="half" idx="2"/>
          </p:nvPr>
        </p:nvPicPr>
        <p:blipFill rotWithShape="1">
          <a:blip r:embed="rId2"/>
          <a:srcRect r="1" b="610"/>
          <a:stretch>
            <a:fillRect/>
          </a:stretch>
        </p:blipFill>
        <p:spPr>
          <a:xfrm>
            <a:off x="5029200" y="153670"/>
            <a:ext cx="7045325" cy="6551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24200"/>
            <a:ext cx="1600200" cy="307777"/>
          </a:xfrm>
        </p:spPr>
        <p:txBody>
          <a:bodyPr wrap="square"/>
          <a:lstStyle/>
          <a:p>
            <a:r>
              <a:rPr lang="en-US" sz="2000" b="0" u="none" dirty="0">
                <a:solidFill>
                  <a:schemeClr val="tx1"/>
                </a:solidFill>
                <a:latin typeface="Times New Roman" panose="02020603050405020304" charset="0"/>
                <a:cs typeface="Times New Roman" panose="02020603050405020304" charset="0"/>
              </a:rPr>
              <a:t>Pros and Cons:</a:t>
            </a:r>
          </a:p>
        </p:txBody>
      </p:sp>
      <p:sp>
        <p:nvSpPr>
          <p:cNvPr id="3" name="Text Placeholder 2"/>
          <p:cNvSpPr>
            <a:spLocks noGrp="1"/>
          </p:cNvSpPr>
          <p:nvPr>
            <p:ph type="body" idx="1"/>
          </p:nvPr>
        </p:nvSpPr>
        <p:spPr>
          <a:xfrm>
            <a:off x="2971800" y="2057400"/>
            <a:ext cx="9065767" cy="3262432"/>
          </a:xfrm>
        </p:spPr>
        <p:txBody>
          <a:bodyPr/>
          <a:lstStyle/>
          <a:p>
            <a:r>
              <a:rPr lang="en-US" sz="1600" dirty="0" err="1"/>
              <a:t>Trello</a:t>
            </a:r>
            <a:r>
              <a:rPr lang="en-US" sz="1600" dirty="0"/>
              <a:t> is one of the significant project management tools especially for creating a simple to-do list and </a:t>
            </a:r>
            <a:r>
              <a:rPr lang="en-US" sz="1600" dirty="0" err="1"/>
              <a:t>Kanban</a:t>
            </a:r>
            <a:r>
              <a:rPr lang="en-US" sz="1600" dirty="0"/>
              <a:t> boards to manage your tasks. It is a web-based collaboration and project management tool that has lots of benefits to make the project management process simpler. Because of the many advantages users have experienced when using </a:t>
            </a:r>
            <a:r>
              <a:rPr lang="en-US" sz="1600" dirty="0" err="1"/>
              <a:t>Trello</a:t>
            </a:r>
            <a:r>
              <a:rPr lang="en-US" sz="1600" dirty="0"/>
              <a:t>, this online project management software has become really popular. As a tool for project management, it gives its users the power to collaborate with their members and run tasks related to their projects without switching from one app to another. With just one look, users will be able to see the tasks and who they are assigned to, as well as what has already been done to them. Moving these tasks around the platform is also easy and indicates the progress of the project.</a:t>
            </a:r>
          </a:p>
          <a:p>
            <a:endParaRPr lang="en-US" sz="1600" dirty="0"/>
          </a:p>
          <a:p>
            <a:r>
              <a:rPr lang="en-US" sz="1600" b="1" dirty="0"/>
              <a:t>Features: Automation, </a:t>
            </a:r>
            <a:r>
              <a:rPr lang="en-US" sz="1600" b="1" dirty="0" err="1"/>
              <a:t>Kanban</a:t>
            </a:r>
            <a:r>
              <a:rPr lang="en-US" sz="1600" b="1" dirty="0"/>
              <a:t> View, Due Date, Task Assignment, Attachments, To-Do Lists, Calendar View, Templates, Integrations.</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45" y="3124073"/>
            <a:ext cx="4492498" cy="848360"/>
          </a:xfrm>
        </p:spPr>
        <p:txBody>
          <a:bodyPr wrap="square"/>
          <a:lstStyle/>
          <a:p>
            <a:r>
              <a:rPr lang="en-US" sz="3600" b="0" u="none">
                <a:solidFill>
                  <a:schemeClr val="tx1"/>
                </a:solidFill>
                <a:latin typeface="Times New Roman" panose="02020603050405020304" charset="0"/>
                <a:cs typeface="Times New Roman" panose="02020603050405020304" charset="0"/>
                <a:sym typeface="+mn-ea"/>
              </a:rPr>
              <a:t>Overview  of Jira :</a:t>
            </a:r>
            <a:endParaRPr lang="en-US" sz="3600" b="0" u="none" dirty="0">
              <a:solidFill>
                <a:schemeClr val="tx1"/>
              </a:solidFill>
              <a:latin typeface="Times New Roman" panose="02020603050405020304" charset="0"/>
              <a:cs typeface="Times New Roman" panose="02020603050405020304" charset="0"/>
              <a:sym typeface="+mn-ea"/>
            </a:endParaRPr>
          </a:p>
        </p:txBody>
      </p:sp>
      <p:pic>
        <p:nvPicPr>
          <p:cNvPr id="4" name="Content Placeholder 3" descr="Graphical user interface, website&#10;&#10;Description automatically generated"/>
          <p:cNvPicPr>
            <a:picLocks noGrp="1" noChangeAspect="1"/>
          </p:cNvPicPr>
          <p:nvPr>
            <p:ph sz="half" idx="2"/>
          </p:nvPr>
        </p:nvPicPr>
        <p:blipFill rotWithShape="1">
          <a:blip r:embed="rId2"/>
          <a:srcRect/>
          <a:stretch>
            <a:fillRect/>
          </a:stretch>
        </p:blipFill>
        <p:spPr>
          <a:xfrm>
            <a:off x="4664710" y="304800"/>
            <a:ext cx="7470140" cy="6323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200400"/>
            <a:ext cx="1600200" cy="307777"/>
          </a:xfrm>
        </p:spPr>
        <p:txBody>
          <a:bodyPr wrap="square"/>
          <a:lstStyle/>
          <a:p>
            <a:r>
              <a:rPr lang="en-US" sz="2000" b="0" u="none" dirty="0">
                <a:solidFill>
                  <a:schemeClr val="tx1"/>
                </a:solidFill>
                <a:latin typeface="Times New Roman" panose="02020603050405020304" charset="0"/>
                <a:cs typeface="Times New Roman" panose="02020603050405020304" charset="0"/>
              </a:rPr>
              <a:t>Pros and Cons:</a:t>
            </a:r>
          </a:p>
        </p:txBody>
      </p:sp>
      <p:sp>
        <p:nvSpPr>
          <p:cNvPr id="3" name="Text Placeholder 2"/>
          <p:cNvSpPr>
            <a:spLocks noGrp="1"/>
          </p:cNvSpPr>
          <p:nvPr>
            <p:ph type="body" idx="1"/>
          </p:nvPr>
        </p:nvSpPr>
        <p:spPr>
          <a:xfrm>
            <a:off x="2971800" y="2286000"/>
            <a:ext cx="9065767" cy="2708434"/>
          </a:xfrm>
        </p:spPr>
        <p:txBody>
          <a:bodyPr/>
          <a:lstStyle/>
          <a:p>
            <a:r>
              <a:rPr lang="en-US" sz="1600" dirty="0" err="1"/>
              <a:t>Jira</a:t>
            </a:r>
            <a:r>
              <a:rPr lang="en-US" sz="1600" dirty="0"/>
              <a:t> Software is an </a:t>
            </a:r>
            <a:r>
              <a:rPr lang="en-US" sz="1600" dirty="0" err="1"/>
              <a:t>Atlassian</a:t>
            </a:r>
            <a:r>
              <a:rPr lang="en-US" sz="1600" dirty="0"/>
              <a:t> product initially released in 2002 as a pure issue-tracking solution for software developers. Over the years, various teams across industries—including non-IT teams—have come to use the software for tracking any type of issue, task, or work item, and with good reason. </a:t>
            </a:r>
            <a:r>
              <a:rPr lang="en-US" sz="1600" dirty="0" err="1"/>
              <a:t>Jira</a:t>
            </a:r>
            <a:r>
              <a:rPr lang="en-US" sz="1600" dirty="0"/>
              <a:t> enables teams to plan, track projects, release software, generate reports, and automate processes using a single </a:t>
            </a:r>
            <a:r>
              <a:rPr lang="en-US" sz="1600" dirty="0" err="1"/>
              <a:t>platform.Hundreds</a:t>
            </a:r>
            <a:r>
              <a:rPr lang="en-US" sz="1600" dirty="0"/>
              <a:t> of thousands of organizations worldwide use </a:t>
            </a:r>
            <a:r>
              <a:rPr lang="en-US" sz="1600" dirty="0" err="1"/>
              <a:t>Jira</a:t>
            </a:r>
            <a:r>
              <a:rPr lang="en-US" sz="1600" dirty="0"/>
              <a:t> for developing software and tracking issues. The scalable solution offers users a robust feature set and enterprise-grade security for every stage of company growth. Its </a:t>
            </a:r>
            <a:r>
              <a:rPr lang="en-US" sz="1600" dirty="0" err="1"/>
              <a:t>Atlassian</a:t>
            </a:r>
            <a:r>
              <a:rPr lang="en-US" sz="1600" dirty="0"/>
              <a:t> Marketplace provides developers additional options to create plugins that extend any feature of the software.</a:t>
            </a:r>
          </a:p>
          <a:p>
            <a:endParaRPr lang="en-US" sz="1600" dirty="0"/>
          </a:p>
          <a:p>
            <a:r>
              <a:rPr lang="en-US" sz="1600" b="1" dirty="0"/>
              <a:t>Features: Project Scheduling, Chat &amp; Notifications, Time Tracking, Gantt Charts, Calendar View, </a:t>
            </a:r>
            <a:r>
              <a:rPr lang="en-US" sz="1600" b="1" dirty="0" err="1"/>
              <a:t>Kanban</a:t>
            </a:r>
            <a:r>
              <a:rPr lang="en-US" sz="1600" b="1" dirty="0"/>
              <a:t>, View, Integrations, Automation, Role Management, Templates.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45" y="3124073"/>
            <a:ext cx="4492498" cy="492125"/>
          </a:xfrm>
        </p:spPr>
        <p:txBody>
          <a:bodyPr wrap="square"/>
          <a:lstStyle/>
          <a:p>
            <a:r>
              <a:rPr lang="en-US" sz="3200" b="0" u="none">
                <a:solidFill>
                  <a:schemeClr val="tx1"/>
                </a:solidFill>
                <a:latin typeface="Times New Roman" panose="02020603050405020304" charset="0"/>
                <a:cs typeface="Times New Roman" panose="02020603050405020304" charset="0"/>
                <a:sym typeface="+mn-ea"/>
              </a:rPr>
              <a:t>Overview  of Clickup :</a:t>
            </a:r>
            <a:endParaRPr lang="en-US" sz="3200" b="0" u="none" dirty="0">
              <a:solidFill>
                <a:schemeClr val="tx1"/>
              </a:solidFill>
              <a:latin typeface="Times New Roman" panose="02020603050405020304" charset="0"/>
              <a:cs typeface="Times New Roman" panose="02020603050405020304" charset="0"/>
              <a:sym typeface="+mn-ea"/>
            </a:endParaRPr>
          </a:p>
        </p:txBody>
      </p:sp>
      <p:pic>
        <p:nvPicPr>
          <p:cNvPr id="5" name="Picture 3" descr="Graphical user interface, application, website&#10;&#10;Description automatically generated"/>
          <p:cNvPicPr>
            <a:picLocks noGrp="1" noChangeAspect="1"/>
          </p:cNvPicPr>
          <p:nvPr>
            <p:ph sz="half" idx="2"/>
          </p:nvPr>
        </p:nvPicPr>
        <p:blipFill rotWithShape="1">
          <a:blip r:embed="rId2"/>
          <a:srcRect r="1" b="610"/>
          <a:stretch>
            <a:fillRect/>
          </a:stretch>
        </p:blipFill>
        <p:spPr>
          <a:xfrm>
            <a:off x="4876800" y="177800"/>
            <a:ext cx="7265035" cy="6502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971800"/>
            <a:ext cx="2209800" cy="307777"/>
          </a:xfrm>
        </p:spPr>
        <p:txBody>
          <a:bodyPr wrap="square"/>
          <a:lstStyle/>
          <a:p>
            <a:r>
              <a:rPr lang="en-US" sz="2000" b="0" u="none" dirty="0">
                <a:solidFill>
                  <a:schemeClr val="tx1"/>
                </a:solidFill>
                <a:latin typeface="Times New Roman" panose="02020603050405020304" charset="0"/>
                <a:cs typeface="Times New Roman" panose="02020603050405020304" charset="0"/>
              </a:rPr>
              <a:t>Pros and Cons:</a:t>
            </a:r>
          </a:p>
        </p:txBody>
      </p:sp>
      <p:sp>
        <p:nvSpPr>
          <p:cNvPr id="3" name="Text Placeholder 2"/>
          <p:cNvSpPr>
            <a:spLocks noGrp="1"/>
          </p:cNvSpPr>
          <p:nvPr>
            <p:ph type="body" idx="1"/>
          </p:nvPr>
        </p:nvSpPr>
        <p:spPr>
          <a:xfrm>
            <a:off x="3126233" y="1905000"/>
            <a:ext cx="9065767" cy="3262432"/>
          </a:xfrm>
        </p:spPr>
        <p:txBody>
          <a:bodyPr/>
          <a:lstStyle/>
          <a:p>
            <a:pPr algn="l"/>
            <a:r>
              <a:rPr lang="en-US" sz="1600" dirty="0" err="1">
                <a:latin typeface="+mj-lt"/>
              </a:rPr>
              <a:t>ClickUp</a:t>
            </a:r>
            <a:r>
              <a:rPr lang="en-US" sz="1600" dirty="0">
                <a:latin typeface="+mj-lt"/>
              </a:rPr>
              <a:t> allows your teams to manage projects, tasks, chat, documents, and goals in one platform. </a:t>
            </a:r>
            <a:r>
              <a:rPr lang="en-US" sz="1600" dirty="0" err="1">
                <a:latin typeface="+mj-lt"/>
              </a:rPr>
              <a:t>ClickUp</a:t>
            </a:r>
            <a:r>
              <a:rPr lang="en-US" sz="1600" dirty="0">
                <a:latin typeface="+mj-lt"/>
              </a:rPr>
              <a:t> is a highly customizable project management tool. </a:t>
            </a:r>
            <a:r>
              <a:rPr lang="en-US" sz="1600" dirty="0" err="1">
                <a:latin typeface="+mj-lt"/>
              </a:rPr>
              <a:t>ClickUp</a:t>
            </a:r>
            <a:r>
              <a:rPr lang="en-US" sz="1600" dirty="0">
                <a:latin typeface="+mj-lt"/>
              </a:rPr>
              <a:t> has too many features.  It combines important business applications and centralizes company information into a single online solution. Assign tasks to team members, manage projects for clients, and collaborate with colleagues on documents. </a:t>
            </a:r>
            <a:r>
              <a:rPr lang="en-US" sz="1600" dirty="0" err="1">
                <a:latin typeface="+mj-lt"/>
              </a:rPr>
              <a:t>ClickUp</a:t>
            </a:r>
            <a:r>
              <a:rPr lang="en-US" sz="1600" dirty="0">
                <a:latin typeface="+mj-lt"/>
              </a:rPr>
              <a:t> provides all the tools and features to complete work in an efficient, visible, and accessible way. Moreover, the work productivity app allows you to look at work items and data in multiple views for better understanding and faster tracking.</a:t>
            </a:r>
          </a:p>
          <a:p>
            <a:endParaRPr lang="en-US" sz="1600" dirty="0">
              <a:latin typeface="+mj-lt"/>
            </a:endParaRPr>
          </a:p>
          <a:p>
            <a:r>
              <a:rPr lang="en-US" sz="1600" b="1" dirty="0">
                <a:latin typeface="+mj-lt"/>
              </a:rPr>
              <a:t>Features: Chat &amp; Comments, In-App Notifications, Reporting, Assignments, Time-Tracking, File Sharing, Whiteboard, Templates, Integrations, Mobile App, Gantt Charts, Calendar View, Table View, Activity View, Form View.</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1212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Corbel</vt:lpstr>
      <vt:lpstr>Times New Roman</vt:lpstr>
      <vt:lpstr>Wingdings</vt:lpstr>
      <vt:lpstr>Office Theme</vt:lpstr>
      <vt:lpstr>PowerPoint Presentation</vt:lpstr>
      <vt:lpstr>PowerPoint Presentation</vt:lpstr>
      <vt:lpstr>PowerPoint Presentation</vt:lpstr>
      <vt:lpstr>Overview  of Trello :</vt:lpstr>
      <vt:lpstr>Pros and Cons:</vt:lpstr>
      <vt:lpstr>Overview  of Jira :</vt:lpstr>
      <vt:lpstr>Pros and Cons:</vt:lpstr>
      <vt:lpstr>Overview  of Clickup :</vt:lpstr>
      <vt:lpstr>Pros and Cons:</vt:lpstr>
      <vt:lpstr>Overview  of Basecamp :</vt:lpstr>
      <vt:lpstr>Pros and Cons:</vt:lpstr>
      <vt:lpstr>Overview  of Monday :</vt:lpstr>
      <vt:lpstr>Pros and Cons:</vt:lpstr>
      <vt:lpstr>Comparison:</vt:lpstr>
      <vt:lpstr>Best project management software for 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AHASAN HABIB</dc:creator>
  <cp:lastModifiedBy>Md. Ahasan Habib</cp:lastModifiedBy>
  <cp:revision>28</cp:revision>
  <dcterms:created xsi:type="dcterms:W3CDTF">2022-10-16T16:53:00Z</dcterms:created>
  <dcterms:modified xsi:type="dcterms:W3CDTF">2022-11-26T20:51:01Z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2022-08-31T06:00:00Z</vt:filetime>
  </property>
  <property fmtid="{D5CDD505-2E9C-101B-9397-08002B2CF9AE}" pid="3" name="Creator">
    <vt:lpwstr>Microsoft® PowerPoint® for Microsoft 365</vt:lpwstr>
  </property>
  <property fmtid="{D5CDD505-2E9C-101B-9397-08002B2CF9AE}" pid="4" name="LastSaved">
    <vt:filetime>2022-10-16T06:00:00Z</vt:filetime>
  </property>
  <property fmtid="{D5CDD505-2E9C-101B-9397-08002B2CF9AE}" pid="5" name="ICV">
    <vt:lpwstr>6A2E6E9D00A1415E97CFCCE039C1104B</vt:lpwstr>
  </property>
  <property fmtid="{D5CDD505-2E9C-101B-9397-08002B2CF9AE}" pid="6" name="KSOProductBuildVer">
    <vt:lpwstr>1033-11.2.0.11380</vt:lpwstr>
  </property>
</Properties>
</file>