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490" r:id="rId2"/>
    <p:sldId id="256" r:id="rId3"/>
    <p:sldId id="325" r:id="rId4"/>
    <p:sldId id="298" r:id="rId5"/>
    <p:sldId id="453" r:id="rId6"/>
    <p:sldId id="455" r:id="rId7"/>
    <p:sldId id="456" r:id="rId8"/>
    <p:sldId id="469" r:id="rId9"/>
    <p:sldId id="457" r:id="rId10"/>
    <p:sldId id="470" r:id="rId11"/>
    <p:sldId id="471" r:id="rId12"/>
    <p:sldId id="472" r:id="rId13"/>
    <p:sldId id="473" r:id="rId14"/>
    <p:sldId id="474" r:id="rId15"/>
    <p:sldId id="475" r:id="rId16"/>
    <p:sldId id="476" r:id="rId17"/>
    <p:sldId id="477" r:id="rId18"/>
    <p:sldId id="478" r:id="rId19"/>
    <p:sldId id="479" r:id="rId20"/>
    <p:sldId id="480" r:id="rId21"/>
    <p:sldId id="481" r:id="rId22"/>
    <p:sldId id="482" r:id="rId23"/>
    <p:sldId id="483" r:id="rId24"/>
    <p:sldId id="487" r:id="rId25"/>
    <p:sldId id="486" r:id="rId26"/>
    <p:sldId id="485" r:id="rId27"/>
    <p:sldId id="484" r:id="rId28"/>
    <p:sldId id="488" r:id="rId29"/>
    <p:sldId id="489" r:id="rId30"/>
    <p:sldId id="332" r:id="rId3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79783" autoAdjust="0"/>
  </p:normalViewPr>
  <p:slideViewPr>
    <p:cSldViewPr>
      <p:cViewPr varScale="1">
        <p:scale>
          <a:sx n="71" d="100"/>
          <a:sy n="71" d="100"/>
        </p:scale>
        <p:origin x="1272" y="54"/>
      </p:cViewPr>
      <p:guideLst>
        <p:guide orient="horz" pos="2160"/>
        <p:guide pos="2880"/>
      </p:guideLst>
    </p:cSldViewPr>
  </p:slideViewPr>
  <p:outlineViewPr>
    <p:cViewPr>
      <p:scale>
        <a:sx n="33" d="100"/>
        <a:sy n="33" d="100"/>
      </p:scale>
      <p:origin x="0" y="1605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0CD0F4-49F3-476A-A9A0-A24B939FBED8}" type="datetimeFigureOut">
              <a:rPr lang="fr-FR" smtClean="0"/>
              <a:pPr/>
              <a:t>03/01/2016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0850C9-586E-41FB-A022-E1EBA52B4B83}" type="slidenum">
              <a:rPr lang="fr-FR" smtClean="0"/>
              <a:pPr/>
              <a:t>‹N°›</a:t>
            </a:fld>
            <a:endParaRPr lang="fr-FR"/>
          </a:p>
        </p:txBody>
      </p:sp>
    </p:spTree>
    <p:extLst>
      <p:ext uri="{BB962C8B-B14F-4D97-AF65-F5344CB8AC3E}">
        <p14:creationId xmlns:p14="http://schemas.microsoft.com/office/powerpoint/2010/main" val="426519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r>
              <a:rPr lang="fr-FR" sz="1200" b="1" i="0" kern="1200" dirty="0" smtClean="0">
                <a:solidFill>
                  <a:schemeClr val="tx1"/>
                </a:solidFill>
                <a:latin typeface="+mn-lt"/>
                <a:ea typeface="+mn-ea"/>
                <a:cs typeface="+mn-cs"/>
              </a:rPr>
              <a:t>Une remarque</a:t>
            </a:r>
            <a:r>
              <a:rPr lang="fr-FR" sz="1200" b="0" i="0" kern="1200" dirty="0" smtClean="0">
                <a:solidFill>
                  <a:schemeClr val="tx1"/>
                </a:solidFill>
                <a:latin typeface="+mn-lt"/>
                <a:ea typeface="+mn-ea"/>
                <a:cs typeface="+mn-cs"/>
              </a:rPr>
              <a:t> avant de commencer, selon votre version d’Apache les chemins vers les différents fichiers/dossiers peuvent changer. </a:t>
            </a:r>
            <a:r>
              <a:rPr lang="fr-FR" sz="1200" b="1" i="0" kern="1200" dirty="0" smtClean="0">
                <a:solidFill>
                  <a:schemeClr val="tx1"/>
                </a:solidFill>
                <a:latin typeface="+mn-lt"/>
                <a:ea typeface="+mn-ea"/>
                <a:cs typeface="+mn-cs"/>
              </a:rPr>
              <a:t>Cette documentation a été écrite avec Apache2.2.22.</a:t>
            </a:r>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9</a:t>
            </a:fld>
            <a:endParaRPr lang="fr-FR"/>
          </a:p>
        </p:txBody>
      </p:sp>
    </p:spTree>
    <p:extLst>
      <p:ext uri="{BB962C8B-B14F-4D97-AF65-F5344CB8AC3E}">
        <p14:creationId xmlns:p14="http://schemas.microsoft.com/office/powerpoint/2010/main" val="3825711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18</a:t>
            </a:fld>
            <a:endParaRPr lang="fr-FR"/>
          </a:p>
        </p:txBody>
      </p:sp>
    </p:spTree>
    <p:extLst>
      <p:ext uri="{BB962C8B-B14F-4D97-AF65-F5344CB8AC3E}">
        <p14:creationId xmlns:p14="http://schemas.microsoft.com/office/powerpoint/2010/main" val="3305121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19</a:t>
            </a:fld>
            <a:endParaRPr lang="fr-FR"/>
          </a:p>
        </p:txBody>
      </p:sp>
    </p:spTree>
    <p:extLst>
      <p:ext uri="{BB962C8B-B14F-4D97-AF65-F5344CB8AC3E}">
        <p14:creationId xmlns:p14="http://schemas.microsoft.com/office/powerpoint/2010/main" val="3081213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20</a:t>
            </a:fld>
            <a:endParaRPr lang="fr-FR"/>
          </a:p>
        </p:txBody>
      </p:sp>
    </p:spTree>
    <p:extLst>
      <p:ext uri="{BB962C8B-B14F-4D97-AF65-F5344CB8AC3E}">
        <p14:creationId xmlns:p14="http://schemas.microsoft.com/office/powerpoint/2010/main" val="1424907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21</a:t>
            </a:fld>
            <a:endParaRPr lang="fr-FR"/>
          </a:p>
        </p:txBody>
      </p:sp>
    </p:spTree>
    <p:extLst>
      <p:ext uri="{BB962C8B-B14F-4D97-AF65-F5344CB8AC3E}">
        <p14:creationId xmlns:p14="http://schemas.microsoft.com/office/powerpoint/2010/main" val="3092150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22</a:t>
            </a:fld>
            <a:endParaRPr lang="fr-FR"/>
          </a:p>
        </p:txBody>
      </p:sp>
    </p:spTree>
    <p:extLst>
      <p:ext uri="{BB962C8B-B14F-4D97-AF65-F5344CB8AC3E}">
        <p14:creationId xmlns:p14="http://schemas.microsoft.com/office/powerpoint/2010/main" val="2316835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23</a:t>
            </a:fld>
            <a:endParaRPr lang="fr-FR"/>
          </a:p>
        </p:txBody>
      </p:sp>
    </p:spTree>
    <p:extLst>
      <p:ext uri="{BB962C8B-B14F-4D97-AF65-F5344CB8AC3E}">
        <p14:creationId xmlns:p14="http://schemas.microsoft.com/office/powerpoint/2010/main" val="2598118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24</a:t>
            </a:fld>
            <a:endParaRPr lang="fr-FR"/>
          </a:p>
        </p:txBody>
      </p:sp>
    </p:spTree>
    <p:extLst>
      <p:ext uri="{BB962C8B-B14F-4D97-AF65-F5344CB8AC3E}">
        <p14:creationId xmlns:p14="http://schemas.microsoft.com/office/powerpoint/2010/main" val="862315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25</a:t>
            </a:fld>
            <a:endParaRPr lang="fr-FR"/>
          </a:p>
        </p:txBody>
      </p:sp>
    </p:spTree>
    <p:extLst>
      <p:ext uri="{BB962C8B-B14F-4D97-AF65-F5344CB8AC3E}">
        <p14:creationId xmlns:p14="http://schemas.microsoft.com/office/powerpoint/2010/main" val="547106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26</a:t>
            </a:fld>
            <a:endParaRPr lang="fr-FR"/>
          </a:p>
        </p:txBody>
      </p:sp>
    </p:spTree>
    <p:extLst>
      <p:ext uri="{BB962C8B-B14F-4D97-AF65-F5344CB8AC3E}">
        <p14:creationId xmlns:p14="http://schemas.microsoft.com/office/powerpoint/2010/main" val="1651592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27</a:t>
            </a:fld>
            <a:endParaRPr lang="fr-FR"/>
          </a:p>
        </p:txBody>
      </p:sp>
    </p:spTree>
    <p:extLst>
      <p:ext uri="{BB962C8B-B14F-4D97-AF65-F5344CB8AC3E}">
        <p14:creationId xmlns:p14="http://schemas.microsoft.com/office/powerpoint/2010/main" val="3644710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10</a:t>
            </a:fld>
            <a:endParaRPr lang="fr-FR"/>
          </a:p>
        </p:txBody>
      </p:sp>
    </p:spTree>
    <p:extLst>
      <p:ext uri="{BB962C8B-B14F-4D97-AF65-F5344CB8AC3E}">
        <p14:creationId xmlns:p14="http://schemas.microsoft.com/office/powerpoint/2010/main" val="634982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28</a:t>
            </a:fld>
            <a:endParaRPr lang="fr-FR"/>
          </a:p>
        </p:txBody>
      </p:sp>
    </p:spTree>
    <p:extLst>
      <p:ext uri="{BB962C8B-B14F-4D97-AF65-F5344CB8AC3E}">
        <p14:creationId xmlns:p14="http://schemas.microsoft.com/office/powerpoint/2010/main" val="3314339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29</a:t>
            </a:fld>
            <a:endParaRPr lang="fr-FR"/>
          </a:p>
        </p:txBody>
      </p:sp>
    </p:spTree>
    <p:extLst>
      <p:ext uri="{BB962C8B-B14F-4D97-AF65-F5344CB8AC3E}">
        <p14:creationId xmlns:p14="http://schemas.microsoft.com/office/powerpoint/2010/main" val="65252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11</a:t>
            </a:fld>
            <a:endParaRPr lang="fr-FR"/>
          </a:p>
        </p:txBody>
      </p:sp>
    </p:spTree>
    <p:extLst>
      <p:ext uri="{BB962C8B-B14F-4D97-AF65-F5344CB8AC3E}">
        <p14:creationId xmlns:p14="http://schemas.microsoft.com/office/powerpoint/2010/main" val="2071171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12</a:t>
            </a:fld>
            <a:endParaRPr lang="fr-FR"/>
          </a:p>
        </p:txBody>
      </p:sp>
    </p:spTree>
    <p:extLst>
      <p:ext uri="{BB962C8B-B14F-4D97-AF65-F5344CB8AC3E}">
        <p14:creationId xmlns:p14="http://schemas.microsoft.com/office/powerpoint/2010/main" val="522241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13</a:t>
            </a:fld>
            <a:endParaRPr lang="fr-FR"/>
          </a:p>
        </p:txBody>
      </p:sp>
    </p:spTree>
    <p:extLst>
      <p:ext uri="{BB962C8B-B14F-4D97-AF65-F5344CB8AC3E}">
        <p14:creationId xmlns:p14="http://schemas.microsoft.com/office/powerpoint/2010/main" val="2792113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14</a:t>
            </a:fld>
            <a:endParaRPr lang="fr-FR"/>
          </a:p>
        </p:txBody>
      </p:sp>
    </p:spTree>
    <p:extLst>
      <p:ext uri="{BB962C8B-B14F-4D97-AF65-F5344CB8AC3E}">
        <p14:creationId xmlns:p14="http://schemas.microsoft.com/office/powerpoint/2010/main" val="251353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15</a:t>
            </a:fld>
            <a:endParaRPr lang="fr-FR"/>
          </a:p>
        </p:txBody>
      </p:sp>
    </p:spTree>
    <p:extLst>
      <p:ext uri="{BB962C8B-B14F-4D97-AF65-F5344CB8AC3E}">
        <p14:creationId xmlns:p14="http://schemas.microsoft.com/office/powerpoint/2010/main" val="3415501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16</a:t>
            </a:fld>
            <a:endParaRPr lang="fr-FR"/>
          </a:p>
        </p:txBody>
      </p:sp>
    </p:spTree>
    <p:extLst>
      <p:ext uri="{BB962C8B-B14F-4D97-AF65-F5344CB8AC3E}">
        <p14:creationId xmlns:p14="http://schemas.microsoft.com/office/powerpoint/2010/main" val="1730674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fontAlgn="base"/>
            <a:endParaRPr lang="fr-FR" sz="1200" b="0" i="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E0850C9-586E-41FB-A022-E1EBA52B4B83}" type="slidenum">
              <a:rPr lang="fr-FR" smtClean="0"/>
              <a:pPr/>
              <a:t>17</a:t>
            </a:fld>
            <a:endParaRPr lang="fr-FR"/>
          </a:p>
        </p:txBody>
      </p:sp>
    </p:spTree>
    <p:extLst>
      <p:ext uri="{BB962C8B-B14F-4D97-AF65-F5344CB8AC3E}">
        <p14:creationId xmlns:p14="http://schemas.microsoft.com/office/powerpoint/2010/main" val="1745773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DCC93F7C-2472-41BB-A1C1-71E1B41D56D5}" type="datetimeFigureOut">
              <a:rPr lang="fr-FR" smtClean="0"/>
              <a:pPr/>
              <a:t>03/01/2016</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C6BC6906-F690-4874-99BC-2338D8B41D53}" type="slidenum">
              <a:rPr lang="fr-FR" smtClean="0"/>
              <a:pPr/>
              <a:t>‹N°›</a:t>
            </a:fld>
            <a:endParaRPr lang="fr-FR"/>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CC93F7C-2472-41BB-A1C1-71E1B41D56D5}" type="datetimeFigureOut">
              <a:rPr lang="fr-FR" smtClean="0"/>
              <a:pPr/>
              <a:t>03/01/2016</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C6BC6906-F690-4874-99BC-2338D8B41D53}" type="slidenum">
              <a:rPr lang="fr-FR" smtClean="0"/>
              <a:pPr/>
              <a:t>‹N°›</a:t>
            </a:fld>
            <a:endParaRPr lang="fr-FR"/>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CC93F7C-2472-41BB-A1C1-71E1B41D56D5}" type="datetimeFigureOut">
              <a:rPr lang="fr-FR" smtClean="0"/>
              <a:pPr/>
              <a:t>03/01/2016</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C6BC6906-F690-4874-99BC-2338D8B41D53}" type="slidenum">
              <a:rPr lang="fr-FR" smtClean="0"/>
              <a:pPr/>
              <a:t>‹N°›</a:t>
            </a:fld>
            <a:endParaRPr lang="fr-FR"/>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CC93F7C-2472-41BB-A1C1-71E1B41D56D5}" type="datetimeFigureOut">
              <a:rPr lang="fr-FR" smtClean="0"/>
              <a:pPr/>
              <a:t>03/01/2016</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C6BC6906-F690-4874-99BC-2338D8B41D53}"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DCC93F7C-2472-41BB-A1C1-71E1B41D56D5}" type="datetimeFigureOut">
              <a:rPr lang="fr-FR" smtClean="0"/>
              <a:pPr/>
              <a:t>03/01/2016</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C6BC6906-F690-4874-99BC-2338D8B41D53}"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CC93F7C-2472-41BB-A1C1-71E1B41D56D5}" type="datetimeFigureOut">
              <a:rPr lang="fr-FR" smtClean="0"/>
              <a:pPr/>
              <a:t>03/01/2016</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C6BC6906-F690-4874-99BC-2338D8B41D53}"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DCC93F7C-2472-41BB-A1C1-71E1B41D56D5}" type="datetimeFigureOut">
              <a:rPr lang="fr-FR" smtClean="0"/>
              <a:pPr/>
              <a:t>03/01/2016</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C6BC6906-F690-4874-99BC-2338D8B41D53}"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DCC93F7C-2472-41BB-A1C1-71E1B41D56D5}" type="datetimeFigureOut">
              <a:rPr lang="fr-FR" smtClean="0"/>
              <a:pPr/>
              <a:t>03/01/2016</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C6BC6906-F690-4874-99BC-2338D8B41D53}"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DCC93F7C-2472-41BB-A1C1-71E1B41D56D5}" type="datetimeFigureOut">
              <a:rPr lang="fr-FR" smtClean="0"/>
              <a:pPr/>
              <a:t>03/01/2016</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C6BC6906-F690-4874-99BC-2338D8B41D53}" type="slidenum">
              <a:rPr lang="fr-FR" smtClean="0"/>
              <a:pPr/>
              <a:t>‹N°›</a:t>
            </a:fld>
            <a:endParaRPr lang="fr-FR"/>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DCC93F7C-2472-41BB-A1C1-71E1B41D56D5}" type="datetimeFigureOut">
              <a:rPr lang="fr-FR" smtClean="0"/>
              <a:pPr/>
              <a:t>03/01/2016</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C6BC6906-F690-4874-99BC-2338D8B41D53}"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DCC93F7C-2472-41BB-A1C1-71E1B41D56D5}" type="datetimeFigureOut">
              <a:rPr lang="fr-FR" smtClean="0"/>
              <a:pPr/>
              <a:t>03/01/2016</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C6BC6906-F690-4874-99BC-2338D8B41D53}"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CC93F7C-2472-41BB-A1C1-71E1B41D56D5}" type="datetimeFigureOut">
              <a:rPr lang="fr-FR" smtClean="0"/>
              <a:pPr/>
              <a:t>03/01/2016</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6BC6906-F690-4874-99BC-2338D8B41D53}"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blinds dir="vert"/>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proweb.com/products/Win32OpenSSL.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half" idx="4294967295"/>
          </p:nvPr>
        </p:nvSpPr>
        <p:spPr>
          <a:xfrm>
            <a:off x="323528" y="116632"/>
            <a:ext cx="8496944" cy="5904656"/>
          </a:xfrm>
        </p:spPr>
        <p:txBody>
          <a:bodyPr>
            <a:normAutofit fontScale="70000" lnSpcReduction="20000"/>
          </a:bodyPr>
          <a:lstStyle/>
          <a:p>
            <a:r>
              <a:rPr lang="fr-FR" dirty="0">
                <a:latin typeface="Book Antiqua" panose="02040602050305030304" pitchFamily="18" charset="0"/>
              </a:rPr>
              <a:t>http://slproweb.com/products/Win32OpenSSL.html </a:t>
            </a:r>
          </a:p>
          <a:p>
            <a:endParaRPr lang="fr-FR" dirty="0">
              <a:latin typeface="Book Antiqua" panose="02040602050305030304" pitchFamily="18" charset="0"/>
            </a:endParaRPr>
          </a:p>
          <a:p>
            <a:r>
              <a:rPr lang="fr-FR" dirty="0">
                <a:latin typeface="Book Antiqua" panose="02040602050305030304" pitchFamily="18" charset="0"/>
              </a:rPr>
              <a:t>1 – Se rendre dans le répertoire de d’apache</a:t>
            </a:r>
          </a:p>
          <a:p>
            <a:r>
              <a:rPr lang="fr-FR" dirty="0">
                <a:latin typeface="Book Antiqua" panose="02040602050305030304" pitchFamily="18" charset="0"/>
              </a:rPr>
              <a:t>cd C:\wamp\bin\apache\Apache2.2.22\bin</a:t>
            </a:r>
          </a:p>
          <a:p>
            <a:endParaRPr lang="fr-FR" dirty="0">
              <a:latin typeface="Book Antiqua" panose="02040602050305030304" pitchFamily="18" charset="0"/>
            </a:endParaRPr>
          </a:p>
          <a:p>
            <a:r>
              <a:rPr lang="fr-FR" dirty="0">
                <a:latin typeface="Book Antiqua" panose="02040602050305030304" pitchFamily="18" charset="0"/>
              </a:rPr>
              <a:t>2 - Générer le la clef privé</a:t>
            </a:r>
          </a:p>
          <a:p>
            <a:r>
              <a:rPr lang="fr-FR" dirty="0" err="1">
                <a:latin typeface="Book Antiqua" panose="02040602050305030304" pitchFamily="18" charset="0"/>
              </a:rPr>
              <a:t>openssl</a:t>
            </a:r>
            <a:r>
              <a:rPr lang="fr-FR" dirty="0">
                <a:latin typeface="Book Antiqua" panose="02040602050305030304" pitchFamily="18" charset="0"/>
              </a:rPr>
              <a:t> </a:t>
            </a:r>
            <a:r>
              <a:rPr lang="fr-FR" dirty="0" err="1">
                <a:latin typeface="Book Antiqua" panose="02040602050305030304" pitchFamily="18" charset="0"/>
              </a:rPr>
              <a:t>genrsa</a:t>
            </a:r>
            <a:r>
              <a:rPr lang="fr-FR" dirty="0">
                <a:latin typeface="Book Antiqua" panose="02040602050305030304" pitchFamily="18" charset="0"/>
              </a:rPr>
              <a:t> -aes256 -out </a:t>
            </a:r>
            <a:r>
              <a:rPr lang="fr-FR" dirty="0" err="1">
                <a:latin typeface="Book Antiqua" panose="02040602050305030304" pitchFamily="18" charset="0"/>
              </a:rPr>
              <a:t>private.key</a:t>
            </a:r>
            <a:r>
              <a:rPr lang="fr-FR" dirty="0">
                <a:latin typeface="Book Antiqua" panose="02040602050305030304" pitchFamily="18" charset="0"/>
              </a:rPr>
              <a:t> 2048</a:t>
            </a:r>
          </a:p>
          <a:p>
            <a:endParaRPr lang="fr-FR" dirty="0">
              <a:latin typeface="Book Antiqua" panose="02040602050305030304" pitchFamily="18" charset="0"/>
            </a:endParaRPr>
          </a:p>
          <a:p>
            <a:r>
              <a:rPr lang="fr-FR" dirty="0">
                <a:latin typeface="Book Antiqua" panose="02040602050305030304" pitchFamily="18" charset="0"/>
              </a:rPr>
              <a:t>3 – Supprimer la </a:t>
            </a:r>
            <a:r>
              <a:rPr lang="fr-FR" dirty="0" err="1">
                <a:latin typeface="Book Antiqua" panose="02040602050305030304" pitchFamily="18" charset="0"/>
              </a:rPr>
              <a:t>passphrase</a:t>
            </a:r>
            <a:endParaRPr lang="fr-FR" dirty="0">
              <a:latin typeface="Book Antiqua" panose="02040602050305030304" pitchFamily="18" charset="0"/>
            </a:endParaRPr>
          </a:p>
          <a:p>
            <a:r>
              <a:rPr lang="fr-FR" dirty="0" err="1">
                <a:latin typeface="Book Antiqua" panose="02040602050305030304" pitchFamily="18" charset="0"/>
              </a:rPr>
              <a:t>openssl</a:t>
            </a:r>
            <a:r>
              <a:rPr lang="fr-FR" dirty="0">
                <a:latin typeface="Book Antiqua" panose="02040602050305030304" pitchFamily="18" charset="0"/>
              </a:rPr>
              <a:t> </a:t>
            </a:r>
            <a:r>
              <a:rPr lang="fr-FR" dirty="0" err="1">
                <a:latin typeface="Book Antiqua" panose="02040602050305030304" pitchFamily="18" charset="0"/>
              </a:rPr>
              <a:t>rsa</a:t>
            </a:r>
            <a:r>
              <a:rPr lang="fr-FR" dirty="0">
                <a:latin typeface="Book Antiqua" panose="02040602050305030304" pitchFamily="18" charset="0"/>
              </a:rPr>
              <a:t> -in </a:t>
            </a:r>
            <a:r>
              <a:rPr lang="fr-FR" dirty="0" err="1">
                <a:latin typeface="Book Antiqua" panose="02040602050305030304" pitchFamily="18" charset="0"/>
              </a:rPr>
              <a:t>private.key</a:t>
            </a:r>
            <a:r>
              <a:rPr lang="fr-FR" dirty="0">
                <a:latin typeface="Book Antiqua" panose="02040602050305030304" pitchFamily="18" charset="0"/>
              </a:rPr>
              <a:t> -out </a:t>
            </a:r>
            <a:r>
              <a:rPr lang="fr-FR" dirty="0" err="1">
                <a:latin typeface="Book Antiqua" panose="02040602050305030304" pitchFamily="18" charset="0"/>
              </a:rPr>
              <a:t>private.key</a:t>
            </a:r>
            <a:endParaRPr lang="fr-FR" dirty="0">
              <a:latin typeface="Book Antiqua" panose="02040602050305030304" pitchFamily="18" charset="0"/>
            </a:endParaRPr>
          </a:p>
          <a:p>
            <a:endParaRPr lang="fr-FR" dirty="0">
              <a:latin typeface="Book Antiqua" panose="02040602050305030304" pitchFamily="18" charset="0"/>
            </a:endParaRPr>
          </a:p>
          <a:p>
            <a:r>
              <a:rPr lang="fr-FR" dirty="0">
                <a:latin typeface="Book Antiqua" panose="02040602050305030304" pitchFamily="18" charset="0"/>
              </a:rPr>
              <a:t>4 - Générer le certificat auto-signé</a:t>
            </a:r>
          </a:p>
          <a:p>
            <a:r>
              <a:rPr lang="fr-FR" dirty="0" err="1">
                <a:latin typeface="Book Antiqua" panose="02040602050305030304" pitchFamily="18" charset="0"/>
              </a:rPr>
              <a:t>openssl</a:t>
            </a:r>
            <a:r>
              <a:rPr lang="fr-FR" dirty="0">
                <a:latin typeface="Book Antiqua" panose="02040602050305030304" pitchFamily="18" charset="0"/>
              </a:rPr>
              <a:t> </a:t>
            </a:r>
            <a:r>
              <a:rPr lang="fr-FR" dirty="0" err="1">
                <a:latin typeface="Book Antiqua" panose="02040602050305030304" pitchFamily="18" charset="0"/>
              </a:rPr>
              <a:t>req</a:t>
            </a:r>
            <a:r>
              <a:rPr lang="fr-FR" dirty="0">
                <a:latin typeface="Book Antiqua" panose="02040602050305030304" pitchFamily="18" charset="0"/>
              </a:rPr>
              <a:t> -new -x509 -</a:t>
            </a:r>
            <a:r>
              <a:rPr lang="fr-FR" dirty="0" err="1">
                <a:latin typeface="Book Antiqua" panose="02040602050305030304" pitchFamily="18" charset="0"/>
              </a:rPr>
              <a:t>nodes</a:t>
            </a:r>
            <a:r>
              <a:rPr lang="fr-FR" dirty="0">
                <a:latin typeface="Book Antiqua" panose="02040602050305030304" pitchFamily="18" charset="0"/>
              </a:rPr>
              <a:t> -sha1 -key </a:t>
            </a:r>
            <a:r>
              <a:rPr lang="fr-FR" dirty="0" err="1">
                <a:latin typeface="Book Antiqua" panose="02040602050305030304" pitchFamily="18" charset="0"/>
              </a:rPr>
              <a:t>private.key</a:t>
            </a:r>
            <a:r>
              <a:rPr lang="fr-FR" dirty="0">
                <a:latin typeface="Book Antiqua" panose="02040602050305030304" pitchFamily="18" charset="0"/>
              </a:rPr>
              <a:t> -out certificat.crt -</a:t>
            </a:r>
            <a:r>
              <a:rPr lang="fr-FR" dirty="0" err="1">
                <a:latin typeface="Book Antiqua" panose="02040602050305030304" pitchFamily="18" charset="0"/>
              </a:rPr>
              <a:t>days</a:t>
            </a:r>
            <a:r>
              <a:rPr lang="fr-FR" dirty="0">
                <a:latin typeface="Book Antiqua" panose="02040602050305030304" pitchFamily="18" charset="0"/>
              </a:rPr>
              <a:t> 36500 -config C:\wamp\bin\apache\apache2.2.22\conf\openssl.cnf</a:t>
            </a:r>
          </a:p>
          <a:p>
            <a:endParaRPr lang="fr-FR" dirty="0">
              <a:latin typeface="Book Antiqua" panose="02040602050305030304" pitchFamily="18" charset="0"/>
            </a:endParaRPr>
          </a:p>
          <a:p>
            <a:r>
              <a:rPr lang="fr-FR" dirty="0">
                <a:latin typeface="Book Antiqua" panose="02040602050305030304" pitchFamily="18" charset="0"/>
              </a:rPr>
              <a:t>5 – Copier le certificat et la clef privée</a:t>
            </a:r>
          </a:p>
          <a:p>
            <a:r>
              <a:rPr lang="fr-FR" dirty="0">
                <a:latin typeface="Book Antiqua" panose="02040602050305030304" pitchFamily="18" charset="0"/>
              </a:rPr>
              <a:t>C:\wamp\bin\apache\Apache2.2.22\conf et créez deux dossiers « </a:t>
            </a:r>
            <a:r>
              <a:rPr lang="fr-FR" dirty="0" err="1">
                <a:latin typeface="Book Antiqua" panose="02040602050305030304" pitchFamily="18" charset="0"/>
              </a:rPr>
              <a:t>cert</a:t>
            </a:r>
            <a:r>
              <a:rPr lang="fr-FR" dirty="0">
                <a:latin typeface="Book Antiqua" panose="02040602050305030304" pitchFamily="18" charset="0"/>
              </a:rPr>
              <a:t> » et « key ».</a:t>
            </a:r>
          </a:p>
          <a:p>
            <a:endParaRPr lang="fr-FR" dirty="0">
              <a:latin typeface="Book Antiqua" panose="02040602050305030304" pitchFamily="18" charset="0"/>
            </a:endParaRPr>
          </a:p>
          <a:p>
            <a:r>
              <a:rPr lang="fr-FR" dirty="0">
                <a:latin typeface="Book Antiqua" panose="02040602050305030304" pitchFamily="18" charset="0"/>
              </a:rPr>
              <a:t>Copier certificat.crt dans le dossier « </a:t>
            </a:r>
            <a:r>
              <a:rPr lang="fr-FR" dirty="0" err="1">
                <a:latin typeface="Book Antiqua" panose="02040602050305030304" pitchFamily="18" charset="0"/>
              </a:rPr>
              <a:t>cert</a:t>
            </a:r>
            <a:r>
              <a:rPr lang="fr-FR" dirty="0">
                <a:latin typeface="Book Antiqua" panose="02040602050305030304" pitchFamily="18" charset="0"/>
              </a:rPr>
              <a:t> »</a:t>
            </a:r>
          </a:p>
          <a:p>
            <a:r>
              <a:rPr lang="fr-FR" dirty="0">
                <a:latin typeface="Book Antiqua" panose="02040602050305030304" pitchFamily="18" charset="0"/>
              </a:rPr>
              <a:t>Copier </a:t>
            </a:r>
            <a:r>
              <a:rPr lang="fr-FR" dirty="0" err="1">
                <a:latin typeface="Book Antiqua" panose="02040602050305030304" pitchFamily="18" charset="0"/>
              </a:rPr>
              <a:t>private.key</a:t>
            </a:r>
            <a:r>
              <a:rPr lang="fr-FR" dirty="0">
                <a:latin typeface="Book Antiqua" panose="02040602050305030304" pitchFamily="18" charset="0"/>
              </a:rPr>
              <a:t> dans le dossier « key </a:t>
            </a:r>
            <a:r>
              <a:rPr lang="fr-FR" dirty="0" smtClean="0">
                <a:latin typeface="Book Antiqua" panose="02040602050305030304" pitchFamily="18" charset="0"/>
              </a:rPr>
              <a:t>»</a:t>
            </a:r>
            <a:endParaRPr lang="fr-FR" dirty="0">
              <a:latin typeface="Book Antiqua" panose="02040602050305030304" pitchFamily="18" charset="0"/>
            </a:endParaRPr>
          </a:p>
        </p:txBody>
      </p:sp>
    </p:spTree>
    <p:extLst>
      <p:ext uri="{BB962C8B-B14F-4D97-AF65-F5344CB8AC3E}">
        <p14:creationId xmlns:p14="http://schemas.microsoft.com/office/powerpoint/2010/main" val="2608378481"/>
      </p:ext>
    </p:extLst>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b="1" dirty="0" smtClean="0"/>
              <a:t>Une remarque</a:t>
            </a:r>
            <a:r>
              <a:rPr lang="fr-FR" dirty="0" smtClean="0"/>
              <a:t> avant de commencer, selon votre version d’</a:t>
            </a:r>
            <a:r>
              <a:rPr lang="fr-FR" b="1" dirty="0" smtClean="0"/>
              <a:t>Apache</a:t>
            </a:r>
            <a:r>
              <a:rPr lang="fr-FR" dirty="0" smtClean="0"/>
              <a:t> les chemins vers les différents fichiers/dossiers peuvent changer. Cette documentation a été écrite avec </a:t>
            </a:r>
            <a:r>
              <a:rPr lang="fr-FR" b="1" dirty="0" smtClean="0"/>
              <a:t>Apache2.2.22.</a:t>
            </a:r>
            <a:endParaRPr lang="fr-FR" dirty="0" smtClean="0"/>
          </a:p>
          <a:p>
            <a:endParaRPr lang="fr-FR" dirty="0" smtClean="0"/>
          </a:p>
          <a:p>
            <a:r>
              <a:rPr lang="fr-FR" dirty="0" smtClean="0"/>
              <a:t>Les premières étapes sont des commandes DOS, la première chose est donc d’ouvrir une invite de commande (Démarrer -&gt; Exécuter -&gt; cmd -&gt; OK).</a:t>
            </a:r>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a:t>
            </a:r>
            <a:r>
              <a:rPr lang="fr-FR" dirty="0" smtClean="0">
                <a:solidFill>
                  <a:srgbClr val="C00000"/>
                </a:solidFill>
              </a:rPr>
              <a:t>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None/>
            </a:pPr>
            <a:r>
              <a:rPr lang="fr-FR" b="1" dirty="0" smtClean="0">
                <a:solidFill>
                  <a:srgbClr val="FF0000"/>
                </a:solidFill>
              </a:rPr>
              <a:t>1 – </a:t>
            </a:r>
            <a:r>
              <a:rPr lang="fr-FR" dirty="0" smtClean="0">
                <a:solidFill>
                  <a:srgbClr val="FF0000"/>
                </a:solidFill>
              </a:rPr>
              <a:t>Se rendre dans le </a:t>
            </a:r>
            <a:r>
              <a:rPr lang="fr-FR" smtClean="0">
                <a:solidFill>
                  <a:srgbClr val="FF0000"/>
                </a:solidFill>
              </a:rPr>
              <a:t>répertoire d’apache</a:t>
            </a:r>
            <a:endParaRPr lang="fr-FR" dirty="0" smtClean="0">
              <a:solidFill>
                <a:srgbClr val="FF0000"/>
              </a:solidFill>
            </a:endParaRPr>
          </a:p>
          <a:p>
            <a:pPr fontAlgn="base">
              <a:buFont typeface="Wingdings" pitchFamily="2" charset="2"/>
              <a:buChar char="ü"/>
            </a:pPr>
            <a:r>
              <a:rPr lang="fr-FR" dirty="0" smtClean="0"/>
              <a:t>cd C:\wamp\bin\apache\Apache2.2.22\bin</a:t>
            </a:r>
          </a:p>
          <a:p>
            <a:pPr fontAlgn="base">
              <a:buNone/>
            </a:pPr>
            <a:r>
              <a:rPr lang="fr-FR" b="1" dirty="0" smtClean="0">
                <a:solidFill>
                  <a:srgbClr val="FF0000"/>
                </a:solidFill>
              </a:rPr>
              <a:t>2</a:t>
            </a:r>
            <a:r>
              <a:rPr lang="fr-FR" dirty="0" smtClean="0">
                <a:solidFill>
                  <a:srgbClr val="FF0000"/>
                </a:solidFill>
              </a:rPr>
              <a:t> – Générer le la clef privé</a:t>
            </a:r>
          </a:p>
          <a:p>
            <a:pPr fontAlgn="base">
              <a:buNone/>
            </a:pPr>
            <a:r>
              <a:rPr lang="fr-FR" dirty="0" smtClean="0"/>
              <a:t>  On va commencer par générer la clé privée, elle se trouvera dans le fichier « private.key » ici le chiffrage est de 2048bits.</a:t>
            </a:r>
            <a:endParaRPr lang="en-US" dirty="0" smtClean="0"/>
          </a:p>
          <a:p>
            <a:pPr fontAlgn="base">
              <a:buFont typeface="Wingdings" pitchFamily="2" charset="2"/>
              <a:buChar char="ü"/>
            </a:pPr>
            <a:r>
              <a:rPr lang="en-US" dirty="0" err="1" smtClean="0"/>
              <a:t>openssl</a:t>
            </a:r>
            <a:r>
              <a:rPr lang="en-US" dirty="0" smtClean="0"/>
              <a:t>  </a:t>
            </a:r>
            <a:r>
              <a:rPr lang="en-US" dirty="0" err="1" smtClean="0"/>
              <a:t>genrsa</a:t>
            </a:r>
            <a:r>
              <a:rPr lang="en-US" dirty="0" smtClean="0"/>
              <a:t> -aes256 -out </a:t>
            </a:r>
            <a:r>
              <a:rPr lang="en-US" dirty="0" err="1" smtClean="0"/>
              <a:t>private.key</a:t>
            </a:r>
            <a:r>
              <a:rPr lang="en-US" dirty="0" smtClean="0"/>
              <a:t> 2048</a:t>
            </a:r>
          </a:p>
          <a:p>
            <a:pPr fontAlgn="base">
              <a:buNone/>
            </a:pPr>
            <a:endParaRPr lang="fr-FR" dirty="0" smtClean="0"/>
          </a:p>
          <a:p>
            <a:pPr fontAlgn="base">
              <a:buFont typeface="Wingdings" pitchFamily="2" charset="2"/>
              <a:buChar char="ü"/>
            </a:pPr>
            <a:endParaRPr lang="fr-FR" dirty="0" smtClean="0"/>
          </a:p>
          <a:p>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a:t>
            </a:r>
            <a:r>
              <a:rPr lang="fr-FR" dirty="0" smtClean="0">
                <a:solidFill>
                  <a:srgbClr val="C00000"/>
                </a:solidFill>
              </a:rPr>
              <a:t>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fontAlgn="base">
              <a:buFont typeface="Arial" pitchFamily="34" charset="0"/>
              <a:buChar char="•"/>
            </a:pPr>
            <a:r>
              <a:rPr lang="fr-FR" dirty="0" smtClean="0"/>
              <a:t>Si vous rencontrez l’erreur « L’ordinal 296 …. SSLEAY32.dll » :</a:t>
            </a:r>
          </a:p>
          <a:p>
            <a:pPr fontAlgn="base">
              <a:buFont typeface="Arial" pitchFamily="34" charset="0"/>
              <a:buChar char="•"/>
            </a:pPr>
            <a:endParaRPr lang="fr-FR" dirty="0" smtClean="0"/>
          </a:p>
          <a:p>
            <a:pPr fontAlgn="base">
              <a:buFont typeface="Arial" pitchFamily="34" charset="0"/>
              <a:buChar char="•"/>
            </a:pPr>
            <a:endParaRPr lang="fr-FR" dirty="0" smtClean="0"/>
          </a:p>
          <a:p>
            <a:pPr fontAlgn="base">
              <a:buFont typeface="Arial" pitchFamily="34" charset="0"/>
              <a:buChar char="•"/>
            </a:pPr>
            <a:endParaRPr lang="fr-FR" dirty="0" smtClean="0"/>
          </a:p>
          <a:p>
            <a:pPr fontAlgn="base">
              <a:buFont typeface="Arial" pitchFamily="34" charset="0"/>
              <a:buChar char="•"/>
            </a:pPr>
            <a:endParaRPr lang="fr-FR" dirty="0" smtClean="0"/>
          </a:p>
          <a:p>
            <a:pPr fontAlgn="base">
              <a:buFont typeface="Arial" pitchFamily="34" charset="0"/>
              <a:buChar char="•"/>
            </a:pPr>
            <a:endParaRPr lang="fr-FR" dirty="0" smtClean="0"/>
          </a:p>
          <a:p>
            <a:pPr fontAlgn="base">
              <a:buNone/>
            </a:pPr>
            <a:endParaRPr lang="fr-FR" dirty="0" smtClean="0"/>
          </a:p>
          <a:p>
            <a:pPr fontAlgn="base">
              <a:buFont typeface="Wingdings" pitchFamily="2" charset="2"/>
              <a:buChar char="ü"/>
            </a:pPr>
            <a:endParaRPr lang="fr-FR" dirty="0" smtClean="0"/>
          </a:p>
          <a:p>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a:t>
            </a:r>
            <a:r>
              <a:rPr lang="fr-FR" dirty="0" smtClean="0">
                <a:solidFill>
                  <a:srgbClr val="C00000"/>
                </a:solidFill>
              </a:rPr>
              <a:t>sous </a:t>
            </a:r>
            <a:r>
              <a:rPr lang="fr-FR" dirty="0" smtClean="0">
                <a:solidFill>
                  <a:srgbClr val="C00000"/>
                </a:solidFill>
              </a:rPr>
              <a:t>WAMP</a:t>
            </a:r>
            <a:endParaRPr lang="fr-FR" dirty="0">
              <a:solidFill>
                <a:srgbClr val="C00000"/>
              </a:solidFill>
            </a:endParaRPr>
          </a:p>
        </p:txBody>
      </p:sp>
      <p:pic>
        <p:nvPicPr>
          <p:cNvPr id="1026" name="Picture 2"/>
          <p:cNvPicPr>
            <a:picLocks noChangeAspect="1" noChangeArrowheads="1"/>
          </p:cNvPicPr>
          <p:nvPr/>
        </p:nvPicPr>
        <p:blipFill>
          <a:blip r:embed="rId3"/>
          <a:srcRect/>
          <a:stretch>
            <a:fillRect/>
          </a:stretch>
        </p:blipFill>
        <p:spPr bwMode="auto">
          <a:xfrm>
            <a:off x="1000100" y="2500306"/>
            <a:ext cx="7648093" cy="2643206"/>
          </a:xfrm>
          <a:prstGeom prst="rect">
            <a:avLst/>
          </a:prstGeom>
          <a:noFill/>
          <a:ln w="9525">
            <a:noFill/>
            <a:miter lim="800000"/>
            <a:headEnd/>
            <a:tailEnd/>
          </a:ln>
          <a:effectLst/>
        </p:spPr>
      </p:pic>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fontAlgn="base">
              <a:buNone/>
            </a:pPr>
            <a:r>
              <a:rPr lang="fr-FR" dirty="0" smtClean="0"/>
              <a:t>La solution est de se rendre sur cette page : </a:t>
            </a:r>
            <a:r>
              <a:rPr lang="fr-FR" dirty="0" smtClean="0">
                <a:hlinkClick r:id="rId3" tooltip="OpenSSL"/>
              </a:rPr>
              <a:t>http://slproweb.com/products/Win32OpenSSL.html</a:t>
            </a:r>
            <a:r>
              <a:rPr lang="fr-FR" dirty="0" smtClean="0"/>
              <a:t>  et de télécharger </a:t>
            </a:r>
            <a:r>
              <a:rPr lang="fr-FR" b="1" dirty="0" smtClean="0"/>
              <a:t>Win32 </a:t>
            </a:r>
            <a:r>
              <a:rPr lang="fr-FR" b="1" dirty="0" err="1" smtClean="0"/>
              <a:t>OpenSSL</a:t>
            </a:r>
            <a:r>
              <a:rPr lang="fr-FR" b="1" dirty="0" smtClean="0"/>
              <a:t> v1.0.0m Light</a:t>
            </a:r>
            <a:r>
              <a:rPr lang="fr-FR" dirty="0" smtClean="0"/>
              <a:t> une fois installé il faut se déplacer dans le répertoire/sous-répertoires d’installation afin de copier les fichiers suivants :</a:t>
            </a:r>
          </a:p>
          <a:p>
            <a:pPr fontAlgn="base">
              <a:buNone/>
            </a:pPr>
            <a:r>
              <a:rPr lang="fr-FR" dirty="0" smtClean="0"/>
              <a:t>                   * ssleay32.dll</a:t>
            </a:r>
          </a:p>
          <a:p>
            <a:pPr fontAlgn="base">
              <a:buNone/>
            </a:pPr>
            <a:r>
              <a:rPr lang="fr-FR" dirty="0" smtClean="0"/>
              <a:t>                   * libeay32.dll</a:t>
            </a:r>
          </a:p>
          <a:p>
            <a:pPr fontAlgn="base">
              <a:buNone/>
            </a:pPr>
            <a:r>
              <a:rPr lang="fr-FR" dirty="0" smtClean="0"/>
              <a:t>                   * openssl.exe</a:t>
            </a:r>
          </a:p>
          <a:p>
            <a:pPr fontAlgn="base">
              <a:buFont typeface="Wingdings" pitchFamily="2" charset="2"/>
              <a:buChar char="ü"/>
            </a:pPr>
            <a:endParaRPr lang="fr-FR" dirty="0" smtClean="0"/>
          </a:p>
          <a:p>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a:t>
            </a:r>
            <a:r>
              <a:rPr lang="fr-FR" dirty="0" smtClean="0">
                <a:solidFill>
                  <a:srgbClr val="C00000"/>
                </a:solidFill>
              </a:rPr>
              <a:t>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fontAlgn="base">
              <a:buFont typeface="Wingdings" pitchFamily="2" charset="2"/>
              <a:buChar char="ü"/>
            </a:pPr>
            <a:endParaRPr lang="fr-FR" dirty="0" smtClean="0"/>
          </a:p>
          <a:p>
            <a:pPr fontAlgn="base">
              <a:buFont typeface="Wingdings" pitchFamily="2" charset="2"/>
              <a:buChar char="ü"/>
            </a:pPr>
            <a:r>
              <a:rPr lang="fr-FR" dirty="0" smtClean="0"/>
              <a:t>Pour les coller dans le dossier C:\wamp\bin\apache\Apache2.2.22\bin (en confirmant les remplacements). </a:t>
            </a:r>
          </a:p>
          <a:p>
            <a:pPr fontAlgn="base">
              <a:buFont typeface="Wingdings" pitchFamily="2" charset="2"/>
              <a:buChar char="ü"/>
            </a:pPr>
            <a:endParaRPr lang="fr-FR" dirty="0" smtClean="0"/>
          </a:p>
          <a:p>
            <a:pPr fontAlgn="base">
              <a:buFont typeface="Wingdings" pitchFamily="2" charset="2"/>
              <a:buChar char="ü"/>
            </a:pPr>
            <a:r>
              <a:rPr lang="fr-FR" dirty="0" smtClean="0"/>
              <a:t>Le problème devrait alors être corrigé et la commande précédente s’exécuter correctement.</a:t>
            </a:r>
          </a:p>
          <a:p>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a:t>
            </a:r>
            <a:r>
              <a:rPr lang="fr-FR" dirty="0" smtClean="0">
                <a:solidFill>
                  <a:srgbClr val="C00000"/>
                </a:solidFill>
              </a:rPr>
              <a:t>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None/>
            </a:pPr>
            <a:r>
              <a:rPr lang="fr-FR" b="1" dirty="0" smtClean="0">
                <a:solidFill>
                  <a:srgbClr val="FF0000"/>
                </a:solidFill>
              </a:rPr>
              <a:t>3</a:t>
            </a:r>
            <a:r>
              <a:rPr lang="fr-FR" dirty="0" smtClean="0">
                <a:solidFill>
                  <a:srgbClr val="FF0000"/>
                </a:solidFill>
              </a:rPr>
              <a:t> – Supprimer la </a:t>
            </a:r>
            <a:r>
              <a:rPr lang="fr-FR" dirty="0" err="1" smtClean="0">
                <a:solidFill>
                  <a:srgbClr val="FF0000"/>
                </a:solidFill>
              </a:rPr>
              <a:t>passphrase</a:t>
            </a:r>
            <a:endParaRPr lang="fr-FR" dirty="0" smtClean="0">
              <a:solidFill>
                <a:srgbClr val="FF0000"/>
              </a:solidFill>
            </a:endParaRPr>
          </a:p>
          <a:p>
            <a:pPr>
              <a:buNone/>
            </a:pPr>
            <a:r>
              <a:rPr lang="fr-FR" dirty="0" smtClean="0"/>
              <a:t>  On va libérer la clé privée de la « </a:t>
            </a:r>
            <a:r>
              <a:rPr lang="fr-FR" dirty="0" err="1" smtClean="0"/>
              <a:t>passphrase</a:t>
            </a:r>
            <a:r>
              <a:rPr lang="fr-FR" dirty="0" smtClean="0"/>
              <a:t> » qui la protège.</a:t>
            </a:r>
          </a:p>
          <a:p>
            <a:pPr>
              <a:buFont typeface="Wingdings" pitchFamily="2" charset="2"/>
              <a:buChar char="ü"/>
            </a:pPr>
            <a:r>
              <a:rPr lang="en-US" dirty="0" err="1" smtClean="0"/>
              <a:t>openssl</a:t>
            </a:r>
            <a:r>
              <a:rPr lang="en-US" dirty="0" smtClean="0"/>
              <a:t> </a:t>
            </a:r>
            <a:r>
              <a:rPr lang="en-US" dirty="0" err="1" smtClean="0"/>
              <a:t>rsa</a:t>
            </a:r>
            <a:r>
              <a:rPr lang="en-US" dirty="0" smtClean="0"/>
              <a:t> -in </a:t>
            </a:r>
            <a:r>
              <a:rPr lang="en-US" dirty="0" err="1" smtClean="0"/>
              <a:t>private.key</a:t>
            </a:r>
            <a:r>
              <a:rPr lang="en-US" dirty="0" smtClean="0"/>
              <a:t> -out </a:t>
            </a:r>
            <a:r>
              <a:rPr lang="en-US" dirty="0" err="1" smtClean="0"/>
              <a:t>private.key</a:t>
            </a:r>
            <a:endParaRPr lang="en-US" dirty="0" smtClean="0"/>
          </a:p>
          <a:p>
            <a:pPr>
              <a:buFont typeface="Wingdings" pitchFamily="2" charset="2"/>
              <a:buChar char="ü"/>
            </a:pPr>
            <a:endParaRPr lang="en-US" dirty="0" smtClean="0"/>
          </a:p>
          <a:p>
            <a:pPr>
              <a:buNone/>
            </a:pPr>
            <a:r>
              <a:rPr lang="fr-FR" b="1" dirty="0" smtClean="0">
                <a:solidFill>
                  <a:srgbClr val="FF0000"/>
                </a:solidFill>
              </a:rPr>
              <a:t>4</a:t>
            </a:r>
            <a:r>
              <a:rPr lang="fr-FR" dirty="0" smtClean="0">
                <a:solidFill>
                  <a:srgbClr val="FF0000"/>
                </a:solidFill>
              </a:rPr>
              <a:t> – Générer le certificat auto-signé</a:t>
            </a:r>
          </a:p>
          <a:p>
            <a:pPr>
              <a:buNone/>
            </a:pPr>
            <a:r>
              <a:rPr lang="fr-FR" dirty="0" smtClean="0"/>
              <a:t>  Nous allons ici générer le certificat auto-signé qui servira à certifier la connexion et à en chiffrer les échanges.</a:t>
            </a:r>
          </a:p>
          <a:p>
            <a:pPr>
              <a:buNone/>
            </a:pPr>
            <a:endParaRPr lang="fr-FR" dirty="0" smtClean="0"/>
          </a:p>
          <a:p>
            <a:pPr>
              <a:buFont typeface="Wingdings" pitchFamily="2" charset="2"/>
              <a:buChar char="ü"/>
            </a:pPr>
            <a:endParaRPr lang="fr-FR" dirty="0" smtClean="0"/>
          </a:p>
          <a:p>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a:t>
            </a:r>
            <a:r>
              <a:rPr lang="fr-FR" dirty="0" smtClean="0">
                <a:solidFill>
                  <a:srgbClr val="C00000"/>
                </a:solidFill>
              </a:rPr>
              <a:t>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None/>
            </a:pPr>
            <a:r>
              <a:rPr lang="fr-FR" dirty="0" smtClean="0"/>
              <a:t>  Ici le certificat sera valide 100 ans, remplacez donc 36500 par le nombre de jours de validité du certificat. Ensuite l’invite de commande vous demandera quelques informations libres à vous de les saisir. Notre certificat portera le nom : « certificat.crt »</a:t>
            </a:r>
          </a:p>
          <a:p>
            <a:pPr fontAlgn="base">
              <a:buFont typeface="Wingdings" pitchFamily="2" charset="2"/>
              <a:buChar char="ü"/>
            </a:pPr>
            <a:r>
              <a:rPr lang="fr-FR" dirty="0" err="1" smtClean="0"/>
              <a:t>openssl</a:t>
            </a:r>
            <a:r>
              <a:rPr lang="fr-FR" dirty="0" smtClean="0"/>
              <a:t> </a:t>
            </a:r>
            <a:r>
              <a:rPr lang="fr-FR" dirty="0" err="1" smtClean="0"/>
              <a:t>req</a:t>
            </a:r>
            <a:r>
              <a:rPr lang="fr-FR" dirty="0" smtClean="0"/>
              <a:t> -new -x509 -</a:t>
            </a:r>
            <a:r>
              <a:rPr lang="fr-FR" dirty="0" err="1" smtClean="0"/>
              <a:t>nodes</a:t>
            </a:r>
            <a:r>
              <a:rPr lang="fr-FR" dirty="0" smtClean="0"/>
              <a:t> -sha1 -</a:t>
            </a:r>
            <a:r>
              <a:rPr lang="fr-FR" dirty="0" err="1" smtClean="0"/>
              <a:t>key</a:t>
            </a:r>
            <a:r>
              <a:rPr lang="fr-FR" dirty="0" smtClean="0"/>
              <a:t> private.key  -out certificat.crt -</a:t>
            </a:r>
            <a:r>
              <a:rPr lang="fr-FR" dirty="0" err="1" smtClean="0"/>
              <a:t>days</a:t>
            </a:r>
            <a:r>
              <a:rPr lang="fr-FR" dirty="0" smtClean="0"/>
              <a:t> 36500 </a:t>
            </a:r>
          </a:p>
          <a:p>
            <a:pPr fontAlgn="base">
              <a:buNone/>
            </a:pPr>
            <a:r>
              <a:rPr lang="fr-FR" dirty="0" smtClean="0"/>
              <a:t>  -Config C:\wamp\bin\apache\apache2.2.22\</a:t>
            </a:r>
          </a:p>
          <a:p>
            <a:pPr fontAlgn="base">
              <a:buNone/>
            </a:pPr>
            <a:r>
              <a:rPr lang="fr-FR" dirty="0" smtClean="0"/>
              <a:t>   </a:t>
            </a:r>
            <a:r>
              <a:rPr lang="fr-FR" dirty="0" err="1" smtClean="0"/>
              <a:t>conf</a:t>
            </a:r>
            <a:r>
              <a:rPr lang="fr-FR" dirty="0" smtClean="0"/>
              <a:t>\openssl.cnf</a:t>
            </a:r>
          </a:p>
          <a:p>
            <a:pPr>
              <a:buNone/>
            </a:pPr>
            <a:endParaRPr lang="fr-FR" dirty="0" smtClean="0"/>
          </a:p>
          <a:p>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a:t>
            </a:r>
            <a:r>
              <a:rPr lang="fr-FR" dirty="0" smtClean="0">
                <a:solidFill>
                  <a:srgbClr val="C00000"/>
                </a:solidFill>
              </a:rPr>
              <a:t>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None/>
            </a:pPr>
            <a:r>
              <a:rPr lang="fr-FR" b="1" dirty="0" smtClean="0">
                <a:solidFill>
                  <a:srgbClr val="FF0000"/>
                </a:solidFill>
              </a:rPr>
              <a:t>5 </a:t>
            </a:r>
            <a:r>
              <a:rPr lang="fr-FR" dirty="0" smtClean="0">
                <a:solidFill>
                  <a:srgbClr val="FF0000"/>
                </a:solidFill>
              </a:rPr>
              <a:t>– Copier le certificat et la clef privée</a:t>
            </a:r>
          </a:p>
          <a:p>
            <a:pPr fontAlgn="base"/>
            <a:r>
              <a:rPr lang="fr-FR" dirty="0" smtClean="0"/>
              <a:t>Maintenant que notre certificat et notre clef privée sont générés il nous faut les stocker sur le serveur. Pour ce faire rendez-vous dans le dossier </a:t>
            </a:r>
            <a:r>
              <a:rPr lang="fr-FR" b="1" dirty="0" smtClean="0"/>
              <a:t>C:\wamp\bin\apache \Apache2.2.22\ </a:t>
            </a:r>
            <a:r>
              <a:rPr lang="fr-FR" b="1" dirty="0" err="1" smtClean="0"/>
              <a:t>conf</a:t>
            </a:r>
            <a:r>
              <a:rPr lang="fr-FR" dirty="0" smtClean="0"/>
              <a:t>, et créez deux dossiers « </a:t>
            </a:r>
            <a:r>
              <a:rPr lang="fr-FR" dirty="0" err="1" smtClean="0"/>
              <a:t>cert</a:t>
            </a:r>
            <a:r>
              <a:rPr lang="fr-FR" dirty="0" smtClean="0"/>
              <a:t> » et « </a:t>
            </a:r>
            <a:r>
              <a:rPr lang="fr-FR" dirty="0" err="1" smtClean="0"/>
              <a:t>key</a:t>
            </a:r>
            <a:r>
              <a:rPr lang="fr-FR" dirty="0" smtClean="0"/>
              <a:t> ».</a:t>
            </a:r>
          </a:p>
          <a:p>
            <a:pPr fontAlgn="base">
              <a:buFont typeface="Wingdings" pitchFamily="2" charset="2"/>
              <a:buChar char="ü"/>
            </a:pPr>
            <a:r>
              <a:rPr lang="fr-FR" dirty="0" smtClean="0"/>
              <a:t>Copier certificat.crt dans le dossier « </a:t>
            </a:r>
            <a:r>
              <a:rPr lang="fr-FR" dirty="0" err="1" smtClean="0"/>
              <a:t>cert</a:t>
            </a:r>
            <a:r>
              <a:rPr lang="fr-FR" dirty="0" smtClean="0"/>
              <a:t> »</a:t>
            </a:r>
          </a:p>
          <a:p>
            <a:pPr fontAlgn="base">
              <a:buFont typeface="Wingdings" pitchFamily="2" charset="2"/>
              <a:buChar char="ü"/>
            </a:pPr>
            <a:r>
              <a:rPr lang="fr-FR" dirty="0" smtClean="0"/>
              <a:t>Copier private.key dans le dossier « </a:t>
            </a:r>
            <a:r>
              <a:rPr lang="fr-FR" dirty="0" err="1" smtClean="0"/>
              <a:t>key</a:t>
            </a:r>
            <a:r>
              <a:rPr lang="fr-FR" dirty="0" smtClean="0"/>
              <a:t> »</a:t>
            </a:r>
          </a:p>
          <a:p>
            <a:pPr>
              <a:buNone/>
            </a:pPr>
            <a:endParaRPr lang="fr-FR" dirty="0" smtClean="0"/>
          </a:p>
          <a:p>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a:t>
            </a:r>
            <a:r>
              <a:rPr lang="fr-FR" dirty="0" smtClean="0">
                <a:solidFill>
                  <a:srgbClr val="C00000"/>
                </a:solidFill>
              </a:rPr>
              <a:t>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None/>
            </a:pPr>
            <a:r>
              <a:rPr lang="fr-FR" b="1" dirty="0" smtClean="0">
                <a:solidFill>
                  <a:srgbClr val="FF0000"/>
                </a:solidFill>
              </a:rPr>
              <a:t>6 </a:t>
            </a:r>
            <a:r>
              <a:rPr lang="fr-FR" dirty="0" smtClean="0">
                <a:solidFill>
                  <a:srgbClr val="FF0000"/>
                </a:solidFill>
              </a:rPr>
              <a:t>– Édition des fichiers de configurations</a:t>
            </a:r>
          </a:p>
          <a:p>
            <a:pPr>
              <a:buNone/>
            </a:pPr>
            <a:r>
              <a:rPr lang="fr-FR" dirty="0" smtClean="0"/>
              <a:t>  </a:t>
            </a:r>
          </a:p>
          <a:p>
            <a:pPr>
              <a:buNone/>
            </a:pPr>
            <a:r>
              <a:rPr lang="fr-FR" dirty="0" smtClean="0"/>
              <a:t>  Afin d’installer notre certificat, nous devons éditer trois fichiers de configuration, les deux premiers permettrons d’activer </a:t>
            </a:r>
            <a:r>
              <a:rPr lang="fr-FR" b="1" dirty="0" smtClean="0"/>
              <a:t>SSL</a:t>
            </a:r>
            <a:r>
              <a:rPr lang="fr-FR" dirty="0" smtClean="0"/>
              <a:t> pour </a:t>
            </a:r>
            <a:r>
              <a:rPr lang="fr-FR" b="1" dirty="0" smtClean="0"/>
              <a:t>Apache</a:t>
            </a:r>
            <a:r>
              <a:rPr lang="fr-FR" dirty="0" smtClean="0"/>
              <a:t> et </a:t>
            </a:r>
            <a:r>
              <a:rPr lang="fr-FR" b="1" dirty="0" smtClean="0"/>
              <a:t>PHP</a:t>
            </a:r>
            <a:r>
              <a:rPr lang="fr-FR" dirty="0" smtClean="0"/>
              <a:t> et le troisième permettra d’installer le certificat sur le serveur.</a:t>
            </a:r>
            <a:endParaRPr lang="fr-FR" dirty="0" smtClean="0">
              <a:solidFill>
                <a:srgbClr val="FF0000"/>
              </a:solidFill>
            </a:endParaRPr>
          </a:p>
          <a:p>
            <a:endParaRPr lang="fr-FR" b="1" dirty="0" smtClean="0">
              <a:solidFill>
                <a:srgbClr val="FF000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a:t>
            </a:r>
            <a:r>
              <a:rPr lang="fr-FR" dirty="0" smtClean="0">
                <a:solidFill>
                  <a:srgbClr val="C00000"/>
                </a:solidFill>
              </a:rPr>
              <a:t>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None/>
            </a:pPr>
            <a:r>
              <a:rPr lang="fr-FR" b="1" dirty="0" smtClean="0"/>
              <a:t>  Editer C:\wamp\bin\apache\Apache2.2.22\ </a:t>
            </a:r>
            <a:r>
              <a:rPr lang="fr-FR" b="1" dirty="0" err="1" smtClean="0"/>
              <a:t>conf</a:t>
            </a:r>
            <a:r>
              <a:rPr lang="fr-FR" b="1" dirty="0" smtClean="0"/>
              <a:t>\</a:t>
            </a:r>
            <a:r>
              <a:rPr lang="fr-FR" b="1" dirty="0" err="1" smtClean="0"/>
              <a:t>httpd.conf</a:t>
            </a:r>
            <a:endParaRPr lang="fr-FR" b="1" dirty="0" smtClean="0"/>
          </a:p>
          <a:p>
            <a:pPr>
              <a:buNone/>
            </a:pPr>
            <a:endParaRPr lang="fr-FR" b="1" dirty="0" smtClean="0"/>
          </a:p>
          <a:p>
            <a:pPr>
              <a:buNone/>
            </a:pPr>
            <a:r>
              <a:rPr lang="fr-FR" dirty="0" smtClean="0"/>
              <a:t>  Dé-commenter les lignes (</a:t>
            </a:r>
            <a:r>
              <a:rPr lang="fr-FR" b="1" dirty="0" smtClean="0"/>
              <a:t>enlever le « # »</a:t>
            </a:r>
            <a:r>
              <a:rPr lang="fr-FR" dirty="0" smtClean="0"/>
              <a:t>) suivantes :</a:t>
            </a:r>
          </a:p>
          <a:p>
            <a:pPr fontAlgn="base">
              <a:buFont typeface="Wingdings" pitchFamily="2" charset="2"/>
              <a:buChar char="ü"/>
            </a:pPr>
            <a:r>
              <a:rPr lang="fr-FR" dirty="0" err="1" smtClean="0"/>
              <a:t>LoadModule</a:t>
            </a:r>
            <a:r>
              <a:rPr lang="fr-FR" dirty="0" smtClean="0"/>
              <a:t> </a:t>
            </a:r>
            <a:r>
              <a:rPr lang="fr-FR" dirty="0" err="1" smtClean="0"/>
              <a:t>ssl_module</a:t>
            </a:r>
            <a:r>
              <a:rPr lang="fr-FR" dirty="0" smtClean="0"/>
              <a:t> modules/mod_ssl.so</a:t>
            </a:r>
          </a:p>
          <a:p>
            <a:pPr fontAlgn="base">
              <a:buNone/>
            </a:pPr>
            <a:r>
              <a:rPr lang="fr-FR" dirty="0" smtClean="0"/>
              <a:t>  et</a:t>
            </a:r>
          </a:p>
          <a:p>
            <a:pPr fontAlgn="base">
              <a:buFont typeface="Wingdings" pitchFamily="2" charset="2"/>
              <a:buChar char="ü"/>
            </a:pPr>
            <a:r>
              <a:rPr lang="fr-FR" dirty="0" err="1" smtClean="0"/>
              <a:t>Include</a:t>
            </a:r>
            <a:r>
              <a:rPr lang="fr-FR" dirty="0" smtClean="0"/>
              <a:t> </a:t>
            </a:r>
            <a:r>
              <a:rPr lang="fr-FR" dirty="0" err="1" smtClean="0"/>
              <a:t>conf</a:t>
            </a:r>
            <a:r>
              <a:rPr lang="fr-FR" dirty="0" smtClean="0"/>
              <a:t>/extra/</a:t>
            </a:r>
            <a:r>
              <a:rPr lang="fr-FR" dirty="0" err="1" smtClean="0"/>
              <a:t>httpd-ssl.conf</a:t>
            </a:r>
            <a:endParaRPr lang="fr-FR" dirty="0" smtClean="0"/>
          </a:p>
          <a:p>
            <a:pPr>
              <a:buNone/>
            </a:pPr>
            <a:endParaRPr lang="fr-FR" dirty="0" smtClean="0"/>
          </a:p>
          <a:p>
            <a:pPr>
              <a:buNone/>
            </a:pPr>
            <a:endParaRPr lang="fr-FR" dirty="0" smtClean="0"/>
          </a:p>
          <a:p>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ctr"/>
            <a:r>
              <a:rPr lang="fr-FR" sz="6600" b="0" dirty="0" smtClean="0"/>
              <a:t> Certificat SSL</a:t>
            </a:r>
            <a:endParaRPr lang="fr-FR" sz="6600" b="0" dirty="0"/>
          </a:p>
        </p:txBody>
      </p:sp>
      <p:sp>
        <p:nvSpPr>
          <p:cNvPr id="4" name="Sous-titre 3"/>
          <p:cNvSpPr>
            <a:spLocks noGrp="1"/>
          </p:cNvSpPr>
          <p:nvPr>
            <p:ph type="subTitle" idx="1"/>
          </p:nvPr>
        </p:nvSpPr>
        <p:spPr/>
        <p:txBody>
          <a:bodyPr/>
          <a:lstStyle/>
          <a:p>
            <a:pPr algn="ctr"/>
            <a:r>
              <a:rPr lang="fr-FR" dirty="0" smtClean="0"/>
              <a:t>Secure Socket Layer</a:t>
            </a:r>
            <a:endParaRPr lang="fr-FR" dirty="0"/>
          </a:p>
        </p:txBody>
      </p:sp>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None/>
            </a:pPr>
            <a:r>
              <a:rPr lang="fr-FR" b="1" dirty="0" smtClean="0"/>
              <a:t>  Editer C:\wamp\bin\php\php5.3.8\php.ini</a:t>
            </a:r>
            <a:endParaRPr lang="fr-FR" dirty="0" smtClean="0"/>
          </a:p>
          <a:p>
            <a:pPr fontAlgn="base">
              <a:buNone/>
            </a:pPr>
            <a:r>
              <a:rPr lang="fr-FR" dirty="0" smtClean="0"/>
              <a:t>  </a:t>
            </a:r>
          </a:p>
          <a:p>
            <a:pPr fontAlgn="base">
              <a:buNone/>
            </a:pPr>
            <a:r>
              <a:rPr lang="fr-FR" dirty="0" smtClean="0"/>
              <a:t>  Dé-commenter la ligne </a:t>
            </a:r>
            <a:r>
              <a:rPr lang="fr-FR" b="1" dirty="0" smtClean="0"/>
              <a:t>(enlever le « ; ») </a:t>
            </a:r>
            <a:r>
              <a:rPr lang="fr-FR" dirty="0" smtClean="0"/>
              <a:t>suivante :</a:t>
            </a:r>
          </a:p>
          <a:p>
            <a:pPr fontAlgn="base">
              <a:buFont typeface="Wingdings" pitchFamily="2" charset="2"/>
              <a:buChar char="ü"/>
            </a:pPr>
            <a:r>
              <a:rPr lang="fr-FR" dirty="0" smtClean="0"/>
              <a:t>extension=php_openssl.dll</a:t>
            </a:r>
          </a:p>
          <a:p>
            <a:pPr>
              <a:buNone/>
            </a:pPr>
            <a:endParaRPr lang="fr-FR" dirty="0" smtClean="0"/>
          </a:p>
          <a:p>
            <a:pPr>
              <a:buNone/>
            </a:pPr>
            <a:endParaRPr lang="fr-FR" dirty="0" smtClean="0"/>
          </a:p>
          <a:p>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a:t>
            </a:r>
            <a:r>
              <a:rPr lang="fr-FR" dirty="0" smtClean="0">
                <a:solidFill>
                  <a:srgbClr val="C00000"/>
                </a:solidFill>
              </a:rPr>
              <a:t>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None/>
            </a:pPr>
            <a:r>
              <a:rPr lang="fr-FR" b="1" dirty="0" smtClean="0"/>
              <a:t>Editer C:\wamp\bin\apache\Apache2.2.22\ </a:t>
            </a:r>
            <a:r>
              <a:rPr lang="fr-FR" b="1" dirty="0" err="1" smtClean="0"/>
              <a:t>conf</a:t>
            </a:r>
            <a:r>
              <a:rPr lang="fr-FR" b="1" dirty="0" smtClean="0"/>
              <a:t>\extra\</a:t>
            </a:r>
            <a:r>
              <a:rPr lang="fr-FR" b="1" dirty="0" err="1" smtClean="0"/>
              <a:t>httpd-ssl.conf</a:t>
            </a:r>
            <a:endParaRPr lang="fr-FR" b="1" dirty="0" smtClean="0"/>
          </a:p>
          <a:p>
            <a:pPr>
              <a:buNone/>
            </a:pPr>
            <a:r>
              <a:rPr lang="fr-FR" dirty="0" smtClean="0"/>
              <a:t>Rechercher ligne: </a:t>
            </a:r>
            <a:r>
              <a:rPr lang="fr-FR" b="1" dirty="0" smtClean="0"/>
              <a:t>&lt;</a:t>
            </a:r>
            <a:r>
              <a:rPr lang="fr-FR" b="1" dirty="0" err="1" smtClean="0"/>
              <a:t>VirtualHost_default_</a:t>
            </a:r>
            <a:r>
              <a:rPr lang="fr-FR" b="1" dirty="0" smtClean="0"/>
              <a:t>:443&gt;</a:t>
            </a:r>
          </a:p>
          <a:p>
            <a:pPr>
              <a:buFont typeface="Wingdings" pitchFamily="2" charset="2"/>
              <a:buChar char="ü"/>
            </a:pPr>
            <a:endParaRPr lang="fr-FR" dirty="0" smtClean="0"/>
          </a:p>
          <a:p>
            <a:pPr>
              <a:buFont typeface="Wingdings" pitchFamily="2" charset="2"/>
              <a:buChar char="ü"/>
            </a:pPr>
            <a:r>
              <a:rPr lang="fr-FR" dirty="0" smtClean="0"/>
              <a:t>Remplacer la ligne « </a:t>
            </a:r>
            <a:r>
              <a:rPr lang="fr-FR" dirty="0" err="1" smtClean="0"/>
              <a:t>DocumentRoot</a:t>
            </a:r>
            <a:r>
              <a:rPr lang="fr-FR" dirty="0" smtClean="0"/>
              <a:t> … » par :</a:t>
            </a:r>
          </a:p>
          <a:p>
            <a:pPr>
              <a:buNone/>
            </a:pPr>
            <a:r>
              <a:rPr lang="fr-FR" dirty="0" smtClean="0"/>
              <a:t>   </a:t>
            </a:r>
            <a:r>
              <a:rPr lang="fr-FR" dirty="0" err="1" smtClean="0"/>
              <a:t>DocumentRoot</a:t>
            </a:r>
            <a:r>
              <a:rPr lang="fr-FR" dirty="0" smtClean="0"/>
              <a:t> "c:/wamp/www/"</a:t>
            </a:r>
          </a:p>
          <a:p>
            <a:pPr>
              <a:buFont typeface="Wingdings" pitchFamily="2" charset="2"/>
              <a:buChar char="ü"/>
            </a:pPr>
            <a:r>
              <a:rPr lang="fr-FR" dirty="0" smtClean="0"/>
              <a:t>Remplacer la ligne « </a:t>
            </a:r>
            <a:r>
              <a:rPr lang="fr-FR" dirty="0" err="1" smtClean="0"/>
              <a:t>ServerName</a:t>
            </a:r>
            <a:r>
              <a:rPr lang="fr-FR" dirty="0" smtClean="0"/>
              <a:t> … » par :</a:t>
            </a:r>
          </a:p>
          <a:p>
            <a:pPr>
              <a:buNone/>
            </a:pPr>
            <a:r>
              <a:rPr lang="fr-FR" dirty="0" smtClean="0"/>
              <a:t>   </a:t>
            </a:r>
            <a:r>
              <a:rPr lang="fr-FR" dirty="0" err="1" smtClean="0"/>
              <a:t>ServerName</a:t>
            </a:r>
            <a:r>
              <a:rPr lang="fr-FR" dirty="0" smtClean="0"/>
              <a:t> </a:t>
            </a:r>
            <a:r>
              <a:rPr lang="fr-FR" dirty="0" err="1" smtClean="0"/>
              <a:t>localhost</a:t>
            </a:r>
            <a:r>
              <a:rPr lang="fr-FR" dirty="0" smtClean="0"/>
              <a:t>:443</a:t>
            </a:r>
          </a:p>
          <a:p>
            <a:pPr>
              <a:buNone/>
            </a:pPr>
            <a:endParaRPr lang="fr-FR" dirty="0" smtClean="0"/>
          </a:p>
          <a:p>
            <a:pPr>
              <a:buNone/>
            </a:pPr>
            <a:endParaRPr lang="fr-FR" dirty="0" smtClean="0"/>
          </a:p>
          <a:p>
            <a:pPr>
              <a:buNone/>
            </a:pPr>
            <a:endParaRPr lang="fr-FR" dirty="0" smtClean="0"/>
          </a:p>
          <a:p>
            <a:pPr>
              <a:buNone/>
            </a:pPr>
            <a:endParaRPr lang="fr-FR" dirty="0" smtClean="0"/>
          </a:p>
          <a:p>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a:t>
            </a:r>
            <a:r>
              <a:rPr lang="fr-FR" dirty="0" smtClean="0">
                <a:solidFill>
                  <a:srgbClr val="C00000"/>
                </a:solidFill>
              </a:rPr>
              <a:t>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Font typeface="Wingdings" pitchFamily="2" charset="2"/>
              <a:buChar char="ü"/>
            </a:pPr>
            <a:r>
              <a:rPr lang="fr-FR" dirty="0" smtClean="0"/>
              <a:t>Remplacer la ligne « </a:t>
            </a:r>
            <a:r>
              <a:rPr lang="fr-FR" dirty="0" err="1" smtClean="0"/>
              <a:t>ErrorLog</a:t>
            </a:r>
            <a:r>
              <a:rPr lang="fr-FR" dirty="0" smtClean="0"/>
              <a:t> … » par :</a:t>
            </a:r>
          </a:p>
          <a:p>
            <a:pPr>
              <a:buNone/>
            </a:pPr>
            <a:r>
              <a:rPr lang="fr-FR" dirty="0" err="1" smtClean="0"/>
              <a:t>ErrorLog</a:t>
            </a:r>
            <a:r>
              <a:rPr lang="fr-FR" dirty="0" smtClean="0"/>
              <a:t> "c:/wamp/bin/apache/Apache2.2.22/logs/ssl_error.log« </a:t>
            </a:r>
          </a:p>
          <a:p>
            <a:pPr>
              <a:buFont typeface="Wingdings" pitchFamily="2" charset="2"/>
              <a:buChar char="ü"/>
            </a:pPr>
            <a:r>
              <a:rPr lang="fr-FR" dirty="0" smtClean="0"/>
              <a:t>Remplacer la ligne « </a:t>
            </a:r>
            <a:r>
              <a:rPr lang="fr-FR" dirty="0" err="1" smtClean="0"/>
              <a:t>TransferLog</a:t>
            </a:r>
            <a:r>
              <a:rPr lang="fr-FR" dirty="0" smtClean="0"/>
              <a:t> … » par :</a:t>
            </a:r>
          </a:p>
          <a:p>
            <a:pPr>
              <a:buNone/>
            </a:pPr>
            <a:r>
              <a:rPr lang="fr-FR" dirty="0" err="1" smtClean="0"/>
              <a:t>TransferLog</a:t>
            </a:r>
            <a:r>
              <a:rPr lang="fr-FR" dirty="0" smtClean="0"/>
              <a:t> "c:/wamp/bin/apache/Apache2.2.22/logs/ssl_access.log"</a:t>
            </a:r>
          </a:p>
          <a:p>
            <a:pPr>
              <a:buNone/>
            </a:pPr>
            <a:endParaRPr lang="fr-FR" dirty="0" smtClean="0"/>
          </a:p>
          <a:p>
            <a:pPr>
              <a:buNone/>
            </a:pPr>
            <a:endParaRPr lang="fr-FR" dirty="0" smtClean="0"/>
          </a:p>
          <a:p>
            <a:pPr>
              <a:buNone/>
            </a:pPr>
            <a:endParaRPr lang="fr-FR" dirty="0" smtClean="0"/>
          </a:p>
          <a:p>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a:t>
            </a:r>
            <a:r>
              <a:rPr lang="fr-FR" dirty="0" smtClean="0">
                <a:solidFill>
                  <a:srgbClr val="C00000"/>
                </a:solidFill>
              </a:rPr>
              <a:t>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Font typeface="Wingdings" pitchFamily="2" charset="2"/>
              <a:buChar char="ü"/>
            </a:pPr>
            <a:r>
              <a:rPr lang="fr-FR" dirty="0" smtClean="0"/>
              <a:t>Remplacer la ligne « </a:t>
            </a:r>
            <a:r>
              <a:rPr lang="fr-FR" dirty="0" err="1" smtClean="0"/>
              <a:t>SSLCertificateFile</a:t>
            </a:r>
            <a:r>
              <a:rPr lang="fr-FR" dirty="0" smtClean="0"/>
              <a:t> … » par </a:t>
            </a:r>
          </a:p>
          <a:p>
            <a:pPr>
              <a:buNone/>
            </a:pPr>
            <a:r>
              <a:rPr lang="fr-FR" dirty="0" err="1" smtClean="0"/>
              <a:t>SSLCertificateFile</a:t>
            </a:r>
            <a:r>
              <a:rPr lang="fr-FR" dirty="0" smtClean="0"/>
              <a:t> "c:/wamp/bin/apache/Apache2.2.22/conf/cert/certificat.crt " </a:t>
            </a:r>
          </a:p>
          <a:p>
            <a:pPr>
              <a:buFont typeface="Wingdings" pitchFamily="2" charset="2"/>
              <a:buChar char="ü"/>
            </a:pPr>
            <a:r>
              <a:rPr lang="fr-FR" dirty="0" smtClean="0"/>
              <a:t>Remplacer la ligne « </a:t>
            </a:r>
            <a:r>
              <a:rPr lang="fr-FR" dirty="0" err="1" smtClean="0"/>
              <a:t>SSLCertificateKeyFile</a:t>
            </a:r>
            <a:r>
              <a:rPr lang="fr-FR" dirty="0" smtClean="0"/>
              <a:t> … » par : </a:t>
            </a:r>
            <a:r>
              <a:rPr lang="fr-FR" dirty="0" err="1" smtClean="0"/>
              <a:t>SSLCertificateKeyFile</a:t>
            </a:r>
            <a:r>
              <a:rPr lang="fr-FR" dirty="0" smtClean="0"/>
              <a:t> "c:/wamp/bin/apache/Apache2.2.22/conf/key/private.key"</a:t>
            </a:r>
          </a:p>
          <a:p>
            <a:pPr>
              <a:buNone/>
            </a:pPr>
            <a:endParaRPr lang="fr-FR" dirty="0" smtClean="0"/>
          </a:p>
          <a:p>
            <a:pPr>
              <a:buNone/>
            </a:pPr>
            <a:endParaRPr lang="fr-FR" dirty="0" smtClean="0"/>
          </a:p>
          <a:p>
            <a:pPr>
              <a:buNone/>
            </a:pPr>
            <a:endParaRPr lang="fr-FR" dirty="0" smtClean="0"/>
          </a:p>
          <a:p>
            <a:pPr>
              <a:buNone/>
            </a:pPr>
            <a:endParaRPr lang="fr-FR" dirty="0" smtClean="0"/>
          </a:p>
          <a:p>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a:t>
            </a:r>
            <a:r>
              <a:rPr lang="fr-FR" dirty="0" smtClean="0">
                <a:solidFill>
                  <a:srgbClr val="C00000"/>
                </a:solidFill>
              </a:rPr>
              <a:t>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Font typeface="Wingdings" pitchFamily="2" charset="2"/>
              <a:buChar char="ü"/>
            </a:pPr>
            <a:r>
              <a:rPr lang="fr-FR" dirty="0" smtClean="0"/>
              <a:t>Remplacer la ligne « &lt;Directory …&gt; » par :</a:t>
            </a:r>
          </a:p>
          <a:p>
            <a:pPr>
              <a:buNone/>
            </a:pPr>
            <a:r>
              <a:rPr lang="fr-FR" dirty="0" smtClean="0"/>
              <a:t> &lt;Directory "c:/wamp/www/"&gt;</a:t>
            </a:r>
          </a:p>
          <a:p>
            <a:pPr>
              <a:buFont typeface="Wingdings" pitchFamily="2" charset="2"/>
              <a:buChar char="ü"/>
            </a:pPr>
            <a:r>
              <a:rPr lang="fr-FR" dirty="0" smtClean="0"/>
              <a:t>Remplacer la ligne « </a:t>
            </a:r>
            <a:r>
              <a:rPr lang="fr-FR" dirty="0" err="1" smtClean="0"/>
              <a:t>CustomLog</a:t>
            </a:r>
            <a:r>
              <a:rPr lang="fr-FR" dirty="0" smtClean="0"/>
              <a:t> … » par :</a:t>
            </a:r>
          </a:p>
          <a:p>
            <a:pPr>
              <a:buNone/>
            </a:pPr>
            <a:r>
              <a:rPr lang="fr-FR" dirty="0" err="1" smtClean="0"/>
              <a:t>CustomLog</a:t>
            </a:r>
            <a:r>
              <a:rPr lang="fr-FR" dirty="0" smtClean="0"/>
              <a:t> "C:/wamp/bin/apache/Apache2.2.22/logs/ssl_request.log" \</a:t>
            </a:r>
          </a:p>
          <a:p>
            <a:pPr>
              <a:buNone/>
            </a:pPr>
            <a:endParaRPr lang="fr-FR" dirty="0" smtClean="0"/>
          </a:p>
          <a:p>
            <a:pPr>
              <a:buNone/>
            </a:pPr>
            <a:endParaRPr lang="fr-FR" dirty="0" smtClean="0"/>
          </a:p>
          <a:p>
            <a:pPr>
              <a:buNone/>
            </a:pPr>
            <a:endParaRPr lang="fr-FR" dirty="0" smtClean="0"/>
          </a:p>
          <a:p>
            <a:pPr>
              <a:buNone/>
            </a:pPr>
            <a:endParaRPr lang="fr-FR" dirty="0" smtClean="0"/>
          </a:p>
          <a:p>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a:t>
            </a:r>
            <a:r>
              <a:rPr lang="fr-FR" dirty="0" smtClean="0">
                <a:solidFill>
                  <a:srgbClr val="C00000"/>
                </a:solidFill>
              </a:rPr>
              <a:t>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buNone/>
            </a:pPr>
            <a:r>
              <a:rPr lang="fr-FR" dirty="0" smtClean="0"/>
              <a:t>  Voici quelques explication concernant les paramètres que l’on viens de modifier :</a:t>
            </a:r>
          </a:p>
          <a:p>
            <a:pPr fontAlgn="base"/>
            <a:r>
              <a:rPr lang="fr-FR" b="1" dirty="0" err="1" smtClean="0"/>
              <a:t>DocumentRoot</a:t>
            </a:r>
            <a:r>
              <a:rPr lang="fr-FR" dirty="0" smtClean="0"/>
              <a:t> : définit le dossier racine du serveur</a:t>
            </a:r>
          </a:p>
          <a:p>
            <a:pPr fontAlgn="base"/>
            <a:r>
              <a:rPr lang="fr-FR" b="1" dirty="0" err="1" smtClean="0"/>
              <a:t>ServerName</a:t>
            </a:r>
            <a:r>
              <a:rPr lang="fr-FR" dirty="0" smtClean="0"/>
              <a:t> : définit le nom du serveur et son port d’écoute (443 étant le port SSL par défaut)</a:t>
            </a:r>
          </a:p>
          <a:p>
            <a:pPr fontAlgn="base"/>
            <a:r>
              <a:rPr lang="fr-FR" b="1" dirty="0" err="1" smtClean="0"/>
              <a:t>ErrorLog</a:t>
            </a:r>
            <a:r>
              <a:rPr lang="fr-FR" dirty="0" smtClean="0"/>
              <a:t> : définit l’emplacement du journal d’erreur</a:t>
            </a:r>
          </a:p>
          <a:p>
            <a:pPr fontAlgn="base"/>
            <a:r>
              <a:rPr lang="fr-FR" b="1" dirty="0" err="1" smtClean="0"/>
              <a:t>TransferLog</a:t>
            </a:r>
            <a:r>
              <a:rPr lang="fr-FR" dirty="0" smtClean="0"/>
              <a:t> : définit l’emplacement du journal des accès</a:t>
            </a:r>
          </a:p>
          <a:p>
            <a:pPr>
              <a:buNone/>
            </a:pPr>
            <a:endParaRPr lang="fr-FR" dirty="0" smtClean="0"/>
          </a:p>
          <a:p>
            <a:pPr>
              <a:buNone/>
            </a:pPr>
            <a:endParaRPr lang="fr-FR" dirty="0" smtClean="0"/>
          </a:p>
          <a:p>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a:t>
            </a:r>
            <a:r>
              <a:rPr lang="fr-FR" dirty="0" smtClean="0">
                <a:solidFill>
                  <a:srgbClr val="C00000"/>
                </a:solidFill>
              </a:rPr>
              <a:t>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fontAlgn="base"/>
            <a:endParaRPr lang="fr-FR" dirty="0" smtClean="0"/>
          </a:p>
          <a:p>
            <a:pPr fontAlgn="base"/>
            <a:r>
              <a:rPr lang="fr-FR" b="1" dirty="0" err="1" smtClean="0"/>
              <a:t>SSLCertificateFile</a:t>
            </a:r>
            <a:r>
              <a:rPr lang="fr-FR" dirty="0" smtClean="0"/>
              <a:t> : définit l’emplacement du certificat</a:t>
            </a:r>
          </a:p>
          <a:p>
            <a:pPr fontAlgn="base"/>
            <a:r>
              <a:rPr lang="fr-FR" b="1" dirty="0" err="1" smtClean="0"/>
              <a:t>SSLCertificateKeyFile</a:t>
            </a:r>
            <a:r>
              <a:rPr lang="fr-FR" dirty="0" smtClean="0"/>
              <a:t> : définit l’emplacement de la clef privée</a:t>
            </a:r>
          </a:p>
          <a:p>
            <a:pPr fontAlgn="base"/>
            <a:r>
              <a:rPr lang="fr-FR" b="1" dirty="0" smtClean="0"/>
              <a:t>&lt;Directory …&gt; </a:t>
            </a:r>
            <a:r>
              <a:rPr lang="fr-FR" dirty="0" smtClean="0"/>
              <a:t>: définit les propriétés sur dossier racine</a:t>
            </a:r>
          </a:p>
          <a:p>
            <a:pPr fontAlgn="base"/>
            <a:r>
              <a:rPr lang="fr-FR" b="1" dirty="0" err="1" smtClean="0"/>
              <a:t>CustomLog</a:t>
            </a:r>
            <a:r>
              <a:rPr lang="fr-FR" dirty="0" smtClean="0"/>
              <a:t> : définit l’emplacement du journal des requêtes</a:t>
            </a:r>
          </a:p>
          <a:p>
            <a:pPr>
              <a:buNone/>
            </a:pPr>
            <a:endParaRPr lang="fr-FR" dirty="0" smtClean="0"/>
          </a:p>
          <a:p>
            <a:pPr>
              <a:buNone/>
            </a:pPr>
            <a:endParaRPr lang="fr-FR" dirty="0" smtClean="0"/>
          </a:p>
          <a:p>
            <a:pPr>
              <a:buNone/>
            </a:pPr>
            <a:endParaRPr lang="fr-FR" dirty="0" smtClean="0"/>
          </a:p>
          <a:p>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None/>
            </a:pPr>
            <a:r>
              <a:rPr lang="fr-FR" b="1" dirty="0" smtClean="0">
                <a:solidFill>
                  <a:srgbClr val="FF0000"/>
                </a:solidFill>
              </a:rPr>
              <a:t>7</a:t>
            </a:r>
            <a:r>
              <a:rPr lang="fr-FR" dirty="0" smtClean="0">
                <a:solidFill>
                  <a:srgbClr val="FF0000"/>
                </a:solidFill>
              </a:rPr>
              <a:t> – Vérifier la configuration</a:t>
            </a:r>
          </a:p>
          <a:p>
            <a:pPr>
              <a:buNone/>
            </a:pPr>
            <a:r>
              <a:rPr lang="fr-FR" dirty="0" smtClean="0"/>
              <a:t>   Dans une invite de commande tapez la commande suivante:</a:t>
            </a:r>
          </a:p>
          <a:p>
            <a:pPr>
              <a:buFont typeface="Wingdings" pitchFamily="2" charset="2"/>
              <a:buChar char="ü"/>
            </a:pPr>
            <a:r>
              <a:rPr lang="fr-FR" dirty="0" err="1" smtClean="0"/>
              <a:t>httpd</a:t>
            </a:r>
            <a:r>
              <a:rPr lang="fr-FR" dirty="0" smtClean="0"/>
              <a:t> –t</a:t>
            </a:r>
          </a:p>
          <a:p>
            <a:pPr>
              <a:buNone/>
            </a:pPr>
            <a:r>
              <a:rPr lang="fr-FR" dirty="0" smtClean="0"/>
              <a:t>  Ce dernier doit retourner « </a:t>
            </a:r>
            <a:r>
              <a:rPr lang="fr-FR" dirty="0" err="1" smtClean="0"/>
              <a:t>Syntax</a:t>
            </a:r>
            <a:r>
              <a:rPr lang="fr-FR" dirty="0" smtClean="0"/>
              <a:t> OK », si tel n’est pas le cas, il doit y avoir une erreur dans le fichier « </a:t>
            </a:r>
            <a:r>
              <a:rPr lang="fr-FR" dirty="0" err="1" smtClean="0"/>
              <a:t>httpd-ssl.conf</a:t>
            </a:r>
            <a:r>
              <a:rPr lang="fr-FR" dirty="0" smtClean="0"/>
              <a:t> », il faut donc retourner à l’étape précédente et vérifier la configuration.</a:t>
            </a:r>
          </a:p>
          <a:p>
            <a:pPr>
              <a:buNone/>
            </a:pPr>
            <a:endParaRPr lang="fr-FR" dirty="0" smtClean="0"/>
          </a:p>
          <a:p>
            <a:pPr>
              <a:buNone/>
            </a:pPr>
            <a:endParaRPr lang="fr-FR" dirty="0" smtClean="0"/>
          </a:p>
          <a:p>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None/>
            </a:pPr>
            <a:r>
              <a:rPr lang="fr-FR" b="1" dirty="0" smtClean="0">
                <a:solidFill>
                  <a:srgbClr val="FF0000"/>
                </a:solidFill>
              </a:rPr>
              <a:t>8 </a:t>
            </a:r>
            <a:r>
              <a:rPr lang="fr-FR" dirty="0" smtClean="0">
                <a:solidFill>
                  <a:srgbClr val="FF0000"/>
                </a:solidFill>
              </a:rPr>
              <a:t>– Redémarrer </a:t>
            </a:r>
            <a:r>
              <a:rPr lang="fr-FR" dirty="0" err="1" smtClean="0">
                <a:solidFill>
                  <a:srgbClr val="FF0000"/>
                </a:solidFill>
              </a:rPr>
              <a:t>Wamp</a:t>
            </a:r>
            <a:endParaRPr lang="fr-FR" dirty="0" smtClean="0">
              <a:solidFill>
                <a:srgbClr val="FF0000"/>
              </a:solidFill>
            </a:endParaRPr>
          </a:p>
          <a:p>
            <a:pPr>
              <a:buNone/>
            </a:pPr>
            <a:r>
              <a:rPr lang="fr-FR" b="1" dirty="0" smtClean="0">
                <a:solidFill>
                  <a:srgbClr val="FF0000"/>
                </a:solidFill>
              </a:rPr>
              <a:t>9</a:t>
            </a:r>
            <a:r>
              <a:rPr lang="fr-FR" dirty="0" smtClean="0">
                <a:solidFill>
                  <a:srgbClr val="FF0000"/>
                </a:solidFill>
              </a:rPr>
              <a:t> – L’accès à https://localhost/ doit être possible</a:t>
            </a:r>
            <a:endParaRPr lang="fr-FR" dirty="0" smtClean="0"/>
          </a:p>
          <a:p>
            <a:pPr>
              <a:buNone/>
            </a:pPr>
            <a:r>
              <a:rPr lang="fr-FR" dirty="0" smtClean="0"/>
              <a:t>  Le message suivant nous indique que la connexion n’est pas certifiée, il faut accepter les risques, c’est normal puisque notre certificat est auto-signé. Cette erreur n’apparaîtrait pas si le certificat aurait été acheté auprès d’une autorité de certification.</a:t>
            </a:r>
          </a:p>
          <a:p>
            <a:pPr>
              <a:buNone/>
            </a:pPr>
            <a:endParaRPr lang="fr-FR" dirty="0" smtClean="0">
              <a:solidFill>
                <a:srgbClr val="FF0000"/>
              </a:solidFill>
            </a:endParaRPr>
          </a:p>
          <a:p>
            <a:pPr>
              <a:buNone/>
            </a:pPr>
            <a:endParaRPr lang="fr-FR" dirty="0" smtClean="0">
              <a:solidFill>
                <a:srgbClr val="FF0000"/>
              </a:solidFill>
            </a:endParaRPr>
          </a:p>
          <a:p>
            <a:pPr>
              <a:buNone/>
            </a:pPr>
            <a:endParaRPr lang="fr-FR" dirty="0" smtClean="0"/>
          </a:p>
          <a:p>
            <a:pPr>
              <a:buNone/>
            </a:pPr>
            <a:endParaRPr lang="fr-FR" dirty="0" smtClean="0"/>
          </a:p>
          <a:p>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a:t>
            </a:r>
            <a:r>
              <a:rPr lang="fr-FR" dirty="0" smtClean="0">
                <a:solidFill>
                  <a:srgbClr val="C00000"/>
                </a:solidFill>
              </a:rPr>
              <a:t>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smtClean="0"/>
          </a:p>
          <a:p>
            <a:pPr>
              <a:buNone/>
            </a:pPr>
            <a:r>
              <a:rPr lang="fr-FR" b="1" dirty="0" smtClean="0"/>
              <a:t>   </a:t>
            </a:r>
          </a:p>
          <a:p>
            <a:pPr>
              <a:buNone/>
            </a:pPr>
            <a:r>
              <a:rPr lang="fr-FR" b="1" dirty="0" smtClean="0"/>
              <a:t>Voilà, le certificat est installé avec succès</a:t>
            </a:r>
            <a:r>
              <a:rPr lang="fr-FR" dirty="0" smtClean="0"/>
              <a:t>.</a:t>
            </a:r>
          </a:p>
          <a:p>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a:t>
            </a:r>
            <a:r>
              <a:rPr lang="fr-FR" dirty="0" smtClean="0">
                <a:solidFill>
                  <a:srgbClr val="C00000"/>
                </a:solidFill>
              </a:rPr>
              <a:t>sous </a:t>
            </a:r>
            <a:r>
              <a:rPr lang="fr-FR" dirty="0" smtClean="0">
                <a:solidFill>
                  <a:srgbClr val="C00000"/>
                </a:solidFill>
              </a:rPr>
              <a:t>WAMP</a:t>
            </a:r>
            <a:endParaRPr lang="fr-FR" dirty="0">
              <a:solidFill>
                <a:srgbClr val="C00000"/>
              </a:solidFill>
            </a:endParaRPr>
          </a:p>
        </p:txBody>
      </p:sp>
      <p:pic>
        <p:nvPicPr>
          <p:cNvPr id="2050" name="Picture 2"/>
          <p:cNvPicPr>
            <a:picLocks noChangeAspect="1" noChangeArrowheads="1"/>
          </p:cNvPicPr>
          <p:nvPr/>
        </p:nvPicPr>
        <p:blipFill>
          <a:blip r:embed="rId3"/>
          <a:srcRect/>
          <a:stretch>
            <a:fillRect/>
          </a:stretch>
        </p:blipFill>
        <p:spPr bwMode="auto">
          <a:xfrm>
            <a:off x="1000100" y="1000108"/>
            <a:ext cx="7072362" cy="4211136"/>
          </a:xfrm>
          <a:prstGeom prst="rect">
            <a:avLst/>
          </a:prstGeom>
          <a:noFill/>
          <a:ln w="9525">
            <a:noFill/>
            <a:miter lim="800000"/>
            <a:headEnd/>
            <a:tailEnd/>
          </a:ln>
          <a:effectLst/>
        </p:spPr>
      </p:pic>
    </p:spTree>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fontAlgn="base">
              <a:buNone/>
            </a:pPr>
            <a:endParaRPr lang="fr-FR" dirty="0" smtClean="0"/>
          </a:p>
          <a:p>
            <a:pPr fontAlgn="base"/>
            <a:r>
              <a:rPr lang="fr-FR" b="1" dirty="0" smtClean="0"/>
              <a:t>SIDAOUI </a:t>
            </a:r>
            <a:r>
              <a:rPr lang="fr-FR" b="1" dirty="0" err="1" smtClean="0"/>
              <a:t>Abdelfahem</a:t>
            </a:r>
            <a:endParaRPr lang="fr-FR" b="1" dirty="0" smtClean="0"/>
          </a:p>
        </p:txBody>
      </p:sp>
      <p:sp>
        <p:nvSpPr>
          <p:cNvPr id="3" name="Titre 2"/>
          <p:cNvSpPr>
            <a:spLocks noGrp="1"/>
          </p:cNvSpPr>
          <p:nvPr>
            <p:ph type="title"/>
          </p:nvPr>
        </p:nvSpPr>
        <p:spPr/>
        <p:txBody>
          <a:bodyPr>
            <a:normAutofit/>
          </a:bodyPr>
          <a:lstStyle/>
          <a:p>
            <a:r>
              <a:rPr lang="fr-FR" sz="4400" b="0" dirty="0" smtClean="0">
                <a:solidFill>
                  <a:srgbClr val="C00000"/>
                </a:solidFill>
              </a:rPr>
              <a:t>Réalisé </a:t>
            </a:r>
            <a:r>
              <a:rPr lang="fr-FR" sz="4400" b="0" dirty="0" smtClean="0">
                <a:solidFill>
                  <a:srgbClr val="C00000"/>
                </a:solidFill>
              </a:rPr>
              <a:t>par</a:t>
            </a:r>
            <a:r>
              <a:rPr lang="fr-FR" sz="4400" dirty="0" smtClean="0">
                <a:solidFill>
                  <a:srgbClr val="C00000"/>
                </a:solidFill>
              </a:rPr>
              <a:t>:</a:t>
            </a:r>
            <a:endParaRPr lang="fr-FR" dirty="0">
              <a:solidFill>
                <a:srgbClr val="C00000"/>
              </a:solidFill>
            </a:endParaRPr>
          </a:p>
        </p:txBody>
      </p:sp>
      <p:pic>
        <p:nvPicPr>
          <p:cNvPr id="1026" name="Picture 2" descr="C:\Users\Sidaoui\Downloads\Facade1.gif"/>
          <p:cNvPicPr>
            <a:picLocks noChangeAspect="1" noChangeArrowheads="1"/>
          </p:cNvPicPr>
          <p:nvPr/>
        </p:nvPicPr>
        <p:blipFill>
          <a:blip r:embed="rId2"/>
          <a:stretch>
            <a:fillRect/>
          </a:stretch>
        </p:blipFill>
        <p:spPr bwMode="auto">
          <a:xfrm>
            <a:off x="2571736" y="2479859"/>
            <a:ext cx="6143668" cy="3812509"/>
          </a:xfrm>
          <a:prstGeom prst="rect">
            <a:avLst/>
          </a:prstGeom>
          <a:noFill/>
        </p:spPr>
      </p:pic>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normAutofit/>
          </a:bodyPr>
          <a:lstStyle/>
          <a:p>
            <a:pPr algn="ctr">
              <a:buNone/>
            </a:pPr>
            <a:endParaRPr lang="fr-FR" sz="4800" b="1" i="1" dirty="0" smtClean="0">
              <a:solidFill>
                <a:srgbClr val="0070C0"/>
              </a:solidFill>
              <a:effectLst>
                <a:outerShdw blurRad="38100" dist="38100" dir="2700000" algn="tl">
                  <a:srgbClr val="000000">
                    <a:alpha val="43137"/>
                  </a:srgbClr>
                </a:outerShdw>
              </a:effectLst>
              <a:latin typeface="Adobe Caslon Pro Bold" pitchFamily="18" charset="0"/>
            </a:endParaRPr>
          </a:p>
          <a:p>
            <a:pPr algn="ctr">
              <a:buNone/>
            </a:pPr>
            <a:r>
              <a:rPr lang="fr-FR" sz="4800" b="1" i="1" dirty="0" smtClean="0">
                <a:solidFill>
                  <a:srgbClr val="0070C0"/>
                </a:solidFill>
                <a:effectLst>
                  <a:outerShdw blurRad="38100" dist="38100" dir="2700000" algn="tl">
                    <a:srgbClr val="000000">
                      <a:alpha val="43137"/>
                    </a:srgbClr>
                  </a:outerShdw>
                </a:effectLst>
                <a:latin typeface="Adobe Caslon Pro Bold" pitchFamily="18" charset="0"/>
              </a:rPr>
              <a:t>Merci </a:t>
            </a:r>
          </a:p>
          <a:p>
            <a:pPr algn="ctr">
              <a:buNone/>
            </a:pPr>
            <a:r>
              <a:rPr lang="fr-FR" sz="4800" b="1" i="1" dirty="0" smtClean="0">
                <a:solidFill>
                  <a:srgbClr val="0070C0"/>
                </a:solidFill>
                <a:effectLst>
                  <a:outerShdw blurRad="38100" dist="38100" dir="2700000" algn="tl">
                    <a:srgbClr val="000000">
                      <a:alpha val="43137"/>
                    </a:srgbClr>
                  </a:outerShdw>
                </a:effectLst>
                <a:latin typeface="Adobe Caslon Pro Bold" pitchFamily="18" charset="0"/>
              </a:rPr>
              <a:t>pour votre attention</a:t>
            </a:r>
            <a:endParaRPr lang="fr-FR" sz="4800" b="1" i="1" dirty="0">
              <a:solidFill>
                <a:srgbClr val="0070C0"/>
              </a:solidFill>
              <a:effectLst>
                <a:outerShdw blurRad="38100" dist="38100" dir="2700000" algn="tl">
                  <a:srgbClr val="000000">
                    <a:alpha val="43137"/>
                  </a:srgbClr>
                </a:outerShdw>
              </a:effectLst>
              <a:latin typeface="Adobe Caslon Pro Bold" pitchFamily="18" charset="0"/>
            </a:endParaRPr>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8"/>
            <a:ext cx="8401080" cy="4525963"/>
          </a:xfrm>
        </p:spPr>
        <p:txBody>
          <a:bodyPr>
            <a:normAutofit/>
          </a:bodyPr>
          <a:lstStyle/>
          <a:p>
            <a:endParaRPr lang="fr-FR" b="1" dirty="0" smtClean="0"/>
          </a:p>
          <a:p>
            <a:r>
              <a:rPr lang="fr-FR" b="1" dirty="0" smtClean="0"/>
              <a:t>SSL</a:t>
            </a:r>
            <a:r>
              <a:rPr lang="fr-FR" dirty="0" smtClean="0"/>
              <a:t> (</a:t>
            </a:r>
            <a:r>
              <a:rPr lang="fr-FR" b="1" dirty="0" smtClean="0"/>
              <a:t>Secure Socket Layer</a:t>
            </a:r>
            <a:r>
              <a:rPr lang="fr-FR" dirty="0" smtClean="0"/>
              <a:t>): c'est un protocole de sécurisation conçu par Netscape qui se situe entre la couche transport (TCP) et les protocoles de la couche application. </a:t>
            </a:r>
          </a:p>
          <a:p>
            <a:endParaRPr lang="fr-FR" dirty="0" smtClean="0"/>
          </a:p>
          <a:p>
            <a:r>
              <a:rPr lang="fr-FR" dirty="0" smtClean="0"/>
              <a:t>Il assure les services de sécurité suivantes : confidentialité, l'intégrité et l'authentification du serveur et du client.</a:t>
            </a:r>
            <a:endParaRPr lang="fr-FR" dirty="0"/>
          </a:p>
        </p:txBody>
      </p:sp>
      <p:sp>
        <p:nvSpPr>
          <p:cNvPr id="3" name="Titre 2"/>
          <p:cNvSpPr>
            <a:spLocks noGrp="1"/>
          </p:cNvSpPr>
          <p:nvPr>
            <p:ph type="title"/>
          </p:nvPr>
        </p:nvSpPr>
        <p:spPr/>
        <p:txBody>
          <a:bodyPr/>
          <a:lstStyle/>
          <a:p>
            <a:r>
              <a:rPr lang="fr-FR" dirty="0" smtClean="0">
                <a:solidFill>
                  <a:srgbClr val="C00000"/>
                </a:solidFill>
              </a:rPr>
              <a:t>SSL</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28736"/>
            <a:ext cx="8329642" cy="4578555"/>
          </a:xfrm>
        </p:spPr>
        <p:txBody>
          <a:bodyPr>
            <a:normAutofit/>
          </a:bodyPr>
          <a:lstStyle/>
          <a:p>
            <a:pPr>
              <a:buNone/>
            </a:pPr>
            <a:endParaRPr lang="fr-FR" dirty="0" smtClean="0"/>
          </a:p>
          <a:p>
            <a:r>
              <a:rPr lang="fr-FR" dirty="0" smtClean="0"/>
              <a:t>PKI (Public Key Infrastructure) est un système de gestion des clefs publiques qui permet de gérer des listes importantes de clefs publiques et d'en assurer la fiabilité, pour des entités généralement dans un réseau. </a:t>
            </a:r>
          </a:p>
          <a:p>
            <a:endParaRPr lang="fr-FR" dirty="0" smtClean="0"/>
          </a:p>
          <a:p>
            <a:r>
              <a:rPr lang="fr-FR" dirty="0" smtClean="0"/>
              <a:t>Système permettant aux agents de reconnaître quelle clé publique appartient à qui.</a:t>
            </a:r>
          </a:p>
        </p:txBody>
      </p:sp>
      <p:sp>
        <p:nvSpPr>
          <p:cNvPr id="3" name="Titre 2"/>
          <p:cNvSpPr>
            <a:spLocks noGrp="1"/>
          </p:cNvSpPr>
          <p:nvPr>
            <p:ph type="title"/>
          </p:nvPr>
        </p:nvSpPr>
        <p:spPr/>
        <p:txBody>
          <a:bodyPr>
            <a:normAutofit/>
          </a:bodyPr>
          <a:lstStyle/>
          <a:p>
            <a:r>
              <a:rPr lang="fr-FR" b="0" dirty="0" smtClean="0">
                <a:solidFill>
                  <a:srgbClr val="C00000"/>
                </a:solidFill>
              </a:rPr>
              <a:t>Qu'est-ce qu’une PKI ?</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28596" y="1285860"/>
            <a:ext cx="8229600" cy="4525963"/>
          </a:xfrm>
        </p:spPr>
        <p:txBody>
          <a:bodyPr>
            <a:normAutofit/>
          </a:bodyPr>
          <a:lstStyle/>
          <a:p>
            <a:r>
              <a:rPr lang="fr-FR" dirty="0" smtClean="0"/>
              <a:t>Une infrastructure PKI fournit donc quatre services principaux:</a:t>
            </a:r>
          </a:p>
          <a:p>
            <a:pPr>
              <a:buNone/>
            </a:pPr>
            <a:endParaRPr lang="fr-FR" dirty="0" smtClean="0"/>
          </a:p>
          <a:p>
            <a:pPr>
              <a:buFont typeface="Wingdings" pitchFamily="2" charset="2"/>
              <a:buChar char="v"/>
            </a:pPr>
            <a:r>
              <a:rPr lang="fr-FR" dirty="0" smtClean="0"/>
              <a:t> fabrication de bi-clés.</a:t>
            </a:r>
          </a:p>
          <a:p>
            <a:pPr>
              <a:buFont typeface="Wingdings" pitchFamily="2" charset="2"/>
              <a:buChar char="v"/>
            </a:pPr>
            <a:r>
              <a:rPr lang="fr-FR" dirty="0" smtClean="0"/>
              <a:t> certification de clé publique et publication de certificats.</a:t>
            </a:r>
          </a:p>
          <a:p>
            <a:pPr>
              <a:buFont typeface="Wingdings" pitchFamily="2" charset="2"/>
              <a:buChar char="v"/>
            </a:pPr>
            <a:r>
              <a:rPr lang="fr-FR" dirty="0" smtClean="0"/>
              <a:t> Révocation de certificats.</a:t>
            </a:r>
          </a:p>
          <a:p>
            <a:pPr>
              <a:buFont typeface="Wingdings" pitchFamily="2" charset="2"/>
              <a:buChar char="v"/>
            </a:pPr>
            <a:r>
              <a:rPr lang="fr-FR" dirty="0" smtClean="0"/>
              <a:t>Gestion la fonction de certification.</a:t>
            </a:r>
          </a:p>
        </p:txBody>
      </p:sp>
      <p:sp>
        <p:nvSpPr>
          <p:cNvPr id="3" name="Titre 2"/>
          <p:cNvSpPr>
            <a:spLocks noGrp="1"/>
          </p:cNvSpPr>
          <p:nvPr>
            <p:ph type="title"/>
          </p:nvPr>
        </p:nvSpPr>
        <p:spPr/>
        <p:txBody>
          <a:bodyPr/>
          <a:lstStyle/>
          <a:p>
            <a:r>
              <a:rPr lang="fr-FR" b="0" dirty="0" smtClean="0">
                <a:solidFill>
                  <a:srgbClr val="C00000"/>
                </a:solidFill>
              </a:rPr>
              <a:t>Services </a:t>
            </a:r>
            <a:r>
              <a:rPr lang="fr-FR" b="0" dirty="0" smtClean="0">
                <a:solidFill>
                  <a:srgbClr val="C00000"/>
                </a:solidFill>
              </a:rPr>
              <a:t>principaux:</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Font typeface="Wingdings" pitchFamily="2" charset="2"/>
              <a:buChar char="v"/>
            </a:pPr>
            <a:endParaRPr lang="fr-FR" dirty="0" smtClean="0"/>
          </a:p>
          <a:p>
            <a:pPr>
              <a:buFont typeface="Wingdings" pitchFamily="2" charset="2"/>
              <a:buChar char="v"/>
            </a:pPr>
            <a:r>
              <a:rPr lang="fr-FR" dirty="0" smtClean="0"/>
              <a:t>Autorité d'enregistrement (RA).</a:t>
            </a:r>
          </a:p>
          <a:p>
            <a:pPr>
              <a:buNone/>
            </a:pPr>
            <a:r>
              <a:rPr lang="fr-FR" dirty="0" smtClean="0"/>
              <a:t>– Vérifie l’identité du demandeur de certificat.</a:t>
            </a:r>
          </a:p>
          <a:p>
            <a:pPr>
              <a:buNone/>
            </a:pPr>
            <a:endParaRPr lang="fr-FR" dirty="0" smtClean="0"/>
          </a:p>
          <a:p>
            <a:pPr>
              <a:buFont typeface="Wingdings" pitchFamily="2" charset="2"/>
              <a:buChar char="v"/>
            </a:pPr>
            <a:r>
              <a:rPr lang="fr-FR" dirty="0" smtClean="0"/>
              <a:t>Autorité de certification (CA).</a:t>
            </a:r>
          </a:p>
          <a:p>
            <a:pPr>
              <a:buNone/>
            </a:pPr>
            <a:r>
              <a:rPr lang="fr-FR" dirty="0" smtClean="0"/>
              <a:t>– Signe les certificats.</a:t>
            </a:r>
          </a:p>
          <a:p>
            <a:pPr>
              <a:buNone/>
            </a:pPr>
            <a:r>
              <a:rPr lang="fr-FR" dirty="0" smtClean="0"/>
              <a:t>– Signe les révocations de certificats.</a:t>
            </a:r>
          </a:p>
          <a:p>
            <a:pPr>
              <a:buNone/>
            </a:pPr>
            <a:r>
              <a:rPr lang="fr-FR" dirty="0" smtClean="0"/>
              <a:t>– Peut être la même que la RA.</a:t>
            </a:r>
          </a:p>
        </p:txBody>
      </p:sp>
      <p:sp>
        <p:nvSpPr>
          <p:cNvPr id="3" name="Titre 2"/>
          <p:cNvSpPr>
            <a:spLocks noGrp="1"/>
          </p:cNvSpPr>
          <p:nvPr>
            <p:ph type="title"/>
          </p:nvPr>
        </p:nvSpPr>
        <p:spPr/>
        <p:txBody>
          <a:bodyPr/>
          <a:lstStyle/>
          <a:p>
            <a:r>
              <a:rPr lang="fr-FR" dirty="0" smtClean="0">
                <a:solidFill>
                  <a:srgbClr val="C00000"/>
                </a:solidFill>
              </a:rPr>
              <a:t>Composants d’une PKI :</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buFont typeface="Wingdings" pitchFamily="2" charset="2"/>
              <a:buChar char="v"/>
            </a:pPr>
            <a:r>
              <a:rPr lang="fr-FR" dirty="0" smtClean="0"/>
              <a:t>Autorité de </a:t>
            </a:r>
            <a:r>
              <a:rPr lang="fr-FR" dirty="0" err="1" smtClean="0"/>
              <a:t>dépot</a:t>
            </a:r>
            <a:r>
              <a:rPr lang="fr-FR" dirty="0" smtClean="0"/>
              <a:t> (</a:t>
            </a:r>
            <a:r>
              <a:rPr lang="fr-FR" dirty="0" err="1" smtClean="0"/>
              <a:t>Repository</a:t>
            </a:r>
            <a:r>
              <a:rPr lang="fr-FR" dirty="0" smtClean="0"/>
              <a:t>) :</a:t>
            </a:r>
          </a:p>
          <a:p>
            <a:pPr>
              <a:buNone/>
            </a:pPr>
            <a:r>
              <a:rPr lang="fr-FR" dirty="0" smtClean="0"/>
              <a:t>– Maintient les certificats dans un répertoire public de certificats.</a:t>
            </a:r>
          </a:p>
          <a:p>
            <a:pPr>
              <a:buNone/>
            </a:pPr>
            <a:r>
              <a:rPr lang="fr-FR" dirty="0" smtClean="0"/>
              <a:t>-Maintient une liste de révocation de certificats (CRL) dans le répertoire des certificats.</a:t>
            </a:r>
          </a:p>
          <a:p>
            <a:pPr>
              <a:buNone/>
            </a:pPr>
            <a:endParaRPr lang="fr-FR" dirty="0" smtClean="0"/>
          </a:p>
          <a:p>
            <a:pPr>
              <a:buFont typeface="Wingdings" pitchFamily="2" charset="2"/>
              <a:buChar char="v"/>
            </a:pPr>
            <a:r>
              <a:rPr lang="fr-FR" dirty="0" smtClean="0"/>
              <a:t>Autorité de recouvrement :</a:t>
            </a:r>
          </a:p>
          <a:p>
            <a:pPr>
              <a:buNone/>
            </a:pPr>
            <a:r>
              <a:rPr lang="fr-FR" dirty="0" smtClean="0"/>
              <a:t>– Protège certaines clés privées pour récupération ultérieure.</a:t>
            </a:r>
          </a:p>
        </p:txBody>
      </p:sp>
      <p:sp>
        <p:nvSpPr>
          <p:cNvPr id="3" name="Titre 2"/>
          <p:cNvSpPr>
            <a:spLocks noGrp="1"/>
          </p:cNvSpPr>
          <p:nvPr>
            <p:ph type="title"/>
          </p:nvPr>
        </p:nvSpPr>
        <p:spPr/>
        <p:txBody>
          <a:bodyPr/>
          <a:lstStyle/>
          <a:p>
            <a:r>
              <a:rPr lang="fr-FR" dirty="0" smtClean="0">
                <a:solidFill>
                  <a:srgbClr val="C00000"/>
                </a:solidFill>
              </a:rPr>
              <a:t>Composants d’une PKI :</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8"/>
            <a:ext cx="8229600" cy="4662316"/>
          </a:xfrm>
        </p:spPr>
        <p:txBody>
          <a:bodyPr>
            <a:normAutofit/>
          </a:bodyPr>
          <a:lstStyle/>
          <a:p>
            <a:r>
              <a:rPr lang="fr-FR" dirty="0" smtClean="0"/>
              <a:t>Installer un certificat SSL sous un serveur </a:t>
            </a:r>
            <a:r>
              <a:rPr lang="fr-FR" dirty="0" err="1" smtClean="0"/>
              <a:t>Wamp</a:t>
            </a:r>
            <a:r>
              <a:rPr lang="fr-FR" dirty="0" smtClean="0"/>
              <a:t> est relativement simple et ne prend que quelques minutes, nous allons donc voir ici comment générer un certificat Auto-signé avec </a:t>
            </a:r>
            <a:r>
              <a:rPr lang="fr-FR" dirty="0" err="1" smtClean="0"/>
              <a:t>OpenSSL</a:t>
            </a:r>
            <a:r>
              <a:rPr lang="fr-FR" dirty="0" smtClean="0"/>
              <a:t> et comment l’installer.</a:t>
            </a:r>
          </a:p>
          <a:p>
            <a:endParaRPr lang="fr-FR" dirty="0" smtClean="0"/>
          </a:p>
          <a:p>
            <a:r>
              <a:rPr lang="fr-FR" b="1" dirty="0" smtClean="0">
                <a:solidFill>
                  <a:srgbClr val="00B050"/>
                </a:solidFill>
              </a:rPr>
              <a:t>NB: </a:t>
            </a:r>
            <a:r>
              <a:rPr lang="fr-FR" dirty="0" smtClean="0"/>
              <a:t>cette manipulation ne pourra remplacer un vrai </a:t>
            </a:r>
            <a:r>
              <a:rPr lang="fr-FR" b="1" dirty="0" smtClean="0"/>
              <a:t>certificat acheté </a:t>
            </a:r>
            <a:r>
              <a:rPr lang="fr-FR" dirty="0" smtClean="0"/>
              <a:t>auprès d’une autorité de certification.</a:t>
            </a:r>
            <a:endParaRPr lang="fr-FR" b="1" dirty="0" smtClean="0">
              <a:solidFill>
                <a:srgbClr val="00B050"/>
              </a:solidFill>
            </a:endParaRPr>
          </a:p>
        </p:txBody>
      </p:sp>
      <p:sp>
        <p:nvSpPr>
          <p:cNvPr id="3" name="Titre 2"/>
          <p:cNvSpPr>
            <a:spLocks noGrp="1"/>
          </p:cNvSpPr>
          <p:nvPr>
            <p:ph type="title"/>
          </p:nvPr>
        </p:nvSpPr>
        <p:spPr>
          <a:xfrm>
            <a:off x="71470" y="214298"/>
            <a:ext cx="9144000" cy="1143000"/>
          </a:xfrm>
        </p:spPr>
        <p:txBody>
          <a:bodyPr>
            <a:normAutofit fontScale="90000"/>
          </a:bodyPr>
          <a:lstStyle/>
          <a:p>
            <a:pPr fontAlgn="base"/>
            <a:r>
              <a:rPr lang="fr-FR" dirty="0" smtClean="0">
                <a:solidFill>
                  <a:srgbClr val="C00000"/>
                </a:solidFill>
              </a:rPr>
              <a:t>Installer un certificat SSL </a:t>
            </a:r>
            <a:r>
              <a:rPr lang="fr-FR" dirty="0" smtClean="0">
                <a:solidFill>
                  <a:srgbClr val="C00000"/>
                </a:solidFill>
              </a:rPr>
              <a:t>sous </a:t>
            </a:r>
            <a:r>
              <a:rPr lang="fr-FR" dirty="0" smtClean="0">
                <a:solidFill>
                  <a:srgbClr val="C00000"/>
                </a:solidFill>
              </a:rPr>
              <a:t>WAMP</a:t>
            </a:r>
            <a:endParaRPr lang="fr-FR" dirty="0">
              <a:solidFill>
                <a:srgbClr val="C00000"/>
              </a:solidFill>
            </a:endParaRPr>
          </a:p>
        </p:txBody>
      </p:sp>
    </p:spTree>
  </p:cSld>
  <p:clrMapOvr>
    <a:masterClrMapping/>
  </p:clrMapOvr>
  <p:transition>
    <p:blinds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2061</TotalTime>
  <Words>897</Words>
  <Application>Microsoft Office PowerPoint</Application>
  <PresentationFormat>Affichage à l'écran (4:3)</PresentationFormat>
  <Paragraphs>223</Paragraphs>
  <Slides>30</Slides>
  <Notes>21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30</vt:i4>
      </vt:variant>
    </vt:vector>
  </HeadingPairs>
  <TitlesOfParts>
    <vt:vector size="40" baseType="lpstr">
      <vt:lpstr>Adobe Caslon Pro Bold</vt:lpstr>
      <vt:lpstr>Arial</vt:lpstr>
      <vt:lpstr>Book Antiqua</vt:lpstr>
      <vt:lpstr>Calibri</vt:lpstr>
      <vt:lpstr>Lucida Sans Unicode</vt:lpstr>
      <vt:lpstr>Verdana</vt:lpstr>
      <vt:lpstr>Wingdings</vt:lpstr>
      <vt:lpstr>Wingdings 2</vt:lpstr>
      <vt:lpstr>Wingdings 3</vt:lpstr>
      <vt:lpstr>Rotonde</vt:lpstr>
      <vt:lpstr>Présentation PowerPoint</vt:lpstr>
      <vt:lpstr> Certificat SSL</vt:lpstr>
      <vt:lpstr>Réalisé par:</vt:lpstr>
      <vt:lpstr>SSL</vt:lpstr>
      <vt:lpstr>Qu'est-ce qu’une PKI ?</vt:lpstr>
      <vt:lpstr>Services principaux:</vt:lpstr>
      <vt:lpstr>Composants d’une PKI :</vt:lpstr>
      <vt:lpstr>Composants d’une PKI :</vt:lpstr>
      <vt:lpstr>Installer un certificat SSL sous WAMP</vt:lpstr>
      <vt:lpstr>Installer un certificat SSL sous WAMP</vt:lpstr>
      <vt:lpstr>Installer un certificat SSL sous WAMP</vt:lpstr>
      <vt:lpstr>Installer un certificat SSL sous WAMP</vt:lpstr>
      <vt:lpstr>Installer un certificat SSL sous WAMP</vt:lpstr>
      <vt:lpstr>Installer un certificat SSL sous WAMP</vt:lpstr>
      <vt:lpstr>Installer un certificat SSL sous WAMP</vt:lpstr>
      <vt:lpstr>Installer un certificat SSL sous WAMP</vt:lpstr>
      <vt:lpstr>Installer un certificat SSL sous WAMP</vt:lpstr>
      <vt:lpstr>Installer un certificat SSL sous WAMP</vt:lpstr>
      <vt:lpstr>Installer un certificat SSL sous WAMP</vt:lpstr>
      <vt:lpstr>Installer un certificat SSL sous WAMP</vt:lpstr>
      <vt:lpstr>Installer un certificat SSL sous WAMP</vt:lpstr>
      <vt:lpstr>Installer un certificat SSL sous WAMP</vt:lpstr>
      <vt:lpstr>Installer un certificat SSL sous WAMP</vt:lpstr>
      <vt:lpstr>Installer un certificat SSL sous WAMP</vt:lpstr>
      <vt:lpstr>Installer un certificat SSL sous WAMP</vt:lpstr>
      <vt:lpstr>Installer un certificat SSL sous WAMP</vt:lpstr>
      <vt:lpstr>Installer un certificat SSL sous WAMP</vt:lpstr>
      <vt:lpstr>Installer un certificat SSL sous WAMP</vt:lpstr>
      <vt:lpstr>Installer un certificat SSL sous WAMP</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Ergonomie Web</dc:title>
  <dc:creator>Hela</dc:creator>
  <cp:lastModifiedBy>Atef</cp:lastModifiedBy>
  <cp:revision>543</cp:revision>
  <dcterms:created xsi:type="dcterms:W3CDTF">2013-11-22T13:34:15Z</dcterms:created>
  <dcterms:modified xsi:type="dcterms:W3CDTF">2016-01-03T22:12:29Z</dcterms:modified>
</cp:coreProperties>
</file>