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2.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7" r:id="rId1"/>
    <p:sldMasterId id="2147483694" r:id="rId2"/>
  </p:sldMasterIdLst>
  <p:notesMasterIdLst>
    <p:notesMasterId r:id="rId37"/>
  </p:notesMasterIdLst>
  <p:handoutMasterIdLst>
    <p:handoutMasterId r:id="rId38"/>
  </p:handoutMasterIdLst>
  <p:sldIdLst>
    <p:sldId id="257" r:id="rId3"/>
    <p:sldId id="559" r:id="rId4"/>
    <p:sldId id="547" r:id="rId5"/>
    <p:sldId id="560" r:id="rId6"/>
    <p:sldId id="552" r:id="rId7"/>
    <p:sldId id="548" r:id="rId8"/>
    <p:sldId id="602" r:id="rId9"/>
    <p:sldId id="568" r:id="rId10"/>
    <p:sldId id="569" r:id="rId11"/>
    <p:sldId id="570" r:id="rId12"/>
    <p:sldId id="571" r:id="rId13"/>
    <p:sldId id="576" r:id="rId14"/>
    <p:sldId id="577" r:id="rId15"/>
    <p:sldId id="590" r:id="rId16"/>
    <p:sldId id="591" r:id="rId17"/>
    <p:sldId id="593" r:id="rId18"/>
    <p:sldId id="594" r:id="rId19"/>
    <p:sldId id="595" r:id="rId20"/>
    <p:sldId id="596" r:id="rId21"/>
    <p:sldId id="597" r:id="rId22"/>
    <p:sldId id="598" r:id="rId23"/>
    <p:sldId id="599" r:id="rId24"/>
    <p:sldId id="600" r:id="rId25"/>
    <p:sldId id="601" r:id="rId26"/>
    <p:sldId id="581" r:id="rId27"/>
    <p:sldId id="603" r:id="rId28"/>
    <p:sldId id="604" r:id="rId29"/>
    <p:sldId id="605" r:id="rId30"/>
    <p:sldId id="606" r:id="rId31"/>
    <p:sldId id="607" r:id="rId32"/>
    <p:sldId id="608" r:id="rId33"/>
    <p:sldId id="397" r:id="rId34"/>
    <p:sldId id="553" r:id="rId35"/>
    <p:sldId id="55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85784" autoAdjust="0"/>
  </p:normalViewPr>
  <p:slideViewPr>
    <p:cSldViewPr>
      <p:cViewPr varScale="1">
        <p:scale>
          <a:sx n="98" d="100"/>
          <a:sy n="98" d="100"/>
        </p:scale>
        <p:origin x="37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7-27T16:35:36.642" idx="1">
    <p:pos x="10" y="10"/>
    <p:text>This is the language for files!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7-27T16:35:36.642" idx="1">
    <p:pos x="10" y="10"/>
    <p:text>This is the language for files!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7-27T16:35:36.642" idx="1">
    <p:pos x="10" y="10"/>
    <p:text>This is the language for files!</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CS209: Computer Science II</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1F46D7-3D8B-4355-B9DA-418423859408}" type="datetimeFigureOut">
              <a:rPr lang="en-US" smtClean="0"/>
              <a:t>8/2/2017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9199E7-3083-4ED1-832A-9C24BBC04347}" type="slidenum">
              <a:rPr lang="en-US" smtClean="0"/>
              <a:t>‹#›</a:t>
            </a:fld>
            <a:endParaRPr lang="en-US"/>
          </a:p>
        </p:txBody>
      </p:sp>
    </p:spTree>
    <p:extLst>
      <p:ext uri="{BB962C8B-B14F-4D97-AF65-F5344CB8AC3E}">
        <p14:creationId xmlns:p14="http://schemas.microsoft.com/office/powerpoint/2010/main" val="148304485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CS209: Computer Science II</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22D7-A2B4-47B6-9F9A-2FCC47ACD62E}" type="datetimeFigureOut">
              <a:rPr lang="en-US" smtClean="0"/>
              <a:t>8/2/2017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D7A77-5421-40AB-8526-F148FA1AB75B}" type="slidenum">
              <a:rPr lang="en-US" smtClean="0"/>
              <a:t>‹#›</a:t>
            </a:fld>
            <a:endParaRPr lang="en-US"/>
          </a:p>
        </p:txBody>
      </p:sp>
    </p:spTree>
    <p:extLst>
      <p:ext uri="{BB962C8B-B14F-4D97-AF65-F5344CB8AC3E}">
        <p14:creationId xmlns:p14="http://schemas.microsoft.com/office/powerpoint/2010/main" val="2999290749"/>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CS209: Computer Science II</a:t>
            </a:r>
            <a:endParaRPr lang="en-US"/>
          </a:p>
        </p:txBody>
      </p:sp>
    </p:spTree>
    <p:extLst>
      <p:ext uri="{BB962C8B-B14F-4D97-AF65-F5344CB8AC3E}">
        <p14:creationId xmlns:p14="http://schemas.microsoft.com/office/powerpoint/2010/main" val="15856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1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EA42C8-E8B8-4AF5-B446-DD283C4ADC98}" type="slidenum">
              <a:rPr lang="en-US" altLang="en-US" smtClean="0"/>
              <a:pPr>
                <a:spcBef>
                  <a:spcPct val="0"/>
                </a:spcBef>
              </a:pPr>
              <a:t>10</a:t>
            </a:fld>
            <a:endParaRPr lang="en-US" altLang="en-US" smtClean="0"/>
          </a:p>
        </p:txBody>
      </p:sp>
    </p:spTree>
    <p:extLst>
      <p:ext uri="{BB962C8B-B14F-4D97-AF65-F5344CB8AC3E}">
        <p14:creationId xmlns:p14="http://schemas.microsoft.com/office/powerpoint/2010/main" val="3941715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5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C9035D-0756-40BC-AB6F-2777F2993950}" type="slidenum">
              <a:rPr lang="en-US" altLang="en-US" smtClean="0"/>
              <a:pPr>
                <a:spcBef>
                  <a:spcPct val="0"/>
                </a:spcBef>
              </a:pPr>
              <a:t>11</a:t>
            </a:fld>
            <a:endParaRPr lang="en-US" altLang="en-US" smtClean="0"/>
          </a:p>
        </p:txBody>
      </p:sp>
    </p:spTree>
    <p:extLst>
      <p:ext uri="{BB962C8B-B14F-4D97-AF65-F5344CB8AC3E}">
        <p14:creationId xmlns:p14="http://schemas.microsoft.com/office/powerpoint/2010/main" val="1318973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5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E575959-2FD7-4978-965D-3BA206796CDE}" type="slidenum">
              <a:rPr lang="en-US" altLang="en-US" smtClean="0"/>
              <a:pPr>
                <a:spcBef>
                  <a:spcPct val="0"/>
                </a:spcBef>
              </a:pPr>
              <a:t>12</a:t>
            </a:fld>
            <a:endParaRPr lang="en-US" altLang="en-US" smtClean="0"/>
          </a:p>
        </p:txBody>
      </p:sp>
    </p:spTree>
    <p:extLst>
      <p:ext uri="{BB962C8B-B14F-4D97-AF65-F5344CB8AC3E}">
        <p14:creationId xmlns:p14="http://schemas.microsoft.com/office/powerpoint/2010/main" val="117613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7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4CA0E3-F864-4207-8E6A-E7120C7CF51A}" type="slidenum">
              <a:rPr lang="en-US" altLang="en-US" smtClean="0"/>
              <a:pPr>
                <a:spcBef>
                  <a:spcPct val="0"/>
                </a:spcBef>
              </a:pPr>
              <a:t>13</a:t>
            </a:fld>
            <a:endParaRPr lang="en-US" altLang="en-US" smtClean="0"/>
          </a:p>
        </p:txBody>
      </p:sp>
    </p:spTree>
    <p:extLst>
      <p:ext uri="{BB962C8B-B14F-4D97-AF65-F5344CB8AC3E}">
        <p14:creationId xmlns:p14="http://schemas.microsoft.com/office/powerpoint/2010/main" val="3724531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304031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3451919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349904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3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fld id="{A666960E-F470-4DF9-908C-23935A66987D}" type="slidenum">
              <a:rPr lang="en-US" altLang="en-US" smtClean="0">
                <a:latin typeface="Calibri" panose="020F0502020204030204" pitchFamily="34" charset="0"/>
              </a:rPr>
              <a:pPr/>
              <a:t>17</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460924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5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fld id="{E402B0EF-34B3-47B8-91CF-1617067CDB5D}" type="slidenum">
              <a:rPr lang="en-US" altLang="en-US" smtClean="0">
                <a:latin typeface="Calibri" panose="020F0502020204030204" pitchFamily="34" charset="0"/>
              </a:rPr>
              <a:pPr/>
              <a:t>18</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577478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7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fld id="{C6DD2FC2-71F5-488B-AAAB-9C10410BC319}" type="slidenum">
              <a:rPr lang="en-US" altLang="en-US" smtClean="0">
                <a:latin typeface="Calibri" panose="020F0502020204030204" pitchFamily="34" charset="0"/>
              </a:rPr>
              <a:pPr/>
              <a:t>19</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89313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664594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9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fld id="{D57AF54C-5A13-4837-8646-D9DD7DD6D0E1}" type="slidenum">
              <a:rPr lang="en-US" altLang="en-US" smtClean="0">
                <a:latin typeface="Calibri" panose="020F0502020204030204" pitchFamily="34" charset="0"/>
              </a:rPr>
              <a:pPr/>
              <a:t>20</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83408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81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fld id="{C0111083-FB42-4EAA-81D3-5C16E4ED2FC9}" type="slidenum">
              <a:rPr lang="en-US" altLang="en-US" smtClean="0">
                <a:latin typeface="Calibri" panose="020F0502020204030204" pitchFamily="34" charset="0"/>
              </a:rPr>
              <a:pPr/>
              <a:t>21</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672758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81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fld id="{C0111083-FB42-4EAA-81D3-5C16E4ED2FC9}" type="slidenum">
              <a:rPr lang="en-US" altLang="en-US" smtClean="0">
                <a:latin typeface="Calibri" panose="020F0502020204030204" pitchFamily="34" charset="0"/>
              </a:rPr>
              <a:pPr/>
              <a:t>22</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065580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81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fld id="{C0111083-FB42-4EAA-81D3-5C16E4ED2FC9}" type="slidenum">
              <a:rPr lang="en-US" altLang="en-US" smtClean="0">
                <a:latin typeface="Calibri" panose="020F0502020204030204" pitchFamily="34" charset="0"/>
              </a:rPr>
              <a:pPr/>
              <a:t>23</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93314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81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fld id="{C0111083-FB42-4EAA-81D3-5C16E4ED2FC9}" type="slidenum">
              <a:rPr lang="en-US" altLang="en-US" smtClean="0">
                <a:latin typeface="Calibri" panose="020F0502020204030204" pitchFamily="34" charset="0"/>
              </a:rPr>
              <a:pPr/>
              <a:t>24</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931534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0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FFF22B-2E5E-4DD0-A13A-260CF85FE198}" type="slidenum">
              <a:rPr lang="en-US" altLang="en-US" smtClean="0"/>
              <a:pPr>
                <a:spcBef>
                  <a:spcPct val="0"/>
                </a:spcBef>
              </a:pPr>
              <a:t>25</a:t>
            </a:fld>
            <a:endParaRPr lang="en-US" altLang="en-US" smtClean="0"/>
          </a:p>
        </p:txBody>
      </p:sp>
    </p:spTree>
    <p:extLst>
      <p:ext uri="{BB962C8B-B14F-4D97-AF65-F5344CB8AC3E}">
        <p14:creationId xmlns:p14="http://schemas.microsoft.com/office/powerpoint/2010/main" val="1793104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E0AF44-2064-4BA1-BAC1-37399AFFB047}" type="slidenum">
              <a:rPr lang="en-CA" altLang="en-US">
                <a:latin typeface="Tahoma" panose="020B0604030504040204" pitchFamily="34" charset="0"/>
              </a:rPr>
              <a:pPr>
                <a:spcBef>
                  <a:spcPct val="0"/>
                </a:spcBef>
              </a:pPr>
              <a:t>26</a:t>
            </a:fld>
            <a:endParaRPr lang="en-CA" altLang="en-US">
              <a:latin typeface="Tahoma" panose="020B0604030504040204" pitchFamily="34" charset="0"/>
            </a:endParaRPr>
          </a:p>
        </p:txBody>
      </p:sp>
    </p:spTree>
    <p:extLst>
      <p:ext uri="{BB962C8B-B14F-4D97-AF65-F5344CB8AC3E}">
        <p14:creationId xmlns:p14="http://schemas.microsoft.com/office/powerpoint/2010/main" val="2364826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954F02-CEEC-4CA8-89D2-992B966F343D}" type="slidenum">
              <a:rPr lang="en-CA" altLang="en-US">
                <a:latin typeface="Tahoma" panose="020B0604030504040204" pitchFamily="34" charset="0"/>
              </a:rPr>
              <a:pPr>
                <a:spcBef>
                  <a:spcPct val="0"/>
                </a:spcBef>
              </a:pPr>
              <a:t>27</a:t>
            </a:fld>
            <a:endParaRPr lang="en-CA" altLang="en-US">
              <a:latin typeface="Tahoma" panose="020B0604030504040204" pitchFamily="34" charset="0"/>
            </a:endParaRPr>
          </a:p>
        </p:txBody>
      </p:sp>
    </p:spTree>
    <p:extLst>
      <p:ext uri="{BB962C8B-B14F-4D97-AF65-F5344CB8AC3E}">
        <p14:creationId xmlns:p14="http://schemas.microsoft.com/office/powerpoint/2010/main" val="3397790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21A137-32D3-4AB2-B838-B0A6FD9049FD}" type="slidenum">
              <a:rPr lang="en-CA" altLang="en-US">
                <a:latin typeface="Tahoma" panose="020B0604030504040204" pitchFamily="34" charset="0"/>
              </a:rPr>
              <a:pPr>
                <a:spcBef>
                  <a:spcPct val="0"/>
                </a:spcBef>
              </a:pPr>
              <a:t>28</a:t>
            </a:fld>
            <a:endParaRPr lang="en-CA" altLang="en-US">
              <a:latin typeface="Tahoma" panose="020B0604030504040204" pitchFamily="34" charset="0"/>
            </a:endParaRPr>
          </a:p>
        </p:txBody>
      </p:sp>
    </p:spTree>
    <p:extLst>
      <p:ext uri="{BB962C8B-B14F-4D97-AF65-F5344CB8AC3E}">
        <p14:creationId xmlns:p14="http://schemas.microsoft.com/office/powerpoint/2010/main" val="4256581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9CB4F8-7A0E-4C86-A847-A71292B12D4B}" type="slidenum">
              <a:rPr lang="en-CA" altLang="en-US">
                <a:latin typeface="Tahoma" panose="020B0604030504040204" pitchFamily="34" charset="0"/>
              </a:rPr>
              <a:pPr>
                <a:spcBef>
                  <a:spcPct val="0"/>
                </a:spcBef>
              </a:pPr>
              <a:t>29</a:t>
            </a:fld>
            <a:endParaRPr lang="en-CA" altLang="en-US">
              <a:latin typeface="Tahoma" panose="020B0604030504040204" pitchFamily="34" charset="0"/>
            </a:endParaRPr>
          </a:p>
        </p:txBody>
      </p:sp>
    </p:spTree>
    <p:extLst>
      <p:ext uri="{BB962C8B-B14F-4D97-AF65-F5344CB8AC3E}">
        <p14:creationId xmlns:p14="http://schemas.microsoft.com/office/powerpoint/2010/main" val="674606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3</a:t>
            </a:fld>
            <a:endParaRPr lang="en-US" altLang="en-US">
              <a:latin typeface="Arial" panose="020B0604020202020204" pitchFamily="34" charset="0"/>
            </a:endParaRPr>
          </a:p>
        </p:txBody>
      </p:sp>
    </p:spTree>
    <p:extLst>
      <p:ext uri="{BB962C8B-B14F-4D97-AF65-F5344CB8AC3E}">
        <p14:creationId xmlns:p14="http://schemas.microsoft.com/office/powerpoint/2010/main" val="3985264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A2EA1CF-5B0D-46D3-A1B7-D4CF16ABFE93}" type="slidenum">
              <a:rPr lang="en-CA" altLang="en-US">
                <a:latin typeface="Tahoma" panose="020B0604030504040204" pitchFamily="34" charset="0"/>
              </a:rPr>
              <a:pPr>
                <a:spcBef>
                  <a:spcPct val="0"/>
                </a:spcBef>
              </a:pPr>
              <a:t>30</a:t>
            </a:fld>
            <a:endParaRPr lang="en-CA" altLang="en-US">
              <a:latin typeface="Tahoma" panose="020B0604030504040204" pitchFamily="34" charset="0"/>
            </a:endParaRPr>
          </a:p>
        </p:txBody>
      </p:sp>
    </p:spTree>
    <p:extLst>
      <p:ext uri="{BB962C8B-B14F-4D97-AF65-F5344CB8AC3E}">
        <p14:creationId xmlns:p14="http://schemas.microsoft.com/office/powerpoint/2010/main" val="552625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10E43F-5064-402D-9FBC-98D090F029E9}" type="slidenum">
              <a:rPr lang="en-CA" altLang="en-US">
                <a:latin typeface="Tahoma" panose="020B0604030504040204" pitchFamily="34" charset="0"/>
              </a:rPr>
              <a:pPr>
                <a:spcBef>
                  <a:spcPct val="0"/>
                </a:spcBef>
              </a:pPr>
              <a:t>31</a:t>
            </a:fld>
            <a:endParaRPr lang="en-CA" altLang="en-US">
              <a:latin typeface="Tahoma" panose="020B0604030504040204" pitchFamily="34" charset="0"/>
            </a:endParaRPr>
          </a:p>
        </p:txBody>
      </p:sp>
    </p:spTree>
    <p:extLst>
      <p:ext uri="{BB962C8B-B14F-4D97-AF65-F5344CB8AC3E}">
        <p14:creationId xmlns:p14="http://schemas.microsoft.com/office/powerpoint/2010/main" val="1360334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E0AF44-2064-4BA1-BAC1-37399AFFB047}" type="slidenum">
              <a:rPr lang="en-CA" altLang="en-US">
                <a:latin typeface="Tahoma" panose="020B0604030504040204" pitchFamily="34" charset="0"/>
              </a:rPr>
              <a:pPr>
                <a:spcBef>
                  <a:spcPct val="0"/>
                </a:spcBef>
              </a:pPr>
              <a:t>32</a:t>
            </a:fld>
            <a:endParaRPr lang="en-CA" altLang="en-US">
              <a:latin typeface="Tahoma" panose="020B0604030504040204" pitchFamily="34" charset="0"/>
            </a:endParaRPr>
          </a:p>
        </p:txBody>
      </p:sp>
    </p:spTree>
    <p:extLst>
      <p:ext uri="{BB962C8B-B14F-4D97-AF65-F5344CB8AC3E}">
        <p14:creationId xmlns:p14="http://schemas.microsoft.com/office/powerpoint/2010/main" val="3753787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407087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384948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C737C2E-8850-423B-A332-4E86DC7175F0}" type="slidenum">
              <a:rPr lang="en-US" altLang="en-US">
                <a:latin typeface="Arial" panose="020B0604020202020204" pitchFamily="34" charset="0"/>
              </a:rPr>
              <a:pPr eaLnBrk="1" hangingPunct="1">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135579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E0AF44-2064-4BA1-BAC1-37399AFFB047}" type="slidenum">
              <a:rPr lang="en-CA" altLang="en-US">
                <a:latin typeface="Tahoma" panose="020B0604030504040204" pitchFamily="34" charset="0"/>
              </a:rPr>
              <a:pPr>
                <a:spcBef>
                  <a:spcPct val="0"/>
                </a:spcBef>
              </a:pPr>
              <a:t>7</a:t>
            </a:fld>
            <a:endParaRPr lang="en-CA" altLang="en-US">
              <a:latin typeface="Tahoma" panose="020B0604030504040204" pitchFamily="34" charset="0"/>
            </a:endParaRPr>
          </a:p>
        </p:txBody>
      </p:sp>
    </p:spTree>
    <p:extLst>
      <p:ext uri="{BB962C8B-B14F-4D97-AF65-F5344CB8AC3E}">
        <p14:creationId xmlns:p14="http://schemas.microsoft.com/office/powerpoint/2010/main" val="2512329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87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90CD78-1C82-4AE7-BDCB-096DEC2607B0}" type="slidenum">
              <a:rPr lang="en-US" altLang="en-US" smtClean="0"/>
              <a:pPr>
                <a:spcBef>
                  <a:spcPct val="0"/>
                </a:spcBef>
              </a:pPr>
              <a:t>8</a:t>
            </a:fld>
            <a:endParaRPr lang="en-US" altLang="en-US" smtClean="0"/>
          </a:p>
        </p:txBody>
      </p:sp>
    </p:spTree>
    <p:extLst>
      <p:ext uri="{BB962C8B-B14F-4D97-AF65-F5344CB8AC3E}">
        <p14:creationId xmlns:p14="http://schemas.microsoft.com/office/powerpoint/2010/main" val="214878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9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AF0DED-C5F0-483C-B3DD-0000E15C18A1}" type="slidenum">
              <a:rPr lang="en-US" altLang="en-US" smtClean="0"/>
              <a:pPr>
                <a:spcBef>
                  <a:spcPct val="0"/>
                </a:spcBef>
              </a:pPr>
              <a:t>9</a:t>
            </a:fld>
            <a:endParaRPr lang="en-US" altLang="en-US" smtClean="0"/>
          </a:p>
        </p:txBody>
      </p:sp>
    </p:spTree>
    <p:extLst>
      <p:ext uri="{BB962C8B-B14F-4D97-AF65-F5344CB8AC3E}">
        <p14:creationId xmlns:p14="http://schemas.microsoft.com/office/powerpoint/2010/main" val="1345908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C5188B-E2C6-4775-89CD-275DD9806E24}"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598356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8ED2A-9B07-435B-8C4F-39CDEE327839}"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361292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D214C-FBF7-4BD5-9331-007D8F9BC028}"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608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D102A6-4102-416D-B96A-7149BA63BCC9}"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631305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1D59D5-F529-4B10-9045-F5D358ECC804}"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1539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EFFC80-2FDE-4AF2-9544-02083D55D89D}"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860312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389F1-805F-48D9-BEAB-34A282E360C4}"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88769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93B342-4726-43F8-AB00-D1978FA590A9}"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958606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userDrawn="1"/>
        </p:nvSpPr>
        <p:spPr bwMode="auto">
          <a:xfrm>
            <a:off x="0" y="4581525"/>
            <a:ext cx="9144000" cy="2276475"/>
          </a:xfrm>
          <a:prstGeom prst="rect">
            <a:avLst/>
          </a:prstGeom>
          <a:solidFill>
            <a:srgbClr val="B2B2B2">
              <a:alpha val="5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pPr>
            <a:endParaRPr lang="en-US" altLang="en-US" smtClean="0">
              <a:solidFill>
                <a:srgbClr val="000000"/>
              </a:solidFill>
            </a:endParaRPr>
          </a:p>
        </p:txBody>
      </p:sp>
      <p:sp>
        <p:nvSpPr>
          <p:cNvPr id="5" name="Rectangle 44" descr="40%"/>
          <p:cNvSpPr>
            <a:spLocks noChangeArrowheads="1"/>
          </p:cNvSpPr>
          <p:nvPr/>
        </p:nvSpPr>
        <p:spPr bwMode="auto">
          <a:xfrm>
            <a:off x="0" y="0"/>
            <a:ext cx="9144000" cy="4581525"/>
          </a:xfrm>
          <a:prstGeom prst="rect">
            <a:avLst/>
          </a:prstGeom>
          <a:pattFill prst="pct40">
            <a:fgClr>
              <a:srgbClr val="7376B1">
                <a:alpha val="63921"/>
              </a:srgbClr>
            </a:fgClr>
            <a:bgClr>
              <a:schemeClr val="bg1">
                <a:alpha val="63921"/>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pPr>
            <a:endParaRPr lang="en-US" altLang="en-US" smtClean="0">
              <a:solidFill>
                <a:srgbClr val="000000"/>
              </a:solidFill>
            </a:endParaRPr>
          </a:p>
        </p:txBody>
      </p:sp>
      <p:pic>
        <p:nvPicPr>
          <p:cNvPr id="6" name="Picture 4" descr="Pearso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50" y="6419850"/>
            <a:ext cx="1152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395413" y="6537325"/>
            <a:ext cx="3527425" cy="230188"/>
          </a:xfrm>
          <a:prstGeom prst="rect">
            <a:avLst/>
          </a:prstGeom>
          <a:noFill/>
          <a:ln>
            <a:noFill/>
          </a:ln>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fontAlgn="base" hangingPunct="1">
              <a:spcBef>
                <a:spcPct val="0"/>
              </a:spcBef>
              <a:spcAft>
                <a:spcPct val="0"/>
              </a:spcAft>
              <a:defRPr/>
            </a:pPr>
            <a:r>
              <a:rPr lang="en-US" sz="900" dirty="0" smtClean="0">
                <a:solidFill>
                  <a:srgbClr val="000000"/>
                </a:solidFill>
              </a:rPr>
              <a:t>Copyright © 2014 Pearson Addison-Wesley.  All rights reserved.</a:t>
            </a:r>
          </a:p>
        </p:txBody>
      </p:sp>
      <p:sp>
        <p:nvSpPr>
          <p:cNvPr id="4126" name="Rectangle 30" descr="Pink tissue paper"/>
          <p:cNvSpPr>
            <a:spLocks noGrp="1" noChangeArrowheads="1"/>
          </p:cNvSpPr>
          <p:nvPr>
            <p:ph type="ctrTitle" sz="quarter"/>
          </p:nvPr>
        </p:nvSpPr>
        <p:spPr>
          <a:xfrm>
            <a:off x="304800" y="152400"/>
            <a:ext cx="7086600" cy="2286000"/>
          </a:xfrm>
        </p:spPr>
        <p:txBody>
          <a:bodyPr wrap="none" anchor="ctr"/>
          <a:lstStyle>
            <a:lvl1pPr>
              <a:defRPr sz="6600">
                <a:solidFill>
                  <a:srgbClr val="05310F"/>
                </a:solidFill>
              </a:defRPr>
            </a:lvl1pPr>
          </a:lstStyle>
          <a:p>
            <a:r>
              <a:rPr lang="en-US" dirty="0"/>
              <a:t>Click to edit </a:t>
            </a:r>
            <a:br>
              <a:rPr lang="en-US" dirty="0"/>
            </a:br>
            <a:r>
              <a:rPr lang="en-US" dirty="0"/>
              <a:t>Master title style</a:t>
            </a:r>
          </a:p>
        </p:txBody>
      </p:sp>
      <p:sp>
        <p:nvSpPr>
          <p:cNvPr id="4134" name="Rectangle 38" descr="Pink tissue paper"/>
          <p:cNvSpPr>
            <a:spLocks noGrp="1" noChangeArrowheads="1"/>
          </p:cNvSpPr>
          <p:nvPr>
            <p:ph type="subTitle" sz="quarter" idx="1"/>
          </p:nvPr>
        </p:nvSpPr>
        <p:spPr>
          <a:xfrm>
            <a:off x="1981200" y="2590800"/>
            <a:ext cx="6629400" cy="1905000"/>
          </a:xfrm>
        </p:spPr>
        <p:txBody>
          <a:bodyPr/>
          <a:lstStyle>
            <a:lvl1pPr marL="0" indent="0" algn="r">
              <a:buFont typeface="Wingdings" pitchFamily="2" charset="2"/>
              <a:buNone/>
              <a:defRPr sz="3600">
                <a:solidFill>
                  <a:schemeClr val="accent5">
                    <a:lumMod val="10000"/>
                  </a:schemeClr>
                </a:solidFill>
              </a:defRPr>
            </a:lvl1pPr>
          </a:lstStyle>
          <a:p>
            <a:r>
              <a:rPr lang="en-US" dirty="0"/>
              <a:t>Click to edit Master subtitle style</a:t>
            </a:r>
          </a:p>
        </p:txBody>
      </p:sp>
    </p:spTree>
    <p:extLst>
      <p:ext uri="{BB962C8B-B14F-4D97-AF65-F5344CB8AC3E}">
        <p14:creationId xmlns:p14="http://schemas.microsoft.com/office/powerpoint/2010/main" val="326569257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142AB670-B945-4570-B83B-B70CB6F3EDFC}" type="slidenum">
              <a:rPr lang="en-US"/>
              <a:pPr>
                <a:defRPr/>
              </a:pPr>
              <a:t>‹#›</a:t>
            </a:fld>
            <a:endParaRPr lang="en-CA"/>
          </a:p>
        </p:txBody>
      </p:sp>
    </p:spTree>
    <p:extLst>
      <p:ext uri="{BB962C8B-B14F-4D97-AF65-F5344CB8AC3E}">
        <p14:creationId xmlns:p14="http://schemas.microsoft.com/office/powerpoint/2010/main" val="345697073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3FC98090-923A-4CE0-BE68-87BF8F99E787}" type="slidenum">
              <a:rPr lang="en-US"/>
              <a:pPr>
                <a:defRPr/>
              </a:pPr>
              <a:t>‹#›</a:t>
            </a:fld>
            <a:endParaRPr lang="en-CA"/>
          </a:p>
        </p:txBody>
      </p:sp>
    </p:spTree>
    <p:extLst>
      <p:ext uri="{BB962C8B-B14F-4D97-AF65-F5344CB8AC3E}">
        <p14:creationId xmlns:p14="http://schemas.microsoft.com/office/powerpoint/2010/main" val="38443453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AC0056-7ABD-4EDF-BD88-BFD5AA9EE22D}"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369834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4513" y="16764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7263" y="16764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 </a:t>
            </a:r>
            <a:fld id="{0612C6B0-CE8C-48CD-BBD6-919011B69710}" type="slidenum">
              <a:rPr lang="en-US"/>
              <a:pPr>
                <a:defRPr/>
              </a:pPr>
              <a:t>‹#›</a:t>
            </a:fld>
            <a:endParaRPr lang="en-CA"/>
          </a:p>
        </p:txBody>
      </p:sp>
    </p:spTree>
    <p:extLst>
      <p:ext uri="{BB962C8B-B14F-4D97-AF65-F5344CB8AC3E}">
        <p14:creationId xmlns:p14="http://schemas.microsoft.com/office/powerpoint/2010/main" val="261069035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a:t>Slide 1- </a:t>
            </a:r>
            <a:fld id="{90CD2208-4A0F-4415-A2B7-CABC585B5F5B}" type="slidenum">
              <a:rPr lang="en-US"/>
              <a:pPr>
                <a:defRPr/>
              </a:pPr>
              <a:t>‹#›</a:t>
            </a:fld>
            <a:endParaRPr lang="en-CA"/>
          </a:p>
        </p:txBody>
      </p:sp>
    </p:spTree>
    <p:extLst>
      <p:ext uri="{BB962C8B-B14F-4D97-AF65-F5344CB8AC3E}">
        <p14:creationId xmlns:p14="http://schemas.microsoft.com/office/powerpoint/2010/main" val="45589473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Slide 1- </a:t>
            </a:r>
            <a:fld id="{7E3F59F7-74FE-4E07-BA47-20FC2604428C}" type="slidenum">
              <a:rPr lang="en-US"/>
              <a:pPr>
                <a:defRPr/>
              </a:pPr>
              <a:t>‹#›</a:t>
            </a:fld>
            <a:endParaRPr lang="en-CA"/>
          </a:p>
        </p:txBody>
      </p:sp>
    </p:spTree>
    <p:extLst>
      <p:ext uri="{BB962C8B-B14F-4D97-AF65-F5344CB8AC3E}">
        <p14:creationId xmlns:p14="http://schemas.microsoft.com/office/powerpoint/2010/main" val="90088960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t>Slide 1- </a:t>
            </a:r>
            <a:fld id="{1769E589-E721-435C-814E-2712331BA947}" type="slidenum">
              <a:rPr lang="en-US"/>
              <a:pPr>
                <a:defRPr/>
              </a:pPr>
              <a:t>‹#›</a:t>
            </a:fld>
            <a:endParaRPr lang="en-CA"/>
          </a:p>
        </p:txBody>
      </p:sp>
    </p:spTree>
    <p:extLst>
      <p:ext uri="{BB962C8B-B14F-4D97-AF65-F5344CB8AC3E}">
        <p14:creationId xmlns:p14="http://schemas.microsoft.com/office/powerpoint/2010/main" val="2455230509"/>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 </a:t>
            </a:r>
            <a:fld id="{DE63F018-9125-486B-AB74-519A88A1B1DC}" type="slidenum">
              <a:rPr lang="en-US"/>
              <a:pPr>
                <a:defRPr/>
              </a:pPr>
              <a:t>‹#›</a:t>
            </a:fld>
            <a:endParaRPr lang="en-CA"/>
          </a:p>
        </p:txBody>
      </p:sp>
    </p:spTree>
    <p:extLst>
      <p:ext uri="{BB962C8B-B14F-4D97-AF65-F5344CB8AC3E}">
        <p14:creationId xmlns:p14="http://schemas.microsoft.com/office/powerpoint/2010/main" val="1456051118"/>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 </a:t>
            </a:r>
            <a:fld id="{95CF0E0E-1EDE-4BCB-8BC5-15E11004F003}" type="slidenum">
              <a:rPr lang="en-US"/>
              <a:pPr>
                <a:defRPr/>
              </a:pPr>
              <a:t>‹#›</a:t>
            </a:fld>
            <a:endParaRPr lang="en-CA"/>
          </a:p>
        </p:txBody>
      </p:sp>
    </p:spTree>
    <p:extLst>
      <p:ext uri="{BB962C8B-B14F-4D97-AF65-F5344CB8AC3E}">
        <p14:creationId xmlns:p14="http://schemas.microsoft.com/office/powerpoint/2010/main" val="110366242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1E64F658-2F10-4FC8-AF79-FC404B86882B}" type="slidenum">
              <a:rPr lang="en-US"/>
              <a:pPr>
                <a:defRPr/>
              </a:pPr>
              <a:t>‹#›</a:t>
            </a:fld>
            <a:endParaRPr lang="en-CA"/>
          </a:p>
        </p:txBody>
      </p:sp>
    </p:spTree>
    <p:extLst>
      <p:ext uri="{BB962C8B-B14F-4D97-AF65-F5344CB8AC3E}">
        <p14:creationId xmlns:p14="http://schemas.microsoft.com/office/powerpoint/2010/main" val="286737418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076450" cy="59451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3213"/>
            <a:ext cx="6076950" cy="5945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DCC1815A-3C96-4FE6-9796-17D62EC8CAAB}" type="slidenum">
              <a:rPr lang="en-US"/>
              <a:pPr>
                <a:defRPr/>
              </a:pPr>
              <a:t>‹#›</a:t>
            </a:fld>
            <a:endParaRPr lang="en-CA"/>
          </a:p>
        </p:txBody>
      </p:sp>
    </p:spTree>
    <p:extLst>
      <p:ext uri="{BB962C8B-B14F-4D97-AF65-F5344CB8AC3E}">
        <p14:creationId xmlns:p14="http://schemas.microsoft.com/office/powerpoint/2010/main" val="383670791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99E393-4019-4631-89FF-643BCBB2E214}"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6831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D477BE-CF42-4526-BF6F-767B831F4856}"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371461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B0F799-2FBC-452E-B441-295E1C01F5B1}" type="datetime1">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253153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C57A83-4B87-4CAB-8AAA-BAD207C095BC}" type="datetime1">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86671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FA29D-122F-4460-9A82-703905C05F86}" type="datetime1">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5172366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F406C2-508B-4759-B40F-5D3BC6CE9BFB}"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41609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9BC48-E1CB-4520-A3CD-960096EA2C04}"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252939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7000"/>
            <a:lum/>
          </a:blip>
          <a:srcRect/>
          <a:stretch>
            <a:fillRect r="-236000"/>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B0A91B-ED9F-4781-9FAC-2765E0E5D878}" type="datetime1">
              <a:rPr lang="en-US" smtClean="0"/>
              <a:t>8/2/2017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63B03EA-CACF-491E-B672-7F54147D4218}" type="slidenum">
              <a:rPr lang="en-US" smtClean="0"/>
              <a:t>‹#›</a:t>
            </a:fld>
            <a:endParaRPr lang="en-US"/>
          </a:p>
        </p:txBody>
      </p:sp>
      <p:pic>
        <p:nvPicPr>
          <p:cNvPr id="18" name="Picture 1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26894" y="3264"/>
            <a:ext cx="2376308" cy="752292"/>
          </a:xfrm>
          <a:prstGeom prst="rect">
            <a:avLst/>
          </a:prstGeom>
        </p:spPr>
      </p:pic>
    </p:spTree>
    <p:extLst>
      <p:ext uri="{BB962C8B-B14F-4D97-AF65-F5344CB8AC3E}">
        <p14:creationId xmlns:p14="http://schemas.microsoft.com/office/powerpoint/2010/main" val="30666118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iming>
    <p:tnLst>
      <p:par>
        <p:cTn id="1" dur="indefinite" restart="never" nodeType="tmRoot"/>
      </p:par>
    </p:tnLst>
  </p:timing>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7000"/>
            <a:lum/>
          </a:blip>
          <a:srcRect/>
          <a:stretch>
            <a:fillRect r="-236000"/>
          </a:stretch>
        </a:blipFill>
        <a:effectLst/>
      </p:bgPr>
    </p:bg>
    <p:spTree>
      <p:nvGrpSpPr>
        <p:cNvPr id="1" name=""/>
        <p:cNvGrpSpPr/>
        <p:nvPr/>
      </p:nvGrpSpPr>
      <p:grpSpPr>
        <a:xfrm>
          <a:off x="0" y="0"/>
          <a:ext cx="0" cy="0"/>
          <a:chOff x="0" y="0"/>
          <a:chExt cx="0" cy="0"/>
        </a:xfrm>
      </p:grpSpPr>
      <p:sp>
        <p:nvSpPr>
          <p:cNvPr id="1026" name="Rectangle 37"/>
          <p:cNvSpPr>
            <a:spLocks noChangeArrowheads="1"/>
          </p:cNvSpPr>
          <p:nvPr userDrawn="1"/>
        </p:nvSpPr>
        <p:spPr bwMode="gray">
          <a:xfrm rot="-5400000">
            <a:off x="4419600" y="2136775"/>
            <a:ext cx="301625" cy="9140825"/>
          </a:xfrm>
          <a:prstGeom prst="rect">
            <a:avLst/>
          </a:prstGeom>
          <a:gradFill rotWithShape="0">
            <a:gsLst>
              <a:gs pos="0">
                <a:srgbClr val="6669AA">
                  <a:alpha val="46999"/>
                </a:srgbClr>
              </a:gs>
              <a:gs pos="100000">
                <a:srgbClr val="CCCDE3"/>
              </a:gs>
            </a:gsLst>
            <a:lin ang="5400000" scaled="1"/>
          </a:gradFill>
          <a:ln>
            <a:noFill/>
          </a:ln>
          <a:extLst>
            <a:ext uri="{91240B29-F687-4F45-9708-019B960494DF}">
              <a14:hiddenLine xmlns:a14="http://schemas.microsoft.com/office/drawing/2010/main" w="76200">
                <a:solidFill>
                  <a:srgbClr val="000000"/>
                </a:solidFill>
                <a:miter lim="800000"/>
                <a:headEnd/>
                <a:tailEnd/>
              </a14:hiddenLine>
            </a:ext>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fontAlgn="base">
              <a:spcBef>
                <a:spcPct val="0"/>
              </a:spcBef>
              <a:spcAft>
                <a:spcPct val="0"/>
              </a:spcAft>
            </a:pPr>
            <a:endParaRPr kumimoji="1" lang="en-US" altLang="en-US" sz="3200" smtClean="0">
              <a:solidFill>
                <a:srgbClr val="000000"/>
              </a:solidFill>
              <a:latin typeface="Tahoma" panose="020B0604030504040204" pitchFamily="34" charset="0"/>
            </a:endParaRPr>
          </a:p>
        </p:txBody>
      </p:sp>
      <p:sp>
        <p:nvSpPr>
          <p:cNvPr id="1027" name="Rectangle 42" descr="40%"/>
          <p:cNvSpPr>
            <a:spLocks noChangeArrowheads="1"/>
          </p:cNvSpPr>
          <p:nvPr userDrawn="1"/>
        </p:nvSpPr>
        <p:spPr bwMode="gray">
          <a:xfrm rot="-5400000">
            <a:off x="3849688" y="-3849688"/>
            <a:ext cx="1441450" cy="9140825"/>
          </a:xfrm>
          <a:prstGeom prst="rect">
            <a:avLst/>
          </a:prstGeom>
          <a:solidFill>
            <a:srgbClr val="0531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fontAlgn="base">
              <a:spcBef>
                <a:spcPct val="0"/>
              </a:spcBef>
              <a:spcAft>
                <a:spcPct val="0"/>
              </a:spcAft>
            </a:pPr>
            <a:endParaRPr kumimoji="1" lang="en-US" altLang="en-US" sz="3200" smtClean="0">
              <a:solidFill>
                <a:srgbClr val="000000"/>
              </a:solidFill>
              <a:latin typeface="Tahoma" panose="020B0604030504040204" pitchFamily="34" charset="0"/>
            </a:endParaRPr>
          </a:p>
        </p:txBody>
      </p:sp>
      <p:sp>
        <p:nvSpPr>
          <p:cNvPr id="1028" name="Rectangle 9"/>
          <p:cNvSpPr>
            <a:spLocks noGrp="1" noChangeArrowheads="1"/>
          </p:cNvSpPr>
          <p:nvPr>
            <p:ph type="title"/>
          </p:nvPr>
        </p:nvSpPr>
        <p:spPr bwMode="auto">
          <a:xfrm>
            <a:off x="533400" y="303213"/>
            <a:ext cx="83058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7050088"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solidFill>
                  <a:srgbClr val="000000"/>
                </a:solidFill>
              </a:defRPr>
            </a:lvl1pPr>
          </a:lstStyle>
          <a:p>
            <a:pPr fontAlgn="base">
              <a:spcBef>
                <a:spcPct val="0"/>
              </a:spcBef>
              <a:spcAft>
                <a:spcPct val="0"/>
              </a:spcAft>
              <a:defRPr/>
            </a:pPr>
            <a:r>
              <a:rPr lang="en-US"/>
              <a:t>Slide 1- </a:t>
            </a:r>
            <a:fld id="{9E6EC2E6-CC41-46DC-A9C2-98E1BD67E00E}" type="slidenum">
              <a:rPr lang="en-US"/>
              <a:pPr fontAlgn="base">
                <a:spcBef>
                  <a:spcPct val="0"/>
                </a:spcBef>
                <a:spcAft>
                  <a:spcPct val="0"/>
                </a:spcAft>
                <a:defRPr/>
              </a:pPr>
              <a:t>‹#›</a:t>
            </a:fld>
            <a:endParaRPr lang="en-CA"/>
          </a:p>
        </p:txBody>
      </p:sp>
      <p:sp>
        <p:nvSpPr>
          <p:cNvPr id="1030" name="Rectangle 21"/>
          <p:cNvSpPr>
            <a:spLocks noGrp="1" noChangeArrowheads="1"/>
          </p:cNvSpPr>
          <p:nvPr>
            <p:ph type="body" idx="1"/>
          </p:nvPr>
        </p:nvSpPr>
        <p:spPr bwMode="auto">
          <a:xfrm>
            <a:off x="544513" y="16764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pPr>
            <a:r>
              <a:rPr lang="en-US" altLang="en-US" sz="900" smtClean="0">
                <a:solidFill>
                  <a:srgbClr val="000000"/>
                </a:solidFill>
              </a:rPr>
              <a:t>Copyright © 2014 Pearson Addison-Wesley.  All rights reserved.</a:t>
            </a:r>
          </a:p>
        </p:txBody>
      </p:sp>
    </p:spTree>
    <p:extLst>
      <p:ext uri="{BB962C8B-B14F-4D97-AF65-F5344CB8AC3E}">
        <p14:creationId xmlns:p14="http://schemas.microsoft.com/office/powerpoint/2010/main" val="2419209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med"/>
  <p:timing>
    <p:tnLst>
      <p:par>
        <p:cTn id="1" dur="indefinite" restart="never" nodeType="tmRoot"/>
      </p:par>
    </p:tnLst>
  </p:timing>
  <p:hf sldNum="0" hdr="0" ftr="0" dt="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rgbClr val="A50021"/>
          </a:solidFill>
          <a:latin typeface="Arial" charset="0"/>
        </a:defRPr>
      </a:lvl6pPr>
      <a:lvl7pPr marL="914400" algn="l" rtl="0" fontAlgn="base">
        <a:spcBef>
          <a:spcPct val="0"/>
        </a:spcBef>
        <a:spcAft>
          <a:spcPct val="0"/>
        </a:spcAft>
        <a:defRPr sz="3600">
          <a:solidFill>
            <a:srgbClr val="A50021"/>
          </a:solidFill>
          <a:latin typeface="Arial" charset="0"/>
        </a:defRPr>
      </a:lvl7pPr>
      <a:lvl8pPr marL="1371600" algn="l" rtl="0" fontAlgn="base">
        <a:spcBef>
          <a:spcPct val="0"/>
        </a:spcBef>
        <a:spcAft>
          <a:spcPct val="0"/>
        </a:spcAft>
        <a:defRPr sz="3600">
          <a:solidFill>
            <a:srgbClr val="A50021"/>
          </a:solidFill>
          <a:latin typeface="Arial" charset="0"/>
        </a:defRPr>
      </a:lvl8pPr>
      <a:lvl9pPr marL="1828800" algn="l" rtl="0" fontAlgn="base">
        <a:spcBef>
          <a:spcPct val="0"/>
        </a:spcBef>
        <a:spcAft>
          <a:spcPct val="0"/>
        </a:spcAft>
        <a:defRPr sz="3600">
          <a:solidFill>
            <a:srgbClr val="A50021"/>
          </a:solidFill>
          <a:latin typeface="Arial" charset="0"/>
        </a:defRPr>
      </a:lvl9pPr>
    </p:titleStyle>
    <p:bodyStyle>
      <a:lvl1pPr marL="342900" indent="-342900" algn="l" rtl="0" eaLnBrk="0" fontAlgn="base" hangingPunct="0">
        <a:spcBef>
          <a:spcPct val="20000"/>
        </a:spcBef>
        <a:spcAft>
          <a:spcPct val="0"/>
        </a:spcAft>
        <a:buClr>
          <a:srgbClr val="05310F"/>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28DA0"/>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rgbClr val="05310F"/>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rgbClr val="028DA0"/>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ChangeArrowheads="1"/>
          </p:cNvSpPr>
          <p:nvPr/>
        </p:nvSpPr>
        <p:spPr bwMode="auto">
          <a:xfrm>
            <a:off x="381000" y="1828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4400" dirty="0" smtClean="0">
                <a:solidFill>
                  <a:schemeClr val="tx2"/>
                </a:solidFill>
                <a:latin typeface="Cambria" pitchFamily="18" charset="0"/>
              </a:rPr>
              <a:t>CS210: Computer Science II</a:t>
            </a:r>
            <a:endParaRPr lang="en-US" altLang="en-US" sz="4400" dirty="0">
              <a:solidFill>
                <a:schemeClr val="tx2"/>
              </a:solidFill>
              <a:latin typeface="Cambria" pitchFamily="18" charset="0"/>
            </a:endParaRPr>
          </a:p>
        </p:txBody>
      </p:sp>
    </p:spTree>
    <p:extLst>
      <p:ext uri="{BB962C8B-B14F-4D97-AF65-F5344CB8AC3E}">
        <p14:creationId xmlns:p14="http://schemas.microsoft.com/office/powerpoint/2010/main" val="2888505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8800" y="95251"/>
            <a:ext cx="6347713" cy="819149"/>
          </a:xfrm>
          <a:solidFill>
            <a:srgbClr val="FFFF00"/>
          </a:solidFill>
          <a:ln>
            <a:solidFill>
              <a:schemeClr val="accent1"/>
            </a:solidFill>
          </a:ln>
        </p:spPr>
        <p:txBody>
          <a:bodyPr/>
          <a:lstStyle/>
          <a:p>
            <a:pPr eaLnBrk="1" fontAlgn="auto" hangingPunct="1">
              <a:spcAft>
                <a:spcPts val="0"/>
              </a:spcAft>
              <a:defRPr/>
            </a:pPr>
            <a:r>
              <a:rPr lang="en-US" dirty="0" smtClean="0">
                <a:solidFill>
                  <a:schemeClr val="accent1">
                    <a:lumMod val="50000"/>
                  </a:schemeClr>
                </a:solidFill>
              </a:rPr>
              <a:t>As a Function parameter</a:t>
            </a:r>
            <a:endParaRPr lang="en-US" dirty="0">
              <a:solidFill>
                <a:schemeClr val="accent1">
                  <a:lumMod val="50000"/>
                </a:schemeClr>
              </a:solidFill>
            </a:endParaRPr>
          </a:p>
        </p:txBody>
      </p:sp>
      <p:sp>
        <p:nvSpPr>
          <p:cNvPr id="10" name="Rectangle 3"/>
          <p:cNvSpPr txBox="1">
            <a:spLocks noChangeArrowheads="1"/>
          </p:cNvSpPr>
          <p:nvPr/>
        </p:nvSpPr>
        <p:spPr bwMode="auto">
          <a:xfrm>
            <a:off x="838200" y="1600200"/>
            <a:ext cx="7815262" cy="437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30000"/>
              </a:spcBef>
              <a:spcAft>
                <a:spcPct val="0"/>
              </a:spcAft>
              <a:buClr>
                <a:schemeClr val="tx1"/>
              </a:buClr>
              <a:buSzPct val="90000"/>
              <a:buFont typeface="Symbol" charset="2"/>
              <a:buChar char="¨"/>
              <a:defRPr sz="3200">
                <a:solidFill>
                  <a:schemeClr val="tx1"/>
                </a:solidFill>
                <a:latin typeface="+mn-lt"/>
                <a:ea typeface="+mn-ea"/>
                <a:cs typeface="+mn-cs"/>
              </a:defRPr>
            </a:lvl1pPr>
            <a:lvl2pPr marL="742950" indent="-285750" algn="l" rtl="0" fontAlgn="base">
              <a:spcBef>
                <a:spcPct val="30000"/>
              </a:spcBef>
              <a:spcAft>
                <a:spcPct val="0"/>
              </a:spcAft>
              <a:buClr>
                <a:schemeClr val="tx1"/>
              </a:buClr>
              <a:buSzPct val="90000"/>
              <a:buFont typeface="Symbol" charset="2"/>
              <a:buChar char="¨"/>
              <a:defRPr sz="2800">
                <a:solidFill>
                  <a:schemeClr val="tx1"/>
                </a:solidFill>
                <a:latin typeface="+mn-lt"/>
              </a:defRPr>
            </a:lvl2pPr>
            <a:lvl3pPr marL="1143000" indent="-228600" algn="l" rtl="0" fontAlgn="base">
              <a:spcBef>
                <a:spcPct val="30000"/>
              </a:spcBef>
              <a:spcAft>
                <a:spcPct val="0"/>
              </a:spcAft>
              <a:buClr>
                <a:schemeClr val="tx1"/>
              </a:buClr>
              <a:buSzPct val="90000"/>
              <a:buFont typeface="Symbol" charset="2"/>
              <a:buChar char="¨"/>
              <a:defRPr sz="2400">
                <a:solidFill>
                  <a:schemeClr val="tx1"/>
                </a:solidFill>
                <a:latin typeface="+mn-lt"/>
              </a:defRPr>
            </a:lvl3pPr>
            <a:lvl4pPr marL="1600200" indent="-228600" algn="l" rtl="0" fontAlgn="base">
              <a:spcBef>
                <a:spcPct val="30000"/>
              </a:spcBef>
              <a:spcAft>
                <a:spcPct val="0"/>
              </a:spcAft>
              <a:buClr>
                <a:schemeClr val="tx1"/>
              </a:buClr>
              <a:buSzPct val="90000"/>
              <a:buFont typeface="Symbol" charset="2"/>
              <a:buChar char="¨"/>
              <a:defRPr sz="2000">
                <a:solidFill>
                  <a:schemeClr val="tx1"/>
                </a:solidFill>
                <a:latin typeface="+mn-lt"/>
              </a:defRPr>
            </a:lvl4pPr>
            <a:lvl5pPr marL="2057400" indent="-228600" algn="l" rtl="0" fontAlgn="base">
              <a:spcBef>
                <a:spcPct val="30000"/>
              </a:spcBef>
              <a:spcAft>
                <a:spcPct val="0"/>
              </a:spcAft>
              <a:buClr>
                <a:schemeClr val="tx1"/>
              </a:buClr>
              <a:buSzPct val="90000"/>
              <a:buFont typeface="Symbol" charset="2"/>
              <a:buChar char="¨"/>
              <a:defRPr sz="2000">
                <a:solidFill>
                  <a:schemeClr val="tx1"/>
                </a:solidFill>
                <a:latin typeface="+mn-lt"/>
              </a:defRPr>
            </a:lvl5pPr>
            <a:lvl6pPr marL="2514600" indent="-228600" algn="l" rtl="0" fontAlgn="base">
              <a:spcBef>
                <a:spcPct val="30000"/>
              </a:spcBef>
              <a:spcAft>
                <a:spcPct val="0"/>
              </a:spcAft>
              <a:buClr>
                <a:schemeClr val="tx1"/>
              </a:buClr>
              <a:buSzPct val="90000"/>
              <a:buFont typeface="Symbol" charset="2"/>
              <a:buChar char="¨"/>
              <a:defRPr sz="2000">
                <a:solidFill>
                  <a:schemeClr val="tx1"/>
                </a:solidFill>
                <a:latin typeface="+mn-lt"/>
              </a:defRPr>
            </a:lvl6pPr>
            <a:lvl7pPr marL="2971800" indent="-228600" algn="l" rtl="0" fontAlgn="base">
              <a:spcBef>
                <a:spcPct val="30000"/>
              </a:spcBef>
              <a:spcAft>
                <a:spcPct val="0"/>
              </a:spcAft>
              <a:buClr>
                <a:schemeClr val="tx1"/>
              </a:buClr>
              <a:buSzPct val="90000"/>
              <a:buFont typeface="Symbol" charset="2"/>
              <a:buChar char="¨"/>
              <a:defRPr sz="2000">
                <a:solidFill>
                  <a:schemeClr val="tx1"/>
                </a:solidFill>
                <a:latin typeface="+mn-lt"/>
              </a:defRPr>
            </a:lvl7pPr>
            <a:lvl8pPr marL="3429000" indent="-228600" algn="l" rtl="0" fontAlgn="base">
              <a:spcBef>
                <a:spcPct val="30000"/>
              </a:spcBef>
              <a:spcAft>
                <a:spcPct val="0"/>
              </a:spcAft>
              <a:buClr>
                <a:schemeClr val="tx1"/>
              </a:buClr>
              <a:buSzPct val="90000"/>
              <a:buFont typeface="Symbol" charset="2"/>
              <a:buChar char="¨"/>
              <a:defRPr sz="2000">
                <a:solidFill>
                  <a:schemeClr val="tx1"/>
                </a:solidFill>
                <a:latin typeface="+mn-lt"/>
              </a:defRPr>
            </a:lvl8pPr>
            <a:lvl9pPr marL="3886200" indent="-228600" algn="l" rtl="0" fontAlgn="base">
              <a:spcBef>
                <a:spcPct val="30000"/>
              </a:spcBef>
              <a:spcAft>
                <a:spcPct val="0"/>
              </a:spcAft>
              <a:buClr>
                <a:schemeClr val="tx1"/>
              </a:buClr>
              <a:buSzPct val="90000"/>
              <a:buFont typeface="Symbol" charset="2"/>
              <a:buChar char="¨"/>
              <a:defRPr sz="2000">
                <a:solidFill>
                  <a:schemeClr val="tx1"/>
                </a:solidFill>
                <a:latin typeface="+mn-lt"/>
              </a:defRPr>
            </a:lvl9pPr>
          </a:lstStyle>
          <a:p>
            <a:pPr eaLnBrk="1" hangingPunct="1">
              <a:lnSpc>
                <a:spcPct val="90000"/>
              </a:lnSpc>
              <a:buClr>
                <a:srgbClr val="000000"/>
              </a:buClr>
              <a:defRPr/>
            </a:pPr>
            <a:r>
              <a:rPr lang="en-US" altLang="en-US" sz="2800" kern="0" dirty="0" smtClean="0">
                <a:solidFill>
                  <a:srgbClr val="000000"/>
                </a:solidFill>
                <a:latin typeface="Arial"/>
              </a:rPr>
              <a:t>Pointers are full-fledged types</a:t>
            </a:r>
          </a:p>
          <a:p>
            <a:pPr lvl="1" eaLnBrk="1" hangingPunct="1">
              <a:lnSpc>
                <a:spcPct val="90000"/>
              </a:lnSpc>
              <a:buClr>
                <a:srgbClr val="000000"/>
              </a:buClr>
              <a:defRPr/>
            </a:pPr>
            <a:r>
              <a:rPr lang="en-US" altLang="en-US" sz="2400" kern="0" dirty="0" smtClean="0">
                <a:solidFill>
                  <a:srgbClr val="000000"/>
                </a:solidFill>
                <a:latin typeface="Arial"/>
              </a:rPr>
              <a:t>Can be used just like other types</a:t>
            </a:r>
          </a:p>
          <a:p>
            <a:pPr eaLnBrk="1" hangingPunct="1">
              <a:lnSpc>
                <a:spcPct val="90000"/>
              </a:lnSpc>
              <a:spcBef>
                <a:spcPct val="50000"/>
              </a:spcBef>
              <a:buClr>
                <a:srgbClr val="000000"/>
              </a:buClr>
              <a:defRPr/>
            </a:pPr>
            <a:r>
              <a:rPr lang="en-US" altLang="en-US" sz="2800" kern="0" dirty="0" smtClean="0">
                <a:solidFill>
                  <a:srgbClr val="000000"/>
                </a:solidFill>
                <a:latin typeface="Arial"/>
              </a:rPr>
              <a:t>Can be function parameters</a:t>
            </a:r>
          </a:p>
          <a:p>
            <a:pPr eaLnBrk="1" hangingPunct="1">
              <a:lnSpc>
                <a:spcPct val="90000"/>
              </a:lnSpc>
              <a:spcBef>
                <a:spcPct val="50000"/>
              </a:spcBef>
              <a:buClr>
                <a:srgbClr val="000000"/>
              </a:buClr>
              <a:defRPr/>
            </a:pPr>
            <a:r>
              <a:rPr lang="en-US" altLang="en-US" sz="2800" kern="0" dirty="0" smtClean="0">
                <a:solidFill>
                  <a:srgbClr val="000000"/>
                </a:solidFill>
                <a:latin typeface="Arial"/>
              </a:rPr>
              <a:t>Can be returned from functions</a:t>
            </a:r>
          </a:p>
          <a:p>
            <a:pPr eaLnBrk="1" hangingPunct="1">
              <a:lnSpc>
                <a:spcPct val="90000"/>
              </a:lnSpc>
              <a:spcBef>
                <a:spcPct val="50000"/>
              </a:spcBef>
              <a:buClr>
                <a:srgbClr val="000000"/>
              </a:buClr>
              <a:defRPr/>
            </a:pPr>
            <a:r>
              <a:rPr lang="en-US" altLang="en-US" sz="2800" kern="0" dirty="0" smtClean="0">
                <a:solidFill>
                  <a:srgbClr val="000000"/>
                </a:solidFill>
                <a:latin typeface="Arial"/>
              </a:rPr>
              <a:t>Example:</a:t>
            </a:r>
            <a:br>
              <a:rPr lang="en-US" altLang="en-US" sz="2800" kern="0" dirty="0" smtClean="0">
                <a:solidFill>
                  <a:srgbClr val="000000"/>
                </a:solidFill>
                <a:latin typeface="Arial"/>
              </a:rPr>
            </a:br>
            <a:endParaRPr lang="en-US" altLang="en-US" sz="2800" kern="0" dirty="0" smtClean="0">
              <a:solidFill>
                <a:srgbClr val="000000"/>
              </a:solidFill>
              <a:latin typeface="Arial"/>
            </a:endParaRPr>
          </a:p>
          <a:p>
            <a:pPr eaLnBrk="1" hangingPunct="1">
              <a:lnSpc>
                <a:spcPct val="90000"/>
              </a:lnSpc>
              <a:spcBef>
                <a:spcPct val="50000"/>
              </a:spcBef>
              <a:buClr>
                <a:srgbClr val="000000"/>
              </a:buClr>
              <a:defRPr/>
            </a:pPr>
            <a:r>
              <a:rPr lang="en-US" altLang="en-US" sz="2400" kern="0" dirty="0" smtClean="0">
                <a:solidFill>
                  <a:srgbClr val="000000"/>
                </a:solidFill>
                <a:latin typeface="Arial"/>
              </a:rPr>
              <a:t>This function declaration:</a:t>
            </a:r>
          </a:p>
          <a:p>
            <a:pPr lvl="2" eaLnBrk="1" hangingPunct="1">
              <a:lnSpc>
                <a:spcPct val="90000"/>
              </a:lnSpc>
              <a:buClr>
                <a:srgbClr val="000000"/>
              </a:buClr>
              <a:defRPr/>
            </a:pPr>
            <a:r>
              <a:rPr lang="en-US" altLang="en-US" sz="2000" kern="0" dirty="0" smtClean="0">
                <a:solidFill>
                  <a:srgbClr val="000000"/>
                </a:solidFill>
                <a:latin typeface="Arial"/>
              </a:rPr>
              <a:t>Has "pointer to an </a:t>
            </a:r>
            <a:r>
              <a:rPr lang="en-US" altLang="en-US" sz="2000" kern="0" dirty="0" err="1" smtClean="0">
                <a:solidFill>
                  <a:srgbClr val="000000"/>
                </a:solidFill>
                <a:latin typeface="Arial"/>
              </a:rPr>
              <a:t>int</a:t>
            </a:r>
            <a:r>
              <a:rPr lang="en-US" altLang="en-US" sz="2000" kern="0" dirty="0" smtClean="0">
                <a:solidFill>
                  <a:srgbClr val="000000"/>
                </a:solidFill>
                <a:latin typeface="Arial"/>
              </a:rPr>
              <a:t>" parameter</a:t>
            </a:r>
          </a:p>
          <a:p>
            <a:pPr lvl="2" eaLnBrk="1" hangingPunct="1">
              <a:lnSpc>
                <a:spcPct val="90000"/>
              </a:lnSpc>
              <a:buClr>
                <a:srgbClr val="000000"/>
              </a:buClr>
              <a:defRPr/>
            </a:pPr>
            <a:r>
              <a:rPr lang="en-US" altLang="en-US" sz="2000" kern="0" dirty="0" smtClean="0">
                <a:solidFill>
                  <a:srgbClr val="000000"/>
                </a:solidFill>
                <a:latin typeface="Arial"/>
              </a:rPr>
              <a:t>Returns "pointer to an </a:t>
            </a:r>
            <a:r>
              <a:rPr lang="en-US" altLang="en-US" sz="2000" kern="0" dirty="0" err="1" smtClean="0">
                <a:solidFill>
                  <a:srgbClr val="000000"/>
                </a:solidFill>
                <a:latin typeface="Arial"/>
              </a:rPr>
              <a:t>int</a:t>
            </a:r>
            <a:r>
              <a:rPr lang="en-US" altLang="en-US" sz="2000" kern="0" dirty="0" smtClean="0">
                <a:solidFill>
                  <a:srgbClr val="000000"/>
                </a:solidFill>
                <a:latin typeface="Arial"/>
              </a:rPr>
              <a:t>" variable</a:t>
            </a:r>
            <a:endParaRPr lang="en-US" altLang="en-US" sz="2000" kern="0" dirty="0">
              <a:solidFill>
                <a:srgbClr val="000000"/>
              </a:solidFill>
              <a:latin typeface="Arial"/>
            </a:endParaRPr>
          </a:p>
        </p:txBody>
      </p:sp>
      <p:sp>
        <p:nvSpPr>
          <p:cNvPr id="2" name="TextBox 1"/>
          <p:cNvSpPr txBox="1"/>
          <p:nvPr/>
        </p:nvSpPr>
        <p:spPr>
          <a:xfrm>
            <a:off x="2232913" y="4267200"/>
            <a:ext cx="5943600" cy="46166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eaLnBrk="1" hangingPunct="1">
              <a:defRPr/>
            </a:pPr>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findOtherPointer</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*p</a:t>
            </a: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95985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87771" y="152400"/>
            <a:ext cx="6347713" cy="1320800"/>
          </a:xfrm>
          <a:solidFill>
            <a:srgbClr val="FFFF00"/>
          </a:solidFill>
          <a:ln>
            <a:solidFill>
              <a:schemeClr val="accent1"/>
            </a:solidFill>
          </a:ln>
        </p:spPr>
        <p:txBody>
          <a:bodyPr/>
          <a:lstStyle/>
          <a:p>
            <a:pPr eaLnBrk="1" fontAlgn="auto" hangingPunct="1">
              <a:spcAft>
                <a:spcPts val="0"/>
              </a:spcAft>
              <a:defRPr/>
            </a:pPr>
            <a:r>
              <a:rPr lang="en-US" dirty="0" smtClean="0">
                <a:solidFill>
                  <a:schemeClr val="accent1">
                    <a:lumMod val="50000"/>
                  </a:schemeClr>
                </a:solidFill>
              </a:rPr>
              <a:t>Delete, Null, and Dangling Pointers</a:t>
            </a:r>
            <a:endParaRPr lang="en-US" dirty="0">
              <a:solidFill>
                <a:schemeClr val="accent1">
                  <a:lumMod val="50000"/>
                </a:schemeClr>
              </a:solidFill>
            </a:endParaRPr>
          </a:p>
        </p:txBody>
      </p:sp>
      <p:sp>
        <p:nvSpPr>
          <p:cNvPr id="4" name="Rectangle 3"/>
          <p:cNvSpPr/>
          <p:nvPr/>
        </p:nvSpPr>
        <p:spPr>
          <a:xfrm>
            <a:off x="1757816" y="1828800"/>
            <a:ext cx="5916613" cy="4518025"/>
          </a:xfrm>
          <a:prstGeom prst="rect">
            <a:avLst/>
          </a:prstGeom>
        </p:spPr>
        <p:txBody>
          <a:bodyPr>
            <a:spAutoFit/>
          </a:bodyPr>
          <a:lstStyle/>
          <a:p>
            <a:pPr marL="342900" indent="-342900" eaLnBrk="1" hangingPunct="1">
              <a:lnSpc>
                <a:spcPct val="90000"/>
              </a:lnSpc>
              <a:spcBef>
                <a:spcPct val="30000"/>
              </a:spcBef>
              <a:buClr>
                <a:srgbClr val="000000"/>
              </a:buClr>
              <a:buSzPct val="90000"/>
              <a:buFont typeface="Symbol" charset="2"/>
              <a:buChar char="¨"/>
              <a:defRPr/>
            </a:pPr>
            <a:r>
              <a:rPr lang="en-US" altLang="en-US" sz="2800" kern="0" dirty="0">
                <a:solidFill>
                  <a:srgbClr val="000000"/>
                </a:solidFill>
                <a:latin typeface="Arial"/>
                <a:cs typeface="+mn-cs"/>
              </a:rPr>
              <a:t>delete p; </a:t>
            </a:r>
          </a:p>
          <a:p>
            <a:pPr marL="742950" lvl="1" indent="-285750" eaLnBrk="1" hangingPunct="1">
              <a:lnSpc>
                <a:spcPct val="90000"/>
              </a:lnSpc>
              <a:spcBef>
                <a:spcPct val="30000"/>
              </a:spcBef>
              <a:buClr>
                <a:srgbClr val="000000"/>
              </a:buClr>
              <a:buSzPct val="90000"/>
              <a:buFont typeface="Symbol" charset="2"/>
              <a:buChar char="¨"/>
              <a:defRPr/>
            </a:pPr>
            <a:r>
              <a:rPr lang="en-US" altLang="en-US" sz="2400" kern="0" dirty="0">
                <a:solidFill>
                  <a:srgbClr val="000000"/>
                </a:solidFill>
                <a:latin typeface="Arial"/>
              </a:rPr>
              <a:t>Destroys dynamic memory</a:t>
            </a:r>
          </a:p>
          <a:p>
            <a:pPr marL="742950" lvl="1" indent="-285750" eaLnBrk="1" hangingPunct="1">
              <a:lnSpc>
                <a:spcPct val="90000"/>
              </a:lnSpc>
              <a:spcBef>
                <a:spcPct val="30000"/>
              </a:spcBef>
              <a:buClr>
                <a:srgbClr val="000000"/>
              </a:buClr>
              <a:buSzPct val="90000"/>
              <a:buFont typeface="Symbol" charset="2"/>
              <a:buChar char="¨"/>
              <a:defRPr/>
            </a:pPr>
            <a:r>
              <a:rPr lang="en-US" altLang="en-US" sz="2400" kern="0" dirty="0">
                <a:solidFill>
                  <a:srgbClr val="000000"/>
                </a:solidFill>
                <a:latin typeface="Arial"/>
              </a:rPr>
              <a:t>But p still points there</a:t>
            </a:r>
          </a:p>
          <a:p>
            <a:pPr marL="1143000" lvl="2" indent="-228600" eaLnBrk="1" hangingPunct="1">
              <a:lnSpc>
                <a:spcPct val="90000"/>
              </a:lnSpc>
              <a:spcBef>
                <a:spcPct val="30000"/>
              </a:spcBef>
              <a:buClr>
                <a:srgbClr val="000000"/>
              </a:buClr>
              <a:buSzPct val="90000"/>
              <a:buFont typeface="Symbol" charset="2"/>
              <a:buChar char="¨"/>
              <a:defRPr/>
            </a:pPr>
            <a:r>
              <a:rPr lang="en-US" altLang="en-US" sz="2000" kern="0" dirty="0">
                <a:solidFill>
                  <a:srgbClr val="000000"/>
                </a:solidFill>
                <a:latin typeface="Arial"/>
              </a:rPr>
              <a:t>Called "dangling pointer"</a:t>
            </a:r>
          </a:p>
          <a:p>
            <a:pPr marL="742950" lvl="1" indent="-285750" eaLnBrk="1" hangingPunct="1">
              <a:lnSpc>
                <a:spcPct val="90000"/>
              </a:lnSpc>
              <a:spcBef>
                <a:spcPct val="30000"/>
              </a:spcBef>
              <a:buClr>
                <a:srgbClr val="000000"/>
              </a:buClr>
              <a:buSzPct val="90000"/>
              <a:buFont typeface="Symbol" charset="2"/>
              <a:buChar char="¨"/>
              <a:defRPr/>
            </a:pPr>
            <a:r>
              <a:rPr lang="en-US" altLang="en-US" sz="2400" kern="0" dirty="0">
                <a:solidFill>
                  <a:srgbClr val="000000"/>
                </a:solidFill>
                <a:latin typeface="Arial"/>
              </a:rPr>
              <a:t>If p is then dereferenced ( *p )</a:t>
            </a:r>
          </a:p>
          <a:p>
            <a:pPr marL="1143000" lvl="2" indent="-228600" eaLnBrk="1" hangingPunct="1">
              <a:lnSpc>
                <a:spcPct val="90000"/>
              </a:lnSpc>
              <a:spcBef>
                <a:spcPct val="30000"/>
              </a:spcBef>
              <a:buClr>
                <a:srgbClr val="000000"/>
              </a:buClr>
              <a:buSzPct val="90000"/>
              <a:buFont typeface="Symbol" charset="2"/>
              <a:buChar char="¨"/>
              <a:defRPr/>
            </a:pPr>
            <a:r>
              <a:rPr lang="en-US" altLang="en-US" sz="2000" kern="0" dirty="0" err="1">
                <a:solidFill>
                  <a:srgbClr val="000000"/>
                </a:solidFill>
                <a:latin typeface="Arial"/>
              </a:rPr>
              <a:t>Unpredicatable</a:t>
            </a:r>
            <a:r>
              <a:rPr lang="en-US" altLang="en-US" sz="2000" kern="0" dirty="0">
                <a:solidFill>
                  <a:srgbClr val="000000"/>
                </a:solidFill>
                <a:latin typeface="Arial"/>
              </a:rPr>
              <a:t> results</a:t>
            </a:r>
          </a:p>
          <a:p>
            <a:pPr marL="1143000" lvl="2" indent="-228600" eaLnBrk="1" hangingPunct="1">
              <a:lnSpc>
                <a:spcPct val="90000"/>
              </a:lnSpc>
              <a:spcBef>
                <a:spcPct val="30000"/>
              </a:spcBef>
              <a:buClr>
                <a:srgbClr val="000000"/>
              </a:buClr>
              <a:buSzPct val="90000"/>
              <a:buFont typeface="Symbol" charset="2"/>
              <a:buChar char="¨"/>
              <a:defRPr/>
            </a:pPr>
            <a:r>
              <a:rPr lang="en-US" altLang="en-US" sz="2000" kern="0" dirty="0">
                <a:solidFill>
                  <a:srgbClr val="000000"/>
                </a:solidFill>
                <a:latin typeface="Arial"/>
              </a:rPr>
              <a:t>Often disastrous</a:t>
            </a:r>
          </a:p>
          <a:p>
            <a:pPr marL="342900" indent="-342900" eaLnBrk="1" hangingPunct="1">
              <a:lnSpc>
                <a:spcPct val="90000"/>
              </a:lnSpc>
              <a:spcBef>
                <a:spcPct val="50000"/>
              </a:spcBef>
              <a:buClr>
                <a:srgbClr val="000000"/>
              </a:buClr>
              <a:buSzPct val="90000"/>
              <a:buFont typeface="Symbol" charset="2"/>
              <a:buChar char="¨"/>
              <a:defRPr/>
            </a:pPr>
            <a:r>
              <a:rPr lang="en-US" altLang="en-US" sz="2800" kern="0" dirty="0">
                <a:solidFill>
                  <a:srgbClr val="000000"/>
                </a:solidFill>
                <a:latin typeface="Arial"/>
                <a:cs typeface="+mn-cs"/>
              </a:rPr>
              <a:t>Avoid dangling pointers</a:t>
            </a:r>
          </a:p>
          <a:p>
            <a:pPr marL="742950" lvl="1" indent="-285750" eaLnBrk="1" hangingPunct="1">
              <a:lnSpc>
                <a:spcPct val="90000"/>
              </a:lnSpc>
              <a:spcBef>
                <a:spcPct val="30000"/>
              </a:spcBef>
              <a:buClr>
                <a:srgbClr val="000000"/>
              </a:buClr>
              <a:buSzPct val="90000"/>
              <a:buFont typeface="Symbol" charset="2"/>
              <a:buChar char="¨"/>
              <a:defRPr/>
            </a:pPr>
            <a:r>
              <a:rPr lang="en-US" altLang="en-US" sz="2400" kern="0" dirty="0">
                <a:solidFill>
                  <a:srgbClr val="000000"/>
                </a:solidFill>
                <a:latin typeface="Arial"/>
              </a:rPr>
              <a:t>Assign pointer to NULL after delete:</a:t>
            </a:r>
            <a:br>
              <a:rPr lang="en-US" altLang="en-US" sz="2400" kern="0" dirty="0">
                <a:solidFill>
                  <a:srgbClr val="000000"/>
                </a:solidFill>
                <a:latin typeface="Arial"/>
              </a:rPr>
            </a:br>
            <a:r>
              <a:rPr lang="en-US" altLang="en-US" sz="2000" kern="0" dirty="0">
                <a:solidFill>
                  <a:srgbClr val="000000"/>
                </a:solidFill>
                <a:latin typeface="Arial"/>
              </a:rPr>
              <a:t>delete p;</a:t>
            </a:r>
            <a:br>
              <a:rPr lang="en-US" altLang="en-US" sz="2000" kern="0" dirty="0">
                <a:solidFill>
                  <a:srgbClr val="000000"/>
                </a:solidFill>
                <a:latin typeface="Arial"/>
              </a:rPr>
            </a:br>
            <a:r>
              <a:rPr lang="en-US" altLang="en-US" sz="2000" kern="0" dirty="0">
                <a:solidFill>
                  <a:srgbClr val="000000"/>
                </a:solidFill>
                <a:latin typeface="Arial"/>
              </a:rPr>
              <a:t>p = NULL;</a:t>
            </a:r>
          </a:p>
        </p:txBody>
      </p:sp>
    </p:spTree>
    <p:extLst>
      <p:ext uri="{BB962C8B-B14F-4D97-AF65-F5344CB8AC3E}">
        <p14:creationId xmlns:p14="http://schemas.microsoft.com/office/powerpoint/2010/main" val="2796581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152400"/>
            <a:ext cx="6347713" cy="945695"/>
          </a:xfrm>
          <a:solidFill>
            <a:srgbClr val="FFFF00"/>
          </a:solidFill>
          <a:ln>
            <a:solidFill>
              <a:schemeClr val="accent1"/>
            </a:solidFill>
          </a:ln>
        </p:spPr>
        <p:txBody>
          <a:bodyPr/>
          <a:lstStyle/>
          <a:p>
            <a:pPr eaLnBrk="1" fontAlgn="auto" hangingPunct="1">
              <a:spcAft>
                <a:spcPts val="0"/>
              </a:spcAft>
              <a:defRPr/>
            </a:pPr>
            <a:r>
              <a:rPr lang="en-US" dirty="0" smtClean="0">
                <a:solidFill>
                  <a:schemeClr val="accent1">
                    <a:lumMod val="50000"/>
                  </a:schemeClr>
                </a:solidFill>
              </a:rPr>
              <a:t>Pointers and Dynamic Arrays</a:t>
            </a:r>
            <a:endParaRPr lang="en-US" dirty="0">
              <a:solidFill>
                <a:schemeClr val="accent1">
                  <a:lumMod val="50000"/>
                </a:schemeClr>
              </a:solidFill>
            </a:endParaRPr>
          </a:p>
        </p:txBody>
      </p:sp>
      <p:sp>
        <p:nvSpPr>
          <p:cNvPr id="204804" name="Rectangle 1"/>
          <p:cNvSpPr>
            <a:spLocks noChangeArrowheads="1"/>
          </p:cNvSpPr>
          <p:nvPr/>
        </p:nvSpPr>
        <p:spPr bwMode="auto">
          <a:xfrm>
            <a:off x="1066800" y="1447800"/>
            <a:ext cx="6096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lgn="l" eaLnBrk="1" hangingPunct="1">
              <a:spcBef>
                <a:spcPct val="0"/>
              </a:spcBef>
              <a:buClrTx/>
            </a:pPr>
            <a:r>
              <a:rPr lang="en-US" altLang="en-US" sz="2400" dirty="0">
                <a:latin typeface="+mn-lt"/>
                <a:cs typeface="Arial" panose="020B0604020202020204" pitchFamily="34" charset="0"/>
              </a:rPr>
              <a:t>Array variables</a:t>
            </a:r>
          </a:p>
          <a:p>
            <a:pPr lvl="1" algn="l" eaLnBrk="1" hangingPunct="1">
              <a:spcBef>
                <a:spcPct val="0"/>
              </a:spcBef>
              <a:buClrTx/>
            </a:pPr>
            <a:r>
              <a:rPr lang="en-US" altLang="en-US" sz="2400" dirty="0">
                <a:solidFill>
                  <a:schemeClr val="tx1"/>
                </a:solidFill>
                <a:latin typeface="+mn-lt"/>
                <a:cs typeface="Arial" panose="020B0604020202020204" pitchFamily="34" charset="0"/>
              </a:rPr>
              <a:t>Really pointer variables</a:t>
            </a:r>
          </a:p>
          <a:p>
            <a:pPr algn="l" eaLnBrk="1" hangingPunct="1">
              <a:spcBef>
                <a:spcPct val="50000"/>
              </a:spcBef>
              <a:buClrTx/>
            </a:pPr>
            <a:r>
              <a:rPr lang="en-US" altLang="en-US" sz="2400" dirty="0">
                <a:latin typeface="+mn-lt"/>
                <a:cs typeface="Arial" panose="020B0604020202020204" pitchFamily="34" charset="0"/>
              </a:rPr>
              <a:t>Standard array</a:t>
            </a:r>
          </a:p>
          <a:p>
            <a:pPr lvl="1" algn="l" eaLnBrk="1" hangingPunct="1">
              <a:spcBef>
                <a:spcPct val="0"/>
              </a:spcBef>
              <a:buClrTx/>
            </a:pPr>
            <a:r>
              <a:rPr lang="en-US" altLang="en-US" sz="2400" dirty="0">
                <a:solidFill>
                  <a:schemeClr val="tx1"/>
                </a:solidFill>
                <a:latin typeface="+mn-lt"/>
                <a:cs typeface="Arial" panose="020B0604020202020204" pitchFamily="34" charset="0"/>
              </a:rPr>
              <a:t>Fixed size</a:t>
            </a:r>
          </a:p>
          <a:p>
            <a:pPr algn="l" eaLnBrk="1" hangingPunct="1">
              <a:spcBef>
                <a:spcPct val="50000"/>
              </a:spcBef>
              <a:buClrTx/>
            </a:pPr>
            <a:r>
              <a:rPr lang="en-US" altLang="en-US" sz="2400" dirty="0">
                <a:latin typeface="+mn-lt"/>
                <a:cs typeface="Arial" panose="020B0604020202020204" pitchFamily="34" charset="0"/>
              </a:rPr>
              <a:t>Dynamic array</a:t>
            </a:r>
          </a:p>
          <a:p>
            <a:pPr lvl="1" algn="l" eaLnBrk="1" hangingPunct="1">
              <a:spcBef>
                <a:spcPct val="0"/>
              </a:spcBef>
              <a:buClrTx/>
            </a:pPr>
            <a:r>
              <a:rPr lang="en-US" altLang="en-US" sz="2400" dirty="0">
                <a:solidFill>
                  <a:schemeClr val="tx1"/>
                </a:solidFill>
                <a:latin typeface="+mn-lt"/>
                <a:cs typeface="Arial" panose="020B0604020202020204" pitchFamily="34" charset="0"/>
              </a:rPr>
              <a:t>Size not specified at programming time</a:t>
            </a:r>
          </a:p>
          <a:p>
            <a:pPr lvl="1" algn="l" eaLnBrk="1" hangingPunct="1">
              <a:spcBef>
                <a:spcPct val="0"/>
              </a:spcBef>
              <a:buClrTx/>
            </a:pPr>
            <a:r>
              <a:rPr lang="en-US" altLang="en-US" sz="2400" dirty="0">
                <a:solidFill>
                  <a:schemeClr val="tx1"/>
                </a:solidFill>
                <a:latin typeface="+mn-lt"/>
                <a:cs typeface="Arial" panose="020B0604020202020204" pitchFamily="34" charset="0"/>
              </a:rPr>
              <a:t>Determined while program running</a:t>
            </a:r>
          </a:p>
        </p:txBody>
      </p:sp>
      <p:sp>
        <p:nvSpPr>
          <p:cNvPr id="4" name="TextBox 3"/>
          <p:cNvSpPr txBox="1"/>
          <p:nvPr/>
        </p:nvSpPr>
        <p:spPr>
          <a:xfrm>
            <a:off x="5078413" y="2274888"/>
            <a:ext cx="3675062" cy="12003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defRPr/>
            </a:pPr>
            <a:r>
              <a:rPr lang="en-US" sz="2400" dirty="0" smtClean="0">
                <a:solidFill>
                  <a:srgbClr val="FFFF00"/>
                </a:solidFill>
                <a:latin typeface="AR CENA" panose="02000000000000000000" pitchFamily="2" charset="0"/>
              </a:rPr>
              <a:t>Using </a:t>
            </a:r>
            <a:r>
              <a:rPr lang="en-US" sz="2400" dirty="0" err="1" smtClean="0">
                <a:solidFill>
                  <a:srgbClr val="FFFF00"/>
                </a:solidFill>
                <a:latin typeface="AR CENA" panose="02000000000000000000" pitchFamily="2" charset="0"/>
              </a:rPr>
              <a:t>doublePtr</a:t>
            </a:r>
            <a:r>
              <a:rPr lang="en-US" sz="2400" dirty="0" smtClean="0">
                <a:solidFill>
                  <a:srgbClr val="FFFF00"/>
                </a:solidFill>
                <a:latin typeface="AR CENA" panose="02000000000000000000" pitchFamily="2" charset="0"/>
              </a:rPr>
              <a:t> double</a:t>
            </a:r>
            <a:r>
              <a:rPr lang="en-US" sz="2400" dirty="0">
                <a:solidFill>
                  <a:srgbClr val="FFFF00"/>
                </a:solidFill>
                <a:latin typeface="AR CENA" panose="02000000000000000000" pitchFamily="2" charset="0"/>
              </a:rPr>
              <a:t>* ;</a:t>
            </a:r>
          </a:p>
          <a:p>
            <a:pPr eaLnBrk="1" hangingPunct="1">
              <a:defRPr/>
            </a:pPr>
            <a:r>
              <a:rPr lang="en-US" sz="2400" dirty="0" err="1" smtClean="0">
                <a:solidFill>
                  <a:srgbClr val="FFFF00"/>
                </a:solidFill>
                <a:latin typeface="AR CENA" panose="02000000000000000000" pitchFamily="2" charset="0"/>
              </a:rPr>
              <a:t>doublePtr</a:t>
            </a:r>
            <a:r>
              <a:rPr lang="en-US" sz="2400" dirty="0" smtClean="0">
                <a:solidFill>
                  <a:srgbClr val="FFFF00"/>
                </a:solidFill>
                <a:latin typeface="AR CENA" panose="02000000000000000000" pitchFamily="2" charset="0"/>
              </a:rPr>
              <a:t> </a:t>
            </a:r>
            <a:r>
              <a:rPr lang="en-US" sz="2400" dirty="0">
                <a:solidFill>
                  <a:srgbClr val="FFFF00"/>
                </a:solidFill>
                <a:latin typeface="AR CENA" panose="02000000000000000000" pitchFamily="2" charset="0"/>
              </a:rPr>
              <a:t>d;</a:t>
            </a:r>
          </a:p>
          <a:p>
            <a:pPr eaLnBrk="1" hangingPunct="1">
              <a:defRPr/>
            </a:pPr>
            <a:r>
              <a:rPr lang="en-US" sz="2400" dirty="0">
                <a:solidFill>
                  <a:srgbClr val="FFFF00"/>
                </a:solidFill>
                <a:latin typeface="AR CENA" panose="02000000000000000000" pitchFamily="2" charset="0"/>
              </a:rPr>
              <a:t>d = new double[10];</a:t>
            </a:r>
          </a:p>
        </p:txBody>
      </p:sp>
    </p:spTree>
    <p:extLst>
      <p:ext uri="{BB962C8B-B14F-4D97-AF65-F5344CB8AC3E}">
        <p14:creationId xmlns:p14="http://schemas.microsoft.com/office/powerpoint/2010/main" val="1997871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1738662" y="93663"/>
            <a:ext cx="6347713" cy="1320800"/>
          </a:xfrm>
          <a:solidFill>
            <a:srgbClr val="FFFF00"/>
          </a:solidFill>
          <a:ln>
            <a:solidFill>
              <a:schemeClr val="accent1"/>
            </a:solidFill>
          </a:ln>
        </p:spPr>
        <p:txBody>
          <a:bodyPr/>
          <a:lstStyle/>
          <a:p>
            <a:pPr>
              <a:defRPr/>
            </a:pPr>
            <a:r>
              <a:rPr lang="en-US" altLang="en-US" dirty="0">
                <a:solidFill>
                  <a:schemeClr val="accent1">
                    <a:lumMod val="50000"/>
                  </a:schemeClr>
                </a:solidFill>
              </a:rPr>
              <a:t>The new Operator</a:t>
            </a:r>
          </a:p>
        </p:txBody>
      </p:sp>
      <p:sp>
        <p:nvSpPr>
          <p:cNvPr id="733187" name="Rectangle 3"/>
          <p:cNvSpPr>
            <a:spLocks noGrp="1" noChangeArrowheads="1"/>
          </p:cNvSpPr>
          <p:nvPr>
            <p:ph type="body" idx="4294967295"/>
          </p:nvPr>
        </p:nvSpPr>
        <p:spPr>
          <a:xfrm>
            <a:off x="1004888" y="1804988"/>
            <a:ext cx="7815262" cy="4591050"/>
          </a:xfrm>
        </p:spPr>
        <p:txBody>
          <a:bodyPr/>
          <a:lstStyle/>
          <a:p>
            <a:pPr marL="0" indent="0" algn="l">
              <a:lnSpc>
                <a:spcPct val="90000"/>
              </a:lnSpc>
              <a:buNone/>
              <a:defRPr/>
            </a:pPr>
            <a:r>
              <a:rPr lang="en-US" altLang="en-US" sz="2800" dirty="0"/>
              <a:t>Since pointers can refer to variables…</a:t>
            </a:r>
          </a:p>
          <a:p>
            <a:pPr marL="0" lvl="2" indent="0" algn="l">
              <a:lnSpc>
                <a:spcPct val="90000"/>
              </a:lnSpc>
              <a:spcBef>
                <a:spcPct val="25000"/>
              </a:spcBef>
              <a:buNone/>
              <a:defRPr/>
            </a:pPr>
            <a:r>
              <a:rPr lang="en-US" altLang="en-US" sz="2200" dirty="0"/>
              <a:t>No "real" need to have a standard identifier</a:t>
            </a:r>
          </a:p>
          <a:p>
            <a:pPr marL="0" indent="0" algn="l">
              <a:lnSpc>
                <a:spcPct val="90000"/>
              </a:lnSpc>
              <a:buNone/>
              <a:defRPr/>
            </a:pPr>
            <a:r>
              <a:rPr lang="en-US" altLang="en-US" sz="2800" dirty="0"/>
              <a:t>Can dynamically allocate variables</a:t>
            </a:r>
          </a:p>
          <a:p>
            <a:pPr marL="0" lvl="3" indent="0" algn="l">
              <a:lnSpc>
                <a:spcPct val="90000"/>
              </a:lnSpc>
              <a:spcBef>
                <a:spcPct val="25000"/>
              </a:spcBef>
              <a:buNone/>
              <a:defRPr/>
            </a:pPr>
            <a:r>
              <a:rPr lang="en-US" altLang="en-US" sz="2000" dirty="0"/>
              <a:t>Operator </a:t>
            </a:r>
            <a:r>
              <a:rPr lang="en-US" altLang="en-US" sz="2000" i="1" dirty="0"/>
              <a:t>new</a:t>
            </a:r>
            <a:r>
              <a:rPr lang="en-US" altLang="en-US" sz="2000" dirty="0"/>
              <a:t> creates variables</a:t>
            </a:r>
          </a:p>
          <a:p>
            <a:pPr marL="0" lvl="4" indent="0" algn="l">
              <a:lnSpc>
                <a:spcPct val="90000"/>
              </a:lnSpc>
              <a:spcBef>
                <a:spcPct val="25000"/>
              </a:spcBef>
              <a:buNone/>
              <a:defRPr/>
            </a:pPr>
            <a:r>
              <a:rPr lang="en-US" altLang="en-US" sz="1800" dirty="0"/>
              <a:t>No identifiers to refer to them</a:t>
            </a:r>
          </a:p>
          <a:p>
            <a:pPr marL="0" lvl="4" indent="0" algn="l">
              <a:lnSpc>
                <a:spcPct val="90000"/>
              </a:lnSpc>
              <a:spcBef>
                <a:spcPct val="25000"/>
              </a:spcBef>
              <a:buNone/>
              <a:defRPr/>
            </a:pPr>
            <a:r>
              <a:rPr lang="en-US" altLang="en-US" sz="1800" dirty="0"/>
              <a:t>Just a </a:t>
            </a:r>
            <a:r>
              <a:rPr lang="en-US" altLang="en-US" sz="1800" dirty="0" smtClean="0"/>
              <a:t>pointer</a:t>
            </a:r>
            <a:endParaRPr lang="en-US" altLang="en-US" sz="1800" dirty="0"/>
          </a:p>
          <a:p>
            <a:pPr marL="0" indent="0" algn="l">
              <a:lnSpc>
                <a:spcPct val="90000"/>
              </a:lnSpc>
              <a:buNone/>
              <a:defRPr/>
            </a:pPr>
            <a:r>
              <a:rPr lang="en-US" altLang="en-US" sz="2800" dirty="0"/>
              <a:t>p1 = new </a:t>
            </a:r>
            <a:r>
              <a:rPr lang="en-US" altLang="en-US" sz="2800" dirty="0" err="1"/>
              <a:t>int</a:t>
            </a:r>
            <a:r>
              <a:rPr lang="en-US" altLang="en-US" sz="2800" dirty="0"/>
              <a:t>;</a:t>
            </a:r>
          </a:p>
          <a:p>
            <a:pPr marL="0" lvl="2" indent="0" algn="l">
              <a:lnSpc>
                <a:spcPct val="90000"/>
              </a:lnSpc>
              <a:spcBef>
                <a:spcPct val="25000"/>
              </a:spcBef>
              <a:buNone/>
              <a:defRPr/>
            </a:pPr>
            <a:r>
              <a:rPr lang="en-US" altLang="en-US" sz="2200" dirty="0"/>
              <a:t>Creates new "nameless" variable, and</a:t>
            </a:r>
            <a:br>
              <a:rPr lang="en-US" altLang="en-US" sz="2200" dirty="0"/>
            </a:br>
            <a:r>
              <a:rPr lang="en-US" altLang="en-US" sz="2200" dirty="0"/>
              <a:t>assigns p1 to "point to" it</a:t>
            </a:r>
          </a:p>
          <a:p>
            <a:pPr marL="0" lvl="2" indent="0" algn="l">
              <a:lnSpc>
                <a:spcPct val="90000"/>
              </a:lnSpc>
              <a:spcBef>
                <a:spcPct val="25000"/>
              </a:spcBef>
              <a:buNone/>
              <a:defRPr/>
            </a:pPr>
            <a:r>
              <a:rPr lang="en-US" altLang="en-US" sz="2200" dirty="0"/>
              <a:t>Can access with *p1</a:t>
            </a:r>
          </a:p>
          <a:p>
            <a:pPr marL="0" lvl="2" indent="0" algn="l">
              <a:lnSpc>
                <a:spcPct val="90000"/>
              </a:lnSpc>
              <a:spcBef>
                <a:spcPct val="25000"/>
              </a:spcBef>
              <a:buNone/>
              <a:defRPr/>
            </a:pPr>
            <a:r>
              <a:rPr lang="en-US" altLang="en-US" sz="2000" dirty="0" smtClean="0"/>
              <a:t>Use </a:t>
            </a:r>
            <a:r>
              <a:rPr lang="en-US" altLang="en-US" sz="2000" dirty="0"/>
              <a:t>just like ordinary variable</a:t>
            </a:r>
          </a:p>
        </p:txBody>
      </p:sp>
      <p:sp>
        <p:nvSpPr>
          <p:cNvPr id="2" name="TextBox 1"/>
          <p:cNvSpPr txBox="1"/>
          <p:nvPr/>
        </p:nvSpPr>
        <p:spPr>
          <a:xfrm>
            <a:off x="5410200" y="3276600"/>
            <a:ext cx="2936875" cy="120032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eaLnBrk="1" hangingPunct="1">
              <a:defRPr/>
            </a:pPr>
            <a:r>
              <a:rPr lang="en-US" sz="2400" b="1" dirty="0" err="1">
                <a:latin typeface="Courier New" panose="02070309020205020404" pitchFamily="49" charset="0"/>
                <a:cs typeface="Courier New" panose="02070309020205020404" pitchFamily="49" charset="0"/>
              </a:rPr>
              <a:t>cin</a:t>
            </a:r>
            <a:r>
              <a:rPr lang="en-US" sz="2400" b="1" dirty="0">
                <a:latin typeface="Courier New" panose="02070309020205020404" pitchFamily="49" charset="0"/>
                <a:cs typeface="Courier New" panose="02070309020205020404" pitchFamily="49" charset="0"/>
              </a:rPr>
              <a:t> &gt;&gt; *p1;</a:t>
            </a:r>
          </a:p>
          <a:p>
            <a:pPr eaLnBrk="1" hangingPunct="1">
              <a:defRPr/>
            </a:pPr>
            <a:r>
              <a:rPr lang="en-US" sz="2400" b="1" dirty="0">
                <a:latin typeface="Courier New" panose="02070309020205020404" pitchFamily="49" charset="0"/>
                <a:cs typeface="Courier New" panose="02070309020205020404" pitchFamily="49" charset="0"/>
              </a:rPr>
              <a:t>*p1 = *p1 + 7;</a:t>
            </a:r>
          </a:p>
          <a:p>
            <a:pPr eaLnBrk="1" hangingPunct="1">
              <a:defRPr/>
            </a:pPr>
            <a:r>
              <a:rPr lang="en-US" sz="2400" b="1" dirty="0" err="1">
                <a:latin typeface="Courier New" panose="02070309020205020404" pitchFamily="49" charset="0"/>
                <a:cs typeface="Courier New" panose="02070309020205020404" pitchFamily="49" charset="0"/>
              </a:rPr>
              <a:t>cout</a:t>
            </a:r>
            <a:r>
              <a:rPr lang="en-US" sz="2400" b="1" dirty="0">
                <a:latin typeface="Courier New" panose="02070309020205020404" pitchFamily="49" charset="0"/>
                <a:cs typeface="Courier New" panose="02070309020205020404" pitchFamily="49" charset="0"/>
              </a:rPr>
              <a:t> &lt;&lt; *p1;</a:t>
            </a:r>
          </a:p>
        </p:txBody>
      </p:sp>
    </p:spTree>
    <p:extLst>
      <p:ext uri="{BB962C8B-B14F-4D97-AF65-F5344CB8AC3E}">
        <p14:creationId xmlns:p14="http://schemas.microsoft.com/office/powerpoint/2010/main" val="2985268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a:spLocks noGrp="1"/>
          </p:cNvSpPr>
          <p:nvPr>
            <p:ph type="title" idx="4294967295"/>
          </p:nvPr>
        </p:nvSpPr>
        <p:spPr bwMode="auto">
          <a:xfrm>
            <a:off x="2133600" y="112713"/>
            <a:ext cx="6347713" cy="1320800"/>
          </a:xfrm>
          <a:solidFill>
            <a:srgbClr val="FFFF00"/>
          </a:solidFill>
          <a:ln>
            <a:solidFill>
              <a:schemeClr val="accent1"/>
            </a:solidFill>
            <a:headEnd/>
            <a:tailEnd/>
          </a:ln>
        </p:spPr>
        <p:txBody>
          <a:bodyPr wrap="square" numCol="1" compatLnSpc="1">
            <a:prstTxWarp prst="textNoShape">
              <a:avLst/>
            </a:prstTxWarp>
          </a:bodyPr>
          <a:lstStyle/>
          <a:p>
            <a:pPr eaLnBrk="1" hangingPunct="1"/>
            <a:r>
              <a:rPr lang="en-US" altLang="en-US" cap="none" dirty="0" smtClean="0">
                <a:solidFill>
                  <a:schemeClr val="accent1">
                    <a:lumMod val="50000"/>
                  </a:schemeClr>
                </a:solidFill>
                <a:cs typeface="Tunga" panose="020B0502040204020203" pitchFamily="34" charset="0"/>
              </a:rPr>
              <a:t>An array of pointers</a:t>
            </a:r>
          </a:p>
        </p:txBody>
      </p:sp>
      <p:sp>
        <p:nvSpPr>
          <p:cNvPr id="165891" name="Slide Number Placeholder 2"/>
          <p:cNvSpPr txBox="1">
            <a:spLocks noGrp="1"/>
          </p:cNvSpPr>
          <p:nvPr/>
        </p:nvSpPr>
        <p:spPr bwMode="auto">
          <a:xfrm>
            <a:off x="4038600" y="6172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eaLnBrk="1" hangingPunct="1">
              <a:spcBef>
                <a:spcPct val="0"/>
              </a:spcBef>
              <a:buClrTx/>
            </a:pPr>
            <a:fld id="{D699F5B2-2125-4C93-A988-37E07EEA79D1}" type="slidenum">
              <a:rPr lang="en-US" altLang="en-US" sz="1200" b="1">
                <a:cs typeface="Arial" panose="020B0604020202020204" pitchFamily="34" charset="0"/>
              </a:rPr>
              <a:pPr eaLnBrk="1" hangingPunct="1">
                <a:spcBef>
                  <a:spcPct val="0"/>
                </a:spcBef>
                <a:buClrTx/>
              </a:pPr>
              <a:t>14</a:t>
            </a:fld>
            <a:endParaRPr lang="en-US" altLang="en-US" sz="1200" b="1">
              <a:cs typeface="Arial" panose="020B0604020202020204" pitchFamily="34" charset="0"/>
            </a:endParaRPr>
          </a:p>
        </p:txBody>
      </p:sp>
      <p:sp>
        <p:nvSpPr>
          <p:cNvPr id="4" name="Footer Placeholder 3"/>
          <p:cNvSpPr txBox="1">
            <a:spLocks noGrp="1"/>
          </p:cNvSpPr>
          <p:nvPr/>
        </p:nvSpPr>
        <p:spPr>
          <a:xfrm>
            <a:off x="1447800" y="6486525"/>
            <a:ext cx="6248400" cy="292100"/>
          </a:xfrm>
          <a:prstGeom prst="rect">
            <a:avLst/>
          </a:prstGeom>
          <a:noFill/>
        </p:spPr>
        <p:txBody>
          <a:bodyPr anchor="ctr">
            <a:normAutofit/>
          </a:bodyPr>
          <a:lstStyle/>
          <a:p>
            <a:pPr algn="ctr" eaLnBrk="1" fontAlgn="auto" hangingPunct="1">
              <a:spcBef>
                <a:spcPts val="0"/>
              </a:spcBef>
              <a:spcAft>
                <a:spcPts val="0"/>
              </a:spcAft>
              <a:defRPr/>
            </a:pPr>
            <a:r>
              <a:rPr lang="en-US" sz="1100" cap="all" dirty="0">
                <a:latin typeface="+mn-lt"/>
                <a:cs typeface="+mn-cs"/>
              </a:rPr>
              <a:t>Pointers</a:t>
            </a:r>
          </a:p>
        </p:txBody>
      </p:sp>
      <p:sp>
        <p:nvSpPr>
          <p:cNvPr id="5" name="Rectangle 9"/>
          <p:cNvSpPr>
            <a:spLocks noChangeArrowheads="1"/>
          </p:cNvSpPr>
          <p:nvPr/>
        </p:nvSpPr>
        <p:spPr bwMode="auto">
          <a:xfrm>
            <a:off x="457200" y="1627353"/>
            <a:ext cx="8153400"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defRPr/>
            </a:pPr>
            <a:r>
              <a:rPr lang="en-US" altLang="en-US" sz="2400" dirty="0" err="1">
                <a:solidFill>
                  <a:srgbClr val="2B91AF"/>
                </a:solidFill>
                <a:latin typeface="+mn-lt"/>
              </a:rPr>
              <a:t>ptrArr</a:t>
            </a:r>
            <a:r>
              <a:rPr lang="en-US" altLang="en-US" sz="2400" dirty="0">
                <a:solidFill>
                  <a:srgbClr val="000000"/>
                </a:solidFill>
                <a:latin typeface="+mn-lt"/>
              </a:rPr>
              <a:t> *</a:t>
            </a:r>
            <a:r>
              <a:rPr lang="en-US" altLang="en-US" sz="2400" dirty="0" err="1" smtClean="0">
                <a:solidFill>
                  <a:srgbClr val="000000"/>
                </a:solidFill>
                <a:latin typeface="+mn-lt"/>
              </a:rPr>
              <a:t>arrayOfPtrs</a:t>
            </a:r>
            <a:r>
              <a:rPr lang="en-US" altLang="en-US" sz="2400" dirty="0" smtClean="0">
                <a:solidFill>
                  <a:srgbClr val="000000"/>
                </a:solidFill>
                <a:latin typeface="+mn-lt"/>
              </a:rPr>
              <a:t>[</a:t>
            </a:r>
            <a:r>
              <a:rPr lang="en-US" altLang="en-US" sz="2400" dirty="0" smtClean="0">
                <a:solidFill>
                  <a:srgbClr val="800000"/>
                </a:solidFill>
                <a:latin typeface="+mn-lt"/>
              </a:rPr>
              <a:t>100</a:t>
            </a:r>
            <a:r>
              <a:rPr lang="en-US" altLang="en-US" sz="2400" dirty="0">
                <a:solidFill>
                  <a:srgbClr val="000000"/>
                </a:solidFill>
                <a:latin typeface="+mn-lt"/>
              </a:rPr>
              <a:t>]; </a:t>
            </a:r>
            <a:r>
              <a:rPr lang="en-US" altLang="en-US" sz="2400" dirty="0">
                <a:solidFill>
                  <a:srgbClr val="808080"/>
                </a:solidFill>
                <a:latin typeface="+mn-lt"/>
              </a:rPr>
              <a:t>// an array of 100 </a:t>
            </a:r>
            <a:r>
              <a:rPr lang="en-US" altLang="en-US" sz="2400" dirty="0" err="1">
                <a:solidFill>
                  <a:srgbClr val="808080"/>
                </a:solidFill>
                <a:latin typeface="+mn-lt"/>
              </a:rPr>
              <a:t>ptrArr</a:t>
            </a:r>
            <a:r>
              <a:rPr lang="en-US" altLang="en-US" sz="2400" dirty="0">
                <a:solidFill>
                  <a:srgbClr val="808080"/>
                </a:solidFill>
                <a:latin typeface="+mn-lt"/>
              </a:rPr>
              <a:t> pointers</a:t>
            </a:r>
            <a:r>
              <a:rPr lang="en-US" altLang="en-US" sz="1600" dirty="0">
                <a:latin typeface="+mn-lt"/>
              </a:rPr>
              <a:t> </a:t>
            </a:r>
            <a:endParaRPr lang="en-US" altLang="en-US" sz="5400" dirty="0">
              <a:latin typeface="+mn-lt"/>
            </a:endParaRPr>
          </a:p>
        </p:txBody>
      </p:sp>
      <p:sp>
        <p:nvSpPr>
          <p:cNvPr id="10" name="Rectangle 9"/>
          <p:cNvSpPr>
            <a:spLocks noChangeArrowheads="1"/>
          </p:cNvSpPr>
          <p:nvPr/>
        </p:nvSpPr>
        <p:spPr bwMode="auto">
          <a:xfrm>
            <a:off x="457200" y="2564209"/>
            <a:ext cx="8601075" cy="7381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defRPr/>
            </a:pPr>
            <a:r>
              <a:rPr lang="en-US" altLang="en-US" sz="2400" dirty="0" err="1">
                <a:solidFill>
                  <a:srgbClr val="2B91AF"/>
                </a:solidFill>
                <a:latin typeface="+mn-lt"/>
              </a:rPr>
              <a:t>int</a:t>
            </a:r>
            <a:r>
              <a:rPr lang="en-US" altLang="en-US" sz="2400" dirty="0">
                <a:solidFill>
                  <a:srgbClr val="2B91AF"/>
                </a:solidFill>
                <a:latin typeface="+mn-lt"/>
              </a:rPr>
              <a:t> </a:t>
            </a:r>
            <a:r>
              <a:rPr lang="en-US" altLang="en-US" sz="2400" dirty="0" smtClean="0">
                <a:solidFill>
                  <a:srgbClr val="2B91AF"/>
                </a:solidFill>
                <a:latin typeface="+mn-lt"/>
              </a:rPr>
              <a:t>**</a:t>
            </a:r>
            <a:r>
              <a:rPr lang="en-US" altLang="en-US" sz="2400" dirty="0" err="1" smtClean="0">
                <a:solidFill>
                  <a:srgbClr val="2B91AF"/>
                </a:solidFill>
                <a:latin typeface="+mn-lt"/>
              </a:rPr>
              <a:t>myDynamicArray</a:t>
            </a:r>
            <a:r>
              <a:rPr lang="en-US" altLang="en-US" sz="2400" dirty="0" smtClean="0">
                <a:solidFill>
                  <a:srgbClr val="2B91AF"/>
                </a:solidFill>
                <a:latin typeface="+mn-lt"/>
              </a:rPr>
              <a:t> </a:t>
            </a:r>
            <a:r>
              <a:rPr lang="en-US" altLang="en-US" sz="2400" dirty="0">
                <a:solidFill>
                  <a:srgbClr val="2B91AF"/>
                </a:solidFill>
                <a:latin typeface="+mn-lt"/>
              </a:rPr>
              <a:t>= new </a:t>
            </a:r>
            <a:r>
              <a:rPr lang="en-US" altLang="en-US" sz="2400" dirty="0" err="1">
                <a:solidFill>
                  <a:srgbClr val="2B91AF"/>
                </a:solidFill>
                <a:latin typeface="+mn-lt"/>
              </a:rPr>
              <a:t>int</a:t>
            </a:r>
            <a:r>
              <a:rPr lang="en-US" altLang="en-US" sz="2400" dirty="0">
                <a:solidFill>
                  <a:srgbClr val="2B91AF"/>
                </a:solidFill>
                <a:latin typeface="+mn-lt"/>
              </a:rPr>
              <a:t>*[SIZE];</a:t>
            </a:r>
          </a:p>
          <a:p>
            <a:pPr>
              <a:defRPr/>
            </a:pPr>
            <a:r>
              <a:rPr lang="en-US" altLang="en-US" sz="2400" dirty="0">
                <a:solidFill>
                  <a:srgbClr val="808080"/>
                </a:solidFill>
                <a:latin typeface="+mn-lt"/>
              </a:rPr>
              <a:t>// a pointer to a dynamic array of pointers</a:t>
            </a:r>
            <a:r>
              <a:rPr lang="en-US" altLang="en-US" sz="1600" dirty="0">
                <a:latin typeface="+mn-lt"/>
              </a:rPr>
              <a:t> </a:t>
            </a:r>
            <a:endParaRPr lang="en-US" altLang="en-US" sz="5400" dirty="0">
              <a:latin typeface="+mn-lt"/>
            </a:endParaRPr>
          </a:p>
        </p:txBody>
      </p:sp>
      <p:sp>
        <p:nvSpPr>
          <p:cNvPr id="13" name="Rectangle 9"/>
          <p:cNvSpPr>
            <a:spLocks noChangeArrowheads="1"/>
          </p:cNvSpPr>
          <p:nvPr/>
        </p:nvSpPr>
        <p:spPr bwMode="auto">
          <a:xfrm>
            <a:off x="489857" y="3869644"/>
            <a:ext cx="7583488" cy="110807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defRPr/>
            </a:pPr>
            <a:r>
              <a:rPr lang="en-US" altLang="en-US" sz="2400" dirty="0" err="1">
                <a:solidFill>
                  <a:srgbClr val="2B91AF"/>
                </a:solidFill>
                <a:latin typeface="+mn-lt"/>
              </a:rPr>
              <a:t>int</a:t>
            </a:r>
            <a:r>
              <a:rPr lang="en-US" altLang="en-US" sz="2400" dirty="0">
                <a:solidFill>
                  <a:srgbClr val="2B91AF"/>
                </a:solidFill>
                <a:latin typeface="+mn-lt"/>
              </a:rPr>
              <a:t> **</a:t>
            </a:r>
            <a:r>
              <a:rPr lang="en-US" altLang="en-US" sz="2400" dirty="0" err="1">
                <a:solidFill>
                  <a:srgbClr val="2B91AF"/>
                </a:solidFill>
                <a:latin typeface="+mn-lt"/>
              </a:rPr>
              <a:t>vacancyList</a:t>
            </a:r>
            <a:r>
              <a:rPr lang="en-US" altLang="en-US" sz="2400" dirty="0">
                <a:solidFill>
                  <a:srgbClr val="2B91AF"/>
                </a:solidFill>
                <a:latin typeface="+mn-lt"/>
              </a:rPr>
              <a:t> = new </a:t>
            </a:r>
            <a:r>
              <a:rPr lang="en-US" altLang="en-US" sz="2400" dirty="0" err="1">
                <a:solidFill>
                  <a:srgbClr val="2B91AF"/>
                </a:solidFill>
                <a:latin typeface="+mn-lt"/>
              </a:rPr>
              <a:t>int</a:t>
            </a:r>
            <a:r>
              <a:rPr lang="en-US" altLang="en-US" sz="2400" dirty="0">
                <a:solidFill>
                  <a:srgbClr val="2B91AF"/>
                </a:solidFill>
                <a:latin typeface="+mn-lt"/>
              </a:rPr>
              <a:t>*[</a:t>
            </a:r>
            <a:r>
              <a:rPr lang="en-US" altLang="en-US" sz="2400" dirty="0" err="1">
                <a:solidFill>
                  <a:srgbClr val="2B91AF"/>
                </a:solidFill>
                <a:latin typeface="+mn-lt"/>
              </a:rPr>
              <a:t>vacantRooms</a:t>
            </a:r>
            <a:r>
              <a:rPr lang="en-US" altLang="en-US" sz="2400" dirty="0">
                <a:solidFill>
                  <a:srgbClr val="2B91AF"/>
                </a:solidFill>
                <a:latin typeface="+mn-lt"/>
              </a:rPr>
              <a:t>];</a:t>
            </a:r>
          </a:p>
          <a:p>
            <a:pPr>
              <a:defRPr/>
            </a:pPr>
            <a:r>
              <a:rPr lang="en-US" altLang="en-US" sz="2400" dirty="0">
                <a:solidFill>
                  <a:srgbClr val="808080"/>
                </a:solidFill>
                <a:latin typeface="+mn-lt"/>
              </a:rPr>
              <a:t>// a pointer with the list of vacancies that are addresses held in </a:t>
            </a:r>
            <a:r>
              <a:rPr lang="en-US" altLang="en-US" sz="2400" dirty="0" smtClean="0">
                <a:solidFill>
                  <a:srgbClr val="808080"/>
                </a:solidFill>
                <a:latin typeface="+mn-lt"/>
              </a:rPr>
              <a:t>a </a:t>
            </a:r>
            <a:r>
              <a:rPr lang="en-US" altLang="en-US" sz="2400" dirty="0">
                <a:solidFill>
                  <a:srgbClr val="808080"/>
                </a:solidFill>
                <a:latin typeface="+mn-lt"/>
              </a:rPr>
              <a:t>dynamic array</a:t>
            </a:r>
            <a:endParaRPr lang="en-US" altLang="en-US" sz="5400" dirty="0">
              <a:latin typeface="+mn-lt"/>
            </a:endParaRPr>
          </a:p>
        </p:txBody>
      </p:sp>
    </p:spTree>
    <p:extLst>
      <p:ext uri="{BB962C8B-B14F-4D97-AF65-F5344CB8AC3E}">
        <p14:creationId xmlns:p14="http://schemas.microsoft.com/office/powerpoint/2010/main" val="3116299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idx="4294967295"/>
          </p:nvPr>
        </p:nvSpPr>
        <p:spPr bwMode="auto">
          <a:xfrm>
            <a:off x="1828800" y="152400"/>
            <a:ext cx="6347713" cy="1320800"/>
          </a:xfrm>
          <a:solidFill>
            <a:srgbClr val="FFFF00"/>
          </a:solidFill>
          <a:ln>
            <a:solidFill>
              <a:schemeClr val="accent1"/>
            </a:solidFill>
            <a:headEnd/>
            <a:tailEnd/>
          </a:ln>
        </p:spPr>
        <p:txBody>
          <a:bodyPr wrap="square" numCol="1" compatLnSpc="1">
            <a:prstTxWarp prst="textNoShape">
              <a:avLst/>
            </a:prstTxWarp>
          </a:bodyPr>
          <a:lstStyle/>
          <a:p>
            <a:pPr eaLnBrk="1" hangingPunct="1"/>
            <a:r>
              <a:rPr lang="en-US" altLang="en-US" cap="none" dirty="0" smtClean="0">
                <a:solidFill>
                  <a:schemeClr val="accent1">
                    <a:lumMod val="50000"/>
                  </a:schemeClr>
                </a:solidFill>
                <a:cs typeface="Tunga" panose="020B0502040204020203" pitchFamily="34" charset="0"/>
              </a:rPr>
              <a:t>An array of pointers</a:t>
            </a:r>
          </a:p>
        </p:txBody>
      </p:sp>
      <p:sp>
        <p:nvSpPr>
          <p:cNvPr id="167939" name="Slide Number Placeholder 2"/>
          <p:cNvSpPr txBox="1">
            <a:spLocks noGrp="1"/>
          </p:cNvSpPr>
          <p:nvPr/>
        </p:nvSpPr>
        <p:spPr bwMode="auto">
          <a:xfrm>
            <a:off x="4038600" y="6172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eaLnBrk="1" hangingPunct="1">
              <a:spcBef>
                <a:spcPct val="0"/>
              </a:spcBef>
              <a:buClrTx/>
            </a:pPr>
            <a:fld id="{D2FE2BBD-FFA8-4B4A-9921-9FE4A5C5DEC5}" type="slidenum">
              <a:rPr lang="en-US" altLang="en-US" sz="1200" b="1">
                <a:cs typeface="Arial" panose="020B0604020202020204" pitchFamily="34" charset="0"/>
              </a:rPr>
              <a:pPr eaLnBrk="1" hangingPunct="1">
                <a:spcBef>
                  <a:spcPct val="0"/>
                </a:spcBef>
                <a:buClrTx/>
              </a:pPr>
              <a:t>15</a:t>
            </a:fld>
            <a:endParaRPr lang="en-US" altLang="en-US" sz="1200" b="1">
              <a:cs typeface="Arial" panose="020B0604020202020204" pitchFamily="34" charset="0"/>
            </a:endParaRPr>
          </a:p>
        </p:txBody>
      </p:sp>
      <p:sp>
        <p:nvSpPr>
          <p:cNvPr id="4" name="Footer Placeholder 3"/>
          <p:cNvSpPr txBox="1">
            <a:spLocks noGrp="1"/>
          </p:cNvSpPr>
          <p:nvPr/>
        </p:nvSpPr>
        <p:spPr>
          <a:xfrm>
            <a:off x="1447800" y="6486525"/>
            <a:ext cx="6248400" cy="292100"/>
          </a:xfrm>
          <a:prstGeom prst="rect">
            <a:avLst/>
          </a:prstGeom>
          <a:noFill/>
        </p:spPr>
        <p:txBody>
          <a:bodyPr anchor="ctr">
            <a:normAutofit/>
          </a:bodyPr>
          <a:lstStyle/>
          <a:p>
            <a:pPr algn="ctr" eaLnBrk="1" fontAlgn="auto" hangingPunct="1">
              <a:spcBef>
                <a:spcPts val="0"/>
              </a:spcBef>
              <a:spcAft>
                <a:spcPts val="0"/>
              </a:spcAft>
              <a:defRPr/>
            </a:pPr>
            <a:r>
              <a:rPr lang="en-US" sz="1100" cap="all" dirty="0">
                <a:latin typeface="+mn-lt"/>
                <a:cs typeface="+mn-cs"/>
              </a:rPr>
              <a:t>Pointers</a:t>
            </a:r>
          </a:p>
        </p:txBody>
      </p:sp>
      <p:sp>
        <p:nvSpPr>
          <p:cNvPr id="167941" name="TextBox 1"/>
          <p:cNvSpPr txBox="1">
            <a:spLocks noChangeArrowheads="1"/>
          </p:cNvSpPr>
          <p:nvPr/>
        </p:nvSpPr>
        <p:spPr bwMode="auto">
          <a:xfrm>
            <a:off x="304800" y="1371600"/>
            <a:ext cx="7620000" cy="5324535"/>
          </a:xfrm>
          <a:prstGeom prst="rect">
            <a:avLst/>
          </a:prstGeom>
          <a:solidFill>
            <a:schemeClr val="tx1"/>
          </a:solidFill>
          <a:ln>
            <a:noFill/>
          </a:ln>
          <a:extLst/>
        </p:spPr>
        <p:txBody>
          <a:bodyPr wrap="square">
            <a:spAutoFit/>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r>
              <a:rPr lang="en-US" altLang="en-US" sz="1600" b="1" dirty="0">
                <a:solidFill>
                  <a:schemeClr val="accent2">
                    <a:lumMod val="75000"/>
                  </a:schemeClr>
                </a:solidFill>
                <a:latin typeface="Courier New" panose="02070309020205020404" pitchFamily="49" charset="0"/>
                <a:cs typeface="Courier New" panose="02070309020205020404" pitchFamily="49" charset="0"/>
              </a:rPr>
              <a:t> // array of vacant positions</a:t>
            </a:r>
          </a:p>
          <a:p>
            <a:r>
              <a:rPr lang="en-US" altLang="en-US" sz="1600" b="1" dirty="0">
                <a:solidFill>
                  <a:schemeClr val="accent2">
                    <a:lumMod val="75000"/>
                  </a:schemeClr>
                </a:solidFill>
                <a:latin typeface="Courier New" panose="02070309020205020404" pitchFamily="49" charset="0"/>
                <a:cs typeface="Courier New" panose="02070309020205020404" pitchFamily="49" charset="0"/>
              </a:rPr>
              <a:t> // allocates an array the size of the number of vacancies</a:t>
            </a:r>
          </a:p>
          <a:p>
            <a:r>
              <a:rPr lang="en-US" altLang="en-US" sz="1600" b="1" dirty="0">
                <a:solidFill>
                  <a:schemeClr val="accent2">
                    <a:lumMod val="75000"/>
                  </a:schemeClr>
                </a:solidFill>
                <a:latin typeface="Courier New" panose="02070309020205020404" pitchFamily="49" charset="0"/>
                <a:cs typeface="Courier New" panose="02070309020205020404" pitchFamily="49" charset="0"/>
              </a:rPr>
              <a:t> // load the dynamic array with the transfers</a:t>
            </a:r>
          </a:p>
          <a:p>
            <a:r>
              <a:rPr lang="en-US" altLang="en-US" sz="1600" b="1" dirty="0">
                <a:solidFill>
                  <a:schemeClr val="bg1"/>
                </a:solidFill>
                <a:latin typeface="Courier New" panose="02070309020205020404" pitchFamily="49" charset="0"/>
                <a:cs typeface="Courier New" panose="02070309020205020404" pitchFamily="49" charset="0"/>
              </a:rPr>
              <a:t> char **</a:t>
            </a:r>
            <a:r>
              <a:rPr lang="en-US" altLang="en-US" sz="1600" b="1" dirty="0" err="1">
                <a:solidFill>
                  <a:schemeClr val="bg1"/>
                </a:solidFill>
                <a:latin typeface="Courier New" panose="02070309020205020404" pitchFamily="49" charset="0"/>
                <a:cs typeface="Courier New" panose="02070309020205020404" pitchFamily="49" charset="0"/>
              </a:rPr>
              <a:t>pointerVacancies</a:t>
            </a:r>
            <a:r>
              <a:rPr lang="en-US" altLang="en-US" sz="1600" b="1" dirty="0">
                <a:solidFill>
                  <a:schemeClr val="bg1"/>
                </a:solidFill>
                <a:latin typeface="Courier New" panose="02070309020205020404" pitchFamily="49" charset="0"/>
                <a:cs typeface="Courier New" panose="02070309020205020404" pitchFamily="49" charset="0"/>
              </a:rPr>
              <a:t> = new char*[</a:t>
            </a:r>
            <a:r>
              <a:rPr lang="en-US" altLang="en-US" sz="1600" b="1" dirty="0" err="1">
                <a:solidFill>
                  <a:schemeClr val="bg1"/>
                </a:solidFill>
                <a:latin typeface="Courier New" panose="02070309020205020404" pitchFamily="49" charset="0"/>
                <a:cs typeface="Courier New" panose="02070309020205020404" pitchFamily="49" charset="0"/>
              </a:rPr>
              <a:t>vacantCount</a:t>
            </a:r>
            <a:r>
              <a:rPr lang="en-US" altLang="en-US" sz="1600" b="1" dirty="0">
                <a:solidFill>
                  <a:schemeClr val="bg1"/>
                </a:solidFill>
                <a:latin typeface="Courier New" panose="02070309020205020404" pitchFamily="49" charset="0"/>
                <a:cs typeface="Courier New" panose="02070309020205020404" pitchFamily="49" charset="0"/>
              </a:rPr>
              <a:t>];</a:t>
            </a:r>
          </a:p>
          <a:p>
            <a:endParaRPr lang="en-US" altLang="en-US" sz="1600" b="1" dirty="0">
              <a:solidFill>
                <a:schemeClr val="bg1"/>
              </a:solidFill>
              <a:latin typeface="Courier New" panose="02070309020205020404" pitchFamily="49" charset="0"/>
              <a:cs typeface="Courier New" panose="02070309020205020404" pitchFamily="49" charset="0"/>
            </a:endParaRPr>
          </a:p>
          <a:p>
            <a:r>
              <a:rPr lang="en-US" altLang="en-US" sz="1600" b="1" dirty="0">
                <a:solidFill>
                  <a:schemeClr val="bg1"/>
                </a:solidFill>
                <a:latin typeface="Courier New" panose="02070309020205020404" pitchFamily="49" charset="0"/>
                <a:cs typeface="Courier New" panose="02070309020205020404" pitchFamily="49" charset="0"/>
              </a:rPr>
              <a:t>    if (</a:t>
            </a:r>
            <a:r>
              <a:rPr lang="en-US" altLang="en-US" sz="1600" b="1" dirty="0" err="1">
                <a:solidFill>
                  <a:schemeClr val="bg1"/>
                </a:solidFill>
                <a:latin typeface="Courier New" panose="02070309020205020404" pitchFamily="49" charset="0"/>
                <a:cs typeface="Courier New" panose="02070309020205020404" pitchFamily="49" charset="0"/>
              </a:rPr>
              <a:t>vacantCount</a:t>
            </a:r>
            <a:r>
              <a:rPr lang="en-US" altLang="en-US" sz="1600" b="1" dirty="0">
                <a:solidFill>
                  <a:schemeClr val="bg1"/>
                </a:solidFill>
                <a:latin typeface="Courier New" panose="02070309020205020404" pitchFamily="49" charset="0"/>
                <a:cs typeface="Courier New" panose="02070309020205020404" pitchFamily="49" charset="0"/>
              </a:rPr>
              <a:t> &gt; 0)</a:t>
            </a:r>
          </a:p>
          <a:p>
            <a:r>
              <a:rPr lang="en-US" altLang="en-US" sz="1600" b="1" dirty="0">
                <a:solidFill>
                  <a:schemeClr val="bg1"/>
                </a:solidFill>
                <a:latin typeface="Courier New" panose="02070309020205020404" pitchFamily="49" charset="0"/>
                <a:cs typeface="Courier New" panose="02070309020205020404" pitchFamily="49" charset="0"/>
              </a:rPr>
              <a:t>    {</a:t>
            </a:r>
          </a:p>
          <a:p>
            <a:r>
              <a:rPr lang="en-US" altLang="en-US" sz="1600" b="1" dirty="0">
                <a:solidFill>
                  <a:schemeClr val="bg1"/>
                </a:solidFill>
                <a:latin typeface="Courier New" panose="02070309020205020404" pitchFamily="49" charset="0"/>
                <a:cs typeface="Courier New" panose="02070309020205020404" pitchFamily="49" charset="0"/>
              </a:rPr>
              <a:t>        </a:t>
            </a:r>
            <a:r>
              <a:rPr lang="en-US" altLang="en-US" sz="1600" b="1" dirty="0" err="1">
                <a:solidFill>
                  <a:schemeClr val="bg1"/>
                </a:solidFill>
                <a:latin typeface="Courier New" panose="02070309020205020404" pitchFamily="49" charset="0"/>
                <a:cs typeface="Courier New" panose="02070309020205020404" pitchFamily="49" charset="0"/>
              </a:rPr>
              <a:t>openRooms</a:t>
            </a:r>
            <a:r>
              <a:rPr lang="en-US" altLang="en-US" sz="1600" b="1" dirty="0">
                <a:solidFill>
                  <a:schemeClr val="bg1"/>
                </a:solidFill>
                <a:latin typeface="Courier New" panose="02070309020205020404" pitchFamily="49" charset="0"/>
                <a:cs typeface="Courier New" panose="02070309020205020404" pitchFamily="49" charset="0"/>
              </a:rPr>
              <a:t> = true;</a:t>
            </a:r>
          </a:p>
          <a:p>
            <a:r>
              <a:rPr lang="en-US" altLang="en-US" sz="1600" b="1" dirty="0">
                <a:solidFill>
                  <a:schemeClr val="bg1"/>
                </a:solidFill>
                <a:latin typeface="Courier New" panose="02070309020205020404" pitchFamily="49" charset="0"/>
                <a:cs typeface="Courier New" panose="02070309020205020404" pitchFamily="49" charset="0"/>
              </a:rPr>
              <a:t>        </a:t>
            </a:r>
            <a:r>
              <a:rPr lang="en-US" altLang="en-US" sz="1600" b="1" dirty="0" err="1">
                <a:solidFill>
                  <a:schemeClr val="bg1"/>
                </a:solidFill>
                <a:latin typeface="Courier New" panose="02070309020205020404" pitchFamily="49" charset="0"/>
                <a:cs typeface="Courier New" panose="02070309020205020404" pitchFamily="49" charset="0"/>
              </a:rPr>
              <a:t>vacantCount</a:t>
            </a:r>
            <a:r>
              <a:rPr lang="en-US" altLang="en-US" sz="1600" b="1" dirty="0">
                <a:solidFill>
                  <a:schemeClr val="bg1"/>
                </a:solidFill>
                <a:latin typeface="Courier New" panose="02070309020205020404" pitchFamily="49" charset="0"/>
                <a:cs typeface="Courier New" panose="02070309020205020404" pitchFamily="49" charset="0"/>
              </a:rPr>
              <a:t> = 0;</a:t>
            </a:r>
          </a:p>
          <a:p>
            <a:endParaRPr lang="en-US" altLang="en-US" sz="1600" b="1" dirty="0">
              <a:solidFill>
                <a:schemeClr val="bg1"/>
              </a:solidFill>
              <a:latin typeface="Courier New" panose="02070309020205020404" pitchFamily="49" charset="0"/>
              <a:cs typeface="Courier New" panose="02070309020205020404" pitchFamily="49" charset="0"/>
            </a:endParaRPr>
          </a:p>
          <a:p>
            <a:r>
              <a:rPr lang="en-US" altLang="en-US" sz="1600" b="1" dirty="0">
                <a:solidFill>
                  <a:schemeClr val="bg1"/>
                </a:solidFill>
                <a:latin typeface="Courier New" panose="02070309020205020404" pitchFamily="49" charset="0"/>
                <a:cs typeface="Courier New" panose="02070309020205020404" pitchFamily="49" charset="0"/>
              </a:rPr>
              <a:t>        for (</a:t>
            </a:r>
            <a:r>
              <a:rPr lang="en-US" altLang="en-US" sz="1600" b="1" dirty="0" err="1">
                <a:solidFill>
                  <a:schemeClr val="bg1"/>
                </a:solidFill>
                <a:latin typeface="Courier New" panose="02070309020205020404" pitchFamily="49" charset="0"/>
                <a:cs typeface="Courier New" panose="02070309020205020404" pitchFamily="49" charset="0"/>
              </a:rPr>
              <a:t>int</a:t>
            </a:r>
            <a:r>
              <a:rPr lang="en-US" altLang="en-US" sz="1600" b="1" dirty="0">
                <a:solidFill>
                  <a:schemeClr val="bg1"/>
                </a:solidFill>
                <a:latin typeface="Courier New" panose="02070309020205020404" pitchFamily="49" charset="0"/>
                <a:cs typeface="Courier New" panose="02070309020205020404" pitchFamily="49" charset="0"/>
              </a:rPr>
              <a:t> </a:t>
            </a:r>
            <a:r>
              <a:rPr lang="en-US" altLang="en-US" sz="1600" b="1" dirty="0" err="1">
                <a:solidFill>
                  <a:schemeClr val="bg1"/>
                </a:solidFill>
                <a:latin typeface="Courier New" panose="02070309020205020404" pitchFamily="49" charset="0"/>
                <a:cs typeface="Courier New" panose="02070309020205020404" pitchFamily="49" charset="0"/>
              </a:rPr>
              <a:t>i</a:t>
            </a:r>
            <a:r>
              <a:rPr lang="en-US" altLang="en-US" sz="1600" b="1" dirty="0">
                <a:solidFill>
                  <a:schemeClr val="bg1"/>
                </a:solidFill>
                <a:latin typeface="Courier New" panose="02070309020205020404" pitchFamily="49" charset="0"/>
                <a:cs typeface="Courier New" panose="02070309020205020404" pitchFamily="49" charset="0"/>
              </a:rPr>
              <a:t> = 0; </a:t>
            </a:r>
            <a:r>
              <a:rPr lang="en-US" altLang="en-US" sz="1600" b="1" dirty="0" err="1">
                <a:solidFill>
                  <a:schemeClr val="bg1"/>
                </a:solidFill>
                <a:latin typeface="Courier New" panose="02070309020205020404" pitchFamily="49" charset="0"/>
                <a:cs typeface="Courier New" panose="02070309020205020404" pitchFamily="49" charset="0"/>
              </a:rPr>
              <a:t>i</a:t>
            </a:r>
            <a:r>
              <a:rPr lang="en-US" altLang="en-US" sz="1600" b="1" dirty="0">
                <a:solidFill>
                  <a:schemeClr val="bg1"/>
                </a:solidFill>
                <a:latin typeface="Courier New" panose="02070309020205020404" pitchFamily="49" charset="0"/>
                <a:cs typeface="Courier New" panose="02070309020205020404" pitchFamily="49" charset="0"/>
              </a:rPr>
              <a:t> &lt; FLOOR_ARRAY_SIZE; </a:t>
            </a:r>
            <a:r>
              <a:rPr lang="en-US" altLang="en-US" sz="1600" b="1" dirty="0" smtClean="0">
                <a:solidFill>
                  <a:schemeClr val="bg1"/>
                </a:solidFill>
                <a:latin typeface="Courier New" panose="02070309020205020404" pitchFamily="49" charset="0"/>
                <a:cs typeface="Courier New" panose="02070309020205020404" pitchFamily="49" charset="0"/>
              </a:rPr>
              <a:t>++</a:t>
            </a:r>
            <a:r>
              <a:rPr lang="en-US" altLang="en-US" sz="1600" b="1" dirty="0" err="1" smtClean="0">
                <a:solidFill>
                  <a:schemeClr val="bg1"/>
                </a:solidFill>
                <a:latin typeface="Courier New" panose="02070309020205020404" pitchFamily="49" charset="0"/>
                <a:cs typeface="Courier New" panose="02070309020205020404" pitchFamily="49" charset="0"/>
              </a:rPr>
              <a:t>i</a:t>
            </a:r>
            <a:r>
              <a:rPr lang="en-US" altLang="en-US" sz="1600" b="1" dirty="0" smtClean="0">
                <a:solidFill>
                  <a:schemeClr val="bg1"/>
                </a:solidFill>
                <a:latin typeface="Courier New" panose="02070309020205020404" pitchFamily="49" charset="0"/>
                <a:cs typeface="Courier New" panose="02070309020205020404" pitchFamily="49" charset="0"/>
              </a:rPr>
              <a:t>){</a:t>
            </a:r>
            <a:endParaRPr lang="en-US" altLang="en-US" sz="1600" b="1" dirty="0">
              <a:solidFill>
                <a:schemeClr val="bg1"/>
              </a:solidFill>
              <a:latin typeface="Courier New" panose="02070309020205020404" pitchFamily="49" charset="0"/>
              <a:cs typeface="Courier New" panose="02070309020205020404" pitchFamily="49" charset="0"/>
            </a:endParaRPr>
          </a:p>
          <a:p>
            <a:r>
              <a:rPr lang="en-US" altLang="en-US" sz="1600" b="1" dirty="0">
                <a:solidFill>
                  <a:schemeClr val="bg1"/>
                </a:solidFill>
                <a:latin typeface="Courier New" panose="02070309020205020404" pitchFamily="49" charset="0"/>
                <a:cs typeface="Courier New" panose="02070309020205020404" pitchFamily="49" charset="0"/>
              </a:rPr>
              <a:t>            for (</a:t>
            </a:r>
            <a:r>
              <a:rPr lang="en-US" altLang="en-US" sz="1600" b="1" dirty="0" err="1">
                <a:solidFill>
                  <a:schemeClr val="bg1"/>
                </a:solidFill>
                <a:latin typeface="Courier New" panose="02070309020205020404" pitchFamily="49" charset="0"/>
                <a:cs typeface="Courier New" panose="02070309020205020404" pitchFamily="49" charset="0"/>
              </a:rPr>
              <a:t>int</a:t>
            </a:r>
            <a:r>
              <a:rPr lang="en-US" altLang="en-US" sz="1600" b="1" dirty="0">
                <a:solidFill>
                  <a:schemeClr val="bg1"/>
                </a:solidFill>
                <a:latin typeface="Courier New" panose="02070309020205020404" pitchFamily="49" charset="0"/>
                <a:cs typeface="Courier New" panose="02070309020205020404" pitchFamily="49" charset="0"/>
              </a:rPr>
              <a:t> j = 0; j &lt; ROOM_ARRAY_SIZE; </a:t>
            </a:r>
            <a:r>
              <a:rPr lang="en-US" altLang="en-US" sz="1600" b="1" dirty="0" smtClean="0">
                <a:solidFill>
                  <a:schemeClr val="bg1"/>
                </a:solidFill>
                <a:latin typeface="Courier New" panose="02070309020205020404" pitchFamily="49" charset="0"/>
                <a:cs typeface="Courier New" panose="02070309020205020404" pitchFamily="49" charset="0"/>
              </a:rPr>
              <a:t>++j){</a:t>
            </a:r>
            <a:endParaRPr lang="en-US" altLang="en-US" sz="1600" b="1" dirty="0">
              <a:solidFill>
                <a:schemeClr val="bg1"/>
              </a:solidFill>
              <a:latin typeface="Courier New" panose="02070309020205020404" pitchFamily="49" charset="0"/>
              <a:cs typeface="Courier New" panose="02070309020205020404" pitchFamily="49" charset="0"/>
            </a:endParaRPr>
          </a:p>
          <a:p>
            <a:r>
              <a:rPr lang="en-US" altLang="en-US" sz="1600" b="1" dirty="0">
                <a:solidFill>
                  <a:schemeClr val="bg1"/>
                </a:solidFill>
                <a:latin typeface="Courier New" panose="02070309020205020404" pitchFamily="49" charset="0"/>
                <a:cs typeface="Courier New" panose="02070309020205020404" pitchFamily="49" charset="0"/>
              </a:rPr>
              <a:t>                if(</a:t>
            </a:r>
            <a:r>
              <a:rPr lang="en-US" altLang="en-US" sz="1600" b="1" dirty="0" err="1">
                <a:solidFill>
                  <a:schemeClr val="bg1"/>
                </a:solidFill>
                <a:latin typeface="Courier New" panose="02070309020205020404" pitchFamily="49" charset="0"/>
                <a:cs typeface="Courier New" panose="02070309020205020404" pitchFamily="49" charset="0"/>
              </a:rPr>
              <a:t>hospitalFloors</a:t>
            </a:r>
            <a:r>
              <a:rPr lang="en-US" altLang="en-US" sz="1600" b="1" dirty="0">
                <a:solidFill>
                  <a:schemeClr val="bg1"/>
                </a:solidFill>
                <a:latin typeface="Courier New" panose="02070309020205020404" pitchFamily="49" charset="0"/>
                <a:cs typeface="Courier New" panose="02070309020205020404" pitchFamily="49" charset="0"/>
              </a:rPr>
              <a:t>[</a:t>
            </a:r>
            <a:r>
              <a:rPr lang="en-US" altLang="en-US" sz="1600" b="1" dirty="0" err="1">
                <a:solidFill>
                  <a:schemeClr val="bg1"/>
                </a:solidFill>
                <a:latin typeface="Courier New" panose="02070309020205020404" pitchFamily="49" charset="0"/>
                <a:cs typeface="Courier New" panose="02070309020205020404" pitchFamily="49" charset="0"/>
              </a:rPr>
              <a:t>i</a:t>
            </a:r>
            <a:r>
              <a:rPr lang="en-US" altLang="en-US" sz="1600" b="1" dirty="0">
                <a:solidFill>
                  <a:schemeClr val="bg1"/>
                </a:solidFill>
                <a:latin typeface="Courier New" panose="02070309020205020404" pitchFamily="49" charset="0"/>
                <a:cs typeface="Courier New" panose="02070309020205020404" pitchFamily="49" charset="0"/>
              </a:rPr>
              <a:t>][j] == VACANT)</a:t>
            </a:r>
          </a:p>
          <a:p>
            <a:r>
              <a:rPr lang="en-US" altLang="en-US" sz="1600" b="1" dirty="0">
                <a:solidFill>
                  <a:schemeClr val="bg1"/>
                </a:solidFill>
                <a:latin typeface="Courier New" panose="02070309020205020404" pitchFamily="49" charset="0"/>
                <a:cs typeface="Courier New" panose="02070309020205020404" pitchFamily="49" charset="0"/>
              </a:rPr>
              <a:t>                {</a:t>
            </a:r>
          </a:p>
          <a:p>
            <a:r>
              <a:rPr lang="en-US" altLang="en-US" sz="1600" b="1" dirty="0">
                <a:solidFill>
                  <a:schemeClr val="bg1"/>
                </a:solidFill>
                <a:latin typeface="Courier New" panose="02070309020205020404" pitchFamily="49" charset="0"/>
                <a:cs typeface="Courier New" panose="02070309020205020404" pitchFamily="49" charset="0"/>
              </a:rPr>
              <a:t>                    </a:t>
            </a:r>
            <a:r>
              <a:rPr lang="en-US" altLang="en-US" sz="1600" b="1" dirty="0" err="1">
                <a:solidFill>
                  <a:schemeClr val="bg1"/>
                </a:solidFill>
                <a:latin typeface="Courier New" panose="02070309020205020404" pitchFamily="49" charset="0"/>
                <a:cs typeface="Courier New" panose="02070309020205020404" pitchFamily="49" charset="0"/>
              </a:rPr>
              <a:t>pointerVacancies</a:t>
            </a:r>
            <a:r>
              <a:rPr lang="en-US" altLang="en-US" sz="1600" b="1" dirty="0">
                <a:solidFill>
                  <a:schemeClr val="bg1"/>
                </a:solidFill>
                <a:latin typeface="Courier New" panose="02070309020205020404" pitchFamily="49" charset="0"/>
                <a:cs typeface="Courier New" panose="02070309020205020404" pitchFamily="49" charset="0"/>
              </a:rPr>
              <a:t>[</a:t>
            </a:r>
            <a:r>
              <a:rPr lang="en-US" altLang="en-US" sz="1600" b="1" dirty="0" err="1">
                <a:solidFill>
                  <a:schemeClr val="bg1"/>
                </a:solidFill>
                <a:latin typeface="Courier New" panose="02070309020205020404" pitchFamily="49" charset="0"/>
                <a:cs typeface="Courier New" panose="02070309020205020404" pitchFamily="49" charset="0"/>
              </a:rPr>
              <a:t>vacantCount</a:t>
            </a:r>
            <a:r>
              <a:rPr lang="en-US" altLang="en-US" sz="1600" b="1" dirty="0">
                <a:solidFill>
                  <a:schemeClr val="bg1"/>
                </a:solidFill>
                <a:latin typeface="Courier New" panose="02070309020205020404" pitchFamily="49" charset="0"/>
                <a:cs typeface="Courier New" panose="02070309020205020404" pitchFamily="49" charset="0"/>
              </a:rPr>
              <a:t>] </a:t>
            </a:r>
            <a:r>
              <a:rPr lang="en-US" altLang="en-US" sz="1600" b="1" dirty="0" smtClean="0">
                <a:solidFill>
                  <a:schemeClr val="bg1"/>
                </a:solidFill>
                <a:latin typeface="Courier New" panose="02070309020205020404" pitchFamily="49" charset="0"/>
                <a:cs typeface="Courier New" panose="02070309020205020404" pitchFamily="49" charset="0"/>
              </a:rPr>
              <a:t>= </a:t>
            </a:r>
          </a:p>
          <a:p>
            <a:r>
              <a:rPr lang="en-US" altLang="en-US" sz="1600" b="1" dirty="0">
                <a:solidFill>
                  <a:schemeClr val="bg1"/>
                </a:solidFill>
                <a:latin typeface="Courier New" panose="02070309020205020404" pitchFamily="49" charset="0"/>
                <a:cs typeface="Courier New" panose="02070309020205020404" pitchFamily="49" charset="0"/>
              </a:rPr>
              <a:t> </a:t>
            </a:r>
            <a:r>
              <a:rPr lang="en-US" altLang="en-US" sz="1600" b="1" dirty="0" smtClean="0">
                <a:solidFill>
                  <a:schemeClr val="bg1"/>
                </a:solidFill>
                <a:latin typeface="Courier New" panose="02070309020205020404" pitchFamily="49" charset="0"/>
                <a:cs typeface="Courier New" panose="02070309020205020404" pitchFamily="49" charset="0"/>
              </a:rPr>
              <a:t>                   &amp;</a:t>
            </a:r>
            <a:r>
              <a:rPr lang="en-US" altLang="en-US" sz="1600" b="1" dirty="0" err="1">
                <a:solidFill>
                  <a:schemeClr val="bg1"/>
                </a:solidFill>
                <a:latin typeface="Courier New" panose="02070309020205020404" pitchFamily="49" charset="0"/>
                <a:cs typeface="Courier New" panose="02070309020205020404" pitchFamily="49" charset="0"/>
              </a:rPr>
              <a:t>hospitalFloors</a:t>
            </a:r>
            <a:r>
              <a:rPr lang="en-US" altLang="en-US" sz="1600" b="1" dirty="0">
                <a:solidFill>
                  <a:schemeClr val="bg1"/>
                </a:solidFill>
                <a:latin typeface="Courier New" panose="02070309020205020404" pitchFamily="49" charset="0"/>
                <a:cs typeface="Courier New" panose="02070309020205020404" pitchFamily="49" charset="0"/>
              </a:rPr>
              <a:t>[</a:t>
            </a:r>
            <a:r>
              <a:rPr lang="en-US" altLang="en-US" sz="1600" b="1" dirty="0" err="1">
                <a:solidFill>
                  <a:schemeClr val="bg1"/>
                </a:solidFill>
                <a:latin typeface="Courier New" panose="02070309020205020404" pitchFamily="49" charset="0"/>
                <a:cs typeface="Courier New" panose="02070309020205020404" pitchFamily="49" charset="0"/>
              </a:rPr>
              <a:t>i</a:t>
            </a:r>
            <a:r>
              <a:rPr lang="en-US" altLang="en-US" sz="1600" b="1" dirty="0">
                <a:solidFill>
                  <a:schemeClr val="bg1"/>
                </a:solidFill>
                <a:latin typeface="Courier New" panose="02070309020205020404" pitchFamily="49" charset="0"/>
                <a:cs typeface="Courier New" panose="02070309020205020404" pitchFamily="49" charset="0"/>
              </a:rPr>
              <a:t>][j];</a:t>
            </a:r>
          </a:p>
          <a:p>
            <a:r>
              <a:rPr lang="en-US" altLang="en-US" sz="1600" b="1" dirty="0">
                <a:solidFill>
                  <a:schemeClr val="bg1"/>
                </a:solidFill>
                <a:latin typeface="Courier New" panose="02070309020205020404" pitchFamily="49" charset="0"/>
                <a:cs typeface="Courier New" panose="02070309020205020404" pitchFamily="49" charset="0"/>
              </a:rPr>
              <a:t>                    </a:t>
            </a:r>
            <a:r>
              <a:rPr lang="en-US" altLang="en-US" sz="1600" b="1" dirty="0" err="1">
                <a:solidFill>
                  <a:schemeClr val="bg1"/>
                </a:solidFill>
                <a:latin typeface="Courier New" panose="02070309020205020404" pitchFamily="49" charset="0"/>
                <a:cs typeface="Courier New" panose="02070309020205020404" pitchFamily="49" charset="0"/>
              </a:rPr>
              <a:t>vacantCount</a:t>
            </a:r>
            <a:r>
              <a:rPr lang="en-US" altLang="en-US" sz="1600" b="1" dirty="0">
                <a:solidFill>
                  <a:schemeClr val="bg1"/>
                </a:solidFill>
                <a:latin typeface="Courier New" panose="02070309020205020404" pitchFamily="49" charset="0"/>
                <a:cs typeface="Courier New" panose="02070309020205020404" pitchFamily="49" charset="0"/>
              </a:rPr>
              <a:t> +=1;</a:t>
            </a:r>
          </a:p>
          <a:p>
            <a:r>
              <a:rPr lang="en-US" altLang="en-US" sz="1600" b="1" dirty="0">
                <a:solidFill>
                  <a:schemeClr val="bg1"/>
                </a:solidFill>
                <a:latin typeface="Courier New" panose="02070309020205020404" pitchFamily="49" charset="0"/>
                <a:cs typeface="Courier New" panose="02070309020205020404" pitchFamily="49" charset="0"/>
              </a:rPr>
              <a:t>                }</a:t>
            </a:r>
          </a:p>
          <a:p>
            <a:r>
              <a:rPr lang="en-US" altLang="en-US" sz="1600" b="1" dirty="0">
                <a:solidFill>
                  <a:schemeClr val="bg1"/>
                </a:solidFill>
                <a:latin typeface="Courier New" panose="02070309020205020404" pitchFamily="49" charset="0"/>
                <a:cs typeface="Courier New" panose="02070309020205020404" pitchFamily="49" charset="0"/>
              </a:rPr>
              <a:t>            }</a:t>
            </a:r>
          </a:p>
          <a:p>
            <a:r>
              <a:rPr lang="en-US" altLang="en-US" sz="1600" b="1" dirty="0">
                <a:solidFill>
                  <a:schemeClr val="bg1"/>
                </a:solidFill>
                <a:latin typeface="Courier New" panose="02070309020205020404" pitchFamily="49" charset="0"/>
                <a:cs typeface="Courier New" panose="02070309020205020404" pitchFamily="49" charset="0"/>
              </a:rPr>
              <a:t>        }</a:t>
            </a:r>
          </a:p>
          <a:p>
            <a:r>
              <a:rPr lang="en-US" altLang="en-US" sz="16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546200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p:cNvSpPr>
            <a:spLocks noGrp="1"/>
          </p:cNvSpPr>
          <p:nvPr>
            <p:ph type="title" idx="4294967295"/>
          </p:nvPr>
        </p:nvSpPr>
        <p:spPr bwMode="auto">
          <a:xfrm>
            <a:off x="1831975" y="114527"/>
            <a:ext cx="6347713" cy="1320800"/>
          </a:xfrm>
          <a:solidFill>
            <a:schemeClr val="accent2"/>
          </a:solidFill>
          <a:ln>
            <a:solidFill>
              <a:schemeClr val="accent1"/>
            </a:solidFill>
            <a:headEnd/>
            <a:tailEnd/>
          </a:ln>
        </p:spPr>
        <p:txBody>
          <a:bodyPr wrap="square" numCol="1" compatLnSpc="1">
            <a:prstTxWarp prst="textNoShape">
              <a:avLst/>
            </a:prstTxWarp>
          </a:bodyPr>
          <a:lstStyle/>
          <a:p>
            <a:pPr eaLnBrk="1" hangingPunct="1"/>
            <a:r>
              <a:rPr lang="en-US" altLang="en-US" cap="none" dirty="0" smtClean="0">
                <a:solidFill>
                  <a:schemeClr val="accent1">
                    <a:lumMod val="50000"/>
                  </a:schemeClr>
                </a:solidFill>
                <a:cs typeface="Tunga" panose="020B0502040204020203" pitchFamily="34" charset="0"/>
              </a:rPr>
              <a:t>SAMPLE PROGRAM: Another Example – pointer to function</a:t>
            </a:r>
          </a:p>
        </p:txBody>
      </p:sp>
      <p:pic>
        <p:nvPicPr>
          <p:cNvPr id="2" name="Picture 1"/>
          <p:cNvPicPr>
            <a:picLocks noChangeAspect="1"/>
          </p:cNvPicPr>
          <p:nvPr/>
        </p:nvPicPr>
        <p:blipFill>
          <a:blip r:embed="rId3"/>
          <a:stretch>
            <a:fillRect/>
          </a:stretch>
        </p:blipFill>
        <p:spPr>
          <a:xfrm>
            <a:off x="-1" y="0"/>
            <a:ext cx="9220201" cy="6858000"/>
          </a:xfrm>
          <a:prstGeom prst="rect">
            <a:avLst/>
          </a:prstGeom>
        </p:spPr>
      </p:pic>
      <p:sp>
        <p:nvSpPr>
          <p:cNvPr id="4" name="Title 1"/>
          <p:cNvSpPr txBox="1">
            <a:spLocks/>
          </p:cNvSpPr>
          <p:nvPr/>
        </p:nvSpPr>
        <p:spPr bwMode="auto">
          <a:xfrm>
            <a:off x="4343400" y="114527"/>
            <a:ext cx="4671313" cy="1320800"/>
          </a:xfrm>
          <a:prstGeom prst="rect">
            <a:avLst/>
          </a:prstGeom>
          <a:solidFill>
            <a:srgbClr val="FFFF00"/>
          </a:solidFill>
          <a:ln>
            <a:solidFill>
              <a:schemeClr val="accent1"/>
            </a:solidFill>
            <a:headEnd/>
            <a:tailEnd/>
          </a:ln>
        </p:spPr>
        <p:txBody>
          <a:bodyPr vert="horz" wrap="square" lIns="91440" tIns="45720" rIns="91440" bIns="45720" numCol="1" rtlCol="0" anchor="t" compatLnSpc="1">
            <a:prstTxWarp prst="textNoShape">
              <a:avLst/>
            </a:prstTxWarp>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solidFill>
                  <a:schemeClr val="accent1">
                    <a:lumMod val="50000"/>
                  </a:schemeClr>
                </a:solidFill>
                <a:cs typeface="Tunga" panose="020B0502040204020203" pitchFamily="34" charset="0"/>
              </a:rPr>
              <a:t>SAMPLE PROGRAM: pointer to function</a:t>
            </a:r>
          </a:p>
        </p:txBody>
      </p:sp>
    </p:spTree>
    <p:extLst>
      <p:ext uri="{BB962C8B-B14F-4D97-AF65-F5344CB8AC3E}">
        <p14:creationId xmlns:p14="http://schemas.microsoft.com/office/powerpoint/2010/main" val="309604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1767570"/>
            <a:ext cx="8229600" cy="4075112"/>
          </a:xfrm>
          <a:prstGeom prst="rect">
            <a:avLst/>
          </a:prstGeom>
        </p:spPr>
        <p:txBody>
          <a:bodyPr/>
          <a:lstStyle/>
          <a:p>
            <a:pPr marL="0" indent="0" algn="l">
              <a:buNone/>
              <a:defRPr/>
            </a:pPr>
            <a:r>
              <a:rPr lang="en-US" dirty="0" smtClean="0">
                <a:cs typeface="Arial" charset="0"/>
              </a:rPr>
              <a:t>In </a:t>
            </a:r>
            <a:r>
              <a:rPr lang="en-US" dirty="0">
                <a:cs typeface="Arial" charset="0"/>
              </a:rPr>
              <a:t>C+</a:t>
            </a:r>
            <a:r>
              <a:rPr lang="en-US" dirty="0" smtClean="0">
                <a:cs typeface="Arial" charset="0"/>
              </a:rPr>
              <a:t>+11</a:t>
            </a:r>
            <a:r>
              <a:rPr lang="en-US" dirty="0">
                <a:cs typeface="Arial" charset="0"/>
              </a:rPr>
              <a:t>, you can use </a:t>
            </a:r>
            <a:r>
              <a:rPr lang="en-US" i="1" dirty="0">
                <a:cs typeface="Arial" charset="0"/>
              </a:rPr>
              <a:t>smart pointers </a:t>
            </a:r>
            <a:r>
              <a:rPr lang="en-US" dirty="0">
                <a:cs typeface="Arial" charset="0"/>
              </a:rPr>
              <a:t>to dynamically allocate memory and not worry about deleting the memory when you are finished using </a:t>
            </a:r>
            <a:r>
              <a:rPr lang="en-US" dirty="0" smtClean="0">
                <a:cs typeface="Arial" charset="0"/>
              </a:rPr>
              <a:t>it.</a:t>
            </a:r>
          </a:p>
          <a:p>
            <a:pPr marL="0" indent="0" algn="l">
              <a:buNone/>
              <a:defRPr/>
            </a:pPr>
            <a:r>
              <a:rPr lang="en-US" dirty="0" smtClean="0">
                <a:cs typeface="Arial" charset="0"/>
              </a:rPr>
              <a:t>Three </a:t>
            </a:r>
            <a:r>
              <a:rPr lang="en-US" dirty="0">
                <a:cs typeface="Arial" charset="0"/>
              </a:rPr>
              <a:t>types of smart pointer:</a:t>
            </a:r>
          </a:p>
          <a:p>
            <a:pPr marL="0" indent="0" algn="l">
              <a:buNone/>
              <a:defRPr/>
            </a:pPr>
            <a:r>
              <a:rPr lang="en-US" dirty="0" smtClean="0">
                <a:latin typeface="Courier New" charset="0"/>
                <a:cs typeface="Courier New" charset="0"/>
              </a:rPr>
              <a:t>	</a:t>
            </a:r>
            <a:r>
              <a:rPr lang="en-US" dirty="0" err="1" smtClean="0">
                <a:latin typeface="Courier New" charset="0"/>
                <a:cs typeface="Courier New" charset="0"/>
              </a:rPr>
              <a:t>unique_ptr</a:t>
            </a:r>
            <a:r>
              <a:rPr lang="en-US" dirty="0" smtClean="0"/>
              <a:t>  </a:t>
            </a:r>
            <a:endParaRPr lang="en-US" dirty="0"/>
          </a:p>
          <a:p>
            <a:pPr marL="0" indent="0" algn="l">
              <a:buNone/>
              <a:defRPr/>
            </a:pPr>
            <a:r>
              <a:rPr lang="en-US" dirty="0" smtClean="0">
                <a:latin typeface="Courier New" charset="0"/>
                <a:cs typeface="Courier New" charset="0"/>
              </a:rPr>
              <a:t>	</a:t>
            </a:r>
            <a:r>
              <a:rPr lang="en-US" dirty="0" err="1" smtClean="0">
                <a:latin typeface="Courier New" charset="0"/>
                <a:cs typeface="Courier New" charset="0"/>
              </a:rPr>
              <a:t>shared_ptr</a:t>
            </a:r>
            <a:endParaRPr lang="en-US" dirty="0"/>
          </a:p>
          <a:p>
            <a:pPr marL="0" indent="0" algn="l">
              <a:buNone/>
              <a:defRPr/>
            </a:pPr>
            <a:r>
              <a:rPr lang="en-US" dirty="0" smtClean="0">
                <a:latin typeface="Courier New" charset="0"/>
                <a:cs typeface="Courier New" charset="0"/>
              </a:rPr>
              <a:t>	</a:t>
            </a:r>
            <a:r>
              <a:rPr lang="en-US" dirty="0" err="1" smtClean="0">
                <a:latin typeface="Courier New" charset="0"/>
                <a:cs typeface="Courier New" charset="0"/>
              </a:rPr>
              <a:t>weak_ptr</a:t>
            </a:r>
            <a:endParaRPr lang="en-US" dirty="0">
              <a:latin typeface="Arial" charset="0"/>
              <a:cs typeface="Arial" charset="0"/>
            </a:endParaRPr>
          </a:p>
          <a:p>
            <a:pPr marL="0" indent="0" algn="l">
              <a:buNone/>
              <a:defRPr/>
            </a:pPr>
            <a:r>
              <a:rPr lang="en-US" dirty="0">
                <a:cs typeface="Arial" charset="0"/>
              </a:rPr>
              <a:t>Must </a:t>
            </a:r>
            <a:r>
              <a:rPr lang="en-US" dirty="0">
                <a:latin typeface="Courier New" charset="0"/>
                <a:cs typeface="Courier New" charset="0"/>
              </a:rPr>
              <a:t>#include</a:t>
            </a:r>
            <a:r>
              <a:rPr lang="en-US" dirty="0">
                <a:latin typeface="Arial" charset="0"/>
                <a:cs typeface="Arial" charset="0"/>
              </a:rPr>
              <a:t> </a:t>
            </a:r>
            <a:r>
              <a:rPr lang="en-US" dirty="0">
                <a:cs typeface="Arial" charset="0"/>
              </a:rPr>
              <a:t>the memory header file</a:t>
            </a:r>
            <a:r>
              <a:rPr lang="en-US" dirty="0" smtClean="0">
                <a:cs typeface="Arial" charset="0"/>
              </a:rPr>
              <a:t>:</a:t>
            </a:r>
          </a:p>
          <a:p>
            <a:pPr marL="0" indent="0" algn="l">
              <a:buNone/>
              <a:defRPr/>
            </a:pPr>
            <a:r>
              <a:rPr lang="en-US" dirty="0" smtClean="0">
                <a:latin typeface="Courier New" charset="0"/>
                <a:cs typeface="Courier New" charset="0"/>
              </a:rPr>
              <a:t>	#</a:t>
            </a:r>
            <a:r>
              <a:rPr lang="en-US" dirty="0">
                <a:latin typeface="Courier New" charset="0"/>
                <a:cs typeface="Courier New" charset="0"/>
              </a:rPr>
              <a:t>include &lt;memory</a:t>
            </a:r>
            <a:r>
              <a:rPr lang="en-US" dirty="0" smtClean="0">
                <a:latin typeface="Courier New" charset="0"/>
                <a:cs typeface="Courier New" charset="0"/>
              </a:rPr>
              <a:t>&gt;</a:t>
            </a:r>
            <a:endParaRPr lang="en-US" dirty="0">
              <a:latin typeface="Arial" charset="0"/>
              <a:cs typeface="Arial" charset="0"/>
            </a:endParaRPr>
          </a:p>
          <a:p>
            <a:pPr marL="0" indent="0" algn="l">
              <a:buNone/>
              <a:defRPr/>
            </a:pPr>
            <a:r>
              <a:rPr lang="en-US" dirty="0" smtClean="0">
                <a:cs typeface="Arial" charset="0"/>
              </a:rPr>
              <a:t>Focus on using the </a:t>
            </a:r>
            <a:r>
              <a:rPr lang="en-US" dirty="0" err="1">
                <a:latin typeface="Courier New" charset="0"/>
                <a:cs typeface="Courier New" charset="0"/>
              </a:rPr>
              <a:t>unique_ptr</a:t>
            </a:r>
            <a:r>
              <a:rPr lang="en-US" dirty="0" smtClean="0">
                <a:cs typeface="Arial" charset="0"/>
              </a:rPr>
              <a:t>:</a:t>
            </a:r>
          </a:p>
          <a:p>
            <a:pPr marL="0" indent="0" algn="l">
              <a:buNone/>
              <a:defRPr/>
            </a:pPr>
            <a:r>
              <a:rPr lang="en-US" dirty="0" smtClean="0">
                <a:latin typeface="Courier New" charset="0"/>
                <a:cs typeface="Courier New" charset="0"/>
              </a:rPr>
              <a:t>	</a:t>
            </a:r>
            <a:r>
              <a:rPr lang="en-US" dirty="0" err="1" smtClean="0">
                <a:latin typeface="Courier New" charset="0"/>
                <a:cs typeface="Courier New" charset="0"/>
              </a:rPr>
              <a:t>unique_ptr</a:t>
            </a:r>
            <a:r>
              <a:rPr lang="en-US" dirty="0">
                <a:latin typeface="Courier New" charset="0"/>
                <a:cs typeface="Courier New" charset="0"/>
              </a:rPr>
              <a:t>&lt;</a:t>
            </a:r>
            <a:r>
              <a:rPr lang="en-US" dirty="0" err="1">
                <a:latin typeface="Courier New" charset="0"/>
                <a:cs typeface="Courier New" charset="0"/>
              </a:rPr>
              <a:t>int</a:t>
            </a:r>
            <a:r>
              <a:rPr lang="en-US" dirty="0">
                <a:latin typeface="Courier New" charset="0"/>
                <a:cs typeface="Courier New" charset="0"/>
              </a:rPr>
              <a:t>&gt; </a:t>
            </a:r>
            <a:r>
              <a:rPr lang="en-US" dirty="0" err="1">
                <a:latin typeface="Courier New" charset="0"/>
                <a:cs typeface="Courier New" charset="0"/>
              </a:rPr>
              <a:t>ptr</a:t>
            </a:r>
            <a:r>
              <a:rPr lang="en-US" dirty="0">
                <a:latin typeface="Courier New" charset="0"/>
                <a:cs typeface="Courier New" charset="0"/>
              </a:rPr>
              <a:t>( new </a:t>
            </a:r>
            <a:r>
              <a:rPr lang="en-US" dirty="0" err="1">
                <a:latin typeface="Courier New" charset="0"/>
                <a:cs typeface="Courier New" charset="0"/>
              </a:rPr>
              <a:t>int</a:t>
            </a:r>
            <a:r>
              <a:rPr lang="en-US" dirty="0">
                <a:latin typeface="Courier New" charset="0"/>
                <a:cs typeface="Courier New" charset="0"/>
              </a:rPr>
              <a:t> )</a:t>
            </a:r>
            <a:r>
              <a:rPr lang="en-US" dirty="0" smtClean="0">
                <a:latin typeface="Courier New" charset="0"/>
                <a:cs typeface="Courier New" charset="0"/>
              </a:rPr>
              <a:t>;</a:t>
            </a:r>
            <a:endParaRPr lang="en-US" dirty="0">
              <a:latin typeface="Courier New" charset="0"/>
              <a:cs typeface="Courier New" charset="0"/>
            </a:endParaRPr>
          </a:p>
        </p:txBody>
      </p:sp>
      <p:sp>
        <p:nvSpPr>
          <p:cNvPr id="3" name="Title 2"/>
          <p:cNvSpPr>
            <a:spLocks noGrp="1"/>
          </p:cNvSpPr>
          <p:nvPr>
            <p:ph type="title"/>
          </p:nvPr>
        </p:nvSpPr>
        <p:spPr>
          <a:xfrm>
            <a:off x="1828800" y="34926"/>
            <a:ext cx="6347713" cy="1320800"/>
          </a:xfrm>
          <a:solidFill>
            <a:srgbClr val="FFFF00"/>
          </a:solidFill>
          <a:ln>
            <a:solidFill>
              <a:schemeClr val="accent1"/>
            </a:solidFill>
          </a:ln>
        </p:spPr>
        <p:txBody>
          <a:bodyPr/>
          <a:lstStyle/>
          <a:p>
            <a:pPr>
              <a:defRPr/>
            </a:pPr>
            <a:r>
              <a:rPr lang="en-US" dirty="0" smtClean="0">
                <a:solidFill>
                  <a:schemeClr val="accent1">
                    <a:lumMod val="50000"/>
                  </a:schemeClr>
                </a:solidFill>
              </a:rPr>
              <a:t>Using Smart Pointers to Avoid Memory Leaks</a:t>
            </a:r>
            <a:endParaRPr lang="en-US" dirty="0">
              <a:solidFill>
                <a:schemeClr val="accent1">
                  <a:lumMod val="50000"/>
                </a:schemeClr>
              </a:solidFill>
            </a:endParaRPr>
          </a:p>
        </p:txBody>
      </p:sp>
      <p:pic>
        <p:nvPicPr>
          <p:cNvPr id="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99745"/>
            <a:ext cx="5143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317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2020888"/>
            <a:ext cx="8229600" cy="4075112"/>
          </a:xfrm>
          <a:prstGeom prst="rect">
            <a:avLst/>
          </a:prstGeom>
        </p:spPr>
        <p:txBody>
          <a:bodyPr/>
          <a:lstStyle/>
          <a:p>
            <a:pPr marL="342900" indent="-342900" algn="l">
              <a:buFont typeface="Arial"/>
              <a:buChar char="•"/>
              <a:defRPr/>
            </a:pPr>
            <a:endParaRPr lang="en-US" dirty="0"/>
          </a:p>
          <a:p>
            <a:pPr marL="342900" indent="-342900" algn="l">
              <a:buFont typeface="Arial"/>
              <a:buChar char="•"/>
              <a:defRPr/>
            </a:pPr>
            <a:endParaRPr lang="en-US" dirty="0" smtClean="0"/>
          </a:p>
          <a:p>
            <a:pPr marL="342900" indent="-342900" algn="l">
              <a:buFont typeface="Arial"/>
              <a:buChar char="•"/>
              <a:defRPr/>
            </a:pPr>
            <a:endParaRPr lang="en-US" dirty="0"/>
          </a:p>
          <a:p>
            <a:pPr marL="342900" indent="-342900" algn="l">
              <a:buFont typeface="Arial"/>
              <a:buChar char="•"/>
              <a:defRPr/>
            </a:pPr>
            <a:endParaRPr lang="en-US" dirty="0" smtClean="0"/>
          </a:p>
          <a:p>
            <a:pPr marL="342900" indent="-342900" algn="l">
              <a:buFont typeface="Arial"/>
              <a:buChar char="•"/>
              <a:defRPr/>
            </a:pPr>
            <a:endParaRPr lang="en-US" dirty="0"/>
          </a:p>
          <a:p>
            <a:pPr marL="342900" indent="-342900" algn="l">
              <a:buFont typeface="Arial"/>
              <a:buChar char="•"/>
              <a:defRPr/>
            </a:pPr>
            <a:endParaRPr lang="en-US" dirty="0" smtClean="0"/>
          </a:p>
          <a:p>
            <a:pPr marL="342900" indent="-342900" algn="l">
              <a:buFont typeface="Arial"/>
              <a:buChar char="•"/>
              <a:defRPr/>
            </a:pPr>
            <a:r>
              <a:rPr lang="en-US" dirty="0" smtClean="0"/>
              <a:t>The </a:t>
            </a:r>
            <a:r>
              <a:rPr lang="en-US" dirty="0"/>
              <a:t>notation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 </a:t>
            </a:r>
            <a:r>
              <a:rPr lang="en-US" dirty="0"/>
              <a:t>indicates that the pointer can point to an </a:t>
            </a:r>
            <a:r>
              <a:rPr lang="en-US" dirty="0" err="1">
                <a:latin typeface="Courier New" panose="02070309020205020404" pitchFamily="49" charset="0"/>
                <a:cs typeface="Courier New" panose="02070309020205020404" pitchFamily="49" charset="0"/>
              </a:rPr>
              <a:t>int</a:t>
            </a:r>
            <a:r>
              <a:rPr lang="en-US" dirty="0"/>
              <a:t> .</a:t>
            </a:r>
          </a:p>
          <a:p>
            <a:pPr marL="342900" indent="-342900" algn="l">
              <a:buFont typeface="Arial"/>
              <a:buChar char="•"/>
              <a:defRPr/>
            </a:pPr>
            <a:r>
              <a:rPr lang="en-US" dirty="0"/>
              <a:t>The name of the pointer is </a:t>
            </a:r>
            <a:r>
              <a:rPr lang="en-US" dirty="0" err="1">
                <a:latin typeface="Courier New" panose="02070309020205020404" pitchFamily="49" charset="0"/>
                <a:cs typeface="Courier New" panose="02070309020205020404" pitchFamily="49" charset="0"/>
              </a:rPr>
              <a:t>ptr</a:t>
            </a:r>
            <a:r>
              <a:rPr lang="en-US" dirty="0"/>
              <a:t> .</a:t>
            </a:r>
          </a:p>
          <a:p>
            <a:pPr marL="342900" indent="-342900" algn="l">
              <a:buFont typeface="Arial"/>
              <a:buChar char="•"/>
              <a:defRPr/>
            </a:pPr>
            <a:r>
              <a:rPr lang="en-US" dirty="0"/>
              <a:t>The expression </a:t>
            </a:r>
            <a:r>
              <a:rPr lang="en-US" dirty="0">
                <a:latin typeface="Courier New" panose="02070309020205020404" pitchFamily="49" charset="0"/>
                <a:cs typeface="Courier New" panose="02070309020205020404" pitchFamily="49" charset="0"/>
              </a:rPr>
              <a:t>new </a:t>
            </a:r>
            <a:r>
              <a:rPr lang="en-US" dirty="0" err="1">
                <a:latin typeface="Courier New" panose="02070309020205020404" pitchFamily="49" charset="0"/>
                <a:cs typeface="Courier New" panose="02070309020205020404" pitchFamily="49" charset="0"/>
              </a:rPr>
              <a:t>int</a:t>
            </a:r>
            <a:r>
              <a:rPr lang="en-US" dirty="0">
                <a:cs typeface="Courier New" panose="02070309020205020404" pitchFamily="49" charset="0"/>
              </a:rPr>
              <a:t> </a:t>
            </a:r>
            <a:r>
              <a:rPr lang="en-US" dirty="0"/>
              <a:t>allocates a chunk of memory to hold an </a:t>
            </a:r>
            <a:r>
              <a:rPr lang="en-US" dirty="0">
                <a:latin typeface="Courier New" panose="02070309020205020404" pitchFamily="49" charset="0"/>
                <a:cs typeface="Courier New" panose="02070309020205020404" pitchFamily="49" charset="0"/>
              </a:rPr>
              <a:t>int</a:t>
            </a:r>
            <a:r>
              <a:rPr lang="en-US" dirty="0"/>
              <a:t>.</a:t>
            </a:r>
          </a:p>
          <a:p>
            <a:pPr marL="342900" indent="-342900" algn="l">
              <a:buFont typeface="Arial"/>
              <a:buChar char="•"/>
              <a:defRPr/>
            </a:pPr>
            <a:r>
              <a:rPr lang="en-US" dirty="0"/>
              <a:t>The address of the chunk of memory will be assigned to </a:t>
            </a:r>
            <a:r>
              <a:rPr lang="en-US" dirty="0" err="1">
                <a:latin typeface="Courier New" panose="02070309020205020404" pitchFamily="49" charset="0"/>
                <a:cs typeface="Courier New" panose="02070309020205020404" pitchFamily="49" charset="0"/>
              </a:rPr>
              <a:t>ptr</a:t>
            </a:r>
            <a:r>
              <a:rPr lang="en-US" dirty="0" smtClean="0"/>
              <a:t>.</a:t>
            </a:r>
            <a:endParaRPr lang="en-US" dirty="0"/>
          </a:p>
        </p:txBody>
      </p:sp>
      <p:sp>
        <p:nvSpPr>
          <p:cNvPr id="3" name="Title 2"/>
          <p:cNvSpPr>
            <a:spLocks noGrp="1"/>
          </p:cNvSpPr>
          <p:nvPr>
            <p:ph type="title"/>
          </p:nvPr>
        </p:nvSpPr>
        <p:spPr>
          <a:xfrm>
            <a:off x="1676400" y="180250"/>
            <a:ext cx="6347713" cy="1320800"/>
          </a:xfrm>
          <a:solidFill>
            <a:srgbClr val="FFFF00"/>
          </a:solidFill>
          <a:ln>
            <a:solidFill>
              <a:schemeClr val="accent1"/>
            </a:solidFill>
          </a:ln>
        </p:spPr>
        <p:txBody>
          <a:bodyPr/>
          <a:lstStyle/>
          <a:p>
            <a:pPr>
              <a:defRPr/>
            </a:pPr>
            <a:r>
              <a:rPr lang="en-US" dirty="0">
                <a:solidFill>
                  <a:schemeClr val="accent1">
                    <a:lumMod val="50000"/>
                  </a:schemeClr>
                </a:solidFill>
              </a:rPr>
              <a:t>Using Smart Pointers to Avoid Memory </a:t>
            </a:r>
            <a:r>
              <a:rPr lang="en-US" dirty="0" smtClean="0">
                <a:solidFill>
                  <a:schemeClr val="accent1">
                    <a:lumMod val="50000"/>
                  </a:schemeClr>
                </a:solidFill>
              </a:rPr>
              <a:t>Leaks (cont.)</a:t>
            </a:r>
            <a:endParaRPr lang="en-US" dirty="0">
              <a:solidFill>
                <a:schemeClr val="accent1">
                  <a:lumMod val="50000"/>
                </a:schemeClr>
              </a:solidFill>
            </a:endParaRPr>
          </a:p>
        </p:txBody>
      </p:sp>
      <p:graphicFrame>
        <p:nvGraphicFramePr>
          <p:cNvPr id="6" name="Table 5"/>
          <p:cNvGraphicFramePr>
            <a:graphicFrameLocks noGrp="1"/>
          </p:cNvGraphicFramePr>
          <p:nvPr>
            <p:extLst/>
          </p:nvPr>
        </p:nvGraphicFramePr>
        <p:xfrm>
          <a:off x="914398" y="1924050"/>
          <a:ext cx="7109714" cy="2225874"/>
        </p:xfrm>
        <a:graphic>
          <a:graphicData uri="http://schemas.openxmlformats.org/drawingml/2006/table">
            <a:tbl>
              <a:tblPr firstRow="1" bandRow="1">
                <a:tableStyleId>{5C22544A-7EE6-4342-B048-85BDC9FD1C3A}</a:tableStyleId>
              </a:tblPr>
              <a:tblGrid>
                <a:gridCol w="4396770"/>
                <a:gridCol w="775460"/>
                <a:gridCol w="296500"/>
                <a:gridCol w="525408"/>
                <a:gridCol w="1115576"/>
              </a:tblGrid>
              <a:tr h="579371">
                <a:tc>
                  <a:txBody>
                    <a:bodyPr/>
                    <a:lstStyle/>
                    <a:p>
                      <a:r>
                        <a:rPr lang="en-US" sz="1600" b="0" dirty="0" smtClean="0">
                          <a:solidFill>
                            <a:schemeClr val="tx1"/>
                          </a:solidFill>
                          <a:latin typeface="+mn-lt"/>
                          <a:ea typeface="Wingdings"/>
                          <a:cs typeface="Wingdings"/>
                          <a:sym typeface="Wingdings"/>
                        </a:rPr>
                        <a:t>                     Name</a:t>
                      </a:r>
                      <a:r>
                        <a:rPr lang="en-US" sz="1600" b="0" baseline="0" dirty="0" smtClean="0">
                          <a:solidFill>
                            <a:schemeClr val="tx1"/>
                          </a:solidFill>
                          <a:latin typeface="+mn-lt"/>
                          <a:ea typeface="Wingdings"/>
                          <a:cs typeface="Wingdings"/>
                          <a:sym typeface="Wingdings"/>
                        </a:rPr>
                        <a:t> of the pointer</a:t>
                      </a:r>
                      <a:endParaRPr lang="en-US" sz="1600" b="0" dirty="0" smtClean="0">
                        <a:solidFill>
                          <a:schemeClr val="tx1"/>
                        </a:solidFill>
                        <a:latin typeface="+mn-lt"/>
                        <a:ea typeface="Wingdings"/>
                        <a:cs typeface="Wingdings"/>
                        <a:sym typeface="Wingdings"/>
                      </a:endParaRPr>
                    </a:p>
                    <a:p>
                      <a:r>
                        <a:rPr lang="en-US" sz="1600" b="0" baseline="0" dirty="0" smtClean="0">
                          <a:solidFill>
                            <a:schemeClr val="tx1"/>
                          </a:solidFill>
                          <a:latin typeface="Wingdings"/>
                          <a:ea typeface="Wingdings"/>
                          <a:cs typeface="Wingdings"/>
                          <a:sym typeface="Wingdings"/>
                        </a:rPr>
                        <a:t>             </a:t>
                      </a:r>
                      <a:r>
                        <a:rPr lang="en-US" sz="1600" b="0" dirty="0" smtClean="0">
                          <a:solidFill>
                            <a:schemeClr val="tx1"/>
                          </a:solidFill>
                          <a:latin typeface="Wingdings"/>
                          <a:ea typeface="Wingdings"/>
                          <a:cs typeface="Wingdings"/>
                          <a:sym typeface="Wingdings"/>
                        </a:rPr>
                        <a:t></a:t>
                      </a:r>
                      <a:endParaRPr lang="en-US" sz="1600" b="0" dirty="0">
                        <a:solidFill>
                          <a:schemeClr val="tx1"/>
                        </a:solidFill>
                      </a:endParaRPr>
                    </a:p>
                  </a:txBody>
                  <a:tcPr marT="45740" marB="45740" anchor="b">
                    <a:noFill/>
                  </a:tcPr>
                </a:tc>
                <a:tc gridSpan="2">
                  <a:txBody>
                    <a:bodyPr/>
                    <a:lstStyle/>
                    <a:p>
                      <a:endParaRPr lang="en-US" sz="1800" b="0">
                        <a:solidFill>
                          <a:schemeClr val="tx1"/>
                        </a:solidFill>
                      </a:endParaRPr>
                    </a:p>
                  </a:txBody>
                  <a:tcPr marT="45740" marB="45740">
                    <a:noFill/>
                  </a:tcPr>
                </a:tc>
                <a:tc hMerge="1">
                  <a:txBody>
                    <a:bodyPr/>
                    <a:lstStyle/>
                    <a:p>
                      <a:endParaRPr lang="en-US"/>
                    </a:p>
                  </a:txBody>
                  <a:tcPr/>
                </a:tc>
                <a:tc>
                  <a:txBody>
                    <a:bodyPr/>
                    <a:lstStyle/>
                    <a:p>
                      <a:endParaRPr lang="en-US" sz="1800" b="0" dirty="0">
                        <a:solidFill>
                          <a:schemeClr val="tx1"/>
                        </a:solidFill>
                      </a:endParaRPr>
                    </a:p>
                  </a:txBody>
                  <a:tcPr marT="45740" marB="45740">
                    <a:noFill/>
                  </a:tcPr>
                </a:tc>
                <a:tc>
                  <a:txBody>
                    <a:bodyPr/>
                    <a:lstStyle/>
                    <a:p>
                      <a:endParaRPr lang="en-US" sz="1800" b="0">
                        <a:solidFill>
                          <a:schemeClr val="tx1"/>
                        </a:solidFill>
                      </a:endParaRPr>
                    </a:p>
                  </a:txBody>
                  <a:tcPr marT="45740" marB="45740">
                    <a:noFill/>
                  </a:tcPr>
                </a:tc>
              </a:tr>
              <a:tr h="365919">
                <a:tc>
                  <a:txBody>
                    <a:bodyPr/>
                    <a:lstStyle/>
                    <a:p>
                      <a:r>
                        <a:rPr lang="en-US" sz="2000" b="1" dirty="0" err="1" smtClean="0">
                          <a:solidFill>
                            <a:schemeClr val="tx1"/>
                          </a:solidFill>
                          <a:latin typeface="Courier New"/>
                          <a:cs typeface="Courier New"/>
                        </a:rPr>
                        <a:t>unique_ptr</a:t>
                      </a:r>
                      <a:r>
                        <a:rPr lang="en-US" sz="2000" b="1" dirty="0" smtClean="0">
                          <a:solidFill>
                            <a:schemeClr val="tx1"/>
                          </a:solidFill>
                          <a:latin typeface="Courier New"/>
                          <a:cs typeface="Courier New"/>
                        </a:rPr>
                        <a:t>&lt;</a:t>
                      </a:r>
                      <a:r>
                        <a:rPr lang="en-US" sz="2000" b="1" dirty="0" err="1" smtClean="0">
                          <a:solidFill>
                            <a:schemeClr val="tx1"/>
                          </a:solidFill>
                          <a:latin typeface="Courier New"/>
                          <a:cs typeface="Courier New"/>
                        </a:rPr>
                        <a:t>int</a:t>
                      </a:r>
                      <a:r>
                        <a:rPr lang="en-US" sz="2000" b="1" dirty="0" smtClean="0">
                          <a:solidFill>
                            <a:schemeClr val="tx1"/>
                          </a:solidFill>
                          <a:latin typeface="Courier New"/>
                          <a:cs typeface="Courier New"/>
                        </a:rPr>
                        <a:t>&gt; </a:t>
                      </a:r>
                      <a:r>
                        <a:rPr lang="en-US" sz="2000" b="1" dirty="0" err="1" smtClean="0">
                          <a:solidFill>
                            <a:schemeClr val="tx1"/>
                          </a:solidFill>
                          <a:latin typeface="Courier New"/>
                          <a:cs typeface="Courier New"/>
                        </a:rPr>
                        <a:t>ptr</a:t>
                      </a:r>
                      <a:r>
                        <a:rPr lang="en-US" sz="2000" b="1" dirty="0" smtClean="0">
                          <a:solidFill>
                            <a:schemeClr val="tx1"/>
                          </a:solidFill>
                          <a:latin typeface="Courier New"/>
                          <a:cs typeface="Courier New"/>
                        </a:rPr>
                        <a:t> (</a:t>
                      </a:r>
                      <a:endParaRPr lang="en-US" sz="2000" b="1" dirty="0">
                        <a:solidFill>
                          <a:schemeClr val="tx1"/>
                        </a:solidFill>
                        <a:latin typeface="Courier New"/>
                        <a:cs typeface="Courier New"/>
                      </a:endParaRPr>
                    </a:p>
                  </a:txBody>
                  <a:tcPr marT="45740" marB="45740">
                    <a:noFill/>
                  </a:tcPr>
                </a:tc>
                <a:tc gridSpan="3">
                  <a:txBody>
                    <a:bodyPr/>
                    <a:lstStyle/>
                    <a:p>
                      <a:r>
                        <a:rPr lang="en-US" sz="2000" b="1" dirty="0" smtClean="0">
                          <a:solidFill>
                            <a:schemeClr val="tx1"/>
                          </a:solidFill>
                          <a:latin typeface="Courier New"/>
                          <a:cs typeface="Courier New"/>
                        </a:rPr>
                        <a:t> new </a:t>
                      </a:r>
                      <a:r>
                        <a:rPr lang="en-US" sz="2000" b="1" dirty="0" err="1" smtClean="0">
                          <a:solidFill>
                            <a:schemeClr val="tx1"/>
                          </a:solidFill>
                          <a:latin typeface="Courier New"/>
                          <a:cs typeface="Courier New"/>
                        </a:rPr>
                        <a:t>int</a:t>
                      </a:r>
                      <a:endParaRPr lang="en-US" sz="2000" b="1" dirty="0">
                        <a:solidFill>
                          <a:schemeClr val="tx1"/>
                        </a:solidFill>
                        <a:latin typeface="Courier New"/>
                        <a:cs typeface="Courier New"/>
                      </a:endParaRPr>
                    </a:p>
                  </a:txBody>
                  <a:tcPr marT="45740" marB="45740">
                    <a:noFill/>
                  </a:tcPr>
                </a:tc>
                <a:tc hMerge="1">
                  <a:txBody>
                    <a:bodyPr/>
                    <a:lstStyle/>
                    <a:p>
                      <a:endParaRPr lang="en-US"/>
                    </a:p>
                  </a:txBody>
                  <a:tcPr/>
                </a:tc>
                <a:tc hMerge="1">
                  <a:txBody>
                    <a:bodyPr/>
                    <a:lstStyle/>
                    <a:p>
                      <a:endParaRPr lang="en-US"/>
                    </a:p>
                  </a:txBody>
                  <a:tcPr/>
                </a:tc>
                <a:tc>
                  <a:txBody>
                    <a:bodyPr/>
                    <a:lstStyle/>
                    <a:p>
                      <a:r>
                        <a:rPr lang="en-US" sz="2000" b="1" dirty="0" smtClean="0">
                          <a:solidFill>
                            <a:schemeClr val="tx1"/>
                          </a:solidFill>
                          <a:latin typeface="Courier New"/>
                          <a:cs typeface="Courier New"/>
                        </a:rPr>
                        <a:t>);</a:t>
                      </a:r>
                      <a:endParaRPr lang="en-US" sz="2000" b="1" dirty="0">
                        <a:solidFill>
                          <a:schemeClr val="tx1"/>
                        </a:solidFill>
                        <a:latin typeface="Courier New"/>
                        <a:cs typeface="Courier New"/>
                      </a:endParaRPr>
                    </a:p>
                  </a:txBody>
                  <a:tcPr marT="45740" marB="45740">
                    <a:noFill/>
                  </a:tcPr>
                </a:tc>
              </a:tr>
              <a:tr h="213453">
                <a:tc rowSpan="2">
                  <a:txBody>
                    <a:bodyPr/>
                    <a:lstStyle/>
                    <a:p>
                      <a:r>
                        <a:rPr lang="en-US" sz="1600" b="0" dirty="0" smtClean="0">
                          <a:solidFill>
                            <a:schemeClr val="tx1"/>
                          </a:solidFill>
                          <a:latin typeface="Wingdings"/>
                          <a:ea typeface="Wingdings"/>
                          <a:cs typeface="Wingdings"/>
                          <a:sym typeface="Wingdings"/>
                        </a:rPr>
                        <a:t>         </a:t>
                      </a:r>
                      <a:endParaRPr lang="en-US" sz="1600" b="0" dirty="0">
                        <a:solidFill>
                          <a:schemeClr val="tx1"/>
                        </a:solidFill>
                      </a:endParaRPr>
                    </a:p>
                  </a:txBody>
                  <a:tcPr marT="45740" marB="45740">
                    <a:lnR w="12700" cap="flat" cmpd="sng" algn="ctr">
                      <a:solidFill>
                        <a:scrgbClr r="0" g="0" b="0"/>
                      </a:solidFill>
                      <a:prstDash val="solid"/>
                      <a:round/>
                      <a:headEnd type="none" w="med" len="med"/>
                      <a:tailEnd type="none" w="med" len="med"/>
                    </a:lnR>
                    <a:noFill/>
                  </a:tcPr>
                </a:tc>
                <a:tc>
                  <a:txBody>
                    <a:bodyPr/>
                    <a:lstStyle/>
                    <a:p>
                      <a:endParaRPr lang="en-US" sz="800" b="0" dirty="0">
                        <a:solidFill>
                          <a:schemeClr val="tx1"/>
                        </a:solidFill>
                      </a:endParaRPr>
                    </a:p>
                  </a:txBody>
                  <a:tcPr marT="45740" marB="45740">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noFill/>
                  </a:tcPr>
                </a:tc>
                <a:tc gridSpan="2">
                  <a:txBody>
                    <a:bodyPr/>
                    <a:lstStyle/>
                    <a:p>
                      <a:endParaRPr lang="en-US" sz="800" b="0" dirty="0">
                        <a:solidFill>
                          <a:schemeClr val="tx1"/>
                        </a:solidFill>
                      </a:endParaRPr>
                    </a:p>
                  </a:txBody>
                  <a:tcPr marT="45740" marB="45740">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hMerge="1">
                  <a:txBody>
                    <a:bodyPr/>
                    <a:lstStyle/>
                    <a:p>
                      <a:endParaRPr lang="en-US" dirty="0"/>
                    </a:p>
                  </a:txBody>
                  <a:tcPr/>
                </a:tc>
                <a:tc>
                  <a:txBody>
                    <a:bodyPr/>
                    <a:lstStyle/>
                    <a:p>
                      <a:endParaRPr lang="en-US" sz="800" b="0" dirty="0">
                        <a:solidFill>
                          <a:schemeClr val="tx1"/>
                        </a:solidFill>
                      </a:endParaRPr>
                    </a:p>
                  </a:txBody>
                  <a:tcPr marT="45740" marB="45740">
                    <a:lnL w="12700" cap="flat" cmpd="sng" algn="ctr">
                      <a:solidFill>
                        <a:scrgbClr r="0" g="0" b="0"/>
                      </a:solidFill>
                      <a:prstDash val="solid"/>
                      <a:round/>
                      <a:headEnd type="none" w="med" len="med"/>
                      <a:tailEnd type="none" w="med" len="med"/>
                    </a:lnL>
                    <a:noFill/>
                  </a:tcPr>
                </a:tc>
              </a:tr>
              <a:tr h="213453">
                <a:tc vMerge="1">
                  <a:txBody>
                    <a:bodyPr/>
                    <a:lstStyle/>
                    <a:p>
                      <a:endParaRPr lang="en-US" sz="800" dirty="0"/>
                    </a:p>
                  </a:txBody>
                  <a:tcPr/>
                </a:tc>
                <a:tc>
                  <a:txBody>
                    <a:bodyPr/>
                    <a:lstStyle/>
                    <a:p>
                      <a:endParaRPr lang="en-US" sz="800" b="0" dirty="0">
                        <a:solidFill>
                          <a:schemeClr val="tx1"/>
                        </a:solidFill>
                      </a:endParaRPr>
                    </a:p>
                  </a:txBody>
                  <a:tcPr marT="45740" marB="45740">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endParaRPr lang="en-US" sz="800" b="0" dirty="0">
                        <a:solidFill>
                          <a:schemeClr val="tx1"/>
                        </a:solidFill>
                      </a:endParaRPr>
                    </a:p>
                  </a:txBody>
                  <a:tcPr marT="45740" marB="45740">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a:txBody>
                    <a:bodyPr/>
                    <a:lstStyle/>
                    <a:p>
                      <a:endParaRPr lang="en-US" sz="800" b="0" dirty="0">
                        <a:solidFill>
                          <a:schemeClr val="tx1"/>
                        </a:solidFill>
                      </a:endParaRPr>
                    </a:p>
                  </a:txBody>
                  <a:tcPr marT="45740" marB="45740">
                    <a:noFill/>
                  </a:tcPr>
                </a:tc>
              </a:tr>
              <a:tr h="823317">
                <a:tc>
                  <a:txBody>
                    <a:bodyPr/>
                    <a:lstStyle/>
                    <a:p>
                      <a:pPr algn="ctr"/>
                      <a:r>
                        <a:rPr lang="en-US" sz="1600" b="0" baseline="0" dirty="0" smtClean="0">
                          <a:solidFill>
                            <a:schemeClr val="tx1"/>
                          </a:solidFill>
                        </a:rPr>
                        <a:t>                  </a:t>
                      </a:r>
                      <a:r>
                        <a:rPr lang="en-US" sz="1600" b="0" dirty="0" smtClean="0">
                          <a:solidFill>
                            <a:schemeClr val="tx1"/>
                          </a:solidFill>
                        </a:rPr>
                        <a:t>Data type that</a:t>
                      </a:r>
                      <a:endParaRPr lang="en-US" sz="1600" b="0" baseline="0" dirty="0" smtClean="0">
                        <a:solidFill>
                          <a:schemeClr val="tx1"/>
                        </a:solidFill>
                      </a:endParaRPr>
                    </a:p>
                    <a:p>
                      <a:pPr algn="ctr"/>
                      <a:r>
                        <a:rPr lang="en-US" sz="1600" b="0" baseline="0" dirty="0" smtClean="0">
                          <a:solidFill>
                            <a:schemeClr val="tx1"/>
                          </a:solidFill>
                        </a:rPr>
                        <a:t>                   </a:t>
                      </a:r>
                      <a:r>
                        <a:rPr lang="en-US" sz="1600" b="0" dirty="0" smtClean="0">
                          <a:solidFill>
                            <a:schemeClr val="tx1"/>
                          </a:solidFill>
                        </a:rPr>
                        <a:t>the pointer</a:t>
                      </a:r>
                      <a:r>
                        <a:rPr lang="en-US" sz="1600" b="0" baseline="0" dirty="0" smtClean="0">
                          <a:solidFill>
                            <a:schemeClr val="tx1"/>
                          </a:solidFill>
                        </a:rPr>
                        <a:t> will point to.</a:t>
                      </a:r>
                      <a:endParaRPr lang="en-US" sz="1600" b="0" dirty="0">
                        <a:solidFill>
                          <a:schemeClr val="tx1"/>
                        </a:solidFill>
                      </a:endParaRPr>
                    </a:p>
                  </a:txBody>
                  <a:tcPr marT="45740" marB="45740">
                    <a:lnR w="12700" cmpd="sng">
                      <a:noFill/>
                    </a:lnR>
                    <a:noFill/>
                  </a:tcPr>
                </a:tc>
                <a:tc gridSpan="4">
                  <a:txBody>
                    <a:bodyPr/>
                    <a:lstStyle/>
                    <a:p>
                      <a:pPr algn="ctr"/>
                      <a:r>
                        <a:rPr lang="en-US" sz="1600" b="0" dirty="0" smtClean="0">
                          <a:solidFill>
                            <a:schemeClr val="tx1"/>
                          </a:solidFill>
                        </a:rPr>
                        <a:t>Expression that</a:t>
                      </a:r>
                      <a:r>
                        <a:rPr lang="en-US" sz="1600" b="0" baseline="0" dirty="0" smtClean="0">
                          <a:solidFill>
                            <a:schemeClr val="tx1"/>
                          </a:solidFill>
                        </a:rPr>
                        <a:t> </a:t>
                      </a:r>
                      <a:r>
                        <a:rPr lang="en-US" sz="1600" b="0" dirty="0" smtClean="0">
                          <a:solidFill>
                            <a:schemeClr val="tx1"/>
                          </a:solidFill>
                        </a:rPr>
                        <a:t>dynamically allocates the</a:t>
                      </a:r>
                      <a:r>
                        <a:rPr lang="en-US" sz="1600" b="0" baseline="0" dirty="0" smtClean="0">
                          <a:solidFill>
                            <a:schemeClr val="tx1"/>
                          </a:solidFill>
                        </a:rPr>
                        <a:t> memory.</a:t>
                      </a:r>
                      <a:endParaRPr lang="en-US" sz="1600" b="0" dirty="0">
                        <a:solidFill>
                          <a:schemeClr val="tx1"/>
                        </a:solidFill>
                      </a:endParaRPr>
                    </a:p>
                  </a:txBody>
                  <a:tcPr marT="45740" marB="45740">
                    <a:lnL w="12700" cmpd="sng">
                      <a:noFill/>
                    </a:lnL>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sz="1600"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sz="1600" dirty="0"/>
                    </a:p>
                  </a:txBody>
                  <a:tcPr>
                    <a:lnL w="12700" cmpd="sng">
                      <a:noFill/>
                    </a:lnL>
                  </a:tcPr>
                </a:tc>
              </a:tr>
            </a:tbl>
          </a:graphicData>
        </a:graphic>
      </p:graphicFrame>
    </p:spTree>
    <p:extLst>
      <p:ext uri="{BB962C8B-B14F-4D97-AF65-F5344CB8AC3E}">
        <p14:creationId xmlns:p14="http://schemas.microsoft.com/office/powerpoint/2010/main" val="3130493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04" y="196056"/>
            <a:ext cx="6347714" cy="1320800"/>
          </a:xfrm>
          <a:solidFill>
            <a:srgbClr val="FFFF00"/>
          </a:solidFill>
          <a:ln>
            <a:solidFill>
              <a:schemeClr val="accent1"/>
            </a:solidFill>
          </a:ln>
        </p:spPr>
        <p:txBody>
          <a:bodyPr/>
          <a:lstStyle/>
          <a:p>
            <a:pPr>
              <a:defRPr/>
            </a:pPr>
            <a:r>
              <a:rPr lang="en-US" dirty="0" smtClean="0">
                <a:solidFill>
                  <a:schemeClr val="accent1">
                    <a:lumMod val="50000"/>
                  </a:schemeClr>
                </a:solidFill>
              </a:rPr>
              <a:t>Sample Program: Using Smart Pointers</a:t>
            </a:r>
            <a:endParaRPr lang="en-US" dirty="0">
              <a:solidFill>
                <a:schemeClr val="accent1">
                  <a:lumMod val="50000"/>
                </a:schemeClr>
              </a:solidFill>
            </a:endParaRPr>
          </a:p>
        </p:txBody>
      </p:sp>
      <p:graphicFrame>
        <p:nvGraphicFramePr>
          <p:cNvPr id="5" name="Table 4"/>
          <p:cNvGraphicFramePr>
            <a:graphicFrameLocks noGrp="1"/>
          </p:cNvGraphicFramePr>
          <p:nvPr>
            <p:extLst/>
          </p:nvPr>
        </p:nvGraphicFramePr>
        <p:xfrm>
          <a:off x="402318" y="1879283"/>
          <a:ext cx="7243518" cy="4480560"/>
        </p:xfrm>
        <a:graphic>
          <a:graphicData uri="http://schemas.openxmlformats.org/drawingml/2006/table">
            <a:tbl>
              <a:tblPr firstRow="1" bandRow="1">
                <a:tableStyleId>{5C22544A-7EE6-4342-B048-85BDC9FD1C3A}</a:tableStyleId>
              </a:tblPr>
              <a:tblGrid>
                <a:gridCol w="7243518"/>
              </a:tblGrid>
              <a:tr h="370840">
                <a:tc>
                  <a:txBody>
                    <a:bodyPr/>
                    <a:lstStyle/>
                    <a:p>
                      <a:r>
                        <a:rPr lang="en-US" sz="1600" dirty="0" smtClean="0"/>
                        <a:t>/</a:t>
                      </a:r>
                      <a:r>
                        <a:rPr lang="en-US" sz="1600" dirty="0" smtClean="0">
                          <a:latin typeface="Courier New"/>
                          <a:cs typeface="Courier New"/>
                        </a:rPr>
                        <a:t>/ This program demonstrates a </a:t>
                      </a:r>
                      <a:r>
                        <a:rPr lang="en-US" sz="1600" dirty="0" err="1" smtClean="0">
                          <a:latin typeface="Courier New"/>
                          <a:cs typeface="Courier New"/>
                        </a:rPr>
                        <a:t>unique_ptr</a:t>
                      </a:r>
                      <a:r>
                        <a:rPr lang="en-US" sz="1600" dirty="0" smtClean="0">
                          <a:latin typeface="Courier New"/>
                          <a:cs typeface="Courier New"/>
                        </a:rPr>
                        <a:t>.</a:t>
                      </a:r>
                    </a:p>
                    <a:p>
                      <a:r>
                        <a:rPr lang="en-US" sz="1600" dirty="0" smtClean="0">
                          <a:latin typeface="Courier New"/>
                          <a:cs typeface="Courier New"/>
                        </a:rPr>
                        <a:t>#include</a:t>
                      </a:r>
                      <a:r>
                        <a:rPr lang="en-US" sz="1600" baseline="0" dirty="0" smtClean="0">
                          <a:latin typeface="Courier New"/>
                          <a:cs typeface="Courier New"/>
                        </a:rPr>
                        <a:t> &lt;</a:t>
                      </a:r>
                      <a:r>
                        <a:rPr lang="en-US" sz="1600" baseline="0" dirty="0" err="1" smtClean="0">
                          <a:latin typeface="Courier New"/>
                          <a:cs typeface="Courier New"/>
                        </a:rPr>
                        <a:t>iostream</a:t>
                      </a:r>
                      <a:r>
                        <a:rPr lang="en-US" sz="1600" baseline="0" dirty="0" smtClean="0">
                          <a:latin typeface="Courier New"/>
                          <a:cs typeface="Courier New"/>
                        </a:rPr>
                        <a:t>&gt;</a:t>
                      </a:r>
                    </a:p>
                    <a:p>
                      <a:r>
                        <a:rPr lang="en-US" sz="1600" baseline="0" dirty="0" smtClean="0">
                          <a:latin typeface="Courier New"/>
                          <a:cs typeface="Courier New"/>
                        </a:rPr>
                        <a:t>#include &lt;memory&gt;</a:t>
                      </a:r>
                    </a:p>
                    <a:p>
                      <a:r>
                        <a:rPr lang="en-US" sz="1600" baseline="0" dirty="0" smtClean="0">
                          <a:latin typeface="Courier New"/>
                          <a:cs typeface="Courier New"/>
                        </a:rPr>
                        <a:t>using namespace </a:t>
                      </a:r>
                      <a:r>
                        <a:rPr lang="en-US" sz="1600" baseline="0" dirty="0" err="1" smtClean="0">
                          <a:latin typeface="Courier New"/>
                          <a:cs typeface="Courier New"/>
                        </a:rPr>
                        <a:t>std</a:t>
                      </a:r>
                      <a:r>
                        <a:rPr lang="en-US" sz="1600" baseline="0" dirty="0" smtClean="0">
                          <a:latin typeface="Courier New"/>
                          <a:cs typeface="Courier New"/>
                        </a:rPr>
                        <a:t>;</a:t>
                      </a:r>
                    </a:p>
                    <a:p>
                      <a:endParaRPr lang="en-US" sz="1600" baseline="0" dirty="0" smtClean="0">
                        <a:latin typeface="Courier New"/>
                        <a:cs typeface="Courier New"/>
                      </a:endParaRPr>
                    </a:p>
                    <a:p>
                      <a:r>
                        <a:rPr lang="en-US" sz="1600" baseline="0" dirty="0" err="1" smtClean="0">
                          <a:latin typeface="Courier New"/>
                          <a:cs typeface="Courier New"/>
                        </a:rPr>
                        <a:t>int</a:t>
                      </a:r>
                      <a:r>
                        <a:rPr lang="en-US" sz="1600" baseline="0" dirty="0" smtClean="0">
                          <a:latin typeface="Courier New"/>
                          <a:cs typeface="Courier New"/>
                        </a:rPr>
                        <a:t> main()</a:t>
                      </a:r>
                    </a:p>
                    <a:p>
                      <a:r>
                        <a:rPr lang="en-US" sz="1600" baseline="0" dirty="0" smtClean="0">
                          <a:latin typeface="Courier New"/>
                          <a:cs typeface="Courier New"/>
                        </a:rPr>
                        <a:t>{</a:t>
                      </a:r>
                    </a:p>
                    <a:p>
                      <a:r>
                        <a:rPr lang="en-US" sz="1600" baseline="0" dirty="0" smtClean="0">
                          <a:latin typeface="Courier New"/>
                          <a:cs typeface="Courier New"/>
                        </a:rPr>
                        <a:t>   // Define a </a:t>
                      </a:r>
                      <a:r>
                        <a:rPr lang="en-US" sz="1600" baseline="0" dirty="0" err="1" smtClean="0">
                          <a:latin typeface="Courier New"/>
                          <a:cs typeface="Courier New"/>
                        </a:rPr>
                        <a:t>unique_ptr</a:t>
                      </a:r>
                      <a:r>
                        <a:rPr lang="en-US" sz="1600" baseline="0" dirty="0" smtClean="0">
                          <a:latin typeface="Courier New"/>
                          <a:cs typeface="Courier New"/>
                        </a:rPr>
                        <a:t> smart pointer, pointing</a:t>
                      </a:r>
                    </a:p>
                    <a:p>
                      <a:r>
                        <a:rPr lang="en-US" sz="1600" baseline="0" dirty="0" smtClean="0">
                          <a:latin typeface="Courier New"/>
                          <a:cs typeface="Courier New"/>
                        </a:rPr>
                        <a:t>   // to a dynamically allocated int.</a:t>
                      </a:r>
                    </a:p>
                    <a:p>
                      <a:r>
                        <a:rPr lang="en-US" sz="1600" baseline="0" dirty="0" smtClean="0">
                          <a:latin typeface="Courier New"/>
                          <a:cs typeface="Courier New"/>
                        </a:rPr>
                        <a:t>   </a:t>
                      </a:r>
                      <a:r>
                        <a:rPr lang="en-US" sz="1600" baseline="0" dirty="0" err="1" smtClean="0">
                          <a:latin typeface="Courier New"/>
                          <a:cs typeface="Courier New"/>
                        </a:rPr>
                        <a:t>unique_ptr</a:t>
                      </a:r>
                      <a:r>
                        <a:rPr lang="en-US" sz="1600" baseline="0" dirty="0" smtClean="0">
                          <a:latin typeface="Courier New"/>
                          <a:cs typeface="Courier New"/>
                        </a:rPr>
                        <a:t>&lt;</a:t>
                      </a:r>
                      <a:r>
                        <a:rPr lang="en-US" sz="1600" baseline="0" dirty="0" err="1" smtClean="0">
                          <a:latin typeface="Courier New"/>
                          <a:cs typeface="Courier New"/>
                        </a:rPr>
                        <a:t>int</a:t>
                      </a:r>
                      <a:r>
                        <a:rPr lang="en-US" sz="1600" baseline="0" dirty="0" smtClean="0">
                          <a:latin typeface="Courier New"/>
                          <a:cs typeface="Courier New"/>
                        </a:rPr>
                        <a:t>&gt; </a:t>
                      </a:r>
                      <a:r>
                        <a:rPr lang="en-US" sz="1600" baseline="0" dirty="0" err="1" smtClean="0">
                          <a:latin typeface="Courier New"/>
                          <a:cs typeface="Courier New"/>
                        </a:rPr>
                        <a:t>ptr</a:t>
                      </a:r>
                      <a:r>
                        <a:rPr lang="en-US" sz="1600" baseline="0" dirty="0" smtClean="0">
                          <a:latin typeface="Courier New"/>
                          <a:cs typeface="Courier New"/>
                        </a:rPr>
                        <a:t>( new </a:t>
                      </a:r>
                      <a:r>
                        <a:rPr lang="en-US" sz="1600" baseline="0" dirty="0" err="1" smtClean="0">
                          <a:latin typeface="Courier New"/>
                          <a:cs typeface="Courier New"/>
                        </a:rPr>
                        <a:t>int</a:t>
                      </a:r>
                      <a:r>
                        <a:rPr lang="en-US" sz="1600" baseline="0" dirty="0" smtClean="0">
                          <a:latin typeface="Courier New"/>
                          <a:cs typeface="Courier New"/>
                        </a:rPr>
                        <a:t> );</a:t>
                      </a:r>
                    </a:p>
                    <a:p>
                      <a:endParaRPr lang="en-US" sz="1600" baseline="0" dirty="0" smtClean="0">
                        <a:latin typeface="Courier New"/>
                        <a:cs typeface="Courier New"/>
                      </a:endParaRPr>
                    </a:p>
                    <a:p>
                      <a:r>
                        <a:rPr lang="en-US" sz="1600" baseline="0" dirty="0" smtClean="0">
                          <a:latin typeface="Courier New"/>
                          <a:cs typeface="Courier New"/>
                        </a:rPr>
                        <a:t>   // Assign 99 to the dynamically allocated int.</a:t>
                      </a:r>
                    </a:p>
                    <a:p>
                      <a:r>
                        <a:rPr lang="en-US" sz="1600" baseline="0" dirty="0" smtClean="0">
                          <a:latin typeface="Courier New"/>
                          <a:cs typeface="Courier New"/>
                        </a:rPr>
                        <a:t>   *</a:t>
                      </a:r>
                      <a:r>
                        <a:rPr lang="en-US" sz="1600" baseline="0" dirty="0" err="1" smtClean="0">
                          <a:latin typeface="Courier New"/>
                          <a:cs typeface="Courier New"/>
                        </a:rPr>
                        <a:t>ptr</a:t>
                      </a:r>
                      <a:r>
                        <a:rPr lang="en-US" sz="1600" baseline="0" dirty="0" smtClean="0">
                          <a:latin typeface="Courier New"/>
                          <a:cs typeface="Courier New"/>
                        </a:rPr>
                        <a:t> = 99;</a:t>
                      </a:r>
                    </a:p>
                    <a:p>
                      <a:endParaRPr lang="en-US" sz="1600" baseline="0" dirty="0" smtClean="0">
                        <a:latin typeface="Courier New"/>
                        <a:cs typeface="Courier New"/>
                      </a:endParaRPr>
                    </a:p>
                    <a:p>
                      <a:r>
                        <a:rPr lang="en-US" sz="1600" baseline="0" dirty="0" smtClean="0">
                          <a:latin typeface="Courier New"/>
                          <a:cs typeface="Courier New"/>
                        </a:rPr>
                        <a:t>   // Display the value of the dynamically allocated int.</a:t>
                      </a:r>
                    </a:p>
                    <a:p>
                      <a:r>
                        <a:rPr lang="en-US" sz="1600" baseline="0" dirty="0" smtClean="0">
                          <a:latin typeface="Courier New"/>
                          <a:cs typeface="Courier New"/>
                        </a:rPr>
                        <a:t>   </a:t>
                      </a:r>
                      <a:r>
                        <a:rPr lang="en-US" sz="1600" baseline="0" dirty="0" err="1" smtClean="0">
                          <a:latin typeface="Courier New"/>
                          <a:cs typeface="Courier New"/>
                        </a:rPr>
                        <a:t>cout</a:t>
                      </a:r>
                      <a:r>
                        <a:rPr lang="en-US" sz="1600" baseline="0" dirty="0" smtClean="0">
                          <a:latin typeface="Courier New"/>
                          <a:cs typeface="Courier New"/>
                        </a:rPr>
                        <a:t> &lt;&lt; *</a:t>
                      </a:r>
                      <a:r>
                        <a:rPr lang="en-US" sz="1600" baseline="0" dirty="0" err="1" smtClean="0">
                          <a:latin typeface="Courier New"/>
                          <a:cs typeface="Courier New"/>
                        </a:rPr>
                        <a:t>ptr</a:t>
                      </a:r>
                      <a:r>
                        <a:rPr lang="en-US" sz="1600" baseline="0" dirty="0" smtClean="0">
                          <a:latin typeface="Courier New"/>
                          <a:cs typeface="Courier New"/>
                        </a:rPr>
                        <a:t> &lt;&lt; </a:t>
                      </a:r>
                      <a:r>
                        <a:rPr lang="en-US" sz="1600" baseline="0" dirty="0" err="1" smtClean="0">
                          <a:latin typeface="Courier New"/>
                          <a:cs typeface="Courier New"/>
                        </a:rPr>
                        <a:t>endl</a:t>
                      </a:r>
                      <a:r>
                        <a:rPr lang="en-US" sz="1600" baseline="0" dirty="0" smtClean="0">
                          <a:latin typeface="Courier New"/>
                          <a:cs typeface="Courier New"/>
                        </a:rPr>
                        <a:t>;</a:t>
                      </a:r>
                    </a:p>
                    <a:p>
                      <a:r>
                        <a:rPr lang="en-US" sz="1600" baseline="0" dirty="0" smtClean="0">
                          <a:latin typeface="Courier New"/>
                          <a:cs typeface="Courier New"/>
                        </a:rPr>
                        <a:t>   return 0;</a:t>
                      </a:r>
                    </a:p>
                    <a:p>
                      <a:r>
                        <a:rPr lang="en-US" sz="1600" baseline="0" dirty="0" smtClean="0">
                          <a:latin typeface="Courier New"/>
                          <a:cs typeface="Courier New"/>
                        </a:rPr>
                        <a:t>}</a:t>
                      </a:r>
                      <a:endParaRPr lang="en-US" sz="1600" dirty="0">
                        <a:latin typeface="Courier New"/>
                        <a:cs typeface="Courier New"/>
                      </a:endParaRPr>
                    </a:p>
                  </a:txBody>
                  <a:tcPr marL="91454" marR="91454"/>
                </a:tc>
              </a:tr>
            </a:tbl>
          </a:graphicData>
        </a:graphic>
      </p:graphicFrame>
      <p:pic>
        <p:nvPicPr>
          <p:cNvPr id="17613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4438" y="2082800"/>
            <a:ext cx="23637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40" name="TextBox 6"/>
          <p:cNvSpPr txBox="1">
            <a:spLocks noChangeArrowheads="1"/>
          </p:cNvSpPr>
          <p:nvPr/>
        </p:nvSpPr>
        <p:spPr bwMode="auto">
          <a:xfrm>
            <a:off x="5475288" y="2227263"/>
            <a:ext cx="5524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cs typeface="Arial" panose="020B0604020202020204" pitchFamily="34" charset="0"/>
              </a:defRPr>
            </a:lvl1pPr>
            <a:lvl2pPr marL="742950" indent="-285750">
              <a:defRPr>
                <a:solidFill>
                  <a:schemeClr val="tx1"/>
                </a:solidFill>
                <a:latin typeface="Garamond" panose="02020404030301010803" pitchFamily="18" charset="0"/>
                <a:cs typeface="Arial" panose="020B0604020202020204" pitchFamily="34" charset="0"/>
              </a:defRPr>
            </a:lvl2pPr>
            <a:lvl3pPr marL="1143000" indent="-228600">
              <a:defRPr>
                <a:solidFill>
                  <a:schemeClr val="tx1"/>
                </a:solidFill>
                <a:latin typeface="Garamond" panose="02020404030301010803" pitchFamily="18" charset="0"/>
                <a:cs typeface="Arial" panose="020B0604020202020204" pitchFamily="34" charset="0"/>
              </a:defRPr>
            </a:lvl3pPr>
            <a:lvl4pPr marL="1600200" indent="-228600">
              <a:defRPr>
                <a:solidFill>
                  <a:schemeClr val="tx1"/>
                </a:solidFill>
                <a:latin typeface="Garamond" panose="02020404030301010803" pitchFamily="18" charset="0"/>
                <a:cs typeface="Arial" panose="020B0604020202020204" pitchFamily="34" charset="0"/>
              </a:defRPr>
            </a:lvl4pPr>
            <a:lvl5pPr marL="2057400" indent="-22860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1" hangingPunct="1"/>
            <a:r>
              <a:rPr lang="en-US" altLang="en-US" sz="1200"/>
              <a:t>99</a:t>
            </a:r>
            <a:endParaRPr lang="en-US" altLang="en-US" sz="1000"/>
          </a:p>
        </p:txBody>
      </p:sp>
      <p:sp>
        <p:nvSpPr>
          <p:cNvPr id="9" name="TextBox 8"/>
          <p:cNvSpPr txBox="1"/>
          <p:nvPr/>
        </p:nvSpPr>
        <p:spPr>
          <a:xfrm>
            <a:off x="434975" y="4119563"/>
            <a:ext cx="7893050" cy="5842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fontAlgn="t" hangingPunct="1">
              <a:defRPr/>
            </a:pPr>
            <a:r>
              <a:rPr lang="en-US" sz="3200" b="1" dirty="0" err="1">
                <a:solidFill>
                  <a:schemeClr val="tx1">
                    <a:lumMod val="85000"/>
                    <a:lumOff val="15000"/>
                  </a:schemeClr>
                </a:solidFill>
                <a:latin typeface="Candara" panose="020E0502030303020204" pitchFamily="34" charset="0"/>
              </a:rPr>
              <a:t>unique_ptr</a:t>
            </a:r>
            <a:r>
              <a:rPr lang="en-US" sz="3200" b="1" dirty="0">
                <a:solidFill>
                  <a:schemeClr val="tx1">
                    <a:lumMod val="85000"/>
                    <a:lumOff val="15000"/>
                  </a:schemeClr>
                </a:solidFill>
                <a:latin typeface="Candara" panose="020E0502030303020204" pitchFamily="34" charset="0"/>
              </a:rPr>
              <a:t>&lt;</a:t>
            </a:r>
            <a:r>
              <a:rPr lang="en-US" sz="3200" b="1" dirty="0" err="1">
                <a:solidFill>
                  <a:schemeClr val="tx1">
                    <a:lumMod val="85000"/>
                    <a:lumOff val="15000"/>
                  </a:schemeClr>
                </a:solidFill>
                <a:latin typeface="Candara" panose="020E0502030303020204" pitchFamily="34" charset="0"/>
              </a:rPr>
              <a:t>int</a:t>
            </a:r>
            <a:r>
              <a:rPr lang="en-US" sz="3200" b="1" dirty="0">
                <a:solidFill>
                  <a:schemeClr val="tx1">
                    <a:lumMod val="85000"/>
                    <a:lumOff val="15000"/>
                  </a:schemeClr>
                </a:solidFill>
                <a:latin typeface="Candara" panose="020E0502030303020204" pitchFamily="34" charset="0"/>
              </a:rPr>
              <a:t>[]&gt; </a:t>
            </a:r>
            <a:r>
              <a:rPr lang="en-US" sz="3200" b="1" dirty="0" err="1">
                <a:solidFill>
                  <a:schemeClr val="tx1">
                    <a:lumMod val="85000"/>
                    <a:lumOff val="15000"/>
                  </a:schemeClr>
                </a:solidFill>
                <a:latin typeface="Candara" panose="020E0502030303020204" pitchFamily="34" charset="0"/>
              </a:rPr>
              <a:t>ptr</a:t>
            </a:r>
            <a:r>
              <a:rPr lang="en-US" sz="3200" b="1" dirty="0">
                <a:solidFill>
                  <a:schemeClr val="tx1">
                    <a:lumMod val="85000"/>
                    <a:lumOff val="15000"/>
                  </a:schemeClr>
                </a:solidFill>
                <a:latin typeface="Candara" panose="020E0502030303020204" pitchFamily="34" charset="0"/>
              </a:rPr>
              <a:t> ( new </a:t>
            </a:r>
            <a:r>
              <a:rPr lang="en-US" sz="3200" b="1" dirty="0" err="1">
                <a:solidFill>
                  <a:schemeClr val="tx1">
                    <a:lumMod val="85000"/>
                    <a:lumOff val="15000"/>
                  </a:schemeClr>
                </a:solidFill>
                <a:latin typeface="Candara" panose="020E0502030303020204" pitchFamily="34" charset="0"/>
              </a:rPr>
              <a:t>int</a:t>
            </a:r>
            <a:r>
              <a:rPr lang="en-US" sz="3200" b="1" dirty="0">
                <a:solidFill>
                  <a:schemeClr val="tx1">
                    <a:lumMod val="85000"/>
                    <a:lumOff val="15000"/>
                  </a:schemeClr>
                </a:solidFill>
                <a:latin typeface="Candara" panose="020E0502030303020204" pitchFamily="34" charset="0"/>
              </a:rPr>
              <a:t>[</a:t>
            </a:r>
            <a:r>
              <a:rPr lang="en-US" sz="3200" b="1" dirty="0" err="1">
                <a:solidFill>
                  <a:schemeClr val="tx1">
                    <a:lumMod val="85000"/>
                    <a:lumOff val="15000"/>
                  </a:schemeClr>
                </a:solidFill>
                <a:latin typeface="Candara" panose="020E0502030303020204" pitchFamily="34" charset="0"/>
              </a:rPr>
              <a:t>varOfSize</a:t>
            </a:r>
            <a:r>
              <a:rPr lang="en-US" sz="3200" b="1" dirty="0">
                <a:solidFill>
                  <a:schemeClr val="tx1">
                    <a:lumMod val="85000"/>
                    <a:lumOff val="15000"/>
                  </a:schemeClr>
                </a:solidFill>
                <a:latin typeface="Candara" panose="020E0502030303020204" pitchFamily="34" charset="0"/>
              </a:rPr>
              <a:t>]);</a:t>
            </a:r>
          </a:p>
        </p:txBody>
      </p:sp>
    </p:spTree>
    <p:extLst>
      <p:ext uri="{BB962C8B-B14F-4D97-AF65-F5344CB8AC3E}">
        <p14:creationId xmlns:p14="http://schemas.microsoft.com/office/powerpoint/2010/main" val="240957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noChangeArrowheads="1"/>
          </p:cNvSpPr>
          <p:nvPr>
            <p:ph type="subTitle" idx="1"/>
          </p:nvPr>
        </p:nvSpPr>
        <p:spPr>
          <a:xfrm>
            <a:off x="1371600" y="304800"/>
            <a:ext cx="5956005" cy="5715000"/>
          </a:xfrm>
        </p:spPr>
        <p:txBody>
          <a:bodyPr>
            <a:normAutofit/>
          </a:bodyPr>
          <a:lstStyle/>
          <a:p>
            <a:pPr algn="ctr">
              <a:defRPr/>
            </a:pPr>
            <a:r>
              <a:rPr lang="en-US" altLang="en-US" sz="3600" b="1" dirty="0"/>
              <a:t>Unit 1 Module </a:t>
            </a:r>
            <a:r>
              <a:rPr lang="en-US" altLang="en-US" sz="3600" b="1" dirty="0" smtClean="0"/>
              <a:t>1: </a:t>
            </a:r>
            <a:r>
              <a:rPr lang="en-US" sz="3600" b="1" dirty="0" smtClean="0"/>
              <a:t>Pointers</a:t>
            </a:r>
            <a:endParaRPr lang="en-US" sz="3600" b="1" dirty="0"/>
          </a:p>
          <a:p>
            <a:pPr>
              <a:defRPr/>
            </a:pPr>
            <a:endParaRPr lang="en-US" sz="2800" dirty="0"/>
          </a:p>
          <a:p>
            <a:pPr>
              <a:defRPr/>
            </a:pPr>
            <a:r>
              <a:rPr lang="en-US" sz="2800" dirty="0" smtClean="0"/>
              <a:t>Some fundamentals</a:t>
            </a:r>
            <a:endParaRPr lang="en-US" sz="2800" dirty="0"/>
          </a:p>
          <a:p>
            <a:pPr>
              <a:defRPr/>
            </a:pPr>
            <a:r>
              <a:rPr lang="en-US" sz="2800" dirty="0" smtClean="0"/>
              <a:t>Pointers</a:t>
            </a:r>
            <a:endParaRPr lang="en-US" sz="2800" dirty="0"/>
          </a:p>
          <a:p>
            <a:r>
              <a:rPr lang="en-US" altLang="en-US" dirty="0" smtClean="0"/>
              <a:t> </a:t>
            </a:r>
            <a:endParaRPr lang="en-US" altLang="en-US" dirty="0"/>
          </a:p>
        </p:txBody>
      </p:sp>
    </p:spTree>
    <p:extLst>
      <p:ext uri="{BB962C8B-B14F-4D97-AF65-F5344CB8AC3E}">
        <p14:creationId xmlns:p14="http://schemas.microsoft.com/office/powerpoint/2010/main" val="2280385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6347714" cy="1320800"/>
          </a:xfrm>
          <a:solidFill>
            <a:srgbClr val="FFFF00"/>
          </a:solidFill>
          <a:ln>
            <a:solidFill>
              <a:schemeClr val="accent1"/>
            </a:solidFill>
          </a:ln>
        </p:spPr>
        <p:txBody>
          <a:bodyPr/>
          <a:lstStyle/>
          <a:p>
            <a:pPr>
              <a:defRPr/>
            </a:pPr>
            <a:r>
              <a:rPr lang="en-US" dirty="0" smtClean="0">
                <a:solidFill>
                  <a:schemeClr val="accent1">
                    <a:lumMod val="50000"/>
                  </a:schemeClr>
                </a:solidFill>
              </a:rPr>
              <a:t>Sample Program: Using Smart Pointers</a:t>
            </a:r>
            <a:endParaRPr lang="en-US" dirty="0">
              <a:solidFill>
                <a:schemeClr val="accent1">
                  <a:lumMod val="50000"/>
                </a:schemeClr>
              </a:solidFill>
            </a:endParaRPr>
          </a:p>
        </p:txBody>
      </p:sp>
      <p:sp>
        <p:nvSpPr>
          <p:cNvPr id="4" name="Rectangle 3"/>
          <p:cNvSpPr/>
          <p:nvPr/>
        </p:nvSpPr>
        <p:spPr>
          <a:xfrm>
            <a:off x="609600" y="1203779"/>
            <a:ext cx="8024114" cy="5632450"/>
          </a:xfrm>
          <a:prstGeom prst="rect">
            <a:avLst/>
          </a:prstGeom>
          <a:solidFill>
            <a:schemeClr val="tx1"/>
          </a:solidFill>
        </p:spPr>
        <p:txBody>
          <a:bodyPr wrap="square">
            <a:spAutoFit/>
          </a:bodyPr>
          <a:lstStyle/>
          <a:p>
            <a:pPr>
              <a:defRPr/>
            </a:pPr>
            <a:r>
              <a:rPr lang="en-US" sz="1200" b="1" spc="300" dirty="0">
                <a:solidFill>
                  <a:schemeClr val="bg1"/>
                </a:solidFill>
                <a:latin typeface="Candara" panose="020E0502030303020204" pitchFamily="34" charset="0"/>
              </a:rPr>
              <a:t>3 #include &lt;</a:t>
            </a:r>
            <a:r>
              <a:rPr lang="en-US" sz="1200" b="1" spc="300" dirty="0" err="1">
                <a:solidFill>
                  <a:schemeClr val="bg1"/>
                </a:solidFill>
                <a:latin typeface="Candara" panose="020E0502030303020204" pitchFamily="34" charset="0"/>
              </a:rPr>
              <a:t>iostream</a:t>
            </a:r>
            <a:r>
              <a:rPr lang="en-US" sz="1200" b="1" spc="300" dirty="0">
                <a:solidFill>
                  <a:schemeClr val="bg1"/>
                </a:solidFill>
                <a:latin typeface="Candara" panose="020E0502030303020204" pitchFamily="34" charset="0"/>
              </a:rPr>
              <a:t>&gt;</a:t>
            </a:r>
          </a:p>
          <a:p>
            <a:pPr>
              <a:defRPr/>
            </a:pPr>
            <a:r>
              <a:rPr lang="en-US" sz="1200" b="1" spc="300" dirty="0">
                <a:solidFill>
                  <a:srgbClr val="FFFF00"/>
                </a:solidFill>
                <a:latin typeface="Candara" panose="020E0502030303020204" pitchFamily="34" charset="0"/>
              </a:rPr>
              <a:t>4 #include &lt;memory&gt;</a:t>
            </a:r>
          </a:p>
          <a:p>
            <a:pPr>
              <a:defRPr/>
            </a:pPr>
            <a:r>
              <a:rPr lang="en-US" sz="1200" b="1" spc="300" dirty="0">
                <a:solidFill>
                  <a:schemeClr val="bg1"/>
                </a:solidFill>
                <a:latin typeface="Candara" panose="020E0502030303020204" pitchFamily="34" charset="0"/>
              </a:rPr>
              <a:t>5 using namespace </a:t>
            </a:r>
            <a:r>
              <a:rPr lang="en-US" sz="1200" b="1" spc="300" dirty="0" err="1">
                <a:solidFill>
                  <a:schemeClr val="bg1"/>
                </a:solidFill>
                <a:latin typeface="Candara" panose="020E0502030303020204" pitchFamily="34" charset="0"/>
              </a:rPr>
              <a:t>std</a:t>
            </a:r>
            <a:r>
              <a:rPr lang="en-US" sz="1200" b="1" spc="300" dirty="0">
                <a:solidFill>
                  <a:schemeClr val="bg1"/>
                </a:solidFill>
                <a:latin typeface="Candara" panose="020E0502030303020204" pitchFamily="34" charset="0"/>
              </a:rPr>
              <a:t>;</a:t>
            </a:r>
          </a:p>
          <a:p>
            <a:pPr>
              <a:defRPr/>
            </a:pPr>
            <a:r>
              <a:rPr lang="en-US" sz="1200" b="1" spc="300" dirty="0">
                <a:solidFill>
                  <a:schemeClr val="bg1"/>
                </a:solidFill>
                <a:latin typeface="Candara" panose="020E0502030303020204" pitchFamily="34" charset="0"/>
              </a:rPr>
              <a:t>6</a:t>
            </a:r>
          </a:p>
          <a:p>
            <a:pPr>
              <a:defRPr/>
            </a:pPr>
            <a:r>
              <a:rPr lang="en-US" sz="1200" b="1" spc="300" dirty="0">
                <a:solidFill>
                  <a:schemeClr val="bg1"/>
                </a:solidFill>
                <a:latin typeface="Candara" panose="020E0502030303020204" pitchFamily="34" charset="0"/>
              </a:rPr>
              <a:t>7 </a:t>
            </a:r>
            <a:r>
              <a:rPr lang="en-US" sz="1200" b="1" spc="300" dirty="0" err="1">
                <a:solidFill>
                  <a:schemeClr val="bg1"/>
                </a:solidFill>
                <a:latin typeface="Candara" panose="020E0502030303020204" pitchFamily="34" charset="0"/>
              </a:rPr>
              <a:t>int</a:t>
            </a:r>
            <a:r>
              <a:rPr lang="en-US" sz="1200" b="1" spc="300" dirty="0">
                <a:solidFill>
                  <a:schemeClr val="bg1"/>
                </a:solidFill>
                <a:latin typeface="Candara" panose="020E0502030303020204" pitchFamily="34" charset="0"/>
              </a:rPr>
              <a:t> main()</a:t>
            </a:r>
          </a:p>
          <a:p>
            <a:pPr>
              <a:defRPr/>
            </a:pPr>
            <a:r>
              <a:rPr lang="en-US" sz="1200" b="1" spc="300" dirty="0">
                <a:solidFill>
                  <a:schemeClr val="bg1"/>
                </a:solidFill>
                <a:latin typeface="Candara" panose="020E0502030303020204" pitchFamily="34" charset="0"/>
              </a:rPr>
              <a:t>8 {</a:t>
            </a:r>
          </a:p>
          <a:p>
            <a:pPr>
              <a:defRPr/>
            </a:pPr>
            <a:r>
              <a:rPr lang="en-US" sz="1200" b="1" spc="300" dirty="0">
                <a:solidFill>
                  <a:schemeClr val="bg1"/>
                </a:solidFill>
                <a:latin typeface="Candara" panose="020E0502030303020204" pitchFamily="34" charset="0"/>
              </a:rPr>
              <a:t>9 </a:t>
            </a:r>
            <a:r>
              <a:rPr lang="en-US" sz="1200" b="1" spc="300" dirty="0" err="1">
                <a:solidFill>
                  <a:schemeClr val="bg1"/>
                </a:solidFill>
                <a:latin typeface="Candara" panose="020E0502030303020204" pitchFamily="34" charset="0"/>
              </a:rPr>
              <a:t>int</a:t>
            </a:r>
            <a:r>
              <a:rPr lang="en-US" sz="1200" b="1" spc="300" dirty="0">
                <a:solidFill>
                  <a:schemeClr val="bg1"/>
                </a:solidFill>
                <a:latin typeface="Candara" panose="020E0502030303020204" pitchFamily="34" charset="0"/>
              </a:rPr>
              <a:t> max; // Max size of the array</a:t>
            </a:r>
          </a:p>
          <a:p>
            <a:pPr>
              <a:defRPr/>
            </a:pPr>
            <a:r>
              <a:rPr lang="en-US" sz="1200" b="1" spc="300" dirty="0">
                <a:solidFill>
                  <a:schemeClr val="bg1"/>
                </a:solidFill>
                <a:latin typeface="Candara" panose="020E0502030303020204" pitchFamily="34" charset="0"/>
              </a:rPr>
              <a:t>10</a:t>
            </a:r>
          </a:p>
          <a:p>
            <a:pPr>
              <a:defRPr/>
            </a:pPr>
            <a:r>
              <a:rPr lang="en-US" sz="1200" b="1" spc="300" dirty="0">
                <a:solidFill>
                  <a:schemeClr val="bg1"/>
                </a:solidFill>
                <a:latin typeface="Candara" panose="020E0502030303020204" pitchFamily="34" charset="0"/>
              </a:rPr>
              <a:t>11 // Get the number of values to store.</a:t>
            </a:r>
          </a:p>
          <a:p>
            <a:pPr>
              <a:defRPr/>
            </a:pPr>
            <a:r>
              <a:rPr lang="en-US" sz="1200" b="1" spc="300" dirty="0">
                <a:solidFill>
                  <a:schemeClr val="bg1"/>
                </a:solidFill>
                <a:latin typeface="Candara" panose="020E0502030303020204" pitchFamily="34" charset="0"/>
              </a:rPr>
              <a:t>12 </a:t>
            </a:r>
            <a:r>
              <a:rPr lang="en-US" sz="1200" b="1" spc="300" dirty="0" err="1">
                <a:solidFill>
                  <a:schemeClr val="bg1"/>
                </a:solidFill>
                <a:latin typeface="Candara" panose="020E0502030303020204" pitchFamily="34" charset="0"/>
              </a:rPr>
              <a:t>cout</a:t>
            </a:r>
            <a:r>
              <a:rPr lang="en-US" sz="1200" b="1" spc="300" dirty="0">
                <a:solidFill>
                  <a:schemeClr val="bg1"/>
                </a:solidFill>
                <a:latin typeface="Candara" panose="020E0502030303020204" pitchFamily="34" charset="0"/>
              </a:rPr>
              <a:t> &lt;&lt; "How many numbers do you want to enter? ";</a:t>
            </a:r>
          </a:p>
          <a:p>
            <a:pPr>
              <a:defRPr/>
            </a:pPr>
            <a:r>
              <a:rPr lang="en-US" sz="1200" b="1" spc="300" dirty="0">
                <a:solidFill>
                  <a:schemeClr val="bg1"/>
                </a:solidFill>
                <a:latin typeface="Candara" panose="020E0502030303020204" pitchFamily="34" charset="0"/>
              </a:rPr>
              <a:t>13 </a:t>
            </a:r>
            <a:r>
              <a:rPr lang="en-US" sz="1200" b="1" spc="300" dirty="0" err="1">
                <a:solidFill>
                  <a:schemeClr val="bg1"/>
                </a:solidFill>
                <a:latin typeface="Candara" panose="020E0502030303020204" pitchFamily="34" charset="0"/>
              </a:rPr>
              <a:t>cin</a:t>
            </a:r>
            <a:r>
              <a:rPr lang="en-US" sz="1200" b="1" spc="300" dirty="0">
                <a:solidFill>
                  <a:schemeClr val="bg1"/>
                </a:solidFill>
                <a:latin typeface="Candara" panose="020E0502030303020204" pitchFamily="34" charset="0"/>
              </a:rPr>
              <a:t> &gt;&gt; max;</a:t>
            </a:r>
          </a:p>
          <a:p>
            <a:pPr>
              <a:defRPr/>
            </a:pPr>
            <a:r>
              <a:rPr lang="en-US" sz="1200" b="1" spc="300" dirty="0">
                <a:solidFill>
                  <a:schemeClr val="bg1"/>
                </a:solidFill>
                <a:latin typeface="Candara" panose="020E0502030303020204" pitchFamily="34" charset="0"/>
              </a:rPr>
              <a:t>14</a:t>
            </a:r>
          </a:p>
          <a:p>
            <a:pPr>
              <a:defRPr/>
            </a:pPr>
            <a:r>
              <a:rPr lang="en-US" sz="1200" b="1" spc="300" dirty="0">
                <a:solidFill>
                  <a:schemeClr val="bg1"/>
                </a:solidFill>
                <a:latin typeface="Candara" panose="020E0502030303020204" pitchFamily="34" charset="0"/>
              </a:rPr>
              <a:t>15 // Define a </a:t>
            </a:r>
            <a:r>
              <a:rPr lang="en-US" sz="1200" b="1" spc="300" dirty="0" err="1">
                <a:solidFill>
                  <a:schemeClr val="bg1"/>
                </a:solidFill>
                <a:latin typeface="Candara" panose="020E0502030303020204" pitchFamily="34" charset="0"/>
              </a:rPr>
              <a:t>unique_ptr</a:t>
            </a:r>
            <a:r>
              <a:rPr lang="en-US" sz="1200" b="1" spc="300" dirty="0">
                <a:solidFill>
                  <a:schemeClr val="bg1"/>
                </a:solidFill>
                <a:latin typeface="Candara" panose="020E0502030303020204" pitchFamily="34" charset="0"/>
              </a:rPr>
              <a:t> smart pointer, pointing</a:t>
            </a:r>
          </a:p>
          <a:p>
            <a:pPr>
              <a:defRPr/>
            </a:pPr>
            <a:r>
              <a:rPr lang="en-US" sz="1200" b="1" spc="300" dirty="0">
                <a:solidFill>
                  <a:schemeClr val="bg1"/>
                </a:solidFill>
                <a:latin typeface="Candara" panose="020E0502030303020204" pitchFamily="34" charset="0"/>
              </a:rPr>
              <a:t>16 // to a dynamically allocated array of </a:t>
            </a:r>
            <a:r>
              <a:rPr lang="en-US" sz="1200" b="1" spc="300" dirty="0" err="1">
                <a:solidFill>
                  <a:schemeClr val="bg1"/>
                </a:solidFill>
                <a:latin typeface="Candara" panose="020E0502030303020204" pitchFamily="34" charset="0"/>
              </a:rPr>
              <a:t>ints</a:t>
            </a:r>
            <a:r>
              <a:rPr lang="en-US" sz="1200" b="1" spc="300" dirty="0">
                <a:solidFill>
                  <a:schemeClr val="bg1"/>
                </a:solidFill>
                <a:latin typeface="Candara" panose="020E0502030303020204" pitchFamily="34" charset="0"/>
              </a:rPr>
              <a:t>.</a:t>
            </a:r>
          </a:p>
          <a:p>
            <a:pPr>
              <a:defRPr/>
            </a:pPr>
            <a:r>
              <a:rPr lang="en-US" sz="1200" b="1" spc="300" dirty="0">
                <a:solidFill>
                  <a:srgbClr val="FFFF00"/>
                </a:solidFill>
                <a:latin typeface="Candara" panose="020E0502030303020204" pitchFamily="34" charset="0"/>
              </a:rPr>
              <a:t>17 </a:t>
            </a:r>
            <a:r>
              <a:rPr lang="en-US" sz="1200" b="1" spc="600" dirty="0" err="1">
                <a:solidFill>
                  <a:srgbClr val="FFFF00"/>
                </a:solidFill>
                <a:latin typeface="Candara" panose="020E0502030303020204" pitchFamily="34" charset="0"/>
              </a:rPr>
              <a:t>unique_ptr</a:t>
            </a:r>
            <a:r>
              <a:rPr lang="en-US" sz="1200" b="1" spc="600" dirty="0">
                <a:solidFill>
                  <a:srgbClr val="FFFF00"/>
                </a:solidFill>
                <a:latin typeface="Candara" panose="020E0502030303020204" pitchFamily="34" charset="0"/>
              </a:rPr>
              <a:t>&lt;</a:t>
            </a:r>
            <a:r>
              <a:rPr lang="en-US" sz="1200" b="1" spc="600" dirty="0" err="1">
                <a:solidFill>
                  <a:srgbClr val="FFFF00"/>
                </a:solidFill>
                <a:latin typeface="Candara" panose="020E0502030303020204" pitchFamily="34" charset="0"/>
              </a:rPr>
              <a:t>int</a:t>
            </a:r>
            <a:r>
              <a:rPr lang="en-US" sz="1200" b="1" spc="600" dirty="0">
                <a:solidFill>
                  <a:srgbClr val="FFFF00"/>
                </a:solidFill>
                <a:latin typeface="Candara" panose="020E0502030303020204" pitchFamily="34" charset="0"/>
              </a:rPr>
              <a:t>[]&gt; </a:t>
            </a:r>
            <a:r>
              <a:rPr lang="en-US" sz="1200" b="1" spc="600" dirty="0" err="1">
                <a:solidFill>
                  <a:srgbClr val="FFFF00"/>
                </a:solidFill>
                <a:latin typeface="Candara" panose="020E0502030303020204" pitchFamily="34" charset="0"/>
              </a:rPr>
              <a:t>ptr</a:t>
            </a:r>
            <a:r>
              <a:rPr lang="en-US" sz="1200" b="1" spc="600" dirty="0">
                <a:solidFill>
                  <a:srgbClr val="FFFF00"/>
                </a:solidFill>
                <a:latin typeface="Candara" panose="020E0502030303020204" pitchFamily="34" charset="0"/>
              </a:rPr>
              <a:t>( new </a:t>
            </a:r>
            <a:r>
              <a:rPr lang="en-US" sz="1200" b="1" spc="600" dirty="0" err="1">
                <a:solidFill>
                  <a:srgbClr val="FFFF00"/>
                </a:solidFill>
                <a:latin typeface="Candara" panose="020E0502030303020204" pitchFamily="34" charset="0"/>
              </a:rPr>
              <a:t>int</a:t>
            </a:r>
            <a:r>
              <a:rPr lang="en-US" sz="1200" b="1" spc="600" dirty="0">
                <a:solidFill>
                  <a:srgbClr val="FFFF00"/>
                </a:solidFill>
                <a:latin typeface="Candara" panose="020E0502030303020204" pitchFamily="34" charset="0"/>
              </a:rPr>
              <a:t>[max]);</a:t>
            </a:r>
          </a:p>
          <a:p>
            <a:pPr>
              <a:defRPr/>
            </a:pPr>
            <a:r>
              <a:rPr lang="en-US" sz="1200" b="1" spc="300" dirty="0">
                <a:solidFill>
                  <a:schemeClr val="bg1"/>
                </a:solidFill>
                <a:latin typeface="Candara" panose="020E0502030303020204" pitchFamily="34" charset="0"/>
              </a:rPr>
              <a:t>18</a:t>
            </a:r>
          </a:p>
          <a:p>
            <a:pPr>
              <a:defRPr/>
            </a:pPr>
            <a:r>
              <a:rPr lang="en-US" sz="1200" b="1" spc="300" dirty="0">
                <a:solidFill>
                  <a:schemeClr val="bg1"/>
                </a:solidFill>
                <a:latin typeface="Candara" panose="020E0502030303020204" pitchFamily="34" charset="0"/>
              </a:rPr>
              <a:t>19 // Get values for the array.</a:t>
            </a:r>
          </a:p>
          <a:p>
            <a:pPr>
              <a:defRPr/>
            </a:pPr>
            <a:r>
              <a:rPr lang="en-US" sz="1200" b="1" spc="300" dirty="0">
                <a:solidFill>
                  <a:schemeClr val="bg1"/>
                </a:solidFill>
                <a:latin typeface="Candara" panose="020E0502030303020204" pitchFamily="34" charset="0"/>
              </a:rPr>
              <a:t>20 for (</a:t>
            </a:r>
            <a:r>
              <a:rPr lang="en-US" sz="1200" b="1" spc="300" dirty="0" err="1">
                <a:solidFill>
                  <a:schemeClr val="bg1"/>
                </a:solidFill>
                <a:latin typeface="Candara" panose="020E0502030303020204" pitchFamily="34" charset="0"/>
              </a:rPr>
              <a:t>int</a:t>
            </a:r>
            <a:r>
              <a:rPr lang="en-US" sz="1200" b="1" spc="300" dirty="0">
                <a:solidFill>
                  <a:schemeClr val="bg1"/>
                </a:solidFill>
                <a:latin typeface="Candara" panose="020E0502030303020204" pitchFamily="34" charset="0"/>
              </a:rPr>
              <a:t> index = 0; index &lt; max; </a:t>
            </a:r>
            <a:r>
              <a:rPr lang="en-US" sz="1200" b="1" spc="300" dirty="0" smtClean="0">
                <a:solidFill>
                  <a:schemeClr val="bg1"/>
                </a:solidFill>
                <a:latin typeface="Candara" panose="020E0502030303020204" pitchFamily="34" charset="0"/>
              </a:rPr>
              <a:t>++index)</a:t>
            </a:r>
            <a:endParaRPr lang="en-US" sz="1200" b="1" spc="300" dirty="0">
              <a:solidFill>
                <a:schemeClr val="bg1"/>
              </a:solidFill>
              <a:latin typeface="Candara" panose="020E0502030303020204" pitchFamily="34" charset="0"/>
            </a:endParaRPr>
          </a:p>
          <a:p>
            <a:pPr>
              <a:defRPr/>
            </a:pPr>
            <a:r>
              <a:rPr lang="en-US" sz="1200" b="1" spc="300" dirty="0">
                <a:solidFill>
                  <a:schemeClr val="bg1"/>
                </a:solidFill>
                <a:latin typeface="Candara" panose="020E0502030303020204" pitchFamily="34" charset="0"/>
              </a:rPr>
              <a:t>21 {</a:t>
            </a:r>
          </a:p>
          <a:p>
            <a:pPr>
              <a:defRPr/>
            </a:pPr>
            <a:r>
              <a:rPr lang="en-US" sz="1200" b="1" spc="300" dirty="0">
                <a:solidFill>
                  <a:schemeClr val="bg1"/>
                </a:solidFill>
                <a:latin typeface="Candara" panose="020E0502030303020204" pitchFamily="34" charset="0"/>
              </a:rPr>
              <a:t>22 </a:t>
            </a:r>
            <a:r>
              <a:rPr lang="en-US" sz="1200" b="1" spc="300" dirty="0" err="1">
                <a:solidFill>
                  <a:schemeClr val="bg1"/>
                </a:solidFill>
                <a:latin typeface="Candara" panose="020E0502030303020204" pitchFamily="34" charset="0"/>
              </a:rPr>
              <a:t>cout</a:t>
            </a:r>
            <a:r>
              <a:rPr lang="en-US" sz="1200" b="1" spc="300" dirty="0">
                <a:solidFill>
                  <a:schemeClr val="bg1"/>
                </a:solidFill>
                <a:latin typeface="Candara" panose="020E0502030303020204" pitchFamily="34" charset="0"/>
              </a:rPr>
              <a:t> &lt;&lt; "Enter an integer number: ";</a:t>
            </a:r>
          </a:p>
          <a:p>
            <a:pPr>
              <a:defRPr/>
            </a:pPr>
            <a:r>
              <a:rPr lang="en-US" sz="1200" b="1" spc="300" dirty="0">
                <a:solidFill>
                  <a:schemeClr val="bg1"/>
                </a:solidFill>
                <a:latin typeface="Candara" panose="020E0502030303020204" pitchFamily="34" charset="0"/>
              </a:rPr>
              <a:t>23 </a:t>
            </a:r>
            <a:r>
              <a:rPr lang="en-US" sz="1200" b="1" spc="300" dirty="0" err="1">
                <a:solidFill>
                  <a:schemeClr val="bg1"/>
                </a:solidFill>
                <a:latin typeface="Candara" panose="020E0502030303020204" pitchFamily="34" charset="0"/>
              </a:rPr>
              <a:t>cin</a:t>
            </a:r>
            <a:r>
              <a:rPr lang="en-US" sz="1200" b="1" spc="300" dirty="0">
                <a:solidFill>
                  <a:schemeClr val="bg1"/>
                </a:solidFill>
                <a:latin typeface="Candara" panose="020E0502030303020204" pitchFamily="34" charset="0"/>
              </a:rPr>
              <a:t> &gt;&gt; </a:t>
            </a:r>
            <a:r>
              <a:rPr lang="en-US" sz="1200" b="1" spc="300" dirty="0" err="1">
                <a:solidFill>
                  <a:schemeClr val="bg1"/>
                </a:solidFill>
                <a:latin typeface="Candara" panose="020E0502030303020204" pitchFamily="34" charset="0"/>
              </a:rPr>
              <a:t>ptr</a:t>
            </a:r>
            <a:r>
              <a:rPr lang="en-US" sz="1200" b="1" spc="300" dirty="0">
                <a:solidFill>
                  <a:schemeClr val="bg1"/>
                </a:solidFill>
                <a:latin typeface="Candara" panose="020E0502030303020204" pitchFamily="34" charset="0"/>
              </a:rPr>
              <a:t>[index];</a:t>
            </a:r>
          </a:p>
          <a:p>
            <a:pPr>
              <a:defRPr/>
            </a:pPr>
            <a:r>
              <a:rPr lang="en-US" sz="1200" b="1" spc="300" dirty="0">
                <a:solidFill>
                  <a:schemeClr val="bg1"/>
                </a:solidFill>
                <a:latin typeface="Candara" panose="020E0502030303020204" pitchFamily="34" charset="0"/>
              </a:rPr>
              <a:t>24 }</a:t>
            </a:r>
          </a:p>
          <a:p>
            <a:pPr>
              <a:defRPr/>
            </a:pPr>
            <a:r>
              <a:rPr lang="en-US" sz="1200" b="1" spc="300" dirty="0">
                <a:solidFill>
                  <a:schemeClr val="bg1"/>
                </a:solidFill>
                <a:latin typeface="Candara" panose="020E0502030303020204" pitchFamily="34" charset="0"/>
              </a:rPr>
              <a:t>25</a:t>
            </a:r>
          </a:p>
          <a:p>
            <a:pPr>
              <a:defRPr/>
            </a:pPr>
            <a:r>
              <a:rPr lang="en-US" sz="1200" b="1" spc="300" dirty="0">
                <a:solidFill>
                  <a:schemeClr val="bg1"/>
                </a:solidFill>
                <a:latin typeface="Candara" panose="020E0502030303020204" pitchFamily="34" charset="0"/>
              </a:rPr>
              <a:t>26 // Display the values in the array.</a:t>
            </a:r>
          </a:p>
          <a:p>
            <a:pPr>
              <a:defRPr/>
            </a:pPr>
            <a:r>
              <a:rPr lang="en-US" sz="1200" b="1" spc="300" dirty="0">
                <a:solidFill>
                  <a:schemeClr val="bg1"/>
                </a:solidFill>
                <a:latin typeface="Candara" panose="020E0502030303020204" pitchFamily="34" charset="0"/>
              </a:rPr>
              <a:t>27 </a:t>
            </a:r>
            <a:r>
              <a:rPr lang="en-US" sz="1200" b="1" spc="300" dirty="0" err="1">
                <a:solidFill>
                  <a:schemeClr val="bg1"/>
                </a:solidFill>
                <a:latin typeface="Candara" panose="020E0502030303020204" pitchFamily="34" charset="0"/>
              </a:rPr>
              <a:t>cout</a:t>
            </a:r>
            <a:r>
              <a:rPr lang="en-US" sz="1200" b="1" spc="300" dirty="0">
                <a:solidFill>
                  <a:schemeClr val="bg1"/>
                </a:solidFill>
                <a:latin typeface="Candara" panose="020E0502030303020204" pitchFamily="34" charset="0"/>
              </a:rPr>
              <a:t> &lt;&lt; "Here are the values you entered:\n";</a:t>
            </a:r>
          </a:p>
          <a:p>
            <a:pPr>
              <a:defRPr/>
            </a:pPr>
            <a:r>
              <a:rPr lang="en-US" sz="1200" b="1" spc="300" dirty="0">
                <a:solidFill>
                  <a:schemeClr val="bg1"/>
                </a:solidFill>
                <a:latin typeface="Candara" panose="020E0502030303020204" pitchFamily="34" charset="0"/>
              </a:rPr>
              <a:t>28 for (</a:t>
            </a:r>
            <a:r>
              <a:rPr lang="en-US" sz="1200" b="1" spc="300" dirty="0" err="1">
                <a:solidFill>
                  <a:schemeClr val="bg1"/>
                </a:solidFill>
                <a:latin typeface="Candara" panose="020E0502030303020204" pitchFamily="34" charset="0"/>
              </a:rPr>
              <a:t>int</a:t>
            </a:r>
            <a:r>
              <a:rPr lang="en-US" sz="1200" b="1" spc="300" dirty="0">
                <a:solidFill>
                  <a:schemeClr val="bg1"/>
                </a:solidFill>
                <a:latin typeface="Candara" panose="020E0502030303020204" pitchFamily="34" charset="0"/>
              </a:rPr>
              <a:t> index = 0; index &lt; max; </a:t>
            </a:r>
            <a:r>
              <a:rPr lang="en-US" sz="1200" b="1" spc="300" dirty="0" smtClean="0">
                <a:solidFill>
                  <a:schemeClr val="bg1"/>
                </a:solidFill>
                <a:latin typeface="Candara" panose="020E0502030303020204" pitchFamily="34" charset="0"/>
              </a:rPr>
              <a:t>++index)</a:t>
            </a:r>
            <a:endParaRPr lang="en-US" sz="1200" b="1" spc="300" dirty="0">
              <a:solidFill>
                <a:schemeClr val="bg1"/>
              </a:solidFill>
              <a:latin typeface="Candara" panose="020E0502030303020204" pitchFamily="34" charset="0"/>
            </a:endParaRPr>
          </a:p>
          <a:p>
            <a:pPr>
              <a:defRPr/>
            </a:pPr>
            <a:r>
              <a:rPr lang="en-US" sz="1200" b="1" spc="300" dirty="0">
                <a:solidFill>
                  <a:schemeClr val="bg1"/>
                </a:solidFill>
                <a:latin typeface="Candara" panose="020E0502030303020204" pitchFamily="34" charset="0"/>
              </a:rPr>
              <a:t>29     </a:t>
            </a:r>
            <a:r>
              <a:rPr lang="en-US" sz="1200" b="1" spc="300" dirty="0" err="1">
                <a:solidFill>
                  <a:schemeClr val="bg1"/>
                </a:solidFill>
                <a:latin typeface="Candara" panose="020E0502030303020204" pitchFamily="34" charset="0"/>
              </a:rPr>
              <a:t>cout</a:t>
            </a:r>
            <a:r>
              <a:rPr lang="en-US" sz="1200" b="1" spc="300" dirty="0">
                <a:solidFill>
                  <a:schemeClr val="bg1"/>
                </a:solidFill>
                <a:latin typeface="Candara" panose="020E0502030303020204" pitchFamily="34" charset="0"/>
              </a:rPr>
              <a:t> &lt;&lt; </a:t>
            </a:r>
            <a:r>
              <a:rPr lang="en-US" sz="1200" b="1" spc="300" dirty="0" err="1">
                <a:solidFill>
                  <a:schemeClr val="bg1"/>
                </a:solidFill>
                <a:latin typeface="Candara" panose="020E0502030303020204" pitchFamily="34" charset="0"/>
              </a:rPr>
              <a:t>ptr</a:t>
            </a:r>
            <a:r>
              <a:rPr lang="en-US" sz="1200" b="1" spc="300" dirty="0">
                <a:solidFill>
                  <a:schemeClr val="bg1"/>
                </a:solidFill>
                <a:latin typeface="Candara" panose="020E0502030303020204" pitchFamily="34" charset="0"/>
              </a:rPr>
              <a:t>[index] &lt;&lt; </a:t>
            </a:r>
            <a:r>
              <a:rPr lang="en-US" sz="1200" b="1" spc="300" dirty="0" err="1">
                <a:solidFill>
                  <a:schemeClr val="bg1"/>
                </a:solidFill>
                <a:latin typeface="Candara" panose="020E0502030303020204" pitchFamily="34" charset="0"/>
              </a:rPr>
              <a:t>endl</a:t>
            </a:r>
            <a:r>
              <a:rPr lang="en-US" sz="1200" b="1" spc="300" dirty="0">
                <a:solidFill>
                  <a:schemeClr val="bg1"/>
                </a:solidFill>
                <a:latin typeface="Candara" panose="020E0502030303020204" pitchFamily="34" charset="0"/>
              </a:rPr>
              <a:t>;</a:t>
            </a:r>
          </a:p>
          <a:p>
            <a:pPr>
              <a:defRPr/>
            </a:pPr>
            <a:r>
              <a:rPr lang="en-US" sz="1200" b="1" spc="300" dirty="0">
                <a:solidFill>
                  <a:schemeClr val="bg1"/>
                </a:solidFill>
                <a:latin typeface="Candara" panose="020E0502030303020204" pitchFamily="34" charset="0"/>
              </a:rPr>
              <a:t>30</a:t>
            </a:r>
          </a:p>
          <a:p>
            <a:pPr>
              <a:defRPr/>
            </a:pPr>
            <a:r>
              <a:rPr lang="en-US" sz="1200" b="1" spc="300" dirty="0">
                <a:solidFill>
                  <a:schemeClr val="bg1"/>
                </a:solidFill>
                <a:latin typeface="Candara" panose="020E0502030303020204" pitchFamily="34" charset="0"/>
              </a:rPr>
              <a:t>31 return 0;</a:t>
            </a:r>
          </a:p>
          <a:p>
            <a:pPr>
              <a:defRPr/>
            </a:pPr>
            <a:r>
              <a:rPr lang="en-US" sz="1200" b="1" spc="300" dirty="0">
                <a:solidFill>
                  <a:schemeClr val="bg1"/>
                </a:solidFill>
                <a:latin typeface="Candara" panose="020E0502030303020204" pitchFamily="34" charset="0"/>
              </a:rPr>
              <a:t>32 }</a:t>
            </a:r>
            <a:endParaRPr lang="en-US" sz="3200" b="1" spc="3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2936056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6347714" cy="1320800"/>
          </a:xfrm>
          <a:solidFill>
            <a:srgbClr val="FFFF00"/>
          </a:solidFill>
          <a:ln>
            <a:solidFill>
              <a:srgbClr val="FEE599"/>
            </a:solidFill>
          </a:ln>
        </p:spPr>
        <p:txBody>
          <a:bodyPr/>
          <a:lstStyle/>
          <a:p>
            <a:pPr>
              <a:defRPr/>
            </a:pPr>
            <a:r>
              <a:rPr lang="en-US" dirty="0" smtClean="0">
                <a:solidFill>
                  <a:schemeClr val="accent1">
                    <a:lumMod val="50000"/>
                  </a:schemeClr>
                </a:solidFill>
              </a:rPr>
              <a:t>Sample Program: Using Smart Pointers</a:t>
            </a:r>
            <a:endParaRPr lang="en-US" dirty="0">
              <a:solidFill>
                <a:schemeClr val="accent1">
                  <a:lumMod val="50000"/>
                </a:schemeClr>
              </a:solidFill>
            </a:endParaRPr>
          </a:p>
        </p:txBody>
      </p:sp>
      <p:sp>
        <p:nvSpPr>
          <p:cNvPr id="4" name="Rectangle 3"/>
          <p:cNvSpPr/>
          <p:nvPr/>
        </p:nvSpPr>
        <p:spPr>
          <a:xfrm>
            <a:off x="76200" y="1447800"/>
            <a:ext cx="8905875" cy="5262979"/>
          </a:xfrm>
          <a:prstGeom prst="rect">
            <a:avLst/>
          </a:prstGeom>
          <a:solidFill>
            <a:schemeClr val="tx1"/>
          </a:solidFill>
        </p:spPr>
        <p:txBody>
          <a:bodyPr>
            <a:spAutoFit/>
          </a:bodyPr>
          <a:lstStyle/>
          <a:p>
            <a:pPr>
              <a:defRPr/>
            </a:pPr>
            <a:r>
              <a:rPr lang="en-US" sz="1200" b="1" spc="600" dirty="0" err="1">
                <a:solidFill>
                  <a:schemeClr val="bg1"/>
                </a:solidFill>
                <a:latin typeface="Candara" panose="020E0502030303020204" pitchFamily="34" charset="0"/>
              </a:rPr>
              <a:t>unique_ptr</a:t>
            </a:r>
            <a:r>
              <a:rPr lang="en-US" sz="1200" b="1" spc="600" dirty="0">
                <a:solidFill>
                  <a:schemeClr val="bg1"/>
                </a:solidFill>
                <a:latin typeface="Candara" panose="020E0502030303020204" pitchFamily="34" charset="0"/>
              </a:rPr>
              <a:t>&lt;</a:t>
            </a:r>
            <a:r>
              <a:rPr lang="en-US" sz="1200" b="1" spc="600" dirty="0" err="1">
                <a:solidFill>
                  <a:schemeClr val="bg1"/>
                </a:solidFill>
                <a:latin typeface="Candara" panose="020E0502030303020204" pitchFamily="34" charset="0"/>
              </a:rPr>
              <a:t>int</a:t>
            </a:r>
            <a:r>
              <a:rPr lang="en-US" sz="1200" b="1" spc="600" dirty="0">
                <a:solidFill>
                  <a:schemeClr val="bg1"/>
                </a:solidFill>
                <a:latin typeface="Candara" panose="020E0502030303020204" pitchFamily="34" charset="0"/>
              </a:rPr>
              <a:t>[]&gt; shift(</a:t>
            </a:r>
            <a:r>
              <a:rPr lang="en-US" sz="1200" b="1" spc="600" dirty="0" err="1">
                <a:solidFill>
                  <a:schemeClr val="bg1"/>
                </a:solidFill>
                <a:latin typeface="Candara" panose="020E0502030303020204" pitchFamily="34" charset="0"/>
              </a:rPr>
              <a:t>int</a:t>
            </a:r>
            <a:r>
              <a:rPr lang="en-US" sz="1200" b="1" spc="600" dirty="0">
                <a:solidFill>
                  <a:schemeClr val="bg1"/>
                </a:solidFill>
                <a:latin typeface="Candara" panose="020E0502030303020204" pitchFamily="34" charset="0"/>
              </a:rPr>
              <a:t> </a:t>
            </a:r>
            <a:r>
              <a:rPr lang="en-US" sz="1200" b="1" spc="600" dirty="0" err="1">
                <a:solidFill>
                  <a:schemeClr val="bg1"/>
                </a:solidFill>
                <a:latin typeface="Candara" panose="020E0502030303020204" pitchFamily="34" charset="0"/>
              </a:rPr>
              <a:t>arr</a:t>
            </a:r>
            <a:r>
              <a:rPr lang="en-US" sz="1200" b="1" spc="600" dirty="0">
                <a:solidFill>
                  <a:schemeClr val="bg1"/>
                </a:solidFill>
                <a:latin typeface="Candara" panose="020E0502030303020204" pitchFamily="34" charset="0"/>
              </a:rPr>
              <a:t>[], </a:t>
            </a:r>
            <a:r>
              <a:rPr lang="en-US" sz="1200" b="1" spc="600" dirty="0" err="1">
                <a:solidFill>
                  <a:schemeClr val="bg1"/>
                </a:solidFill>
                <a:latin typeface="Candara" panose="020E0502030303020204" pitchFamily="34" charset="0"/>
              </a:rPr>
              <a:t>int</a:t>
            </a:r>
            <a:r>
              <a:rPr lang="en-US" sz="1200" b="1" spc="600" dirty="0">
                <a:solidFill>
                  <a:schemeClr val="bg1"/>
                </a:solidFill>
                <a:latin typeface="Candara" panose="020E0502030303020204" pitchFamily="34" charset="0"/>
              </a:rPr>
              <a:t> size)</a:t>
            </a:r>
          </a:p>
          <a:p>
            <a:pPr>
              <a:defRPr/>
            </a:pPr>
            <a:r>
              <a:rPr lang="en-US" sz="1200" b="1" spc="600" dirty="0">
                <a:solidFill>
                  <a:schemeClr val="bg1"/>
                </a:solidFill>
                <a:latin typeface="Candara" panose="020E0502030303020204" pitchFamily="34" charset="0"/>
              </a:rPr>
              <a:t>{</a:t>
            </a:r>
          </a:p>
          <a:p>
            <a:pPr>
              <a:defRPr/>
            </a:pPr>
            <a:r>
              <a:rPr lang="en-US" sz="1200" b="1" spc="600" dirty="0">
                <a:solidFill>
                  <a:schemeClr val="bg1"/>
                </a:solidFill>
                <a:latin typeface="Candara" panose="020E0502030303020204" pitchFamily="34" charset="0"/>
              </a:rPr>
              <a:t>	</a:t>
            </a:r>
          </a:p>
          <a:p>
            <a:pPr>
              <a:defRPr/>
            </a:pPr>
            <a:r>
              <a:rPr lang="en-US" sz="1200" b="1" spc="600" dirty="0">
                <a:solidFill>
                  <a:schemeClr val="bg1"/>
                </a:solidFill>
                <a:latin typeface="Candara" panose="020E0502030303020204" pitchFamily="34" charset="0"/>
              </a:rPr>
              <a:t>    </a:t>
            </a:r>
            <a:r>
              <a:rPr lang="en-US" sz="1200" b="1" spc="600" dirty="0">
                <a:solidFill>
                  <a:srgbClr val="FF0000"/>
                </a:solidFill>
                <a:latin typeface="Candara" panose="020E0502030303020204" pitchFamily="34" charset="0"/>
              </a:rPr>
              <a:t>// Make sure the new array size is greater than zero.</a:t>
            </a:r>
          </a:p>
          <a:p>
            <a:pPr>
              <a:defRPr/>
            </a:pPr>
            <a:r>
              <a:rPr lang="en-US" sz="1200" b="1" spc="600" dirty="0">
                <a:solidFill>
                  <a:schemeClr val="bg1"/>
                </a:solidFill>
                <a:latin typeface="Candara" panose="020E0502030303020204" pitchFamily="34" charset="0"/>
              </a:rPr>
              <a:t>	if (size &gt; 0)</a:t>
            </a:r>
          </a:p>
          <a:p>
            <a:pPr>
              <a:defRPr/>
            </a:pPr>
            <a:r>
              <a:rPr lang="en-US" sz="1200" b="1" spc="600" dirty="0">
                <a:solidFill>
                  <a:schemeClr val="bg1"/>
                </a:solidFill>
                <a:latin typeface="Candara" panose="020E0502030303020204" pitchFamily="34" charset="0"/>
              </a:rPr>
              <a:t>	{</a:t>
            </a: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 </a:t>
            </a:r>
            <a:r>
              <a:rPr lang="en-US" sz="1200" b="1" spc="600" dirty="0">
                <a:solidFill>
                  <a:schemeClr val="bg1"/>
                </a:solidFill>
                <a:latin typeface="Candara" panose="020E0502030303020204" pitchFamily="34" charset="0"/>
              </a:rPr>
              <a:t>Allocate an array one element larger</a:t>
            </a: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 </a:t>
            </a:r>
            <a:r>
              <a:rPr lang="en-US" sz="1200" b="1" spc="600" dirty="0">
                <a:solidFill>
                  <a:schemeClr val="bg1"/>
                </a:solidFill>
                <a:latin typeface="Candara" panose="020E0502030303020204" pitchFamily="34" charset="0"/>
              </a:rPr>
              <a:t>than the array that was passed as</a:t>
            </a: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 </a:t>
            </a:r>
            <a:r>
              <a:rPr lang="en-US" sz="1200" b="1" spc="600" dirty="0">
                <a:solidFill>
                  <a:schemeClr val="bg1"/>
                </a:solidFill>
                <a:latin typeface="Candara" panose="020E0502030303020204" pitchFamily="34" charset="0"/>
              </a:rPr>
              <a:t>an argument.</a:t>
            </a: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a:t>
            </a:r>
            <a:r>
              <a:rPr lang="en-US" sz="1200" b="1" spc="600" dirty="0" err="1" smtClean="0">
                <a:solidFill>
                  <a:schemeClr val="bg1"/>
                </a:solidFill>
                <a:latin typeface="Candara" panose="020E0502030303020204" pitchFamily="34" charset="0"/>
              </a:rPr>
              <a:t>unique_ptr</a:t>
            </a:r>
            <a:r>
              <a:rPr lang="en-US" sz="1200" b="1" spc="600" dirty="0" smtClean="0">
                <a:solidFill>
                  <a:schemeClr val="bg1"/>
                </a:solidFill>
                <a:latin typeface="Candara" panose="020E0502030303020204" pitchFamily="34" charset="0"/>
              </a:rPr>
              <a:t>&lt;</a:t>
            </a:r>
            <a:r>
              <a:rPr lang="en-US" sz="1200" b="1" spc="600" dirty="0" err="1" smtClean="0">
                <a:solidFill>
                  <a:schemeClr val="bg1"/>
                </a:solidFill>
                <a:latin typeface="Candara" panose="020E0502030303020204" pitchFamily="34" charset="0"/>
              </a:rPr>
              <a:t>int</a:t>
            </a:r>
            <a:r>
              <a:rPr lang="en-US" sz="1200" b="1" spc="600" dirty="0">
                <a:solidFill>
                  <a:schemeClr val="bg1"/>
                </a:solidFill>
                <a:latin typeface="Candara" panose="020E0502030303020204" pitchFamily="34" charset="0"/>
              </a:rPr>
              <a:t>[]&gt; copy( new </a:t>
            </a:r>
            <a:r>
              <a:rPr lang="en-US" sz="1200" b="1" spc="600" dirty="0" err="1">
                <a:solidFill>
                  <a:schemeClr val="bg1"/>
                </a:solidFill>
                <a:latin typeface="Candara" panose="020E0502030303020204" pitchFamily="34" charset="0"/>
              </a:rPr>
              <a:t>int</a:t>
            </a:r>
            <a:r>
              <a:rPr lang="en-US" sz="1200" b="1" spc="600" dirty="0">
                <a:solidFill>
                  <a:schemeClr val="bg1"/>
                </a:solidFill>
                <a:latin typeface="Candara" panose="020E0502030303020204" pitchFamily="34" charset="0"/>
              </a:rPr>
              <a:t>[size + 1] );</a:t>
            </a:r>
          </a:p>
          <a:p>
            <a:pPr>
              <a:defRPr/>
            </a:pPr>
            <a:endParaRPr lang="en-US" sz="1200" b="1" spc="600" dirty="0">
              <a:solidFill>
                <a:schemeClr val="bg1"/>
              </a:solidFill>
              <a:latin typeface="Candara" panose="020E0502030303020204" pitchFamily="34" charset="0"/>
            </a:endParaRPr>
          </a:p>
          <a:p>
            <a:pPr>
              <a:defRPr/>
            </a:pPr>
            <a:endParaRPr lang="en-US" sz="1200" b="1" spc="600" dirty="0">
              <a:solidFill>
                <a:schemeClr val="bg1"/>
              </a:solidFill>
              <a:latin typeface="Candara" panose="020E0502030303020204" pitchFamily="34" charset="0"/>
            </a:endParaRP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 </a:t>
            </a:r>
            <a:r>
              <a:rPr lang="en-US" sz="1200" b="1" spc="600" dirty="0">
                <a:solidFill>
                  <a:schemeClr val="bg1"/>
                </a:solidFill>
                <a:latin typeface="Candara" panose="020E0502030303020204" pitchFamily="34" charset="0"/>
              </a:rPr>
              <a:t>Set the first element of the new</a:t>
            </a: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 </a:t>
            </a:r>
            <a:r>
              <a:rPr lang="en-US" sz="1200" b="1" spc="600" dirty="0">
                <a:solidFill>
                  <a:schemeClr val="bg1"/>
                </a:solidFill>
                <a:latin typeface="Candara" panose="020E0502030303020204" pitchFamily="34" charset="0"/>
              </a:rPr>
              <a:t>array to 0.</a:t>
            </a: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copy[0</a:t>
            </a:r>
            <a:r>
              <a:rPr lang="en-US" sz="1200" b="1" spc="600" dirty="0">
                <a:solidFill>
                  <a:schemeClr val="bg1"/>
                </a:solidFill>
                <a:latin typeface="Candara" panose="020E0502030303020204" pitchFamily="34" charset="0"/>
              </a:rPr>
              <a:t>] = 0;</a:t>
            </a:r>
          </a:p>
          <a:p>
            <a:pPr>
              <a:defRPr/>
            </a:pPr>
            <a:endParaRPr lang="en-US" sz="1200" b="1" spc="600" dirty="0">
              <a:solidFill>
                <a:schemeClr val="bg1"/>
              </a:solidFill>
              <a:latin typeface="Candara" panose="020E0502030303020204" pitchFamily="34" charset="0"/>
            </a:endParaRP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 </a:t>
            </a:r>
            <a:r>
              <a:rPr lang="en-US" sz="1200" b="1" spc="600" dirty="0">
                <a:solidFill>
                  <a:schemeClr val="bg1"/>
                </a:solidFill>
                <a:latin typeface="Candara" panose="020E0502030303020204" pitchFamily="34" charset="0"/>
              </a:rPr>
              <a:t>Copy </a:t>
            </a:r>
            <a:r>
              <a:rPr lang="en-US" sz="1200" b="1" spc="600" dirty="0" err="1">
                <a:solidFill>
                  <a:schemeClr val="bg1"/>
                </a:solidFill>
                <a:latin typeface="Candara" panose="020E0502030303020204" pitchFamily="34" charset="0"/>
              </a:rPr>
              <a:t>arr's</a:t>
            </a:r>
            <a:r>
              <a:rPr lang="en-US" sz="1200" b="1" spc="600" dirty="0">
                <a:solidFill>
                  <a:schemeClr val="bg1"/>
                </a:solidFill>
                <a:latin typeface="Candara" panose="020E0502030303020204" pitchFamily="34" charset="0"/>
              </a:rPr>
              <a:t> elements to the new array,</a:t>
            </a: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 </a:t>
            </a:r>
            <a:r>
              <a:rPr lang="en-US" sz="1200" b="1" spc="600" dirty="0">
                <a:solidFill>
                  <a:schemeClr val="bg1"/>
                </a:solidFill>
                <a:latin typeface="Candara" panose="020E0502030303020204" pitchFamily="34" charset="0"/>
              </a:rPr>
              <a:t>shifted one position toward the end</a:t>
            </a: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 </a:t>
            </a:r>
            <a:r>
              <a:rPr lang="en-US" sz="1200" b="1" spc="600" dirty="0">
                <a:solidFill>
                  <a:schemeClr val="bg1"/>
                </a:solidFill>
                <a:latin typeface="Candara" panose="020E0502030303020204" pitchFamily="34" charset="0"/>
              </a:rPr>
              <a:t>of the array.</a:t>
            </a: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for </a:t>
            </a:r>
            <a:r>
              <a:rPr lang="en-US" sz="1200" b="1" spc="600" dirty="0">
                <a:solidFill>
                  <a:schemeClr val="bg1"/>
                </a:solidFill>
                <a:latin typeface="Candara" panose="020E0502030303020204" pitchFamily="34" charset="0"/>
              </a:rPr>
              <a:t>(</a:t>
            </a:r>
            <a:r>
              <a:rPr lang="en-US" sz="1200" b="1" spc="600" dirty="0" err="1">
                <a:solidFill>
                  <a:schemeClr val="bg1"/>
                </a:solidFill>
                <a:latin typeface="Candara" panose="020E0502030303020204" pitchFamily="34" charset="0"/>
              </a:rPr>
              <a:t>int</a:t>
            </a:r>
            <a:r>
              <a:rPr lang="en-US" sz="1200" b="1" spc="600" dirty="0">
                <a:solidFill>
                  <a:schemeClr val="bg1"/>
                </a:solidFill>
                <a:latin typeface="Candara" panose="020E0502030303020204" pitchFamily="34" charset="0"/>
              </a:rPr>
              <a:t> index = 0; index &lt; size; </a:t>
            </a:r>
            <a:r>
              <a:rPr lang="en-US" sz="1200" b="1" spc="600" dirty="0" smtClean="0">
                <a:solidFill>
                  <a:schemeClr val="bg1"/>
                </a:solidFill>
                <a:latin typeface="Candara" panose="020E0502030303020204" pitchFamily="34" charset="0"/>
              </a:rPr>
              <a:t>++index)</a:t>
            </a:r>
            <a:endParaRPr lang="en-US" sz="1200" b="1" spc="600" dirty="0">
              <a:solidFill>
                <a:schemeClr val="bg1"/>
              </a:solidFill>
              <a:latin typeface="Candara" panose="020E0502030303020204" pitchFamily="34" charset="0"/>
            </a:endParaRP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a:t>
            </a:r>
            <a:endParaRPr lang="en-US" sz="1200" b="1" spc="600" dirty="0">
              <a:solidFill>
                <a:schemeClr val="bg1"/>
              </a:solidFill>
              <a:latin typeface="Candara" panose="020E0502030303020204" pitchFamily="34" charset="0"/>
            </a:endParaRP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copy[index </a:t>
            </a:r>
            <a:r>
              <a:rPr lang="en-US" sz="1200" b="1" spc="600" dirty="0">
                <a:solidFill>
                  <a:schemeClr val="bg1"/>
                </a:solidFill>
                <a:latin typeface="Candara" panose="020E0502030303020204" pitchFamily="34" charset="0"/>
              </a:rPr>
              <a:t>+ 1] = </a:t>
            </a:r>
            <a:r>
              <a:rPr lang="en-US" sz="1200" b="1" spc="600" dirty="0" err="1">
                <a:solidFill>
                  <a:schemeClr val="bg1"/>
                </a:solidFill>
                <a:latin typeface="Candara" panose="020E0502030303020204" pitchFamily="34" charset="0"/>
              </a:rPr>
              <a:t>arr</a:t>
            </a:r>
            <a:r>
              <a:rPr lang="en-US" sz="1200" b="1" spc="600" dirty="0">
                <a:solidFill>
                  <a:schemeClr val="bg1"/>
                </a:solidFill>
                <a:latin typeface="Candara" panose="020E0502030303020204" pitchFamily="34" charset="0"/>
              </a:rPr>
              <a:t>[index];</a:t>
            </a:r>
          </a:p>
          <a:p>
            <a:pPr>
              <a:defRPr/>
            </a:pPr>
            <a:r>
              <a:rPr lang="en-US" sz="1200" b="1" spc="600" dirty="0">
                <a:solidFill>
                  <a:schemeClr val="bg1"/>
                </a:solidFill>
                <a:latin typeface="Candara" panose="020E0502030303020204" pitchFamily="34" charset="0"/>
              </a:rPr>
              <a:t>	</a:t>
            </a:r>
            <a:r>
              <a:rPr lang="en-US" sz="1200" b="1" spc="600" dirty="0" smtClean="0">
                <a:solidFill>
                  <a:schemeClr val="bg1"/>
                </a:solidFill>
                <a:latin typeface="Candara" panose="020E0502030303020204" pitchFamily="34" charset="0"/>
              </a:rPr>
              <a:t>   }</a:t>
            </a:r>
            <a:endParaRPr lang="en-US" sz="1200" b="1" spc="600" dirty="0">
              <a:solidFill>
                <a:schemeClr val="bg1"/>
              </a:solidFill>
              <a:latin typeface="Candara" panose="020E0502030303020204" pitchFamily="34" charset="0"/>
            </a:endParaRPr>
          </a:p>
          <a:p>
            <a:pPr>
              <a:defRPr/>
            </a:pPr>
            <a:r>
              <a:rPr lang="en-US" sz="1200" b="1" spc="600" dirty="0">
                <a:solidFill>
                  <a:schemeClr val="bg1"/>
                </a:solidFill>
                <a:latin typeface="Candara" panose="020E0502030303020204" pitchFamily="34" charset="0"/>
              </a:rPr>
              <a:t>	}</a:t>
            </a:r>
          </a:p>
          <a:p>
            <a:pPr>
              <a:defRPr/>
            </a:pPr>
            <a:endParaRPr lang="en-US" sz="1200" b="1" spc="600" dirty="0">
              <a:solidFill>
                <a:schemeClr val="bg1"/>
              </a:solidFill>
              <a:latin typeface="Candara" panose="020E0502030303020204" pitchFamily="34" charset="0"/>
            </a:endParaRPr>
          </a:p>
          <a:p>
            <a:pPr>
              <a:defRPr/>
            </a:pPr>
            <a:r>
              <a:rPr lang="en-US" sz="1200" b="1" spc="600" dirty="0">
                <a:solidFill>
                  <a:schemeClr val="bg1"/>
                </a:solidFill>
                <a:latin typeface="Candara" panose="020E0502030303020204" pitchFamily="34" charset="0"/>
              </a:rPr>
              <a:t>    // Return a pointer to the new array.</a:t>
            </a:r>
          </a:p>
          <a:p>
            <a:pPr>
              <a:defRPr/>
            </a:pPr>
            <a:r>
              <a:rPr lang="en-US" sz="1200" b="1" spc="600" dirty="0">
                <a:solidFill>
                  <a:schemeClr val="bg1"/>
                </a:solidFill>
                <a:latin typeface="Candara" panose="020E0502030303020204" pitchFamily="34" charset="0"/>
              </a:rPr>
              <a:t>    return copy</a:t>
            </a:r>
            <a:r>
              <a:rPr lang="en-US" sz="1200" b="1" spc="600" dirty="0" smtClean="0">
                <a:solidFill>
                  <a:schemeClr val="bg1"/>
                </a:solidFill>
                <a:latin typeface="Candara" panose="020E0502030303020204" pitchFamily="34" charset="0"/>
              </a:rPr>
              <a:t>;</a:t>
            </a:r>
          </a:p>
          <a:p>
            <a:pPr>
              <a:defRPr/>
            </a:pPr>
            <a:r>
              <a:rPr lang="en-US" sz="1200" b="1" spc="600" dirty="0">
                <a:solidFill>
                  <a:schemeClr val="bg1"/>
                </a:solidFill>
                <a:latin typeface="Candara" panose="020E0502030303020204" pitchFamily="34" charset="0"/>
              </a:rPr>
              <a:t>}</a:t>
            </a:r>
          </a:p>
        </p:txBody>
      </p:sp>
    </p:spTree>
    <p:extLst>
      <p:ext uri="{BB962C8B-B14F-4D97-AF65-F5344CB8AC3E}">
        <p14:creationId xmlns:p14="http://schemas.microsoft.com/office/powerpoint/2010/main" val="1145202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6347714" cy="685800"/>
          </a:xfrm>
          <a:solidFill>
            <a:srgbClr val="FFFF00"/>
          </a:solidFill>
          <a:ln>
            <a:solidFill>
              <a:srgbClr val="FEE599"/>
            </a:solidFill>
          </a:ln>
        </p:spPr>
        <p:txBody>
          <a:bodyPr/>
          <a:lstStyle/>
          <a:p>
            <a:pPr>
              <a:defRPr/>
            </a:pPr>
            <a:r>
              <a:rPr lang="en-US" dirty="0" smtClean="0">
                <a:solidFill>
                  <a:schemeClr val="accent1">
                    <a:lumMod val="50000"/>
                  </a:schemeClr>
                </a:solidFill>
              </a:rPr>
              <a:t>When? Using Smart Pointers</a:t>
            </a:r>
            <a:endParaRPr lang="en-US" dirty="0">
              <a:solidFill>
                <a:schemeClr val="accent1">
                  <a:lumMod val="50000"/>
                </a:schemeClr>
              </a:solidFill>
            </a:endParaRPr>
          </a:p>
        </p:txBody>
      </p:sp>
      <p:sp>
        <p:nvSpPr>
          <p:cNvPr id="3" name="TextBox 2"/>
          <p:cNvSpPr txBox="1"/>
          <p:nvPr/>
        </p:nvSpPr>
        <p:spPr>
          <a:xfrm>
            <a:off x="816430" y="1371600"/>
            <a:ext cx="7262113" cy="4832092"/>
          </a:xfrm>
          <a:prstGeom prst="rect">
            <a:avLst/>
          </a:prstGeom>
          <a:noFill/>
        </p:spPr>
        <p:txBody>
          <a:bodyPr wrap="square" rtlCol="0">
            <a:spAutoFit/>
          </a:bodyPr>
          <a:lstStyle/>
          <a:p>
            <a:r>
              <a:rPr lang="en-US" sz="2800" dirty="0"/>
              <a:t>Smart pointers can be useful in the situation where the logic structure of a program dictates that an object must be dynamically created by one function and later deleted by another function and these two functions are unrelated to each other (not member of the same class). </a:t>
            </a:r>
            <a:endParaRPr lang="en-US" sz="2800" dirty="0" smtClean="0"/>
          </a:p>
          <a:p>
            <a:endParaRPr lang="en-US" sz="2800" dirty="0"/>
          </a:p>
          <a:p>
            <a:r>
              <a:rPr lang="en-US" sz="2800" dirty="0" smtClean="0"/>
              <a:t>If </a:t>
            </a:r>
            <a:r>
              <a:rPr lang="en-US" sz="2800" dirty="0"/>
              <a:t>the same function or class is responsible for creating and deleting the object then you don't need a smart pointer. </a:t>
            </a:r>
          </a:p>
        </p:txBody>
      </p:sp>
    </p:spTree>
    <p:extLst>
      <p:ext uri="{BB962C8B-B14F-4D97-AF65-F5344CB8AC3E}">
        <p14:creationId xmlns:p14="http://schemas.microsoft.com/office/powerpoint/2010/main" val="1526678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6347714" cy="685800"/>
          </a:xfrm>
          <a:solidFill>
            <a:srgbClr val="FFFF00"/>
          </a:solidFill>
          <a:ln>
            <a:solidFill>
              <a:srgbClr val="FEE599"/>
            </a:solidFill>
          </a:ln>
        </p:spPr>
        <p:txBody>
          <a:bodyPr/>
          <a:lstStyle/>
          <a:p>
            <a:pPr>
              <a:defRPr/>
            </a:pPr>
            <a:r>
              <a:rPr lang="en-US" dirty="0" smtClean="0">
                <a:solidFill>
                  <a:schemeClr val="accent1">
                    <a:lumMod val="50000"/>
                  </a:schemeClr>
                </a:solidFill>
              </a:rPr>
              <a:t>When? Passing Smart Pointers</a:t>
            </a:r>
            <a:endParaRPr lang="en-US" dirty="0">
              <a:solidFill>
                <a:schemeClr val="accent1">
                  <a:lumMod val="50000"/>
                </a:schemeClr>
              </a:solidFill>
            </a:endParaRPr>
          </a:p>
        </p:txBody>
      </p:sp>
      <p:sp>
        <p:nvSpPr>
          <p:cNvPr id="3" name="TextBox 2"/>
          <p:cNvSpPr txBox="1"/>
          <p:nvPr/>
        </p:nvSpPr>
        <p:spPr>
          <a:xfrm>
            <a:off x="816430" y="1371600"/>
            <a:ext cx="7262113" cy="2677656"/>
          </a:xfrm>
          <a:prstGeom prst="rect">
            <a:avLst/>
          </a:prstGeom>
          <a:noFill/>
        </p:spPr>
        <p:txBody>
          <a:bodyPr wrap="square" rtlCol="0">
            <a:spAutoFit/>
          </a:bodyPr>
          <a:lstStyle/>
          <a:p>
            <a:r>
              <a:rPr lang="en-US" sz="2800" dirty="0"/>
              <a:t>Never pass smart pointers (by value or by reference) unless you actually want to manipulate the pointer </a:t>
            </a:r>
            <a:endParaRPr lang="en-US" sz="2800" dirty="0" smtClean="0"/>
          </a:p>
          <a:p>
            <a:endParaRPr lang="en-US" sz="2800" dirty="0"/>
          </a:p>
          <a:p>
            <a:r>
              <a:rPr lang="en-US" sz="2800" dirty="0" smtClean="0"/>
              <a:t> that is store</a:t>
            </a:r>
            <a:r>
              <a:rPr lang="en-US" sz="2800" dirty="0"/>
              <a:t>, change, or let go of a reference.</a:t>
            </a:r>
          </a:p>
        </p:txBody>
      </p:sp>
    </p:spTree>
    <p:extLst>
      <p:ext uri="{BB962C8B-B14F-4D97-AF65-F5344CB8AC3E}">
        <p14:creationId xmlns:p14="http://schemas.microsoft.com/office/powerpoint/2010/main" val="349967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6347714" cy="685800"/>
          </a:xfrm>
          <a:solidFill>
            <a:srgbClr val="FFFF00"/>
          </a:solidFill>
          <a:ln>
            <a:solidFill>
              <a:srgbClr val="FEE599"/>
            </a:solidFill>
          </a:ln>
        </p:spPr>
        <p:txBody>
          <a:bodyPr>
            <a:normAutofit/>
          </a:bodyPr>
          <a:lstStyle/>
          <a:p>
            <a:pPr>
              <a:defRPr/>
            </a:pPr>
            <a:r>
              <a:rPr lang="en-US" dirty="0" smtClean="0">
                <a:solidFill>
                  <a:schemeClr val="accent1">
                    <a:lumMod val="50000"/>
                  </a:schemeClr>
                </a:solidFill>
              </a:rPr>
              <a:t>When? Using unique </a:t>
            </a:r>
            <a:r>
              <a:rPr lang="en-US" dirty="0" err="1" smtClean="0">
                <a:solidFill>
                  <a:schemeClr val="accent1">
                    <a:lumMod val="50000"/>
                  </a:schemeClr>
                </a:solidFill>
              </a:rPr>
              <a:t>ptr</a:t>
            </a:r>
            <a:endParaRPr lang="en-US" dirty="0">
              <a:solidFill>
                <a:schemeClr val="accent1">
                  <a:lumMod val="50000"/>
                </a:schemeClr>
              </a:solidFill>
            </a:endParaRPr>
          </a:p>
        </p:txBody>
      </p:sp>
      <p:sp>
        <p:nvSpPr>
          <p:cNvPr id="3" name="TextBox 2"/>
          <p:cNvSpPr txBox="1"/>
          <p:nvPr/>
        </p:nvSpPr>
        <p:spPr>
          <a:xfrm>
            <a:off x="609600" y="1371600"/>
            <a:ext cx="8229600" cy="4832092"/>
          </a:xfrm>
          <a:prstGeom prst="rect">
            <a:avLst/>
          </a:prstGeom>
          <a:noFill/>
        </p:spPr>
        <p:txBody>
          <a:bodyPr wrap="square" rtlCol="0">
            <a:spAutoFit/>
          </a:bodyPr>
          <a:lstStyle/>
          <a:p>
            <a:r>
              <a:rPr lang="en-US" sz="2800" dirty="0"/>
              <a:t>Express ownership using </a:t>
            </a:r>
            <a:r>
              <a:rPr lang="en-US" sz="2800" dirty="0" err="1"/>
              <a:t>unique_ptr</a:t>
            </a:r>
            <a:r>
              <a:rPr lang="en-US" sz="2800" dirty="0"/>
              <a:t> wherever possible, including when you don’t know whether the object will actually ever be shared.</a:t>
            </a:r>
          </a:p>
          <a:p>
            <a:r>
              <a:rPr lang="en-US" sz="2800" dirty="0" smtClean="0"/>
              <a:t> It’s </a:t>
            </a:r>
            <a:r>
              <a:rPr lang="en-US" sz="2800" dirty="0"/>
              <a:t>free = exactly the cost of a raw pointer, by design.</a:t>
            </a:r>
          </a:p>
          <a:p>
            <a:r>
              <a:rPr lang="en-US" sz="2800" dirty="0" smtClean="0"/>
              <a:t> It’s </a:t>
            </a:r>
            <a:r>
              <a:rPr lang="en-US" sz="2800" dirty="0"/>
              <a:t>safe = better than a raw pointer, including exception-safe.</a:t>
            </a:r>
          </a:p>
          <a:p>
            <a:r>
              <a:rPr lang="en-US" sz="2800" dirty="0" smtClean="0"/>
              <a:t> It’s </a:t>
            </a:r>
            <a:r>
              <a:rPr lang="en-US" sz="2800" dirty="0"/>
              <a:t>declarative = expresses intended uniqueness and source/sink semantics.</a:t>
            </a:r>
          </a:p>
          <a:p>
            <a:r>
              <a:rPr lang="en-US" sz="2800" dirty="0" smtClean="0"/>
              <a:t> It </a:t>
            </a:r>
            <a:r>
              <a:rPr lang="en-US" sz="2800" dirty="0"/>
              <a:t>removes many (often most) objects out of the ref counted population.</a:t>
            </a:r>
          </a:p>
        </p:txBody>
      </p:sp>
    </p:spTree>
    <p:extLst>
      <p:ext uri="{BB962C8B-B14F-4D97-AF65-F5344CB8AC3E}">
        <p14:creationId xmlns:p14="http://schemas.microsoft.com/office/powerpoint/2010/main" val="3154098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31541" y="120651"/>
            <a:ext cx="6347713" cy="1320800"/>
          </a:xfrm>
          <a:solidFill>
            <a:srgbClr val="FFFF00"/>
          </a:solidFill>
          <a:ln>
            <a:solidFill>
              <a:schemeClr val="accent1"/>
            </a:solidFill>
          </a:ln>
        </p:spPr>
        <p:txBody>
          <a:bodyPr/>
          <a:lstStyle/>
          <a:p>
            <a:pPr eaLnBrk="1" fontAlgn="auto" hangingPunct="1">
              <a:spcAft>
                <a:spcPts val="0"/>
              </a:spcAft>
              <a:defRPr/>
            </a:pPr>
            <a:r>
              <a:rPr lang="en-US" dirty="0" smtClean="0">
                <a:solidFill>
                  <a:schemeClr val="accent1">
                    <a:lumMod val="50000"/>
                  </a:schemeClr>
                </a:solidFill>
              </a:rPr>
              <a:t>NEW continued …with Class types</a:t>
            </a:r>
            <a:endParaRPr lang="en-US" dirty="0">
              <a:solidFill>
                <a:schemeClr val="accent1">
                  <a:lumMod val="50000"/>
                </a:schemeClr>
              </a:solidFill>
            </a:endParaRPr>
          </a:p>
        </p:txBody>
      </p:sp>
      <p:sp>
        <p:nvSpPr>
          <p:cNvPr id="209925" name="Rectangle 3"/>
          <p:cNvSpPr txBox="1">
            <a:spLocks noChangeArrowheads="1"/>
          </p:cNvSpPr>
          <p:nvPr/>
        </p:nvSpPr>
        <p:spPr bwMode="auto">
          <a:xfrm>
            <a:off x="1004888" y="1809750"/>
            <a:ext cx="7815262"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342900" indent="-34290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800100" indent="-3429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lgn="l">
              <a:lnSpc>
                <a:spcPct val="90000"/>
              </a:lnSpc>
            </a:pPr>
            <a:r>
              <a:rPr lang="en-US" altLang="en-US" sz="2800" dirty="0"/>
              <a:t>Creates new dynamic variable</a:t>
            </a:r>
          </a:p>
          <a:p>
            <a:pPr algn="l">
              <a:lnSpc>
                <a:spcPct val="90000"/>
              </a:lnSpc>
              <a:spcBef>
                <a:spcPct val="40000"/>
              </a:spcBef>
            </a:pPr>
            <a:r>
              <a:rPr lang="en-US" altLang="en-US" sz="2800" dirty="0"/>
              <a:t>Returns pointer to the new variable </a:t>
            </a:r>
          </a:p>
          <a:p>
            <a:pPr algn="l">
              <a:lnSpc>
                <a:spcPct val="90000"/>
              </a:lnSpc>
              <a:spcBef>
                <a:spcPct val="40000"/>
              </a:spcBef>
            </a:pPr>
            <a:r>
              <a:rPr lang="en-US" altLang="en-US" sz="2800" dirty="0"/>
              <a:t>If type is class type:</a:t>
            </a:r>
          </a:p>
          <a:p>
            <a:pPr lvl="1" algn="l">
              <a:lnSpc>
                <a:spcPct val="90000"/>
              </a:lnSpc>
              <a:spcBef>
                <a:spcPct val="25000"/>
              </a:spcBef>
              <a:buFont typeface="Arial" panose="020B0604020202020204" pitchFamily="34" charset="0"/>
              <a:buChar char="•"/>
            </a:pPr>
            <a:r>
              <a:rPr lang="en-US" altLang="en-US" sz="2400" dirty="0"/>
              <a:t>Constructor is called for new object</a:t>
            </a:r>
          </a:p>
          <a:p>
            <a:pPr lvl="2" algn="l">
              <a:lnSpc>
                <a:spcPct val="90000"/>
              </a:lnSpc>
              <a:spcBef>
                <a:spcPct val="25000"/>
              </a:spcBef>
              <a:buFontTx/>
              <a:buChar char="•"/>
            </a:pPr>
            <a:r>
              <a:rPr lang="en-US" altLang="en-US" sz="2200" dirty="0"/>
              <a:t>Can invoke different constructor with initializer arguments:</a:t>
            </a:r>
            <a:br>
              <a:rPr lang="en-US" altLang="en-US" sz="2200" dirty="0"/>
            </a:br>
            <a:r>
              <a:rPr lang="en-US" altLang="en-US" sz="2400" b="1" dirty="0" err="1">
                <a:latin typeface="Courier New" panose="02070309020205020404" pitchFamily="49" charset="0"/>
                <a:cs typeface="Courier New" panose="02070309020205020404" pitchFamily="49" charset="0"/>
              </a:rPr>
              <a:t>MyClass</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mcPtr</a:t>
            </a:r>
            <a:r>
              <a:rPr lang="en-US" altLang="en-US" sz="2400" b="1" dirty="0">
                <a:latin typeface="Courier New" panose="02070309020205020404" pitchFamily="49" charset="0"/>
                <a:cs typeface="Courier New" panose="02070309020205020404" pitchFamily="49" charset="0"/>
              </a:rPr>
              <a:t>;</a:t>
            </a:r>
            <a:br>
              <a:rPr lang="en-US" altLang="en-US" sz="2400" b="1" dirty="0">
                <a:latin typeface="Courier New" panose="02070309020205020404" pitchFamily="49" charset="0"/>
                <a:cs typeface="Courier New" panose="02070309020205020404" pitchFamily="49" charset="0"/>
              </a:rPr>
            </a:br>
            <a:r>
              <a:rPr lang="en-US" altLang="en-US" sz="2400" b="1" dirty="0" err="1">
                <a:latin typeface="Courier New" panose="02070309020205020404" pitchFamily="49" charset="0"/>
                <a:cs typeface="Courier New" panose="02070309020205020404" pitchFamily="49" charset="0"/>
              </a:rPr>
              <a:t>mcPtr</a:t>
            </a:r>
            <a:r>
              <a:rPr lang="en-US" altLang="en-US" sz="2400" b="1" dirty="0">
                <a:latin typeface="Courier New" panose="02070309020205020404" pitchFamily="49" charset="0"/>
                <a:cs typeface="Courier New" panose="02070309020205020404" pitchFamily="49" charset="0"/>
              </a:rPr>
              <a:t> = new </a:t>
            </a:r>
            <a:r>
              <a:rPr lang="en-US" altLang="en-US" sz="2400" b="1" dirty="0" err="1">
                <a:latin typeface="Courier New" panose="02070309020205020404" pitchFamily="49" charset="0"/>
                <a:cs typeface="Courier New" panose="02070309020205020404" pitchFamily="49" charset="0"/>
              </a:rPr>
              <a:t>MyClass</a:t>
            </a:r>
            <a:r>
              <a:rPr lang="en-US" altLang="en-US" sz="2400" b="1" dirty="0">
                <a:latin typeface="Courier New" panose="02070309020205020404" pitchFamily="49" charset="0"/>
                <a:cs typeface="Courier New" panose="02070309020205020404" pitchFamily="49" charset="0"/>
              </a:rPr>
              <a:t>(32.0, 17);</a:t>
            </a:r>
          </a:p>
          <a:p>
            <a:pPr algn="l">
              <a:lnSpc>
                <a:spcPct val="90000"/>
              </a:lnSpc>
              <a:spcBef>
                <a:spcPct val="40000"/>
              </a:spcBef>
            </a:pPr>
            <a:r>
              <a:rPr lang="en-US" altLang="en-US" sz="2800" dirty="0"/>
              <a:t>Can still initialize non-class types:</a:t>
            </a:r>
          </a:p>
          <a:p>
            <a:pPr marL="0" lvl="1" indent="0" algn="l">
              <a:lnSpc>
                <a:spcPct val="90000"/>
              </a:lnSpc>
              <a:spcBef>
                <a:spcPct val="40000"/>
              </a:spcBef>
            </a:pPr>
            <a:r>
              <a:rPr lang="en-US" altLang="en-US" sz="2200" b="1" dirty="0" err="1">
                <a:solidFill>
                  <a:schemeClr val="tx1"/>
                </a:solidFill>
                <a:latin typeface="Courier New" panose="02070309020205020404" pitchFamily="49" charset="0"/>
                <a:cs typeface="Courier New" panose="02070309020205020404" pitchFamily="49" charset="0"/>
              </a:rPr>
              <a:t>int</a:t>
            </a:r>
            <a:r>
              <a:rPr lang="en-US" altLang="en-US" sz="2200" b="1" dirty="0">
                <a:solidFill>
                  <a:schemeClr val="tx1"/>
                </a:solidFill>
                <a:latin typeface="Courier New" panose="02070309020205020404" pitchFamily="49" charset="0"/>
                <a:cs typeface="Courier New" panose="02070309020205020404" pitchFamily="49" charset="0"/>
              </a:rPr>
              <a:t> *n;</a:t>
            </a:r>
          </a:p>
          <a:p>
            <a:pPr marL="0" lvl="1" indent="0" algn="l">
              <a:lnSpc>
                <a:spcPct val="90000"/>
              </a:lnSpc>
              <a:spcBef>
                <a:spcPct val="40000"/>
              </a:spcBef>
            </a:pPr>
            <a:r>
              <a:rPr lang="en-US" altLang="en-US" sz="2200" b="1" dirty="0">
                <a:solidFill>
                  <a:schemeClr val="tx1"/>
                </a:solidFill>
                <a:latin typeface="Courier New" panose="02070309020205020404" pitchFamily="49" charset="0"/>
                <a:cs typeface="Courier New" panose="02070309020205020404" pitchFamily="49" charset="0"/>
              </a:rPr>
              <a:t>n = new </a:t>
            </a:r>
            <a:r>
              <a:rPr lang="en-US" altLang="en-US" sz="2200" b="1" dirty="0" err="1">
                <a:solidFill>
                  <a:schemeClr val="tx1"/>
                </a:solidFill>
                <a:latin typeface="Courier New" panose="02070309020205020404" pitchFamily="49" charset="0"/>
                <a:cs typeface="Courier New" panose="02070309020205020404" pitchFamily="49" charset="0"/>
              </a:rPr>
              <a:t>int</a:t>
            </a:r>
            <a:r>
              <a:rPr lang="en-US" altLang="en-US" sz="2200" b="1" dirty="0">
                <a:solidFill>
                  <a:schemeClr val="tx1"/>
                </a:solidFill>
                <a:latin typeface="Courier New" panose="02070309020205020404" pitchFamily="49" charset="0"/>
                <a:cs typeface="Courier New" panose="02070309020205020404" pitchFamily="49" charset="0"/>
              </a:rPr>
              <a:t>(17);	//Initializes *n to 17</a:t>
            </a:r>
          </a:p>
        </p:txBody>
      </p:sp>
      <p:sp>
        <p:nvSpPr>
          <p:cNvPr id="8" name="TextBox 7"/>
          <p:cNvSpPr txBox="1"/>
          <p:nvPr/>
        </p:nvSpPr>
        <p:spPr>
          <a:xfrm>
            <a:off x="6427788" y="2106613"/>
            <a:ext cx="1773237" cy="64611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eaLnBrk="1" hangingPunct="1">
              <a:defRPr/>
            </a:pPr>
            <a:r>
              <a:rPr lang="en-US" dirty="0" err="1"/>
              <a:t>MyType</a:t>
            </a:r>
            <a:r>
              <a:rPr lang="en-US" dirty="0"/>
              <a:t> *p;</a:t>
            </a:r>
          </a:p>
          <a:p>
            <a:pPr eaLnBrk="1" hangingPunct="1">
              <a:defRPr/>
            </a:pPr>
            <a:r>
              <a:rPr lang="en-US" dirty="0"/>
              <a:t>p = new </a:t>
            </a:r>
            <a:r>
              <a:rPr lang="en-US" dirty="0" err="1"/>
              <a:t>MyType</a:t>
            </a:r>
            <a:r>
              <a:rPr lang="en-US" dirty="0"/>
              <a:t>;</a:t>
            </a:r>
          </a:p>
        </p:txBody>
      </p:sp>
      <p:sp>
        <p:nvSpPr>
          <p:cNvPr id="9" name="TextBox 8"/>
          <p:cNvSpPr txBox="1"/>
          <p:nvPr/>
        </p:nvSpPr>
        <p:spPr>
          <a:xfrm>
            <a:off x="6237288" y="3148013"/>
            <a:ext cx="2582862" cy="64611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eaLnBrk="1" hangingPunct="1">
              <a:defRPr/>
            </a:pPr>
            <a:r>
              <a:rPr lang="en-US" dirty="0" err="1"/>
              <a:t>SomeClass</a:t>
            </a:r>
            <a:r>
              <a:rPr lang="en-US" dirty="0"/>
              <a:t> *</a:t>
            </a:r>
            <a:r>
              <a:rPr lang="en-US" dirty="0" err="1"/>
              <a:t>classPtr</a:t>
            </a:r>
            <a:r>
              <a:rPr lang="en-US" dirty="0"/>
              <a:t>;</a:t>
            </a:r>
          </a:p>
          <a:p>
            <a:pPr eaLnBrk="1" hangingPunct="1">
              <a:defRPr/>
            </a:pPr>
            <a:r>
              <a:rPr lang="en-US" dirty="0" err="1"/>
              <a:t>classPtr</a:t>
            </a:r>
            <a:r>
              <a:rPr lang="en-US" dirty="0"/>
              <a:t> = new </a:t>
            </a:r>
            <a:r>
              <a:rPr lang="en-US" dirty="0" err="1"/>
              <a:t>SomeClass</a:t>
            </a:r>
            <a:r>
              <a:rPr lang="en-US" dirty="0"/>
              <a:t>;</a:t>
            </a:r>
          </a:p>
        </p:txBody>
      </p:sp>
    </p:spTree>
    <p:extLst>
      <p:ext uri="{BB962C8B-B14F-4D97-AF65-F5344CB8AC3E}">
        <p14:creationId xmlns:p14="http://schemas.microsoft.com/office/powerpoint/2010/main" val="28724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930400"/>
            <a:ext cx="5562600" cy="3142257"/>
          </a:xfrm>
          <a:prstGeom prst="rect">
            <a:avLst/>
          </a:prstGeom>
        </p:spPr>
      </p:pic>
      <p:sp>
        <p:nvSpPr>
          <p:cNvPr id="3" name="Oval Callout 2"/>
          <p:cNvSpPr/>
          <p:nvPr/>
        </p:nvSpPr>
        <p:spPr>
          <a:xfrm>
            <a:off x="4724400" y="0"/>
            <a:ext cx="4343400" cy="2819400"/>
          </a:xfrm>
          <a:prstGeom prst="wedgeEllipseCallout">
            <a:avLst>
              <a:gd name="adj1" fmla="val -14491"/>
              <a:gd name="adj2" fmla="val 63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These next few tidbits are good to relate to the project. How are you feeling about pointers?</a:t>
            </a:r>
            <a:endParaRPr lang="en-US" sz="2800" dirty="0"/>
          </a:p>
        </p:txBody>
      </p:sp>
    </p:spTree>
    <p:extLst>
      <p:ext uri="{BB962C8B-B14F-4D97-AF65-F5344CB8AC3E}">
        <p14:creationId xmlns:p14="http://schemas.microsoft.com/office/powerpoint/2010/main" val="1900159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905000" y="228600"/>
            <a:ext cx="6347713" cy="1320800"/>
          </a:xfrm>
          <a:solidFill>
            <a:schemeClr val="accent2"/>
          </a:solidFill>
          <a:ln>
            <a:solidFill>
              <a:schemeClr val="accent1"/>
            </a:solidFill>
          </a:ln>
        </p:spPr>
        <p:txBody>
          <a:bodyPr/>
          <a:lstStyle/>
          <a:p>
            <a:pPr eaLnBrk="1" hangingPunct="1"/>
            <a:r>
              <a:rPr lang="en-US" altLang="en-US" dirty="0" smtClean="0">
                <a:solidFill>
                  <a:schemeClr val="accent1">
                    <a:lumMod val="50000"/>
                  </a:schemeClr>
                </a:solidFill>
              </a:rPr>
              <a:t>Multidimensional Dynamic Arrays</a:t>
            </a:r>
          </a:p>
        </p:txBody>
      </p:sp>
      <p:sp>
        <p:nvSpPr>
          <p:cNvPr id="76803" name="Rectangle 3"/>
          <p:cNvSpPr>
            <a:spLocks noGrp="1" noChangeArrowheads="1"/>
          </p:cNvSpPr>
          <p:nvPr>
            <p:ph idx="1"/>
          </p:nvPr>
        </p:nvSpPr>
        <p:spPr>
          <a:xfrm>
            <a:off x="544513" y="1600200"/>
            <a:ext cx="8294687" cy="4572000"/>
          </a:xfrm>
        </p:spPr>
        <p:txBody>
          <a:bodyPr/>
          <a:lstStyle/>
          <a:p>
            <a:pPr eaLnBrk="1" hangingPunct="1"/>
            <a:r>
              <a:rPr lang="en-US" altLang="en-US" sz="2600" dirty="0" smtClean="0"/>
              <a:t>To create a 3x4 multidimensional dynamic array</a:t>
            </a:r>
          </a:p>
          <a:p>
            <a:pPr lvl="1" eaLnBrk="1" hangingPunct="1"/>
            <a:r>
              <a:rPr lang="en-US" altLang="en-US" sz="2600" dirty="0" smtClean="0"/>
              <a:t>View multidimensional arrays as arrays of arrays</a:t>
            </a:r>
          </a:p>
          <a:p>
            <a:pPr lvl="1" eaLnBrk="1" hangingPunct="1"/>
            <a:r>
              <a:rPr lang="en-US" altLang="en-US" sz="2600" dirty="0" smtClean="0"/>
              <a:t>First create a one-dimensional dynamic array</a:t>
            </a:r>
          </a:p>
          <a:p>
            <a:pPr marL="914400" lvl="2" indent="0">
              <a:buNone/>
            </a:pPr>
            <a:r>
              <a:rPr lang="en-US" altLang="en-US" sz="1800" dirty="0" smtClean="0">
                <a:cs typeface="Courier New" panose="02070309020205020404" pitchFamily="49" charset="0"/>
              </a:rPr>
              <a:t>Start with a new definition:   </a:t>
            </a:r>
            <a:r>
              <a:rPr lang="en-US" altLang="en-US" sz="1800" dirty="0" smtClean="0">
                <a:latin typeface="Courier New" panose="02070309020205020404" pitchFamily="49" charset="0"/>
                <a:cs typeface="Courier New" panose="02070309020205020404" pitchFamily="49" charset="0"/>
              </a:rPr>
              <a:t/>
            </a:r>
            <a:br>
              <a:rPr lang="en-US" altLang="en-US" sz="1800" dirty="0" smtClean="0">
                <a:latin typeface="Courier New" panose="02070309020205020404" pitchFamily="49" charset="0"/>
                <a:cs typeface="Courier New" panose="02070309020205020404" pitchFamily="49" charset="0"/>
              </a:rPr>
            </a:br>
            <a:r>
              <a:rPr lang="en-US" altLang="en-US" sz="1800" dirty="0" smtClean="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using </a:t>
            </a:r>
            <a:r>
              <a:rPr lang="en-US" altLang="en-US" sz="1800" b="1" dirty="0" err="1" smtClean="0">
                <a:latin typeface="Courier New" panose="02070309020205020404" pitchFamily="49" charset="0"/>
                <a:cs typeface="Courier New" panose="02070309020205020404" pitchFamily="49" charset="0"/>
              </a:rPr>
              <a:t>intArrayPtr</a:t>
            </a:r>
            <a:r>
              <a:rPr lang="en-US" altLang="en-US" sz="1800" b="1" dirty="0" smtClean="0">
                <a:latin typeface="Courier New" panose="02070309020205020404" pitchFamily="49" charset="0"/>
                <a:cs typeface="Courier New" panose="02070309020205020404" pitchFamily="49" charset="0"/>
              </a:rPr>
              <a:t> = </a:t>
            </a:r>
            <a:r>
              <a:rPr lang="en-US" altLang="en-US" sz="1800" b="1" dirty="0" err="1" smtClean="0">
                <a:latin typeface="Courier New" panose="02070309020205020404" pitchFamily="49" charset="0"/>
                <a:cs typeface="Courier New" panose="02070309020205020404" pitchFamily="49" charset="0"/>
              </a:rPr>
              <a:t>int</a:t>
            </a:r>
            <a:r>
              <a:rPr lang="en-US" altLang="en-US" sz="1800" b="1" dirty="0" smtClean="0">
                <a:latin typeface="Courier New" panose="02070309020205020404" pitchFamily="49" charset="0"/>
                <a:cs typeface="Courier New" panose="02070309020205020404" pitchFamily="49" charset="0"/>
              </a:rPr>
              <a:t>*;</a:t>
            </a:r>
          </a:p>
          <a:p>
            <a:pPr marL="914400" lvl="2" indent="0" eaLnBrk="1" hangingPunct="1">
              <a:buNone/>
            </a:pPr>
            <a:r>
              <a:rPr lang="en-US" altLang="en-US" sz="1800" dirty="0" smtClean="0">
                <a:cs typeface="Courier New" panose="02070309020205020404" pitchFamily="49" charset="0"/>
              </a:rPr>
              <a:t>Now create a dynamic array of pointers named m:  </a:t>
            </a:r>
            <a:r>
              <a:rPr lang="en-US" altLang="en-US" sz="1800" dirty="0" smtClean="0">
                <a:latin typeface="Courier New" panose="02070309020205020404" pitchFamily="49" charset="0"/>
                <a:cs typeface="Courier New" panose="02070309020205020404" pitchFamily="49" charset="0"/>
              </a:rPr>
              <a:t/>
            </a:r>
            <a:br>
              <a:rPr lang="en-US" altLang="en-US" sz="1800" dirty="0" smtClean="0">
                <a:latin typeface="Courier New" panose="02070309020205020404" pitchFamily="49" charset="0"/>
                <a:cs typeface="Courier New" panose="02070309020205020404" pitchFamily="49" charset="0"/>
              </a:rPr>
            </a:br>
            <a:r>
              <a:rPr lang="en-US" altLang="en-US" sz="1800" dirty="0" smtClean="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intArrayPtr</a:t>
            </a:r>
            <a:r>
              <a:rPr lang="en-US" altLang="en-US" sz="1800" b="1" dirty="0" smtClean="0">
                <a:latin typeface="Courier New" panose="02070309020205020404" pitchFamily="49" charset="0"/>
                <a:cs typeface="Courier New" panose="02070309020205020404" pitchFamily="49" charset="0"/>
              </a:rPr>
              <a:t> *mem = new </a:t>
            </a:r>
            <a:r>
              <a:rPr lang="en-US" altLang="en-US" sz="1800" b="1" dirty="0" err="1" smtClean="0">
                <a:latin typeface="Courier New" panose="02070309020205020404" pitchFamily="49" charset="0"/>
                <a:cs typeface="Courier New" panose="02070309020205020404" pitchFamily="49" charset="0"/>
              </a:rPr>
              <a:t>intArrayPtr</a:t>
            </a:r>
            <a:r>
              <a:rPr lang="en-US" altLang="en-US" sz="1800" b="1" dirty="0" smtClean="0">
                <a:latin typeface="Courier New" panose="02070309020205020404" pitchFamily="49" charset="0"/>
                <a:cs typeface="Courier New" panose="02070309020205020404" pitchFamily="49" charset="0"/>
              </a:rPr>
              <a:t>[3];</a:t>
            </a:r>
          </a:p>
          <a:p>
            <a:pPr lvl="1" eaLnBrk="1" hangingPunct="1"/>
            <a:r>
              <a:rPr lang="en-US" altLang="en-US" sz="2600" dirty="0" smtClean="0"/>
              <a:t>For each pointer in mem, create a dynamic array of </a:t>
            </a:r>
            <a:r>
              <a:rPr lang="en-US" altLang="en-US" sz="2600" dirty="0" err="1" smtClean="0"/>
              <a:t>int's</a:t>
            </a:r>
            <a:endParaRPr lang="en-US" altLang="en-US" sz="2600" dirty="0" smtClean="0"/>
          </a:p>
          <a:p>
            <a:pPr marL="914400" lvl="2" indent="0" eaLnBrk="1" hangingPunct="1">
              <a:buNone/>
            </a:pPr>
            <a:r>
              <a:rPr lang="en-US" altLang="en-US" sz="2000" b="1" dirty="0" smtClean="0">
                <a:latin typeface="Courier New" panose="02070309020205020404" pitchFamily="49" charset="0"/>
                <a:cs typeface="Courier New" panose="02070309020205020404" pitchFamily="49" charset="0"/>
              </a:rPr>
              <a:t> 		for (</a:t>
            </a:r>
            <a:r>
              <a:rPr lang="en-US" altLang="en-US" sz="2000" b="1" dirty="0" err="1" smtClean="0">
                <a:latin typeface="Courier New" panose="02070309020205020404" pitchFamily="49" charset="0"/>
                <a:cs typeface="Courier New" panose="02070309020205020404" pitchFamily="49" charset="0"/>
              </a:rPr>
              <a:t>int</a:t>
            </a: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i</a:t>
            </a:r>
            <a:r>
              <a:rPr lang="en-US" altLang="en-US" sz="2000" b="1" dirty="0" smtClean="0">
                <a:latin typeface="Courier New" panose="02070309020205020404" pitchFamily="49" charset="0"/>
                <a:cs typeface="Courier New" panose="02070309020205020404" pitchFamily="49" charset="0"/>
              </a:rPr>
              <a:t> = 0; </a:t>
            </a:r>
            <a:r>
              <a:rPr lang="en-US" altLang="en-US" sz="2000" b="1" dirty="0" err="1" smtClean="0">
                <a:latin typeface="Courier New" panose="02070309020205020404" pitchFamily="49" charset="0"/>
                <a:cs typeface="Courier New" panose="02070309020205020404" pitchFamily="49" charset="0"/>
              </a:rPr>
              <a:t>i</a:t>
            </a:r>
            <a:r>
              <a:rPr lang="en-US" altLang="en-US" sz="2000" b="1" dirty="0" smtClean="0">
                <a:latin typeface="Courier New" panose="02070309020205020404" pitchFamily="49" charset="0"/>
                <a:cs typeface="Courier New" panose="02070309020205020404" pitchFamily="49" charset="0"/>
              </a:rPr>
              <a:t> &lt; 3; ++</a:t>
            </a:r>
            <a:r>
              <a:rPr lang="en-US" altLang="en-US" sz="2000" b="1" dirty="0" err="1" smtClean="0">
                <a:latin typeface="Courier New" panose="02070309020205020404" pitchFamily="49" charset="0"/>
                <a:cs typeface="Courier New" panose="02070309020205020404" pitchFamily="49" charset="0"/>
              </a:rPr>
              <a:t>i</a:t>
            </a:r>
            <a:r>
              <a:rPr lang="en-US" altLang="en-US" sz="2000" b="1" dirty="0" smtClean="0">
                <a:latin typeface="Courier New" panose="02070309020205020404" pitchFamily="49" charset="0"/>
                <a:cs typeface="Courier New" panose="02070309020205020404" pitchFamily="49" charset="0"/>
              </a:rPr>
              <a:t>)</a:t>
            </a:r>
            <a:br>
              <a:rPr lang="en-US" altLang="en-US" sz="2000" b="1" dirty="0" smtClean="0">
                <a:latin typeface="Courier New" panose="02070309020205020404" pitchFamily="49" charset="0"/>
                <a:cs typeface="Courier New" panose="02070309020205020404" pitchFamily="49" charset="0"/>
              </a:rPr>
            </a:br>
            <a:r>
              <a:rPr lang="en-US" altLang="en-US" sz="2000" b="1" dirty="0" smtClean="0">
                <a:latin typeface="Courier New" panose="02070309020205020404" pitchFamily="49" charset="0"/>
                <a:cs typeface="Courier New" panose="02070309020205020404" pitchFamily="49" charset="0"/>
              </a:rPr>
              <a:t>     		    mem[</a:t>
            </a:r>
            <a:r>
              <a:rPr lang="en-US" altLang="en-US" sz="2000" b="1" dirty="0" err="1" smtClean="0">
                <a:latin typeface="Courier New" panose="02070309020205020404" pitchFamily="49" charset="0"/>
                <a:cs typeface="Courier New" panose="02070309020205020404" pitchFamily="49" charset="0"/>
              </a:rPr>
              <a:t>i</a:t>
            </a:r>
            <a:r>
              <a:rPr lang="en-US" altLang="en-US" sz="2000" b="1" dirty="0" smtClean="0">
                <a:latin typeface="Courier New" panose="02070309020205020404" pitchFamily="49" charset="0"/>
                <a:cs typeface="Courier New" panose="02070309020205020404" pitchFamily="49" charset="0"/>
              </a:rPr>
              <a:t>] = new </a:t>
            </a:r>
            <a:r>
              <a:rPr lang="en-US" altLang="en-US" sz="2000" b="1" dirty="0" err="1" smtClean="0">
                <a:latin typeface="Courier New" panose="02070309020205020404" pitchFamily="49" charset="0"/>
                <a:cs typeface="Courier New" panose="02070309020205020404" pitchFamily="49" charset="0"/>
              </a:rPr>
              <a:t>int</a:t>
            </a:r>
            <a:r>
              <a:rPr lang="en-US" altLang="en-US" sz="2000" b="1" dirty="0" smtClean="0">
                <a:latin typeface="Courier New" panose="02070309020205020404" pitchFamily="49" charset="0"/>
                <a:cs typeface="Courier New" panose="02070309020205020404" pitchFamily="49" charset="0"/>
              </a:rPr>
              <a:t>[4];</a:t>
            </a:r>
          </a:p>
        </p:txBody>
      </p:sp>
    </p:spTree>
    <p:extLst>
      <p:ext uri="{BB962C8B-B14F-4D97-AF65-F5344CB8AC3E}">
        <p14:creationId xmlns:p14="http://schemas.microsoft.com/office/powerpoint/2010/main" val="3781814904"/>
      </p:ext>
    </p:extLst>
  </p:cSld>
  <p:clrMapOvr>
    <a:masterClrMapping/>
  </p:clrMapOvr>
  <mc:AlternateContent xmlns:mc="http://schemas.openxmlformats.org/markup-compatibility/2006" xmlns:p14="http://schemas.microsoft.com/office/powerpoint/2010/main">
    <mc:Choice Requires="p14">
      <p:transition spd="slow" p14:dur="1500" advTm="21000">
        <p:random/>
      </p:transition>
    </mc:Choice>
    <mc:Fallback xmlns="">
      <p:transition spd="slow" advTm="21000">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79"/>
          <p:cNvSpPr>
            <a:spLocks noGrp="1" noChangeArrowheads="1"/>
          </p:cNvSpPr>
          <p:nvPr>
            <p:ph type="body" idx="4294967295"/>
          </p:nvPr>
        </p:nvSpPr>
        <p:spPr>
          <a:xfrm>
            <a:off x="849313" y="1676400"/>
            <a:ext cx="8294687" cy="4572000"/>
          </a:xfrm>
        </p:spPr>
        <p:txBody>
          <a:bodyPr/>
          <a:lstStyle/>
          <a:p>
            <a:pPr eaLnBrk="1" hangingPunct="1"/>
            <a:r>
              <a:rPr lang="en-US" altLang="en-US" dirty="0" smtClean="0"/>
              <a:t>The dynamic array created on the previous slide</a:t>
            </a:r>
            <a:br>
              <a:rPr lang="en-US" altLang="en-US" dirty="0" smtClean="0"/>
            </a:br>
            <a:r>
              <a:rPr lang="en-US" altLang="en-US" dirty="0" smtClean="0"/>
              <a:t>could be visualized like this:</a:t>
            </a:r>
          </a:p>
        </p:txBody>
      </p:sp>
      <p:sp>
        <p:nvSpPr>
          <p:cNvPr id="78851" name="Rectangle 78"/>
          <p:cNvSpPr>
            <a:spLocks noGrp="1" noChangeArrowheads="1"/>
          </p:cNvSpPr>
          <p:nvPr>
            <p:ph type="title"/>
          </p:nvPr>
        </p:nvSpPr>
        <p:spPr>
          <a:xfrm>
            <a:off x="1925987" y="163739"/>
            <a:ext cx="6347713" cy="1320800"/>
          </a:xfrm>
          <a:solidFill>
            <a:schemeClr val="accent2"/>
          </a:solidFill>
          <a:ln>
            <a:solidFill>
              <a:schemeClr val="accent1"/>
            </a:solidFill>
          </a:ln>
        </p:spPr>
        <p:txBody>
          <a:bodyPr/>
          <a:lstStyle/>
          <a:p>
            <a:pPr eaLnBrk="1" hangingPunct="1"/>
            <a:r>
              <a:rPr lang="en-US" altLang="en-US" dirty="0" smtClean="0">
                <a:solidFill>
                  <a:schemeClr val="accent1">
                    <a:lumMod val="50000"/>
                  </a:schemeClr>
                </a:solidFill>
              </a:rPr>
              <a:t>A </a:t>
            </a:r>
            <a:r>
              <a:rPr lang="en-US" altLang="en-US" dirty="0" err="1" smtClean="0">
                <a:solidFill>
                  <a:schemeClr val="accent1">
                    <a:lumMod val="50000"/>
                  </a:schemeClr>
                </a:solidFill>
              </a:rPr>
              <a:t>Multidimensial</a:t>
            </a:r>
            <a:r>
              <a:rPr lang="en-US" altLang="en-US" dirty="0" smtClean="0">
                <a:solidFill>
                  <a:schemeClr val="accent1">
                    <a:lumMod val="50000"/>
                  </a:schemeClr>
                </a:solidFill>
              </a:rPr>
              <a:t> </a:t>
            </a:r>
            <a:br>
              <a:rPr lang="en-US" altLang="en-US" dirty="0" smtClean="0">
                <a:solidFill>
                  <a:schemeClr val="accent1">
                    <a:lumMod val="50000"/>
                  </a:schemeClr>
                </a:solidFill>
              </a:rPr>
            </a:br>
            <a:r>
              <a:rPr lang="en-US" altLang="en-US" dirty="0" smtClean="0">
                <a:solidFill>
                  <a:schemeClr val="accent1">
                    <a:lumMod val="50000"/>
                  </a:schemeClr>
                </a:solidFill>
              </a:rPr>
              <a:t>Dynamic Array</a:t>
            </a:r>
          </a:p>
        </p:txBody>
      </p:sp>
      <p:graphicFrame>
        <p:nvGraphicFramePr>
          <p:cNvPr id="547842" name="Group 2"/>
          <p:cNvGraphicFramePr>
            <a:graphicFrameLocks noGrp="1"/>
          </p:cNvGraphicFramePr>
          <p:nvPr>
            <p:ph idx="1"/>
          </p:nvPr>
        </p:nvGraphicFramePr>
        <p:xfrm>
          <a:off x="2559050" y="2800350"/>
          <a:ext cx="4071938" cy="742950"/>
        </p:xfrm>
        <a:graphic>
          <a:graphicData uri="http://schemas.openxmlformats.org/drawingml/2006/table">
            <a:tbl>
              <a:tblPr/>
              <a:tblGrid>
                <a:gridCol w="1017588"/>
                <a:gridCol w="1019175"/>
                <a:gridCol w="1017587"/>
                <a:gridCol w="1017588"/>
              </a:tblGrid>
              <a:tr h="7429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7854" name="Text Box 14"/>
          <p:cNvSpPr txBox="1">
            <a:spLocks noChangeArrowheads="1"/>
          </p:cNvSpPr>
          <p:nvPr/>
        </p:nvSpPr>
        <p:spPr bwMode="auto">
          <a:xfrm>
            <a:off x="192089" y="2871788"/>
            <a:ext cx="1079499"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05310F"/>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rgbClr val="028DA0"/>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rgbClr val="05310F"/>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rgbClr val="028DA0"/>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05310F"/>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buClr>
                <a:srgbClr val="CC0000"/>
              </a:buClr>
              <a:buSzTx/>
              <a:buFont typeface="Wingdings" panose="05000000000000000000" pitchFamily="2" charset="2"/>
              <a:buNone/>
            </a:pPr>
            <a:r>
              <a:rPr lang="en-US" altLang="en-US" dirty="0" smtClean="0">
                <a:solidFill>
                  <a:schemeClr val="tx2"/>
                </a:solidFill>
              </a:rPr>
              <a:t>mem</a:t>
            </a:r>
            <a:endParaRPr lang="en-US" altLang="en-US" dirty="0">
              <a:solidFill>
                <a:schemeClr val="tx2"/>
              </a:solidFill>
            </a:endParaRPr>
          </a:p>
        </p:txBody>
      </p:sp>
      <p:sp>
        <p:nvSpPr>
          <p:cNvPr id="547855" name="Rectangle 15"/>
          <p:cNvSpPr>
            <a:spLocks noChangeArrowheads="1"/>
          </p:cNvSpPr>
          <p:nvPr/>
        </p:nvSpPr>
        <p:spPr bwMode="auto">
          <a:xfrm>
            <a:off x="1258888" y="2724150"/>
            <a:ext cx="457200" cy="66675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5310F"/>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rgbClr val="028DA0"/>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rgbClr val="05310F"/>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rgbClr val="028DA0"/>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05310F"/>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p>
        </p:txBody>
      </p:sp>
      <p:sp>
        <p:nvSpPr>
          <p:cNvPr id="547856" name="Line 16"/>
          <p:cNvSpPr>
            <a:spLocks noChangeShapeType="1"/>
          </p:cNvSpPr>
          <p:nvPr/>
        </p:nvSpPr>
        <p:spPr bwMode="auto">
          <a:xfrm>
            <a:off x="1638300" y="3067050"/>
            <a:ext cx="781050" cy="1905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547869" name="Group 29"/>
          <p:cNvGraphicFramePr>
            <a:graphicFrameLocks noGrp="1"/>
          </p:cNvGraphicFramePr>
          <p:nvPr/>
        </p:nvGraphicFramePr>
        <p:xfrm>
          <a:off x="3630613" y="3844925"/>
          <a:ext cx="833437" cy="2174875"/>
        </p:xfrm>
        <a:graphic>
          <a:graphicData uri="http://schemas.openxmlformats.org/drawingml/2006/table">
            <a:tbl>
              <a:tblPr/>
              <a:tblGrid>
                <a:gridCol w="833437"/>
              </a:tblGrid>
              <a:tr h="5175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7881" name="Group 41"/>
          <p:cNvGraphicFramePr>
            <a:graphicFrameLocks noGrp="1"/>
          </p:cNvGraphicFramePr>
          <p:nvPr/>
        </p:nvGraphicFramePr>
        <p:xfrm>
          <a:off x="4683125" y="3844925"/>
          <a:ext cx="833438" cy="2174875"/>
        </p:xfrm>
        <a:graphic>
          <a:graphicData uri="http://schemas.openxmlformats.org/drawingml/2006/table">
            <a:tbl>
              <a:tblPr/>
              <a:tblGrid>
                <a:gridCol w="833438"/>
              </a:tblGrid>
              <a:tr h="5175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7893" name="Group 53"/>
          <p:cNvGraphicFramePr>
            <a:graphicFrameLocks noGrp="1"/>
          </p:cNvGraphicFramePr>
          <p:nvPr/>
        </p:nvGraphicFramePr>
        <p:xfrm>
          <a:off x="5729288" y="3867150"/>
          <a:ext cx="833437" cy="2152650"/>
        </p:xfrm>
        <a:graphic>
          <a:graphicData uri="http://schemas.openxmlformats.org/drawingml/2006/table">
            <a:tbl>
              <a:tblPr/>
              <a:tblGrid>
                <a:gridCol w="833437"/>
              </a:tblGrid>
              <a:tr h="5175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7905" name="Line 65"/>
          <p:cNvSpPr>
            <a:spLocks noChangeShapeType="1"/>
          </p:cNvSpPr>
          <p:nvPr/>
        </p:nvSpPr>
        <p:spPr bwMode="auto">
          <a:xfrm>
            <a:off x="2952750" y="3124200"/>
            <a:ext cx="0" cy="6858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7906" name="Line 66"/>
          <p:cNvSpPr>
            <a:spLocks noChangeShapeType="1"/>
          </p:cNvSpPr>
          <p:nvPr/>
        </p:nvSpPr>
        <p:spPr bwMode="auto">
          <a:xfrm>
            <a:off x="4019550" y="3124200"/>
            <a:ext cx="0" cy="6858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7907" name="Line 67"/>
          <p:cNvSpPr>
            <a:spLocks noChangeShapeType="1"/>
          </p:cNvSpPr>
          <p:nvPr/>
        </p:nvSpPr>
        <p:spPr bwMode="auto">
          <a:xfrm>
            <a:off x="4991100" y="3124200"/>
            <a:ext cx="0" cy="6858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7908" name="Line 68"/>
          <p:cNvSpPr>
            <a:spLocks noChangeShapeType="1"/>
          </p:cNvSpPr>
          <p:nvPr/>
        </p:nvSpPr>
        <p:spPr bwMode="auto">
          <a:xfrm>
            <a:off x="6115050" y="3124200"/>
            <a:ext cx="0" cy="6858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7909" name="Text Box 69"/>
          <p:cNvSpPr txBox="1">
            <a:spLocks noChangeArrowheads="1"/>
          </p:cNvSpPr>
          <p:nvPr/>
        </p:nvSpPr>
        <p:spPr bwMode="auto">
          <a:xfrm>
            <a:off x="7337425" y="2776538"/>
            <a:ext cx="155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5310F"/>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rgbClr val="028DA0"/>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rgbClr val="05310F"/>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rgbClr val="028DA0"/>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05310F"/>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buClr>
                <a:srgbClr val="CC0000"/>
              </a:buClr>
              <a:buSzTx/>
              <a:buFont typeface="Wingdings" panose="05000000000000000000" pitchFamily="2" charset="2"/>
              <a:buNone/>
            </a:pPr>
            <a:r>
              <a:rPr lang="en-US" altLang="en-US" sz="1800" b="1" dirty="0" err="1" smtClean="0">
                <a:solidFill>
                  <a:schemeClr val="tx2"/>
                </a:solidFill>
              </a:rPr>
              <a:t>intArrayPtr's</a:t>
            </a:r>
            <a:endParaRPr lang="en-US" altLang="en-US" sz="1800" b="1" dirty="0">
              <a:solidFill>
                <a:schemeClr val="tx2"/>
              </a:solidFill>
            </a:endParaRPr>
          </a:p>
        </p:txBody>
      </p:sp>
      <p:sp>
        <p:nvSpPr>
          <p:cNvPr id="547910" name="Line 70"/>
          <p:cNvSpPr>
            <a:spLocks noChangeShapeType="1"/>
          </p:cNvSpPr>
          <p:nvPr/>
        </p:nvSpPr>
        <p:spPr bwMode="auto">
          <a:xfrm flipH="1" flipV="1">
            <a:off x="6743700" y="3009900"/>
            <a:ext cx="628650" cy="190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7911" name="Text Box 71"/>
          <p:cNvSpPr txBox="1">
            <a:spLocks noChangeArrowheads="1"/>
          </p:cNvSpPr>
          <p:nvPr/>
        </p:nvSpPr>
        <p:spPr bwMode="auto">
          <a:xfrm>
            <a:off x="838200" y="4716463"/>
            <a:ext cx="765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5310F"/>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rgbClr val="028DA0"/>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rgbClr val="05310F"/>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rgbClr val="028DA0"/>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05310F"/>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buClr>
                <a:srgbClr val="CC0000"/>
              </a:buClr>
              <a:buSzTx/>
              <a:buFont typeface="Wingdings" panose="05000000000000000000" pitchFamily="2" charset="2"/>
              <a:buNone/>
            </a:pPr>
            <a:r>
              <a:rPr lang="en-US" altLang="en-US" sz="2000" b="1">
                <a:solidFill>
                  <a:schemeClr val="tx2"/>
                </a:solidFill>
              </a:rPr>
              <a:t> int's</a:t>
            </a:r>
          </a:p>
        </p:txBody>
      </p:sp>
      <p:sp>
        <p:nvSpPr>
          <p:cNvPr id="547912" name="Line 72"/>
          <p:cNvSpPr>
            <a:spLocks noChangeShapeType="1"/>
          </p:cNvSpPr>
          <p:nvPr/>
        </p:nvSpPr>
        <p:spPr bwMode="auto">
          <a:xfrm flipV="1">
            <a:off x="1695450" y="4114800"/>
            <a:ext cx="704850" cy="7810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7913" name="Line 73"/>
          <p:cNvSpPr>
            <a:spLocks noChangeShapeType="1"/>
          </p:cNvSpPr>
          <p:nvPr/>
        </p:nvSpPr>
        <p:spPr bwMode="auto">
          <a:xfrm flipV="1">
            <a:off x="1676400" y="4629150"/>
            <a:ext cx="742950" cy="276225"/>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7914" name="Line 74"/>
          <p:cNvSpPr>
            <a:spLocks noChangeShapeType="1"/>
          </p:cNvSpPr>
          <p:nvPr/>
        </p:nvSpPr>
        <p:spPr bwMode="auto">
          <a:xfrm>
            <a:off x="1704975" y="4905375"/>
            <a:ext cx="714375" cy="180975"/>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7915" name="Line 75"/>
          <p:cNvSpPr>
            <a:spLocks noChangeShapeType="1"/>
          </p:cNvSpPr>
          <p:nvPr/>
        </p:nvSpPr>
        <p:spPr bwMode="auto">
          <a:xfrm>
            <a:off x="1695450" y="4905375"/>
            <a:ext cx="742950" cy="695325"/>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7916" name="Text Box 76"/>
          <p:cNvSpPr txBox="1">
            <a:spLocks noChangeArrowheads="1"/>
          </p:cNvSpPr>
          <p:nvPr/>
        </p:nvSpPr>
        <p:spPr bwMode="auto">
          <a:xfrm>
            <a:off x="538163" y="3646488"/>
            <a:ext cx="1717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5310F"/>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rgbClr val="028DA0"/>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rgbClr val="05310F"/>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rgbClr val="028DA0"/>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05310F"/>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buClr>
                <a:srgbClr val="CC0000"/>
              </a:buClr>
              <a:buSzTx/>
              <a:buFont typeface="Wingdings" panose="05000000000000000000" pitchFamily="2" charset="2"/>
              <a:buNone/>
            </a:pPr>
            <a:r>
              <a:rPr lang="en-US" altLang="en-US" sz="2000" b="1" dirty="0" err="1" smtClean="0">
                <a:solidFill>
                  <a:schemeClr val="tx2"/>
                </a:solidFill>
              </a:rPr>
              <a:t>intArrayPtr</a:t>
            </a:r>
            <a:r>
              <a:rPr lang="en-US" altLang="en-US" sz="2000" b="1" dirty="0" smtClean="0">
                <a:solidFill>
                  <a:schemeClr val="hlink"/>
                </a:solidFill>
              </a:rPr>
              <a:t> </a:t>
            </a:r>
            <a:r>
              <a:rPr lang="en-US" altLang="en-US" b="1" dirty="0">
                <a:solidFill>
                  <a:schemeClr val="hlink"/>
                </a:solidFill>
              </a:rPr>
              <a:t>*</a:t>
            </a:r>
          </a:p>
        </p:txBody>
      </p:sp>
      <p:sp>
        <p:nvSpPr>
          <p:cNvPr id="547917" name="Line 77"/>
          <p:cNvSpPr>
            <a:spLocks noChangeShapeType="1"/>
          </p:cNvSpPr>
          <p:nvPr/>
        </p:nvSpPr>
        <p:spPr bwMode="auto">
          <a:xfrm flipV="1">
            <a:off x="1466850" y="3390900"/>
            <a:ext cx="0" cy="4191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6" name="Group 29"/>
          <p:cNvGraphicFramePr>
            <a:graphicFrameLocks noGrp="1"/>
          </p:cNvGraphicFramePr>
          <p:nvPr/>
        </p:nvGraphicFramePr>
        <p:xfrm>
          <a:off x="2557463" y="3844925"/>
          <a:ext cx="833437" cy="2174875"/>
        </p:xfrm>
        <a:graphic>
          <a:graphicData uri="http://schemas.openxmlformats.org/drawingml/2006/table">
            <a:tbl>
              <a:tblPr/>
              <a:tblGrid>
                <a:gridCol w="833437"/>
              </a:tblGrid>
              <a:tr h="5175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08164591"/>
      </p:ext>
    </p:extLst>
  </p:cSld>
  <p:clrMapOvr>
    <a:masterClrMapping/>
  </p:clrMapOvr>
  <mc:AlternateContent xmlns:mc="http://schemas.openxmlformats.org/markup-compatibility/2006" xmlns:p14="http://schemas.microsoft.com/office/powerpoint/2010/main">
    <mc:Choice Requires="p14">
      <p:transition spd="slow" p14:dur="1500" advTm="21000">
        <p:random/>
      </p:transition>
    </mc:Choice>
    <mc:Fallback xmlns="">
      <p:transition spd="slow" advTm="2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47854"/>
                                        </p:tgtEl>
                                        <p:attrNameLst>
                                          <p:attrName>style.visibility</p:attrName>
                                        </p:attrNameLst>
                                      </p:cBhvr>
                                      <p:to>
                                        <p:strVal val="visible"/>
                                      </p:to>
                                    </p:set>
                                    <p:animEffect transition="in" filter="blinds(horizontal)">
                                      <p:cBhvr>
                                        <p:cTn id="7" dur="500"/>
                                        <p:tgtEl>
                                          <p:spTgt spid="54785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47855"/>
                                        </p:tgtEl>
                                        <p:attrNameLst>
                                          <p:attrName>style.visibility</p:attrName>
                                        </p:attrNameLst>
                                      </p:cBhvr>
                                      <p:to>
                                        <p:strVal val="visible"/>
                                      </p:to>
                                    </p:set>
                                    <p:animEffect transition="in" filter="blinds(horizontal)">
                                      <p:cBhvr>
                                        <p:cTn id="11" dur="500"/>
                                        <p:tgtEl>
                                          <p:spTgt spid="54785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47856"/>
                                        </p:tgtEl>
                                        <p:attrNameLst>
                                          <p:attrName>style.visibility</p:attrName>
                                        </p:attrNameLst>
                                      </p:cBhvr>
                                      <p:to>
                                        <p:strVal val="visible"/>
                                      </p:to>
                                    </p:set>
                                    <p:animEffect transition="in" filter="blinds(horizontal)">
                                      <p:cBhvr>
                                        <p:cTn id="15" dur="500"/>
                                        <p:tgtEl>
                                          <p:spTgt spid="547856"/>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547917"/>
                                        </p:tgtEl>
                                        <p:attrNameLst>
                                          <p:attrName>style.visibility</p:attrName>
                                        </p:attrNameLst>
                                      </p:cBhvr>
                                      <p:to>
                                        <p:strVal val="visible"/>
                                      </p:to>
                                    </p:set>
                                    <p:animEffect transition="in" filter="blinds(horizontal)">
                                      <p:cBhvr>
                                        <p:cTn id="19" dur="500"/>
                                        <p:tgtEl>
                                          <p:spTgt spid="547917"/>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547916"/>
                                        </p:tgtEl>
                                        <p:attrNameLst>
                                          <p:attrName>style.visibility</p:attrName>
                                        </p:attrNameLst>
                                      </p:cBhvr>
                                      <p:to>
                                        <p:strVal val="visible"/>
                                      </p:to>
                                    </p:set>
                                    <p:animEffect transition="in" filter="blinds(horizontal)">
                                      <p:cBhvr>
                                        <p:cTn id="23" dur="500"/>
                                        <p:tgtEl>
                                          <p:spTgt spid="547916"/>
                                        </p:tgtEl>
                                      </p:cBhvr>
                                    </p:animEffect>
                                  </p:childTnLst>
                                </p:cTn>
                              </p:par>
                            </p:childTnLst>
                          </p:cTn>
                        </p:par>
                        <p:par>
                          <p:cTn id="24" fill="hold" nodeType="afterGroup">
                            <p:stCondLst>
                              <p:cond delay="2500"/>
                            </p:stCondLst>
                            <p:childTnLst>
                              <p:par>
                                <p:cTn id="25" presetID="3" presetClass="entr" presetSubtype="10" fill="hold" grpId="0" nodeType="afterEffect">
                                  <p:stCondLst>
                                    <p:cond delay="1000"/>
                                  </p:stCondLst>
                                  <p:childTnLst>
                                    <p:set>
                                      <p:cBhvr>
                                        <p:cTn id="26" dur="1" fill="hold">
                                          <p:stCondLst>
                                            <p:cond delay="0"/>
                                          </p:stCondLst>
                                        </p:cTn>
                                        <p:tgtEl>
                                          <p:spTgt spid="547905"/>
                                        </p:tgtEl>
                                        <p:attrNameLst>
                                          <p:attrName>style.visibility</p:attrName>
                                        </p:attrNameLst>
                                      </p:cBhvr>
                                      <p:to>
                                        <p:strVal val="visible"/>
                                      </p:to>
                                    </p:set>
                                    <p:animEffect transition="in" filter="blinds(horizontal)">
                                      <p:cBhvr>
                                        <p:cTn id="27" dur="500"/>
                                        <p:tgtEl>
                                          <p:spTgt spid="547905"/>
                                        </p:tgtEl>
                                      </p:cBhvr>
                                    </p:animEffect>
                                  </p:childTnLst>
                                </p:cTn>
                              </p:par>
                            </p:childTnLst>
                          </p:cTn>
                        </p:par>
                        <p:par>
                          <p:cTn id="28" fill="hold" nodeType="afterGroup">
                            <p:stCondLst>
                              <p:cond delay="4000"/>
                            </p:stCondLst>
                            <p:childTnLst>
                              <p:par>
                                <p:cTn id="29" presetID="3" presetClass="entr" presetSubtype="10" fill="hold" grpId="0" nodeType="afterEffect">
                                  <p:stCondLst>
                                    <p:cond delay="1000"/>
                                  </p:stCondLst>
                                  <p:childTnLst>
                                    <p:set>
                                      <p:cBhvr>
                                        <p:cTn id="30" dur="1" fill="hold">
                                          <p:stCondLst>
                                            <p:cond delay="0"/>
                                          </p:stCondLst>
                                        </p:cTn>
                                        <p:tgtEl>
                                          <p:spTgt spid="547906"/>
                                        </p:tgtEl>
                                        <p:attrNameLst>
                                          <p:attrName>style.visibility</p:attrName>
                                        </p:attrNameLst>
                                      </p:cBhvr>
                                      <p:to>
                                        <p:strVal val="visible"/>
                                      </p:to>
                                    </p:set>
                                    <p:animEffect transition="in" filter="blinds(horizontal)">
                                      <p:cBhvr>
                                        <p:cTn id="31" dur="500"/>
                                        <p:tgtEl>
                                          <p:spTgt spid="547906"/>
                                        </p:tgtEl>
                                      </p:cBhvr>
                                    </p:animEffect>
                                  </p:childTnLst>
                                </p:cTn>
                              </p:par>
                            </p:childTnLst>
                          </p:cTn>
                        </p:par>
                        <p:par>
                          <p:cTn id="32" fill="hold" nodeType="afterGroup">
                            <p:stCondLst>
                              <p:cond delay="5500"/>
                            </p:stCondLst>
                            <p:childTnLst>
                              <p:par>
                                <p:cTn id="33" presetID="3" presetClass="entr" presetSubtype="10" fill="hold" grpId="0" nodeType="afterEffect">
                                  <p:stCondLst>
                                    <p:cond delay="1000"/>
                                  </p:stCondLst>
                                  <p:childTnLst>
                                    <p:set>
                                      <p:cBhvr>
                                        <p:cTn id="34" dur="1" fill="hold">
                                          <p:stCondLst>
                                            <p:cond delay="0"/>
                                          </p:stCondLst>
                                        </p:cTn>
                                        <p:tgtEl>
                                          <p:spTgt spid="547907"/>
                                        </p:tgtEl>
                                        <p:attrNameLst>
                                          <p:attrName>style.visibility</p:attrName>
                                        </p:attrNameLst>
                                      </p:cBhvr>
                                      <p:to>
                                        <p:strVal val="visible"/>
                                      </p:to>
                                    </p:set>
                                    <p:animEffect transition="in" filter="blinds(horizontal)">
                                      <p:cBhvr>
                                        <p:cTn id="35" dur="500"/>
                                        <p:tgtEl>
                                          <p:spTgt spid="547907"/>
                                        </p:tgtEl>
                                      </p:cBhvr>
                                    </p:animEffect>
                                  </p:childTnLst>
                                </p:cTn>
                              </p:par>
                            </p:childTnLst>
                          </p:cTn>
                        </p:par>
                        <p:par>
                          <p:cTn id="36" fill="hold" nodeType="afterGroup">
                            <p:stCondLst>
                              <p:cond delay="7000"/>
                            </p:stCondLst>
                            <p:childTnLst>
                              <p:par>
                                <p:cTn id="37" presetID="3" presetClass="entr" presetSubtype="10" fill="hold" grpId="0" nodeType="afterEffect">
                                  <p:stCondLst>
                                    <p:cond delay="1000"/>
                                  </p:stCondLst>
                                  <p:childTnLst>
                                    <p:set>
                                      <p:cBhvr>
                                        <p:cTn id="38" dur="1" fill="hold">
                                          <p:stCondLst>
                                            <p:cond delay="0"/>
                                          </p:stCondLst>
                                        </p:cTn>
                                        <p:tgtEl>
                                          <p:spTgt spid="547908"/>
                                        </p:tgtEl>
                                        <p:attrNameLst>
                                          <p:attrName>style.visibility</p:attrName>
                                        </p:attrNameLst>
                                      </p:cBhvr>
                                      <p:to>
                                        <p:strVal val="visible"/>
                                      </p:to>
                                    </p:set>
                                    <p:animEffect transition="in" filter="blinds(horizontal)">
                                      <p:cBhvr>
                                        <p:cTn id="39" dur="500"/>
                                        <p:tgtEl>
                                          <p:spTgt spid="547908"/>
                                        </p:tgtEl>
                                      </p:cBhvr>
                                    </p:animEffect>
                                  </p:childTnLst>
                                </p:cTn>
                              </p:par>
                            </p:childTnLst>
                          </p:cTn>
                        </p:par>
                        <p:par>
                          <p:cTn id="40" fill="hold" nodeType="afterGroup">
                            <p:stCondLst>
                              <p:cond delay="8500"/>
                            </p:stCondLst>
                            <p:childTnLst>
                              <p:par>
                                <p:cTn id="41" presetID="3" presetClass="entr" presetSubtype="10" fill="hold" grpId="0" nodeType="afterEffect">
                                  <p:stCondLst>
                                    <p:cond delay="1000"/>
                                  </p:stCondLst>
                                  <p:childTnLst>
                                    <p:set>
                                      <p:cBhvr>
                                        <p:cTn id="42" dur="1" fill="hold">
                                          <p:stCondLst>
                                            <p:cond delay="0"/>
                                          </p:stCondLst>
                                        </p:cTn>
                                        <p:tgtEl>
                                          <p:spTgt spid="547910"/>
                                        </p:tgtEl>
                                        <p:attrNameLst>
                                          <p:attrName>style.visibility</p:attrName>
                                        </p:attrNameLst>
                                      </p:cBhvr>
                                      <p:to>
                                        <p:strVal val="visible"/>
                                      </p:to>
                                    </p:set>
                                    <p:animEffect transition="in" filter="blinds(horizontal)">
                                      <p:cBhvr>
                                        <p:cTn id="43" dur="500"/>
                                        <p:tgtEl>
                                          <p:spTgt spid="547910"/>
                                        </p:tgtEl>
                                      </p:cBhvr>
                                    </p:animEffect>
                                  </p:childTnLst>
                                </p:cTn>
                              </p:par>
                            </p:childTnLst>
                          </p:cTn>
                        </p:par>
                        <p:par>
                          <p:cTn id="44" fill="hold" nodeType="afterGroup">
                            <p:stCondLst>
                              <p:cond delay="10000"/>
                            </p:stCondLst>
                            <p:childTnLst>
                              <p:par>
                                <p:cTn id="45" presetID="3" presetClass="entr" presetSubtype="10" fill="hold" grpId="0" nodeType="afterEffect">
                                  <p:stCondLst>
                                    <p:cond delay="1000"/>
                                  </p:stCondLst>
                                  <p:childTnLst>
                                    <p:set>
                                      <p:cBhvr>
                                        <p:cTn id="46" dur="1" fill="hold">
                                          <p:stCondLst>
                                            <p:cond delay="0"/>
                                          </p:stCondLst>
                                        </p:cTn>
                                        <p:tgtEl>
                                          <p:spTgt spid="547909"/>
                                        </p:tgtEl>
                                        <p:attrNameLst>
                                          <p:attrName>style.visibility</p:attrName>
                                        </p:attrNameLst>
                                      </p:cBhvr>
                                      <p:to>
                                        <p:strVal val="visible"/>
                                      </p:to>
                                    </p:set>
                                    <p:animEffect transition="in" filter="blinds(horizontal)">
                                      <p:cBhvr>
                                        <p:cTn id="47" dur="500"/>
                                        <p:tgtEl>
                                          <p:spTgt spid="547909"/>
                                        </p:tgtEl>
                                      </p:cBhvr>
                                    </p:animEffect>
                                  </p:childTnLst>
                                </p:cTn>
                              </p:par>
                            </p:childTnLst>
                          </p:cTn>
                        </p:par>
                        <p:par>
                          <p:cTn id="48" fill="hold" nodeType="afterGroup">
                            <p:stCondLst>
                              <p:cond delay="11500"/>
                            </p:stCondLst>
                            <p:childTnLst>
                              <p:par>
                                <p:cTn id="49" presetID="3" presetClass="entr" presetSubtype="10" fill="hold" nodeType="afterEffect">
                                  <p:stCondLst>
                                    <p:cond delay="1000"/>
                                  </p:stCondLst>
                                  <p:childTnLst>
                                    <p:set>
                                      <p:cBhvr>
                                        <p:cTn id="50" dur="1" fill="hold">
                                          <p:stCondLst>
                                            <p:cond delay="0"/>
                                          </p:stCondLst>
                                        </p:cTn>
                                        <p:tgtEl>
                                          <p:spTgt spid="547869"/>
                                        </p:tgtEl>
                                        <p:attrNameLst>
                                          <p:attrName>style.visibility</p:attrName>
                                        </p:attrNameLst>
                                      </p:cBhvr>
                                      <p:to>
                                        <p:strVal val="visible"/>
                                      </p:to>
                                    </p:set>
                                    <p:animEffect transition="in" filter="blinds(horizontal)">
                                      <p:cBhvr>
                                        <p:cTn id="51" dur="500"/>
                                        <p:tgtEl>
                                          <p:spTgt spid="547869"/>
                                        </p:tgtEl>
                                      </p:cBhvr>
                                    </p:animEffect>
                                  </p:childTnLst>
                                </p:cTn>
                              </p:par>
                            </p:childTnLst>
                          </p:cTn>
                        </p:par>
                        <p:par>
                          <p:cTn id="52" fill="hold" nodeType="afterGroup">
                            <p:stCondLst>
                              <p:cond delay="13000"/>
                            </p:stCondLst>
                            <p:childTnLst>
                              <p:par>
                                <p:cTn id="53" presetID="3" presetClass="entr" presetSubtype="10" fill="hold" nodeType="afterEffect">
                                  <p:stCondLst>
                                    <p:cond delay="1000"/>
                                  </p:stCondLst>
                                  <p:childTnLst>
                                    <p:set>
                                      <p:cBhvr>
                                        <p:cTn id="54" dur="1" fill="hold">
                                          <p:stCondLst>
                                            <p:cond delay="0"/>
                                          </p:stCondLst>
                                        </p:cTn>
                                        <p:tgtEl>
                                          <p:spTgt spid="547881"/>
                                        </p:tgtEl>
                                        <p:attrNameLst>
                                          <p:attrName>style.visibility</p:attrName>
                                        </p:attrNameLst>
                                      </p:cBhvr>
                                      <p:to>
                                        <p:strVal val="visible"/>
                                      </p:to>
                                    </p:set>
                                    <p:animEffect transition="in" filter="blinds(horizontal)">
                                      <p:cBhvr>
                                        <p:cTn id="55" dur="500"/>
                                        <p:tgtEl>
                                          <p:spTgt spid="547881"/>
                                        </p:tgtEl>
                                      </p:cBhvr>
                                    </p:animEffect>
                                  </p:childTnLst>
                                </p:cTn>
                              </p:par>
                            </p:childTnLst>
                          </p:cTn>
                        </p:par>
                        <p:par>
                          <p:cTn id="56" fill="hold" nodeType="afterGroup">
                            <p:stCondLst>
                              <p:cond delay="14500"/>
                            </p:stCondLst>
                            <p:childTnLst>
                              <p:par>
                                <p:cTn id="57" presetID="3" presetClass="entr" presetSubtype="10" fill="hold" nodeType="afterEffect">
                                  <p:stCondLst>
                                    <p:cond delay="1000"/>
                                  </p:stCondLst>
                                  <p:childTnLst>
                                    <p:set>
                                      <p:cBhvr>
                                        <p:cTn id="58" dur="1" fill="hold">
                                          <p:stCondLst>
                                            <p:cond delay="0"/>
                                          </p:stCondLst>
                                        </p:cTn>
                                        <p:tgtEl>
                                          <p:spTgt spid="547893"/>
                                        </p:tgtEl>
                                        <p:attrNameLst>
                                          <p:attrName>style.visibility</p:attrName>
                                        </p:attrNameLst>
                                      </p:cBhvr>
                                      <p:to>
                                        <p:strVal val="visible"/>
                                      </p:to>
                                    </p:set>
                                    <p:animEffect transition="in" filter="blinds(horizontal)">
                                      <p:cBhvr>
                                        <p:cTn id="59" dur="500"/>
                                        <p:tgtEl>
                                          <p:spTgt spid="547893"/>
                                        </p:tgtEl>
                                      </p:cBhvr>
                                    </p:animEffect>
                                  </p:childTnLst>
                                </p:cTn>
                              </p:par>
                            </p:childTnLst>
                          </p:cTn>
                        </p:par>
                        <p:par>
                          <p:cTn id="60" fill="hold" nodeType="afterGroup">
                            <p:stCondLst>
                              <p:cond delay="16000"/>
                            </p:stCondLst>
                            <p:childTnLst>
                              <p:par>
                                <p:cTn id="61" presetID="3" presetClass="entr" presetSubtype="10" fill="hold" grpId="0" nodeType="afterEffect">
                                  <p:stCondLst>
                                    <p:cond delay="2000"/>
                                  </p:stCondLst>
                                  <p:childTnLst>
                                    <p:set>
                                      <p:cBhvr>
                                        <p:cTn id="62" dur="1" fill="hold">
                                          <p:stCondLst>
                                            <p:cond delay="0"/>
                                          </p:stCondLst>
                                        </p:cTn>
                                        <p:tgtEl>
                                          <p:spTgt spid="547911"/>
                                        </p:tgtEl>
                                        <p:attrNameLst>
                                          <p:attrName>style.visibility</p:attrName>
                                        </p:attrNameLst>
                                      </p:cBhvr>
                                      <p:to>
                                        <p:strVal val="visible"/>
                                      </p:to>
                                    </p:set>
                                    <p:animEffect transition="in" filter="blinds(horizontal)">
                                      <p:cBhvr>
                                        <p:cTn id="63" dur="500"/>
                                        <p:tgtEl>
                                          <p:spTgt spid="547911"/>
                                        </p:tgtEl>
                                      </p:cBhvr>
                                    </p:animEffect>
                                  </p:childTnLst>
                                </p:cTn>
                              </p:par>
                            </p:childTnLst>
                          </p:cTn>
                        </p:par>
                        <p:par>
                          <p:cTn id="64" fill="hold" nodeType="afterGroup">
                            <p:stCondLst>
                              <p:cond delay="18500"/>
                            </p:stCondLst>
                            <p:childTnLst>
                              <p:par>
                                <p:cTn id="65" presetID="3" presetClass="entr" presetSubtype="10" fill="hold" grpId="0" nodeType="afterEffect">
                                  <p:stCondLst>
                                    <p:cond delay="500"/>
                                  </p:stCondLst>
                                  <p:childTnLst>
                                    <p:set>
                                      <p:cBhvr>
                                        <p:cTn id="66" dur="1" fill="hold">
                                          <p:stCondLst>
                                            <p:cond delay="0"/>
                                          </p:stCondLst>
                                        </p:cTn>
                                        <p:tgtEl>
                                          <p:spTgt spid="547912"/>
                                        </p:tgtEl>
                                        <p:attrNameLst>
                                          <p:attrName>style.visibility</p:attrName>
                                        </p:attrNameLst>
                                      </p:cBhvr>
                                      <p:to>
                                        <p:strVal val="visible"/>
                                      </p:to>
                                    </p:set>
                                    <p:animEffect transition="in" filter="blinds(horizontal)">
                                      <p:cBhvr>
                                        <p:cTn id="67" dur="500"/>
                                        <p:tgtEl>
                                          <p:spTgt spid="547912"/>
                                        </p:tgtEl>
                                      </p:cBhvr>
                                    </p:animEffect>
                                  </p:childTnLst>
                                </p:cTn>
                              </p:par>
                            </p:childTnLst>
                          </p:cTn>
                        </p:par>
                        <p:par>
                          <p:cTn id="68" fill="hold" nodeType="afterGroup">
                            <p:stCondLst>
                              <p:cond delay="19500"/>
                            </p:stCondLst>
                            <p:childTnLst>
                              <p:par>
                                <p:cTn id="69" presetID="3" presetClass="entr" presetSubtype="10" fill="hold" grpId="0" nodeType="afterEffect">
                                  <p:stCondLst>
                                    <p:cond delay="500"/>
                                  </p:stCondLst>
                                  <p:childTnLst>
                                    <p:set>
                                      <p:cBhvr>
                                        <p:cTn id="70" dur="1" fill="hold">
                                          <p:stCondLst>
                                            <p:cond delay="0"/>
                                          </p:stCondLst>
                                        </p:cTn>
                                        <p:tgtEl>
                                          <p:spTgt spid="547913"/>
                                        </p:tgtEl>
                                        <p:attrNameLst>
                                          <p:attrName>style.visibility</p:attrName>
                                        </p:attrNameLst>
                                      </p:cBhvr>
                                      <p:to>
                                        <p:strVal val="visible"/>
                                      </p:to>
                                    </p:set>
                                    <p:animEffect transition="in" filter="blinds(horizontal)">
                                      <p:cBhvr>
                                        <p:cTn id="71" dur="500"/>
                                        <p:tgtEl>
                                          <p:spTgt spid="547913"/>
                                        </p:tgtEl>
                                      </p:cBhvr>
                                    </p:animEffect>
                                  </p:childTnLst>
                                </p:cTn>
                              </p:par>
                            </p:childTnLst>
                          </p:cTn>
                        </p:par>
                        <p:par>
                          <p:cTn id="72" fill="hold" nodeType="afterGroup">
                            <p:stCondLst>
                              <p:cond delay="20500"/>
                            </p:stCondLst>
                            <p:childTnLst>
                              <p:par>
                                <p:cTn id="73" presetID="3" presetClass="entr" presetSubtype="10" fill="hold" grpId="0" nodeType="afterEffect">
                                  <p:stCondLst>
                                    <p:cond delay="500"/>
                                  </p:stCondLst>
                                  <p:childTnLst>
                                    <p:set>
                                      <p:cBhvr>
                                        <p:cTn id="74" dur="1" fill="hold">
                                          <p:stCondLst>
                                            <p:cond delay="0"/>
                                          </p:stCondLst>
                                        </p:cTn>
                                        <p:tgtEl>
                                          <p:spTgt spid="547914"/>
                                        </p:tgtEl>
                                        <p:attrNameLst>
                                          <p:attrName>style.visibility</p:attrName>
                                        </p:attrNameLst>
                                      </p:cBhvr>
                                      <p:to>
                                        <p:strVal val="visible"/>
                                      </p:to>
                                    </p:set>
                                    <p:animEffect transition="in" filter="blinds(horizontal)">
                                      <p:cBhvr>
                                        <p:cTn id="75" dur="500"/>
                                        <p:tgtEl>
                                          <p:spTgt spid="547914"/>
                                        </p:tgtEl>
                                      </p:cBhvr>
                                    </p:animEffect>
                                  </p:childTnLst>
                                </p:cTn>
                              </p:par>
                            </p:childTnLst>
                          </p:cTn>
                        </p:par>
                        <p:par>
                          <p:cTn id="76" fill="hold" nodeType="afterGroup">
                            <p:stCondLst>
                              <p:cond delay="21500"/>
                            </p:stCondLst>
                            <p:childTnLst>
                              <p:par>
                                <p:cTn id="77" presetID="3" presetClass="entr" presetSubtype="10" fill="hold" grpId="0" nodeType="afterEffect">
                                  <p:stCondLst>
                                    <p:cond delay="500"/>
                                  </p:stCondLst>
                                  <p:childTnLst>
                                    <p:set>
                                      <p:cBhvr>
                                        <p:cTn id="78" dur="1" fill="hold">
                                          <p:stCondLst>
                                            <p:cond delay="0"/>
                                          </p:stCondLst>
                                        </p:cTn>
                                        <p:tgtEl>
                                          <p:spTgt spid="547915"/>
                                        </p:tgtEl>
                                        <p:attrNameLst>
                                          <p:attrName>style.visibility</p:attrName>
                                        </p:attrNameLst>
                                      </p:cBhvr>
                                      <p:to>
                                        <p:strVal val="visible"/>
                                      </p:to>
                                    </p:set>
                                    <p:animEffect transition="in" filter="blinds(horizontal)">
                                      <p:cBhvr>
                                        <p:cTn id="79" dur="500"/>
                                        <p:tgtEl>
                                          <p:spTgt spid="547915"/>
                                        </p:tgtEl>
                                      </p:cBhvr>
                                    </p:animEffect>
                                  </p:childTnLst>
                                </p:cTn>
                              </p:par>
                            </p:childTnLst>
                          </p:cTn>
                        </p:par>
                        <p:par>
                          <p:cTn id="80" fill="hold" nodeType="afterGroup">
                            <p:stCondLst>
                              <p:cond delay="22500"/>
                            </p:stCondLst>
                            <p:childTnLst>
                              <p:par>
                                <p:cTn id="81" presetID="3" presetClass="entr" presetSubtype="10" fill="hold" nodeType="afterEffect">
                                  <p:stCondLst>
                                    <p:cond delay="1000"/>
                                  </p:stCondLst>
                                  <p:childTnLst>
                                    <p:set>
                                      <p:cBhvr>
                                        <p:cTn id="82" dur="1" fill="hold">
                                          <p:stCondLst>
                                            <p:cond delay="0"/>
                                          </p:stCondLst>
                                        </p:cTn>
                                        <p:tgtEl>
                                          <p:spTgt spid="26"/>
                                        </p:tgtEl>
                                        <p:attrNameLst>
                                          <p:attrName>style.visibility</p:attrName>
                                        </p:attrNameLst>
                                      </p:cBhvr>
                                      <p:to>
                                        <p:strVal val="visible"/>
                                      </p:to>
                                    </p:set>
                                    <p:animEffect transition="in" filter="blinds(horizontal)">
                                      <p:cBhvr>
                                        <p:cTn id="8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54" grpId="0" autoUpdateAnimBg="0"/>
      <p:bldP spid="547855" grpId="0" animBg="1"/>
      <p:bldP spid="547856" grpId="0" animBg="1"/>
      <p:bldP spid="547905" grpId="0" animBg="1"/>
      <p:bldP spid="547906" grpId="0" animBg="1"/>
      <p:bldP spid="547907" grpId="0" animBg="1"/>
      <p:bldP spid="547908" grpId="0" animBg="1"/>
      <p:bldP spid="547909" grpId="0" autoUpdateAnimBg="0"/>
      <p:bldP spid="547910" grpId="0" animBg="1"/>
      <p:bldP spid="547911" grpId="0" autoUpdateAnimBg="0"/>
      <p:bldP spid="547912" grpId="0" animBg="1"/>
      <p:bldP spid="547913" grpId="0" animBg="1"/>
      <p:bldP spid="547914" grpId="0" animBg="1"/>
      <p:bldP spid="547915" grpId="0" animBg="1"/>
      <p:bldP spid="547916" grpId="0" autoUpdateAnimBg="0"/>
      <p:bldP spid="5479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a:xfrm>
            <a:off x="1981200" y="197076"/>
            <a:ext cx="6347713" cy="1320800"/>
          </a:xfrm>
          <a:solidFill>
            <a:schemeClr val="accent2"/>
          </a:solidFill>
          <a:ln>
            <a:solidFill>
              <a:schemeClr val="accent1"/>
            </a:solidFill>
          </a:ln>
        </p:spPr>
        <p:txBody>
          <a:bodyPr/>
          <a:lstStyle/>
          <a:p>
            <a:pPr eaLnBrk="1" hangingPunct="1"/>
            <a:r>
              <a:rPr lang="en-US" altLang="en-US" smtClean="0">
                <a:solidFill>
                  <a:schemeClr val="accent1">
                    <a:lumMod val="50000"/>
                  </a:schemeClr>
                </a:solidFill>
              </a:rPr>
              <a:t>Deleting</a:t>
            </a:r>
            <a:br>
              <a:rPr lang="en-US" altLang="en-US" smtClean="0">
                <a:solidFill>
                  <a:schemeClr val="accent1">
                    <a:lumMod val="50000"/>
                  </a:schemeClr>
                </a:solidFill>
              </a:rPr>
            </a:br>
            <a:r>
              <a:rPr lang="en-US" altLang="en-US" smtClean="0">
                <a:solidFill>
                  <a:schemeClr val="accent1">
                    <a:lumMod val="50000"/>
                  </a:schemeClr>
                </a:solidFill>
              </a:rPr>
              <a:t>Multidimensional Arrays</a:t>
            </a:r>
          </a:p>
        </p:txBody>
      </p:sp>
      <p:sp>
        <p:nvSpPr>
          <p:cNvPr id="80899" name="Rectangle 5"/>
          <p:cNvSpPr>
            <a:spLocks noGrp="1" noChangeArrowheads="1"/>
          </p:cNvSpPr>
          <p:nvPr>
            <p:ph idx="1"/>
          </p:nvPr>
        </p:nvSpPr>
        <p:spPr>
          <a:xfrm>
            <a:off x="544513" y="1676400"/>
            <a:ext cx="8599487" cy="4572000"/>
          </a:xfrm>
        </p:spPr>
        <p:txBody>
          <a:bodyPr/>
          <a:lstStyle/>
          <a:p>
            <a:pPr eaLnBrk="1" hangingPunct="1"/>
            <a:r>
              <a:rPr lang="en-US" altLang="en-US" sz="2400" dirty="0" smtClean="0"/>
              <a:t>To delete a multidimensional dynamic array</a:t>
            </a:r>
          </a:p>
          <a:p>
            <a:pPr lvl="1" eaLnBrk="1" hangingPunct="1"/>
            <a:r>
              <a:rPr lang="en-US" altLang="en-US" sz="2400" dirty="0" smtClean="0"/>
              <a:t>Each call to new that created an array must have a corresponding call to delete[ ]</a:t>
            </a:r>
          </a:p>
          <a:p>
            <a:pPr marL="0" indent="0">
              <a:buNone/>
            </a:pPr>
            <a:r>
              <a:rPr lang="en-US" altLang="en-US" sz="2600" dirty="0" smtClean="0"/>
              <a:t>Example:  To delete the dynamic array created </a:t>
            </a:r>
            <a:br>
              <a:rPr lang="en-US" altLang="en-US" sz="2600" dirty="0" smtClean="0"/>
            </a:br>
            <a:r>
              <a:rPr lang="en-US" altLang="en-US" sz="2600" dirty="0" smtClean="0"/>
              <a:t>                  on a previous slide:</a:t>
            </a:r>
            <a:br>
              <a:rPr lang="en-US" altLang="en-US" sz="2600" dirty="0" smtClean="0"/>
            </a:br>
            <a:r>
              <a:rPr lang="en-US" altLang="en-US" sz="2200" b="1" dirty="0" smtClean="0">
                <a:latin typeface="Courier New" panose="02070309020205020404" pitchFamily="49" charset="0"/>
                <a:cs typeface="Courier New" panose="02070309020205020404" pitchFamily="49" charset="0"/>
              </a:rPr>
              <a:t>for ( </a:t>
            </a:r>
            <a:r>
              <a:rPr lang="en-US" altLang="en-US" sz="2200" b="1" dirty="0" err="1" smtClean="0">
                <a:latin typeface="Courier New" panose="02070309020205020404" pitchFamily="49" charset="0"/>
                <a:cs typeface="Courier New" panose="02070309020205020404" pitchFamily="49" charset="0"/>
              </a:rPr>
              <a:t>i</a:t>
            </a:r>
            <a:r>
              <a:rPr lang="en-US" altLang="en-US" sz="2200" b="1" dirty="0" smtClean="0">
                <a:latin typeface="Courier New" panose="02070309020205020404" pitchFamily="49" charset="0"/>
                <a:cs typeface="Courier New" panose="02070309020205020404" pitchFamily="49" charset="0"/>
              </a:rPr>
              <a:t> = 0; </a:t>
            </a:r>
            <a:r>
              <a:rPr lang="en-US" altLang="en-US" sz="2200" b="1" dirty="0" err="1" smtClean="0">
                <a:latin typeface="Courier New" panose="02070309020205020404" pitchFamily="49" charset="0"/>
                <a:cs typeface="Courier New" panose="02070309020205020404" pitchFamily="49" charset="0"/>
              </a:rPr>
              <a:t>i</a:t>
            </a:r>
            <a:r>
              <a:rPr lang="en-US" altLang="en-US" sz="2200" b="1" dirty="0" smtClean="0">
                <a:latin typeface="Courier New" panose="02070309020205020404" pitchFamily="49" charset="0"/>
                <a:cs typeface="Courier New" panose="02070309020205020404" pitchFamily="49" charset="0"/>
              </a:rPr>
              <a:t> &lt; 3; ++</a:t>
            </a:r>
            <a:r>
              <a:rPr lang="en-US" altLang="en-US" sz="2200" b="1" dirty="0" err="1" smtClean="0">
                <a:latin typeface="Courier New" panose="02070309020205020404" pitchFamily="49" charset="0"/>
                <a:cs typeface="Courier New" panose="02070309020205020404" pitchFamily="49" charset="0"/>
              </a:rPr>
              <a:t>i</a:t>
            </a:r>
            <a:r>
              <a:rPr lang="en-US" altLang="en-US" sz="2200" b="1" dirty="0" smtClean="0">
                <a:latin typeface="Courier New" panose="02070309020205020404" pitchFamily="49" charset="0"/>
                <a:cs typeface="Courier New" panose="02070309020205020404" pitchFamily="49" charset="0"/>
              </a:rPr>
              <a:t>)</a:t>
            </a:r>
          </a:p>
          <a:p>
            <a:pPr marL="0" indent="0">
              <a:buNone/>
            </a:pPr>
            <a:r>
              <a:rPr lang="en-US" altLang="en-US" sz="2200" b="1" dirty="0">
                <a:latin typeface="Courier New" panose="02070309020205020404" pitchFamily="49" charset="0"/>
                <a:cs typeface="Courier New" panose="02070309020205020404" pitchFamily="49" charset="0"/>
              </a:rPr>
              <a:t>{</a:t>
            </a:r>
            <a:r>
              <a:rPr lang="en-US" altLang="en-US" sz="2200" b="1" dirty="0" smtClean="0">
                <a:latin typeface="Courier New" panose="02070309020205020404" pitchFamily="49" charset="0"/>
                <a:cs typeface="Courier New" panose="02070309020205020404" pitchFamily="49" charset="0"/>
              </a:rPr>
              <a:t/>
            </a:r>
            <a:br>
              <a:rPr lang="en-US" altLang="en-US" sz="2200" b="1" dirty="0" smtClean="0">
                <a:latin typeface="Courier New" panose="02070309020205020404" pitchFamily="49" charset="0"/>
                <a:cs typeface="Courier New" panose="02070309020205020404" pitchFamily="49" charset="0"/>
              </a:rPr>
            </a:br>
            <a:r>
              <a:rPr lang="en-US" altLang="en-US" sz="2200" b="1" dirty="0" smtClean="0">
                <a:latin typeface="Courier New" panose="02070309020205020404" pitchFamily="49" charset="0"/>
                <a:cs typeface="Courier New" panose="02070309020205020404" pitchFamily="49" charset="0"/>
              </a:rPr>
              <a:t> delete [ ] mem[</a:t>
            </a:r>
            <a:r>
              <a:rPr lang="en-US" altLang="en-US" sz="2200" b="1" dirty="0" err="1" smtClean="0">
                <a:latin typeface="Courier New" panose="02070309020205020404" pitchFamily="49" charset="0"/>
                <a:cs typeface="Courier New" panose="02070309020205020404" pitchFamily="49" charset="0"/>
              </a:rPr>
              <a:t>i</a:t>
            </a:r>
            <a:r>
              <a:rPr lang="en-US" altLang="en-US" sz="2200" b="1" dirty="0" smtClean="0">
                <a:latin typeface="Courier New" panose="02070309020205020404" pitchFamily="49" charset="0"/>
                <a:cs typeface="Courier New" panose="02070309020205020404" pitchFamily="49" charset="0"/>
              </a:rPr>
              <a:t>]; //delete the arrays of 4 </a:t>
            </a:r>
            <a:r>
              <a:rPr lang="en-US" altLang="en-US" sz="2200" b="1" dirty="0" err="1" smtClean="0">
                <a:latin typeface="Courier New" panose="02070309020205020404" pitchFamily="49" charset="0"/>
                <a:cs typeface="Courier New" panose="02070309020205020404" pitchFamily="49" charset="0"/>
              </a:rPr>
              <a:t>ints</a:t>
            </a:r>
            <a:r>
              <a:rPr lang="en-US" altLang="en-US" sz="2200" b="1" dirty="0" smtClean="0">
                <a:latin typeface="Courier New" panose="02070309020205020404" pitchFamily="49" charset="0"/>
                <a:cs typeface="Courier New" panose="02070309020205020404" pitchFamily="49" charset="0"/>
              </a:rPr>
              <a:t/>
            </a:r>
            <a:br>
              <a:rPr lang="en-US" altLang="en-US" sz="2200" b="1" dirty="0" smtClean="0">
                <a:latin typeface="Courier New" panose="02070309020205020404" pitchFamily="49" charset="0"/>
                <a:cs typeface="Courier New" panose="02070309020205020404" pitchFamily="49" charset="0"/>
              </a:rPr>
            </a:br>
            <a:r>
              <a:rPr lang="en-US" altLang="en-US" sz="2200" b="1" dirty="0" smtClean="0">
                <a:latin typeface="Courier New" panose="02070309020205020404" pitchFamily="49" charset="0"/>
                <a:cs typeface="Courier New" panose="02070309020205020404" pitchFamily="49" charset="0"/>
              </a:rPr>
              <a:t>}</a:t>
            </a:r>
            <a:endParaRPr lang="en-US" altLang="en-US" sz="2200" b="1" dirty="0">
              <a:latin typeface="Courier New" panose="02070309020205020404" pitchFamily="49" charset="0"/>
              <a:cs typeface="Courier New" panose="02070309020205020404" pitchFamily="49" charset="0"/>
            </a:endParaRPr>
          </a:p>
          <a:p>
            <a:pPr marL="0" indent="0">
              <a:buNone/>
            </a:pPr>
            <a:r>
              <a:rPr lang="en-US" altLang="en-US" sz="2200" b="1" dirty="0" smtClean="0">
                <a:latin typeface="Courier New" panose="02070309020205020404" pitchFamily="49" charset="0"/>
                <a:cs typeface="Courier New" panose="02070309020205020404" pitchFamily="49" charset="0"/>
              </a:rPr>
              <a:t>delete [ ] mem; // delete the array of pointers                  (</a:t>
            </a:r>
            <a:r>
              <a:rPr lang="en-US" altLang="en-US" sz="2200" b="1" dirty="0" err="1" smtClean="0">
                <a:latin typeface="Courier New" panose="02070309020205020404" pitchFamily="49" charset="0"/>
                <a:cs typeface="Courier New" panose="02070309020205020404" pitchFamily="49" charset="0"/>
              </a:rPr>
              <a:t>intArrayPtrs</a:t>
            </a:r>
            <a:r>
              <a:rPr lang="en-US" altLang="en-US" sz="2200" b="1"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7066857"/>
      </p:ext>
    </p:extLst>
  </p:cSld>
  <p:clrMapOvr>
    <a:masterClrMapping/>
  </p:clrMapOvr>
  <mc:AlternateContent xmlns:mc="http://schemas.openxmlformats.org/markup-compatibility/2006" xmlns:p14="http://schemas.microsoft.com/office/powerpoint/2010/main">
    <mc:Choice Requires="p14">
      <p:transition spd="slow" p14:dur="1500" advTm="21000">
        <p:random/>
      </p:transition>
    </mc:Choice>
    <mc:Fallback xmlns="">
      <p:transition spd="slow" advTm="21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752600"/>
            <a:ext cx="7696200" cy="3170099"/>
          </a:xfrm>
          <a:prstGeom prst="rect">
            <a:avLst/>
          </a:prstGeom>
        </p:spPr>
        <p:txBody>
          <a:bodyPr wrap="square">
            <a:spAutoFit/>
          </a:bodyPr>
          <a:lstStyle/>
          <a:p>
            <a:endParaRPr lang="en-US" sz="2400" dirty="0"/>
          </a:p>
          <a:p>
            <a:r>
              <a:rPr lang="en-US" sz="3200" dirty="0" smtClean="0"/>
              <a:t>Write </a:t>
            </a:r>
            <a:r>
              <a:rPr lang="en-US" sz="3200" dirty="0"/>
              <a:t>for clarity and correctness first</a:t>
            </a:r>
            <a:r>
              <a:rPr lang="en-US" sz="32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smtClean="0"/>
              <a:t>Avoid </a:t>
            </a:r>
            <a:r>
              <a:rPr lang="en-US" sz="2400" b="1" dirty="0"/>
              <a:t>premature </a:t>
            </a:r>
            <a:r>
              <a:rPr lang="en-US" sz="2400" b="1" dirty="0" smtClean="0"/>
              <a:t>optimization. </a:t>
            </a:r>
            <a:r>
              <a:rPr lang="en-US" sz="2400" dirty="0" smtClean="0"/>
              <a:t>By </a:t>
            </a:r>
            <a:r>
              <a:rPr lang="en-US" sz="2400" dirty="0"/>
              <a:t>default, prefer </a:t>
            </a:r>
            <a:r>
              <a:rPr lang="en-US" sz="2400" i="1" dirty="0" smtClean="0"/>
              <a:t>clear </a:t>
            </a:r>
            <a:r>
              <a:rPr lang="en-US" sz="2400" dirty="0" smtClean="0"/>
              <a:t>over </a:t>
            </a:r>
            <a:r>
              <a:rPr lang="en-US" sz="2400" i="1" dirty="0"/>
              <a:t>optimal</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smtClean="0"/>
              <a:t>Avoid </a:t>
            </a:r>
            <a:r>
              <a:rPr lang="en-US" sz="2400" b="1" dirty="0"/>
              <a:t>premature </a:t>
            </a:r>
            <a:r>
              <a:rPr lang="en-US" sz="2400" b="1" dirty="0" err="1" smtClean="0"/>
              <a:t>pessimization</a:t>
            </a:r>
            <a:r>
              <a:rPr lang="en-US" sz="2400" b="1" dirty="0" smtClean="0"/>
              <a:t>.” </a:t>
            </a:r>
            <a:r>
              <a:rPr lang="en-US" sz="2400" dirty="0" smtClean="0"/>
              <a:t>Prefer </a:t>
            </a:r>
            <a:r>
              <a:rPr lang="en-US" sz="2400" i="1" dirty="0" smtClean="0"/>
              <a:t>faster </a:t>
            </a:r>
            <a:r>
              <a:rPr lang="en-US" sz="2400" dirty="0" smtClean="0"/>
              <a:t>when </a:t>
            </a:r>
            <a:r>
              <a:rPr lang="en-US" sz="2400" i="1" dirty="0" smtClean="0"/>
              <a:t>equally clear</a:t>
            </a:r>
            <a:r>
              <a:rPr lang="en-US" sz="2400" dirty="0"/>
              <a:t>.</a:t>
            </a:r>
          </a:p>
        </p:txBody>
      </p:sp>
      <p:sp>
        <p:nvSpPr>
          <p:cNvPr id="2" name="TextBox 1"/>
          <p:cNvSpPr txBox="1"/>
          <p:nvPr/>
        </p:nvSpPr>
        <p:spPr>
          <a:xfrm>
            <a:off x="1752601" y="152401"/>
            <a:ext cx="5714999" cy="1477328"/>
          </a:xfrm>
          <a:prstGeom prst="rect">
            <a:avLst/>
          </a:prstGeom>
          <a:solidFill>
            <a:srgbClr val="FFFF00"/>
          </a:solidFill>
        </p:spPr>
        <p:txBody>
          <a:bodyPr wrap="square" rtlCol="0">
            <a:spAutoFit/>
          </a:bodyPr>
          <a:lstStyle/>
          <a:p>
            <a:r>
              <a:rPr lang="en-US" sz="2400" dirty="0">
                <a:latin typeface="Engravers MT" panose="02090707080505020304" pitchFamily="18" charset="0"/>
              </a:rPr>
              <a:t>These reinforce (not compete with) the “fundamentals.”</a:t>
            </a:r>
          </a:p>
          <a:p>
            <a:endParaRPr lang="en-US" sz="1600" dirty="0"/>
          </a:p>
        </p:txBody>
      </p:sp>
    </p:spTree>
    <p:extLst>
      <p:ext uri="{BB962C8B-B14F-4D97-AF65-F5344CB8AC3E}">
        <p14:creationId xmlns:p14="http://schemas.microsoft.com/office/powerpoint/2010/main" val="25391997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6"/>
          <p:cNvSpPr>
            <a:spLocks noChangeArrowheads="1"/>
          </p:cNvSpPr>
          <p:nvPr/>
        </p:nvSpPr>
        <p:spPr bwMode="auto">
          <a:xfrm>
            <a:off x="0" y="601663"/>
            <a:ext cx="5499100" cy="9985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5310F"/>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rgbClr val="028DA0"/>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rgbClr val="05310F"/>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rgbClr val="028DA0"/>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05310F"/>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p>
        </p:txBody>
      </p:sp>
      <p:pic>
        <p:nvPicPr>
          <p:cNvPr id="101383"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38200"/>
            <a:ext cx="7543800" cy="575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78497"/>
      </p:ext>
    </p:extLst>
  </p:cSld>
  <p:clrMapOvr>
    <a:masterClrMapping/>
  </p:clrMapOvr>
  <mc:AlternateContent xmlns:mc="http://schemas.openxmlformats.org/markup-compatibility/2006" xmlns:p14="http://schemas.microsoft.com/office/powerpoint/2010/main">
    <mc:Choice Requires="p14">
      <p:transition spd="slow" p14:dur="1500" advClick="0" advTm="21000">
        <p:random/>
      </p:transition>
    </mc:Choice>
    <mc:Fallback xmlns="">
      <p:transition spd="slow" advClick="0" advTm="21000">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30"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72702"/>
            <a:ext cx="8091339"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047630"/>
      </p:ext>
    </p:extLst>
  </p:cSld>
  <p:clrMapOvr>
    <a:masterClrMapping/>
  </p:clrMapOvr>
  <mc:AlternateContent xmlns:mc="http://schemas.openxmlformats.org/markup-compatibility/2006" xmlns:p14="http://schemas.microsoft.com/office/powerpoint/2010/main">
    <mc:Choice Requires="p14">
      <p:transition spd="slow" p14:dur="1500" advClick="0" advTm="21000">
        <p:random/>
      </p:transition>
    </mc:Choice>
    <mc:Fallback xmlns="">
      <p:transition spd="slow" advClick="0" advTm="21000">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4"/>
          <p:cNvSpPr>
            <a:spLocks noGrp="1" noChangeArrowheads="1"/>
          </p:cNvSpPr>
          <p:nvPr>
            <p:ph type="title"/>
          </p:nvPr>
        </p:nvSpPr>
        <p:spPr/>
        <p:txBody>
          <a:bodyPr/>
          <a:lstStyle/>
          <a:p>
            <a:pPr eaLnBrk="1" hangingPunct="1"/>
            <a:r>
              <a:rPr lang="en-US" altLang="en-US" dirty="0" smtClean="0"/>
              <a:t>               End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930400"/>
            <a:ext cx="5562600" cy="3142257"/>
          </a:xfrm>
          <a:prstGeom prst="rect">
            <a:avLst/>
          </a:prstGeom>
        </p:spPr>
      </p:pic>
      <p:sp>
        <p:nvSpPr>
          <p:cNvPr id="3" name="Oval Callout 2"/>
          <p:cNvSpPr/>
          <p:nvPr/>
        </p:nvSpPr>
        <p:spPr>
          <a:xfrm>
            <a:off x="4724400" y="152400"/>
            <a:ext cx="4114800" cy="22128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 was implemented commercially in 1985. What a great year! The plus </a:t>
            </a:r>
            <a:r>
              <a:rPr lang="en-US" dirty="0" err="1" smtClean="0"/>
              <a:t>plus</a:t>
            </a:r>
            <a:r>
              <a:rPr lang="en-US" dirty="0" smtClean="0"/>
              <a:t>? It’s the post-fix operator!</a:t>
            </a:r>
            <a:endParaRPr lang="en-US" dirty="0"/>
          </a:p>
        </p:txBody>
      </p:sp>
    </p:spTree>
    <p:extLst>
      <p:ext uri="{BB962C8B-B14F-4D97-AF65-F5344CB8AC3E}">
        <p14:creationId xmlns:p14="http://schemas.microsoft.com/office/powerpoint/2010/main" val="2668256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114300" y="990600"/>
            <a:ext cx="8915400"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lgn="l" eaLnBrk="1" hangingPunct="1">
              <a:spcBef>
                <a:spcPct val="0"/>
              </a:spcBef>
              <a:buClrTx/>
            </a:pPr>
            <a:r>
              <a:rPr lang="en-US" altLang="en-US" sz="1600" b="1" dirty="0">
                <a:latin typeface="Aharoni" panose="02010803020104030203" pitchFamily="2" charset="-79"/>
                <a:cs typeface="Aharoni" panose="02010803020104030203" pitchFamily="2" charset="-79"/>
              </a:rPr>
              <a:t>Slide contributions include:</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Walter </a:t>
            </a:r>
            <a:r>
              <a:rPr lang="en-US" altLang="en-US" sz="1600" dirty="0" err="1">
                <a:latin typeface="Aharoni" panose="02010803020104030203" pitchFamily="2" charset="-79"/>
                <a:cs typeface="Aharoni" panose="02010803020104030203" pitchFamily="2" charset="-79"/>
              </a:rPr>
              <a:t>Savitch</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Problem solving with C++ </a:t>
            </a:r>
            <a:r>
              <a:rPr lang="en-US" altLang="en-US" sz="1600" dirty="0" smtClean="0">
                <a:latin typeface="Aharoni" panose="02010803020104030203" pitchFamily="2" charset="-79"/>
                <a:cs typeface="Aharoni" panose="02010803020104030203" pitchFamily="2" charset="-79"/>
              </a:rPr>
              <a:t>(9th </a:t>
            </a:r>
            <a:r>
              <a:rPr lang="en-US" altLang="en-US" sz="1600" dirty="0">
                <a:latin typeface="Aharoni" panose="02010803020104030203" pitchFamily="2" charset="-79"/>
                <a:cs typeface="Aharoni" panose="02010803020104030203" pitchFamily="2" charset="-79"/>
              </a:rPr>
              <a:t>Edition)</a:t>
            </a:r>
            <a:r>
              <a:rPr lang="en-US" altLang="en-US" sz="1600" i="1" dirty="0">
                <a:latin typeface="Aharoni" panose="02010803020104030203" pitchFamily="2" charset="-79"/>
                <a:cs typeface="Aharoni" panose="02010803020104030203" pitchFamily="2" charset="-79"/>
              </a:rPr>
              <a:t>. </a:t>
            </a:r>
            <a:r>
              <a:rPr lang="en-US" altLang="en-US" sz="1600" dirty="0">
                <a:latin typeface="Aharoni" panose="02010803020104030203" pitchFamily="2" charset="-79"/>
                <a:cs typeface="Aharoni" panose="02010803020104030203" pitchFamily="2" charset="-79"/>
              </a:rPr>
              <a:t>Addison-Wesley Longman Publishing Co., Inc. Boston, MA, USA ©2015</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Gaddis, </a:t>
            </a:r>
            <a:r>
              <a:rPr lang="en-US" altLang="en-US" sz="1600" i="1" dirty="0">
                <a:latin typeface="Aharoni" panose="02010803020104030203" pitchFamily="2" charset="-79"/>
                <a:cs typeface="Aharoni" panose="02010803020104030203" pitchFamily="2" charset="-79"/>
              </a:rPr>
              <a:t>Starting Out with C++: From Control Structures through Objects</a:t>
            </a:r>
            <a:r>
              <a:rPr lang="en-US" altLang="en-US" sz="1600" dirty="0">
                <a:latin typeface="Aharoni" panose="02010803020104030203" pitchFamily="2" charset="-79"/>
                <a:cs typeface="Aharoni" panose="02010803020104030203" pitchFamily="2" charset="-79"/>
              </a:rPr>
              <a:t>, (8th Ed.) , Addison-Wesley Longman Publishing Co., Inc. Boston, MA, USA ©2015</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Bjarne </a:t>
            </a:r>
            <a:r>
              <a:rPr lang="en-US" altLang="en-US" sz="1600" dirty="0" err="1">
                <a:latin typeface="Aharoni" panose="02010803020104030203" pitchFamily="2" charset="-79"/>
                <a:cs typeface="Aharoni" panose="02010803020104030203" pitchFamily="2" charset="-79"/>
              </a:rPr>
              <a:t>Stroustrup</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The C++ Programming Language, </a:t>
            </a:r>
            <a:r>
              <a:rPr lang="en-US" altLang="en-US" sz="1600" dirty="0">
                <a:latin typeface="Aharoni" panose="02010803020104030203" pitchFamily="2" charset="-79"/>
                <a:cs typeface="Aharoni" panose="02010803020104030203" pitchFamily="2" charset="-79"/>
              </a:rPr>
              <a:t>3rd Edition, Addison-Wesley Longman Publishing Co., Inc. Boston, MA, USA ©2007</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Herb Sutter, Andrei </a:t>
            </a:r>
            <a:r>
              <a:rPr lang="en-US" altLang="en-US" sz="1600" dirty="0" err="1">
                <a:latin typeface="Aharoni" panose="02010803020104030203" pitchFamily="2" charset="-79"/>
                <a:cs typeface="Aharoni" panose="02010803020104030203" pitchFamily="2" charset="-79"/>
              </a:rPr>
              <a:t>Alexandrescu</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C++ coding standards : 101 rules, guidelines, and best practices, </a:t>
            </a:r>
            <a:r>
              <a:rPr lang="en-US" altLang="en-US" sz="1600" dirty="0">
                <a:latin typeface="Aharoni" panose="02010803020104030203" pitchFamily="2" charset="-79"/>
                <a:cs typeface="Aharoni" panose="02010803020104030203" pitchFamily="2" charset="-79"/>
              </a:rPr>
              <a:t>Copyright © 2005 Pearson Education, Inc</a:t>
            </a:r>
            <a:r>
              <a:rPr lang="en-US" altLang="en-US" sz="1600" dirty="0" smtClean="0">
                <a:latin typeface="Aharoni" panose="02010803020104030203" pitchFamily="2" charset="-79"/>
                <a:cs typeface="Aharoni" panose="02010803020104030203" pitchFamily="2" charset="-79"/>
              </a:rPr>
              <a:t>.</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Paul </a:t>
            </a:r>
            <a:r>
              <a:rPr lang="en-US" altLang="en-US" sz="1600" b="1" dirty="0" err="1">
                <a:latin typeface="Aharoni" panose="02010803020104030203" pitchFamily="2" charset="-79"/>
                <a:cs typeface="Aharoni" panose="02010803020104030203" pitchFamily="2" charset="-79"/>
              </a:rPr>
              <a:t>Deitel</a:t>
            </a:r>
            <a:r>
              <a:rPr lang="en-US" altLang="en-US" sz="1600" b="1" dirty="0">
                <a:latin typeface="Aharoni" panose="02010803020104030203" pitchFamily="2" charset="-79"/>
                <a:cs typeface="Aharoni" panose="02010803020104030203" pitchFamily="2" charset="-79"/>
              </a:rPr>
              <a:t> &amp; Harvey </a:t>
            </a:r>
            <a:r>
              <a:rPr lang="en-US" altLang="en-US" sz="1600" b="1" dirty="0" err="1">
                <a:latin typeface="Aharoni" panose="02010803020104030203" pitchFamily="2" charset="-79"/>
                <a:cs typeface="Aharoni" panose="02010803020104030203" pitchFamily="2" charset="-79"/>
              </a:rPr>
              <a:t>Deitel</a:t>
            </a:r>
            <a:r>
              <a:rPr lang="en-US" altLang="en-US" sz="1600" b="1" dirty="0">
                <a:latin typeface="Aharoni" panose="02010803020104030203" pitchFamily="2" charset="-79"/>
                <a:cs typeface="Aharoni" panose="02010803020104030203" pitchFamily="2" charset="-79"/>
              </a:rPr>
              <a:t>, C++ How to Program, (7th Ed.) © 2010 by Pearson Education, Inc.</a:t>
            </a:r>
          </a:p>
          <a:p>
            <a:pPr algn="l">
              <a:spcBef>
                <a:spcPct val="0"/>
              </a:spcBef>
              <a:buClrTx/>
            </a:pPr>
            <a:r>
              <a:rPr lang="en-US" altLang="en-US" sz="1600" b="1" dirty="0">
                <a:latin typeface="Aharoni" panose="02010803020104030203" pitchFamily="2" charset="-79"/>
                <a:cs typeface="Aharoni" panose="02010803020104030203" pitchFamily="2" charset="-79"/>
              </a:rPr>
              <a:t>Upper Saddle River, New Jersey </a:t>
            </a:r>
            <a:r>
              <a:rPr lang="en-US" altLang="en-US" sz="1600" b="1" dirty="0" smtClean="0">
                <a:latin typeface="Aharoni" panose="02010803020104030203" pitchFamily="2" charset="-79"/>
                <a:cs typeface="Aharoni" panose="02010803020104030203" pitchFamily="2" charset="-79"/>
              </a:rPr>
              <a:t>07458</a:t>
            </a:r>
          </a:p>
          <a:p>
            <a:pPr algn="l">
              <a:spcBef>
                <a:spcPct val="0"/>
              </a:spcBef>
              <a:buClrTx/>
            </a:pPr>
            <a:endParaRPr lang="en-US" altLang="en-US" sz="1600" b="1" dirty="0">
              <a:latin typeface="Aharoni" panose="02010803020104030203" pitchFamily="2" charset="-79"/>
              <a:cs typeface="Aharoni" panose="02010803020104030203" pitchFamily="2" charset="-79"/>
            </a:endParaRPr>
          </a:p>
          <a:p>
            <a:pPr algn="l">
              <a:spcBef>
                <a:spcPct val="0"/>
              </a:spcBef>
              <a:buClrTx/>
            </a:pPr>
            <a:r>
              <a:rPr lang="en-US" altLang="en-US" sz="1600" b="1" dirty="0" smtClean="0">
                <a:latin typeface="Aharoni" panose="02010803020104030203" pitchFamily="2" charset="-79"/>
                <a:cs typeface="Aharoni" panose="02010803020104030203" pitchFamily="2" charset="-79"/>
              </a:rPr>
              <a:t>Scott Meyers, </a:t>
            </a:r>
            <a:r>
              <a:rPr lang="en-US" altLang="en-US" sz="1600" b="1" i="1" dirty="0" smtClean="0">
                <a:latin typeface="Aharoni" panose="02010803020104030203" pitchFamily="2" charset="-79"/>
                <a:cs typeface="Aharoni" panose="02010803020104030203" pitchFamily="2" charset="-79"/>
              </a:rPr>
              <a:t>Effective </a:t>
            </a:r>
            <a:r>
              <a:rPr lang="en-US" altLang="en-US" sz="1600" b="1" i="1" dirty="0">
                <a:latin typeface="Aharoni" panose="02010803020104030203" pitchFamily="2" charset="-79"/>
                <a:cs typeface="Aharoni" panose="02010803020104030203" pitchFamily="2" charset="-79"/>
              </a:rPr>
              <a:t>Modern C</a:t>
            </a:r>
            <a:r>
              <a:rPr lang="en-US" altLang="en-US" sz="1600" b="1" i="1" dirty="0" smtClean="0">
                <a:latin typeface="Aharoni" panose="02010803020104030203" pitchFamily="2" charset="-79"/>
                <a:cs typeface="Aharoni" panose="02010803020104030203" pitchFamily="2" charset="-79"/>
              </a:rPr>
              <a:t>++</a:t>
            </a:r>
            <a:r>
              <a:rPr lang="en-US" altLang="en-US" sz="1600" b="1" dirty="0" smtClean="0">
                <a:latin typeface="Aharoni" panose="02010803020104030203" pitchFamily="2" charset="-79"/>
                <a:cs typeface="Aharoni" panose="02010803020104030203" pitchFamily="2" charset="-79"/>
              </a:rPr>
              <a:t>. </a:t>
            </a:r>
            <a:r>
              <a:rPr lang="en-US" altLang="en-US" sz="1600" b="1" dirty="0">
                <a:latin typeface="Aharoni" panose="02010803020104030203" pitchFamily="2" charset="-79"/>
                <a:cs typeface="Aharoni" panose="02010803020104030203" pitchFamily="2" charset="-79"/>
              </a:rPr>
              <a:t>Copyright </a:t>
            </a:r>
            <a:r>
              <a:rPr lang="en-US" altLang="en-US" sz="1600" dirty="0">
                <a:latin typeface="Aharoni" panose="02010803020104030203" pitchFamily="2" charset="-79"/>
                <a:cs typeface="Aharoni" panose="02010803020104030203" pitchFamily="2" charset="-79"/>
              </a:rPr>
              <a:t>© </a:t>
            </a:r>
            <a:r>
              <a:rPr lang="en-US" altLang="en-US" sz="1600" b="1" dirty="0" smtClean="0">
                <a:latin typeface="Aharoni" panose="02010803020104030203" pitchFamily="2" charset="-79"/>
                <a:cs typeface="Aharoni" panose="02010803020104030203" pitchFamily="2" charset="-79"/>
              </a:rPr>
              <a:t>2015 </a:t>
            </a:r>
            <a:r>
              <a:rPr lang="en-US" altLang="en-US" sz="1600" b="1" dirty="0">
                <a:latin typeface="Aharoni" panose="02010803020104030203" pitchFamily="2" charset="-79"/>
                <a:cs typeface="Aharoni" panose="02010803020104030203" pitchFamily="2" charset="-79"/>
              </a:rPr>
              <a:t>(O’Reilly) </a:t>
            </a:r>
            <a:r>
              <a:rPr lang="en-US" altLang="en-US" sz="1600" b="1" dirty="0" smtClean="0">
                <a:latin typeface="Aharoni" panose="02010803020104030203" pitchFamily="2" charset="-79"/>
                <a:cs typeface="Aharoni" panose="02010803020104030203" pitchFamily="2" charset="-79"/>
              </a:rPr>
              <a:t>, </a:t>
            </a:r>
            <a:r>
              <a:rPr lang="en-US" altLang="en-US" b="1" dirty="0">
                <a:latin typeface="Aharoni" panose="02010803020104030203" pitchFamily="2" charset="-79"/>
                <a:cs typeface="Aharoni" panose="02010803020104030203" pitchFamily="2" charset="-79"/>
              </a:rPr>
              <a:t>978-1-491-90399-5</a:t>
            </a:r>
            <a:r>
              <a:rPr lang="en-US" altLang="en-US" sz="1600" b="1" dirty="0" smtClean="0">
                <a:latin typeface="Aharoni" panose="02010803020104030203" pitchFamily="2" charset="-79"/>
                <a:cs typeface="Aharoni" panose="02010803020104030203" pitchFamily="2" charset="-79"/>
              </a:rPr>
              <a:t>. </a:t>
            </a:r>
          </a:p>
          <a:p>
            <a:pPr algn="l">
              <a:spcBef>
                <a:spcPct val="0"/>
              </a:spcBef>
              <a:buClrTx/>
            </a:pPr>
            <a:endParaRPr lang="en-US" altLang="en-US" sz="1600" b="1"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Andrew Koenig and Barbara E. Moo</a:t>
            </a:r>
            <a:r>
              <a:rPr lang="en-US" altLang="en-US" sz="1600" b="1" dirty="0" smtClean="0">
                <a:latin typeface="Aharoni" panose="02010803020104030203" pitchFamily="2" charset="-79"/>
                <a:cs typeface="Aharoni" panose="02010803020104030203" pitchFamily="2" charset="-79"/>
              </a:rPr>
              <a:t>, </a:t>
            </a:r>
            <a:r>
              <a:rPr lang="en-US" altLang="en-US" sz="1600" b="1" i="1" dirty="0" smtClean="0">
                <a:latin typeface="Aharoni" panose="02010803020104030203" pitchFamily="2" charset="-79"/>
                <a:cs typeface="Aharoni" panose="02010803020104030203" pitchFamily="2" charset="-79"/>
              </a:rPr>
              <a:t>Accelerated </a:t>
            </a:r>
            <a:r>
              <a:rPr lang="en-US" altLang="en-US" sz="1600" b="1" i="1" dirty="0">
                <a:latin typeface="Aharoni" panose="02010803020104030203" pitchFamily="2" charset="-79"/>
                <a:cs typeface="Aharoni" panose="02010803020104030203" pitchFamily="2" charset="-79"/>
              </a:rPr>
              <a:t>C</a:t>
            </a:r>
            <a:r>
              <a:rPr lang="en-US" altLang="en-US" sz="1600" b="1" i="1" dirty="0" smtClean="0">
                <a:latin typeface="Aharoni" panose="02010803020104030203" pitchFamily="2" charset="-79"/>
                <a:cs typeface="Aharoni" panose="02010803020104030203" pitchFamily="2" charset="-79"/>
              </a:rPr>
              <a:t>++ Practical </a:t>
            </a:r>
            <a:r>
              <a:rPr lang="en-US" altLang="en-US" sz="1600" b="1" i="1" dirty="0">
                <a:latin typeface="Aharoni" panose="02010803020104030203" pitchFamily="2" charset="-79"/>
                <a:cs typeface="Aharoni" panose="02010803020104030203" pitchFamily="2" charset="-79"/>
              </a:rPr>
              <a:t>Programming by </a:t>
            </a:r>
            <a:r>
              <a:rPr lang="en-US" altLang="en-US" sz="1600" b="1" i="1" dirty="0" smtClean="0">
                <a:latin typeface="Aharoni" panose="02010803020104030203" pitchFamily="2" charset="-79"/>
                <a:cs typeface="Aharoni" panose="02010803020104030203" pitchFamily="2" charset="-79"/>
              </a:rPr>
              <a:t>Example,</a:t>
            </a:r>
            <a:endParaRPr lang="en-US" altLang="en-US" sz="1600" b="1" i="1" dirty="0">
              <a:latin typeface="Aharoni" panose="02010803020104030203" pitchFamily="2" charset="-79"/>
              <a:cs typeface="Aharoni" panose="02010803020104030203" pitchFamily="2" charset="-79"/>
            </a:endParaRPr>
          </a:p>
          <a:p>
            <a:pPr algn="l">
              <a:spcBef>
                <a:spcPct val="0"/>
              </a:spcBef>
              <a:buClrTx/>
            </a:pPr>
            <a:r>
              <a:rPr lang="en-US" altLang="en-US" sz="1600" b="1" dirty="0" smtClean="0">
                <a:latin typeface="Aharoni" panose="02010803020104030203" pitchFamily="2" charset="-79"/>
                <a:cs typeface="Aharoni" panose="02010803020104030203" pitchFamily="2" charset="-79"/>
              </a:rPr>
              <a:t>Addison-Wesley</a:t>
            </a:r>
            <a:r>
              <a:rPr lang="en-US" altLang="en-US" sz="1600" b="1" dirty="0">
                <a:latin typeface="Aharoni" panose="02010803020104030203" pitchFamily="2" charset="-79"/>
                <a:cs typeface="Aharoni" panose="02010803020104030203" pitchFamily="2" charset="-79"/>
              </a:rPr>
              <a:t>, </a:t>
            </a:r>
            <a:r>
              <a:rPr lang="en-US" altLang="en-US" sz="1600" b="1" dirty="0" smtClean="0">
                <a:latin typeface="Aharoni" panose="02010803020104030203" pitchFamily="2" charset="-79"/>
                <a:cs typeface="Aharoni" panose="02010803020104030203" pitchFamily="2" charset="-79"/>
              </a:rPr>
              <a:t>2000 ISBN </a:t>
            </a:r>
            <a:r>
              <a:rPr lang="en-US" altLang="en-US" b="1" dirty="0" smtClean="0">
                <a:latin typeface="Aharoni" panose="02010803020104030203" pitchFamily="2" charset="-79"/>
                <a:cs typeface="Aharoni" panose="02010803020104030203" pitchFamily="2" charset="-79"/>
              </a:rPr>
              <a:t>0-201-70353-</a:t>
            </a:r>
            <a:r>
              <a:rPr lang="en-US" altLang="en-US" sz="1400" b="1" dirty="0" smtClean="0">
                <a:latin typeface="Aharoni" panose="02010803020104030203" pitchFamily="2" charset="-79"/>
                <a:cs typeface="Aharoni" panose="02010803020104030203" pitchFamily="2" charset="-79"/>
              </a:rPr>
              <a:t>X</a:t>
            </a:r>
          </a:p>
          <a:p>
            <a:pPr algn="l">
              <a:spcBef>
                <a:spcPct val="0"/>
              </a:spcBef>
              <a:buClrTx/>
            </a:pPr>
            <a:endParaRPr lang="en-US" altLang="en-US" sz="1400" b="1" dirty="0" smtClean="0">
              <a:latin typeface="Aharoni" panose="02010803020104030203" pitchFamily="2" charset="-79"/>
              <a:cs typeface="Aharoni" panose="02010803020104030203" pitchFamily="2" charset="-79"/>
            </a:endParaRPr>
          </a:p>
          <a:p>
            <a:pPr algn="l">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r>
            <a:br>
              <a:rPr lang="en-US" altLang="en-US" sz="1600" dirty="0">
                <a:latin typeface="Aharoni" panose="02010803020104030203" pitchFamily="2" charset="-79"/>
                <a:cs typeface="Aharoni" panose="02010803020104030203" pitchFamily="2" charset="-79"/>
              </a:rPr>
            </a:br>
            <a:endParaRPr lang="en-US" altLang="en-US" sz="1600" dirty="0">
              <a:latin typeface="Aharoni" panose="02010803020104030203" pitchFamily="2" charset="-79"/>
              <a:cs typeface="Aharoni" panose="02010803020104030203" pitchFamily="2" charset="-79"/>
            </a:endParaRPr>
          </a:p>
        </p:txBody>
      </p:sp>
      <p:sp>
        <p:nvSpPr>
          <p:cNvPr id="37892" name="Rectangle 3"/>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eaLnBrk="1" hangingPunct="1">
              <a:spcBef>
                <a:spcPct val="0"/>
              </a:spcBef>
              <a:buClrTx/>
            </a:pPr>
            <a:r>
              <a:rPr lang="en-US" altLang="en-US" sz="4400">
                <a:solidFill>
                  <a:schemeClr val="tx2"/>
                </a:solidFill>
                <a:latin typeface="Cambria" panose="02040503050406030204" pitchFamily="18" charset="0"/>
                <a:cs typeface="Arial" panose="020B0604020202020204" pitchFamily="34" charset="0"/>
              </a:rPr>
              <a:t>References</a:t>
            </a:r>
          </a:p>
        </p:txBody>
      </p:sp>
    </p:spTree>
    <p:extLst>
      <p:ext uri="{BB962C8B-B14F-4D97-AF65-F5344CB8AC3E}">
        <p14:creationId xmlns:p14="http://schemas.microsoft.com/office/powerpoint/2010/main" val="633203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114300" y="1143000"/>
            <a:ext cx="8915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lgn="l" eaLnBrk="1" hangingPunct="1">
              <a:spcBef>
                <a:spcPct val="0"/>
              </a:spcBef>
              <a:buClrTx/>
            </a:pPr>
            <a:r>
              <a:rPr lang="en-US" altLang="en-US" sz="1600" b="1" dirty="0">
                <a:latin typeface="Aharoni" panose="02010803020104030203" pitchFamily="2" charset="-79"/>
                <a:cs typeface="Aharoni" panose="02010803020104030203" pitchFamily="2" charset="-79"/>
              </a:rPr>
              <a:t>Slide contributions include:</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Frank M. </a:t>
            </a:r>
            <a:r>
              <a:rPr lang="en-US" altLang="en-US" sz="1600" b="1" dirty="0" err="1">
                <a:latin typeface="Aharoni" panose="02010803020104030203" pitchFamily="2" charset="-79"/>
                <a:cs typeface="Aharoni" panose="02010803020104030203" pitchFamily="2" charset="-79"/>
              </a:rPr>
              <a:t>Carrano</a:t>
            </a:r>
            <a:r>
              <a:rPr lang="en-US" altLang="en-US" sz="1600" b="1"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Data Abstraction &amp; Problem Solving with C++ </a:t>
            </a:r>
            <a:r>
              <a:rPr lang="en-US" altLang="en-US" sz="1600" dirty="0">
                <a:latin typeface="Aharoni" panose="02010803020104030203" pitchFamily="2" charset="-79"/>
                <a:cs typeface="Aharoni" panose="02010803020104030203" pitchFamily="2" charset="-79"/>
              </a:rPr>
              <a:t>(5th Edition)</a:t>
            </a:r>
          </a:p>
          <a:p>
            <a:pPr algn="l">
              <a:spcBef>
                <a:spcPct val="0"/>
              </a:spcBef>
              <a:buClrTx/>
            </a:pPr>
            <a:r>
              <a:rPr lang="en-US" altLang="en-US" sz="1600" dirty="0">
                <a:latin typeface="Aharoni" panose="02010803020104030203" pitchFamily="2" charset="-79"/>
                <a:cs typeface="Aharoni" panose="02010803020104030203" pitchFamily="2" charset="-79"/>
              </a:rPr>
              <a:t>Addison-Wesley Longman Publishing Co., Inc. Boston, MA, USA ©2006</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err="1">
                <a:latin typeface="Aharoni" panose="02010803020104030203" pitchFamily="2" charset="-79"/>
                <a:cs typeface="Aharoni" panose="02010803020104030203" pitchFamily="2" charset="-79"/>
              </a:rPr>
              <a:t>TutorialsPoint</a:t>
            </a:r>
            <a:r>
              <a:rPr lang="en-US" altLang="en-US" sz="1600" dirty="0">
                <a:latin typeface="Aharoni" panose="02010803020104030203" pitchFamily="2" charset="-79"/>
                <a:cs typeface="Aharoni" panose="02010803020104030203" pitchFamily="2" charset="-79"/>
              </a:rPr>
              <a:t> - http://www.tutorialspoint.com/cplusplus/</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Cplusplus.com - http://www.cplusplus.com/doc/tutorial/</a:t>
            </a:r>
            <a:br>
              <a:rPr lang="en-US" altLang="en-US" sz="1600" dirty="0">
                <a:latin typeface="Aharoni" panose="02010803020104030203" pitchFamily="2" charset="-79"/>
                <a:cs typeface="Aharoni" panose="02010803020104030203" pitchFamily="2" charset="-79"/>
              </a:rPr>
            </a:br>
            <a:endParaRPr lang="en-US" altLang="en-US" sz="1600" dirty="0">
              <a:latin typeface="Aharoni" panose="02010803020104030203" pitchFamily="2" charset="-79"/>
              <a:cs typeface="Aharoni" panose="02010803020104030203" pitchFamily="2" charset="-79"/>
            </a:endParaRPr>
          </a:p>
        </p:txBody>
      </p:sp>
      <p:sp>
        <p:nvSpPr>
          <p:cNvPr id="37892" name="Rectangle 3"/>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eaLnBrk="1" hangingPunct="1">
              <a:spcBef>
                <a:spcPct val="0"/>
              </a:spcBef>
              <a:buClrTx/>
            </a:pPr>
            <a:r>
              <a:rPr lang="en-US" altLang="en-US" sz="4400">
                <a:solidFill>
                  <a:schemeClr val="tx2"/>
                </a:solidFill>
                <a:latin typeface="Cambria" panose="02040503050406030204" pitchFamily="18" charset="0"/>
                <a:cs typeface="Arial" panose="020B0604020202020204" pitchFamily="34" charset="0"/>
              </a:rPr>
              <a:t>References</a:t>
            </a:r>
          </a:p>
        </p:txBody>
      </p:sp>
    </p:spTree>
    <p:extLst>
      <p:ext uri="{BB962C8B-B14F-4D97-AF65-F5344CB8AC3E}">
        <p14:creationId xmlns:p14="http://schemas.microsoft.com/office/powerpoint/2010/main" val="3262984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1" y="152401"/>
            <a:ext cx="5714999" cy="1077218"/>
          </a:xfrm>
          <a:prstGeom prst="rect">
            <a:avLst/>
          </a:prstGeom>
          <a:solidFill>
            <a:srgbClr val="FFFF00"/>
          </a:solidFill>
        </p:spPr>
        <p:txBody>
          <a:bodyPr wrap="square" rtlCol="0">
            <a:spAutoFit/>
          </a:bodyPr>
          <a:lstStyle/>
          <a:p>
            <a:r>
              <a:rPr lang="en-US" sz="2400" dirty="0" smtClean="0">
                <a:latin typeface="Engravers MT" panose="02090707080505020304" pitchFamily="18" charset="0"/>
              </a:rPr>
              <a:t>The confusion of the language is upon us</a:t>
            </a:r>
            <a:endParaRPr lang="en-US" sz="2400" dirty="0">
              <a:latin typeface="Engravers MT" panose="02090707080505020304" pitchFamily="18" charset="0"/>
            </a:endParaRPr>
          </a:p>
          <a:p>
            <a:endParaRPr lang="en-US" sz="1600" dirty="0"/>
          </a:p>
        </p:txBody>
      </p:sp>
      <p:sp>
        <p:nvSpPr>
          <p:cNvPr id="3" name="Rectangle 2"/>
          <p:cNvSpPr/>
          <p:nvPr/>
        </p:nvSpPr>
        <p:spPr>
          <a:xfrm>
            <a:off x="1485900" y="1524000"/>
            <a:ext cx="6248400" cy="2246769"/>
          </a:xfrm>
          <a:prstGeom prst="rect">
            <a:avLst/>
          </a:prstGeom>
        </p:spPr>
        <p:txBody>
          <a:bodyPr wrap="square">
            <a:spAutoFit/>
          </a:bodyPr>
          <a:lstStyle/>
          <a:p>
            <a:r>
              <a:rPr lang="en-US" sz="2800" dirty="0" err="1">
                <a:solidFill>
                  <a:srgbClr val="0A08FD"/>
                </a:solidFill>
                <a:latin typeface="UbuntuMono-Regular"/>
              </a:rPr>
              <a:t>int</a:t>
            </a:r>
            <a:r>
              <a:rPr lang="en-US" sz="2800" dirty="0">
                <a:solidFill>
                  <a:srgbClr val="0A08FD"/>
                </a:solidFill>
                <a:latin typeface="UbuntuMono-Regular"/>
              </a:rPr>
              <a:t> x</a:t>
            </a:r>
            <a:r>
              <a:rPr lang="en-US" sz="2800" b="1" dirty="0">
                <a:solidFill>
                  <a:srgbClr val="C00000"/>
                </a:solidFill>
                <a:latin typeface="UbuntuMono-Bold"/>
              </a:rPr>
              <a:t>(</a:t>
            </a:r>
            <a:r>
              <a:rPr lang="en-US" sz="2800" dirty="0">
                <a:solidFill>
                  <a:srgbClr val="0A08FD"/>
                </a:solidFill>
                <a:latin typeface="UbuntuMono-Regular"/>
              </a:rPr>
              <a:t>0</a:t>
            </a:r>
            <a:r>
              <a:rPr lang="en-US" sz="2800" b="1" dirty="0">
                <a:solidFill>
                  <a:srgbClr val="C00000"/>
                </a:solidFill>
                <a:latin typeface="UbuntuMono-Bold"/>
              </a:rPr>
              <a:t>)</a:t>
            </a:r>
            <a:r>
              <a:rPr lang="en-US" sz="2800" dirty="0">
                <a:solidFill>
                  <a:srgbClr val="0A08FD"/>
                </a:solidFill>
                <a:latin typeface="UbuntuMono-Regular"/>
              </a:rPr>
              <a:t>; </a:t>
            </a:r>
            <a:r>
              <a:rPr lang="en-US" sz="2800" dirty="0">
                <a:solidFill>
                  <a:srgbClr val="803B00"/>
                </a:solidFill>
                <a:latin typeface="UbuntuMono-Regular"/>
              </a:rPr>
              <a:t>// initializer is in parentheses</a:t>
            </a:r>
          </a:p>
          <a:p>
            <a:r>
              <a:rPr lang="en-US" sz="2800" dirty="0" err="1">
                <a:solidFill>
                  <a:srgbClr val="0A08FD"/>
                </a:solidFill>
                <a:latin typeface="UbuntuMono-Regular"/>
              </a:rPr>
              <a:t>int</a:t>
            </a:r>
            <a:r>
              <a:rPr lang="en-US" sz="2800" dirty="0">
                <a:solidFill>
                  <a:srgbClr val="0A08FD"/>
                </a:solidFill>
                <a:latin typeface="UbuntuMono-Regular"/>
              </a:rPr>
              <a:t> y </a:t>
            </a:r>
            <a:r>
              <a:rPr lang="en-US" sz="2800" b="1" dirty="0">
                <a:solidFill>
                  <a:srgbClr val="C00000"/>
                </a:solidFill>
                <a:latin typeface="UbuntuMono-Bold"/>
              </a:rPr>
              <a:t>= </a:t>
            </a:r>
            <a:r>
              <a:rPr lang="en-US" sz="2800" dirty="0">
                <a:solidFill>
                  <a:srgbClr val="0A08FD"/>
                </a:solidFill>
                <a:latin typeface="UbuntuMono-Regular"/>
              </a:rPr>
              <a:t>0; </a:t>
            </a:r>
            <a:r>
              <a:rPr lang="en-US" sz="2800" dirty="0">
                <a:solidFill>
                  <a:srgbClr val="803B00"/>
                </a:solidFill>
                <a:latin typeface="UbuntuMono-Regular"/>
              </a:rPr>
              <a:t>// initializer follows "="</a:t>
            </a:r>
          </a:p>
          <a:p>
            <a:r>
              <a:rPr lang="en-US" sz="2800" dirty="0" err="1">
                <a:solidFill>
                  <a:srgbClr val="0A08FD"/>
                </a:solidFill>
                <a:latin typeface="UbuntuMono-Regular"/>
              </a:rPr>
              <a:t>int</a:t>
            </a:r>
            <a:r>
              <a:rPr lang="en-US" sz="2800" dirty="0">
                <a:solidFill>
                  <a:srgbClr val="0A08FD"/>
                </a:solidFill>
                <a:latin typeface="UbuntuMono-Regular"/>
              </a:rPr>
              <a:t> z</a:t>
            </a:r>
            <a:r>
              <a:rPr lang="en-US" sz="2800" b="1" dirty="0">
                <a:solidFill>
                  <a:srgbClr val="C00000"/>
                </a:solidFill>
                <a:latin typeface="UbuntuMono-Bold"/>
              </a:rPr>
              <a:t>{ </a:t>
            </a:r>
            <a:r>
              <a:rPr lang="en-US" sz="2800" dirty="0">
                <a:solidFill>
                  <a:srgbClr val="0A08FD"/>
                </a:solidFill>
                <a:latin typeface="UbuntuMono-Regular"/>
              </a:rPr>
              <a:t>0 </a:t>
            </a:r>
            <a:r>
              <a:rPr lang="en-US" sz="2800" b="1" dirty="0">
                <a:solidFill>
                  <a:srgbClr val="C00000"/>
                </a:solidFill>
                <a:latin typeface="UbuntuMono-Bold"/>
              </a:rPr>
              <a:t>}</a:t>
            </a:r>
            <a:r>
              <a:rPr lang="en-US" sz="2800" dirty="0">
                <a:solidFill>
                  <a:srgbClr val="0A08FD"/>
                </a:solidFill>
                <a:latin typeface="UbuntuMono-Regular"/>
              </a:rPr>
              <a:t>; </a:t>
            </a:r>
            <a:r>
              <a:rPr lang="en-US" sz="2800" dirty="0">
                <a:solidFill>
                  <a:srgbClr val="803B00"/>
                </a:solidFill>
                <a:latin typeface="UbuntuMono-Regular"/>
              </a:rPr>
              <a:t>// initializer is in </a:t>
            </a:r>
            <a:r>
              <a:rPr lang="en-US" sz="2800" dirty="0" smtClean="0">
                <a:solidFill>
                  <a:srgbClr val="803B00"/>
                </a:solidFill>
                <a:latin typeface="UbuntuMono-Regular"/>
              </a:rPr>
              <a:t>braces</a:t>
            </a:r>
          </a:p>
          <a:p>
            <a:endParaRPr lang="en-US" sz="2800" dirty="0">
              <a:solidFill>
                <a:srgbClr val="803B00"/>
              </a:solidFill>
              <a:latin typeface="UbuntuMono-Regular"/>
            </a:endParaRPr>
          </a:p>
          <a:p>
            <a:r>
              <a:rPr lang="en-US" sz="2800" dirty="0" smtClean="0">
                <a:solidFill>
                  <a:srgbClr val="803B00"/>
                </a:solidFill>
                <a:latin typeface="UbuntuMono-Regular"/>
              </a:rPr>
              <a:t>Even </a:t>
            </a:r>
            <a:r>
              <a:rPr lang="en-US" sz="2800" dirty="0" err="1" smtClean="0">
                <a:solidFill>
                  <a:srgbClr val="FF0000"/>
                </a:solidFill>
                <a:latin typeface="UbuntuMono-Regular"/>
              </a:rPr>
              <a:t>int</a:t>
            </a:r>
            <a:r>
              <a:rPr lang="en-US" sz="2800" dirty="0" smtClean="0">
                <a:solidFill>
                  <a:srgbClr val="FF0000"/>
                </a:solidFill>
                <a:latin typeface="UbuntuMono-Regular"/>
              </a:rPr>
              <a:t> z = { 0 } </a:t>
            </a:r>
            <a:r>
              <a:rPr lang="en-US" sz="2800" dirty="0" smtClean="0">
                <a:solidFill>
                  <a:srgbClr val="803B00"/>
                </a:solidFill>
                <a:latin typeface="UbuntuMono-Regular"/>
              </a:rPr>
              <a:t>works !</a:t>
            </a:r>
            <a:endParaRPr lang="en-US" sz="2800" dirty="0"/>
          </a:p>
        </p:txBody>
      </p:sp>
      <p:sp>
        <p:nvSpPr>
          <p:cNvPr id="5" name="TextBox 4"/>
          <p:cNvSpPr txBox="1"/>
          <p:nvPr/>
        </p:nvSpPr>
        <p:spPr>
          <a:xfrm>
            <a:off x="678180" y="4191000"/>
            <a:ext cx="7856220" cy="1200329"/>
          </a:xfrm>
          <a:prstGeom prst="rect">
            <a:avLst/>
          </a:prstGeom>
          <a:noFill/>
        </p:spPr>
        <p:txBody>
          <a:bodyPr wrap="square" rtlCol="0">
            <a:spAutoFit/>
          </a:bodyPr>
          <a:lstStyle/>
          <a:p>
            <a:r>
              <a:rPr lang="en-US" dirty="0"/>
              <a:t>To address the confusion of multiple initialization syntaxes, as well as the fact </a:t>
            </a:r>
            <a:r>
              <a:rPr lang="en-US" dirty="0" smtClean="0"/>
              <a:t>that they </a:t>
            </a:r>
            <a:r>
              <a:rPr lang="en-US" dirty="0"/>
              <a:t>don’t cover all initialization scenarios, C++11 introduces </a:t>
            </a:r>
            <a:r>
              <a:rPr lang="en-US" i="1" dirty="0"/>
              <a:t>uniform initialization</a:t>
            </a:r>
            <a:r>
              <a:rPr lang="en-US" dirty="0" smtClean="0"/>
              <a:t>:  a </a:t>
            </a:r>
            <a:r>
              <a:rPr lang="en-US" dirty="0"/>
              <a:t>single initialization syntax that can, at least in concept, be used anywhere </a:t>
            </a:r>
            <a:r>
              <a:rPr lang="en-US" dirty="0" smtClean="0"/>
              <a:t>and express </a:t>
            </a:r>
            <a:r>
              <a:rPr lang="en-US" dirty="0"/>
              <a:t>everything.</a:t>
            </a:r>
          </a:p>
        </p:txBody>
      </p:sp>
    </p:spTree>
    <p:extLst>
      <p:ext uri="{BB962C8B-B14F-4D97-AF65-F5344CB8AC3E}">
        <p14:creationId xmlns:p14="http://schemas.microsoft.com/office/powerpoint/2010/main" val="4081970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447800"/>
            <a:ext cx="8839200" cy="4001095"/>
          </a:xfrm>
          <a:prstGeom prst="rect">
            <a:avLst/>
          </a:prstGeom>
        </p:spPr>
        <p:txBody>
          <a:bodyPr wrap="square">
            <a:spAutoFit/>
          </a:bodyPr>
          <a:lstStyle/>
          <a:p>
            <a:r>
              <a:rPr lang="en-US" sz="2400" i="1" dirty="0">
                <a:solidFill>
                  <a:srgbClr val="000000"/>
                </a:solidFill>
                <a:latin typeface="Arial" panose="020B0604020202020204" pitchFamily="34" charset="0"/>
              </a:rPr>
              <a:t>“What should every C++ programmer be expected to know?”</a:t>
            </a:r>
          </a:p>
          <a:p>
            <a:endParaRPr lang="en-US" sz="2400" dirty="0" smtClean="0">
              <a:solidFill>
                <a:srgbClr val="000000"/>
              </a:solidFill>
              <a:latin typeface="Arial" panose="020B0604020202020204" pitchFamily="34" charset="0"/>
            </a:endParaRPr>
          </a:p>
          <a:p>
            <a:r>
              <a:rPr lang="en-US" sz="2400" dirty="0" smtClean="0">
                <a:solidFill>
                  <a:srgbClr val="000000"/>
                </a:solidFill>
                <a:latin typeface="Calibri" panose="020F0502020204030204" pitchFamily="34" charset="0"/>
              </a:rPr>
              <a:t>Why this</a:t>
            </a:r>
          </a:p>
          <a:p>
            <a:r>
              <a:rPr lang="en-US" b="1" dirty="0" smtClean="0">
                <a:solidFill>
                  <a:srgbClr val="000000"/>
                </a:solidFill>
                <a:latin typeface="Courier New" panose="02070309020205020404" pitchFamily="49" charset="0"/>
                <a:cs typeface="Courier New" panose="02070309020205020404" pitchFamily="49" charset="0"/>
              </a:rPr>
              <a:t>for</a:t>
            </a:r>
            <a:r>
              <a:rPr lang="en-US" b="1" dirty="0">
                <a:solidFill>
                  <a:srgbClr val="000000"/>
                </a:solidFill>
                <a:latin typeface="Courier New" panose="02070309020205020404" pitchFamily="49" charset="0"/>
                <a:cs typeface="Courier New" panose="02070309020205020404" pitchFamily="49" charset="0"/>
              </a:rPr>
              <a:t>( auto </a:t>
            </a:r>
            <a:r>
              <a:rPr lang="en-US" b="1" dirty="0" err="1" smtClean="0">
                <a:solidFill>
                  <a:srgbClr val="000000"/>
                </a:solidFill>
                <a:latin typeface="Courier New" panose="02070309020205020404" pitchFamily="49" charset="0"/>
                <a:cs typeface="Courier New" panose="02070309020205020404" pitchFamily="49" charset="0"/>
              </a:rPr>
              <a:t>i</a:t>
            </a:r>
            <a:r>
              <a:rPr lang="en-US" b="1" dirty="0" smtClean="0">
                <a:solidFill>
                  <a:srgbClr val="000000"/>
                </a:solidFill>
                <a:latin typeface="Courier New" panose="02070309020205020404" pitchFamily="49" charset="0"/>
                <a:cs typeface="Courier New" panose="02070309020205020404" pitchFamily="49" charset="0"/>
              </a:rPr>
              <a:t> = </a:t>
            </a:r>
            <a:r>
              <a:rPr lang="en-US" b="1" dirty="0">
                <a:solidFill>
                  <a:srgbClr val="000000"/>
                </a:solidFill>
                <a:latin typeface="Courier New" panose="02070309020205020404" pitchFamily="49" charset="0"/>
                <a:cs typeface="Courier New" panose="02070309020205020404" pitchFamily="49" charset="0"/>
              </a:rPr>
              <a:t>begin(c); </a:t>
            </a:r>
            <a:r>
              <a:rPr lang="en-US" b="1" dirty="0" err="1">
                <a:solidFill>
                  <a:srgbClr val="000000"/>
                </a:solidFill>
                <a:latin typeface="Courier New" panose="02070309020205020404" pitchFamily="49" charset="0"/>
                <a:cs typeface="Courier New" panose="02070309020205020404" pitchFamily="49" charset="0"/>
              </a:rPr>
              <a:t>i</a:t>
            </a:r>
            <a:r>
              <a:rPr lang="en-US" b="1" dirty="0">
                <a:solidFill>
                  <a:srgbClr val="000000"/>
                </a:solidFill>
                <a:latin typeface="Courier New" panose="02070309020205020404" pitchFamily="49" charset="0"/>
                <a:cs typeface="Courier New" panose="02070309020205020404" pitchFamily="49" charset="0"/>
              </a:rPr>
              <a:t>!= end(c); ++</a:t>
            </a:r>
            <a:r>
              <a:rPr lang="en-US" b="1" dirty="0" err="1">
                <a:solidFill>
                  <a:srgbClr val="000000"/>
                </a:solidFill>
                <a:latin typeface="Courier New" panose="02070309020205020404" pitchFamily="49" charset="0"/>
                <a:cs typeface="Courier New" panose="02070309020205020404" pitchFamily="49" charset="0"/>
              </a:rPr>
              <a:t>i</a:t>
            </a:r>
            <a:r>
              <a:rPr lang="en-US" b="1" dirty="0">
                <a:solidFill>
                  <a:srgbClr val="000000"/>
                </a:solidFill>
                <a:latin typeface="Courier New" panose="02070309020205020404" pitchFamily="49" charset="0"/>
                <a:cs typeface="Courier New" panose="02070309020205020404" pitchFamily="49" charset="0"/>
              </a:rPr>
              <a:t>) { … use(*</a:t>
            </a:r>
            <a:r>
              <a:rPr lang="en-US" b="1" dirty="0" err="1">
                <a:solidFill>
                  <a:srgbClr val="000000"/>
                </a:solidFill>
                <a:latin typeface="Courier New" panose="02070309020205020404" pitchFamily="49" charset="0"/>
                <a:cs typeface="Courier New" panose="02070309020205020404" pitchFamily="49" charset="0"/>
              </a:rPr>
              <a:t>i</a:t>
            </a:r>
            <a:r>
              <a:rPr lang="en-US" b="1" dirty="0">
                <a:solidFill>
                  <a:srgbClr val="000000"/>
                </a:solidFill>
                <a:latin typeface="Courier New" panose="02070309020205020404" pitchFamily="49" charset="0"/>
                <a:cs typeface="Courier New" panose="02070309020205020404" pitchFamily="49" charset="0"/>
              </a:rPr>
              <a:t>); … }</a:t>
            </a:r>
          </a:p>
          <a:p>
            <a:endParaRPr lang="en-US" sz="2400" dirty="0" smtClean="0">
              <a:solidFill>
                <a:srgbClr val="000000"/>
              </a:solidFill>
              <a:latin typeface="Calibri" panose="020F0502020204030204" pitchFamily="34" charset="0"/>
            </a:endParaRPr>
          </a:p>
          <a:p>
            <a:r>
              <a:rPr lang="en-US" sz="2400" dirty="0" smtClean="0">
                <a:solidFill>
                  <a:srgbClr val="000000"/>
                </a:solidFill>
                <a:latin typeface="Calibri" panose="020F0502020204030204" pitchFamily="34" charset="0"/>
              </a:rPr>
              <a:t>when </a:t>
            </a:r>
            <a:r>
              <a:rPr lang="en-US" sz="2400" dirty="0">
                <a:solidFill>
                  <a:srgbClr val="000000"/>
                </a:solidFill>
                <a:latin typeface="Calibri" panose="020F0502020204030204" pitchFamily="34" charset="0"/>
              </a:rPr>
              <a:t>you can do </a:t>
            </a:r>
            <a:r>
              <a:rPr lang="en-US" sz="2400" dirty="0" smtClean="0">
                <a:solidFill>
                  <a:srgbClr val="000000"/>
                </a:solidFill>
                <a:latin typeface="Calibri" panose="020F0502020204030204" pitchFamily="34" charset="0"/>
              </a:rPr>
              <a:t>this</a:t>
            </a:r>
          </a:p>
          <a:p>
            <a:r>
              <a:rPr lang="en-US" sz="2800" b="1" dirty="0" smtClean="0">
                <a:solidFill>
                  <a:srgbClr val="000000"/>
                </a:solidFill>
                <a:latin typeface="Courier New" panose="02070309020205020404" pitchFamily="49" charset="0"/>
                <a:cs typeface="Courier New" panose="02070309020205020404" pitchFamily="49" charset="0"/>
              </a:rPr>
              <a:t>for</a:t>
            </a:r>
            <a:r>
              <a:rPr lang="en-US" sz="2800" b="1" dirty="0">
                <a:solidFill>
                  <a:srgbClr val="000000"/>
                </a:solidFill>
                <a:latin typeface="Courier New" panose="02070309020205020404" pitchFamily="49" charset="0"/>
                <a:cs typeface="Courier New" panose="02070309020205020404" pitchFamily="49" charset="0"/>
              </a:rPr>
              <a:t>( </a:t>
            </a:r>
            <a:r>
              <a:rPr lang="en-US" sz="2800" b="1" dirty="0" smtClean="0">
                <a:solidFill>
                  <a:srgbClr val="000000"/>
                </a:solidFill>
                <a:latin typeface="Courier New" panose="02070309020205020404" pitchFamily="49" charset="0"/>
                <a:cs typeface="Courier New" panose="02070309020205020404" pitchFamily="49" charset="0"/>
              </a:rPr>
              <a:t>auto &amp;e </a:t>
            </a:r>
            <a:r>
              <a:rPr lang="en-US" sz="2800" b="1" dirty="0">
                <a:solidFill>
                  <a:srgbClr val="000000"/>
                </a:solidFill>
                <a:latin typeface="Courier New" panose="02070309020205020404" pitchFamily="49" charset="0"/>
                <a:cs typeface="Courier New" panose="02070309020205020404" pitchFamily="49" charset="0"/>
              </a:rPr>
              <a:t>: c ) { … use(e); … }</a:t>
            </a:r>
          </a:p>
          <a:p>
            <a:endParaRPr lang="en-US" sz="2400" dirty="0" smtClean="0">
              <a:solidFill>
                <a:srgbClr val="000000"/>
              </a:solidFill>
              <a:latin typeface="Calibri" panose="020F0502020204030204" pitchFamily="34" charset="0"/>
            </a:endParaRPr>
          </a:p>
          <a:p>
            <a:r>
              <a:rPr lang="en-US" sz="2400" dirty="0" smtClean="0">
                <a:solidFill>
                  <a:srgbClr val="000000"/>
                </a:solidFill>
                <a:latin typeface="Calibri" panose="020F0502020204030204" pitchFamily="34" charset="0"/>
              </a:rPr>
              <a:t>and </a:t>
            </a:r>
            <a:r>
              <a:rPr lang="en-US" sz="2400" dirty="0">
                <a:solidFill>
                  <a:srgbClr val="000000"/>
                </a:solidFill>
                <a:latin typeface="Calibri" panose="020F0502020204030204" pitchFamily="34" charset="0"/>
              </a:rPr>
              <a:t>soon </a:t>
            </a:r>
            <a:r>
              <a:rPr lang="en-US" sz="2400" dirty="0" smtClean="0">
                <a:solidFill>
                  <a:srgbClr val="000000"/>
                </a:solidFill>
                <a:latin typeface="Calibri" panose="020F0502020204030204" pitchFamily="34" charset="0"/>
              </a:rPr>
              <a:t>this (</a:t>
            </a:r>
            <a:r>
              <a:rPr lang="en-US" sz="2400" dirty="0" err="1" smtClean="0">
                <a:solidFill>
                  <a:srgbClr val="000000"/>
                </a:solidFill>
                <a:latin typeface="Calibri" panose="020F0502020204030204" pitchFamily="34" charset="0"/>
              </a:rPr>
              <a:t>c++</a:t>
            </a:r>
            <a:r>
              <a:rPr lang="en-US" sz="2400" dirty="0" smtClean="0">
                <a:solidFill>
                  <a:srgbClr val="000000"/>
                </a:solidFill>
                <a:latin typeface="Calibri" panose="020F0502020204030204" pitchFamily="34" charset="0"/>
              </a:rPr>
              <a:t>14)</a:t>
            </a:r>
          </a:p>
          <a:p>
            <a:r>
              <a:rPr lang="en-US" sz="4000" b="1" dirty="0" smtClean="0">
                <a:solidFill>
                  <a:srgbClr val="000000"/>
                </a:solidFill>
                <a:latin typeface="Courier New" panose="02070309020205020404" pitchFamily="49" charset="0"/>
                <a:cs typeface="Courier New" panose="02070309020205020404" pitchFamily="49" charset="0"/>
              </a:rPr>
              <a:t>for</a:t>
            </a:r>
            <a:r>
              <a:rPr lang="en-US" sz="4000" b="1" dirty="0">
                <a:solidFill>
                  <a:srgbClr val="000000"/>
                </a:solidFill>
                <a:latin typeface="Courier New" panose="02070309020205020404" pitchFamily="49" charset="0"/>
                <a:cs typeface="Courier New" panose="02070309020205020404" pitchFamily="49" charset="0"/>
              </a:rPr>
              <a:t>( e : c ) { … use(e); … }</a:t>
            </a:r>
            <a:endParaRPr lang="en-US" sz="1600" b="1" dirty="0">
              <a:solidFill>
                <a:srgbClr val="000000"/>
              </a:solidFill>
              <a:latin typeface="Courier New" panose="02070309020205020404" pitchFamily="49" charset="0"/>
              <a:cs typeface="Courier New" panose="02070309020205020404" pitchFamily="49" charset="0"/>
            </a:endParaRPr>
          </a:p>
        </p:txBody>
      </p:sp>
      <p:sp>
        <p:nvSpPr>
          <p:cNvPr id="3" name="TextBox 2"/>
          <p:cNvSpPr txBox="1"/>
          <p:nvPr/>
        </p:nvSpPr>
        <p:spPr>
          <a:xfrm>
            <a:off x="1752601" y="152401"/>
            <a:ext cx="5714999" cy="707886"/>
          </a:xfrm>
          <a:prstGeom prst="rect">
            <a:avLst/>
          </a:prstGeom>
          <a:solidFill>
            <a:srgbClr val="FFFF00"/>
          </a:solidFill>
        </p:spPr>
        <p:txBody>
          <a:bodyPr wrap="square" rtlCol="0">
            <a:spAutoFit/>
          </a:bodyPr>
          <a:lstStyle/>
          <a:p>
            <a:r>
              <a:rPr lang="en-US" sz="2400" dirty="0" smtClean="0">
                <a:latin typeface="Engravers MT" panose="02090707080505020304" pitchFamily="18" charset="0"/>
              </a:rPr>
              <a:t>The wonders of auto</a:t>
            </a:r>
            <a:endParaRPr lang="en-US" sz="2400" dirty="0">
              <a:latin typeface="Engravers MT" panose="02090707080505020304" pitchFamily="18" charset="0"/>
            </a:endParaRPr>
          </a:p>
          <a:p>
            <a:endParaRPr lang="en-US" sz="1600" dirty="0"/>
          </a:p>
        </p:txBody>
      </p:sp>
    </p:spTree>
    <p:extLst>
      <p:ext uri="{BB962C8B-B14F-4D97-AF65-F5344CB8AC3E}">
        <p14:creationId xmlns:p14="http://schemas.microsoft.com/office/powerpoint/2010/main" val="3118093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219200"/>
            <a:ext cx="7772400" cy="5262979"/>
          </a:xfrm>
          <a:prstGeom prst="rect">
            <a:avLst/>
          </a:prstGeom>
        </p:spPr>
        <p:txBody>
          <a:bodyPr wrap="square">
            <a:spAutoFit/>
          </a:bodyPr>
          <a:lstStyle/>
          <a:p>
            <a:r>
              <a:rPr lang="en-US" sz="2800" dirty="0"/>
              <a:t>• </a:t>
            </a:r>
            <a:r>
              <a:rPr lang="en-US" sz="2800" b="1" dirty="0" smtClean="0"/>
              <a:t>since </a:t>
            </a:r>
            <a:r>
              <a:rPr lang="en-US" sz="2800" dirty="0" err="1" smtClean="0"/>
              <a:t>c++</a:t>
            </a:r>
            <a:r>
              <a:rPr lang="en-US" sz="2800" dirty="0" smtClean="0"/>
              <a:t>11, we can use type alias in place of </a:t>
            </a:r>
            <a:r>
              <a:rPr lang="en-US" sz="2800" dirty="0" err="1" smtClean="0"/>
              <a:t>typedef</a:t>
            </a:r>
            <a:r>
              <a:rPr lang="en-US" sz="2800" dirty="0" smtClean="0"/>
              <a:t>. It </a:t>
            </a:r>
            <a:r>
              <a:rPr lang="en-US" sz="2800" dirty="0"/>
              <a:t>is a name that refers to a previously defined type</a:t>
            </a:r>
            <a:r>
              <a:rPr lang="en-US" sz="2800" dirty="0" smtClean="0"/>
              <a:t>.</a:t>
            </a:r>
          </a:p>
          <a:p>
            <a:endParaRPr lang="en-US" sz="2800" dirty="0" smtClean="0"/>
          </a:p>
          <a:p>
            <a:r>
              <a:rPr lang="en-US" sz="2800" dirty="0" smtClean="0"/>
              <a:t>Prior</a:t>
            </a:r>
            <a:r>
              <a:rPr lang="en-US" sz="2800" dirty="0"/>
              <a:t>: </a:t>
            </a:r>
            <a:r>
              <a:rPr lang="en-US" sz="2800" dirty="0" smtClean="0"/>
              <a:t>  </a:t>
            </a:r>
            <a:r>
              <a:rPr lang="en-US" sz="2800" dirty="0" err="1" smtClean="0">
                <a:latin typeface="Courier New" panose="02070309020205020404" pitchFamily="49" charset="0"/>
                <a:cs typeface="Courier New" panose="02070309020205020404" pitchFamily="49" charset="0"/>
              </a:rPr>
              <a:t>typedef</a:t>
            </a: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double* </a:t>
            </a:r>
            <a:r>
              <a:rPr lang="en-US" sz="2800" dirty="0" err="1" smtClean="0">
                <a:latin typeface="Courier New" panose="02070309020205020404" pitchFamily="49" charset="0"/>
                <a:cs typeface="Courier New" panose="02070309020205020404" pitchFamily="49" charset="0"/>
              </a:rPr>
              <a:t>doublePtr</a:t>
            </a:r>
            <a:r>
              <a:rPr lang="en-US" sz="2800" dirty="0" smtClean="0">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doublePtr</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dPtr</a:t>
            </a:r>
            <a:r>
              <a:rPr lang="en-US" sz="2800" dirty="0" smtClean="0">
                <a:latin typeface="Courier New" panose="02070309020205020404" pitchFamily="49" charset="0"/>
                <a:cs typeface="Courier New" panose="02070309020205020404" pitchFamily="49" charset="0"/>
              </a:rPr>
              <a:t>;</a:t>
            </a:r>
          </a:p>
          <a:p>
            <a:r>
              <a:rPr lang="en-US" sz="2800" dirty="0" smtClean="0"/>
              <a:t>C++11: </a:t>
            </a:r>
            <a:r>
              <a:rPr lang="en-US" sz="2800" dirty="0" smtClean="0">
                <a:latin typeface="Courier New" panose="02070309020205020404" pitchFamily="49" charset="0"/>
                <a:cs typeface="Courier New" panose="02070309020205020404" pitchFamily="49" charset="0"/>
              </a:rPr>
              <a:t>using </a:t>
            </a:r>
            <a:r>
              <a:rPr lang="en-US" sz="2800" dirty="0" err="1" smtClean="0">
                <a:latin typeface="Courier New" panose="02070309020205020404" pitchFamily="49" charset="0"/>
                <a:cs typeface="Courier New" panose="02070309020205020404" pitchFamily="49" charset="0"/>
              </a:rPr>
              <a:t>doublePtr</a:t>
            </a: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double*; </a:t>
            </a:r>
            <a:endParaRPr lang="en-US" sz="2800" dirty="0">
              <a:latin typeface="Courier New" panose="02070309020205020404" pitchFamily="49" charset="0"/>
              <a:cs typeface="Courier New" panose="02070309020205020404" pitchFamily="49" charset="0"/>
            </a:endParaRPr>
          </a:p>
          <a:p>
            <a:endParaRPr lang="en-US" sz="2800" dirty="0"/>
          </a:p>
          <a:p>
            <a:pPr marL="457200" indent="-457200">
              <a:buFont typeface="Arial" panose="020B0604020202020204" pitchFamily="34" charset="0"/>
              <a:buChar char="•"/>
            </a:pPr>
            <a:r>
              <a:rPr lang="en-US" sz="2800" dirty="0" smtClean="0"/>
              <a:t>the </a:t>
            </a:r>
            <a:r>
              <a:rPr lang="en-US" sz="2800" dirty="0"/>
              <a:t>name </a:t>
            </a:r>
            <a:r>
              <a:rPr lang="en-US" sz="2800" dirty="0" smtClean="0"/>
              <a:t>'</a:t>
            </a:r>
            <a:r>
              <a:rPr lang="en-US" sz="2800" dirty="0" err="1" smtClean="0"/>
              <a:t>doublePtr</a:t>
            </a:r>
            <a:r>
              <a:rPr lang="en-US" sz="2800" dirty="0"/>
              <a:t>'</a:t>
            </a:r>
            <a:r>
              <a:rPr lang="en-US" sz="2800" dirty="0" smtClean="0"/>
              <a:t> is </a:t>
            </a:r>
            <a:r>
              <a:rPr lang="en-US" sz="2800" dirty="0"/>
              <a:t>now an alias for pointer to </a:t>
            </a:r>
            <a:r>
              <a:rPr lang="en-US" sz="2800" dirty="0" smtClean="0"/>
              <a:t>double</a:t>
            </a:r>
            <a:endParaRPr lang="en-US" sz="2800" dirty="0"/>
          </a:p>
          <a:p>
            <a:endParaRPr lang="en-US" sz="2800" dirty="0"/>
          </a:p>
          <a:p>
            <a:endParaRPr lang="en-US" sz="2800" dirty="0"/>
          </a:p>
        </p:txBody>
      </p:sp>
      <p:sp>
        <p:nvSpPr>
          <p:cNvPr id="3" name="TextBox 2"/>
          <p:cNvSpPr txBox="1"/>
          <p:nvPr/>
        </p:nvSpPr>
        <p:spPr>
          <a:xfrm>
            <a:off x="2133600" y="152400"/>
            <a:ext cx="4285147" cy="584775"/>
          </a:xfrm>
          <a:prstGeom prst="rect">
            <a:avLst/>
          </a:prstGeom>
          <a:solidFill>
            <a:srgbClr val="FFFF00"/>
          </a:solidFill>
        </p:spPr>
        <p:txBody>
          <a:bodyPr wrap="none" rtlCol="0">
            <a:spAutoFit/>
          </a:bodyPr>
          <a:lstStyle/>
          <a:p>
            <a:r>
              <a:rPr lang="en-US" sz="3200" b="1" dirty="0" err="1" smtClean="0"/>
              <a:t>typedef</a:t>
            </a:r>
            <a:r>
              <a:rPr lang="en-US" sz="3200" b="1" dirty="0" smtClean="0"/>
              <a:t> deprecated? </a:t>
            </a:r>
            <a:endParaRPr lang="en-US" sz="3200" b="1" dirty="0"/>
          </a:p>
        </p:txBody>
      </p:sp>
    </p:spTree>
    <p:extLst>
      <p:ext uri="{BB962C8B-B14F-4D97-AF65-F5344CB8AC3E}">
        <p14:creationId xmlns:p14="http://schemas.microsoft.com/office/powerpoint/2010/main" val="4035403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930400"/>
            <a:ext cx="5562600" cy="3142257"/>
          </a:xfrm>
          <a:prstGeom prst="rect">
            <a:avLst/>
          </a:prstGeom>
        </p:spPr>
      </p:pic>
      <p:sp>
        <p:nvSpPr>
          <p:cNvPr id="3" name="Oval Callout 2"/>
          <p:cNvSpPr/>
          <p:nvPr/>
        </p:nvSpPr>
        <p:spPr>
          <a:xfrm>
            <a:off x="4724400" y="152400"/>
            <a:ext cx="4114800" cy="22128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Do not fear the pointer – fear the </a:t>
            </a:r>
            <a:r>
              <a:rPr lang="en-US" sz="2800" dirty="0" err="1" smtClean="0"/>
              <a:t>Roo</a:t>
            </a:r>
            <a:r>
              <a:rPr lang="en-US" sz="2800" dirty="0" smtClean="0"/>
              <a:t>!</a:t>
            </a:r>
            <a:endParaRPr lang="en-US" sz="28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9200" y="863600"/>
            <a:ext cx="1959864" cy="1066800"/>
          </a:xfrm>
          <a:prstGeom prst="rect">
            <a:avLst/>
          </a:prstGeom>
        </p:spPr>
      </p:pic>
    </p:spTree>
    <p:extLst>
      <p:ext uri="{BB962C8B-B14F-4D97-AF65-F5344CB8AC3E}">
        <p14:creationId xmlns:p14="http://schemas.microsoft.com/office/powerpoint/2010/main" val="3101007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304800" y="1371600"/>
            <a:ext cx="8229600" cy="4075112"/>
          </a:xfrm>
          <a:prstGeom prst="rect">
            <a:avLst/>
          </a:prstGeom>
        </p:spPr>
        <p:txBody>
          <a:bodyPr>
            <a:normAutofit fontScale="25000" lnSpcReduction="20000"/>
          </a:bodyPr>
          <a:lstStyle/>
          <a:p>
            <a:pPr marL="0" indent="0" algn="l" eaLnBrk="1" fontAlgn="auto" hangingPunct="1">
              <a:spcAft>
                <a:spcPts val="0"/>
              </a:spcAft>
              <a:buNone/>
              <a:defRPr/>
            </a:pPr>
            <a:r>
              <a:rPr lang="en-US" sz="8000" dirty="0"/>
              <a:t>Pointers are a </a:t>
            </a:r>
            <a:r>
              <a:rPr lang="en-US" sz="8000" dirty="0" smtClean="0"/>
              <a:t>data type </a:t>
            </a:r>
            <a:r>
              <a:rPr lang="en-US" sz="8000" dirty="0"/>
              <a:t>and they hold addresses of other values in memory.</a:t>
            </a:r>
            <a:br>
              <a:rPr lang="en-US" sz="8000" dirty="0"/>
            </a:br>
            <a:r>
              <a:rPr lang="en-US" sz="8000" dirty="0"/>
              <a:t/>
            </a:r>
            <a:br>
              <a:rPr lang="en-US" sz="8000" dirty="0"/>
            </a:br>
            <a:r>
              <a:rPr lang="en-US" sz="8000" dirty="0"/>
              <a:t>Format is the type then </a:t>
            </a:r>
            <a:r>
              <a:rPr lang="en-US" sz="8000" dirty="0" smtClean="0"/>
              <a:t>the * and </a:t>
            </a:r>
            <a:r>
              <a:rPr lang="en-US" sz="8000" dirty="0"/>
              <a:t>then the name of the pointer variable.</a:t>
            </a:r>
            <a:br>
              <a:rPr lang="en-US" sz="8000" dirty="0"/>
            </a:br>
            <a:r>
              <a:rPr lang="en-US" sz="8000" dirty="0"/>
              <a:t/>
            </a:r>
            <a:br>
              <a:rPr lang="en-US" sz="8000" dirty="0"/>
            </a:br>
            <a:r>
              <a:rPr lang="en-US" sz="8000" dirty="0"/>
              <a:t>The address of operator, </a:t>
            </a:r>
            <a:r>
              <a:rPr lang="en-US" sz="8000" b="1" dirty="0" smtClean="0">
                <a:latin typeface="Courier New" panose="02070309020205020404" pitchFamily="49" charset="0"/>
                <a:cs typeface="Courier New" panose="02070309020205020404" pitchFamily="49" charset="0"/>
              </a:rPr>
              <a:t>&amp;</a:t>
            </a:r>
            <a:r>
              <a:rPr lang="en-US" sz="8000" dirty="0" smtClean="0"/>
              <a:t>, </a:t>
            </a:r>
            <a:r>
              <a:rPr lang="en-US" sz="8000" dirty="0"/>
              <a:t>is used to get the address of a variable and store it </a:t>
            </a:r>
            <a:r>
              <a:rPr lang="en-US" sz="8000" dirty="0" smtClean="0"/>
              <a:t>in </a:t>
            </a:r>
            <a:r>
              <a:rPr lang="en-US" sz="8000" dirty="0"/>
              <a:t>our pointer.</a:t>
            </a:r>
            <a:br>
              <a:rPr lang="en-US" sz="8000" dirty="0"/>
            </a:br>
            <a:r>
              <a:rPr lang="en-US" sz="8000" b="1" dirty="0" err="1" smtClean="0">
                <a:latin typeface="Courier New" panose="02070309020205020404" pitchFamily="49" charset="0"/>
                <a:cs typeface="Courier New" panose="02070309020205020404" pitchFamily="49" charset="0"/>
              </a:rPr>
              <a:t>int</a:t>
            </a:r>
            <a:r>
              <a:rPr lang="en-US" sz="8000" b="1" dirty="0">
                <a:latin typeface="Courier New" panose="02070309020205020404" pitchFamily="49" charset="0"/>
                <a:cs typeface="Courier New" panose="02070309020205020404" pitchFamily="49" charset="0"/>
              </a:rPr>
              <a:t>  </a:t>
            </a:r>
            <a:r>
              <a:rPr lang="en-US" sz="8000" b="1" dirty="0" smtClean="0">
                <a:latin typeface="Courier New" panose="02070309020205020404" pitchFamily="49" charset="0"/>
                <a:cs typeface="Courier New" panose="02070309020205020404" pitchFamily="49" charset="0"/>
              </a:rPr>
              <a:t>*</a:t>
            </a:r>
            <a:r>
              <a:rPr lang="en-US" sz="8000" b="1" dirty="0" err="1" smtClean="0">
                <a:latin typeface="Courier New" panose="02070309020205020404" pitchFamily="49" charset="0"/>
                <a:cs typeface="Courier New" panose="02070309020205020404" pitchFamily="49" charset="0"/>
              </a:rPr>
              <a:t>ptr</a:t>
            </a:r>
            <a:r>
              <a:rPr lang="en-US" sz="8000" b="1" dirty="0" smtClean="0">
                <a:latin typeface="Courier New" panose="02070309020205020404" pitchFamily="49" charset="0"/>
                <a:cs typeface="Courier New" panose="02070309020205020404" pitchFamily="49" charset="0"/>
              </a:rPr>
              <a:t> </a:t>
            </a:r>
            <a:r>
              <a:rPr lang="en-US" sz="8000" b="1" dirty="0">
                <a:latin typeface="Courier New" panose="02070309020205020404" pitchFamily="49" charset="0"/>
                <a:cs typeface="Courier New" panose="02070309020205020404" pitchFamily="49" charset="0"/>
              </a:rPr>
              <a:t>= &amp;</a:t>
            </a:r>
            <a:r>
              <a:rPr lang="en-US" sz="8000" b="1" dirty="0" err="1">
                <a:latin typeface="Courier New" panose="02070309020205020404" pitchFamily="49" charset="0"/>
                <a:cs typeface="Courier New" panose="02070309020205020404" pitchFamily="49" charset="0"/>
              </a:rPr>
              <a:t>dataVar</a:t>
            </a:r>
            <a:r>
              <a:rPr lang="en-US" sz="8000" dirty="0"/>
              <a:t/>
            </a:r>
            <a:br>
              <a:rPr lang="en-US" sz="8000" dirty="0"/>
            </a:br>
            <a:r>
              <a:rPr lang="en-US" sz="8000" dirty="0"/>
              <a:t/>
            </a:r>
            <a:br>
              <a:rPr lang="en-US" sz="8000" dirty="0"/>
            </a:br>
            <a:r>
              <a:rPr lang="en-US" sz="8000" dirty="0"/>
              <a:t>The * dereference operator is used to get the value of the address that is in the pointer. </a:t>
            </a:r>
            <a:r>
              <a:rPr lang="en-US" sz="8000" dirty="0" smtClean="0"/>
              <a:t>a.k.a</a:t>
            </a:r>
            <a:r>
              <a:rPr lang="en-US" sz="8000" dirty="0"/>
              <a:t>. </a:t>
            </a:r>
            <a:r>
              <a:rPr lang="en-US" sz="8000" dirty="0" smtClean="0"/>
              <a:t>the value </a:t>
            </a:r>
            <a:r>
              <a:rPr lang="en-US" sz="8000" dirty="0"/>
              <a:t>of.</a:t>
            </a:r>
            <a:br>
              <a:rPr lang="en-US" sz="8000" dirty="0"/>
            </a:br>
            <a:r>
              <a:rPr lang="en-US" sz="8000" b="1" dirty="0" err="1">
                <a:latin typeface="Courier New" panose="02070309020205020404" pitchFamily="49" charset="0"/>
                <a:cs typeface="Courier New" panose="02070309020205020404" pitchFamily="49" charset="0"/>
              </a:rPr>
              <a:t>someVar</a:t>
            </a:r>
            <a:r>
              <a:rPr lang="en-US" sz="8000" b="1" dirty="0">
                <a:latin typeface="Courier New" panose="02070309020205020404" pitchFamily="49" charset="0"/>
                <a:cs typeface="Courier New" panose="02070309020205020404" pitchFamily="49" charset="0"/>
              </a:rPr>
              <a:t> = *</a:t>
            </a:r>
            <a:r>
              <a:rPr lang="en-US" sz="8000" b="1" dirty="0" err="1">
                <a:latin typeface="Courier New" panose="02070309020205020404" pitchFamily="49" charset="0"/>
                <a:cs typeface="Courier New" panose="02070309020205020404" pitchFamily="49" charset="0"/>
              </a:rPr>
              <a:t>Ptr</a:t>
            </a:r>
            <a:r>
              <a:rPr lang="en-US" sz="8000" dirty="0"/>
              <a:t/>
            </a:r>
            <a:br>
              <a:rPr lang="en-US" sz="8000" dirty="0"/>
            </a:br>
            <a:r>
              <a:rPr lang="en-US" sz="8000" dirty="0"/>
              <a:t/>
            </a:r>
            <a:br>
              <a:rPr lang="en-US" sz="8000" dirty="0"/>
            </a:br>
            <a:r>
              <a:rPr lang="en-US" sz="8000" dirty="0"/>
              <a:t>An array of pointers</a:t>
            </a:r>
            <a:br>
              <a:rPr lang="en-US" sz="8000" dirty="0"/>
            </a:br>
            <a:r>
              <a:rPr lang="en-US" sz="8000" b="1" dirty="0" err="1">
                <a:latin typeface="Courier New" panose="02070309020205020404" pitchFamily="49" charset="0"/>
                <a:cs typeface="Courier New" panose="02070309020205020404" pitchFamily="49" charset="0"/>
              </a:rPr>
              <a:t>int</a:t>
            </a:r>
            <a:r>
              <a:rPr lang="en-US" sz="8000" b="1" dirty="0">
                <a:latin typeface="Courier New" panose="02070309020205020404" pitchFamily="49" charset="0"/>
                <a:cs typeface="Courier New" panose="02070309020205020404" pitchFamily="49" charset="0"/>
              </a:rPr>
              <a:t> *</a:t>
            </a:r>
            <a:r>
              <a:rPr lang="en-US" sz="8000" b="1" dirty="0" err="1">
                <a:latin typeface="Courier New" panose="02070309020205020404" pitchFamily="49" charset="0"/>
                <a:cs typeface="Courier New" panose="02070309020205020404" pitchFamily="49" charset="0"/>
              </a:rPr>
              <a:t>twoHundred</a:t>
            </a:r>
            <a:r>
              <a:rPr lang="en-US" sz="8000" b="1" dirty="0">
                <a:latin typeface="Courier New" panose="02070309020205020404" pitchFamily="49" charset="0"/>
                <a:cs typeface="Courier New" panose="02070309020205020404" pitchFamily="49" charset="0"/>
              </a:rPr>
              <a:t>[200]</a:t>
            </a:r>
            <a:r>
              <a:rPr lang="en-US" dirty="0"/>
              <a:t/>
            </a:r>
            <a:br>
              <a:rPr lang="en-US" dirty="0"/>
            </a:br>
            <a:r>
              <a:rPr lang="en-US" dirty="0"/>
              <a:t/>
            </a:r>
            <a:br>
              <a:rPr lang="en-US" dirty="0"/>
            </a:br>
            <a:endParaRPr lang="en-US" dirty="0"/>
          </a:p>
        </p:txBody>
      </p:sp>
      <p:sp>
        <p:nvSpPr>
          <p:cNvPr id="5" name="Title 2"/>
          <p:cNvSpPr>
            <a:spLocks noGrp="1"/>
          </p:cNvSpPr>
          <p:nvPr>
            <p:ph type="title"/>
          </p:nvPr>
        </p:nvSpPr>
        <p:spPr>
          <a:xfrm>
            <a:off x="2819400" y="228600"/>
            <a:ext cx="1905000" cy="609600"/>
          </a:xfrm>
          <a:solidFill>
            <a:srgbClr val="FFFF00"/>
          </a:solidFill>
          <a:ln>
            <a:solidFill>
              <a:schemeClr val="accent1"/>
            </a:solidFill>
          </a:ln>
        </p:spPr>
        <p:txBody>
          <a:bodyPr>
            <a:normAutofit fontScale="90000"/>
          </a:bodyPr>
          <a:lstStyle/>
          <a:p>
            <a:pPr eaLnBrk="1" fontAlgn="auto" hangingPunct="1">
              <a:spcAft>
                <a:spcPts val="0"/>
              </a:spcAft>
              <a:defRPr/>
            </a:pPr>
            <a:r>
              <a:rPr lang="en-US" dirty="0" smtClean="0">
                <a:solidFill>
                  <a:schemeClr val="accent1">
                    <a:lumMod val="50000"/>
                  </a:schemeClr>
                </a:solidFill>
              </a:rPr>
              <a:t>REVIEW</a:t>
            </a:r>
            <a:endParaRPr lang="en-US" dirty="0">
              <a:solidFill>
                <a:schemeClr val="accent1">
                  <a:lumMod val="50000"/>
                </a:schemeClr>
              </a:solidFill>
            </a:endParaRPr>
          </a:p>
        </p:txBody>
      </p:sp>
    </p:spTree>
    <p:extLst>
      <p:ext uri="{BB962C8B-B14F-4D97-AF65-F5344CB8AC3E}">
        <p14:creationId xmlns:p14="http://schemas.microsoft.com/office/powerpoint/2010/main" val="1190957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381000" y="1219200"/>
            <a:ext cx="8229600" cy="4075112"/>
          </a:xfrm>
          <a:prstGeom prst="rect">
            <a:avLst/>
          </a:prstGeom>
        </p:spPr>
        <p:txBody>
          <a:bodyPr>
            <a:noAutofit/>
          </a:bodyPr>
          <a:lstStyle/>
          <a:p>
            <a:pPr algn="l" eaLnBrk="1" fontAlgn="auto" hangingPunct="1">
              <a:spcAft>
                <a:spcPts val="0"/>
              </a:spcAft>
              <a:defRPr/>
            </a:pPr>
            <a:r>
              <a:rPr lang="en-US" dirty="0" smtClean="0"/>
              <a:t>*</a:t>
            </a:r>
            <a:r>
              <a:rPr lang="en-US" dirty="0" err="1"/>
              <a:t>ptrVar</a:t>
            </a:r>
            <a:r>
              <a:rPr lang="en-US" dirty="0"/>
              <a:t> is an alias for </a:t>
            </a:r>
            <a:r>
              <a:rPr lang="en-US" dirty="0" err="1"/>
              <a:t>varNum</a:t>
            </a:r>
            <a:r>
              <a:rPr lang="en-US" dirty="0"/>
              <a:t/>
            </a:r>
            <a:br>
              <a:rPr lang="en-US" dirty="0"/>
            </a:br>
            <a:r>
              <a:rPr lang="en-US" dirty="0"/>
              <a:t/>
            </a:r>
            <a:br>
              <a:rPr lang="en-US" dirty="0"/>
            </a:br>
            <a:r>
              <a:rPr lang="en-US" b="1" dirty="0" err="1">
                <a:latin typeface="Courier New" panose="02070309020205020404" pitchFamily="49" charset="0"/>
                <a:cs typeface="Courier New" panose="02070309020205020404" pitchFamily="49" charset="0"/>
              </a:rPr>
              <a:t>varNum</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varNum</a:t>
            </a:r>
            <a:r>
              <a:rPr lang="en-US" b="1" dirty="0">
                <a:latin typeface="Courier New" panose="02070309020205020404" pitchFamily="49" charset="0"/>
                <a:cs typeface="Courier New" panose="02070309020205020404" pitchFamily="49" charset="0"/>
              </a:rPr>
              <a:t> +75;</a:t>
            </a:r>
            <a:r>
              <a:rPr lang="en-US" dirty="0"/>
              <a:t/>
            </a:r>
            <a:br>
              <a:rPr lang="en-US" dirty="0"/>
            </a:br>
            <a:r>
              <a:rPr lang="en-US" dirty="0"/>
              <a:t>Here we just store the value +75 into the current value</a:t>
            </a:r>
            <a:br>
              <a:rPr lang="en-US" dirty="0"/>
            </a:br>
            <a:r>
              <a:rPr lang="en-US" dirty="0"/>
              <a:t/>
            </a:r>
            <a:br>
              <a:rPr lang="en-US" dirty="0"/>
            </a:br>
            <a:r>
              <a:rPr lang="en-US" b="1" dirty="0" err="1">
                <a:latin typeface="Courier New" panose="02070309020205020404" pitchFamily="49" charset="0"/>
                <a:cs typeface="Courier New" panose="02070309020205020404" pitchFamily="49" charset="0"/>
              </a:rPr>
              <a:t>varNum</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ptrVar</a:t>
            </a:r>
            <a:r>
              <a:rPr lang="en-US" b="1" dirty="0">
                <a:latin typeface="Courier New" panose="02070309020205020404" pitchFamily="49" charset="0"/>
                <a:cs typeface="Courier New" panose="02070309020205020404" pitchFamily="49" charset="0"/>
              </a:rPr>
              <a:t> + 75;</a:t>
            </a:r>
            <a:r>
              <a:rPr lang="en-US" dirty="0"/>
              <a:t/>
            </a:r>
            <a:br>
              <a:rPr lang="en-US" dirty="0"/>
            </a:br>
            <a:r>
              <a:rPr lang="en-US" dirty="0"/>
              <a:t>This takes the (dereference) value at the address of the pointer variable and uses it in the computation</a:t>
            </a:r>
            <a:br>
              <a:rPr lang="en-US" dirty="0"/>
            </a:br>
            <a:r>
              <a:rPr lang="en-US" dirty="0"/>
              <a:t/>
            </a:r>
            <a:br>
              <a:rPr lang="en-US" dirty="0"/>
            </a:br>
            <a:r>
              <a:rPr lang="en-US" dirty="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ptrVar</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ptrVar</a:t>
            </a:r>
            <a:r>
              <a:rPr lang="en-US" b="1" dirty="0">
                <a:latin typeface="Courier New" panose="02070309020205020404" pitchFamily="49" charset="0"/>
                <a:cs typeface="Courier New" panose="02070309020205020404" pitchFamily="49" charset="0"/>
              </a:rPr>
              <a:t> + 75;</a:t>
            </a:r>
            <a:r>
              <a:rPr lang="en-US" dirty="0"/>
              <a:t/>
            </a:r>
            <a:br>
              <a:rPr lang="en-US" dirty="0"/>
            </a:br>
            <a:r>
              <a:rPr lang="en-US" dirty="0"/>
              <a:t>This takes the </a:t>
            </a:r>
            <a:r>
              <a:rPr lang="en-US" dirty="0" err="1"/>
              <a:t>deref</a:t>
            </a:r>
            <a:r>
              <a:rPr lang="en-US" dirty="0"/>
              <a:t> of pointer (the value) and adds 75. Then stores the value (because it's dereferenced on the left) in the location in memory.</a:t>
            </a:r>
            <a:br>
              <a:rPr lang="en-US" dirty="0"/>
            </a:br>
            <a:r>
              <a:rPr lang="en-US" dirty="0"/>
              <a:t/>
            </a:r>
            <a:br>
              <a:rPr lang="en-US" dirty="0"/>
            </a:br>
            <a:r>
              <a:rPr lang="en-US" b="1" dirty="0" smtClean="0">
                <a:latin typeface="Courier New" panose="02070309020205020404" pitchFamily="49" charset="0"/>
                <a:cs typeface="Courier New" panose="02070309020205020404" pitchFamily="49" charset="0"/>
              </a:rPr>
              <a:t>&amp;*</a:t>
            </a:r>
            <a:r>
              <a:rPr lang="en-US" b="1" dirty="0" err="1" smtClean="0">
                <a:latin typeface="Courier New" panose="02070309020205020404" pitchFamily="49" charset="0"/>
                <a:cs typeface="Courier New" panose="02070309020205020404" pitchFamily="49" charset="0"/>
              </a:rPr>
              <a:t>ptrVar</a:t>
            </a:r>
            <a:r>
              <a:rPr lang="en-US" b="1" dirty="0" smtClean="0">
                <a:latin typeface="Courier New" panose="02070309020205020404" pitchFamily="49" charset="0"/>
                <a:cs typeface="Courier New" panose="02070309020205020404" pitchFamily="49" charset="0"/>
              </a:rPr>
              <a:t> </a:t>
            </a:r>
          </a:p>
          <a:p>
            <a:pPr algn="l" eaLnBrk="1" fontAlgn="auto" hangingPunct="1">
              <a:spcAft>
                <a:spcPts val="0"/>
              </a:spcAft>
              <a:defRPr/>
            </a:pPr>
            <a:r>
              <a:rPr lang="en-US" dirty="0" smtClean="0"/>
              <a:t>give </a:t>
            </a:r>
            <a:r>
              <a:rPr lang="en-US" dirty="0"/>
              <a:t>me the address of </a:t>
            </a:r>
            <a:r>
              <a:rPr lang="en-US" dirty="0" err="1" smtClean="0"/>
              <a:t>varNum</a:t>
            </a:r>
            <a:r>
              <a:rPr lang="en-US" dirty="0"/>
              <a:t>, because the pointer variable is an alias.</a:t>
            </a:r>
          </a:p>
        </p:txBody>
      </p:sp>
      <p:sp>
        <p:nvSpPr>
          <p:cNvPr id="3" name="Title 2"/>
          <p:cNvSpPr>
            <a:spLocks noGrp="1"/>
          </p:cNvSpPr>
          <p:nvPr>
            <p:ph type="title"/>
          </p:nvPr>
        </p:nvSpPr>
        <p:spPr>
          <a:xfrm>
            <a:off x="2971800" y="228600"/>
            <a:ext cx="1905000" cy="609600"/>
          </a:xfrm>
          <a:solidFill>
            <a:srgbClr val="FFFF00"/>
          </a:solidFill>
          <a:ln>
            <a:solidFill>
              <a:schemeClr val="accent1"/>
            </a:solidFill>
          </a:ln>
        </p:spPr>
        <p:txBody>
          <a:bodyPr>
            <a:normAutofit fontScale="90000"/>
          </a:bodyPr>
          <a:lstStyle/>
          <a:p>
            <a:pPr eaLnBrk="1" fontAlgn="auto" hangingPunct="1">
              <a:spcAft>
                <a:spcPts val="0"/>
              </a:spcAft>
              <a:defRPr/>
            </a:pPr>
            <a:r>
              <a:rPr lang="en-US" dirty="0" smtClean="0">
                <a:solidFill>
                  <a:schemeClr val="accent1">
                    <a:lumMod val="50000"/>
                  </a:schemeClr>
                </a:solidFill>
              </a:rPr>
              <a:t>REVIEW</a:t>
            </a:r>
            <a:endParaRPr lang="en-US" dirty="0">
              <a:solidFill>
                <a:schemeClr val="accent1">
                  <a:lumMod val="50000"/>
                </a:schemeClr>
              </a:solidFill>
            </a:endParaRPr>
          </a:p>
        </p:txBody>
      </p:sp>
    </p:spTree>
    <p:extLst>
      <p:ext uri="{BB962C8B-B14F-4D97-AF65-F5344CB8AC3E}">
        <p14:creationId xmlns:p14="http://schemas.microsoft.com/office/powerpoint/2010/main" val="2232771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Facet">
  <a:themeElements>
    <a:clrScheme name="Custom 1">
      <a:dk1>
        <a:sysClr val="windowText" lastClr="000000"/>
      </a:dk1>
      <a:lt1>
        <a:sysClr val="window" lastClr="FFFFFF"/>
      </a:lt1>
      <a:dk2>
        <a:srgbClr val="44546A"/>
      </a:dk2>
      <a:lt2>
        <a:srgbClr val="E7E6E6"/>
      </a:lt2>
      <a:accent1>
        <a:srgbClr val="5B9BD5"/>
      </a:accent1>
      <a:accent2>
        <a:srgbClr val="FEE599"/>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1792</Words>
  <Application>Microsoft Office PowerPoint</Application>
  <PresentationFormat>On-screen Show (4:3)</PresentationFormat>
  <Paragraphs>344</Paragraphs>
  <Slides>34</Slides>
  <Notes>32</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34</vt:i4>
      </vt:variant>
    </vt:vector>
  </HeadingPairs>
  <TitlesOfParts>
    <vt:vector size="54" baseType="lpstr">
      <vt:lpstr>Aharoni</vt:lpstr>
      <vt:lpstr>AR CENA</vt:lpstr>
      <vt:lpstr>Arial</vt:lpstr>
      <vt:lpstr>Calibri</vt:lpstr>
      <vt:lpstr>Cambria</vt:lpstr>
      <vt:lpstr>Candara</vt:lpstr>
      <vt:lpstr>Courier New</vt:lpstr>
      <vt:lpstr>Engravers MT</vt:lpstr>
      <vt:lpstr>Garamond</vt:lpstr>
      <vt:lpstr>Symbol</vt:lpstr>
      <vt:lpstr>Tahoma</vt:lpstr>
      <vt:lpstr>Times New Roman</vt:lpstr>
      <vt:lpstr>Trebuchet MS</vt:lpstr>
      <vt:lpstr>Tunga</vt:lpstr>
      <vt:lpstr>UbuntuMono-Bold</vt:lpstr>
      <vt:lpstr>UbuntuMono-Regular</vt:lpstr>
      <vt:lpstr>Wingdings</vt:lpstr>
      <vt:lpstr>Wingdings 3</vt:lpstr>
      <vt:lpstr>Facet</vt:lpstr>
      <vt:lpstr>2_Blends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vt:lpstr>
      <vt:lpstr>REVIEW</vt:lpstr>
      <vt:lpstr>As a Function parameter</vt:lpstr>
      <vt:lpstr>Delete, Null, and Dangling Pointers</vt:lpstr>
      <vt:lpstr>Pointers and Dynamic Arrays</vt:lpstr>
      <vt:lpstr>The new Operator</vt:lpstr>
      <vt:lpstr>An array of pointers</vt:lpstr>
      <vt:lpstr>An array of pointers</vt:lpstr>
      <vt:lpstr>SAMPLE PROGRAM: Another Example – pointer to function</vt:lpstr>
      <vt:lpstr>Using Smart Pointers to Avoid Memory Leaks</vt:lpstr>
      <vt:lpstr>Using Smart Pointers to Avoid Memory Leaks (cont.)</vt:lpstr>
      <vt:lpstr>Sample Program: Using Smart Pointers</vt:lpstr>
      <vt:lpstr>Sample Program: Using Smart Pointers</vt:lpstr>
      <vt:lpstr>Sample Program: Using Smart Pointers</vt:lpstr>
      <vt:lpstr>When? Using Smart Pointers</vt:lpstr>
      <vt:lpstr>When? Passing Smart Pointers</vt:lpstr>
      <vt:lpstr>When? Using unique ptr</vt:lpstr>
      <vt:lpstr>NEW continued …with Class types</vt:lpstr>
      <vt:lpstr>PowerPoint Presentation</vt:lpstr>
      <vt:lpstr>Multidimensional Dynamic Arrays</vt:lpstr>
      <vt:lpstr>A Multidimensial  Dynamic Array</vt:lpstr>
      <vt:lpstr>Deleting Multidimensional Arrays</vt:lpstr>
      <vt:lpstr>PowerPoint Presentation</vt:lpstr>
      <vt:lpstr>PowerPoint Presentation</vt:lpstr>
      <vt:lpstr>               End</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2015-08-19T21:45:20Z</dcterms:created>
  <dcterms:modified xsi:type="dcterms:W3CDTF">2017-08-02T20:34:15Z</dcterms:modified>
</cp:coreProperties>
</file>