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7" r:id="rId1"/>
    <p:sldMasterId id="2147483694" r:id="rId2"/>
  </p:sldMasterIdLst>
  <p:notesMasterIdLst>
    <p:notesMasterId r:id="rId58"/>
  </p:notesMasterIdLst>
  <p:handoutMasterIdLst>
    <p:handoutMasterId r:id="rId59"/>
  </p:handoutMasterIdLst>
  <p:sldIdLst>
    <p:sldId id="478" r:id="rId3"/>
    <p:sldId id="479" r:id="rId4"/>
    <p:sldId id="420" r:id="rId5"/>
    <p:sldId id="422" r:id="rId6"/>
    <p:sldId id="423" r:id="rId7"/>
    <p:sldId id="424" r:id="rId8"/>
    <p:sldId id="421" r:id="rId9"/>
    <p:sldId id="425" r:id="rId10"/>
    <p:sldId id="426" r:id="rId11"/>
    <p:sldId id="427" r:id="rId12"/>
    <p:sldId id="428" r:id="rId13"/>
    <p:sldId id="429" r:id="rId14"/>
    <p:sldId id="430" r:id="rId15"/>
    <p:sldId id="431" r:id="rId16"/>
    <p:sldId id="432" r:id="rId17"/>
    <p:sldId id="433" r:id="rId18"/>
    <p:sldId id="434" r:id="rId19"/>
    <p:sldId id="475" r:id="rId20"/>
    <p:sldId id="435" r:id="rId21"/>
    <p:sldId id="436" r:id="rId22"/>
    <p:sldId id="469" r:id="rId23"/>
    <p:sldId id="437" r:id="rId24"/>
    <p:sldId id="438" r:id="rId25"/>
    <p:sldId id="439" r:id="rId26"/>
    <p:sldId id="440" r:id="rId27"/>
    <p:sldId id="441" r:id="rId28"/>
    <p:sldId id="480" r:id="rId29"/>
    <p:sldId id="443" r:id="rId30"/>
    <p:sldId id="462" r:id="rId31"/>
    <p:sldId id="444" r:id="rId32"/>
    <p:sldId id="445" r:id="rId33"/>
    <p:sldId id="446" r:id="rId34"/>
    <p:sldId id="448" r:id="rId35"/>
    <p:sldId id="449" r:id="rId36"/>
    <p:sldId id="474" r:id="rId37"/>
    <p:sldId id="450" r:id="rId38"/>
    <p:sldId id="451" r:id="rId39"/>
    <p:sldId id="453" r:id="rId40"/>
    <p:sldId id="454" r:id="rId41"/>
    <p:sldId id="472" r:id="rId42"/>
    <p:sldId id="473" r:id="rId43"/>
    <p:sldId id="455" r:id="rId44"/>
    <p:sldId id="457" r:id="rId45"/>
    <p:sldId id="459" r:id="rId46"/>
    <p:sldId id="460" r:id="rId47"/>
    <p:sldId id="461" r:id="rId48"/>
    <p:sldId id="442" r:id="rId49"/>
    <p:sldId id="463" r:id="rId50"/>
    <p:sldId id="464" r:id="rId51"/>
    <p:sldId id="466" r:id="rId52"/>
    <p:sldId id="467" r:id="rId53"/>
    <p:sldId id="465" r:id="rId54"/>
    <p:sldId id="468" r:id="rId55"/>
    <p:sldId id="397" r:id="rId56"/>
    <p:sldId id="476"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9E9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1" autoAdjust="0"/>
    <p:restoredTop sz="85784" autoAdjust="0"/>
  </p:normalViewPr>
  <p:slideViewPr>
    <p:cSldViewPr>
      <p:cViewPr varScale="1">
        <p:scale>
          <a:sx n="98" d="100"/>
          <a:sy n="98" d="100"/>
        </p:scale>
        <p:origin x="37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6-07-27T16:35:36.642" idx="1">
    <p:pos x="10" y="10"/>
    <p:text>This is the language for files!</p:text>
    <p:extLst>
      <p:ext uri="{C676402C-5697-4E1C-873F-D02D1690AC5C}">
        <p15:threadingInfo xmlns:p15="http://schemas.microsoft.com/office/powerpoint/2012/main"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CS209: Computer Science II</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B1F46D7-3D8B-4355-B9DA-418423859408}" type="datetimeFigureOut">
              <a:rPr lang="en-US" smtClean="0"/>
              <a:t>8/2/2017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C9199E7-3083-4ED1-832A-9C24BBC04347}" type="slidenum">
              <a:rPr lang="en-US" smtClean="0"/>
              <a:t>‹#›</a:t>
            </a:fld>
            <a:endParaRPr lang="en-US"/>
          </a:p>
        </p:txBody>
      </p:sp>
    </p:spTree>
    <p:extLst>
      <p:ext uri="{BB962C8B-B14F-4D97-AF65-F5344CB8AC3E}">
        <p14:creationId xmlns:p14="http://schemas.microsoft.com/office/powerpoint/2010/main" val="1483044857"/>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CS209: Computer Science II</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5F22D7-A2B4-47B6-9F9A-2FCC47ACD62E}" type="datetimeFigureOut">
              <a:rPr lang="en-US" smtClean="0"/>
              <a:t>8/2/2017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DD7A77-5421-40AB-8526-F148FA1AB75B}" type="slidenum">
              <a:rPr lang="en-US" smtClean="0"/>
              <a:t>‹#›</a:t>
            </a:fld>
            <a:endParaRPr lang="en-US"/>
          </a:p>
        </p:txBody>
      </p:sp>
    </p:spTree>
    <p:extLst>
      <p:ext uri="{BB962C8B-B14F-4D97-AF65-F5344CB8AC3E}">
        <p14:creationId xmlns:p14="http://schemas.microsoft.com/office/powerpoint/2010/main" val="2999290749"/>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CS209: Computer Science II</a:t>
            </a:r>
            <a:endParaRPr lang="en-US"/>
          </a:p>
        </p:txBody>
      </p:sp>
    </p:spTree>
    <p:extLst>
      <p:ext uri="{BB962C8B-B14F-4D97-AF65-F5344CB8AC3E}">
        <p14:creationId xmlns:p14="http://schemas.microsoft.com/office/powerpoint/2010/main" val="3022961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075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C1ADD78-8199-400C-A8BE-C18422A42BF0}" type="slidenum">
              <a:rPr lang="en-US" altLang="en-US"/>
              <a:pPr eaLnBrk="1" hangingPunct="1"/>
              <a:t>11</a:t>
            </a:fld>
            <a:endParaRPr lang="en-US" altLang="en-US"/>
          </a:p>
        </p:txBody>
      </p:sp>
    </p:spTree>
    <p:extLst>
      <p:ext uri="{BB962C8B-B14F-4D97-AF65-F5344CB8AC3E}">
        <p14:creationId xmlns:p14="http://schemas.microsoft.com/office/powerpoint/2010/main" val="1058627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085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3CDC023-B9A3-42E8-8C64-2D98675F73E8}" type="slidenum">
              <a:rPr lang="en-US" altLang="en-US"/>
              <a:pPr eaLnBrk="1" hangingPunct="1"/>
              <a:t>12</a:t>
            </a:fld>
            <a:endParaRPr lang="en-US" altLang="en-US"/>
          </a:p>
        </p:txBody>
      </p:sp>
    </p:spTree>
    <p:extLst>
      <p:ext uri="{BB962C8B-B14F-4D97-AF65-F5344CB8AC3E}">
        <p14:creationId xmlns:p14="http://schemas.microsoft.com/office/powerpoint/2010/main" val="4268254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F8A6CE4F-AD55-4B01-B47F-B7C53532CE68}" type="slidenum">
              <a:rPr lang="en-CA" altLang="en-US">
                <a:latin typeface="Arial" panose="020B0604020202020204" pitchFamily="34" charset="0"/>
              </a:rPr>
              <a:pPr eaLnBrk="1" hangingPunct="1">
                <a:spcBef>
                  <a:spcPct val="0"/>
                </a:spcBef>
              </a:pPr>
              <a:t>13</a:t>
            </a:fld>
            <a:endParaRPr lang="en-CA" altLang="en-US">
              <a:latin typeface="Arial" panose="020B0604020202020204" pitchFamily="34" charset="0"/>
            </a:endParaRPr>
          </a:p>
        </p:txBody>
      </p:sp>
      <p:sp>
        <p:nvSpPr>
          <p:cNvPr id="1095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extLst>
      <p:ext uri="{BB962C8B-B14F-4D97-AF65-F5344CB8AC3E}">
        <p14:creationId xmlns:p14="http://schemas.microsoft.com/office/powerpoint/2010/main" val="2397705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4205024E-5C6C-40AF-9CB8-3D182CC96C9F}" type="slidenum">
              <a:rPr lang="en-CA" altLang="en-US">
                <a:latin typeface="Arial" panose="020B0604020202020204" pitchFamily="34" charset="0"/>
              </a:rPr>
              <a:pPr eaLnBrk="1" hangingPunct="1">
                <a:spcBef>
                  <a:spcPct val="0"/>
                </a:spcBef>
              </a:pPr>
              <a:t>14</a:t>
            </a:fld>
            <a:endParaRPr lang="en-CA" altLang="en-US">
              <a:latin typeface="Arial" panose="020B0604020202020204" pitchFamily="34" charset="0"/>
            </a:endParaRPr>
          </a:p>
        </p:txBody>
      </p:sp>
      <p:sp>
        <p:nvSpPr>
          <p:cNvPr id="1105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4248079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BF576F67-5E89-4278-9CCA-57790A0BD517}" type="slidenum">
              <a:rPr lang="en-CA" altLang="en-US">
                <a:latin typeface="Arial" panose="020B0604020202020204" pitchFamily="34" charset="0"/>
              </a:rPr>
              <a:pPr eaLnBrk="1" hangingPunct="1">
                <a:spcBef>
                  <a:spcPct val="0"/>
                </a:spcBef>
              </a:pPr>
              <a:t>15</a:t>
            </a:fld>
            <a:endParaRPr lang="en-CA" altLang="en-US">
              <a:latin typeface="Arial" panose="020B0604020202020204" pitchFamily="34" charset="0"/>
            </a:endParaRPr>
          </a:p>
        </p:txBody>
      </p:sp>
      <p:sp>
        <p:nvSpPr>
          <p:cNvPr id="1126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126624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1EA9E069-22D0-4B19-95E9-CD8E6F397FDD}" type="slidenum">
              <a:rPr lang="en-CA" altLang="en-US">
                <a:latin typeface="Arial" panose="020B0604020202020204" pitchFamily="34" charset="0"/>
              </a:rPr>
              <a:pPr eaLnBrk="1" hangingPunct="1">
                <a:spcBef>
                  <a:spcPct val="0"/>
                </a:spcBef>
              </a:pPr>
              <a:t>16</a:t>
            </a:fld>
            <a:endParaRPr lang="en-CA" altLang="en-US">
              <a:latin typeface="Arial" panose="020B0604020202020204" pitchFamily="34" charset="0"/>
            </a:endParaRPr>
          </a:p>
        </p:txBody>
      </p:sp>
      <p:sp>
        <p:nvSpPr>
          <p:cNvPr id="1136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817014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146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A480402-8EA1-4214-89CC-65A840A3A60B}" type="slidenum">
              <a:rPr lang="en-US" altLang="en-US"/>
              <a:pPr eaLnBrk="1" hangingPunct="1"/>
              <a:t>17</a:t>
            </a:fld>
            <a:endParaRPr lang="en-US" altLang="en-US"/>
          </a:p>
        </p:txBody>
      </p:sp>
    </p:spTree>
    <p:extLst>
      <p:ext uri="{BB962C8B-B14F-4D97-AF65-F5344CB8AC3E}">
        <p14:creationId xmlns:p14="http://schemas.microsoft.com/office/powerpoint/2010/main" val="4169362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BE3974D-7B1A-4912-9D1C-2F530C6EACCD}" type="slidenum">
              <a:rPr lang="en-CA" altLang="en-US" smtClean="0">
                <a:latin typeface="Tahoma" panose="020B0604030504040204" pitchFamily="34" charset="0"/>
              </a:rPr>
              <a:pPr>
                <a:spcBef>
                  <a:spcPct val="0"/>
                </a:spcBef>
              </a:pPr>
              <a:t>18</a:t>
            </a:fld>
            <a:endParaRPr lang="en-CA" altLang="en-US" smtClean="0">
              <a:latin typeface="Tahoma" panose="020B0604030504040204" pitchFamily="34" charset="0"/>
            </a:endParaRPr>
          </a:p>
        </p:txBody>
      </p:sp>
    </p:spTree>
    <p:extLst>
      <p:ext uri="{BB962C8B-B14F-4D97-AF65-F5344CB8AC3E}">
        <p14:creationId xmlns:p14="http://schemas.microsoft.com/office/powerpoint/2010/main" val="4212097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157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8B0B2FD-0D10-4021-9CD4-2CEF0BA7913A}" type="slidenum">
              <a:rPr lang="en-US" altLang="en-US"/>
              <a:pPr eaLnBrk="1" hangingPunct="1"/>
              <a:t>19</a:t>
            </a:fld>
            <a:endParaRPr lang="en-US" altLang="en-US"/>
          </a:p>
        </p:txBody>
      </p:sp>
    </p:spTree>
    <p:extLst>
      <p:ext uri="{BB962C8B-B14F-4D97-AF65-F5344CB8AC3E}">
        <p14:creationId xmlns:p14="http://schemas.microsoft.com/office/powerpoint/2010/main" val="15793620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F7AF878-20CB-4EC8-A537-50E222046D5F}" type="slidenum">
              <a:rPr lang="en-CA" altLang="en-US">
                <a:latin typeface="Arial" panose="020B0604020202020204" pitchFamily="34" charset="0"/>
              </a:rPr>
              <a:pPr eaLnBrk="1" hangingPunct="1">
                <a:spcBef>
                  <a:spcPct val="0"/>
                </a:spcBef>
              </a:pPr>
              <a:t>20</a:t>
            </a:fld>
            <a:endParaRPr lang="en-CA" altLang="en-US">
              <a:latin typeface="Arial" panose="020B0604020202020204" pitchFamily="34" charset="0"/>
            </a:endParaRPr>
          </a:p>
        </p:txBody>
      </p:sp>
      <p:sp>
        <p:nvSpPr>
          <p:cNvPr id="1177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extLst>
      <p:ext uri="{BB962C8B-B14F-4D97-AF65-F5344CB8AC3E}">
        <p14:creationId xmlns:p14="http://schemas.microsoft.com/office/powerpoint/2010/main" val="1678353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dirty="0" smtClean="0"/>
          </a:p>
        </p:txBody>
      </p:sp>
    </p:spTree>
    <p:extLst>
      <p:ext uri="{BB962C8B-B14F-4D97-AF65-F5344CB8AC3E}">
        <p14:creationId xmlns:p14="http://schemas.microsoft.com/office/powerpoint/2010/main" val="3706954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F7AF878-20CB-4EC8-A537-50E222046D5F}" type="slidenum">
              <a:rPr lang="en-CA" altLang="en-US">
                <a:latin typeface="Arial" panose="020B0604020202020204" pitchFamily="34" charset="0"/>
              </a:rPr>
              <a:pPr eaLnBrk="1" hangingPunct="1">
                <a:spcBef>
                  <a:spcPct val="0"/>
                </a:spcBef>
              </a:pPr>
              <a:t>21</a:t>
            </a:fld>
            <a:endParaRPr lang="en-CA" altLang="en-US">
              <a:latin typeface="Arial" panose="020B0604020202020204" pitchFamily="34" charset="0"/>
            </a:endParaRPr>
          </a:p>
        </p:txBody>
      </p:sp>
      <p:sp>
        <p:nvSpPr>
          <p:cNvPr id="1177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extLst>
      <p:ext uri="{BB962C8B-B14F-4D97-AF65-F5344CB8AC3E}">
        <p14:creationId xmlns:p14="http://schemas.microsoft.com/office/powerpoint/2010/main" val="14994130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87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8165011-3C28-4204-B9CA-0530ADCD9696}" type="slidenum">
              <a:rPr lang="en-US" altLang="en-US"/>
              <a:pPr eaLnBrk="1" hangingPunct="1"/>
              <a:t>22</a:t>
            </a:fld>
            <a:endParaRPr lang="en-US" altLang="en-US"/>
          </a:p>
        </p:txBody>
      </p:sp>
    </p:spTree>
    <p:extLst>
      <p:ext uri="{BB962C8B-B14F-4D97-AF65-F5344CB8AC3E}">
        <p14:creationId xmlns:p14="http://schemas.microsoft.com/office/powerpoint/2010/main" val="25863353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198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079D90B-BEE9-4037-A3FB-233A668218E0}" type="slidenum">
              <a:rPr lang="en-US" altLang="en-US"/>
              <a:pPr eaLnBrk="1" hangingPunct="1"/>
              <a:t>23</a:t>
            </a:fld>
            <a:endParaRPr lang="en-US" altLang="en-US"/>
          </a:p>
        </p:txBody>
      </p:sp>
    </p:spTree>
    <p:extLst>
      <p:ext uri="{BB962C8B-B14F-4D97-AF65-F5344CB8AC3E}">
        <p14:creationId xmlns:p14="http://schemas.microsoft.com/office/powerpoint/2010/main" val="14713186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208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41CE44-F570-4FDA-9A6C-D05544419B4B}" type="slidenum">
              <a:rPr lang="en-US" altLang="en-US"/>
              <a:pPr eaLnBrk="1" hangingPunct="1"/>
              <a:t>24</a:t>
            </a:fld>
            <a:endParaRPr lang="en-US" altLang="en-US"/>
          </a:p>
        </p:txBody>
      </p:sp>
    </p:spTree>
    <p:extLst>
      <p:ext uri="{BB962C8B-B14F-4D97-AF65-F5344CB8AC3E}">
        <p14:creationId xmlns:p14="http://schemas.microsoft.com/office/powerpoint/2010/main" val="42927244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218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10578D8-6EA1-41FF-A025-424536D4C791}" type="slidenum">
              <a:rPr lang="en-US" altLang="en-US"/>
              <a:pPr eaLnBrk="1" hangingPunct="1"/>
              <a:t>25</a:t>
            </a:fld>
            <a:endParaRPr lang="en-US" altLang="en-US"/>
          </a:p>
        </p:txBody>
      </p:sp>
    </p:spTree>
    <p:extLst>
      <p:ext uri="{BB962C8B-B14F-4D97-AF65-F5344CB8AC3E}">
        <p14:creationId xmlns:p14="http://schemas.microsoft.com/office/powerpoint/2010/main" val="40986592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228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A444CBF-CE2B-4182-BC5E-D26E0D7082E1}" type="slidenum">
              <a:rPr lang="en-US" altLang="en-US"/>
              <a:pPr eaLnBrk="1" hangingPunct="1"/>
              <a:t>26</a:t>
            </a:fld>
            <a:endParaRPr lang="en-US" altLang="en-US"/>
          </a:p>
        </p:txBody>
      </p:sp>
    </p:spTree>
    <p:extLst>
      <p:ext uri="{BB962C8B-B14F-4D97-AF65-F5344CB8AC3E}">
        <p14:creationId xmlns:p14="http://schemas.microsoft.com/office/powerpoint/2010/main" val="14672215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90034D39-B998-429C-B4BF-74ED270B4E2C}" type="slidenum">
              <a:rPr lang="en-CA" altLang="en-US">
                <a:latin typeface="Arial" panose="020B0604020202020204" pitchFamily="34" charset="0"/>
              </a:rPr>
              <a:pPr eaLnBrk="1" hangingPunct="1">
                <a:spcBef>
                  <a:spcPct val="0"/>
                </a:spcBef>
              </a:pPr>
              <a:t>27</a:t>
            </a:fld>
            <a:endParaRPr lang="en-CA" altLang="en-US">
              <a:latin typeface="Arial" panose="020B0604020202020204" pitchFamily="34" charset="0"/>
            </a:endParaRPr>
          </a:p>
        </p:txBody>
      </p:sp>
      <p:sp>
        <p:nvSpPr>
          <p:cNvPr id="1792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extLst>
      <p:ext uri="{BB962C8B-B14F-4D97-AF65-F5344CB8AC3E}">
        <p14:creationId xmlns:p14="http://schemas.microsoft.com/office/powerpoint/2010/main" val="4550985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228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A444CBF-CE2B-4182-BC5E-D26E0D7082E1}" type="slidenum">
              <a:rPr lang="en-US" altLang="en-US"/>
              <a:pPr eaLnBrk="1" hangingPunct="1"/>
              <a:t>28</a:t>
            </a:fld>
            <a:endParaRPr lang="en-US" altLang="en-US"/>
          </a:p>
        </p:txBody>
      </p:sp>
    </p:spTree>
    <p:extLst>
      <p:ext uri="{BB962C8B-B14F-4D97-AF65-F5344CB8AC3E}">
        <p14:creationId xmlns:p14="http://schemas.microsoft.com/office/powerpoint/2010/main" val="2681009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DDA2180-CCC3-4B98-A81B-E9877E3DBE8B}" type="slidenum">
              <a:rPr lang="en-CA" altLang="en-US" smtClean="0">
                <a:latin typeface="Tahoma" panose="020B0604030504040204" pitchFamily="34" charset="0"/>
              </a:rPr>
              <a:pPr>
                <a:spcBef>
                  <a:spcPct val="0"/>
                </a:spcBef>
              </a:pPr>
              <a:t>29</a:t>
            </a:fld>
            <a:endParaRPr lang="en-CA" altLang="en-US" smtClean="0">
              <a:latin typeface="Tahoma" panose="020B0604030504040204" pitchFamily="34" charset="0"/>
            </a:endParaRPr>
          </a:p>
        </p:txBody>
      </p:sp>
    </p:spTree>
    <p:extLst>
      <p:ext uri="{BB962C8B-B14F-4D97-AF65-F5344CB8AC3E}">
        <p14:creationId xmlns:p14="http://schemas.microsoft.com/office/powerpoint/2010/main" val="3764382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52B72FC4-AFB2-477E-BC5C-5E5210CFFE63}" type="slidenum">
              <a:rPr lang="en-CA" altLang="en-US">
                <a:latin typeface="Arial" panose="020B0604020202020204" pitchFamily="34" charset="0"/>
              </a:rPr>
              <a:pPr eaLnBrk="1" hangingPunct="1">
                <a:spcBef>
                  <a:spcPct val="0"/>
                </a:spcBef>
              </a:pPr>
              <a:t>30</a:t>
            </a:fld>
            <a:endParaRPr lang="en-CA" altLang="en-US">
              <a:latin typeface="Arial" panose="020B0604020202020204" pitchFamily="34" charset="0"/>
            </a:endParaRPr>
          </a:p>
        </p:txBody>
      </p:sp>
      <p:sp>
        <p:nvSpPr>
          <p:cNvPr id="1249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016961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65BD7F6-B62F-47B1-8EB1-5F3522ACC44E}" type="slidenum">
              <a:rPr lang="en-CA" altLang="en-US" smtClean="0">
                <a:latin typeface="Tahoma" panose="020B0604030504040204" pitchFamily="34" charset="0"/>
              </a:rPr>
              <a:pPr>
                <a:spcBef>
                  <a:spcPct val="0"/>
                </a:spcBef>
              </a:pPr>
              <a:t>3</a:t>
            </a:fld>
            <a:endParaRPr lang="en-CA" altLang="en-US" smtClean="0">
              <a:latin typeface="Tahoma" panose="020B0604030504040204" pitchFamily="34" charset="0"/>
            </a:endParaRPr>
          </a:p>
        </p:txBody>
      </p:sp>
    </p:spTree>
    <p:extLst>
      <p:ext uri="{BB962C8B-B14F-4D97-AF65-F5344CB8AC3E}">
        <p14:creationId xmlns:p14="http://schemas.microsoft.com/office/powerpoint/2010/main" val="11735800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CCA68F59-9BE2-4E61-B723-E6AFDC7B6C5A}" type="slidenum">
              <a:rPr lang="en-CA" altLang="en-US">
                <a:latin typeface="Arial" panose="020B0604020202020204" pitchFamily="34" charset="0"/>
              </a:rPr>
              <a:pPr eaLnBrk="1" hangingPunct="1">
                <a:spcBef>
                  <a:spcPct val="0"/>
                </a:spcBef>
              </a:pPr>
              <a:t>31</a:t>
            </a:fld>
            <a:endParaRPr lang="en-CA" altLang="en-US">
              <a:latin typeface="Arial" panose="020B0604020202020204" pitchFamily="34" charset="0"/>
            </a:endParaRPr>
          </a:p>
        </p:txBody>
      </p:sp>
      <p:sp>
        <p:nvSpPr>
          <p:cNvPr id="1259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067835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24802281-3927-42C9-9C67-9CAF80C7282D}" type="slidenum">
              <a:rPr lang="en-CA" altLang="en-US">
                <a:latin typeface="Arial" panose="020B0604020202020204" pitchFamily="34" charset="0"/>
              </a:rPr>
              <a:pPr eaLnBrk="1" hangingPunct="1">
                <a:spcBef>
                  <a:spcPct val="0"/>
                </a:spcBef>
              </a:pPr>
              <a:t>32</a:t>
            </a:fld>
            <a:endParaRPr lang="en-CA" altLang="en-US">
              <a:latin typeface="Arial" panose="020B0604020202020204" pitchFamily="34" charset="0"/>
            </a:endParaRPr>
          </a:p>
        </p:txBody>
      </p:sp>
      <p:sp>
        <p:nvSpPr>
          <p:cNvPr id="1269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0326329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73FDA580-5C84-4005-B817-630B88366EF4}" type="slidenum">
              <a:rPr lang="en-CA" altLang="en-US">
                <a:latin typeface="Arial" panose="020B0604020202020204" pitchFamily="34" charset="0"/>
              </a:rPr>
              <a:pPr eaLnBrk="1" hangingPunct="1">
                <a:spcBef>
                  <a:spcPct val="0"/>
                </a:spcBef>
              </a:pPr>
              <a:t>33</a:t>
            </a:fld>
            <a:endParaRPr lang="en-CA" altLang="en-US">
              <a:latin typeface="Arial" panose="020B0604020202020204" pitchFamily="34" charset="0"/>
            </a:endParaRPr>
          </a:p>
        </p:txBody>
      </p:sp>
      <p:sp>
        <p:nvSpPr>
          <p:cNvPr id="1290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7037532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300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03DA6C9-4166-4C38-95FC-EA85A27E5910}" type="slidenum">
              <a:rPr lang="en-US" altLang="en-US"/>
              <a:pPr eaLnBrk="1" hangingPunct="1"/>
              <a:t>34</a:t>
            </a:fld>
            <a:endParaRPr lang="en-US" altLang="en-US"/>
          </a:p>
        </p:txBody>
      </p:sp>
    </p:spTree>
    <p:extLst>
      <p:ext uri="{BB962C8B-B14F-4D97-AF65-F5344CB8AC3E}">
        <p14:creationId xmlns:p14="http://schemas.microsoft.com/office/powerpoint/2010/main" val="29663466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98E3CD6-B3D1-40BB-AA1D-C6E90870EBB4}" type="slidenum">
              <a:rPr lang="en-CA" altLang="en-US" smtClean="0">
                <a:latin typeface="Tahoma" panose="020B0604030504040204" pitchFamily="34" charset="0"/>
              </a:rPr>
              <a:pPr>
                <a:spcBef>
                  <a:spcPct val="0"/>
                </a:spcBef>
              </a:pPr>
              <a:t>35</a:t>
            </a:fld>
            <a:endParaRPr lang="en-CA" altLang="en-US" smtClean="0">
              <a:latin typeface="Tahoma" panose="020B0604030504040204" pitchFamily="34" charset="0"/>
            </a:endParaRPr>
          </a:p>
        </p:txBody>
      </p:sp>
    </p:spTree>
    <p:extLst>
      <p:ext uri="{BB962C8B-B14F-4D97-AF65-F5344CB8AC3E}">
        <p14:creationId xmlns:p14="http://schemas.microsoft.com/office/powerpoint/2010/main" val="27604622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16DD4960-A9AB-451C-8F39-1421209888D3}" type="slidenum">
              <a:rPr lang="en-CA" altLang="en-US">
                <a:latin typeface="Arial" panose="020B0604020202020204" pitchFamily="34" charset="0"/>
              </a:rPr>
              <a:pPr eaLnBrk="1" hangingPunct="1">
                <a:spcBef>
                  <a:spcPct val="0"/>
                </a:spcBef>
              </a:pPr>
              <a:t>36</a:t>
            </a:fld>
            <a:endParaRPr lang="en-CA" altLang="en-US">
              <a:latin typeface="Arial" panose="020B0604020202020204" pitchFamily="34" charset="0"/>
            </a:endParaRPr>
          </a:p>
        </p:txBody>
      </p:sp>
      <p:sp>
        <p:nvSpPr>
          <p:cNvPr id="1310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3364442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32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A40521D-9521-4A7B-B992-02C152CAC3E7}" type="slidenum">
              <a:rPr lang="en-US" altLang="en-US"/>
              <a:pPr eaLnBrk="1" hangingPunct="1"/>
              <a:t>37</a:t>
            </a:fld>
            <a:endParaRPr lang="en-US" altLang="en-US"/>
          </a:p>
        </p:txBody>
      </p:sp>
    </p:spTree>
    <p:extLst>
      <p:ext uri="{BB962C8B-B14F-4D97-AF65-F5344CB8AC3E}">
        <p14:creationId xmlns:p14="http://schemas.microsoft.com/office/powerpoint/2010/main" val="34627646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C57FF825-2CA3-4A69-A9BD-1CE7D821D7AA}" type="slidenum">
              <a:rPr lang="en-CA" altLang="en-US">
                <a:latin typeface="Arial" panose="020B0604020202020204" pitchFamily="34" charset="0"/>
              </a:rPr>
              <a:pPr eaLnBrk="1" hangingPunct="1">
                <a:spcBef>
                  <a:spcPct val="0"/>
                </a:spcBef>
              </a:pPr>
              <a:t>38</a:t>
            </a:fld>
            <a:endParaRPr lang="en-CA" altLang="en-US">
              <a:latin typeface="Arial" panose="020B0604020202020204" pitchFamily="34" charset="0"/>
            </a:endParaRPr>
          </a:p>
        </p:txBody>
      </p:sp>
      <p:sp>
        <p:nvSpPr>
          <p:cNvPr id="1341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9831580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504CB79-F7B3-4E04-806F-C7F5CEC19D83}" type="slidenum">
              <a:rPr lang="en-CA" altLang="en-US">
                <a:latin typeface="Arial" panose="020B0604020202020204" pitchFamily="34" charset="0"/>
              </a:rPr>
              <a:pPr eaLnBrk="1" hangingPunct="1">
                <a:spcBef>
                  <a:spcPct val="0"/>
                </a:spcBef>
              </a:pPr>
              <a:t>39</a:t>
            </a:fld>
            <a:endParaRPr lang="en-CA" altLang="en-US">
              <a:latin typeface="Arial" panose="020B0604020202020204" pitchFamily="34" charset="0"/>
            </a:endParaRPr>
          </a:p>
        </p:txBody>
      </p:sp>
      <p:sp>
        <p:nvSpPr>
          <p:cNvPr id="1351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134881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0C97D74-E2FC-4906-B600-111F561AC78D}" type="slidenum">
              <a:rPr lang="en-CA" altLang="en-US" smtClean="0">
                <a:latin typeface="Tahoma" panose="020B0604030504040204" pitchFamily="34" charset="0"/>
              </a:rPr>
              <a:pPr>
                <a:spcBef>
                  <a:spcPct val="0"/>
                </a:spcBef>
              </a:pPr>
              <a:t>40</a:t>
            </a:fld>
            <a:endParaRPr lang="en-CA" altLang="en-US" smtClean="0">
              <a:latin typeface="Tahoma" panose="020B0604030504040204" pitchFamily="34" charset="0"/>
            </a:endParaRPr>
          </a:p>
        </p:txBody>
      </p:sp>
    </p:spTree>
    <p:extLst>
      <p:ext uri="{BB962C8B-B14F-4D97-AF65-F5344CB8AC3E}">
        <p14:creationId xmlns:p14="http://schemas.microsoft.com/office/powerpoint/2010/main" val="3120341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665F97CB-7643-45B4-A8DF-66C12005FDCC}" type="slidenum">
              <a:rPr lang="en-CA" altLang="en-US">
                <a:latin typeface="Arial" panose="020B0604020202020204" pitchFamily="34" charset="0"/>
              </a:rPr>
              <a:pPr eaLnBrk="1" hangingPunct="1">
                <a:spcBef>
                  <a:spcPct val="0"/>
                </a:spcBef>
              </a:pPr>
              <a:t>4</a:t>
            </a:fld>
            <a:endParaRPr lang="en-CA" altLang="en-US">
              <a:latin typeface="Arial" panose="020B0604020202020204" pitchFamily="34" charset="0"/>
            </a:endParaRPr>
          </a:p>
        </p:txBody>
      </p:sp>
      <p:sp>
        <p:nvSpPr>
          <p:cNvPr id="1003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0880981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F685731-26DA-4E58-AE06-ED32ECD8105E}" type="slidenum">
              <a:rPr lang="en-CA" altLang="en-US" smtClean="0">
                <a:latin typeface="Tahoma" panose="020B0604030504040204" pitchFamily="34" charset="0"/>
              </a:rPr>
              <a:pPr>
                <a:spcBef>
                  <a:spcPct val="0"/>
                </a:spcBef>
              </a:pPr>
              <a:t>41</a:t>
            </a:fld>
            <a:endParaRPr lang="en-CA" altLang="en-US" smtClean="0">
              <a:latin typeface="Tahoma" panose="020B0604030504040204" pitchFamily="34" charset="0"/>
            </a:endParaRPr>
          </a:p>
        </p:txBody>
      </p:sp>
    </p:spTree>
    <p:extLst>
      <p:ext uri="{BB962C8B-B14F-4D97-AF65-F5344CB8AC3E}">
        <p14:creationId xmlns:p14="http://schemas.microsoft.com/office/powerpoint/2010/main" val="29121896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36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A195301-F967-49F2-9325-794BA4CE43B6}" type="slidenum">
              <a:rPr lang="en-US" altLang="en-US"/>
              <a:pPr eaLnBrk="1" hangingPunct="1"/>
              <a:t>42</a:t>
            </a:fld>
            <a:endParaRPr lang="en-US" altLang="en-US"/>
          </a:p>
        </p:txBody>
      </p:sp>
    </p:spTree>
    <p:extLst>
      <p:ext uri="{BB962C8B-B14F-4D97-AF65-F5344CB8AC3E}">
        <p14:creationId xmlns:p14="http://schemas.microsoft.com/office/powerpoint/2010/main" val="34224796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E14CF6-C756-40C6-98B8-297CB0D775F2}" type="slidenum">
              <a:rPr lang="en-US" altLang="en-US"/>
              <a:pPr eaLnBrk="1" hangingPunct="1"/>
              <a:t>43</a:t>
            </a:fld>
            <a:endParaRPr lang="en-US" altLang="en-US"/>
          </a:p>
        </p:txBody>
      </p:sp>
    </p:spTree>
    <p:extLst>
      <p:ext uri="{BB962C8B-B14F-4D97-AF65-F5344CB8AC3E}">
        <p14:creationId xmlns:p14="http://schemas.microsoft.com/office/powerpoint/2010/main" val="40133799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A490293A-D17F-44CC-A80E-8BF947D755E6}" type="slidenum">
              <a:rPr lang="en-CA" altLang="en-US">
                <a:latin typeface="Arial" panose="020B0604020202020204" pitchFamily="34" charset="0"/>
              </a:rPr>
              <a:pPr eaLnBrk="1" hangingPunct="1">
                <a:spcBef>
                  <a:spcPct val="0"/>
                </a:spcBef>
              </a:pPr>
              <a:t>44</a:t>
            </a:fld>
            <a:endParaRPr lang="en-CA" altLang="en-US">
              <a:latin typeface="Arial" panose="020B0604020202020204" pitchFamily="34" charset="0"/>
            </a:endParaRPr>
          </a:p>
        </p:txBody>
      </p:sp>
      <p:sp>
        <p:nvSpPr>
          <p:cNvPr id="1402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40054635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399F10B0-66BD-4254-84D2-41F7753120A1}" type="slidenum">
              <a:rPr lang="en-CA" altLang="en-US">
                <a:latin typeface="Arial" panose="020B0604020202020204" pitchFamily="34" charset="0"/>
              </a:rPr>
              <a:pPr eaLnBrk="1" hangingPunct="1">
                <a:spcBef>
                  <a:spcPct val="0"/>
                </a:spcBef>
              </a:pPr>
              <a:t>45</a:t>
            </a:fld>
            <a:endParaRPr lang="en-CA" altLang="en-US">
              <a:latin typeface="Arial" panose="020B0604020202020204" pitchFamily="34" charset="0"/>
            </a:endParaRPr>
          </a:p>
        </p:txBody>
      </p:sp>
      <p:sp>
        <p:nvSpPr>
          <p:cNvPr id="1413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extLst>
      <p:ext uri="{BB962C8B-B14F-4D97-AF65-F5344CB8AC3E}">
        <p14:creationId xmlns:p14="http://schemas.microsoft.com/office/powerpoint/2010/main" val="19271443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42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22FA70A-DA27-4840-BAA0-B556F8C58C9A}" type="slidenum">
              <a:rPr lang="en-US" altLang="en-US"/>
              <a:pPr eaLnBrk="1" hangingPunct="1"/>
              <a:t>46</a:t>
            </a:fld>
            <a:endParaRPr lang="en-US" altLang="en-US"/>
          </a:p>
        </p:txBody>
      </p:sp>
    </p:spTree>
    <p:extLst>
      <p:ext uri="{BB962C8B-B14F-4D97-AF65-F5344CB8AC3E}">
        <p14:creationId xmlns:p14="http://schemas.microsoft.com/office/powerpoint/2010/main" val="8168428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228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A444CBF-CE2B-4182-BC5E-D26E0D7082E1}" type="slidenum">
              <a:rPr lang="en-US" altLang="en-US"/>
              <a:pPr eaLnBrk="1" hangingPunct="1"/>
              <a:t>47</a:t>
            </a:fld>
            <a:endParaRPr lang="en-US" altLang="en-US"/>
          </a:p>
        </p:txBody>
      </p:sp>
    </p:spTree>
    <p:extLst>
      <p:ext uri="{BB962C8B-B14F-4D97-AF65-F5344CB8AC3E}">
        <p14:creationId xmlns:p14="http://schemas.microsoft.com/office/powerpoint/2010/main" val="40623703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1228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A444CBF-CE2B-4182-BC5E-D26E0D7082E1}" type="slidenum">
              <a:rPr lang="en-US" altLang="en-US"/>
              <a:pPr eaLnBrk="1" hangingPunct="1"/>
              <a:t>48</a:t>
            </a:fld>
            <a:endParaRPr lang="en-US" altLang="en-US"/>
          </a:p>
        </p:txBody>
      </p:sp>
    </p:spTree>
    <p:extLst>
      <p:ext uri="{BB962C8B-B14F-4D97-AF65-F5344CB8AC3E}">
        <p14:creationId xmlns:p14="http://schemas.microsoft.com/office/powerpoint/2010/main" val="12487625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p>
        </p:txBody>
      </p:sp>
      <p:sp>
        <p:nvSpPr>
          <p:cNvPr id="1228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A444CBF-CE2B-4182-BC5E-D26E0D7082E1}" type="slidenum">
              <a:rPr lang="en-US" altLang="en-US"/>
              <a:pPr eaLnBrk="1" hangingPunct="1"/>
              <a:t>49</a:t>
            </a:fld>
            <a:endParaRPr lang="en-US" altLang="en-US"/>
          </a:p>
        </p:txBody>
      </p:sp>
    </p:spTree>
    <p:extLst>
      <p:ext uri="{BB962C8B-B14F-4D97-AF65-F5344CB8AC3E}">
        <p14:creationId xmlns:p14="http://schemas.microsoft.com/office/powerpoint/2010/main" val="32142750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p>
        </p:txBody>
      </p:sp>
      <p:sp>
        <p:nvSpPr>
          <p:cNvPr id="1228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A444CBF-CE2B-4182-BC5E-D26E0D7082E1}" type="slidenum">
              <a:rPr lang="en-US" altLang="en-US"/>
              <a:pPr eaLnBrk="1" hangingPunct="1"/>
              <a:t>50</a:t>
            </a:fld>
            <a:endParaRPr lang="en-US" altLang="en-US"/>
          </a:p>
        </p:txBody>
      </p:sp>
    </p:spTree>
    <p:extLst>
      <p:ext uri="{BB962C8B-B14F-4D97-AF65-F5344CB8AC3E}">
        <p14:creationId xmlns:p14="http://schemas.microsoft.com/office/powerpoint/2010/main" val="1426093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2870B32B-AE33-4E00-9A1A-0E4461A116E7}" type="slidenum">
              <a:rPr lang="en-CA" altLang="en-US">
                <a:latin typeface="Arial" panose="020B0604020202020204" pitchFamily="34" charset="0"/>
              </a:rPr>
              <a:pPr eaLnBrk="1" hangingPunct="1">
                <a:spcBef>
                  <a:spcPct val="0"/>
                </a:spcBef>
              </a:pPr>
              <a:t>5</a:t>
            </a:fld>
            <a:endParaRPr lang="en-CA" altLang="en-US">
              <a:latin typeface="Arial" panose="020B0604020202020204" pitchFamily="34" charset="0"/>
            </a:endParaRPr>
          </a:p>
        </p:txBody>
      </p:sp>
      <p:sp>
        <p:nvSpPr>
          <p:cNvPr id="1013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extLst>
      <p:ext uri="{BB962C8B-B14F-4D97-AF65-F5344CB8AC3E}">
        <p14:creationId xmlns:p14="http://schemas.microsoft.com/office/powerpoint/2010/main" val="29494106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p>
        </p:txBody>
      </p:sp>
      <p:sp>
        <p:nvSpPr>
          <p:cNvPr id="1228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A444CBF-CE2B-4182-BC5E-D26E0D7082E1}" type="slidenum">
              <a:rPr lang="en-US" altLang="en-US"/>
              <a:pPr eaLnBrk="1" hangingPunct="1"/>
              <a:t>51</a:t>
            </a:fld>
            <a:endParaRPr lang="en-US" altLang="en-US"/>
          </a:p>
        </p:txBody>
      </p:sp>
    </p:spTree>
    <p:extLst>
      <p:ext uri="{BB962C8B-B14F-4D97-AF65-F5344CB8AC3E}">
        <p14:creationId xmlns:p14="http://schemas.microsoft.com/office/powerpoint/2010/main" val="39073466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228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A444CBF-CE2B-4182-BC5E-D26E0D7082E1}" type="slidenum">
              <a:rPr lang="en-US" altLang="en-US"/>
              <a:pPr eaLnBrk="1" hangingPunct="1"/>
              <a:t>52</a:t>
            </a:fld>
            <a:endParaRPr lang="en-US" altLang="en-US"/>
          </a:p>
        </p:txBody>
      </p:sp>
    </p:spTree>
    <p:extLst>
      <p:ext uri="{BB962C8B-B14F-4D97-AF65-F5344CB8AC3E}">
        <p14:creationId xmlns:p14="http://schemas.microsoft.com/office/powerpoint/2010/main" val="36705436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algn="l" eaLnBrk="1" fontAlgn="auto" hangingPunct="1">
              <a:spcAft>
                <a:spcPts val="0"/>
              </a:spcAft>
              <a:buNone/>
              <a:defRPr/>
            </a:pPr>
            <a:endParaRPr lang="en-US" dirty="0"/>
          </a:p>
        </p:txBody>
      </p:sp>
    </p:spTree>
    <p:extLst>
      <p:ext uri="{BB962C8B-B14F-4D97-AF65-F5344CB8AC3E}">
        <p14:creationId xmlns:p14="http://schemas.microsoft.com/office/powerpoint/2010/main" val="17290277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p:cNvSpPr>
            <a:spLocks noGrp="1" noRot="1" noChangeAspect="1" noTextEdit="1"/>
          </p:cNvSpPr>
          <p:nvPr>
            <p:ph type="sldImg"/>
          </p:nvPr>
        </p:nvSpPr>
        <p:spPr>
          <a:ln/>
        </p:spPr>
      </p:sp>
      <p:sp>
        <p:nvSpPr>
          <p:cNvPr id="189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
        <p:nvSpPr>
          <p:cNvPr id="189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9E0AF44-2064-4BA1-BAC1-37399AFFB047}" type="slidenum">
              <a:rPr lang="en-CA" altLang="en-US">
                <a:latin typeface="Tahoma" panose="020B0604030504040204" pitchFamily="34" charset="0"/>
              </a:rPr>
              <a:pPr>
                <a:spcBef>
                  <a:spcPct val="0"/>
                </a:spcBef>
              </a:pPr>
              <a:t>54</a:t>
            </a:fld>
            <a:endParaRPr lang="en-CA" altLang="en-US">
              <a:latin typeface="Tahoma" panose="020B0604030504040204" pitchFamily="34" charset="0"/>
            </a:endParaRPr>
          </a:p>
        </p:txBody>
      </p:sp>
    </p:spTree>
    <p:extLst>
      <p:ext uri="{BB962C8B-B14F-4D97-AF65-F5344CB8AC3E}">
        <p14:creationId xmlns:p14="http://schemas.microsoft.com/office/powerpoint/2010/main" val="3753787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CA9DE5FA-511B-4EF1-AC47-5B4B6F41D154}" type="slidenum">
              <a:rPr lang="en-CA" altLang="en-US">
                <a:latin typeface="Arial" panose="020B0604020202020204" pitchFamily="34" charset="0"/>
              </a:rPr>
              <a:pPr eaLnBrk="1" hangingPunct="1">
                <a:spcBef>
                  <a:spcPct val="0"/>
                </a:spcBef>
              </a:pPr>
              <a:t>6</a:t>
            </a:fld>
            <a:endParaRPr lang="en-CA" altLang="en-US">
              <a:latin typeface="Arial" panose="020B0604020202020204" pitchFamily="34" charset="0"/>
            </a:endParaRPr>
          </a:p>
        </p:txBody>
      </p:sp>
      <p:sp>
        <p:nvSpPr>
          <p:cNvPr id="1024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890960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7BAF929B-A43F-4E48-86AB-A6CDC5587B29}" type="slidenum">
              <a:rPr lang="en-CA" altLang="en-US">
                <a:latin typeface="Arial" panose="020B0604020202020204" pitchFamily="34" charset="0"/>
              </a:rPr>
              <a:pPr eaLnBrk="1" hangingPunct="1">
                <a:spcBef>
                  <a:spcPct val="0"/>
                </a:spcBef>
              </a:pPr>
              <a:t>8</a:t>
            </a:fld>
            <a:endParaRPr lang="en-CA" altLang="en-US">
              <a:latin typeface="Arial" panose="020B0604020202020204" pitchFamily="34" charset="0"/>
            </a:endParaRPr>
          </a:p>
        </p:txBody>
      </p:sp>
      <p:sp>
        <p:nvSpPr>
          <p:cNvPr id="1034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975465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EC571DFE-7EFF-44F6-9E34-E992502EC835}" type="slidenum">
              <a:rPr lang="en-CA" altLang="en-US">
                <a:latin typeface="Arial" panose="020B0604020202020204" pitchFamily="34" charset="0"/>
              </a:rPr>
              <a:pPr eaLnBrk="1" hangingPunct="1">
                <a:spcBef>
                  <a:spcPct val="0"/>
                </a:spcBef>
              </a:pPr>
              <a:t>9</a:t>
            </a:fld>
            <a:endParaRPr lang="en-CA" altLang="en-US">
              <a:latin typeface="Arial" panose="020B0604020202020204" pitchFamily="34" charset="0"/>
            </a:endParaRPr>
          </a:p>
        </p:txBody>
      </p:sp>
      <p:sp>
        <p:nvSpPr>
          <p:cNvPr id="1054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985920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065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E6B7989-FB6B-409E-BFCA-B4D1112224DE}" type="slidenum">
              <a:rPr lang="en-US" altLang="en-US"/>
              <a:pPr eaLnBrk="1" hangingPunct="1"/>
              <a:t>10</a:t>
            </a:fld>
            <a:endParaRPr lang="en-US" altLang="en-US"/>
          </a:p>
        </p:txBody>
      </p:sp>
    </p:spTree>
    <p:extLst>
      <p:ext uri="{BB962C8B-B14F-4D97-AF65-F5344CB8AC3E}">
        <p14:creationId xmlns:p14="http://schemas.microsoft.com/office/powerpoint/2010/main" val="690154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C5188B-E2C6-4775-89CD-275DD9806E24}"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598356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68ED2A-9B07-435B-8C4F-39CDEE327839}"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3612929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AD214C-FBF7-4BD5-9331-007D8F9BC028}"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B03EA-CACF-491E-B672-7F54147D4218}"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3608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D102A6-4102-416D-B96A-7149BA63BCC9}"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1631305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1D59D5-F529-4B10-9045-F5D358ECC804}"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B03EA-CACF-491E-B672-7F54147D4218}"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61539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EFFC80-2FDE-4AF2-9544-02083D55D89D}"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860312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9389F1-805F-48D9-BEAB-34A282E360C4}"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1887699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93B342-4726-43F8-AB00-D1978FA590A9}"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958606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PhAnim="0" type="title" preserve="1">
  <p:cSld name="Title Slide">
    <p:spTree>
      <p:nvGrpSpPr>
        <p:cNvPr id="1" name=""/>
        <p:cNvGrpSpPr/>
        <p:nvPr/>
      </p:nvGrpSpPr>
      <p:grpSpPr>
        <a:xfrm>
          <a:off x="0" y="0"/>
          <a:ext cx="0" cy="0"/>
          <a:chOff x="0" y="0"/>
          <a:chExt cx="0" cy="0"/>
        </a:xfrm>
      </p:grpSpPr>
      <p:sp>
        <p:nvSpPr>
          <p:cNvPr id="4" name="Rectangle 47"/>
          <p:cNvSpPr>
            <a:spLocks noChangeArrowheads="1"/>
          </p:cNvSpPr>
          <p:nvPr userDrawn="1"/>
        </p:nvSpPr>
        <p:spPr bwMode="auto">
          <a:xfrm>
            <a:off x="0" y="4581525"/>
            <a:ext cx="9144000" cy="2276475"/>
          </a:xfrm>
          <a:prstGeom prst="rect">
            <a:avLst/>
          </a:prstGeom>
          <a:solidFill>
            <a:srgbClr val="B2B2B2">
              <a:alpha val="5882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fontAlgn="base">
              <a:spcBef>
                <a:spcPct val="0"/>
              </a:spcBef>
              <a:spcAft>
                <a:spcPct val="0"/>
              </a:spcAft>
            </a:pPr>
            <a:endParaRPr lang="en-US" altLang="en-US" smtClean="0">
              <a:solidFill>
                <a:srgbClr val="000000"/>
              </a:solidFill>
            </a:endParaRPr>
          </a:p>
        </p:txBody>
      </p:sp>
      <p:sp>
        <p:nvSpPr>
          <p:cNvPr id="5" name="Rectangle 44" descr="40%"/>
          <p:cNvSpPr>
            <a:spLocks noChangeArrowheads="1"/>
          </p:cNvSpPr>
          <p:nvPr/>
        </p:nvSpPr>
        <p:spPr bwMode="auto">
          <a:xfrm>
            <a:off x="0" y="0"/>
            <a:ext cx="9144000" cy="4581525"/>
          </a:xfrm>
          <a:prstGeom prst="rect">
            <a:avLst/>
          </a:prstGeom>
          <a:pattFill prst="pct40">
            <a:fgClr>
              <a:srgbClr val="7376B1">
                <a:alpha val="63921"/>
              </a:srgbClr>
            </a:fgClr>
            <a:bgClr>
              <a:schemeClr val="bg1">
                <a:alpha val="63921"/>
              </a:schemeClr>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fontAlgn="base">
              <a:spcBef>
                <a:spcPct val="0"/>
              </a:spcBef>
              <a:spcAft>
                <a:spcPct val="0"/>
              </a:spcAft>
            </a:pPr>
            <a:endParaRPr lang="en-US" altLang="en-US" smtClean="0">
              <a:solidFill>
                <a:srgbClr val="000000"/>
              </a:solidFill>
            </a:endParaRPr>
          </a:p>
        </p:txBody>
      </p:sp>
      <p:pic>
        <p:nvPicPr>
          <p:cNvPr id="6" name="Picture 4" descr="Pearson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150" y="6419850"/>
            <a:ext cx="11525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395413" y="6537325"/>
            <a:ext cx="3527425" cy="230188"/>
          </a:xfrm>
          <a:prstGeom prst="rect">
            <a:avLst/>
          </a:prstGeom>
          <a:noFill/>
          <a:ln>
            <a:noFill/>
          </a:ln>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fontAlgn="base" hangingPunct="1">
              <a:spcBef>
                <a:spcPct val="0"/>
              </a:spcBef>
              <a:spcAft>
                <a:spcPct val="0"/>
              </a:spcAft>
              <a:defRPr/>
            </a:pPr>
            <a:r>
              <a:rPr lang="en-US" sz="900" dirty="0" smtClean="0">
                <a:solidFill>
                  <a:srgbClr val="000000"/>
                </a:solidFill>
              </a:rPr>
              <a:t>Copyright © 2014 Pearson Addison-Wesley.  All rights reserved.</a:t>
            </a:r>
          </a:p>
        </p:txBody>
      </p:sp>
      <p:sp>
        <p:nvSpPr>
          <p:cNvPr id="4126" name="Rectangle 30" descr="Pink tissue paper"/>
          <p:cNvSpPr>
            <a:spLocks noGrp="1" noChangeArrowheads="1"/>
          </p:cNvSpPr>
          <p:nvPr>
            <p:ph type="ctrTitle" sz="quarter"/>
          </p:nvPr>
        </p:nvSpPr>
        <p:spPr>
          <a:xfrm>
            <a:off x="304800" y="152400"/>
            <a:ext cx="7086600" cy="2286000"/>
          </a:xfrm>
        </p:spPr>
        <p:txBody>
          <a:bodyPr wrap="none" anchor="ctr"/>
          <a:lstStyle>
            <a:lvl1pPr>
              <a:defRPr sz="6600">
                <a:solidFill>
                  <a:srgbClr val="05310F"/>
                </a:solidFill>
              </a:defRPr>
            </a:lvl1pPr>
          </a:lstStyle>
          <a:p>
            <a:r>
              <a:rPr lang="en-US" dirty="0"/>
              <a:t>Click to edit </a:t>
            </a:r>
            <a:br>
              <a:rPr lang="en-US" dirty="0"/>
            </a:br>
            <a:r>
              <a:rPr lang="en-US" dirty="0"/>
              <a:t>Master title style</a:t>
            </a:r>
          </a:p>
        </p:txBody>
      </p:sp>
      <p:sp>
        <p:nvSpPr>
          <p:cNvPr id="4134" name="Rectangle 38" descr="Pink tissue paper"/>
          <p:cNvSpPr>
            <a:spLocks noGrp="1" noChangeArrowheads="1"/>
          </p:cNvSpPr>
          <p:nvPr>
            <p:ph type="subTitle" sz="quarter" idx="1"/>
          </p:nvPr>
        </p:nvSpPr>
        <p:spPr>
          <a:xfrm>
            <a:off x="1981200" y="2590800"/>
            <a:ext cx="6629400" cy="1905000"/>
          </a:xfrm>
        </p:spPr>
        <p:txBody>
          <a:bodyPr/>
          <a:lstStyle>
            <a:lvl1pPr marL="0" indent="0" algn="r">
              <a:buFont typeface="Wingdings" pitchFamily="2" charset="2"/>
              <a:buNone/>
              <a:defRPr sz="3600">
                <a:solidFill>
                  <a:schemeClr val="accent5">
                    <a:lumMod val="10000"/>
                  </a:schemeClr>
                </a:solidFill>
              </a:defRPr>
            </a:lvl1pPr>
          </a:lstStyle>
          <a:p>
            <a:r>
              <a:rPr lang="en-US" dirty="0"/>
              <a:t>Click to edit Master subtitle style</a:t>
            </a:r>
          </a:p>
        </p:txBody>
      </p:sp>
    </p:spTree>
    <p:extLst>
      <p:ext uri="{BB962C8B-B14F-4D97-AF65-F5344CB8AC3E}">
        <p14:creationId xmlns:p14="http://schemas.microsoft.com/office/powerpoint/2010/main" val="3265692575"/>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r>
              <a:rPr lang="en-US"/>
              <a:t>Slide 1- </a:t>
            </a:r>
            <a:fld id="{142AB670-B945-4570-B83B-B70CB6F3EDFC}" type="slidenum">
              <a:rPr lang="en-US"/>
              <a:pPr>
                <a:defRPr/>
              </a:pPr>
              <a:t>‹#›</a:t>
            </a:fld>
            <a:endParaRPr lang="en-CA"/>
          </a:p>
        </p:txBody>
      </p:sp>
    </p:spTree>
    <p:extLst>
      <p:ext uri="{BB962C8B-B14F-4D97-AF65-F5344CB8AC3E}">
        <p14:creationId xmlns:p14="http://schemas.microsoft.com/office/powerpoint/2010/main" val="3456970735"/>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t>Slide 1- </a:t>
            </a:r>
            <a:fld id="{3FC98090-923A-4CE0-BE68-87BF8F99E787}" type="slidenum">
              <a:rPr lang="en-US"/>
              <a:pPr>
                <a:defRPr/>
              </a:pPr>
              <a:t>‹#›</a:t>
            </a:fld>
            <a:endParaRPr lang="en-CA"/>
          </a:p>
        </p:txBody>
      </p:sp>
    </p:spTree>
    <p:extLst>
      <p:ext uri="{BB962C8B-B14F-4D97-AF65-F5344CB8AC3E}">
        <p14:creationId xmlns:p14="http://schemas.microsoft.com/office/powerpoint/2010/main" val="384434531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AC0056-7ABD-4EDF-BD88-BFD5AA9EE22D}"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369834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4513" y="16764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7263" y="16764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ln/>
        </p:spPr>
        <p:txBody>
          <a:bodyPr/>
          <a:lstStyle>
            <a:lvl1pPr>
              <a:defRPr/>
            </a:lvl1pPr>
          </a:lstStyle>
          <a:p>
            <a:pPr>
              <a:defRPr/>
            </a:pPr>
            <a:r>
              <a:rPr lang="en-US"/>
              <a:t>Slide 1- </a:t>
            </a:r>
            <a:fld id="{0612C6B0-CE8C-48CD-BBD6-919011B69710}" type="slidenum">
              <a:rPr lang="en-US"/>
              <a:pPr>
                <a:defRPr/>
              </a:pPr>
              <a:t>‹#›</a:t>
            </a:fld>
            <a:endParaRPr lang="en-CA"/>
          </a:p>
        </p:txBody>
      </p:sp>
    </p:spTree>
    <p:extLst>
      <p:ext uri="{BB962C8B-B14F-4D97-AF65-F5344CB8AC3E}">
        <p14:creationId xmlns:p14="http://schemas.microsoft.com/office/powerpoint/2010/main" val="2610690358"/>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3"/>
          <p:cNvSpPr>
            <a:spLocks noGrp="1" noChangeArrowheads="1"/>
          </p:cNvSpPr>
          <p:nvPr>
            <p:ph type="sldNum" sz="quarter" idx="10"/>
          </p:nvPr>
        </p:nvSpPr>
        <p:spPr>
          <a:ln/>
        </p:spPr>
        <p:txBody>
          <a:bodyPr/>
          <a:lstStyle>
            <a:lvl1pPr>
              <a:defRPr/>
            </a:lvl1pPr>
          </a:lstStyle>
          <a:p>
            <a:pPr>
              <a:defRPr/>
            </a:pPr>
            <a:r>
              <a:rPr lang="en-US"/>
              <a:t>Slide 1- </a:t>
            </a:r>
            <a:fld id="{90CD2208-4A0F-4415-A2B7-CABC585B5F5B}" type="slidenum">
              <a:rPr lang="en-US"/>
              <a:pPr>
                <a:defRPr/>
              </a:pPr>
              <a:t>‹#›</a:t>
            </a:fld>
            <a:endParaRPr lang="en-CA"/>
          </a:p>
        </p:txBody>
      </p:sp>
    </p:spTree>
    <p:extLst>
      <p:ext uri="{BB962C8B-B14F-4D97-AF65-F5344CB8AC3E}">
        <p14:creationId xmlns:p14="http://schemas.microsoft.com/office/powerpoint/2010/main" val="455894738"/>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3"/>
          <p:cNvSpPr>
            <a:spLocks noGrp="1" noChangeArrowheads="1"/>
          </p:cNvSpPr>
          <p:nvPr>
            <p:ph type="sldNum" sz="quarter" idx="10"/>
          </p:nvPr>
        </p:nvSpPr>
        <p:spPr>
          <a:ln/>
        </p:spPr>
        <p:txBody>
          <a:bodyPr/>
          <a:lstStyle>
            <a:lvl1pPr>
              <a:defRPr/>
            </a:lvl1pPr>
          </a:lstStyle>
          <a:p>
            <a:pPr>
              <a:defRPr/>
            </a:pPr>
            <a:r>
              <a:rPr lang="en-US"/>
              <a:t>Slide 1- </a:t>
            </a:r>
            <a:fld id="{7E3F59F7-74FE-4E07-BA47-20FC2604428C}" type="slidenum">
              <a:rPr lang="en-US"/>
              <a:pPr>
                <a:defRPr/>
              </a:pPr>
              <a:t>‹#›</a:t>
            </a:fld>
            <a:endParaRPr lang="en-CA"/>
          </a:p>
        </p:txBody>
      </p:sp>
    </p:spTree>
    <p:extLst>
      <p:ext uri="{BB962C8B-B14F-4D97-AF65-F5344CB8AC3E}">
        <p14:creationId xmlns:p14="http://schemas.microsoft.com/office/powerpoint/2010/main" val="900889606"/>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r>
              <a:rPr lang="en-US"/>
              <a:t>Slide 1- </a:t>
            </a:r>
            <a:fld id="{1769E589-E721-435C-814E-2712331BA947}" type="slidenum">
              <a:rPr lang="en-US"/>
              <a:pPr>
                <a:defRPr/>
              </a:pPr>
              <a:t>‹#›</a:t>
            </a:fld>
            <a:endParaRPr lang="en-CA"/>
          </a:p>
        </p:txBody>
      </p:sp>
    </p:spTree>
    <p:extLst>
      <p:ext uri="{BB962C8B-B14F-4D97-AF65-F5344CB8AC3E}">
        <p14:creationId xmlns:p14="http://schemas.microsoft.com/office/powerpoint/2010/main" val="2455230509"/>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a:t>Slide 1- </a:t>
            </a:r>
            <a:fld id="{DE63F018-9125-486B-AB74-519A88A1B1DC}" type="slidenum">
              <a:rPr lang="en-US"/>
              <a:pPr>
                <a:defRPr/>
              </a:pPr>
              <a:t>‹#›</a:t>
            </a:fld>
            <a:endParaRPr lang="en-CA"/>
          </a:p>
        </p:txBody>
      </p:sp>
    </p:spTree>
    <p:extLst>
      <p:ext uri="{BB962C8B-B14F-4D97-AF65-F5344CB8AC3E}">
        <p14:creationId xmlns:p14="http://schemas.microsoft.com/office/powerpoint/2010/main" val="1456051118"/>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a:t>Slide 1- </a:t>
            </a:r>
            <a:fld id="{95CF0E0E-1EDE-4BCB-8BC5-15E11004F003}" type="slidenum">
              <a:rPr lang="en-US"/>
              <a:pPr>
                <a:defRPr/>
              </a:pPr>
              <a:t>‹#›</a:t>
            </a:fld>
            <a:endParaRPr lang="en-CA"/>
          </a:p>
        </p:txBody>
      </p:sp>
    </p:spTree>
    <p:extLst>
      <p:ext uri="{BB962C8B-B14F-4D97-AF65-F5344CB8AC3E}">
        <p14:creationId xmlns:p14="http://schemas.microsoft.com/office/powerpoint/2010/main" val="1103662429"/>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r>
              <a:rPr lang="en-US"/>
              <a:t>Slide 1- </a:t>
            </a:r>
            <a:fld id="{1E64F658-2F10-4FC8-AF79-FC404B86882B}" type="slidenum">
              <a:rPr lang="en-US"/>
              <a:pPr>
                <a:defRPr/>
              </a:pPr>
              <a:t>‹#›</a:t>
            </a:fld>
            <a:endParaRPr lang="en-CA"/>
          </a:p>
        </p:txBody>
      </p:sp>
    </p:spTree>
    <p:extLst>
      <p:ext uri="{BB962C8B-B14F-4D97-AF65-F5344CB8AC3E}">
        <p14:creationId xmlns:p14="http://schemas.microsoft.com/office/powerpoint/2010/main" val="2867374182"/>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303213"/>
            <a:ext cx="2076450" cy="59451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03213"/>
            <a:ext cx="6076950" cy="59451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r>
              <a:rPr lang="en-US"/>
              <a:t>Slide 1- </a:t>
            </a:r>
            <a:fld id="{DCC1815A-3C96-4FE6-9796-17D62EC8CAAB}" type="slidenum">
              <a:rPr lang="en-US"/>
              <a:pPr>
                <a:defRPr/>
              </a:pPr>
              <a:t>‹#›</a:t>
            </a:fld>
            <a:endParaRPr lang="en-CA"/>
          </a:p>
        </p:txBody>
      </p:sp>
    </p:spTree>
    <p:extLst>
      <p:ext uri="{BB962C8B-B14F-4D97-AF65-F5344CB8AC3E}">
        <p14:creationId xmlns:p14="http://schemas.microsoft.com/office/powerpoint/2010/main" val="383670791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99E393-4019-4631-89FF-643BCBB2E214}" type="datetime1">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683196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BD477BE-CF42-4526-BF6F-767B831F4856}" type="datetime1">
              <a:rPr lang="en-US" smtClean="0"/>
              <a:t>8/2/2017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3714619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B0F799-2FBC-452E-B441-295E1C01F5B1}" type="datetime1">
              <a:rPr lang="en-US" smtClean="0"/>
              <a:t>8/2/2017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2531533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9C57A83-4B87-4CAB-8AAA-BAD207C095BC}" type="datetime1">
              <a:rPr lang="en-US" smtClean="0"/>
              <a:t>8/2/2017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1866717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5FA29D-122F-4460-9A82-703905C05F86}" type="datetime1">
              <a:rPr lang="en-US" smtClean="0"/>
              <a:t>8/2/2017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151723669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F406C2-508B-4759-B40F-5D3BC6CE9BFB}" type="datetime1">
              <a:rPr lang="en-US" smtClean="0"/>
              <a:t>8/2/2017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416098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59BC48-E1CB-4520-A3CD-960096EA2C04}" type="datetime1">
              <a:rPr lang="en-US" smtClean="0"/>
              <a:t>8/2/2017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3B03EA-CACF-491E-B672-7F54147D4218}" type="slidenum">
              <a:rPr lang="en-US" smtClean="0"/>
              <a:t>‹#›</a:t>
            </a:fld>
            <a:endParaRPr lang="en-US"/>
          </a:p>
        </p:txBody>
      </p:sp>
    </p:spTree>
    <p:extLst>
      <p:ext uri="{BB962C8B-B14F-4D97-AF65-F5344CB8AC3E}">
        <p14:creationId xmlns:p14="http://schemas.microsoft.com/office/powerpoint/2010/main" val="2529396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1.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alphaModFix amt="7000"/>
            <a:lum/>
          </a:blip>
          <a:srcRect/>
          <a:stretch>
            <a:fillRect r="-236000"/>
          </a:stretch>
        </a:blip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B0A91B-ED9F-4781-9FAC-2765E0E5D878}" type="datetime1">
              <a:rPr lang="en-US" smtClean="0"/>
              <a:t>8/2/2017</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463B03EA-CACF-491E-B672-7F54147D4218}" type="slidenum">
              <a:rPr lang="en-US" smtClean="0"/>
              <a:t>‹#›</a:t>
            </a:fld>
            <a:endParaRPr lang="en-US"/>
          </a:p>
        </p:txBody>
      </p:sp>
      <p:pic>
        <p:nvPicPr>
          <p:cNvPr id="18" name="Picture 17"/>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26894" y="3264"/>
            <a:ext cx="2376308" cy="752292"/>
          </a:xfrm>
          <a:prstGeom prst="rect">
            <a:avLst/>
          </a:prstGeom>
        </p:spPr>
      </p:pic>
    </p:spTree>
    <p:extLst>
      <p:ext uri="{BB962C8B-B14F-4D97-AF65-F5344CB8AC3E}">
        <p14:creationId xmlns:p14="http://schemas.microsoft.com/office/powerpoint/2010/main" val="306661180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iming>
    <p:tnLst>
      <p:par>
        <p:cTn id="1" dur="indefinite" restart="never" nodeType="tmRoot"/>
      </p:par>
    </p:tnLst>
  </p:timing>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7000"/>
            <a:lum/>
          </a:blip>
          <a:srcRect/>
          <a:stretch>
            <a:fillRect r="-236000"/>
          </a:stretch>
        </a:blipFill>
        <a:effectLst/>
      </p:bgPr>
    </p:bg>
    <p:spTree>
      <p:nvGrpSpPr>
        <p:cNvPr id="1" name=""/>
        <p:cNvGrpSpPr/>
        <p:nvPr/>
      </p:nvGrpSpPr>
      <p:grpSpPr>
        <a:xfrm>
          <a:off x="0" y="0"/>
          <a:ext cx="0" cy="0"/>
          <a:chOff x="0" y="0"/>
          <a:chExt cx="0" cy="0"/>
        </a:xfrm>
      </p:grpSpPr>
      <p:sp>
        <p:nvSpPr>
          <p:cNvPr id="1026" name="Rectangle 37"/>
          <p:cNvSpPr>
            <a:spLocks noChangeArrowheads="1"/>
          </p:cNvSpPr>
          <p:nvPr userDrawn="1"/>
        </p:nvSpPr>
        <p:spPr bwMode="gray">
          <a:xfrm rot="-5400000">
            <a:off x="4419600" y="2136775"/>
            <a:ext cx="301625" cy="9140825"/>
          </a:xfrm>
          <a:prstGeom prst="rect">
            <a:avLst/>
          </a:prstGeom>
          <a:gradFill rotWithShape="0">
            <a:gsLst>
              <a:gs pos="0">
                <a:srgbClr val="6669AA">
                  <a:alpha val="46999"/>
                </a:srgbClr>
              </a:gs>
              <a:gs pos="100000">
                <a:srgbClr val="CCCDE3"/>
              </a:gs>
            </a:gsLst>
            <a:lin ang="5400000" scaled="1"/>
          </a:gradFill>
          <a:ln>
            <a:noFill/>
          </a:ln>
          <a:extLst>
            <a:ext uri="{91240B29-F687-4F45-9708-019B960494DF}">
              <a14:hiddenLine xmlns:a14="http://schemas.microsoft.com/office/drawing/2010/main" w="76200">
                <a:solidFill>
                  <a:srgbClr val="000000"/>
                </a:solidFill>
                <a:miter lim="800000"/>
                <a:headEnd/>
                <a:tailEnd/>
              </a14:hiddenLine>
            </a:ext>
          </a:extLst>
        </p:spPr>
        <p:txBody>
          <a:bodyPr vert="eaVert"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fontAlgn="base">
              <a:spcBef>
                <a:spcPct val="0"/>
              </a:spcBef>
              <a:spcAft>
                <a:spcPct val="0"/>
              </a:spcAft>
            </a:pPr>
            <a:endParaRPr kumimoji="1" lang="en-US" altLang="en-US" sz="3200" smtClean="0">
              <a:solidFill>
                <a:srgbClr val="000000"/>
              </a:solidFill>
              <a:latin typeface="Tahoma" panose="020B0604030504040204" pitchFamily="34" charset="0"/>
            </a:endParaRPr>
          </a:p>
        </p:txBody>
      </p:sp>
      <p:sp>
        <p:nvSpPr>
          <p:cNvPr id="1027" name="Rectangle 42" descr="40%"/>
          <p:cNvSpPr>
            <a:spLocks noChangeArrowheads="1"/>
          </p:cNvSpPr>
          <p:nvPr userDrawn="1"/>
        </p:nvSpPr>
        <p:spPr bwMode="gray">
          <a:xfrm rot="-5400000">
            <a:off x="3849688" y="-3849688"/>
            <a:ext cx="1441450" cy="9140825"/>
          </a:xfrm>
          <a:prstGeom prst="rect">
            <a:avLst/>
          </a:prstGeom>
          <a:solidFill>
            <a:srgbClr val="05310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fontAlgn="base">
              <a:spcBef>
                <a:spcPct val="0"/>
              </a:spcBef>
              <a:spcAft>
                <a:spcPct val="0"/>
              </a:spcAft>
            </a:pPr>
            <a:endParaRPr kumimoji="1" lang="en-US" altLang="en-US" sz="3200" smtClean="0">
              <a:solidFill>
                <a:srgbClr val="000000"/>
              </a:solidFill>
              <a:latin typeface="Tahoma" panose="020B0604030504040204" pitchFamily="34" charset="0"/>
            </a:endParaRPr>
          </a:p>
        </p:txBody>
      </p:sp>
      <p:sp>
        <p:nvSpPr>
          <p:cNvPr id="1028" name="Rectangle 9"/>
          <p:cNvSpPr>
            <a:spLocks noGrp="1" noChangeArrowheads="1"/>
          </p:cNvSpPr>
          <p:nvPr>
            <p:ph type="title"/>
          </p:nvPr>
        </p:nvSpPr>
        <p:spPr bwMode="auto">
          <a:xfrm>
            <a:off x="533400" y="303213"/>
            <a:ext cx="8305800"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3085" name="Rectangle 13"/>
          <p:cNvSpPr>
            <a:spLocks noGrp="1" noChangeArrowheads="1"/>
          </p:cNvSpPr>
          <p:nvPr>
            <p:ph type="sldNum" sz="quarter" idx="4"/>
          </p:nvPr>
        </p:nvSpPr>
        <p:spPr bwMode="auto">
          <a:xfrm>
            <a:off x="7050088"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smtClean="0">
                <a:solidFill>
                  <a:srgbClr val="000000"/>
                </a:solidFill>
              </a:defRPr>
            </a:lvl1pPr>
          </a:lstStyle>
          <a:p>
            <a:pPr fontAlgn="base">
              <a:spcBef>
                <a:spcPct val="0"/>
              </a:spcBef>
              <a:spcAft>
                <a:spcPct val="0"/>
              </a:spcAft>
              <a:defRPr/>
            </a:pPr>
            <a:r>
              <a:rPr lang="en-US"/>
              <a:t>Slide 1- </a:t>
            </a:r>
            <a:fld id="{9E6EC2E6-CC41-46DC-A9C2-98E1BD67E00E}" type="slidenum">
              <a:rPr lang="en-US"/>
              <a:pPr fontAlgn="base">
                <a:spcBef>
                  <a:spcPct val="0"/>
                </a:spcBef>
                <a:spcAft>
                  <a:spcPct val="0"/>
                </a:spcAft>
                <a:defRPr/>
              </a:pPr>
              <a:t>‹#›</a:t>
            </a:fld>
            <a:endParaRPr lang="en-CA"/>
          </a:p>
        </p:txBody>
      </p:sp>
      <p:sp>
        <p:nvSpPr>
          <p:cNvPr id="1030" name="Rectangle 21"/>
          <p:cNvSpPr>
            <a:spLocks noGrp="1" noChangeArrowheads="1"/>
          </p:cNvSpPr>
          <p:nvPr>
            <p:ph type="body" idx="1"/>
          </p:nvPr>
        </p:nvSpPr>
        <p:spPr bwMode="auto">
          <a:xfrm>
            <a:off x="544513" y="1676400"/>
            <a:ext cx="829468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1" name="Rectangle 30"/>
          <p:cNvSpPr>
            <a:spLocks noChangeArrowheads="1"/>
          </p:cNvSpPr>
          <p:nvPr/>
        </p:nvSpPr>
        <p:spPr bwMode="auto">
          <a:xfrm>
            <a:off x="838200" y="6397625"/>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fontAlgn="base">
              <a:spcBef>
                <a:spcPct val="0"/>
              </a:spcBef>
              <a:spcAft>
                <a:spcPct val="0"/>
              </a:spcAft>
            </a:pPr>
            <a:r>
              <a:rPr lang="en-US" altLang="en-US" sz="900" smtClean="0">
                <a:solidFill>
                  <a:srgbClr val="000000"/>
                </a:solidFill>
              </a:rPr>
              <a:t>Copyright © 2014 Pearson Addison-Wesley.  All rights reserved.</a:t>
            </a:r>
          </a:p>
        </p:txBody>
      </p:sp>
    </p:spTree>
    <p:extLst>
      <p:ext uri="{BB962C8B-B14F-4D97-AF65-F5344CB8AC3E}">
        <p14:creationId xmlns:p14="http://schemas.microsoft.com/office/powerpoint/2010/main" val="24192094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spd="med"/>
  <p:timing>
    <p:tnLst>
      <p:par>
        <p:cTn id="1" dur="indefinite" restart="never" nodeType="tmRoot"/>
      </p:par>
    </p:tnLst>
  </p:timing>
  <p:hf sldNum="0" hdr="0" ftr="0" dt="0"/>
  <p:txStyles>
    <p:title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Arial" charset="0"/>
        </a:defRPr>
      </a:lvl2pPr>
      <a:lvl3pPr algn="l" rtl="0" eaLnBrk="0" fontAlgn="base" hangingPunct="0">
        <a:spcBef>
          <a:spcPct val="0"/>
        </a:spcBef>
        <a:spcAft>
          <a:spcPct val="0"/>
        </a:spcAft>
        <a:defRPr sz="3600">
          <a:solidFill>
            <a:schemeClr val="bg1"/>
          </a:solidFill>
          <a:latin typeface="Arial" charset="0"/>
        </a:defRPr>
      </a:lvl3pPr>
      <a:lvl4pPr algn="l" rtl="0" eaLnBrk="0" fontAlgn="base" hangingPunct="0">
        <a:spcBef>
          <a:spcPct val="0"/>
        </a:spcBef>
        <a:spcAft>
          <a:spcPct val="0"/>
        </a:spcAft>
        <a:defRPr sz="3600">
          <a:solidFill>
            <a:schemeClr val="bg1"/>
          </a:solidFill>
          <a:latin typeface="Arial" charset="0"/>
        </a:defRPr>
      </a:lvl4pPr>
      <a:lvl5pPr algn="l" rtl="0" eaLnBrk="0" fontAlgn="base" hangingPunct="0">
        <a:spcBef>
          <a:spcPct val="0"/>
        </a:spcBef>
        <a:spcAft>
          <a:spcPct val="0"/>
        </a:spcAft>
        <a:defRPr sz="3600">
          <a:solidFill>
            <a:schemeClr val="bg1"/>
          </a:solidFill>
          <a:latin typeface="Arial" charset="0"/>
        </a:defRPr>
      </a:lvl5pPr>
      <a:lvl6pPr marL="457200" algn="l" rtl="0" fontAlgn="base">
        <a:spcBef>
          <a:spcPct val="0"/>
        </a:spcBef>
        <a:spcAft>
          <a:spcPct val="0"/>
        </a:spcAft>
        <a:defRPr sz="3600">
          <a:solidFill>
            <a:srgbClr val="A50021"/>
          </a:solidFill>
          <a:latin typeface="Arial" charset="0"/>
        </a:defRPr>
      </a:lvl6pPr>
      <a:lvl7pPr marL="914400" algn="l" rtl="0" fontAlgn="base">
        <a:spcBef>
          <a:spcPct val="0"/>
        </a:spcBef>
        <a:spcAft>
          <a:spcPct val="0"/>
        </a:spcAft>
        <a:defRPr sz="3600">
          <a:solidFill>
            <a:srgbClr val="A50021"/>
          </a:solidFill>
          <a:latin typeface="Arial" charset="0"/>
        </a:defRPr>
      </a:lvl7pPr>
      <a:lvl8pPr marL="1371600" algn="l" rtl="0" fontAlgn="base">
        <a:spcBef>
          <a:spcPct val="0"/>
        </a:spcBef>
        <a:spcAft>
          <a:spcPct val="0"/>
        </a:spcAft>
        <a:defRPr sz="3600">
          <a:solidFill>
            <a:srgbClr val="A50021"/>
          </a:solidFill>
          <a:latin typeface="Arial" charset="0"/>
        </a:defRPr>
      </a:lvl8pPr>
      <a:lvl9pPr marL="1828800" algn="l" rtl="0" fontAlgn="base">
        <a:spcBef>
          <a:spcPct val="0"/>
        </a:spcBef>
        <a:spcAft>
          <a:spcPct val="0"/>
        </a:spcAft>
        <a:defRPr sz="3600">
          <a:solidFill>
            <a:srgbClr val="A50021"/>
          </a:solidFill>
          <a:latin typeface="Arial" charset="0"/>
        </a:defRPr>
      </a:lvl9pPr>
    </p:titleStyle>
    <p:bodyStyle>
      <a:lvl1pPr marL="342900" indent="-342900" algn="l" rtl="0" eaLnBrk="0" fontAlgn="base" hangingPunct="0">
        <a:spcBef>
          <a:spcPct val="20000"/>
        </a:spcBef>
        <a:spcAft>
          <a:spcPct val="0"/>
        </a:spcAft>
        <a:buClr>
          <a:srgbClr val="05310F"/>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028DA0"/>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rgbClr val="05310F"/>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rgbClr val="028DA0"/>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5310F"/>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rgbClr val="A5002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A5002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A5002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A5002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3.xml"/><Relationship Id="rId1" Type="http://schemas.openxmlformats.org/officeDocument/2006/relationships/slideLayout" Target="../slideLayouts/slideLayout6.xml"/><Relationship Id="rId4" Type="http://schemas.openxmlformats.org/officeDocument/2006/relationships/comments" Target="../comments/commen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3"/>
          <p:cNvSpPr>
            <a:spLocks noChangeArrowheads="1"/>
          </p:cNvSpPr>
          <p:nvPr/>
        </p:nvSpPr>
        <p:spPr bwMode="auto">
          <a:xfrm>
            <a:off x="381000" y="1828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eaLnBrk="1" hangingPunct="1">
              <a:spcBef>
                <a:spcPct val="0"/>
              </a:spcBef>
              <a:buFontTx/>
              <a:buNone/>
            </a:pPr>
            <a:r>
              <a:rPr lang="en-US" altLang="en-US" sz="4400" dirty="0" smtClean="0">
                <a:solidFill>
                  <a:schemeClr val="tx2"/>
                </a:solidFill>
                <a:latin typeface="Cambria" pitchFamily="18" charset="0"/>
              </a:rPr>
              <a:t>CS210: Computer Science II</a:t>
            </a:r>
            <a:endParaRPr lang="en-US" altLang="en-US" sz="4400" dirty="0">
              <a:solidFill>
                <a:schemeClr val="tx2"/>
              </a:solidFill>
              <a:latin typeface="Cambria" pitchFamily="18" charset="0"/>
            </a:endParaRPr>
          </a:p>
        </p:txBody>
      </p:sp>
    </p:spTree>
    <p:extLst>
      <p:ext uri="{BB962C8B-B14F-4D97-AF65-F5344CB8AC3E}">
        <p14:creationId xmlns:p14="http://schemas.microsoft.com/office/powerpoint/2010/main" val="30071090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38187" y="23812"/>
            <a:ext cx="7667625" cy="6810375"/>
          </a:xfrm>
          <a:prstGeom prst="rect">
            <a:avLst/>
          </a:prstGeom>
        </p:spPr>
      </p:pic>
    </p:spTree>
    <p:extLst>
      <p:ext uri="{BB962C8B-B14F-4D97-AF65-F5344CB8AC3E}">
        <p14:creationId xmlns:p14="http://schemas.microsoft.com/office/powerpoint/2010/main" val="4260050745"/>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81000" y="990600"/>
            <a:ext cx="7800975" cy="5629275"/>
          </a:xfrm>
          <a:prstGeom prst="rect">
            <a:avLst/>
          </a:prstGeom>
        </p:spPr>
      </p:pic>
    </p:spTree>
    <p:extLst>
      <p:ext uri="{BB962C8B-B14F-4D97-AF65-F5344CB8AC3E}">
        <p14:creationId xmlns:p14="http://schemas.microsoft.com/office/powerpoint/2010/main" val="4277444062"/>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85800" y="1524000"/>
            <a:ext cx="7383365" cy="4267200"/>
          </a:xfrm>
          <a:prstGeom prst="rect">
            <a:avLst/>
          </a:prstGeom>
        </p:spPr>
      </p:pic>
    </p:spTree>
    <p:extLst>
      <p:ext uri="{BB962C8B-B14F-4D97-AF65-F5344CB8AC3E}">
        <p14:creationId xmlns:p14="http://schemas.microsoft.com/office/powerpoint/2010/main" val="3735101354"/>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828800" y="228600"/>
            <a:ext cx="6172201" cy="685800"/>
          </a:xfrm>
          <a:solidFill>
            <a:srgbClr val="FFFF00"/>
          </a:solidFill>
        </p:spPr>
        <p:txBody>
          <a:bodyPr>
            <a:normAutofit fontScale="90000"/>
          </a:bodyPr>
          <a:lstStyle/>
          <a:p>
            <a:r>
              <a:rPr lang="en-US" altLang="en-US" dirty="0" smtClean="0"/>
              <a:t>Displaying a </a:t>
            </a:r>
            <a:r>
              <a:rPr lang="en-US" altLang="en-US" dirty="0" err="1" smtClean="0">
                <a:latin typeface="Courier New" panose="02070309020205020404" pitchFamily="49" charset="0"/>
              </a:rPr>
              <a:t>struct</a:t>
            </a:r>
            <a:r>
              <a:rPr lang="en-US" altLang="en-US" dirty="0" smtClean="0"/>
              <a:t> Variable</a:t>
            </a:r>
          </a:p>
        </p:txBody>
      </p:sp>
      <p:sp>
        <p:nvSpPr>
          <p:cNvPr id="21507" name="Rectangle 3"/>
          <p:cNvSpPr>
            <a:spLocks noGrp="1" noChangeArrowheads="1"/>
          </p:cNvSpPr>
          <p:nvPr>
            <p:ph idx="1"/>
          </p:nvPr>
        </p:nvSpPr>
        <p:spPr>
          <a:xfrm>
            <a:off x="533400" y="1371600"/>
            <a:ext cx="6781801" cy="4441163"/>
          </a:xfrm>
        </p:spPr>
        <p:txBody>
          <a:bodyPr>
            <a:normAutofit/>
          </a:bodyPr>
          <a:lstStyle/>
          <a:p>
            <a:pPr>
              <a:lnSpc>
                <a:spcPct val="90000"/>
              </a:lnSpc>
            </a:pPr>
            <a:r>
              <a:rPr lang="en-US" altLang="en-US" sz="2800" dirty="0" smtClean="0"/>
              <a:t>To display the contents of a </a:t>
            </a:r>
            <a:r>
              <a:rPr lang="en-US" altLang="en-US" sz="2800" dirty="0" err="1" smtClean="0">
                <a:latin typeface="Courier New" panose="02070309020205020404" pitchFamily="49" charset="0"/>
              </a:rPr>
              <a:t>struct</a:t>
            </a:r>
            <a:r>
              <a:rPr lang="en-US" altLang="en-US" sz="2800" dirty="0" smtClean="0"/>
              <a:t> variable, must display each field separately, using the dot operator:</a:t>
            </a:r>
          </a:p>
          <a:p>
            <a:pPr lvl="1">
              <a:lnSpc>
                <a:spcPct val="90000"/>
              </a:lnSpc>
              <a:buFontTx/>
              <a:buNone/>
            </a:pPr>
            <a:r>
              <a:rPr lang="en-US" altLang="en-US" sz="2400" dirty="0" smtClean="0"/>
              <a:t>	</a:t>
            </a:r>
            <a:r>
              <a:rPr lang="en-US" altLang="en-US" sz="2400" dirty="0" err="1" smtClean="0">
                <a:latin typeface="Courier New" panose="02070309020205020404" pitchFamily="49" charset="0"/>
              </a:rPr>
              <a:t>cout</a:t>
            </a:r>
            <a:r>
              <a:rPr lang="en-US" altLang="en-US" sz="2400" dirty="0" smtClean="0">
                <a:latin typeface="Courier New" panose="02070309020205020404" pitchFamily="49" charset="0"/>
              </a:rPr>
              <a:t> &lt;&lt; bill; // won</a:t>
            </a:r>
            <a:r>
              <a:rPr lang="en-US" altLang="en-US" sz="2400" dirty="0" smtClean="0"/>
              <a:t>’</a:t>
            </a:r>
            <a:r>
              <a:rPr lang="en-US" altLang="en-US" sz="2400" dirty="0" smtClean="0">
                <a:latin typeface="Courier New" panose="02070309020205020404" pitchFamily="49" charset="0"/>
              </a:rPr>
              <a:t>t work</a:t>
            </a:r>
          </a:p>
          <a:p>
            <a:pPr lvl="1">
              <a:lnSpc>
                <a:spcPct val="90000"/>
              </a:lnSpc>
              <a:buFontTx/>
              <a:buNone/>
            </a:pPr>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cout</a:t>
            </a:r>
            <a:r>
              <a:rPr lang="en-US" altLang="en-US" sz="2400" dirty="0" smtClean="0">
                <a:latin typeface="Courier New" panose="02070309020205020404" pitchFamily="49" charset="0"/>
              </a:rPr>
              <a:t> &lt;&lt; </a:t>
            </a:r>
            <a:r>
              <a:rPr lang="en-US" altLang="en-US" sz="2400" dirty="0" err="1" smtClean="0">
                <a:latin typeface="Courier New" panose="02070309020205020404" pitchFamily="49" charset="0"/>
              </a:rPr>
              <a:t>bill.studentID</a:t>
            </a:r>
            <a:r>
              <a:rPr lang="en-US" altLang="en-US" sz="2400" dirty="0" smtClean="0">
                <a:latin typeface="Courier New" panose="02070309020205020404" pitchFamily="49" charset="0"/>
              </a:rPr>
              <a:t> &lt;&lt; </a:t>
            </a:r>
            <a:r>
              <a:rPr lang="en-US" altLang="en-US" sz="2400" dirty="0" err="1" smtClean="0">
                <a:latin typeface="Courier New" panose="02070309020205020404" pitchFamily="49" charset="0"/>
              </a:rPr>
              <a:t>endl</a:t>
            </a:r>
            <a:r>
              <a:rPr lang="en-US" altLang="en-US" sz="2400" dirty="0" smtClean="0">
                <a:latin typeface="Courier New" panose="02070309020205020404" pitchFamily="49" charset="0"/>
              </a:rPr>
              <a:t>;</a:t>
            </a:r>
          </a:p>
          <a:p>
            <a:pPr lvl="1">
              <a:lnSpc>
                <a:spcPct val="90000"/>
              </a:lnSpc>
              <a:buFontTx/>
              <a:buNone/>
            </a:pPr>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cout</a:t>
            </a:r>
            <a:r>
              <a:rPr lang="en-US" altLang="en-US" sz="2400" dirty="0" smtClean="0">
                <a:latin typeface="Courier New" panose="02070309020205020404" pitchFamily="49" charset="0"/>
              </a:rPr>
              <a:t> &lt;&lt; bill.name &lt;&lt; </a:t>
            </a:r>
            <a:r>
              <a:rPr lang="en-US" altLang="en-US" sz="2400" dirty="0" err="1" smtClean="0">
                <a:latin typeface="Courier New" panose="02070309020205020404" pitchFamily="49" charset="0"/>
              </a:rPr>
              <a:t>endl</a:t>
            </a:r>
            <a:r>
              <a:rPr lang="en-US" altLang="en-US" sz="2400" dirty="0" smtClean="0">
                <a:latin typeface="Courier New" panose="02070309020205020404" pitchFamily="49" charset="0"/>
              </a:rPr>
              <a:t>;</a:t>
            </a:r>
          </a:p>
          <a:p>
            <a:pPr lvl="1">
              <a:lnSpc>
                <a:spcPct val="90000"/>
              </a:lnSpc>
              <a:buFontTx/>
              <a:buNone/>
            </a:pPr>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cout</a:t>
            </a:r>
            <a:r>
              <a:rPr lang="en-US" altLang="en-US" sz="2400" dirty="0" smtClean="0">
                <a:latin typeface="Courier New" panose="02070309020205020404" pitchFamily="49" charset="0"/>
              </a:rPr>
              <a:t> &lt;&lt; </a:t>
            </a:r>
            <a:r>
              <a:rPr lang="en-US" altLang="en-US" sz="2400" dirty="0" err="1" smtClean="0">
                <a:latin typeface="Courier New" panose="02070309020205020404" pitchFamily="49" charset="0"/>
              </a:rPr>
              <a:t>bill.yearInSchool</a:t>
            </a:r>
            <a:r>
              <a:rPr lang="en-US" altLang="en-US" sz="2400" dirty="0" smtClean="0">
                <a:latin typeface="Courier New" panose="02070309020205020404" pitchFamily="49" charset="0"/>
              </a:rPr>
              <a:t>;</a:t>
            </a:r>
          </a:p>
          <a:p>
            <a:pPr lvl="1">
              <a:lnSpc>
                <a:spcPct val="90000"/>
              </a:lnSpc>
              <a:buFontTx/>
              <a:buNone/>
            </a:pPr>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cout</a:t>
            </a:r>
            <a:r>
              <a:rPr lang="en-US" altLang="en-US" sz="2400" dirty="0" smtClean="0">
                <a:latin typeface="Courier New" panose="02070309020205020404" pitchFamily="49" charset="0"/>
              </a:rPr>
              <a:t> &lt;&lt; " " &lt;&lt; </a:t>
            </a:r>
            <a:r>
              <a:rPr lang="en-US" altLang="en-US" sz="2400" dirty="0" err="1" smtClean="0">
                <a:latin typeface="Courier New" panose="02070309020205020404" pitchFamily="49" charset="0"/>
              </a:rPr>
              <a:t>bill.gpa</a:t>
            </a:r>
            <a:r>
              <a:rPr lang="en-US" altLang="en-US" sz="2400" dirty="0" smtClean="0">
                <a:latin typeface="Courier New" panose="02070309020205020404" pitchFamily="49" charset="0"/>
              </a:rPr>
              <a:t>;</a:t>
            </a:r>
            <a:endParaRPr lang="en-US" altLang="en-US" sz="2400" dirty="0" smtClean="0"/>
          </a:p>
        </p:txBody>
      </p:sp>
    </p:spTree>
    <p:extLst>
      <p:ext uri="{BB962C8B-B14F-4D97-AF65-F5344CB8AC3E}">
        <p14:creationId xmlns:p14="http://schemas.microsoft.com/office/powerpoint/2010/main" val="4080189124"/>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752600" y="228600"/>
            <a:ext cx="6347713" cy="762000"/>
          </a:xfrm>
          <a:solidFill>
            <a:srgbClr val="FFFF00"/>
          </a:solidFill>
        </p:spPr>
        <p:txBody>
          <a:bodyPr/>
          <a:lstStyle/>
          <a:p>
            <a:r>
              <a:rPr lang="en-US" altLang="en-US" dirty="0" smtClean="0"/>
              <a:t>Comparing </a:t>
            </a:r>
            <a:r>
              <a:rPr lang="en-US" altLang="en-US" dirty="0" err="1" smtClean="0">
                <a:latin typeface="Courier New" panose="02070309020205020404" pitchFamily="49" charset="0"/>
              </a:rPr>
              <a:t>struct</a:t>
            </a:r>
            <a:r>
              <a:rPr lang="en-US" altLang="en-US" dirty="0" smtClean="0"/>
              <a:t> Variables</a:t>
            </a:r>
          </a:p>
        </p:txBody>
      </p:sp>
      <p:sp>
        <p:nvSpPr>
          <p:cNvPr id="22531" name="Rectangle 3"/>
          <p:cNvSpPr>
            <a:spLocks noGrp="1" noChangeArrowheads="1"/>
          </p:cNvSpPr>
          <p:nvPr>
            <p:ph idx="1"/>
          </p:nvPr>
        </p:nvSpPr>
        <p:spPr>
          <a:xfrm>
            <a:off x="404112" y="1524000"/>
            <a:ext cx="7696201" cy="3880773"/>
          </a:xfrm>
        </p:spPr>
        <p:txBody>
          <a:bodyPr>
            <a:noAutofit/>
          </a:bodyPr>
          <a:lstStyle/>
          <a:p>
            <a:pPr>
              <a:lnSpc>
                <a:spcPct val="90000"/>
              </a:lnSpc>
            </a:pPr>
            <a:r>
              <a:rPr lang="en-US" altLang="en-US" sz="2800" dirty="0" smtClean="0"/>
              <a:t>Cannot compare </a:t>
            </a:r>
            <a:r>
              <a:rPr lang="en-US" altLang="en-US" sz="2800" dirty="0" err="1" smtClean="0">
                <a:latin typeface="Courier New" panose="02070309020205020404" pitchFamily="49" charset="0"/>
              </a:rPr>
              <a:t>struct</a:t>
            </a:r>
            <a:r>
              <a:rPr lang="en-US" altLang="en-US" sz="2800" dirty="0" smtClean="0"/>
              <a:t> variables directly:</a:t>
            </a:r>
          </a:p>
          <a:p>
            <a:pPr lvl="1">
              <a:lnSpc>
                <a:spcPct val="90000"/>
              </a:lnSpc>
              <a:buClr>
                <a:srgbClr val="3333CC"/>
              </a:buClr>
              <a:buFontTx/>
              <a:buNone/>
            </a:pPr>
            <a:r>
              <a:rPr lang="en-US" altLang="en-US" sz="2400" dirty="0" smtClean="0"/>
              <a:t>	</a:t>
            </a:r>
            <a:r>
              <a:rPr lang="en-US" altLang="en-US" sz="2400" dirty="0" smtClean="0">
                <a:latin typeface="Courier New" panose="02070309020205020404" pitchFamily="49" charset="0"/>
              </a:rPr>
              <a:t>if (bill == </a:t>
            </a:r>
            <a:r>
              <a:rPr lang="en-US" altLang="en-US" sz="2400" dirty="0" err="1" smtClean="0">
                <a:latin typeface="Courier New" panose="02070309020205020404" pitchFamily="49" charset="0"/>
              </a:rPr>
              <a:t>william</a:t>
            </a:r>
            <a:r>
              <a:rPr lang="en-US" altLang="en-US" sz="2400" dirty="0" smtClean="0">
                <a:latin typeface="Courier New" panose="02070309020205020404" pitchFamily="49" charset="0"/>
              </a:rPr>
              <a:t>) // won</a:t>
            </a:r>
            <a:r>
              <a:rPr lang="en-US" altLang="en-US" sz="2400" dirty="0" smtClean="0"/>
              <a:t>’</a:t>
            </a:r>
            <a:r>
              <a:rPr lang="en-US" altLang="en-US" sz="2400" dirty="0" smtClean="0">
                <a:latin typeface="Courier New" panose="02070309020205020404" pitchFamily="49" charset="0"/>
              </a:rPr>
              <a:t>t work</a:t>
            </a:r>
          </a:p>
          <a:p>
            <a:pPr lvl="1">
              <a:lnSpc>
                <a:spcPct val="90000"/>
              </a:lnSpc>
              <a:buClr>
                <a:srgbClr val="3333CC"/>
              </a:buClr>
              <a:buFontTx/>
              <a:buNone/>
            </a:pPr>
            <a:r>
              <a:rPr lang="en-US" altLang="en-US" sz="2400" dirty="0" smtClean="0">
                <a:latin typeface="Courier New" panose="02070309020205020404" pitchFamily="49" charset="0"/>
              </a:rPr>
              <a:t>	</a:t>
            </a:r>
          </a:p>
          <a:p>
            <a:pPr>
              <a:lnSpc>
                <a:spcPct val="90000"/>
              </a:lnSpc>
            </a:pPr>
            <a:r>
              <a:rPr lang="en-US" altLang="en-US" sz="2800" dirty="0" smtClean="0"/>
              <a:t>Instead, must compare on a field basis:</a:t>
            </a:r>
          </a:p>
          <a:p>
            <a:pPr lvl="1">
              <a:lnSpc>
                <a:spcPct val="90000"/>
              </a:lnSpc>
              <a:buClr>
                <a:srgbClr val="3333CC"/>
              </a:buClr>
              <a:buFontTx/>
              <a:buNone/>
            </a:pPr>
            <a:r>
              <a:rPr lang="en-US" altLang="en-US" sz="2400" dirty="0" smtClean="0">
                <a:latin typeface="Courier New" panose="02070309020205020404" pitchFamily="49" charset="0"/>
              </a:rPr>
              <a:t>if (</a:t>
            </a:r>
            <a:r>
              <a:rPr lang="en-US" altLang="en-US" sz="2400" dirty="0" err="1" smtClean="0">
                <a:latin typeface="Courier New" panose="02070309020205020404" pitchFamily="49" charset="0"/>
              </a:rPr>
              <a:t>bill.studentID</a:t>
            </a:r>
            <a:r>
              <a:rPr lang="en-US" altLang="en-US" sz="2400" dirty="0" smtClean="0">
                <a:latin typeface="Courier New" panose="02070309020205020404" pitchFamily="49" charset="0"/>
              </a:rPr>
              <a:t> == 		</a:t>
            </a:r>
          </a:p>
          <a:p>
            <a:pPr lvl="1">
              <a:lnSpc>
                <a:spcPct val="90000"/>
              </a:lnSpc>
              <a:buClr>
                <a:srgbClr val="3333CC"/>
              </a:buClr>
              <a:buFontTx/>
              <a:buNone/>
            </a:pPr>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william.studentID</a:t>
            </a:r>
            <a:r>
              <a:rPr lang="en-US" altLang="en-US" sz="2400" dirty="0" smtClean="0">
                <a:latin typeface="Courier New" panose="02070309020205020404" pitchFamily="49" charset="0"/>
              </a:rPr>
              <a:t>) ...</a:t>
            </a:r>
          </a:p>
        </p:txBody>
      </p:sp>
    </p:spTree>
    <p:extLst>
      <p:ext uri="{BB962C8B-B14F-4D97-AF65-F5344CB8AC3E}">
        <p14:creationId xmlns:p14="http://schemas.microsoft.com/office/powerpoint/2010/main" val="1610781300"/>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905000" y="152400"/>
            <a:ext cx="5029201" cy="685800"/>
          </a:xfrm>
          <a:solidFill>
            <a:srgbClr val="FFFF00"/>
          </a:solidFill>
        </p:spPr>
        <p:txBody>
          <a:bodyPr/>
          <a:lstStyle/>
          <a:p>
            <a:r>
              <a:rPr lang="en-US" altLang="en-US" dirty="0" smtClean="0"/>
              <a:t>Initializing a Structure</a:t>
            </a:r>
          </a:p>
        </p:txBody>
      </p:sp>
      <p:sp>
        <p:nvSpPr>
          <p:cNvPr id="24579" name="Rectangle 3"/>
          <p:cNvSpPr>
            <a:spLocks noGrp="1" noChangeArrowheads="1"/>
          </p:cNvSpPr>
          <p:nvPr>
            <p:ph idx="1"/>
          </p:nvPr>
        </p:nvSpPr>
        <p:spPr>
          <a:xfrm>
            <a:off x="304800" y="1600200"/>
            <a:ext cx="8610600" cy="3741738"/>
          </a:xfrm>
        </p:spPr>
        <p:txBody>
          <a:bodyPr>
            <a:normAutofit/>
          </a:bodyPr>
          <a:lstStyle/>
          <a:p>
            <a:pPr>
              <a:lnSpc>
                <a:spcPct val="95000"/>
              </a:lnSpc>
            </a:pPr>
            <a:r>
              <a:rPr lang="en-US" altLang="en-US" sz="2000" dirty="0" err="1" smtClean="0">
                <a:latin typeface="Courier New" panose="02070309020205020404" pitchFamily="49" charset="0"/>
              </a:rPr>
              <a:t>struct</a:t>
            </a:r>
            <a:r>
              <a:rPr lang="en-US" altLang="en-US" sz="2000" dirty="0" smtClean="0"/>
              <a:t> variable can be initialized when defined:</a:t>
            </a:r>
            <a:endParaRPr lang="en-US" altLang="en-US" sz="3200" dirty="0" smtClean="0"/>
          </a:p>
          <a:p>
            <a:pPr lvl="1">
              <a:lnSpc>
                <a:spcPct val="95000"/>
              </a:lnSpc>
              <a:buClr>
                <a:srgbClr val="3333CC"/>
              </a:buClr>
              <a:buFontTx/>
              <a:buNone/>
            </a:pPr>
            <a:r>
              <a:rPr lang="en-US" altLang="en-US" sz="2800" dirty="0" smtClean="0">
                <a:latin typeface="Courier New" panose="02070309020205020404" pitchFamily="49" charset="0"/>
              </a:rPr>
              <a:t>Student </a:t>
            </a:r>
            <a:r>
              <a:rPr lang="en-US" altLang="en-US" sz="2800" dirty="0" err="1" smtClean="0">
                <a:latin typeface="Courier New" panose="02070309020205020404" pitchFamily="49" charset="0"/>
              </a:rPr>
              <a:t>studentOne</a:t>
            </a:r>
            <a:r>
              <a:rPr lang="en-US" altLang="en-US" sz="2800" dirty="0" smtClean="0">
                <a:latin typeface="Courier New" panose="02070309020205020404" pitchFamily="49" charset="0"/>
              </a:rPr>
              <a:t> = {11465, "Joan", 2, 3.75};</a:t>
            </a:r>
          </a:p>
          <a:p>
            <a:pPr lvl="1">
              <a:lnSpc>
                <a:spcPct val="95000"/>
              </a:lnSpc>
              <a:buClr>
                <a:srgbClr val="3333CC"/>
              </a:buClr>
              <a:buFontTx/>
              <a:buNone/>
            </a:pPr>
            <a:endParaRPr lang="en-US" altLang="en-US" sz="2800" dirty="0" smtClean="0"/>
          </a:p>
          <a:p>
            <a:pPr>
              <a:lnSpc>
                <a:spcPct val="95000"/>
              </a:lnSpc>
            </a:pPr>
            <a:r>
              <a:rPr lang="en-US" altLang="en-US" sz="2000" dirty="0" smtClean="0"/>
              <a:t>Can also be initialized member-by-member after definition:</a:t>
            </a:r>
            <a:endParaRPr lang="en-US" altLang="en-US" sz="3200" dirty="0" smtClean="0"/>
          </a:p>
          <a:p>
            <a:pPr lvl="1">
              <a:lnSpc>
                <a:spcPct val="95000"/>
              </a:lnSpc>
              <a:buClr>
                <a:srgbClr val="3333CC"/>
              </a:buClr>
              <a:buFontTx/>
              <a:buNone/>
            </a:pPr>
            <a:r>
              <a:rPr lang="en-US" altLang="en-US" sz="2800" dirty="0" smtClean="0"/>
              <a:t>	</a:t>
            </a:r>
            <a:r>
              <a:rPr lang="en-US" altLang="en-US" sz="2800" dirty="0">
                <a:latin typeface="Courier New" panose="02070309020205020404" pitchFamily="49" charset="0"/>
              </a:rPr>
              <a:t>studentOne.name </a:t>
            </a:r>
            <a:r>
              <a:rPr lang="en-US" altLang="en-US" sz="2800" dirty="0" smtClean="0">
                <a:latin typeface="Courier New" panose="02070309020205020404" pitchFamily="49" charset="0"/>
              </a:rPr>
              <a:t>= "Joan";</a:t>
            </a:r>
          </a:p>
          <a:p>
            <a:pPr lvl="1">
              <a:lnSpc>
                <a:spcPct val="95000"/>
              </a:lnSpc>
              <a:buClr>
                <a:srgbClr val="3333CC"/>
              </a:buClr>
              <a:buFontTx/>
              <a:buNone/>
            </a:pPr>
            <a:r>
              <a:rPr lang="en-US" altLang="en-US" sz="2800" dirty="0" smtClean="0">
                <a:latin typeface="Courier New" panose="02070309020205020404" pitchFamily="49" charset="0"/>
              </a:rPr>
              <a:t>	</a:t>
            </a:r>
            <a:r>
              <a:rPr lang="en-US" altLang="en-US" sz="2800" dirty="0" err="1">
                <a:latin typeface="Courier New" panose="02070309020205020404" pitchFamily="49" charset="0"/>
              </a:rPr>
              <a:t>studentOne.gpa</a:t>
            </a:r>
            <a:r>
              <a:rPr lang="en-US" altLang="en-US" sz="2800" dirty="0">
                <a:latin typeface="Courier New" panose="02070309020205020404" pitchFamily="49" charset="0"/>
              </a:rPr>
              <a:t> </a:t>
            </a:r>
            <a:r>
              <a:rPr lang="en-US" altLang="en-US" sz="2800" dirty="0" smtClean="0">
                <a:latin typeface="Courier New" panose="02070309020205020404" pitchFamily="49" charset="0"/>
              </a:rPr>
              <a:t>= 3.75;</a:t>
            </a:r>
            <a:endParaRPr lang="en-US" altLang="en-US" sz="2800" dirty="0" smtClean="0"/>
          </a:p>
        </p:txBody>
      </p:sp>
    </p:spTree>
    <p:extLst>
      <p:ext uri="{BB962C8B-B14F-4D97-AF65-F5344CB8AC3E}">
        <p14:creationId xmlns:p14="http://schemas.microsoft.com/office/powerpoint/2010/main" val="3465937418"/>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905001" y="228600"/>
            <a:ext cx="4495800" cy="1143000"/>
          </a:xfrm>
          <a:solidFill>
            <a:srgbClr val="FFFF00"/>
          </a:solidFill>
        </p:spPr>
        <p:txBody>
          <a:bodyPr>
            <a:normAutofit fontScale="90000"/>
          </a:bodyPr>
          <a:lstStyle/>
          <a:p>
            <a:r>
              <a:rPr lang="en-US" altLang="en-US" dirty="0" smtClean="0"/>
              <a:t>More on Initializing a Structure</a:t>
            </a:r>
          </a:p>
        </p:txBody>
      </p:sp>
      <p:sp>
        <p:nvSpPr>
          <p:cNvPr id="25603" name="Rectangle 3"/>
          <p:cNvSpPr>
            <a:spLocks noGrp="1" noChangeArrowheads="1"/>
          </p:cNvSpPr>
          <p:nvPr>
            <p:ph idx="1"/>
          </p:nvPr>
        </p:nvSpPr>
        <p:spPr>
          <a:xfrm>
            <a:off x="609598" y="2160590"/>
            <a:ext cx="7543801" cy="3880773"/>
          </a:xfrm>
        </p:spPr>
        <p:txBody>
          <a:bodyPr>
            <a:normAutofit/>
          </a:bodyPr>
          <a:lstStyle/>
          <a:p>
            <a:pPr>
              <a:lnSpc>
                <a:spcPct val="90000"/>
              </a:lnSpc>
            </a:pPr>
            <a:r>
              <a:rPr lang="en-US" altLang="en-US" sz="2800" dirty="0" smtClean="0"/>
              <a:t>May initialize only some members:</a:t>
            </a:r>
          </a:p>
          <a:p>
            <a:pPr lvl="1">
              <a:lnSpc>
                <a:spcPct val="90000"/>
              </a:lnSpc>
              <a:buClr>
                <a:srgbClr val="3333CC"/>
              </a:buClr>
              <a:buFontTx/>
              <a:buNone/>
            </a:pPr>
            <a:r>
              <a:rPr lang="en-US" altLang="en-US" sz="2400" dirty="0" smtClean="0"/>
              <a:t>	</a:t>
            </a:r>
            <a:r>
              <a:rPr lang="en-US" altLang="en-US" sz="2400" dirty="0" smtClean="0">
                <a:latin typeface="Courier New" panose="02070309020205020404" pitchFamily="49" charset="0"/>
              </a:rPr>
              <a:t>Student bill = {14579};</a:t>
            </a:r>
          </a:p>
          <a:p>
            <a:pPr>
              <a:lnSpc>
                <a:spcPct val="90000"/>
              </a:lnSpc>
            </a:pPr>
            <a:r>
              <a:rPr lang="en-US" altLang="en-US" sz="2800" dirty="0" smtClean="0"/>
              <a:t>Cannot skip over members:</a:t>
            </a:r>
          </a:p>
          <a:p>
            <a:pPr lvl="1">
              <a:lnSpc>
                <a:spcPct val="90000"/>
              </a:lnSpc>
              <a:buClr>
                <a:srgbClr val="3333CC"/>
              </a:buClr>
              <a:buFontTx/>
              <a:buNone/>
            </a:pPr>
            <a:r>
              <a:rPr lang="en-US" altLang="en-US" sz="2400" dirty="0" smtClean="0"/>
              <a:t>	</a:t>
            </a:r>
            <a:r>
              <a:rPr lang="en-US" altLang="en-US" sz="2400" dirty="0" smtClean="0">
                <a:latin typeface="Courier New" panose="02070309020205020404" pitchFamily="49" charset="0"/>
              </a:rPr>
              <a:t>Student </a:t>
            </a:r>
            <a:r>
              <a:rPr lang="en-US" altLang="en-US" sz="2400" dirty="0" err="1" smtClean="0">
                <a:latin typeface="Courier New" panose="02070309020205020404" pitchFamily="49" charset="0"/>
              </a:rPr>
              <a:t>studentOne</a:t>
            </a:r>
            <a:endParaRPr lang="en-US" altLang="en-US" sz="2400" dirty="0" smtClean="0">
              <a:latin typeface="Courier New" panose="02070309020205020404" pitchFamily="49" charset="0"/>
            </a:endParaRPr>
          </a:p>
          <a:p>
            <a:pPr lvl="1">
              <a:lnSpc>
                <a:spcPct val="90000"/>
              </a:lnSpc>
              <a:buClr>
                <a:srgbClr val="3333CC"/>
              </a:buClr>
              <a:buFontTx/>
              <a:buNone/>
            </a:pPr>
            <a:r>
              <a:rPr lang="en-US" altLang="en-US" sz="2400" dirty="0" smtClean="0">
                <a:latin typeface="Courier New" panose="02070309020205020404" pitchFamily="49" charset="0"/>
              </a:rPr>
              <a:t> = {1234, "John", , 2.83}; // illegal</a:t>
            </a:r>
            <a:endParaRPr lang="en-US" altLang="en-US" sz="2400" dirty="0" smtClean="0"/>
          </a:p>
          <a:p>
            <a:pPr>
              <a:lnSpc>
                <a:spcPct val="90000"/>
              </a:lnSpc>
            </a:pPr>
            <a:r>
              <a:rPr lang="en-US" altLang="en-US" sz="2800" dirty="0" smtClean="0"/>
              <a:t>Cannot initialize in the structure declaration, since this does not allocate memory</a:t>
            </a:r>
            <a:endParaRPr lang="en-US" altLang="en-US" sz="2800" dirty="0" smtClean="0">
              <a:latin typeface="Courier New" panose="02070309020205020404" pitchFamily="49" charset="0"/>
            </a:endParaRPr>
          </a:p>
        </p:txBody>
      </p:sp>
    </p:spTree>
    <p:extLst>
      <p:ext uri="{BB962C8B-B14F-4D97-AF65-F5344CB8AC3E}">
        <p14:creationId xmlns:p14="http://schemas.microsoft.com/office/powerpoint/2010/main" val="3589048822"/>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905000" y="152400"/>
            <a:ext cx="5410201" cy="685800"/>
          </a:xfrm>
          <a:solidFill>
            <a:srgbClr val="FFFF00"/>
          </a:solidFill>
        </p:spPr>
        <p:txBody>
          <a:bodyPr/>
          <a:lstStyle/>
          <a:p>
            <a:r>
              <a:rPr lang="en-US" altLang="en-US" dirty="0" smtClean="0"/>
              <a:t>Excerpts From a Program</a:t>
            </a:r>
          </a:p>
        </p:txBody>
      </p:sp>
      <p:grpSp>
        <p:nvGrpSpPr>
          <p:cNvPr id="26627" name="Group 8"/>
          <p:cNvGrpSpPr>
            <a:grpSpLocks/>
          </p:cNvGrpSpPr>
          <p:nvPr/>
        </p:nvGrpSpPr>
        <p:grpSpPr bwMode="auto">
          <a:xfrm>
            <a:off x="536575" y="1600200"/>
            <a:ext cx="8147050" cy="3429000"/>
            <a:chOff x="914399" y="1524000"/>
            <a:chExt cx="8146473" cy="3048000"/>
          </a:xfrm>
        </p:grpSpPr>
        <p:pic>
          <p:nvPicPr>
            <p:cNvPr id="2662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399" y="1524000"/>
              <a:ext cx="6429350" cy="223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399" y="4038600"/>
              <a:ext cx="814647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919936560"/>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a:xfrm>
            <a:off x="1752601" y="129257"/>
            <a:ext cx="3652658" cy="785143"/>
          </a:xfrm>
          <a:solidFill>
            <a:srgbClr val="FFFF00"/>
          </a:solidFill>
        </p:spPr>
        <p:txBody>
          <a:bodyPr/>
          <a:lstStyle/>
          <a:p>
            <a:pPr eaLnBrk="1" hangingPunct="1"/>
            <a:r>
              <a:rPr lang="en-US" altLang="en-US" dirty="0" smtClean="0"/>
              <a:t>Duplicate Names</a:t>
            </a:r>
          </a:p>
        </p:txBody>
      </p:sp>
      <p:sp>
        <p:nvSpPr>
          <p:cNvPr id="28675" name="Rectangle 5"/>
          <p:cNvSpPr>
            <a:spLocks noGrp="1" noChangeArrowheads="1"/>
          </p:cNvSpPr>
          <p:nvPr>
            <p:ph idx="1"/>
          </p:nvPr>
        </p:nvSpPr>
        <p:spPr>
          <a:xfrm>
            <a:off x="685800" y="1121413"/>
            <a:ext cx="7067645" cy="3880773"/>
          </a:xfrm>
        </p:spPr>
        <p:txBody>
          <a:bodyPr>
            <a:normAutofit/>
          </a:bodyPr>
          <a:lstStyle/>
          <a:p>
            <a:pPr eaLnBrk="1" hangingPunct="1"/>
            <a:r>
              <a:rPr lang="en-US" altLang="en-US" sz="2400" dirty="0" smtClean="0"/>
              <a:t>Member variable names duplicated between structure types are not a problem. </a:t>
            </a:r>
            <a:br>
              <a:rPr lang="en-US" altLang="en-US" sz="2400" dirty="0" smtClean="0"/>
            </a:br>
            <a:r>
              <a:rPr lang="en-US" altLang="en-US" sz="2400" dirty="0" smtClean="0"/>
              <a:t/>
            </a:r>
            <a:br>
              <a:rPr lang="en-US" altLang="en-US" sz="2400" dirty="0" smtClean="0"/>
            </a:br>
            <a:r>
              <a:rPr lang="en-US" altLang="en-US" sz="2400" dirty="0" err="1" smtClean="0"/>
              <a:t>super_grow.quantity</a:t>
            </a:r>
            <a:r>
              <a:rPr lang="en-US" altLang="en-US" sz="2400" dirty="0" smtClean="0"/>
              <a:t> and </a:t>
            </a:r>
            <a:r>
              <a:rPr lang="en-US" altLang="en-US" sz="2400" dirty="0" err="1" smtClean="0"/>
              <a:t>apples.quantity</a:t>
            </a:r>
            <a:r>
              <a:rPr lang="en-US" altLang="en-US" sz="2400" dirty="0" smtClean="0"/>
              <a:t> are </a:t>
            </a:r>
            <a:br>
              <a:rPr lang="en-US" altLang="en-US" sz="2400" dirty="0" smtClean="0"/>
            </a:br>
            <a:r>
              <a:rPr lang="en-US" altLang="en-US" sz="2400" dirty="0" smtClean="0"/>
              <a:t>different variables stored in different locations</a:t>
            </a:r>
          </a:p>
        </p:txBody>
      </p:sp>
      <p:sp>
        <p:nvSpPr>
          <p:cNvPr id="524290" name="Text Box 2"/>
          <p:cNvSpPr txBox="1">
            <a:spLocks noChangeArrowheads="1"/>
          </p:cNvSpPr>
          <p:nvPr/>
        </p:nvSpPr>
        <p:spPr bwMode="auto">
          <a:xfrm>
            <a:off x="228600" y="3429000"/>
            <a:ext cx="4495800" cy="2246769"/>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a:spAutoFit/>
          </a:bodyPr>
          <a:lstStyle>
            <a:lvl1pPr>
              <a:spcBef>
                <a:spcPct val="20000"/>
              </a:spcBef>
              <a:buClr>
                <a:srgbClr val="05310F"/>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rgbClr val="028DA0"/>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rgbClr val="05310F"/>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rgbClr val="028DA0"/>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rgbClr val="05310F"/>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5310F"/>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5310F"/>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5310F"/>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5310F"/>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buClr>
                <a:srgbClr val="CC0000"/>
              </a:buClr>
              <a:buSzTx/>
              <a:buFont typeface="Wingdings" panose="05000000000000000000" pitchFamily="2" charset="2"/>
              <a:buNone/>
            </a:pPr>
            <a:r>
              <a:rPr lang="en-US" altLang="en-US" sz="2000" b="1" dirty="0" err="1">
                <a:latin typeface="Courier New" panose="02070309020205020404" pitchFamily="49" charset="0"/>
                <a:cs typeface="Courier New" panose="02070309020205020404" pitchFamily="49" charset="0"/>
              </a:rPr>
              <a:t>struct</a:t>
            </a: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FertilizerStock</a:t>
            </a:r>
            <a:r>
              <a:rPr lang="en-US" altLang="en-US" sz="2000" b="1" dirty="0">
                <a:latin typeface="Courier New" panose="02070309020205020404" pitchFamily="49" charset="0"/>
                <a:cs typeface="Courier New" panose="02070309020205020404" pitchFamily="49" charset="0"/>
              </a:rPr>
              <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double </a:t>
            </a:r>
            <a:r>
              <a:rPr lang="en-US" altLang="en-US" sz="2000" b="1" dirty="0">
                <a:solidFill>
                  <a:schemeClr val="hlink"/>
                </a:solidFill>
                <a:latin typeface="Courier New" panose="02070309020205020404" pitchFamily="49" charset="0"/>
                <a:cs typeface="Courier New" panose="02070309020205020404" pitchFamily="49" charset="0"/>
              </a:rPr>
              <a:t>quantity</a:t>
            </a:r>
            <a:r>
              <a:rPr lang="en-US" altLang="en-US" sz="2000" b="1" dirty="0">
                <a:latin typeface="Courier New" panose="02070309020205020404" pitchFamily="49" charset="0"/>
                <a:cs typeface="Courier New" panose="02070309020205020404" pitchFamily="49" charset="0"/>
              </a:rPr>
              <a:t>;</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double </a:t>
            </a:r>
            <a:r>
              <a:rPr lang="en-US" altLang="en-US" sz="2000" b="1" dirty="0" err="1">
                <a:latin typeface="Courier New" panose="02070309020205020404" pitchFamily="49" charset="0"/>
                <a:cs typeface="Courier New" panose="02070309020205020404" pitchFamily="49" charset="0"/>
              </a:rPr>
              <a:t>nitrogen_content</a:t>
            </a:r>
            <a:r>
              <a:rPr lang="en-US" altLang="en-US" sz="2000" b="1" dirty="0">
                <a:latin typeface="Courier New" panose="02070309020205020404" pitchFamily="49" charset="0"/>
                <a:cs typeface="Courier New" panose="02070309020205020404" pitchFamily="49" charset="0"/>
              </a:rPr>
              <a:t>;</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a:r>
            <a:br>
              <a:rPr lang="en-US" altLang="en-US" sz="2000" b="1" dirty="0">
                <a:latin typeface="Courier New" panose="02070309020205020404" pitchFamily="49" charset="0"/>
                <a:cs typeface="Courier New" panose="02070309020205020404" pitchFamily="49" charset="0"/>
              </a:rPr>
            </a:br>
            <a:r>
              <a:rPr lang="en-US" altLang="en-US" sz="2000" b="1" dirty="0" err="1">
                <a:latin typeface="Courier New" panose="02070309020205020404" pitchFamily="49" charset="0"/>
                <a:cs typeface="Courier New" panose="02070309020205020404" pitchFamily="49" charset="0"/>
              </a:rPr>
              <a:t>FertilizerStock</a:t>
            </a: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super_grow</a:t>
            </a:r>
            <a:r>
              <a:rPr lang="en-US" altLang="en-US" sz="2000" b="1" dirty="0">
                <a:latin typeface="Courier New" panose="02070309020205020404" pitchFamily="49" charset="0"/>
                <a:cs typeface="Courier New" panose="02070309020205020404" pitchFamily="49" charset="0"/>
              </a:rPr>
              <a:t>;</a:t>
            </a:r>
          </a:p>
        </p:txBody>
      </p:sp>
      <p:sp>
        <p:nvSpPr>
          <p:cNvPr id="524291" name="Text Box 3"/>
          <p:cNvSpPr txBox="1">
            <a:spLocks noChangeArrowheads="1"/>
          </p:cNvSpPr>
          <p:nvPr/>
        </p:nvSpPr>
        <p:spPr bwMode="auto">
          <a:xfrm>
            <a:off x="4876800" y="3430621"/>
            <a:ext cx="3840162" cy="224676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spAutoFit/>
          </a:bodyPr>
          <a:lstStyle>
            <a:lvl1pPr>
              <a:spcBef>
                <a:spcPct val="20000"/>
              </a:spcBef>
              <a:buClr>
                <a:srgbClr val="05310F"/>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rgbClr val="028DA0"/>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rgbClr val="05310F"/>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rgbClr val="028DA0"/>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rgbClr val="05310F"/>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5310F"/>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5310F"/>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5310F"/>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5310F"/>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buClr>
                <a:srgbClr val="CC0000"/>
              </a:buClr>
              <a:buSzTx/>
              <a:buFont typeface="Wingdings" panose="05000000000000000000" pitchFamily="2" charset="2"/>
              <a:buNone/>
            </a:pPr>
            <a:r>
              <a:rPr lang="en-US" altLang="en-US" sz="2000" b="1" dirty="0" err="1">
                <a:latin typeface="Courier New" panose="02070309020205020404" pitchFamily="49" charset="0"/>
                <a:cs typeface="Courier New" panose="02070309020205020404" pitchFamily="49" charset="0"/>
              </a:rPr>
              <a:t>struct</a:t>
            </a: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CropYield</a:t>
            </a:r>
            <a:r>
              <a:rPr lang="en-US" altLang="en-US" sz="2000" b="1" dirty="0">
                <a:latin typeface="Courier New" panose="02070309020205020404" pitchFamily="49" charset="0"/>
                <a:cs typeface="Courier New" panose="02070309020205020404" pitchFamily="49" charset="0"/>
              </a:rPr>
              <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int</a:t>
            </a:r>
            <a:r>
              <a:rPr lang="en-US" altLang="en-US" sz="2000" b="1" dirty="0">
                <a:latin typeface="Courier New" panose="02070309020205020404" pitchFamily="49" charset="0"/>
                <a:cs typeface="Courier New" panose="02070309020205020404" pitchFamily="49" charset="0"/>
              </a:rPr>
              <a:t> </a:t>
            </a:r>
            <a:r>
              <a:rPr lang="en-US" altLang="en-US" sz="2000" b="1" dirty="0">
                <a:solidFill>
                  <a:schemeClr val="hlink"/>
                </a:solidFill>
                <a:latin typeface="Courier New" panose="02070309020205020404" pitchFamily="49" charset="0"/>
                <a:cs typeface="Courier New" panose="02070309020205020404" pitchFamily="49" charset="0"/>
              </a:rPr>
              <a:t>quantity</a:t>
            </a:r>
            <a:r>
              <a:rPr lang="en-US" altLang="en-US" sz="2000" b="1" dirty="0">
                <a:latin typeface="Courier New" panose="02070309020205020404" pitchFamily="49" charset="0"/>
                <a:cs typeface="Courier New" panose="02070309020205020404" pitchFamily="49" charset="0"/>
              </a:rPr>
              <a:t>;</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double size;</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a:r>
            <a:br>
              <a:rPr lang="en-US" altLang="en-US" sz="2000" b="1" dirty="0">
                <a:latin typeface="Courier New" panose="02070309020205020404" pitchFamily="49" charset="0"/>
                <a:cs typeface="Courier New" panose="02070309020205020404" pitchFamily="49" charset="0"/>
              </a:rPr>
            </a:br>
            <a:r>
              <a:rPr lang="en-US" altLang="en-US" sz="2000" b="1" dirty="0" err="1">
                <a:latin typeface="Courier New" panose="02070309020205020404" pitchFamily="49" charset="0"/>
                <a:cs typeface="Courier New" panose="02070309020205020404" pitchFamily="49" charset="0"/>
              </a:rPr>
              <a:t>CropYield</a:t>
            </a:r>
            <a:r>
              <a:rPr lang="en-US" altLang="en-US" sz="2000" b="1" dirty="0">
                <a:latin typeface="Courier New" panose="02070309020205020404" pitchFamily="49" charset="0"/>
                <a:cs typeface="Courier New" panose="02070309020205020404" pitchFamily="49" charset="0"/>
              </a:rPr>
              <a:t>  apples;</a:t>
            </a:r>
          </a:p>
        </p:txBody>
      </p:sp>
    </p:spTree>
    <p:extLst>
      <p:ext uri="{BB962C8B-B14F-4D97-AF65-F5344CB8AC3E}">
        <p14:creationId xmlns:p14="http://schemas.microsoft.com/office/powerpoint/2010/main" val="3170138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981200" y="152400"/>
            <a:ext cx="3733800" cy="609600"/>
          </a:xfrm>
          <a:solidFill>
            <a:srgbClr val="FFFF00"/>
          </a:solidFill>
        </p:spPr>
        <p:txBody>
          <a:bodyPr>
            <a:normAutofit fontScale="90000"/>
          </a:bodyPr>
          <a:lstStyle/>
          <a:p>
            <a:r>
              <a:rPr lang="en-US" altLang="en-US" dirty="0" smtClean="0"/>
              <a:t>One more thing…</a:t>
            </a:r>
          </a:p>
        </p:txBody>
      </p:sp>
      <p:sp>
        <p:nvSpPr>
          <p:cNvPr id="2" name="TextBox 1"/>
          <p:cNvSpPr txBox="1"/>
          <p:nvPr/>
        </p:nvSpPr>
        <p:spPr>
          <a:xfrm>
            <a:off x="914400" y="990600"/>
            <a:ext cx="6629400" cy="563231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defRPr/>
            </a:pPr>
            <a:r>
              <a:rPr lang="en-US" sz="2400" dirty="0" err="1"/>
              <a:t>struct</a:t>
            </a:r>
            <a:r>
              <a:rPr lang="en-US" sz="2400" dirty="0"/>
              <a:t> </a:t>
            </a:r>
            <a:r>
              <a:rPr lang="en-US" sz="2400" dirty="0" smtClean="0"/>
              <a:t>product </a:t>
            </a:r>
          </a:p>
          <a:p>
            <a:pPr>
              <a:defRPr/>
            </a:pPr>
            <a:r>
              <a:rPr lang="en-US" sz="2400" dirty="0" smtClean="0"/>
              <a:t>{</a:t>
            </a:r>
            <a:endParaRPr lang="en-US" sz="2400" dirty="0"/>
          </a:p>
          <a:p>
            <a:pPr>
              <a:defRPr/>
            </a:pPr>
            <a:r>
              <a:rPr lang="en-US" sz="2400" dirty="0"/>
              <a:t>  </a:t>
            </a:r>
            <a:r>
              <a:rPr lang="en-US" sz="2400" dirty="0" err="1"/>
              <a:t>int</a:t>
            </a:r>
            <a:r>
              <a:rPr lang="en-US" sz="2400" dirty="0"/>
              <a:t> weight;</a:t>
            </a:r>
          </a:p>
          <a:p>
            <a:pPr>
              <a:defRPr/>
            </a:pPr>
            <a:r>
              <a:rPr lang="en-US" sz="2400" dirty="0"/>
              <a:t>  double price;</a:t>
            </a:r>
          </a:p>
          <a:p>
            <a:pPr>
              <a:defRPr/>
            </a:pPr>
            <a:r>
              <a:rPr lang="en-US" sz="2400" dirty="0"/>
              <a:t>} </a:t>
            </a:r>
            <a:r>
              <a:rPr lang="en-US" sz="2400" dirty="0">
                <a:effectLst>
                  <a:outerShdw blurRad="38100" dist="38100" dir="2700000" algn="tl">
                    <a:srgbClr val="000000">
                      <a:alpha val="43137"/>
                    </a:srgbClr>
                  </a:outerShdw>
                </a:effectLst>
              </a:rPr>
              <a:t>object-names </a:t>
            </a:r>
            <a:r>
              <a:rPr lang="en-US" sz="2400" dirty="0"/>
              <a:t>bolt, screw, washer;</a:t>
            </a:r>
          </a:p>
          <a:p>
            <a:pPr>
              <a:defRPr/>
            </a:pPr>
            <a:endParaRPr lang="en-US" sz="2400" dirty="0"/>
          </a:p>
          <a:p>
            <a:pPr>
              <a:defRPr/>
            </a:pPr>
            <a:r>
              <a:rPr lang="en-US" sz="2400" dirty="0"/>
              <a:t>IS THE SAME AS …</a:t>
            </a:r>
          </a:p>
          <a:p>
            <a:pPr>
              <a:defRPr/>
            </a:pPr>
            <a:endParaRPr lang="en-US" sz="2400" dirty="0"/>
          </a:p>
          <a:p>
            <a:pPr>
              <a:defRPr/>
            </a:pPr>
            <a:r>
              <a:rPr lang="en-US" sz="2400" dirty="0" err="1"/>
              <a:t>struct</a:t>
            </a:r>
            <a:r>
              <a:rPr lang="en-US" sz="2400" dirty="0"/>
              <a:t> </a:t>
            </a:r>
            <a:r>
              <a:rPr lang="en-US" sz="2400" dirty="0" smtClean="0"/>
              <a:t>product </a:t>
            </a:r>
          </a:p>
          <a:p>
            <a:pPr>
              <a:defRPr/>
            </a:pPr>
            <a:r>
              <a:rPr lang="en-US" sz="2400" dirty="0" smtClean="0"/>
              <a:t>{</a:t>
            </a:r>
            <a:endParaRPr lang="en-US" sz="2400" dirty="0"/>
          </a:p>
          <a:p>
            <a:pPr>
              <a:defRPr/>
            </a:pPr>
            <a:r>
              <a:rPr lang="en-US" sz="2400" dirty="0"/>
              <a:t>  </a:t>
            </a:r>
            <a:r>
              <a:rPr lang="en-US" sz="2400" dirty="0" err="1"/>
              <a:t>int</a:t>
            </a:r>
            <a:r>
              <a:rPr lang="en-US" sz="2400" dirty="0"/>
              <a:t> weight;</a:t>
            </a:r>
          </a:p>
          <a:p>
            <a:pPr>
              <a:defRPr/>
            </a:pPr>
            <a:r>
              <a:rPr lang="en-US" sz="2400" dirty="0"/>
              <a:t>  double price;</a:t>
            </a:r>
          </a:p>
          <a:p>
            <a:pPr>
              <a:defRPr/>
            </a:pPr>
            <a:r>
              <a:rPr lang="en-US" sz="2400" dirty="0"/>
              <a:t>} ;</a:t>
            </a:r>
          </a:p>
          <a:p>
            <a:pPr>
              <a:defRPr/>
            </a:pPr>
            <a:r>
              <a:rPr lang="en-US" sz="2400" dirty="0"/>
              <a:t>product bolt;</a:t>
            </a:r>
          </a:p>
          <a:p>
            <a:pPr>
              <a:defRPr/>
            </a:pPr>
            <a:r>
              <a:rPr lang="en-US" sz="2400" dirty="0"/>
              <a:t>product screw, washer;</a:t>
            </a:r>
          </a:p>
        </p:txBody>
      </p:sp>
    </p:spTree>
    <p:extLst>
      <p:ext uri="{BB962C8B-B14F-4D97-AF65-F5344CB8AC3E}">
        <p14:creationId xmlns:p14="http://schemas.microsoft.com/office/powerpoint/2010/main" val="2206637040"/>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5"/>
          <p:cNvSpPr>
            <a:spLocks noGrp="1" noChangeArrowheads="1"/>
          </p:cNvSpPr>
          <p:nvPr>
            <p:ph type="subTitle" idx="1"/>
          </p:nvPr>
        </p:nvSpPr>
        <p:spPr>
          <a:xfrm>
            <a:off x="609601" y="228600"/>
            <a:ext cx="6477000" cy="5715000"/>
          </a:xfrm>
        </p:spPr>
        <p:txBody>
          <a:bodyPr>
            <a:normAutofit lnSpcReduction="10000"/>
          </a:bodyPr>
          <a:lstStyle/>
          <a:p>
            <a:pPr algn="ctr"/>
            <a:r>
              <a:rPr lang="en-US" altLang="en-US" sz="3600" b="1" dirty="0"/>
              <a:t>Unit 1 Module </a:t>
            </a:r>
            <a:r>
              <a:rPr lang="en-US" altLang="en-US" sz="3600" b="1" dirty="0" smtClean="0"/>
              <a:t>2: </a:t>
            </a:r>
            <a:r>
              <a:rPr lang="en-US" altLang="en-US" sz="3600" b="1" dirty="0"/>
              <a:t>STRUCTURES</a:t>
            </a:r>
          </a:p>
          <a:p>
            <a:pPr>
              <a:defRPr/>
            </a:pPr>
            <a:endParaRPr lang="en-US" sz="2800" dirty="0"/>
          </a:p>
          <a:p>
            <a:r>
              <a:rPr lang="en-US" altLang="en-US" sz="2800" dirty="0"/>
              <a:t>Accessing Structure Members</a:t>
            </a:r>
          </a:p>
          <a:p>
            <a:r>
              <a:rPr lang="en-US" altLang="en-US" sz="2800" dirty="0"/>
              <a:t>Initializing a Structure</a:t>
            </a:r>
          </a:p>
          <a:p>
            <a:r>
              <a:rPr lang="en-US" altLang="en-US" sz="2800" dirty="0"/>
              <a:t>Arrays of Structures</a:t>
            </a:r>
          </a:p>
          <a:p>
            <a:r>
              <a:rPr lang="en-US" altLang="en-US" sz="2800" dirty="0"/>
              <a:t>Nested Structures</a:t>
            </a:r>
          </a:p>
          <a:p>
            <a:r>
              <a:rPr lang="en-US" altLang="en-US" sz="2800" dirty="0"/>
              <a:t>Structures as Function Arguments</a:t>
            </a:r>
          </a:p>
          <a:p>
            <a:r>
              <a:rPr lang="en-US" altLang="en-US" sz="2800" dirty="0"/>
              <a:t>Returning a Structure from a Function</a:t>
            </a:r>
          </a:p>
          <a:p>
            <a:r>
              <a:rPr lang="en-US" altLang="en-US" sz="2800" dirty="0"/>
              <a:t>Pointers to Structures</a:t>
            </a:r>
          </a:p>
          <a:p>
            <a:r>
              <a:rPr lang="en-US" altLang="en-US" sz="2800" dirty="0"/>
              <a:t>Efficiency notes regarding Structures</a:t>
            </a:r>
          </a:p>
        </p:txBody>
      </p:sp>
    </p:spTree>
    <p:extLst>
      <p:ext uri="{BB962C8B-B14F-4D97-AF65-F5344CB8AC3E}">
        <p14:creationId xmlns:p14="http://schemas.microsoft.com/office/powerpoint/2010/main" val="12136895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133600" y="152400"/>
            <a:ext cx="4648200" cy="609600"/>
          </a:xfrm>
          <a:solidFill>
            <a:srgbClr val="FFFF00"/>
          </a:solidFill>
        </p:spPr>
        <p:txBody>
          <a:bodyPr>
            <a:normAutofit fontScale="90000"/>
          </a:bodyPr>
          <a:lstStyle/>
          <a:p>
            <a:r>
              <a:rPr lang="en-US" altLang="en-US" dirty="0" smtClean="0"/>
              <a:t>Arrays of Structures</a:t>
            </a:r>
          </a:p>
        </p:txBody>
      </p:sp>
      <p:sp>
        <p:nvSpPr>
          <p:cNvPr id="29699" name="Rectangle 3"/>
          <p:cNvSpPr>
            <a:spLocks noGrp="1" noChangeArrowheads="1"/>
          </p:cNvSpPr>
          <p:nvPr>
            <p:ph idx="1"/>
          </p:nvPr>
        </p:nvSpPr>
        <p:spPr>
          <a:xfrm>
            <a:off x="304800" y="1371600"/>
            <a:ext cx="8534400" cy="4343400"/>
          </a:xfrm>
        </p:spPr>
        <p:txBody>
          <a:bodyPr/>
          <a:lstStyle/>
          <a:p>
            <a:r>
              <a:rPr lang="en-US" altLang="en-US" sz="2800" dirty="0" smtClean="0"/>
              <a:t>Structures can be defined in arrays</a:t>
            </a:r>
          </a:p>
          <a:p>
            <a:r>
              <a:rPr lang="en-US" altLang="en-US" sz="2800" dirty="0" smtClean="0"/>
              <a:t>Can be used in place of parallel arrays</a:t>
            </a:r>
            <a:br>
              <a:rPr lang="en-US" altLang="en-US" sz="2800" dirty="0" smtClean="0"/>
            </a:br>
            <a:r>
              <a:rPr lang="en-US" altLang="en-US" sz="2400" dirty="0" err="1" smtClean="0">
                <a:latin typeface="Courier New" panose="02070309020205020404" pitchFamily="49" charset="0"/>
              </a:rPr>
              <a:t>const</a:t>
            </a:r>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int</a:t>
            </a:r>
            <a:r>
              <a:rPr lang="en-US" altLang="en-US" sz="2400" dirty="0" smtClean="0">
                <a:latin typeface="Courier New" panose="02070309020205020404" pitchFamily="49" charset="0"/>
              </a:rPr>
              <a:t> NUM_STUDENTS = 20;</a:t>
            </a:r>
            <a:br>
              <a:rPr lang="en-US" altLang="en-US" sz="2400" dirty="0" smtClean="0">
                <a:latin typeface="Courier New" panose="02070309020205020404" pitchFamily="49" charset="0"/>
              </a:rPr>
            </a:br>
            <a:r>
              <a:rPr lang="en-US" altLang="en-US" sz="2400" dirty="0" smtClean="0">
                <a:latin typeface="Courier New" panose="02070309020205020404" pitchFamily="49" charset="0"/>
              </a:rPr>
              <a:t>Student </a:t>
            </a:r>
            <a:r>
              <a:rPr lang="en-US" altLang="en-US" sz="2400" dirty="0" err="1" smtClean="0">
                <a:latin typeface="Courier New" panose="02070309020205020404" pitchFamily="49" charset="0"/>
              </a:rPr>
              <a:t>stuList</a:t>
            </a:r>
            <a:r>
              <a:rPr lang="en-US" altLang="en-US" sz="2400" dirty="0" smtClean="0">
                <a:latin typeface="Courier New" panose="02070309020205020404" pitchFamily="49" charset="0"/>
              </a:rPr>
              <a:t>[NUM_STUDENTS];</a:t>
            </a:r>
          </a:p>
          <a:p>
            <a:r>
              <a:rPr lang="en-US" altLang="en-US" sz="2800" dirty="0" smtClean="0"/>
              <a:t>Individual structures accessible using subscript notation</a:t>
            </a:r>
          </a:p>
          <a:p>
            <a:r>
              <a:rPr lang="en-US" altLang="en-US" sz="2800" dirty="0" smtClean="0"/>
              <a:t>Fields within structures accessible using dot notation:</a:t>
            </a:r>
          </a:p>
          <a:p>
            <a:pPr lvl="1">
              <a:buClr>
                <a:srgbClr val="3333CC"/>
              </a:buClr>
              <a:buFontTx/>
              <a:buNone/>
            </a:pPr>
            <a:r>
              <a:rPr lang="en-US" altLang="en-US" sz="2400" dirty="0" err="1" smtClean="0">
                <a:latin typeface="Courier New" panose="02070309020205020404" pitchFamily="49" charset="0"/>
              </a:rPr>
              <a:t>cout</a:t>
            </a:r>
            <a:r>
              <a:rPr lang="en-US" altLang="en-US" sz="2400" dirty="0" smtClean="0">
                <a:latin typeface="Courier New" panose="02070309020205020404" pitchFamily="49" charset="0"/>
              </a:rPr>
              <a:t> &lt;&lt; </a:t>
            </a:r>
            <a:r>
              <a:rPr lang="en-US" altLang="en-US" sz="2400" dirty="0" err="1" smtClean="0">
                <a:latin typeface="Courier New" panose="02070309020205020404" pitchFamily="49" charset="0"/>
              </a:rPr>
              <a:t>stuList</a:t>
            </a:r>
            <a:r>
              <a:rPr lang="en-US" altLang="en-US" sz="2400" dirty="0" smtClean="0">
                <a:latin typeface="Courier New" panose="02070309020205020404" pitchFamily="49" charset="0"/>
              </a:rPr>
              <a:t>[5].</a:t>
            </a:r>
            <a:r>
              <a:rPr lang="en-US" altLang="en-US" sz="2400" dirty="0" err="1" smtClean="0">
                <a:latin typeface="Courier New" panose="02070309020205020404" pitchFamily="49" charset="0"/>
              </a:rPr>
              <a:t>studentID</a:t>
            </a:r>
            <a:r>
              <a:rPr lang="en-US" altLang="en-US" sz="2400" dirty="0" smtClean="0">
                <a:latin typeface="Courier New" panose="02070309020205020404" pitchFamily="49" charset="0"/>
              </a:rPr>
              <a:t>;</a:t>
            </a:r>
            <a:endParaRPr lang="en-US" altLang="en-US" sz="2400" dirty="0" smtClean="0"/>
          </a:p>
        </p:txBody>
      </p:sp>
    </p:spTree>
    <p:extLst>
      <p:ext uri="{BB962C8B-B14F-4D97-AF65-F5344CB8AC3E}">
        <p14:creationId xmlns:p14="http://schemas.microsoft.com/office/powerpoint/2010/main" val="949141669"/>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133600" y="152400"/>
            <a:ext cx="4648200" cy="609600"/>
          </a:xfrm>
          <a:solidFill>
            <a:srgbClr val="FFFF00"/>
          </a:solidFill>
        </p:spPr>
        <p:txBody>
          <a:bodyPr>
            <a:normAutofit fontScale="90000"/>
          </a:bodyPr>
          <a:lstStyle/>
          <a:p>
            <a:r>
              <a:rPr lang="en-US" altLang="en-US" dirty="0" smtClean="0"/>
              <a:t>Arrays of Structures</a:t>
            </a:r>
          </a:p>
        </p:txBody>
      </p:sp>
      <p:sp>
        <p:nvSpPr>
          <p:cNvPr id="29699" name="Rectangle 3"/>
          <p:cNvSpPr>
            <a:spLocks noGrp="1" noChangeArrowheads="1"/>
          </p:cNvSpPr>
          <p:nvPr>
            <p:ph idx="1"/>
          </p:nvPr>
        </p:nvSpPr>
        <p:spPr>
          <a:xfrm>
            <a:off x="304800" y="1371600"/>
            <a:ext cx="8534400" cy="4343400"/>
          </a:xfrm>
        </p:spPr>
        <p:txBody>
          <a:bodyPr>
            <a:normAutofit fontScale="92500" lnSpcReduction="20000"/>
          </a:bodyPr>
          <a:lstStyle/>
          <a:p>
            <a:r>
              <a:rPr lang="en-US" altLang="en-US" sz="2800" dirty="0" smtClean="0"/>
              <a:t>And , of course, arrays can be defined in Structures </a:t>
            </a:r>
          </a:p>
          <a:p>
            <a:r>
              <a:rPr lang="en-US" altLang="en-US" sz="2800" dirty="0" smtClean="0"/>
              <a:t>Can also another structure inside (must be declared too</a:t>
            </a:r>
          </a:p>
          <a:p>
            <a:pPr marL="0" indent="0">
              <a:buNone/>
            </a:pPr>
            <a:r>
              <a:rPr lang="en-US" altLang="en-US" sz="2800" b="1" dirty="0" smtClean="0"/>
              <a:t/>
            </a:r>
            <a:br>
              <a:rPr lang="en-US" altLang="en-US" sz="2800" b="1" dirty="0" smtClean="0"/>
            </a:br>
            <a:r>
              <a:rPr lang="en-US" altLang="en-US" sz="2800" b="1" dirty="0" smtClean="0"/>
              <a:t>    </a:t>
            </a:r>
            <a:r>
              <a:rPr lang="en-US" sz="2400" b="1" dirty="0" err="1" smtClean="0"/>
              <a:t>struct</a:t>
            </a:r>
            <a:r>
              <a:rPr lang="en-US" sz="2400" b="1" dirty="0" smtClean="0"/>
              <a:t> </a:t>
            </a:r>
            <a:r>
              <a:rPr lang="en-US" sz="2400" b="1" dirty="0"/>
              <a:t>Student</a:t>
            </a:r>
          </a:p>
          <a:p>
            <a:pPr marL="400050" lvl="1" indent="0">
              <a:buNone/>
            </a:pPr>
            <a:r>
              <a:rPr lang="en-US" sz="2800" b="1" dirty="0"/>
              <a:t>{</a:t>
            </a:r>
          </a:p>
          <a:p>
            <a:pPr marL="800100" lvl="2" indent="0">
              <a:buNone/>
            </a:pPr>
            <a:r>
              <a:rPr lang="en-US" sz="2400" b="1" dirty="0"/>
              <a:t>char </a:t>
            </a:r>
            <a:r>
              <a:rPr lang="en-US" sz="2400" b="1" dirty="0" err="1"/>
              <a:t>firstName</a:t>
            </a:r>
            <a:r>
              <a:rPr lang="en-US" sz="2400" b="1" dirty="0"/>
              <a:t>[15];</a:t>
            </a:r>
          </a:p>
          <a:p>
            <a:pPr marL="800100" lvl="2" indent="0">
              <a:buNone/>
            </a:pPr>
            <a:r>
              <a:rPr lang="en-US" sz="2400" b="1" dirty="0"/>
              <a:t>char </a:t>
            </a:r>
            <a:r>
              <a:rPr lang="en-US" sz="2400" b="1" dirty="0" err="1"/>
              <a:t>lastName</a:t>
            </a:r>
            <a:r>
              <a:rPr lang="en-US" sz="2400" b="1" dirty="0"/>
              <a:t>[15];</a:t>
            </a:r>
          </a:p>
          <a:p>
            <a:pPr marL="800100" lvl="2" indent="0">
              <a:buNone/>
            </a:pPr>
            <a:r>
              <a:rPr lang="en-US" sz="2400" b="1" dirty="0" err="1"/>
              <a:t>struct</a:t>
            </a:r>
            <a:r>
              <a:rPr lang="en-US" sz="2400" b="1" dirty="0"/>
              <a:t> Address </a:t>
            </a:r>
            <a:r>
              <a:rPr lang="en-US" sz="2400" b="1" dirty="0" err="1"/>
              <a:t>homeAddress</a:t>
            </a:r>
            <a:r>
              <a:rPr lang="en-US" sz="2400" b="1" dirty="0"/>
              <a:t>;</a:t>
            </a:r>
          </a:p>
          <a:p>
            <a:pPr marL="400050" lvl="1" indent="0">
              <a:buNone/>
            </a:pPr>
            <a:r>
              <a:rPr lang="en-US" sz="2800" b="1" dirty="0" smtClean="0"/>
              <a:t>};</a:t>
            </a:r>
          </a:p>
        </p:txBody>
      </p:sp>
    </p:spTree>
    <p:extLst>
      <p:ext uri="{BB962C8B-B14F-4D97-AF65-F5344CB8AC3E}">
        <p14:creationId xmlns:p14="http://schemas.microsoft.com/office/powerpoint/2010/main" val="3982280346"/>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91947" y="1057274"/>
            <a:ext cx="7980516" cy="5114925"/>
          </a:xfrm>
          <a:prstGeom prst="rect">
            <a:avLst/>
          </a:prstGeom>
        </p:spPr>
      </p:pic>
    </p:spTree>
    <p:extLst>
      <p:ext uri="{BB962C8B-B14F-4D97-AF65-F5344CB8AC3E}">
        <p14:creationId xmlns:p14="http://schemas.microsoft.com/office/powerpoint/2010/main" val="903128907"/>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57200" y="609600"/>
            <a:ext cx="7991475" cy="6191250"/>
          </a:xfrm>
          <a:prstGeom prst="rect">
            <a:avLst/>
          </a:prstGeom>
        </p:spPr>
      </p:pic>
    </p:spTree>
    <p:extLst>
      <p:ext uri="{BB962C8B-B14F-4D97-AF65-F5344CB8AC3E}">
        <p14:creationId xmlns:p14="http://schemas.microsoft.com/office/powerpoint/2010/main" val="4012471177"/>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85800" y="1066800"/>
            <a:ext cx="7555662" cy="4724400"/>
          </a:xfrm>
          <a:prstGeom prst="rect">
            <a:avLst/>
          </a:prstGeom>
        </p:spPr>
      </p:pic>
    </p:spTree>
    <p:extLst>
      <p:ext uri="{BB962C8B-B14F-4D97-AF65-F5344CB8AC3E}">
        <p14:creationId xmlns:p14="http://schemas.microsoft.com/office/powerpoint/2010/main" val="3188428772"/>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ChangeArrowheads="1"/>
          </p:cNvSpPr>
          <p:nvPr/>
        </p:nvSpPr>
        <p:spPr bwMode="auto">
          <a:xfrm>
            <a:off x="914400" y="1295400"/>
            <a:ext cx="70104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200" b="1" dirty="0" err="1">
                <a:latin typeface="Courier New" panose="02070309020205020404" pitchFamily="49" charset="0"/>
                <a:cs typeface="Courier New" panose="02070309020205020404" pitchFamily="49" charset="0"/>
              </a:rPr>
              <a:t>struct</a:t>
            </a:r>
            <a:r>
              <a:rPr lang="en-US" altLang="en-US" sz="3200" b="1" dirty="0">
                <a:latin typeface="Courier New" panose="02070309020205020404" pitchFamily="49" charset="0"/>
                <a:cs typeface="Courier New" panose="02070309020205020404" pitchFamily="49" charset="0"/>
              </a:rPr>
              <a:t> inventory </a:t>
            </a:r>
            <a:endParaRPr lang="en-US" altLang="en-US" sz="3200" b="1" dirty="0" smtClean="0">
              <a:latin typeface="Courier New" panose="02070309020205020404" pitchFamily="49" charset="0"/>
              <a:cs typeface="Courier New" panose="02070309020205020404" pitchFamily="49" charset="0"/>
            </a:endParaRPr>
          </a:p>
          <a:p>
            <a:pPr eaLnBrk="1" hangingPunct="1"/>
            <a:r>
              <a:rPr lang="en-US" altLang="en-US" sz="3200" b="1" dirty="0" smtClean="0">
                <a:latin typeface="Courier New" panose="02070309020205020404" pitchFamily="49" charset="0"/>
                <a:cs typeface="Courier New" panose="02070309020205020404" pitchFamily="49" charset="0"/>
              </a:rPr>
              <a:t>{</a:t>
            </a:r>
            <a:endParaRPr lang="en-US" altLang="en-US" sz="3200" b="1" dirty="0">
              <a:latin typeface="Courier New" panose="02070309020205020404" pitchFamily="49" charset="0"/>
              <a:cs typeface="Courier New" panose="02070309020205020404" pitchFamily="49" charset="0"/>
            </a:endParaRPr>
          </a:p>
          <a:p>
            <a:pPr eaLnBrk="1" hangingPunct="1"/>
            <a:r>
              <a:rPr lang="en-US" altLang="en-US" sz="3200" b="1" dirty="0">
                <a:latin typeface="Courier New" panose="02070309020205020404" pitchFamily="49" charset="0"/>
                <a:cs typeface="Courier New" panose="02070309020205020404" pitchFamily="49" charset="0"/>
              </a:rPr>
              <a:t>     </a:t>
            </a:r>
            <a:r>
              <a:rPr lang="en-US" altLang="en-US" sz="3200" b="1" dirty="0" err="1">
                <a:latin typeface="Courier New" panose="02070309020205020404" pitchFamily="49" charset="0"/>
                <a:cs typeface="Courier New" panose="02070309020205020404" pitchFamily="49" charset="0"/>
              </a:rPr>
              <a:t>int</a:t>
            </a:r>
            <a:r>
              <a:rPr lang="en-US" altLang="en-US" sz="3200" b="1" dirty="0">
                <a:latin typeface="Courier New" panose="02070309020205020404" pitchFamily="49" charset="0"/>
                <a:cs typeface="Courier New" panose="02070309020205020404" pitchFamily="49" charset="0"/>
              </a:rPr>
              <a:t> </a:t>
            </a:r>
            <a:r>
              <a:rPr lang="en-US" altLang="en-US" sz="3200" b="1" dirty="0" err="1">
                <a:latin typeface="Courier New" panose="02070309020205020404" pitchFamily="49" charset="0"/>
                <a:cs typeface="Courier New" panose="02070309020205020404" pitchFamily="49" charset="0"/>
              </a:rPr>
              <a:t>part_no</a:t>
            </a:r>
            <a:r>
              <a:rPr lang="en-US" altLang="en-US" sz="3200" b="1" dirty="0">
                <a:latin typeface="Courier New" panose="02070309020205020404" pitchFamily="49" charset="0"/>
                <a:cs typeface="Courier New" panose="02070309020205020404" pitchFamily="49" charset="0"/>
              </a:rPr>
              <a:t>;</a:t>
            </a:r>
          </a:p>
          <a:p>
            <a:pPr eaLnBrk="1" hangingPunct="1"/>
            <a:r>
              <a:rPr lang="en-US" altLang="en-US" sz="3200" b="1" dirty="0">
                <a:latin typeface="Courier New" panose="02070309020205020404" pitchFamily="49" charset="0"/>
                <a:cs typeface="Courier New" panose="02070309020205020404" pitchFamily="49" charset="0"/>
              </a:rPr>
              <a:t>     float cost;</a:t>
            </a:r>
          </a:p>
          <a:p>
            <a:pPr eaLnBrk="1" hangingPunct="1"/>
            <a:r>
              <a:rPr lang="en-US" altLang="en-US" sz="3200" b="1" dirty="0">
                <a:latin typeface="Courier New" panose="02070309020205020404" pitchFamily="49" charset="0"/>
                <a:cs typeface="Courier New" panose="02070309020205020404" pitchFamily="49" charset="0"/>
              </a:rPr>
              <a:t>     float price;</a:t>
            </a:r>
          </a:p>
          <a:p>
            <a:pPr eaLnBrk="1" hangingPunct="1"/>
            <a:r>
              <a:rPr lang="en-US" altLang="en-US" sz="3200" b="1" dirty="0">
                <a:latin typeface="Courier New" panose="02070309020205020404" pitchFamily="49" charset="0"/>
                <a:cs typeface="Courier New" panose="02070309020205020404" pitchFamily="49" charset="0"/>
              </a:rPr>
              <a:t>};</a:t>
            </a:r>
          </a:p>
          <a:p>
            <a:pPr eaLnBrk="1" hangingPunct="1"/>
            <a:endParaRPr lang="en-US" altLang="en-US" sz="3200" b="1" dirty="0">
              <a:latin typeface="Courier New" panose="02070309020205020404" pitchFamily="49" charset="0"/>
              <a:cs typeface="Courier New" panose="02070309020205020404" pitchFamily="49" charset="0"/>
            </a:endParaRPr>
          </a:p>
          <a:p>
            <a:pPr eaLnBrk="1" hangingPunct="1"/>
            <a:r>
              <a:rPr lang="en-US" altLang="en-US" sz="3200" b="1" dirty="0" err="1">
                <a:latin typeface="Courier New" panose="02070309020205020404" pitchFamily="49" charset="0"/>
                <a:cs typeface="Courier New" panose="02070309020205020404" pitchFamily="49" charset="0"/>
              </a:rPr>
              <a:t>struct</a:t>
            </a:r>
            <a:r>
              <a:rPr lang="en-US" altLang="en-US" sz="3200" b="1" dirty="0">
                <a:latin typeface="Courier New" panose="02070309020205020404" pitchFamily="49" charset="0"/>
                <a:cs typeface="Courier New" panose="02070309020205020404" pitchFamily="49" charset="0"/>
              </a:rPr>
              <a:t> inventory table[4];</a:t>
            </a:r>
          </a:p>
        </p:txBody>
      </p:sp>
      <p:sp>
        <p:nvSpPr>
          <p:cNvPr id="4" name="Rectangle 2"/>
          <p:cNvSpPr txBox="1">
            <a:spLocks noChangeArrowheads="1"/>
          </p:cNvSpPr>
          <p:nvPr/>
        </p:nvSpPr>
        <p:spPr>
          <a:xfrm>
            <a:off x="1752601" y="228600"/>
            <a:ext cx="4267199" cy="648650"/>
          </a:xfrm>
          <a:prstGeom prst="rect">
            <a:avLst/>
          </a:prstGeom>
          <a:solidFill>
            <a:srgbClr val="FFFF00"/>
          </a:solidFill>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t>Inventory example</a:t>
            </a:r>
          </a:p>
        </p:txBody>
      </p:sp>
    </p:spTree>
    <p:extLst>
      <p:ext uri="{BB962C8B-B14F-4D97-AF65-F5344CB8AC3E}">
        <p14:creationId xmlns:p14="http://schemas.microsoft.com/office/powerpoint/2010/main" val="3669491669"/>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1752601" y="228600"/>
            <a:ext cx="4267199" cy="648650"/>
          </a:xfrm>
          <a:prstGeom prst="rect">
            <a:avLst/>
          </a:prstGeom>
          <a:solidFill>
            <a:srgbClr val="FFFF00"/>
          </a:solidFill>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t>Inventory example</a:t>
            </a:r>
          </a:p>
        </p:txBody>
      </p:sp>
      <p:sp>
        <p:nvSpPr>
          <p:cNvPr id="4" name="Rectangle 1"/>
          <p:cNvSpPr>
            <a:spLocks noChangeArrowheads="1"/>
          </p:cNvSpPr>
          <p:nvPr/>
        </p:nvSpPr>
        <p:spPr bwMode="auto">
          <a:xfrm>
            <a:off x="5334000" y="4648200"/>
            <a:ext cx="3581400" cy="1815882"/>
          </a:xfrm>
          <a:prstGeom prst="rect">
            <a:avLst/>
          </a:prstGeom>
          <a:solidFill>
            <a:srgbClr val="E9E9AF"/>
          </a:solidFill>
          <a:ln>
            <a:solidFill>
              <a:schemeClr val="accent1"/>
            </a:solidFill>
          </a:ln>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err="1">
                <a:latin typeface="Courier New" panose="02070309020205020404" pitchFamily="49" charset="0"/>
                <a:cs typeface="Courier New" panose="02070309020205020404" pitchFamily="49" charset="0"/>
              </a:rPr>
              <a:t>struct</a:t>
            </a:r>
            <a:r>
              <a:rPr lang="en-US" altLang="en-US" sz="1600" b="1" dirty="0">
                <a:latin typeface="Courier New" panose="02070309020205020404" pitchFamily="49" charset="0"/>
                <a:cs typeface="Courier New" panose="02070309020205020404" pitchFamily="49" charset="0"/>
              </a:rPr>
              <a:t> inventory </a:t>
            </a:r>
            <a:endParaRPr lang="en-US" altLang="en-US" sz="1600" b="1" dirty="0" smtClean="0">
              <a:latin typeface="Courier New" panose="02070309020205020404" pitchFamily="49" charset="0"/>
              <a:cs typeface="Courier New" panose="02070309020205020404" pitchFamily="49" charset="0"/>
            </a:endParaRPr>
          </a:p>
          <a:p>
            <a:pPr eaLnBrk="1" hangingPunct="1"/>
            <a:r>
              <a:rPr lang="en-US" altLang="en-US" sz="1600" b="1" dirty="0" smtClean="0">
                <a:latin typeface="Courier New" panose="02070309020205020404" pitchFamily="49" charset="0"/>
                <a:cs typeface="Courier New" panose="02070309020205020404" pitchFamily="49" charset="0"/>
              </a:rPr>
              <a:t>{</a:t>
            </a:r>
            <a:endParaRPr lang="en-US" altLang="en-US" sz="1600" b="1" dirty="0">
              <a:latin typeface="Courier New" panose="02070309020205020404" pitchFamily="49" charset="0"/>
              <a:cs typeface="Courier New" panose="02070309020205020404" pitchFamily="49" charset="0"/>
            </a:endParaRPr>
          </a:p>
          <a:p>
            <a:pPr eaLnBrk="1" hangingPunct="1"/>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int</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part_no</a:t>
            </a:r>
            <a:r>
              <a:rPr lang="en-US" altLang="en-US" sz="1600" b="1" dirty="0">
                <a:latin typeface="Courier New" panose="02070309020205020404" pitchFamily="49" charset="0"/>
                <a:cs typeface="Courier New" panose="02070309020205020404" pitchFamily="49" charset="0"/>
              </a:rPr>
              <a:t>;</a:t>
            </a:r>
          </a:p>
          <a:p>
            <a:pPr eaLnBrk="1" hangingPunct="1"/>
            <a:r>
              <a:rPr lang="en-US" altLang="en-US" sz="1600" b="1" dirty="0">
                <a:latin typeface="Courier New" panose="02070309020205020404" pitchFamily="49" charset="0"/>
                <a:cs typeface="Courier New" panose="02070309020205020404" pitchFamily="49" charset="0"/>
              </a:rPr>
              <a:t>     float cost;</a:t>
            </a:r>
          </a:p>
          <a:p>
            <a:pPr eaLnBrk="1" hangingPunct="1"/>
            <a:r>
              <a:rPr lang="en-US" altLang="en-US" sz="1600" b="1" dirty="0">
                <a:latin typeface="Courier New" panose="02070309020205020404" pitchFamily="49" charset="0"/>
                <a:cs typeface="Courier New" panose="02070309020205020404" pitchFamily="49" charset="0"/>
              </a:rPr>
              <a:t>     float price;</a:t>
            </a:r>
          </a:p>
          <a:p>
            <a:pPr eaLnBrk="1" hangingPunct="1"/>
            <a:r>
              <a:rPr lang="en-US" altLang="en-US" sz="1600" b="1" dirty="0">
                <a:latin typeface="Courier New" panose="02070309020205020404" pitchFamily="49" charset="0"/>
                <a:cs typeface="Courier New" panose="02070309020205020404" pitchFamily="49" charset="0"/>
              </a:rPr>
              <a:t>};</a:t>
            </a:r>
          </a:p>
          <a:p>
            <a:pPr eaLnBrk="1" hangingPunct="1"/>
            <a:r>
              <a:rPr lang="en-US" altLang="en-US" sz="1600" b="1" dirty="0" err="1" smtClean="0">
                <a:latin typeface="Courier New" panose="02070309020205020404" pitchFamily="49" charset="0"/>
                <a:cs typeface="Courier New" panose="02070309020205020404" pitchFamily="49" charset="0"/>
              </a:rPr>
              <a:t>struct</a:t>
            </a:r>
            <a:r>
              <a:rPr lang="en-US" altLang="en-US" sz="1600" b="1" dirty="0" smtClean="0">
                <a:latin typeface="Courier New" panose="02070309020205020404" pitchFamily="49" charset="0"/>
                <a:cs typeface="Courier New" panose="02070309020205020404" pitchFamily="49" charset="0"/>
              </a:rPr>
              <a:t> </a:t>
            </a:r>
            <a:r>
              <a:rPr lang="en-US" altLang="en-US" sz="1600" b="1" dirty="0">
                <a:latin typeface="Courier New" panose="02070309020205020404" pitchFamily="49" charset="0"/>
                <a:cs typeface="Courier New" panose="02070309020205020404" pitchFamily="49" charset="0"/>
              </a:rPr>
              <a:t>inventory table[4];</a:t>
            </a:r>
          </a:p>
        </p:txBody>
      </p:sp>
      <p:pic>
        <p:nvPicPr>
          <p:cNvPr id="348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219200"/>
            <a:ext cx="5348287"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952439"/>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idx="1"/>
          </p:nvPr>
        </p:nvSpPr>
        <p:spPr>
          <a:xfrm>
            <a:off x="228600" y="967409"/>
            <a:ext cx="8686800" cy="5724939"/>
          </a:xfrm>
        </p:spPr>
        <p:txBody>
          <a:bodyPr>
            <a:normAutofit fontScale="92500" lnSpcReduction="20000"/>
          </a:bodyPr>
          <a:lstStyle/>
          <a:p>
            <a:pPr marL="0" indent="0">
              <a:buNone/>
            </a:pPr>
            <a:r>
              <a:rPr lang="en-US" sz="2900" b="1" i="1" dirty="0" err="1" smtClean="0">
                <a:latin typeface="Courier New" panose="02070309020205020404" pitchFamily="49" charset="0"/>
                <a:cs typeface="Courier New" panose="02070309020205020404" pitchFamily="49" charset="0"/>
              </a:rPr>
              <a:t>struct</a:t>
            </a:r>
            <a:r>
              <a:rPr lang="en-US" sz="2900" b="1" i="1" dirty="0" smtClean="0">
                <a:latin typeface="Courier New" panose="02070309020205020404" pitchFamily="49" charset="0"/>
                <a:cs typeface="Courier New" panose="02070309020205020404" pitchFamily="49" charset="0"/>
              </a:rPr>
              <a:t> </a:t>
            </a:r>
            <a:r>
              <a:rPr lang="en-US" sz="2900" b="1" dirty="0">
                <a:latin typeface="Courier New" panose="02070309020205020404" pitchFamily="49" charset="0"/>
                <a:cs typeface="Courier New" panose="02070309020205020404" pitchFamily="49" charset="0"/>
              </a:rPr>
              <a:t>Data</a:t>
            </a:r>
          </a:p>
          <a:p>
            <a:pPr marL="0" indent="0">
              <a:buNone/>
            </a:pPr>
            <a:r>
              <a:rPr lang="en-US" sz="2900" b="1" dirty="0">
                <a:latin typeface="Courier New" panose="02070309020205020404" pitchFamily="49" charset="0"/>
                <a:cs typeface="Courier New" panose="02070309020205020404" pitchFamily="49" charset="0"/>
              </a:rPr>
              <a:t>{</a:t>
            </a:r>
          </a:p>
          <a:p>
            <a:pPr marL="0" indent="0">
              <a:buNone/>
            </a:pPr>
            <a:r>
              <a:rPr lang="en-US" sz="2900" b="1" i="1" dirty="0" smtClean="0">
                <a:latin typeface="Courier New" panose="02070309020205020404" pitchFamily="49" charset="0"/>
                <a:cs typeface="Courier New" panose="02070309020205020404" pitchFamily="49" charset="0"/>
              </a:rPr>
              <a:t>  double </a:t>
            </a:r>
            <a:r>
              <a:rPr lang="en-US" sz="2900" b="1" dirty="0">
                <a:latin typeface="Courier New" panose="02070309020205020404" pitchFamily="49" charset="0"/>
                <a:cs typeface="Courier New" panose="02070309020205020404" pitchFamily="49" charset="0"/>
              </a:rPr>
              <a:t>time[10];</a:t>
            </a:r>
          </a:p>
          <a:p>
            <a:pPr marL="0" indent="0">
              <a:buNone/>
            </a:pPr>
            <a:r>
              <a:rPr lang="en-US" sz="2900" b="1" i="1" dirty="0" smtClean="0">
                <a:latin typeface="Courier New" panose="02070309020205020404" pitchFamily="49" charset="0"/>
                <a:cs typeface="Courier New" panose="02070309020205020404" pitchFamily="49" charset="0"/>
              </a:rPr>
              <a:t>  </a:t>
            </a:r>
            <a:r>
              <a:rPr lang="en-US" sz="2900" b="1" i="1" dirty="0" err="1" smtClean="0">
                <a:latin typeface="Courier New" panose="02070309020205020404" pitchFamily="49" charset="0"/>
                <a:cs typeface="Courier New" panose="02070309020205020404" pitchFamily="49" charset="0"/>
              </a:rPr>
              <a:t>int</a:t>
            </a:r>
            <a:r>
              <a:rPr lang="en-US" sz="2900" b="1" i="1" dirty="0" smtClean="0">
                <a:latin typeface="Courier New" panose="02070309020205020404" pitchFamily="49" charset="0"/>
                <a:cs typeface="Courier New" panose="02070309020205020404" pitchFamily="49" charset="0"/>
              </a:rPr>
              <a:t> </a:t>
            </a:r>
            <a:r>
              <a:rPr lang="en-US" sz="2900" b="1" dirty="0">
                <a:latin typeface="Courier New" panose="02070309020205020404" pitchFamily="49" charset="0"/>
                <a:cs typeface="Courier New" panose="02070309020205020404" pitchFamily="49" charset="0"/>
              </a:rPr>
              <a:t>distance;</a:t>
            </a:r>
          </a:p>
          <a:p>
            <a:pPr marL="0" indent="0">
              <a:buNone/>
            </a:pPr>
            <a:r>
              <a:rPr lang="en-US" sz="2900" b="1" dirty="0">
                <a:latin typeface="Courier New" panose="02070309020205020404" pitchFamily="49" charset="0"/>
                <a:cs typeface="Courier New" panose="02070309020205020404" pitchFamily="49" charset="0"/>
              </a:rPr>
              <a:t>};</a:t>
            </a:r>
          </a:p>
          <a:p>
            <a:pPr marL="0" indent="0">
              <a:buNone/>
            </a:pPr>
            <a:r>
              <a:rPr lang="en-US" sz="2900" b="1" dirty="0">
                <a:latin typeface="Courier New" panose="02070309020205020404" pitchFamily="49" charset="0"/>
                <a:cs typeface="Courier New" panose="02070309020205020404" pitchFamily="49" charset="0"/>
              </a:rPr>
              <a:t>Data </a:t>
            </a:r>
            <a:r>
              <a:rPr lang="en-US" sz="2900" b="1" dirty="0" err="1" smtClean="0">
                <a:latin typeface="Courier New" panose="02070309020205020404" pitchFamily="49" charset="0"/>
                <a:cs typeface="Courier New" panose="02070309020205020404" pitchFamily="49" charset="0"/>
              </a:rPr>
              <a:t>myBest</a:t>
            </a:r>
            <a:r>
              <a:rPr lang="en-US" sz="2900" b="1" dirty="0">
                <a:latin typeface="Courier New" panose="02070309020205020404" pitchFamily="49" charset="0"/>
                <a:cs typeface="Courier New" panose="02070309020205020404" pitchFamily="49" charset="0"/>
              </a:rPr>
              <a:t>;</a:t>
            </a:r>
            <a:endParaRPr lang="en-US" sz="2900" b="1" dirty="0" smtClean="0">
              <a:latin typeface="Courier New" panose="02070309020205020404" pitchFamily="49" charset="0"/>
              <a:cs typeface="Courier New" panose="02070309020205020404" pitchFamily="49" charset="0"/>
            </a:endParaRPr>
          </a:p>
          <a:p>
            <a:pPr marL="0" indent="0">
              <a:buNone/>
            </a:pPr>
            <a:r>
              <a:rPr lang="en-US" sz="2900" b="1" dirty="0" err="1" smtClean="0">
                <a:latin typeface="Courier New" panose="02070309020205020404" pitchFamily="49" charset="0"/>
                <a:cs typeface="Courier New" panose="02070309020205020404" pitchFamily="49" charset="0"/>
              </a:rPr>
              <a:t>myBest.distance</a:t>
            </a:r>
            <a:r>
              <a:rPr lang="en-US" sz="2900" b="1" dirty="0" smtClean="0">
                <a:latin typeface="Courier New" panose="02070309020205020404" pitchFamily="49" charset="0"/>
                <a:cs typeface="Courier New" panose="02070309020205020404" pitchFamily="49" charset="0"/>
              </a:rPr>
              <a:t> </a:t>
            </a:r>
            <a:r>
              <a:rPr lang="en-US" sz="2900" b="1" dirty="0">
                <a:latin typeface="Courier New" panose="02070309020205020404" pitchFamily="49" charset="0"/>
                <a:cs typeface="Courier New" panose="02070309020205020404" pitchFamily="49" charset="0"/>
              </a:rPr>
              <a:t>= 20;</a:t>
            </a:r>
          </a:p>
          <a:p>
            <a:pPr marL="0" indent="0">
              <a:buNone/>
            </a:pPr>
            <a:r>
              <a:rPr lang="en-US" sz="2900" b="1" dirty="0" smtClean="0">
                <a:solidFill>
                  <a:srgbClr val="002060"/>
                </a:solidFill>
                <a:latin typeface="Courier New" panose="02070309020205020404" pitchFamily="49" charset="0"/>
                <a:cs typeface="Courier New" panose="02070309020205020404" pitchFamily="49" charset="0"/>
              </a:rPr>
              <a:t>//You </a:t>
            </a:r>
            <a:r>
              <a:rPr lang="en-US" sz="2900" b="1" dirty="0">
                <a:solidFill>
                  <a:srgbClr val="002060"/>
                </a:solidFill>
                <a:latin typeface="Courier New" panose="02070309020205020404" pitchFamily="49" charset="0"/>
                <a:cs typeface="Courier New" panose="02070309020205020404" pitchFamily="49" charset="0"/>
              </a:rPr>
              <a:t>can set the ten array elements with </a:t>
            </a:r>
            <a:r>
              <a:rPr lang="en-US" sz="2900" b="1" dirty="0" smtClean="0">
                <a:solidFill>
                  <a:srgbClr val="002060"/>
                </a:solidFill>
                <a:latin typeface="Courier New" panose="02070309020205020404" pitchFamily="49" charset="0"/>
                <a:cs typeface="Courier New" panose="02070309020205020404" pitchFamily="49" charset="0"/>
              </a:rPr>
              <a:t>//values </a:t>
            </a:r>
            <a:r>
              <a:rPr lang="en-US" sz="2900" b="1" dirty="0">
                <a:solidFill>
                  <a:srgbClr val="002060"/>
                </a:solidFill>
                <a:latin typeface="Courier New" panose="02070309020205020404" pitchFamily="49" charset="0"/>
                <a:cs typeface="Courier New" panose="02070309020205020404" pitchFamily="49" charset="0"/>
              </a:rPr>
              <a:t>from the keyboard as follows:</a:t>
            </a:r>
          </a:p>
          <a:p>
            <a:pPr marL="0" indent="0">
              <a:buNone/>
            </a:pPr>
            <a:r>
              <a:rPr lang="en-US" sz="2900" b="1" dirty="0" err="1">
                <a:latin typeface="Courier New" panose="02070309020205020404" pitchFamily="49" charset="0"/>
                <a:cs typeface="Courier New" panose="02070309020205020404" pitchFamily="49" charset="0"/>
              </a:rPr>
              <a:t>cout</a:t>
            </a:r>
            <a:r>
              <a:rPr lang="en-US" sz="2900" b="1" dirty="0">
                <a:latin typeface="Courier New" panose="02070309020205020404" pitchFamily="49" charset="0"/>
                <a:cs typeface="Courier New" panose="02070309020205020404" pitchFamily="49" charset="0"/>
              </a:rPr>
              <a:t> &lt;&lt; "Enter ten times (in seconds):\n";</a:t>
            </a:r>
          </a:p>
          <a:p>
            <a:pPr marL="0" indent="0">
              <a:buNone/>
            </a:pPr>
            <a:r>
              <a:rPr lang="nn-NO" sz="2900" b="1" i="1" dirty="0">
                <a:latin typeface="Courier New" panose="02070309020205020404" pitchFamily="49" charset="0"/>
                <a:cs typeface="Courier New" panose="02070309020205020404" pitchFamily="49" charset="0"/>
              </a:rPr>
              <a:t>for </a:t>
            </a:r>
            <a:r>
              <a:rPr lang="nn-NO" sz="2900" b="1" dirty="0">
                <a:latin typeface="Courier New" panose="02070309020205020404" pitchFamily="49" charset="0"/>
                <a:cs typeface="Courier New" panose="02070309020205020404" pitchFamily="49" charset="0"/>
              </a:rPr>
              <a:t>(</a:t>
            </a:r>
            <a:r>
              <a:rPr lang="nn-NO" sz="2900" b="1" i="1" dirty="0">
                <a:latin typeface="Courier New" panose="02070309020205020404" pitchFamily="49" charset="0"/>
                <a:cs typeface="Courier New" panose="02070309020205020404" pitchFamily="49" charset="0"/>
              </a:rPr>
              <a:t>int </a:t>
            </a:r>
            <a:r>
              <a:rPr lang="nn-NO" sz="2900" b="1" dirty="0">
                <a:latin typeface="Courier New" panose="02070309020205020404" pitchFamily="49" charset="0"/>
                <a:cs typeface="Courier New" panose="02070309020205020404" pitchFamily="49" charset="0"/>
              </a:rPr>
              <a:t>i = 0; i &lt; 10; i++)</a:t>
            </a:r>
          </a:p>
          <a:p>
            <a:pPr marL="0" indent="0">
              <a:buNone/>
            </a:pPr>
            <a:r>
              <a:rPr lang="en-US" sz="2900" b="1" dirty="0" smtClean="0">
                <a:latin typeface="Courier New" panose="02070309020205020404" pitchFamily="49" charset="0"/>
                <a:cs typeface="Courier New" panose="02070309020205020404" pitchFamily="49" charset="0"/>
              </a:rPr>
              <a:t>  </a:t>
            </a:r>
            <a:r>
              <a:rPr lang="en-US" sz="2900" b="1" dirty="0" err="1" smtClean="0">
                <a:latin typeface="Courier New" panose="02070309020205020404" pitchFamily="49" charset="0"/>
                <a:cs typeface="Courier New" panose="02070309020205020404" pitchFamily="49" charset="0"/>
              </a:rPr>
              <a:t>cin</a:t>
            </a:r>
            <a:r>
              <a:rPr lang="en-US" sz="2900" b="1" dirty="0" smtClean="0">
                <a:latin typeface="Courier New" panose="02070309020205020404" pitchFamily="49" charset="0"/>
                <a:cs typeface="Courier New" panose="02070309020205020404" pitchFamily="49" charset="0"/>
              </a:rPr>
              <a:t> </a:t>
            </a:r>
            <a:r>
              <a:rPr lang="en-US" sz="2900" b="1" dirty="0">
                <a:latin typeface="Courier New" panose="02070309020205020404" pitchFamily="49" charset="0"/>
                <a:cs typeface="Courier New" panose="02070309020205020404" pitchFamily="49" charset="0"/>
              </a:rPr>
              <a:t>&gt;&gt; </a:t>
            </a:r>
            <a:r>
              <a:rPr lang="en-US" sz="2900" b="1" dirty="0" err="1" smtClean="0">
                <a:latin typeface="Courier New" panose="02070309020205020404" pitchFamily="49" charset="0"/>
                <a:cs typeface="Courier New" panose="02070309020205020404" pitchFamily="49" charset="0"/>
              </a:rPr>
              <a:t>myBest.time</a:t>
            </a:r>
            <a:r>
              <a:rPr lang="en-US" sz="2900" b="1" dirty="0" smtClean="0">
                <a:latin typeface="Courier New" panose="02070309020205020404" pitchFamily="49" charset="0"/>
                <a:cs typeface="Courier New" panose="02070309020205020404" pitchFamily="49" charset="0"/>
              </a:rPr>
              <a:t>[</a:t>
            </a:r>
            <a:r>
              <a:rPr lang="en-US" sz="2900" b="1" dirty="0" err="1" smtClean="0">
                <a:latin typeface="Courier New" panose="02070309020205020404" pitchFamily="49" charset="0"/>
                <a:cs typeface="Courier New" panose="02070309020205020404" pitchFamily="49" charset="0"/>
              </a:rPr>
              <a:t>i</a:t>
            </a:r>
            <a:r>
              <a:rPr lang="en-US" sz="2900" b="1" dirty="0" smtClean="0">
                <a:latin typeface="Courier New" panose="02070309020205020404" pitchFamily="49" charset="0"/>
                <a:cs typeface="Courier New" panose="02070309020205020404" pitchFamily="49" charset="0"/>
              </a:rPr>
              <a:t>];</a:t>
            </a:r>
            <a:endParaRPr lang="en-US" altLang="en-US" dirty="0" smtClean="0"/>
          </a:p>
        </p:txBody>
      </p:sp>
      <p:sp>
        <p:nvSpPr>
          <p:cNvPr id="4" name="Rectangle 2"/>
          <p:cNvSpPr txBox="1">
            <a:spLocks noChangeArrowheads="1"/>
          </p:cNvSpPr>
          <p:nvPr/>
        </p:nvSpPr>
        <p:spPr>
          <a:xfrm>
            <a:off x="1981200" y="152400"/>
            <a:ext cx="3810001" cy="838200"/>
          </a:xfrm>
          <a:prstGeom prst="rect">
            <a:avLst/>
          </a:prstGeom>
          <a:solidFill>
            <a:srgbClr val="FFFF00"/>
          </a:solidFill>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t>Arrays of </a:t>
            </a:r>
            <a:r>
              <a:rPr lang="en-US" altLang="en-US" dirty="0" err="1" smtClean="0"/>
              <a:t>Structs</a:t>
            </a:r>
            <a:endParaRPr lang="en-US" altLang="en-US" dirty="0" smtClean="0"/>
          </a:p>
        </p:txBody>
      </p:sp>
    </p:spTree>
    <p:extLst>
      <p:ext uri="{BB962C8B-B14F-4D97-AF65-F5344CB8AC3E}">
        <p14:creationId xmlns:p14="http://schemas.microsoft.com/office/powerpoint/2010/main" val="3377665493"/>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1752601" y="228600"/>
            <a:ext cx="4267199" cy="648650"/>
          </a:xfrm>
          <a:prstGeom prst="rect">
            <a:avLst/>
          </a:prstGeom>
          <a:solidFill>
            <a:srgbClr val="FFFF00"/>
          </a:solidFill>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t>Vector of </a:t>
            </a:r>
            <a:r>
              <a:rPr lang="en-US" altLang="en-US" dirty="0" err="1" smtClean="0"/>
              <a:t>structs</a:t>
            </a:r>
            <a:endParaRPr lang="en-US" altLang="en-US" dirty="0" smtClean="0"/>
          </a:p>
        </p:txBody>
      </p:sp>
      <p:sp>
        <p:nvSpPr>
          <p:cNvPr id="2" name="TextBox 1"/>
          <p:cNvSpPr txBox="1"/>
          <p:nvPr/>
        </p:nvSpPr>
        <p:spPr>
          <a:xfrm>
            <a:off x="152400" y="887410"/>
            <a:ext cx="4038600" cy="590931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iostream</a:t>
            </a:r>
            <a:r>
              <a:rPr lang="en-US" sz="1400" dirty="0">
                <a:latin typeface="Courier New" panose="02070309020205020404" pitchFamily="49" charset="0"/>
                <a:cs typeface="Courier New" panose="02070309020205020404" pitchFamily="49" charset="0"/>
              </a:rPr>
              <a:t>&gt;</a:t>
            </a:r>
          </a:p>
          <a:p>
            <a:r>
              <a:rPr lang="en-US" sz="1400" dirty="0">
                <a:latin typeface="Courier New" panose="02070309020205020404" pitchFamily="49" charset="0"/>
                <a:cs typeface="Courier New" panose="02070309020205020404" pitchFamily="49" charset="0"/>
              </a:rPr>
              <a:t>#include &lt;vector&gt;</a:t>
            </a: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struct</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date</a:t>
            </a: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month;</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day;</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year;</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 Default constructor:</a:t>
            </a:r>
          </a:p>
          <a:p>
            <a:r>
              <a:rPr lang="en-US" sz="1400" dirty="0">
                <a:latin typeface="Courier New" panose="02070309020205020404" pitchFamily="49" charset="0"/>
                <a:cs typeface="Courier New" panose="02070309020205020404" pitchFamily="49" charset="0"/>
              </a:rPr>
              <a:t>    date()</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month = 0;</a:t>
            </a:r>
          </a:p>
          <a:p>
            <a:r>
              <a:rPr lang="en-US" sz="1400" dirty="0">
                <a:latin typeface="Courier New" panose="02070309020205020404" pitchFamily="49" charset="0"/>
                <a:cs typeface="Courier New" panose="02070309020205020404" pitchFamily="49" charset="0"/>
              </a:rPr>
              <a:t>        day = 0;</a:t>
            </a:r>
          </a:p>
          <a:p>
            <a:r>
              <a:rPr lang="en-US" sz="1400" dirty="0">
                <a:latin typeface="Courier New" panose="02070309020205020404" pitchFamily="49" charset="0"/>
                <a:cs typeface="Courier New" panose="02070309020205020404" pitchFamily="49" charset="0"/>
              </a:rPr>
              <a:t>        year = 0;</a:t>
            </a:r>
          </a:p>
          <a:p>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 Constructor:</a:t>
            </a:r>
          </a:p>
          <a:p>
            <a:r>
              <a:rPr lang="en-US" sz="1400" dirty="0">
                <a:latin typeface="Courier New" panose="02070309020205020404" pitchFamily="49" charset="0"/>
                <a:cs typeface="Courier New" panose="02070309020205020404" pitchFamily="49" charset="0"/>
              </a:rPr>
              <a:t>    date(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month_,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day_,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year_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month = month_;</a:t>
            </a:r>
          </a:p>
          <a:p>
            <a:r>
              <a:rPr lang="en-US" sz="1400" dirty="0">
                <a:latin typeface="Courier New" panose="02070309020205020404" pitchFamily="49" charset="0"/>
                <a:cs typeface="Courier New" panose="02070309020205020404" pitchFamily="49" charset="0"/>
              </a:rPr>
              <a:t>        day = day_;</a:t>
            </a:r>
          </a:p>
          <a:p>
            <a:r>
              <a:rPr lang="en-US" sz="1400" dirty="0">
                <a:latin typeface="Courier New" panose="02070309020205020404" pitchFamily="49" charset="0"/>
                <a:cs typeface="Courier New" panose="02070309020205020404" pitchFamily="49" charset="0"/>
              </a:rPr>
              <a:t>        year = year_;</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struct</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date</a:t>
            </a:r>
            <a:endParaRPr lang="en-US" sz="1400" dirty="0">
              <a:latin typeface="Courier New" panose="02070309020205020404" pitchFamily="49" charset="0"/>
              <a:cs typeface="Courier New" panose="02070309020205020404" pitchFamily="49" charset="0"/>
            </a:endParaRPr>
          </a:p>
        </p:txBody>
      </p:sp>
      <p:sp>
        <p:nvSpPr>
          <p:cNvPr id="4" name="TextBox 3"/>
          <p:cNvSpPr txBox="1"/>
          <p:nvPr/>
        </p:nvSpPr>
        <p:spPr>
          <a:xfrm>
            <a:off x="4343400" y="1905000"/>
            <a:ext cx="4628190" cy="338554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argc</a:t>
            </a: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argv</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std</a:t>
            </a:r>
            <a:r>
              <a:rPr lang="en-US" sz="1600" dirty="0">
                <a:latin typeface="Courier New" panose="02070309020205020404" pitchFamily="49" charset="0"/>
                <a:cs typeface="Courier New" panose="02070309020205020404" pitchFamily="49" charset="0"/>
              </a:rPr>
              <a:t>::vector&lt; date &gt; week( 7 );</a:t>
            </a:r>
          </a:p>
          <a:p>
            <a:r>
              <a:rPr lang="en-US" sz="1600" dirty="0">
                <a:latin typeface="Courier New" panose="02070309020205020404" pitchFamily="49" charset="0"/>
                <a:cs typeface="Courier New" panose="02070309020205020404" pitchFamily="49" charset="0"/>
              </a:rPr>
              <a:t>    week[ 0 ] = date( 4, 8, 2007 );</a:t>
            </a:r>
          </a:p>
          <a:p>
            <a:r>
              <a:rPr lang="en-US" sz="1600" dirty="0">
                <a:latin typeface="Courier New" panose="02070309020205020404" pitchFamily="49" charset="0"/>
                <a:cs typeface="Courier New" panose="02070309020205020404" pitchFamily="49" charset="0"/>
              </a:rPr>
              <a:t>    week[ 1 ] = date( 4, 9, 2007 );</a:t>
            </a:r>
          </a:p>
          <a:p>
            <a:r>
              <a:rPr lang="en-US" sz="1600" dirty="0">
                <a:latin typeface="Courier New" panose="02070309020205020404" pitchFamily="49" charset="0"/>
                <a:cs typeface="Courier New" panose="02070309020205020404" pitchFamily="49" charset="0"/>
              </a:rPr>
              <a:t>    week[ 2 ] = date( 4, 10, 2007 );</a:t>
            </a:r>
          </a:p>
          <a:p>
            <a:r>
              <a:rPr lang="en-US" sz="1600" dirty="0">
                <a:latin typeface="Courier New" panose="02070309020205020404" pitchFamily="49" charset="0"/>
                <a:cs typeface="Courier New" panose="02070309020205020404" pitchFamily="49" charset="0"/>
              </a:rPr>
              <a:t>    week[ 3 ] = date( 4, 11, 2007 );</a:t>
            </a:r>
          </a:p>
          <a:p>
            <a:r>
              <a:rPr lang="en-US" sz="1600" dirty="0">
                <a:latin typeface="Courier New" panose="02070309020205020404" pitchFamily="49" charset="0"/>
                <a:cs typeface="Courier New" panose="02070309020205020404" pitchFamily="49" charset="0"/>
              </a:rPr>
              <a:t>    week[ 4 ] = date( 4, 12, 2007 );</a:t>
            </a:r>
          </a:p>
          <a:p>
            <a:r>
              <a:rPr lang="en-US" sz="1600" dirty="0">
                <a:latin typeface="Courier New" panose="02070309020205020404" pitchFamily="49" charset="0"/>
                <a:cs typeface="Courier New" panose="02070309020205020404" pitchFamily="49" charset="0"/>
              </a:rPr>
              <a:t>    week[ 5 ] = date( 4, 13, 2007 );</a:t>
            </a:r>
          </a:p>
          <a:p>
            <a:r>
              <a:rPr lang="en-US" sz="1600" dirty="0">
                <a:latin typeface="Courier New" panose="02070309020205020404" pitchFamily="49" charset="0"/>
                <a:cs typeface="Courier New" panose="02070309020205020404" pitchFamily="49" charset="0"/>
              </a:rPr>
              <a:t>    week[ 6 ] = date( 4, 14, 2007 );</a:t>
            </a:r>
          </a:p>
          <a:p>
            <a:r>
              <a:rPr lang="en-US" sz="1600" dirty="0">
                <a:latin typeface="Courier New" panose="02070309020205020404" pitchFamily="49" charset="0"/>
                <a:cs typeface="Courier New" panose="02070309020205020404" pitchFamily="49" charset="0"/>
              </a:rPr>
              <a:t>    return 0;</a:t>
            </a:r>
          </a:p>
          <a:p>
            <a:r>
              <a:rPr lang="en-US" sz="1600"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474075380"/>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8"/>
          <p:cNvSpPr>
            <a:spLocks noGrp="1" noChangeArrowheads="1"/>
          </p:cNvSpPr>
          <p:nvPr>
            <p:ph type="title"/>
          </p:nvPr>
        </p:nvSpPr>
        <p:spPr>
          <a:xfrm>
            <a:off x="1676401" y="132427"/>
            <a:ext cx="2819399" cy="705773"/>
          </a:xfrm>
          <a:solidFill>
            <a:srgbClr val="FFFF00"/>
          </a:solidFill>
        </p:spPr>
        <p:txBody>
          <a:bodyPr/>
          <a:lstStyle/>
          <a:p>
            <a:pPr eaLnBrk="1" hangingPunct="1"/>
            <a:r>
              <a:rPr lang="en-US" altLang="en-US" dirty="0" smtClean="0"/>
              <a:t>Initializing</a:t>
            </a:r>
          </a:p>
        </p:txBody>
      </p:sp>
      <p:sp>
        <p:nvSpPr>
          <p:cNvPr id="43011" name="Rectangle 9"/>
          <p:cNvSpPr>
            <a:spLocks noGrp="1" noChangeArrowheads="1"/>
          </p:cNvSpPr>
          <p:nvPr>
            <p:ph idx="1"/>
          </p:nvPr>
        </p:nvSpPr>
        <p:spPr>
          <a:xfrm>
            <a:off x="1371600" y="1295400"/>
            <a:ext cx="7136257" cy="3880773"/>
          </a:xfrm>
        </p:spPr>
        <p:txBody>
          <a:bodyPr>
            <a:noAutofit/>
          </a:bodyPr>
          <a:lstStyle/>
          <a:p>
            <a:pPr eaLnBrk="1" hangingPunct="1">
              <a:lnSpc>
                <a:spcPct val="90000"/>
              </a:lnSpc>
            </a:pPr>
            <a:r>
              <a:rPr lang="en-US" altLang="en-US" sz="2800" dirty="0" smtClean="0"/>
              <a:t>A structure can be initialized when declared</a:t>
            </a:r>
          </a:p>
          <a:p>
            <a:pPr eaLnBrk="1" hangingPunct="1">
              <a:lnSpc>
                <a:spcPct val="90000"/>
              </a:lnSpc>
            </a:pPr>
            <a:r>
              <a:rPr lang="en-US" altLang="en-US" sz="2800" dirty="0" smtClean="0"/>
              <a:t>Example:</a:t>
            </a:r>
            <a:br>
              <a:rPr lang="en-US" altLang="en-US" sz="2800" dirty="0" smtClean="0"/>
            </a:br>
            <a:r>
              <a:rPr lang="en-US" altLang="en-US" sz="2800" dirty="0" smtClean="0"/>
              <a:t> 		</a:t>
            </a:r>
            <a:r>
              <a:rPr lang="en-US" altLang="en-US" sz="2800" dirty="0" err="1" smtClean="0"/>
              <a:t>struct</a:t>
            </a:r>
            <a:r>
              <a:rPr lang="en-US" altLang="en-US" sz="2800" dirty="0" smtClean="0"/>
              <a:t> date</a:t>
            </a:r>
            <a:br>
              <a:rPr lang="en-US" altLang="en-US" sz="2800" dirty="0" smtClean="0"/>
            </a:br>
            <a:r>
              <a:rPr lang="en-US" altLang="en-US" sz="2800" dirty="0" smtClean="0"/>
              <a:t>		{</a:t>
            </a:r>
            <a:br>
              <a:rPr lang="en-US" altLang="en-US" sz="2800" dirty="0" smtClean="0"/>
            </a:br>
            <a:r>
              <a:rPr lang="en-US" altLang="en-US" sz="2800" dirty="0" smtClean="0"/>
              <a:t> 			</a:t>
            </a:r>
            <a:r>
              <a:rPr lang="en-US" altLang="en-US" sz="2800" dirty="0" err="1" smtClean="0"/>
              <a:t>int</a:t>
            </a:r>
            <a:r>
              <a:rPr lang="en-US" altLang="en-US" sz="2800" dirty="0" smtClean="0"/>
              <a:t> month;</a:t>
            </a:r>
            <a:br>
              <a:rPr lang="en-US" altLang="en-US" sz="2800" dirty="0" smtClean="0"/>
            </a:br>
            <a:r>
              <a:rPr lang="en-US" altLang="en-US" sz="2800" dirty="0" smtClean="0"/>
              <a:t> 			</a:t>
            </a:r>
            <a:r>
              <a:rPr lang="en-US" altLang="en-US" sz="2800" dirty="0" err="1" smtClean="0"/>
              <a:t>int</a:t>
            </a:r>
            <a:r>
              <a:rPr lang="en-US" altLang="en-US" sz="2800" dirty="0" smtClean="0"/>
              <a:t> day;</a:t>
            </a:r>
            <a:br>
              <a:rPr lang="en-US" altLang="en-US" sz="2800" dirty="0" smtClean="0"/>
            </a:br>
            <a:r>
              <a:rPr lang="en-US" altLang="en-US" sz="2800" dirty="0" smtClean="0"/>
              <a:t> 			</a:t>
            </a:r>
            <a:r>
              <a:rPr lang="en-US" altLang="en-US" sz="2800" dirty="0" err="1" smtClean="0"/>
              <a:t>int</a:t>
            </a:r>
            <a:r>
              <a:rPr lang="en-US" altLang="en-US" sz="2800" dirty="0" smtClean="0"/>
              <a:t> year;</a:t>
            </a:r>
            <a:br>
              <a:rPr lang="en-US" altLang="en-US" sz="2800" dirty="0" smtClean="0"/>
            </a:br>
            <a:r>
              <a:rPr lang="en-US" altLang="en-US" sz="2800" dirty="0" smtClean="0"/>
              <a:t>		};</a:t>
            </a:r>
          </a:p>
          <a:p>
            <a:pPr lvl="1" eaLnBrk="1" hangingPunct="1">
              <a:lnSpc>
                <a:spcPct val="90000"/>
              </a:lnSpc>
            </a:pPr>
            <a:r>
              <a:rPr lang="en-US" altLang="en-US" sz="2400" dirty="0" smtClean="0"/>
              <a:t>Can be initialized in this way</a:t>
            </a:r>
            <a:br>
              <a:rPr lang="en-US" altLang="en-US" sz="2400" dirty="0" smtClean="0"/>
            </a:br>
            <a:r>
              <a:rPr lang="en-US" altLang="en-US" sz="2400" dirty="0" smtClean="0"/>
              <a:t>           		date  </a:t>
            </a:r>
            <a:r>
              <a:rPr lang="en-US" altLang="en-US" sz="2400" dirty="0" err="1" smtClean="0"/>
              <a:t>due_date</a:t>
            </a:r>
            <a:r>
              <a:rPr lang="en-US" altLang="en-US" sz="2400" dirty="0" smtClean="0"/>
              <a:t> = {12, 31, 2004};</a:t>
            </a:r>
          </a:p>
        </p:txBody>
      </p:sp>
      <p:grpSp>
        <p:nvGrpSpPr>
          <p:cNvPr id="43013" name="Group 10"/>
          <p:cNvGrpSpPr>
            <a:grpSpLocks/>
          </p:cNvGrpSpPr>
          <p:nvPr/>
        </p:nvGrpSpPr>
        <p:grpSpPr bwMode="auto">
          <a:xfrm>
            <a:off x="5295900" y="3581400"/>
            <a:ext cx="1257300" cy="1752600"/>
            <a:chOff x="3036" y="2100"/>
            <a:chExt cx="792" cy="1104"/>
          </a:xfrm>
        </p:grpSpPr>
        <p:sp>
          <p:nvSpPr>
            <p:cNvPr id="43020" name="Line 2"/>
            <p:cNvSpPr>
              <a:spLocks noChangeShapeType="1"/>
            </p:cNvSpPr>
            <p:nvPr/>
          </p:nvSpPr>
          <p:spPr bwMode="auto">
            <a:xfrm flipV="1">
              <a:off x="3816" y="2100"/>
              <a:ext cx="0" cy="1104"/>
            </a:xfrm>
            <a:prstGeom prst="line">
              <a:avLst/>
            </a:prstGeom>
            <a:noFill/>
            <a:ln w="571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1" name="Line 3"/>
            <p:cNvSpPr>
              <a:spLocks noChangeShapeType="1"/>
            </p:cNvSpPr>
            <p:nvPr/>
          </p:nvSpPr>
          <p:spPr bwMode="auto">
            <a:xfrm flipH="1" flipV="1">
              <a:off x="3036" y="2100"/>
              <a:ext cx="792" cy="0"/>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014" name="Group 11"/>
          <p:cNvGrpSpPr>
            <a:grpSpLocks/>
          </p:cNvGrpSpPr>
          <p:nvPr/>
        </p:nvGrpSpPr>
        <p:grpSpPr bwMode="auto">
          <a:xfrm>
            <a:off x="5276850" y="3886200"/>
            <a:ext cx="1809750" cy="1466850"/>
            <a:chOff x="3048" y="2292"/>
            <a:chExt cx="1140" cy="924"/>
          </a:xfrm>
        </p:grpSpPr>
        <p:sp>
          <p:nvSpPr>
            <p:cNvPr id="43018" name="Line 4"/>
            <p:cNvSpPr>
              <a:spLocks noChangeShapeType="1"/>
            </p:cNvSpPr>
            <p:nvPr/>
          </p:nvSpPr>
          <p:spPr bwMode="auto">
            <a:xfrm flipV="1">
              <a:off x="4176" y="2292"/>
              <a:ext cx="0" cy="924"/>
            </a:xfrm>
            <a:prstGeom prst="line">
              <a:avLst/>
            </a:prstGeom>
            <a:noFill/>
            <a:ln w="571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9" name="Line 5"/>
            <p:cNvSpPr>
              <a:spLocks noChangeShapeType="1"/>
            </p:cNvSpPr>
            <p:nvPr/>
          </p:nvSpPr>
          <p:spPr bwMode="auto">
            <a:xfrm flipH="1">
              <a:off x="3048" y="2292"/>
              <a:ext cx="1140" cy="0"/>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015" name="Group 12"/>
          <p:cNvGrpSpPr>
            <a:grpSpLocks/>
          </p:cNvGrpSpPr>
          <p:nvPr/>
        </p:nvGrpSpPr>
        <p:grpSpPr bwMode="auto">
          <a:xfrm>
            <a:off x="5276850" y="4286250"/>
            <a:ext cx="2495550" cy="1047750"/>
            <a:chOff x="3036" y="2532"/>
            <a:chExt cx="1572" cy="660"/>
          </a:xfrm>
        </p:grpSpPr>
        <p:sp>
          <p:nvSpPr>
            <p:cNvPr id="43016" name="Line 6"/>
            <p:cNvSpPr>
              <a:spLocks noChangeShapeType="1"/>
            </p:cNvSpPr>
            <p:nvPr/>
          </p:nvSpPr>
          <p:spPr bwMode="auto">
            <a:xfrm flipV="1">
              <a:off x="4608" y="2532"/>
              <a:ext cx="0" cy="660"/>
            </a:xfrm>
            <a:prstGeom prst="line">
              <a:avLst/>
            </a:prstGeom>
            <a:noFill/>
            <a:ln w="571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7" name="Line 7"/>
            <p:cNvSpPr>
              <a:spLocks noChangeShapeType="1"/>
            </p:cNvSpPr>
            <p:nvPr/>
          </p:nvSpPr>
          <p:spPr bwMode="auto">
            <a:xfrm flipH="1" flipV="1">
              <a:off x="3036" y="2544"/>
              <a:ext cx="1560" cy="0"/>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3517057924"/>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title"/>
          </p:nvPr>
        </p:nvSpPr>
        <p:spPr>
          <a:xfrm>
            <a:off x="2514601" y="76200"/>
            <a:ext cx="4038600" cy="609600"/>
          </a:xfrm>
          <a:solidFill>
            <a:srgbClr val="FFFF00"/>
          </a:solidFill>
        </p:spPr>
        <p:txBody>
          <a:bodyPr>
            <a:normAutofit fontScale="90000"/>
          </a:bodyPr>
          <a:lstStyle/>
          <a:p>
            <a:pPr eaLnBrk="1" hangingPunct="1"/>
            <a:r>
              <a:rPr lang="en-US" altLang="en-US" dirty="0" smtClean="0"/>
              <a:t>Structures or </a:t>
            </a:r>
            <a:r>
              <a:rPr lang="en-US" altLang="en-US" dirty="0" err="1" smtClean="0"/>
              <a:t>Structs</a:t>
            </a:r>
            <a:endParaRPr lang="en-US" altLang="en-US" dirty="0" smtClean="0"/>
          </a:p>
        </p:txBody>
      </p:sp>
      <p:sp>
        <p:nvSpPr>
          <p:cNvPr id="17411" name="Rectangle 4"/>
          <p:cNvSpPr>
            <a:spLocks noGrp="1" noChangeArrowheads="1"/>
          </p:cNvSpPr>
          <p:nvPr>
            <p:ph idx="1"/>
          </p:nvPr>
        </p:nvSpPr>
        <p:spPr>
          <a:xfrm>
            <a:off x="609598" y="838200"/>
            <a:ext cx="7772402" cy="5203163"/>
          </a:xfrm>
        </p:spPr>
        <p:txBody>
          <a:bodyPr>
            <a:normAutofit lnSpcReduction="10000"/>
          </a:bodyPr>
          <a:lstStyle/>
          <a:p>
            <a:pPr eaLnBrk="1" hangingPunct="1"/>
            <a:r>
              <a:rPr lang="en-US" altLang="en-US" sz="2400" dirty="0" smtClean="0"/>
              <a:t>A structure can be viewed as an object</a:t>
            </a:r>
          </a:p>
          <a:p>
            <a:pPr lvl="1" eaLnBrk="1" hangingPunct="1"/>
            <a:r>
              <a:rPr lang="en-US" altLang="en-US" sz="2400" dirty="0" smtClean="0"/>
              <a:t>Contains no member functions </a:t>
            </a:r>
            <a:br>
              <a:rPr lang="en-US" altLang="en-US" sz="2400" dirty="0" smtClean="0"/>
            </a:br>
            <a:r>
              <a:rPr lang="en-US" altLang="en-US" sz="2400" dirty="0" smtClean="0"/>
              <a:t>(The structures used here have no member functions)</a:t>
            </a:r>
            <a:br>
              <a:rPr lang="en-US" altLang="en-US" sz="2400" dirty="0" smtClean="0"/>
            </a:br>
            <a:endParaRPr lang="en-US" altLang="en-US" sz="2400" dirty="0" smtClean="0"/>
          </a:p>
          <a:p>
            <a:pPr lvl="1" eaLnBrk="1" hangingPunct="1"/>
            <a:r>
              <a:rPr lang="en-US" altLang="en-US" sz="2400" dirty="0" smtClean="0"/>
              <a:t>Contains multiple values of  possibly different types</a:t>
            </a:r>
          </a:p>
          <a:p>
            <a:pPr lvl="2" eaLnBrk="1" hangingPunct="1"/>
            <a:r>
              <a:rPr lang="en-US" altLang="en-US" sz="2000" dirty="0" smtClean="0"/>
              <a:t>The multiple values are logically related as a single item</a:t>
            </a:r>
          </a:p>
          <a:p>
            <a:pPr lvl="2" eaLnBrk="1" hangingPunct="1"/>
            <a:r>
              <a:rPr lang="en-US" altLang="en-US" sz="2000" dirty="0" smtClean="0"/>
              <a:t>Example:   A bank Certificate of Deposit (CD) </a:t>
            </a:r>
            <a:br>
              <a:rPr lang="en-US" altLang="en-US" sz="2000" dirty="0" smtClean="0"/>
            </a:br>
            <a:r>
              <a:rPr lang="en-US" altLang="en-US" sz="2000" dirty="0" smtClean="0"/>
              <a:t>                 has the following values: </a:t>
            </a:r>
            <a:br>
              <a:rPr lang="en-US" altLang="en-US" sz="2000" dirty="0" smtClean="0"/>
            </a:br>
            <a:r>
              <a:rPr lang="en-US" altLang="en-US" sz="2000" dirty="0" smtClean="0"/>
              <a:t>   		  	a balance</a:t>
            </a:r>
            <a:br>
              <a:rPr lang="en-US" altLang="en-US" sz="2000" dirty="0" smtClean="0"/>
            </a:br>
            <a:r>
              <a:rPr lang="en-US" altLang="en-US" sz="2000" dirty="0" smtClean="0"/>
              <a:t> 		  		an interest rate</a:t>
            </a:r>
            <a:br>
              <a:rPr lang="en-US" altLang="en-US" sz="2000" dirty="0" smtClean="0"/>
            </a:br>
            <a:r>
              <a:rPr lang="en-US" altLang="en-US" sz="2000" dirty="0" smtClean="0"/>
              <a:t>				a term (months to maturity)</a:t>
            </a:r>
          </a:p>
          <a:p>
            <a:pPr lvl="1" eaLnBrk="1" hangingPunct="1"/>
            <a:endParaRPr lang="en-US" altLang="en-US" sz="2400" dirty="0" smtClean="0"/>
          </a:p>
        </p:txBody>
      </p:sp>
    </p:spTree>
    <p:extLst>
      <p:ext uri="{BB962C8B-B14F-4D97-AF65-F5344CB8AC3E}">
        <p14:creationId xmlns:p14="http://schemas.microsoft.com/office/powerpoint/2010/main" val="618564171"/>
      </p:ext>
    </p:extLst>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286001" y="127000"/>
            <a:ext cx="3810000" cy="635000"/>
          </a:xfrm>
          <a:solidFill>
            <a:srgbClr val="FFFF00"/>
          </a:solidFill>
        </p:spPr>
        <p:txBody>
          <a:bodyPr>
            <a:normAutofit fontScale="90000"/>
          </a:bodyPr>
          <a:lstStyle/>
          <a:p>
            <a:r>
              <a:rPr lang="en-US" altLang="en-US" dirty="0" smtClean="0"/>
              <a:t>Nested Structures</a:t>
            </a:r>
          </a:p>
        </p:txBody>
      </p:sp>
      <p:sp>
        <p:nvSpPr>
          <p:cNvPr id="36867" name="Rectangle 3"/>
          <p:cNvSpPr>
            <a:spLocks noGrp="1" noChangeArrowheads="1"/>
          </p:cNvSpPr>
          <p:nvPr>
            <p:ph idx="1"/>
          </p:nvPr>
        </p:nvSpPr>
        <p:spPr>
          <a:xfrm>
            <a:off x="152400" y="1447800"/>
            <a:ext cx="7834313" cy="4541838"/>
          </a:xfrm>
        </p:spPr>
        <p:txBody>
          <a:bodyPr>
            <a:normAutofit fontScale="92500" lnSpcReduction="20000"/>
          </a:bodyPr>
          <a:lstStyle/>
          <a:p>
            <a:pPr>
              <a:lnSpc>
                <a:spcPct val="90000"/>
              </a:lnSpc>
              <a:buFont typeface="Times" panose="02020603050405020304" pitchFamily="18" charset="0"/>
              <a:buNone/>
            </a:pPr>
            <a:r>
              <a:rPr lang="en-US" altLang="en-US" sz="2800" dirty="0" smtClean="0"/>
              <a:t>	A structure can contain another structure as a member:</a:t>
            </a:r>
          </a:p>
          <a:p>
            <a:pPr lvl="1">
              <a:lnSpc>
                <a:spcPct val="75000"/>
              </a:lnSpc>
              <a:buFontTx/>
              <a:buNone/>
            </a:pPr>
            <a:r>
              <a:rPr lang="en-US" altLang="en-US" sz="2400" b="1" dirty="0" smtClean="0">
                <a:latin typeface="Courier New" panose="02070309020205020404" pitchFamily="49" charset="0"/>
                <a:cs typeface="Courier New" panose="02070309020205020404" pitchFamily="49" charset="0"/>
              </a:rPr>
              <a:t>	</a:t>
            </a:r>
            <a:r>
              <a:rPr lang="en-US" altLang="en-US" sz="2400" b="1" dirty="0" err="1" smtClean="0">
                <a:latin typeface="Courier New" panose="02070309020205020404" pitchFamily="49" charset="0"/>
                <a:cs typeface="Courier New" panose="02070309020205020404" pitchFamily="49" charset="0"/>
              </a:rPr>
              <a:t>struct</a:t>
            </a:r>
            <a:r>
              <a:rPr lang="en-US" altLang="en-US" sz="2400" b="1" dirty="0" smtClean="0">
                <a:latin typeface="Courier New" panose="02070309020205020404" pitchFamily="49" charset="0"/>
                <a:cs typeface="Courier New" panose="02070309020205020404" pitchFamily="49" charset="0"/>
              </a:rPr>
              <a:t> </a:t>
            </a:r>
            <a:r>
              <a:rPr lang="en-US" altLang="en-US" sz="2400" b="1" dirty="0" err="1" smtClean="0">
                <a:latin typeface="Courier New" panose="02070309020205020404" pitchFamily="49" charset="0"/>
                <a:cs typeface="Courier New" panose="02070309020205020404" pitchFamily="49" charset="0"/>
              </a:rPr>
              <a:t>PersonInfo</a:t>
            </a:r>
            <a:endParaRPr lang="en-US" altLang="en-US" sz="2400" b="1" dirty="0" smtClean="0">
              <a:latin typeface="Courier New" panose="02070309020205020404" pitchFamily="49" charset="0"/>
              <a:cs typeface="Courier New" panose="02070309020205020404" pitchFamily="49" charset="0"/>
            </a:endParaRPr>
          </a:p>
          <a:p>
            <a:pPr lvl="1">
              <a:lnSpc>
                <a:spcPct val="75000"/>
              </a:lnSpc>
              <a:buFontTx/>
              <a:buNone/>
            </a:pPr>
            <a:r>
              <a:rPr lang="en-US" altLang="en-US" sz="2400" b="1" dirty="0" smtClean="0">
                <a:latin typeface="Courier New" panose="02070309020205020404" pitchFamily="49" charset="0"/>
                <a:cs typeface="Courier New" panose="02070309020205020404" pitchFamily="49" charset="0"/>
              </a:rPr>
              <a:t>	{   	string name, </a:t>
            </a:r>
          </a:p>
          <a:p>
            <a:pPr lvl="1">
              <a:lnSpc>
                <a:spcPct val="75000"/>
              </a:lnSpc>
              <a:buFontTx/>
              <a:buNone/>
            </a:pPr>
            <a:r>
              <a:rPr lang="en-US" altLang="en-US" sz="2400" b="1" dirty="0" smtClean="0">
                <a:latin typeface="Courier New" panose="02070309020205020404" pitchFamily="49" charset="0"/>
                <a:cs typeface="Courier New" panose="02070309020205020404" pitchFamily="49" charset="0"/>
              </a:rPr>
              <a:t>				    address, </a:t>
            </a:r>
          </a:p>
          <a:p>
            <a:pPr lvl="1">
              <a:lnSpc>
                <a:spcPct val="75000"/>
              </a:lnSpc>
              <a:buFontTx/>
              <a:buNone/>
            </a:pPr>
            <a:r>
              <a:rPr lang="en-US" altLang="en-US" sz="2400" b="1" dirty="0" smtClean="0">
                <a:latin typeface="Courier New" panose="02070309020205020404" pitchFamily="49" charset="0"/>
                <a:cs typeface="Courier New" panose="02070309020205020404" pitchFamily="49" charset="0"/>
              </a:rPr>
              <a:t>				       city;</a:t>
            </a:r>
          </a:p>
          <a:p>
            <a:pPr lvl="1">
              <a:lnSpc>
                <a:spcPct val="75000"/>
              </a:lnSpc>
              <a:buFontTx/>
              <a:buNone/>
            </a:pPr>
            <a:r>
              <a:rPr lang="en-US" altLang="en-US" sz="2400" b="1" dirty="0" smtClean="0">
                <a:latin typeface="Courier New" panose="02070309020205020404" pitchFamily="49" charset="0"/>
                <a:cs typeface="Courier New" panose="02070309020205020404" pitchFamily="49" charset="0"/>
              </a:rPr>
              <a:t>	};</a:t>
            </a:r>
          </a:p>
          <a:p>
            <a:pPr lvl="1">
              <a:lnSpc>
                <a:spcPct val="75000"/>
              </a:lnSpc>
              <a:buFontTx/>
              <a:buNone/>
            </a:pPr>
            <a:r>
              <a:rPr lang="en-US" altLang="en-US" sz="2400" b="1" dirty="0" smtClean="0">
                <a:latin typeface="Courier New" panose="02070309020205020404" pitchFamily="49" charset="0"/>
                <a:cs typeface="Courier New" panose="02070309020205020404" pitchFamily="49" charset="0"/>
              </a:rPr>
              <a:t>	</a:t>
            </a:r>
            <a:r>
              <a:rPr lang="en-US" altLang="en-US" sz="2400" b="1" dirty="0" err="1" smtClean="0">
                <a:latin typeface="Courier New" panose="02070309020205020404" pitchFamily="49" charset="0"/>
                <a:cs typeface="Courier New" panose="02070309020205020404" pitchFamily="49" charset="0"/>
              </a:rPr>
              <a:t>struct</a:t>
            </a:r>
            <a:r>
              <a:rPr lang="en-US" altLang="en-US" sz="2400" b="1" dirty="0" smtClean="0">
                <a:latin typeface="Courier New" panose="02070309020205020404" pitchFamily="49" charset="0"/>
                <a:cs typeface="Courier New" panose="02070309020205020404" pitchFamily="49" charset="0"/>
              </a:rPr>
              <a:t> Student</a:t>
            </a:r>
          </a:p>
          <a:p>
            <a:pPr lvl="1">
              <a:lnSpc>
                <a:spcPct val="75000"/>
              </a:lnSpc>
              <a:buFontTx/>
              <a:buNone/>
            </a:pPr>
            <a:r>
              <a:rPr lang="en-US" altLang="en-US" sz="2400" b="1" dirty="0" smtClean="0">
                <a:latin typeface="Courier New" panose="02070309020205020404" pitchFamily="49" charset="0"/>
                <a:cs typeface="Courier New" panose="02070309020205020404" pitchFamily="49" charset="0"/>
              </a:rPr>
              <a:t>	{	</a:t>
            </a:r>
          </a:p>
          <a:p>
            <a:pPr lvl="1">
              <a:lnSpc>
                <a:spcPct val="75000"/>
              </a:lnSpc>
              <a:buFontTx/>
              <a:buNone/>
            </a:pPr>
            <a:r>
              <a:rPr lang="en-US" altLang="en-US" sz="2400" b="1" dirty="0">
                <a:latin typeface="Courier New" panose="02070309020205020404" pitchFamily="49" charset="0"/>
                <a:cs typeface="Courier New" panose="02070309020205020404" pitchFamily="49" charset="0"/>
              </a:rPr>
              <a:t> </a:t>
            </a:r>
            <a:r>
              <a:rPr lang="en-US" altLang="en-US" sz="2400" b="1" dirty="0" smtClean="0">
                <a:latin typeface="Courier New" panose="02070309020205020404" pitchFamily="49" charset="0"/>
                <a:cs typeface="Courier New" panose="02070309020205020404" pitchFamily="49" charset="0"/>
              </a:rPr>
              <a:t>    </a:t>
            </a:r>
            <a:r>
              <a:rPr lang="en-US" altLang="en-US" sz="2400" b="1" dirty="0" err="1" smtClean="0">
                <a:latin typeface="Courier New" panose="02070309020205020404" pitchFamily="49" charset="0"/>
                <a:cs typeface="Courier New" panose="02070309020205020404" pitchFamily="49" charset="0"/>
              </a:rPr>
              <a:t>int</a:t>
            </a:r>
            <a:r>
              <a:rPr lang="en-US" altLang="en-US" sz="2400" b="1" dirty="0" smtClean="0">
                <a:latin typeface="Courier New" panose="02070309020205020404" pitchFamily="49" charset="0"/>
                <a:cs typeface="Courier New" panose="02070309020205020404" pitchFamily="49" charset="0"/>
              </a:rPr>
              <a:t> </a:t>
            </a:r>
            <a:r>
              <a:rPr lang="en-US" altLang="en-US" sz="2400" b="1" dirty="0" err="1" smtClean="0">
                <a:latin typeface="Courier New" panose="02070309020205020404" pitchFamily="49" charset="0"/>
                <a:cs typeface="Courier New" panose="02070309020205020404" pitchFamily="49" charset="0"/>
              </a:rPr>
              <a:t>studentID</a:t>
            </a:r>
            <a:r>
              <a:rPr lang="en-US" altLang="en-US" sz="2400" b="1" dirty="0" smtClean="0">
                <a:latin typeface="Courier New" panose="02070309020205020404" pitchFamily="49" charset="0"/>
                <a:cs typeface="Courier New" panose="02070309020205020404" pitchFamily="49" charset="0"/>
              </a:rPr>
              <a:t>;</a:t>
            </a:r>
          </a:p>
          <a:p>
            <a:pPr lvl="1">
              <a:lnSpc>
                <a:spcPct val="75000"/>
              </a:lnSpc>
              <a:buFontTx/>
              <a:buNone/>
            </a:pPr>
            <a:r>
              <a:rPr lang="en-US" altLang="en-US" sz="2400" b="1" dirty="0" smtClean="0">
                <a:latin typeface="Courier New" panose="02070309020205020404" pitchFamily="49" charset="0"/>
                <a:cs typeface="Courier New" panose="02070309020205020404" pitchFamily="49" charset="0"/>
              </a:rPr>
              <a:t>			</a:t>
            </a:r>
            <a:r>
              <a:rPr lang="en-US" altLang="en-US" sz="2400" b="1" dirty="0" err="1" smtClean="0">
                <a:solidFill>
                  <a:srgbClr val="FF0000"/>
                </a:solidFill>
                <a:latin typeface="Courier New" panose="02070309020205020404" pitchFamily="49" charset="0"/>
                <a:cs typeface="Courier New" panose="02070309020205020404" pitchFamily="49" charset="0"/>
              </a:rPr>
              <a:t>PersonInfo</a:t>
            </a:r>
            <a:r>
              <a:rPr lang="en-US" altLang="en-US" sz="2400" b="1" dirty="0" smtClean="0">
                <a:solidFill>
                  <a:srgbClr val="FF0000"/>
                </a:solidFill>
                <a:latin typeface="Courier New" panose="02070309020205020404" pitchFamily="49" charset="0"/>
                <a:cs typeface="Courier New" panose="02070309020205020404" pitchFamily="49" charset="0"/>
              </a:rPr>
              <a:t> </a:t>
            </a:r>
            <a:r>
              <a:rPr lang="en-US" altLang="en-US" sz="2400" b="1" dirty="0" err="1" smtClean="0">
                <a:solidFill>
                  <a:srgbClr val="FF0000"/>
                </a:solidFill>
                <a:latin typeface="Courier New" panose="02070309020205020404" pitchFamily="49" charset="0"/>
                <a:cs typeface="Courier New" panose="02070309020205020404" pitchFamily="49" charset="0"/>
              </a:rPr>
              <a:t>pData</a:t>
            </a:r>
            <a:r>
              <a:rPr lang="en-US" altLang="en-US" sz="2400" b="1" dirty="0" smtClean="0">
                <a:solidFill>
                  <a:srgbClr val="FF0000"/>
                </a:solidFill>
                <a:latin typeface="Courier New" panose="02070309020205020404" pitchFamily="49" charset="0"/>
                <a:cs typeface="Courier New" panose="02070309020205020404" pitchFamily="49" charset="0"/>
              </a:rPr>
              <a:t>;</a:t>
            </a:r>
          </a:p>
          <a:p>
            <a:pPr lvl="1">
              <a:lnSpc>
                <a:spcPct val="75000"/>
              </a:lnSpc>
              <a:buFontTx/>
              <a:buNone/>
            </a:pPr>
            <a:r>
              <a:rPr lang="en-US" altLang="en-US" sz="2400" b="1" dirty="0" smtClean="0">
                <a:latin typeface="Courier New" panose="02070309020205020404" pitchFamily="49" charset="0"/>
                <a:cs typeface="Courier New" panose="02070309020205020404" pitchFamily="49" charset="0"/>
              </a:rPr>
              <a:t>			short </a:t>
            </a:r>
            <a:r>
              <a:rPr lang="en-US" altLang="en-US" sz="2400" b="1" dirty="0" err="1" smtClean="0">
                <a:latin typeface="Courier New" panose="02070309020205020404" pitchFamily="49" charset="0"/>
                <a:cs typeface="Courier New" panose="02070309020205020404" pitchFamily="49" charset="0"/>
              </a:rPr>
              <a:t>yearInSchool</a:t>
            </a:r>
            <a:r>
              <a:rPr lang="en-US" altLang="en-US" sz="2400" b="1" dirty="0" smtClean="0">
                <a:latin typeface="Courier New" panose="02070309020205020404" pitchFamily="49" charset="0"/>
                <a:cs typeface="Courier New" panose="02070309020205020404" pitchFamily="49" charset="0"/>
              </a:rPr>
              <a:t>;</a:t>
            </a:r>
          </a:p>
          <a:p>
            <a:pPr lvl="1">
              <a:lnSpc>
                <a:spcPct val="75000"/>
              </a:lnSpc>
              <a:buFontTx/>
              <a:buNone/>
            </a:pPr>
            <a:r>
              <a:rPr lang="en-US" altLang="en-US" sz="2400" b="1" dirty="0" smtClean="0">
                <a:latin typeface="Courier New" panose="02070309020205020404" pitchFamily="49" charset="0"/>
                <a:cs typeface="Courier New" panose="02070309020205020404" pitchFamily="49" charset="0"/>
              </a:rPr>
              <a:t>			double </a:t>
            </a:r>
            <a:r>
              <a:rPr lang="en-US" altLang="en-US" sz="2400" b="1" dirty="0" err="1" smtClean="0">
                <a:latin typeface="Courier New" panose="02070309020205020404" pitchFamily="49" charset="0"/>
                <a:cs typeface="Courier New" panose="02070309020205020404" pitchFamily="49" charset="0"/>
              </a:rPr>
              <a:t>gpa</a:t>
            </a:r>
            <a:r>
              <a:rPr lang="en-US" altLang="en-US" sz="2400" b="1" dirty="0" smtClean="0">
                <a:latin typeface="Courier New" panose="02070309020205020404" pitchFamily="49" charset="0"/>
                <a:cs typeface="Courier New" panose="02070309020205020404" pitchFamily="49" charset="0"/>
              </a:rPr>
              <a:t>;</a:t>
            </a:r>
          </a:p>
          <a:p>
            <a:pPr lvl="1">
              <a:lnSpc>
                <a:spcPct val="75000"/>
              </a:lnSpc>
              <a:buFontTx/>
              <a:buNone/>
            </a:pPr>
            <a:r>
              <a:rPr lang="en-US" altLang="en-US" sz="2400" b="1" dirty="0" smtClean="0">
                <a:latin typeface="Courier New" panose="02070309020205020404" pitchFamily="49" charset="0"/>
                <a:cs typeface="Courier New" panose="02070309020205020404" pitchFamily="49" charset="0"/>
              </a:rPr>
              <a:t>	};</a:t>
            </a:r>
            <a:r>
              <a:rPr lang="en-US" altLang="en-US" sz="2400" dirty="0" smtClean="0">
                <a:latin typeface="Courier New" panose="02070309020205020404" pitchFamily="49" charset="0"/>
              </a:rPr>
              <a:t>			</a:t>
            </a:r>
          </a:p>
        </p:txBody>
      </p:sp>
    </p:spTree>
    <p:extLst>
      <p:ext uri="{BB962C8B-B14F-4D97-AF65-F5344CB8AC3E}">
        <p14:creationId xmlns:p14="http://schemas.microsoft.com/office/powerpoint/2010/main" val="1479009204"/>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905001" y="152400"/>
            <a:ext cx="6096000" cy="685800"/>
          </a:xfrm>
          <a:solidFill>
            <a:srgbClr val="FFFF00"/>
          </a:solidFill>
        </p:spPr>
        <p:txBody>
          <a:bodyPr>
            <a:normAutofit fontScale="90000"/>
          </a:bodyPr>
          <a:lstStyle/>
          <a:p>
            <a:r>
              <a:rPr lang="en-US" altLang="en-US" dirty="0" smtClean="0"/>
              <a:t>Members of Nested Structures</a:t>
            </a:r>
          </a:p>
        </p:txBody>
      </p:sp>
      <p:sp>
        <p:nvSpPr>
          <p:cNvPr id="37891" name="Rectangle 3"/>
          <p:cNvSpPr>
            <a:spLocks noGrp="1" noChangeArrowheads="1"/>
          </p:cNvSpPr>
          <p:nvPr>
            <p:ph idx="1"/>
          </p:nvPr>
        </p:nvSpPr>
        <p:spPr>
          <a:xfrm>
            <a:off x="533400" y="1600200"/>
            <a:ext cx="7848601" cy="3880773"/>
          </a:xfrm>
        </p:spPr>
        <p:txBody>
          <a:bodyPr>
            <a:normAutofit/>
          </a:bodyPr>
          <a:lstStyle/>
          <a:p>
            <a:r>
              <a:rPr lang="en-US" altLang="en-US" sz="2800" dirty="0" smtClean="0"/>
              <a:t>Use the dot operator multiple times to refer to fields of nested structures:</a:t>
            </a:r>
          </a:p>
          <a:p>
            <a:pPr>
              <a:buFont typeface="Times" panose="02020603050405020304" pitchFamily="18" charset="0"/>
              <a:buNone/>
            </a:pPr>
            <a:endParaRPr lang="en-US" altLang="en-US" sz="2800" dirty="0" smtClean="0"/>
          </a:p>
          <a:p>
            <a:pPr lvl="1">
              <a:buFontTx/>
              <a:buNone/>
            </a:pPr>
            <a:r>
              <a:rPr lang="en-US" altLang="en-US" sz="2400" b="1" dirty="0" smtClean="0">
                <a:latin typeface="Courier New" panose="02070309020205020404" pitchFamily="49" charset="0"/>
                <a:cs typeface="Courier New" panose="02070309020205020404" pitchFamily="49" charset="0"/>
              </a:rPr>
              <a:t>	Student s;</a:t>
            </a:r>
          </a:p>
          <a:p>
            <a:pPr lvl="1">
              <a:buFontTx/>
              <a:buNone/>
            </a:pPr>
            <a:r>
              <a:rPr lang="en-US" altLang="en-US" sz="2400" b="1" dirty="0" smtClean="0">
                <a:latin typeface="Courier New" panose="02070309020205020404" pitchFamily="49" charset="0"/>
                <a:cs typeface="Courier New" panose="02070309020205020404" pitchFamily="49" charset="0"/>
              </a:rPr>
              <a:t>	s.pData.name = "Joanne";</a:t>
            </a:r>
          </a:p>
          <a:p>
            <a:pPr lvl="1">
              <a:buFontTx/>
              <a:buNone/>
            </a:pPr>
            <a:r>
              <a:rPr lang="en-US" altLang="en-US" sz="2400" b="1" dirty="0" smtClean="0">
                <a:latin typeface="Courier New" panose="02070309020205020404" pitchFamily="49" charset="0"/>
                <a:cs typeface="Courier New" panose="02070309020205020404" pitchFamily="49" charset="0"/>
              </a:rPr>
              <a:t>	</a:t>
            </a:r>
            <a:r>
              <a:rPr lang="en-US" altLang="en-US" sz="2400" b="1" dirty="0" err="1" smtClean="0">
                <a:latin typeface="Courier New" panose="02070309020205020404" pitchFamily="49" charset="0"/>
                <a:cs typeface="Courier New" panose="02070309020205020404" pitchFamily="49" charset="0"/>
              </a:rPr>
              <a:t>s.pData.city</a:t>
            </a:r>
            <a:r>
              <a:rPr lang="en-US" altLang="en-US" sz="2400" b="1" dirty="0" smtClean="0">
                <a:latin typeface="Courier New" panose="02070309020205020404" pitchFamily="49" charset="0"/>
                <a:cs typeface="Courier New" panose="02070309020205020404" pitchFamily="49" charset="0"/>
              </a:rPr>
              <a:t> = "Tulsa";</a:t>
            </a:r>
          </a:p>
        </p:txBody>
      </p:sp>
    </p:spTree>
    <p:extLst>
      <p:ext uri="{BB962C8B-B14F-4D97-AF65-F5344CB8AC3E}">
        <p14:creationId xmlns:p14="http://schemas.microsoft.com/office/powerpoint/2010/main" val="1873602444"/>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981200" y="122237"/>
            <a:ext cx="6347713" cy="639763"/>
          </a:xfrm>
          <a:solidFill>
            <a:srgbClr val="FFFF00"/>
          </a:solidFill>
        </p:spPr>
        <p:txBody>
          <a:bodyPr>
            <a:normAutofit fontScale="90000"/>
          </a:bodyPr>
          <a:lstStyle/>
          <a:p>
            <a:r>
              <a:rPr lang="en-US" altLang="en-US" dirty="0" smtClean="0"/>
              <a:t>Nested Structures…continued</a:t>
            </a:r>
          </a:p>
        </p:txBody>
      </p:sp>
      <p:sp>
        <p:nvSpPr>
          <p:cNvPr id="38915" name="Content Placeholder 1"/>
          <p:cNvSpPr>
            <a:spLocks noGrp="1"/>
          </p:cNvSpPr>
          <p:nvPr>
            <p:ph idx="1"/>
          </p:nvPr>
        </p:nvSpPr>
        <p:spPr>
          <a:xfrm>
            <a:off x="330835" y="1066800"/>
            <a:ext cx="8229600" cy="5410200"/>
          </a:xfrm>
        </p:spPr>
        <p:txBody>
          <a:bodyPr>
            <a:normAutofit lnSpcReduction="10000"/>
          </a:bodyPr>
          <a:lstStyle/>
          <a:p>
            <a:pPr marL="0" indent="0">
              <a:buFontTx/>
              <a:buNone/>
            </a:pPr>
            <a:r>
              <a:rPr lang="en-US" altLang="en-US" sz="2000" b="1" dirty="0" err="1" smtClean="0">
                <a:latin typeface="Courier New" panose="02070309020205020404" pitchFamily="49" charset="0"/>
                <a:cs typeface="Courier New" panose="02070309020205020404" pitchFamily="49" charset="0"/>
              </a:rPr>
              <a:t>struct</a:t>
            </a:r>
            <a:r>
              <a:rPr lang="en-US" altLang="en-US" sz="2000" b="1" dirty="0" smtClean="0">
                <a:latin typeface="Courier New" panose="02070309020205020404" pitchFamily="49" charset="0"/>
                <a:cs typeface="Courier New" panose="02070309020205020404" pitchFamily="49" charset="0"/>
              </a:rPr>
              <a:t> </a:t>
            </a:r>
            <a:r>
              <a:rPr lang="en-US" altLang="en-US" sz="2000" b="1" dirty="0" err="1" smtClean="0">
                <a:latin typeface="Courier New" panose="02070309020205020404" pitchFamily="49" charset="0"/>
                <a:cs typeface="Courier New" panose="02070309020205020404" pitchFamily="49" charset="0"/>
              </a:rPr>
              <a:t>movies_t</a:t>
            </a:r>
            <a:r>
              <a:rPr lang="en-US" altLang="en-US" sz="2000" b="1" dirty="0" smtClean="0">
                <a:latin typeface="Courier New" panose="02070309020205020404" pitchFamily="49" charset="0"/>
                <a:cs typeface="Courier New" panose="02070309020205020404" pitchFamily="49" charset="0"/>
              </a:rPr>
              <a:t> </a:t>
            </a:r>
          </a:p>
          <a:p>
            <a:pPr marL="0" indent="0">
              <a:buFontTx/>
              <a:buNone/>
            </a:pPr>
            <a:r>
              <a:rPr lang="en-US" altLang="en-US" sz="2000" b="1" dirty="0" smtClean="0">
                <a:latin typeface="Courier New" panose="02070309020205020404" pitchFamily="49" charset="0"/>
                <a:cs typeface="Courier New" panose="02070309020205020404" pitchFamily="49" charset="0"/>
              </a:rPr>
              <a:t>{</a:t>
            </a:r>
          </a:p>
          <a:p>
            <a:pPr marL="0" indent="0">
              <a:buFontTx/>
              <a:buNone/>
            </a:pPr>
            <a:r>
              <a:rPr lang="en-US" altLang="en-US" sz="2000" b="1" dirty="0" smtClean="0">
                <a:latin typeface="Courier New" panose="02070309020205020404" pitchFamily="49" charset="0"/>
                <a:cs typeface="Courier New" panose="02070309020205020404" pitchFamily="49" charset="0"/>
              </a:rPr>
              <a:t>  string title;</a:t>
            </a:r>
          </a:p>
          <a:p>
            <a:pPr marL="0" indent="0">
              <a:buFontTx/>
              <a:buNone/>
            </a:pPr>
            <a:r>
              <a:rPr lang="en-US" altLang="en-US" sz="2000" b="1" dirty="0" smtClean="0">
                <a:latin typeface="Courier New" panose="02070309020205020404" pitchFamily="49" charset="0"/>
                <a:cs typeface="Courier New" panose="02070309020205020404" pitchFamily="49" charset="0"/>
              </a:rPr>
              <a:t>  </a:t>
            </a:r>
            <a:r>
              <a:rPr lang="en-US" altLang="en-US" sz="2000" b="1" dirty="0" err="1" smtClean="0">
                <a:latin typeface="Courier New" panose="02070309020205020404" pitchFamily="49" charset="0"/>
                <a:cs typeface="Courier New" panose="02070309020205020404" pitchFamily="49" charset="0"/>
              </a:rPr>
              <a:t>int</a:t>
            </a:r>
            <a:r>
              <a:rPr lang="en-US" altLang="en-US" sz="2000" b="1" dirty="0" smtClean="0">
                <a:latin typeface="Courier New" panose="02070309020205020404" pitchFamily="49" charset="0"/>
                <a:cs typeface="Courier New" panose="02070309020205020404" pitchFamily="49" charset="0"/>
              </a:rPr>
              <a:t> year;</a:t>
            </a:r>
          </a:p>
          <a:p>
            <a:pPr marL="0" indent="0">
              <a:buFontTx/>
              <a:buNone/>
            </a:pPr>
            <a:r>
              <a:rPr lang="en-US" altLang="en-US" sz="2000" b="1" dirty="0" smtClean="0">
                <a:latin typeface="Courier New" panose="02070309020205020404" pitchFamily="49" charset="0"/>
                <a:cs typeface="Courier New" panose="02070309020205020404" pitchFamily="49" charset="0"/>
              </a:rPr>
              <a:t>};</a:t>
            </a:r>
          </a:p>
          <a:p>
            <a:pPr marL="0" indent="0">
              <a:buFontTx/>
              <a:buNone/>
            </a:pPr>
            <a:endParaRPr lang="en-US" altLang="en-US" sz="2000" b="1" dirty="0" smtClean="0">
              <a:latin typeface="Courier New" panose="02070309020205020404" pitchFamily="49" charset="0"/>
              <a:cs typeface="Courier New" panose="02070309020205020404" pitchFamily="49" charset="0"/>
            </a:endParaRPr>
          </a:p>
          <a:p>
            <a:pPr marL="0" indent="0">
              <a:buFontTx/>
              <a:buNone/>
            </a:pPr>
            <a:r>
              <a:rPr lang="en-US" altLang="en-US" sz="2000" b="1" dirty="0" err="1" smtClean="0">
                <a:latin typeface="Courier New" panose="02070309020205020404" pitchFamily="49" charset="0"/>
                <a:cs typeface="Courier New" panose="02070309020205020404" pitchFamily="49" charset="0"/>
              </a:rPr>
              <a:t>struct</a:t>
            </a:r>
            <a:r>
              <a:rPr lang="en-US" altLang="en-US" sz="2000" b="1" dirty="0" smtClean="0">
                <a:latin typeface="Courier New" panose="02070309020205020404" pitchFamily="49" charset="0"/>
                <a:cs typeface="Courier New" panose="02070309020205020404" pitchFamily="49" charset="0"/>
              </a:rPr>
              <a:t> </a:t>
            </a:r>
            <a:r>
              <a:rPr lang="en-US" altLang="en-US" sz="2000" b="1" dirty="0" err="1" smtClean="0">
                <a:latin typeface="Courier New" panose="02070309020205020404" pitchFamily="49" charset="0"/>
                <a:cs typeface="Courier New" panose="02070309020205020404" pitchFamily="49" charset="0"/>
              </a:rPr>
              <a:t>friends_t</a:t>
            </a:r>
            <a:r>
              <a:rPr lang="en-US" altLang="en-US" sz="2000" b="1" dirty="0" smtClean="0">
                <a:latin typeface="Courier New" panose="02070309020205020404" pitchFamily="49" charset="0"/>
                <a:cs typeface="Courier New" panose="02070309020205020404" pitchFamily="49" charset="0"/>
              </a:rPr>
              <a:t> {</a:t>
            </a:r>
          </a:p>
          <a:p>
            <a:pPr marL="0" indent="0">
              <a:buFontTx/>
              <a:buNone/>
            </a:pPr>
            <a:r>
              <a:rPr lang="en-US" altLang="en-US" sz="2000" b="1" dirty="0" smtClean="0">
                <a:latin typeface="Courier New" panose="02070309020205020404" pitchFamily="49" charset="0"/>
                <a:cs typeface="Courier New" panose="02070309020205020404" pitchFamily="49" charset="0"/>
              </a:rPr>
              <a:t>  string name;</a:t>
            </a:r>
          </a:p>
          <a:p>
            <a:pPr marL="0" indent="0">
              <a:buFontTx/>
              <a:buNone/>
            </a:pPr>
            <a:r>
              <a:rPr lang="en-US" altLang="en-US" sz="2000" b="1" dirty="0" smtClean="0">
                <a:latin typeface="Courier New" panose="02070309020205020404" pitchFamily="49" charset="0"/>
                <a:cs typeface="Courier New" panose="02070309020205020404" pitchFamily="49" charset="0"/>
              </a:rPr>
              <a:t>  string email;</a:t>
            </a:r>
          </a:p>
          <a:p>
            <a:pPr marL="0" indent="0">
              <a:buFontTx/>
              <a:buNone/>
            </a:pPr>
            <a:r>
              <a:rPr lang="en-US" altLang="en-US" sz="2000" b="1" dirty="0" smtClean="0">
                <a:latin typeface="Courier New" panose="02070309020205020404" pitchFamily="49" charset="0"/>
                <a:cs typeface="Courier New" panose="02070309020205020404" pitchFamily="49" charset="0"/>
              </a:rPr>
              <a:t>  </a:t>
            </a:r>
            <a:r>
              <a:rPr lang="en-US" altLang="en-US" sz="2000" b="1" dirty="0" err="1" smtClean="0">
                <a:solidFill>
                  <a:srgbClr val="FF0000"/>
                </a:solidFill>
                <a:latin typeface="Courier New" panose="02070309020205020404" pitchFamily="49" charset="0"/>
                <a:cs typeface="Courier New" panose="02070309020205020404" pitchFamily="49" charset="0"/>
              </a:rPr>
              <a:t>movies_t</a:t>
            </a:r>
            <a:r>
              <a:rPr lang="en-US" altLang="en-US" sz="2000" b="1" dirty="0" smtClean="0">
                <a:solidFill>
                  <a:srgbClr val="FF0000"/>
                </a:solidFill>
                <a:latin typeface="Courier New" panose="02070309020205020404" pitchFamily="49" charset="0"/>
                <a:cs typeface="Courier New" panose="02070309020205020404" pitchFamily="49" charset="0"/>
              </a:rPr>
              <a:t> </a:t>
            </a:r>
            <a:r>
              <a:rPr lang="en-US" altLang="en-US" sz="2000" b="1" dirty="0" err="1" smtClean="0">
                <a:solidFill>
                  <a:srgbClr val="FF0000"/>
                </a:solidFill>
                <a:latin typeface="Courier New" panose="02070309020205020404" pitchFamily="49" charset="0"/>
                <a:cs typeface="Courier New" panose="02070309020205020404" pitchFamily="49" charset="0"/>
              </a:rPr>
              <a:t>favorite_movie</a:t>
            </a:r>
            <a:r>
              <a:rPr lang="en-US" altLang="en-US" sz="2000" b="1" dirty="0" smtClean="0">
                <a:latin typeface="Courier New" panose="02070309020205020404" pitchFamily="49" charset="0"/>
                <a:cs typeface="Courier New" panose="02070309020205020404" pitchFamily="49" charset="0"/>
              </a:rPr>
              <a:t>;</a:t>
            </a:r>
          </a:p>
          <a:p>
            <a:pPr marL="0" indent="0">
              <a:buFontTx/>
              <a:buNone/>
            </a:pPr>
            <a:r>
              <a:rPr lang="en-US" altLang="en-US" sz="2000" b="1" dirty="0" smtClean="0">
                <a:latin typeface="Courier New" panose="02070309020205020404" pitchFamily="49" charset="0"/>
                <a:cs typeface="Courier New" panose="02070309020205020404" pitchFamily="49" charset="0"/>
              </a:rPr>
              <a:t>} </a:t>
            </a:r>
            <a:r>
              <a:rPr lang="en-US" altLang="en-US" sz="2000" b="1" dirty="0" err="1" smtClean="0">
                <a:latin typeface="Courier New" panose="02070309020205020404" pitchFamily="49" charset="0"/>
                <a:cs typeface="Courier New" panose="02070309020205020404" pitchFamily="49" charset="0"/>
              </a:rPr>
              <a:t>charlie</a:t>
            </a:r>
            <a:r>
              <a:rPr lang="en-US" altLang="en-US" sz="2000" b="1" dirty="0" smtClean="0">
                <a:latin typeface="Courier New" panose="02070309020205020404" pitchFamily="49" charset="0"/>
                <a:cs typeface="Courier New" panose="02070309020205020404" pitchFamily="49" charset="0"/>
              </a:rPr>
              <a:t>, </a:t>
            </a:r>
            <a:r>
              <a:rPr lang="en-US" altLang="en-US" sz="2000" b="1" dirty="0" err="1" smtClean="0">
                <a:latin typeface="Courier New" panose="02070309020205020404" pitchFamily="49" charset="0"/>
                <a:cs typeface="Courier New" panose="02070309020205020404" pitchFamily="49" charset="0"/>
              </a:rPr>
              <a:t>maria</a:t>
            </a:r>
            <a:r>
              <a:rPr lang="en-US" altLang="en-US" sz="2000" b="1" dirty="0" smtClean="0">
                <a:latin typeface="Courier New" panose="02070309020205020404" pitchFamily="49" charset="0"/>
                <a:cs typeface="Courier New" panose="02070309020205020404" pitchFamily="49" charset="0"/>
              </a:rPr>
              <a:t>;</a:t>
            </a:r>
          </a:p>
          <a:p>
            <a:pPr marL="0" indent="0">
              <a:buFontTx/>
              <a:buNone/>
            </a:pPr>
            <a:endParaRPr lang="en-US" altLang="en-US" sz="2000" b="1" dirty="0" smtClean="0">
              <a:latin typeface="Courier New" panose="02070309020205020404" pitchFamily="49" charset="0"/>
              <a:cs typeface="Courier New" panose="02070309020205020404" pitchFamily="49" charset="0"/>
            </a:endParaRPr>
          </a:p>
          <a:p>
            <a:pPr marL="0" indent="0">
              <a:buFontTx/>
              <a:buNone/>
            </a:pPr>
            <a:r>
              <a:rPr lang="en-US" altLang="en-US" sz="2000" b="1" dirty="0" err="1" smtClean="0">
                <a:latin typeface="Courier New" panose="02070309020205020404" pitchFamily="49" charset="0"/>
                <a:cs typeface="Courier New" panose="02070309020205020404" pitchFamily="49" charset="0"/>
              </a:rPr>
              <a:t>friends_t</a:t>
            </a:r>
            <a:r>
              <a:rPr lang="en-US" altLang="en-US" sz="2000" b="1" dirty="0" smtClean="0">
                <a:latin typeface="Courier New" panose="02070309020205020404" pitchFamily="49" charset="0"/>
                <a:cs typeface="Courier New" panose="02070309020205020404" pitchFamily="49" charset="0"/>
              </a:rPr>
              <a:t> *</a:t>
            </a:r>
            <a:r>
              <a:rPr lang="en-US" altLang="en-US" sz="2000" b="1" dirty="0" err="1" smtClean="0">
                <a:latin typeface="Courier New" panose="02070309020205020404" pitchFamily="49" charset="0"/>
                <a:cs typeface="Courier New" panose="02070309020205020404" pitchFamily="49" charset="0"/>
              </a:rPr>
              <a:t>pfriends</a:t>
            </a:r>
            <a:r>
              <a:rPr lang="en-US" altLang="en-US" sz="2000" b="1" dirty="0" smtClean="0">
                <a:latin typeface="Courier New" panose="02070309020205020404" pitchFamily="49" charset="0"/>
                <a:cs typeface="Courier New" panose="02070309020205020404" pitchFamily="49" charset="0"/>
              </a:rPr>
              <a:t> = &amp;</a:t>
            </a:r>
            <a:r>
              <a:rPr lang="en-US" altLang="en-US" sz="2000" b="1" dirty="0" err="1" smtClean="0">
                <a:latin typeface="Courier New" panose="02070309020205020404" pitchFamily="49" charset="0"/>
                <a:cs typeface="Courier New" panose="02070309020205020404" pitchFamily="49" charset="0"/>
              </a:rPr>
              <a:t>charlie</a:t>
            </a:r>
            <a:r>
              <a:rPr lang="en-US" altLang="en-US" sz="2000" b="1" dirty="0" smtClean="0">
                <a:latin typeface="Courier New" panose="02070309020205020404" pitchFamily="49" charset="0"/>
                <a:cs typeface="Courier New" panose="02070309020205020404" pitchFamily="49" charset="0"/>
              </a:rPr>
              <a:t>;</a:t>
            </a:r>
          </a:p>
        </p:txBody>
      </p:sp>
      <p:sp>
        <p:nvSpPr>
          <p:cNvPr id="5" name="Rectangle 4"/>
          <p:cNvSpPr/>
          <p:nvPr/>
        </p:nvSpPr>
        <p:spPr>
          <a:xfrm>
            <a:off x="3332480" y="1524000"/>
            <a:ext cx="5197475" cy="16764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defRPr/>
            </a:pPr>
            <a:r>
              <a:rPr lang="en-US" sz="2400" b="1" dirty="0"/>
              <a:t>charlie.name</a:t>
            </a:r>
          </a:p>
          <a:p>
            <a:pPr>
              <a:defRPr/>
            </a:pPr>
            <a:r>
              <a:rPr lang="en-US" sz="2400" b="1" dirty="0" err="1"/>
              <a:t>maria.favorite_movie.title</a:t>
            </a:r>
            <a:endParaRPr lang="en-US" sz="2400" b="1" dirty="0"/>
          </a:p>
          <a:p>
            <a:pPr>
              <a:defRPr/>
            </a:pPr>
            <a:r>
              <a:rPr lang="en-US" sz="2400" b="1" dirty="0" err="1"/>
              <a:t>charlie.favorite_movie.year</a:t>
            </a:r>
            <a:endParaRPr lang="en-US" sz="2400" b="1" dirty="0"/>
          </a:p>
          <a:p>
            <a:pPr>
              <a:defRPr/>
            </a:pPr>
            <a:r>
              <a:rPr lang="en-US" sz="2400" b="1" dirty="0" err="1"/>
              <a:t>pfriends</a:t>
            </a:r>
            <a:r>
              <a:rPr lang="en-US" sz="2400" b="1" dirty="0"/>
              <a:t>-&gt;</a:t>
            </a:r>
            <a:r>
              <a:rPr lang="en-US" sz="2400" b="1" dirty="0" err="1"/>
              <a:t>favorite_movie.year</a:t>
            </a:r>
            <a:endParaRPr lang="en-US" sz="2400" b="1" dirty="0"/>
          </a:p>
        </p:txBody>
      </p:sp>
    </p:spTree>
    <p:extLst>
      <p:ext uri="{BB962C8B-B14F-4D97-AF65-F5344CB8AC3E}">
        <p14:creationId xmlns:p14="http://schemas.microsoft.com/office/powerpoint/2010/main" val="4023990163"/>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33400" y="838200"/>
            <a:ext cx="8077200" cy="685800"/>
          </a:xfrm>
          <a:solidFill>
            <a:srgbClr val="FFFF00"/>
          </a:solidFill>
        </p:spPr>
        <p:txBody>
          <a:bodyPr>
            <a:normAutofit fontScale="90000"/>
          </a:bodyPr>
          <a:lstStyle/>
          <a:p>
            <a:r>
              <a:rPr lang="en-US" altLang="en-US" sz="4000" dirty="0" smtClean="0"/>
              <a:t>Structures as Function Arguments</a:t>
            </a:r>
          </a:p>
        </p:txBody>
      </p:sp>
      <p:sp>
        <p:nvSpPr>
          <p:cNvPr id="40963" name="Rectangle 3"/>
          <p:cNvSpPr>
            <a:spLocks noGrp="1" noChangeArrowheads="1"/>
          </p:cNvSpPr>
          <p:nvPr>
            <p:ph idx="1"/>
          </p:nvPr>
        </p:nvSpPr>
        <p:spPr>
          <a:xfrm>
            <a:off x="457200" y="1752600"/>
            <a:ext cx="8153400" cy="4724400"/>
          </a:xfrm>
        </p:spPr>
        <p:txBody>
          <a:bodyPr>
            <a:normAutofit fontScale="92500" lnSpcReduction="20000"/>
          </a:bodyPr>
          <a:lstStyle/>
          <a:p>
            <a:pPr>
              <a:lnSpc>
                <a:spcPct val="85000"/>
              </a:lnSpc>
            </a:pPr>
            <a:r>
              <a:rPr lang="en-US" altLang="en-US" sz="2800" dirty="0" smtClean="0"/>
              <a:t>May pass members of </a:t>
            </a:r>
            <a:r>
              <a:rPr lang="en-US" altLang="en-US" sz="2800" dirty="0" err="1" smtClean="0">
                <a:latin typeface="Courier New" panose="02070309020205020404" pitchFamily="49" charset="0"/>
              </a:rPr>
              <a:t>struct</a:t>
            </a:r>
            <a:r>
              <a:rPr lang="en-US" altLang="en-US" sz="2800" dirty="0" smtClean="0"/>
              <a:t> variables to functions:</a:t>
            </a:r>
          </a:p>
          <a:p>
            <a:pPr lvl="1">
              <a:lnSpc>
                <a:spcPct val="85000"/>
              </a:lnSpc>
              <a:buClr>
                <a:srgbClr val="3333CC"/>
              </a:buClr>
              <a:buFontTx/>
              <a:buNone/>
            </a:pPr>
            <a:r>
              <a:rPr lang="en-US" altLang="en-US" sz="2400" dirty="0" smtClean="0"/>
              <a:t>	</a:t>
            </a:r>
            <a:r>
              <a:rPr lang="en-US" altLang="en-US" sz="2400" b="1" dirty="0" err="1" smtClean="0">
                <a:latin typeface="Courier New" panose="02070309020205020404" pitchFamily="49" charset="0"/>
              </a:rPr>
              <a:t>computeGPA</a:t>
            </a:r>
            <a:r>
              <a:rPr lang="en-US" altLang="en-US" sz="2400" b="1" dirty="0" smtClean="0">
                <a:latin typeface="Courier New" panose="02070309020205020404" pitchFamily="49" charset="0"/>
              </a:rPr>
              <a:t>(&amp;</a:t>
            </a:r>
            <a:r>
              <a:rPr lang="en-US" altLang="en-US" sz="2400" b="1" dirty="0" err="1" smtClean="0">
                <a:latin typeface="Courier New" panose="02070309020205020404" pitchFamily="49" charset="0"/>
              </a:rPr>
              <a:t>stu.gpa</a:t>
            </a:r>
            <a:r>
              <a:rPr lang="en-US" altLang="en-US" sz="2400" b="1" dirty="0" smtClean="0">
                <a:latin typeface="Courier New" panose="02070309020205020404" pitchFamily="49" charset="0"/>
              </a:rPr>
              <a:t>);</a:t>
            </a:r>
          </a:p>
          <a:p>
            <a:pPr>
              <a:lnSpc>
                <a:spcPct val="85000"/>
              </a:lnSpc>
            </a:pPr>
            <a:r>
              <a:rPr lang="en-US" altLang="en-US" sz="2800" dirty="0" smtClean="0"/>
              <a:t>May pass entire </a:t>
            </a:r>
            <a:r>
              <a:rPr lang="en-US" altLang="en-US" sz="2800" dirty="0" err="1" smtClean="0">
                <a:latin typeface="Courier New" panose="02070309020205020404" pitchFamily="49" charset="0"/>
              </a:rPr>
              <a:t>struct</a:t>
            </a:r>
            <a:r>
              <a:rPr lang="en-US" altLang="en-US" sz="2800" dirty="0" smtClean="0"/>
              <a:t> variables to functions:</a:t>
            </a:r>
          </a:p>
          <a:p>
            <a:pPr lvl="1">
              <a:lnSpc>
                <a:spcPct val="85000"/>
              </a:lnSpc>
              <a:buClr>
                <a:srgbClr val="3333CC"/>
              </a:buClr>
              <a:buFontTx/>
              <a:buNone/>
            </a:pPr>
            <a:r>
              <a:rPr lang="en-US" altLang="en-US" sz="2400" b="1" dirty="0" smtClean="0"/>
              <a:t>	</a:t>
            </a:r>
            <a:r>
              <a:rPr lang="en-US" altLang="en-US" sz="2400" b="1" dirty="0" err="1" smtClean="0">
                <a:latin typeface="Courier New" panose="02070309020205020404" pitchFamily="49" charset="0"/>
              </a:rPr>
              <a:t>showData</a:t>
            </a:r>
            <a:r>
              <a:rPr lang="en-US" altLang="en-US" sz="2400" b="1" dirty="0" smtClean="0">
                <a:latin typeface="Courier New" panose="02070309020205020404" pitchFamily="49" charset="0"/>
              </a:rPr>
              <a:t>(&amp;</a:t>
            </a:r>
            <a:r>
              <a:rPr lang="en-US" altLang="en-US" sz="2400" b="1" dirty="0" err="1" smtClean="0">
                <a:latin typeface="Courier New" panose="02070309020205020404" pitchFamily="49" charset="0"/>
              </a:rPr>
              <a:t>stu</a:t>
            </a:r>
            <a:r>
              <a:rPr lang="en-US" altLang="en-US" sz="2400" b="1" dirty="0" smtClean="0">
                <a:latin typeface="Courier New" panose="02070309020205020404" pitchFamily="49" charset="0"/>
              </a:rPr>
              <a:t>);</a:t>
            </a:r>
          </a:p>
          <a:p>
            <a:pPr lvl="1">
              <a:lnSpc>
                <a:spcPct val="85000"/>
              </a:lnSpc>
              <a:buClr>
                <a:srgbClr val="3333CC"/>
              </a:buClr>
              <a:buFontTx/>
              <a:buNone/>
            </a:pPr>
            <a:endParaRPr lang="en-US" altLang="en-US" sz="2400" b="1" dirty="0" smtClean="0">
              <a:latin typeface="Courier New" panose="02070309020205020404" pitchFamily="49" charset="0"/>
            </a:endParaRPr>
          </a:p>
          <a:p>
            <a:pPr lvl="1">
              <a:lnSpc>
                <a:spcPct val="85000"/>
              </a:lnSpc>
              <a:buClr>
                <a:srgbClr val="3333CC"/>
              </a:buClr>
              <a:buFontTx/>
              <a:buNone/>
            </a:pPr>
            <a:r>
              <a:rPr lang="en-US" altLang="en-US" sz="2400" b="1" dirty="0" smtClean="0">
                <a:latin typeface="Courier New" panose="02070309020205020404" pitchFamily="49" charset="0"/>
              </a:rPr>
              <a:t> … { </a:t>
            </a:r>
            <a:r>
              <a:rPr lang="en-US" altLang="en-US" sz="2400" b="1" dirty="0" err="1" smtClean="0">
                <a:latin typeface="Courier New" panose="02070309020205020404" pitchFamily="49" charset="0"/>
              </a:rPr>
              <a:t>stu</a:t>
            </a:r>
            <a:r>
              <a:rPr lang="en-US" altLang="en-US" sz="2400" b="1" dirty="0" smtClean="0">
                <a:latin typeface="Courier New" panose="02070309020205020404" pitchFamily="49" charset="0"/>
              </a:rPr>
              <a:t> XYZ;</a:t>
            </a:r>
          </a:p>
          <a:p>
            <a:pPr lvl="1">
              <a:lnSpc>
                <a:spcPct val="85000"/>
              </a:lnSpc>
              <a:buClr>
                <a:srgbClr val="3333CC"/>
              </a:buClr>
              <a:buFontTx/>
              <a:buNone/>
            </a:pPr>
            <a:r>
              <a:rPr lang="en-US" altLang="en-US" sz="2400" b="1" dirty="0" smtClean="0">
                <a:latin typeface="Courier New" panose="02070309020205020404" pitchFamily="49" charset="0"/>
              </a:rPr>
              <a:t>     XYZ.member1 = 234;</a:t>
            </a:r>
          </a:p>
          <a:p>
            <a:pPr lvl="1">
              <a:lnSpc>
                <a:spcPct val="85000"/>
              </a:lnSpc>
              <a:buClr>
                <a:srgbClr val="3333CC"/>
              </a:buClr>
              <a:buFontTx/>
              <a:buNone/>
            </a:pPr>
            <a:r>
              <a:rPr lang="en-US" altLang="en-US" sz="2400" b="1" dirty="0" smtClean="0">
                <a:latin typeface="Courier New" panose="02070309020205020404" pitchFamily="49" charset="0"/>
              </a:rPr>
              <a:t>     XYZ.member2 = 34.09;</a:t>
            </a:r>
          </a:p>
          <a:p>
            <a:pPr lvl="1">
              <a:lnSpc>
                <a:spcPct val="85000"/>
              </a:lnSpc>
              <a:buClr>
                <a:srgbClr val="3333CC"/>
              </a:buClr>
              <a:buFontTx/>
              <a:buNone/>
            </a:pPr>
            <a:r>
              <a:rPr lang="en-US" altLang="en-US" sz="2400" b="1" dirty="0" smtClean="0">
                <a:latin typeface="Courier New" panose="02070309020205020404" pitchFamily="49" charset="0"/>
              </a:rPr>
              <a:t>     return XYZ; }</a:t>
            </a:r>
          </a:p>
          <a:p>
            <a:pPr lvl="1">
              <a:lnSpc>
                <a:spcPct val="85000"/>
              </a:lnSpc>
              <a:buClr>
                <a:srgbClr val="3333CC"/>
              </a:buClr>
              <a:buFontTx/>
              <a:buNone/>
            </a:pPr>
            <a:endParaRPr lang="en-US" altLang="en-US" sz="2400" dirty="0" smtClean="0">
              <a:latin typeface="Courier New" panose="02070309020205020404" pitchFamily="49" charset="0"/>
            </a:endParaRPr>
          </a:p>
          <a:p>
            <a:pPr>
              <a:lnSpc>
                <a:spcPct val="85000"/>
              </a:lnSpc>
            </a:pPr>
            <a:r>
              <a:rPr lang="en-US" altLang="en-US" sz="2800" strike="sngStrike" dirty="0" smtClean="0"/>
              <a:t>Can use reference parameter if function needs to modify contents of structure variable</a:t>
            </a:r>
          </a:p>
        </p:txBody>
      </p:sp>
    </p:spTree>
    <p:extLst>
      <p:ext uri="{BB962C8B-B14F-4D97-AF65-F5344CB8AC3E}">
        <p14:creationId xmlns:p14="http://schemas.microsoft.com/office/powerpoint/2010/main" val="1646496558"/>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981200" y="304800"/>
            <a:ext cx="4876801" cy="609600"/>
          </a:xfrm>
          <a:solidFill>
            <a:srgbClr val="FFFF00"/>
          </a:solidFill>
        </p:spPr>
        <p:txBody>
          <a:bodyPr>
            <a:normAutofit fontScale="90000"/>
          </a:bodyPr>
          <a:lstStyle/>
          <a:p>
            <a:r>
              <a:rPr lang="en-US" altLang="en-US" dirty="0" smtClean="0"/>
              <a:t>Excerpts from a Program</a:t>
            </a:r>
          </a:p>
        </p:txBody>
      </p:sp>
      <p:grpSp>
        <p:nvGrpSpPr>
          <p:cNvPr id="41987" name="Group 8"/>
          <p:cNvGrpSpPr>
            <a:grpSpLocks/>
          </p:cNvGrpSpPr>
          <p:nvPr/>
        </p:nvGrpSpPr>
        <p:grpSpPr bwMode="auto">
          <a:xfrm>
            <a:off x="914401" y="1295400"/>
            <a:ext cx="6681788" cy="5257800"/>
            <a:chOff x="1371600" y="1828800"/>
            <a:chExt cx="6048375" cy="3638550"/>
          </a:xfrm>
        </p:grpSpPr>
        <p:pic>
          <p:nvPicPr>
            <p:cNvPr id="4198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828800"/>
              <a:ext cx="59817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733800"/>
              <a:ext cx="604837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546361400"/>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133600" y="152400"/>
            <a:ext cx="5181601" cy="609600"/>
          </a:xfrm>
          <a:solidFill>
            <a:srgbClr val="FFFF00"/>
          </a:solidFill>
        </p:spPr>
        <p:txBody>
          <a:bodyPr>
            <a:normAutofit fontScale="90000"/>
          </a:bodyPr>
          <a:lstStyle/>
          <a:p>
            <a:pPr eaLnBrk="1" hangingPunct="1"/>
            <a:r>
              <a:rPr lang="en-US" altLang="en-US" dirty="0" smtClean="0"/>
              <a:t>Structures as Arguments</a:t>
            </a:r>
          </a:p>
        </p:txBody>
      </p:sp>
      <p:sp>
        <p:nvSpPr>
          <p:cNvPr id="30723" name="Rectangle 3"/>
          <p:cNvSpPr>
            <a:spLocks noGrp="1" noChangeArrowheads="1"/>
          </p:cNvSpPr>
          <p:nvPr>
            <p:ph idx="1"/>
          </p:nvPr>
        </p:nvSpPr>
        <p:spPr>
          <a:xfrm>
            <a:off x="533400" y="1371600"/>
            <a:ext cx="7467600" cy="3880773"/>
          </a:xfrm>
        </p:spPr>
        <p:txBody>
          <a:bodyPr>
            <a:noAutofit/>
          </a:bodyPr>
          <a:lstStyle/>
          <a:p>
            <a:pPr eaLnBrk="1" hangingPunct="1"/>
            <a:r>
              <a:rPr lang="en-US" altLang="en-US" sz="2400" dirty="0" smtClean="0"/>
              <a:t>Structures can be arguments in function calls</a:t>
            </a:r>
          </a:p>
          <a:p>
            <a:pPr lvl="1" eaLnBrk="1" hangingPunct="1"/>
            <a:r>
              <a:rPr lang="en-US" altLang="en-US" sz="2000" dirty="0" smtClean="0"/>
              <a:t>The formal parameter can be call-by-value</a:t>
            </a:r>
          </a:p>
          <a:p>
            <a:pPr lvl="1" eaLnBrk="1" hangingPunct="1"/>
            <a:r>
              <a:rPr lang="en-US" altLang="en-US" sz="2000" dirty="0" smtClean="0"/>
              <a:t>The formal parameter can be call-by-reference</a:t>
            </a:r>
          </a:p>
          <a:p>
            <a:pPr eaLnBrk="1" hangingPunct="1"/>
            <a:r>
              <a:rPr lang="en-US" altLang="en-US" sz="2400" dirty="0" smtClean="0"/>
              <a:t>Example:</a:t>
            </a:r>
            <a:br>
              <a:rPr lang="en-US" altLang="en-US" sz="2400" dirty="0" smtClean="0"/>
            </a:br>
            <a:r>
              <a:rPr lang="en-US" altLang="en-US" sz="2400" b="1" dirty="0" smtClean="0">
                <a:latin typeface="Courier New" panose="02070309020205020404" pitchFamily="49" charset="0"/>
                <a:cs typeface="Courier New" panose="02070309020205020404" pitchFamily="49" charset="0"/>
              </a:rPr>
              <a:t>void </a:t>
            </a:r>
            <a:r>
              <a:rPr lang="en-US" altLang="en-US" sz="2400" b="1" dirty="0" err="1" smtClean="0">
                <a:latin typeface="Courier New" panose="02070309020205020404" pitchFamily="49" charset="0"/>
                <a:cs typeface="Courier New" panose="02070309020205020404" pitchFamily="49" charset="0"/>
              </a:rPr>
              <a:t>get_data</a:t>
            </a:r>
            <a:r>
              <a:rPr lang="en-US" altLang="en-US" sz="2400" b="1" dirty="0" smtClean="0">
                <a:latin typeface="Courier New" panose="02070309020205020404" pitchFamily="49" charset="0"/>
                <a:cs typeface="Courier New" panose="02070309020205020404" pitchFamily="49" charset="0"/>
              </a:rPr>
              <a:t>(</a:t>
            </a:r>
            <a:r>
              <a:rPr lang="en-US" altLang="en-US" sz="2400" b="1" dirty="0" err="1" smtClean="0">
                <a:latin typeface="Courier New" panose="02070309020205020404" pitchFamily="49" charset="0"/>
                <a:cs typeface="Courier New" panose="02070309020205020404" pitchFamily="49" charset="0"/>
              </a:rPr>
              <a:t>CDAccount</a:t>
            </a:r>
            <a:r>
              <a:rPr lang="en-US" altLang="en-US" sz="2400" b="1" dirty="0" smtClean="0">
                <a:latin typeface="Courier New" panose="02070309020205020404" pitchFamily="49" charset="0"/>
                <a:cs typeface="Courier New" panose="02070309020205020404" pitchFamily="49" charset="0"/>
              </a:rPr>
              <a:t> &amp;</a:t>
            </a:r>
            <a:r>
              <a:rPr lang="en-US" altLang="en-US" sz="2400" b="1" dirty="0" err="1" smtClean="0">
                <a:latin typeface="Courier New" panose="02070309020205020404" pitchFamily="49" charset="0"/>
                <a:cs typeface="Courier New" panose="02070309020205020404" pitchFamily="49" charset="0"/>
              </a:rPr>
              <a:t>the_account</a:t>
            </a:r>
            <a:r>
              <a:rPr lang="en-US" altLang="en-US" sz="2400" b="1" dirty="0" smtClean="0">
                <a:latin typeface="Courier New" panose="02070309020205020404" pitchFamily="49" charset="0"/>
                <a:cs typeface="Courier New" panose="02070309020205020404" pitchFamily="49" charset="0"/>
              </a:rPr>
              <a:t>);</a:t>
            </a:r>
          </a:p>
          <a:p>
            <a:pPr lvl="1" eaLnBrk="1" hangingPunct="1"/>
            <a:r>
              <a:rPr lang="en-US" altLang="en-US" sz="2000" dirty="0" smtClean="0"/>
              <a:t>Uses the structure type </a:t>
            </a:r>
            <a:r>
              <a:rPr lang="en-US" altLang="en-US" sz="2000" dirty="0" err="1" smtClean="0"/>
              <a:t>CDAccount</a:t>
            </a:r>
            <a:r>
              <a:rPr lang="en-US" altLang="en-US" sz="2000" dirty="0" smtClean="0"/>
              <a:t> we saw earlier as the type for a call-by-reference parameter</a:t>
            </a:r>
          </a:p>
        </p:txBody>
      </p:sp>
    </p:spTree>
    <p:extLst>
      <p:ext uri="{BB962C8B-B14F-4D97-AF65-F5344CB8AC3E}">
        <p14:creationId xmlns:p14="http://schemas.microsoft.com/office/powerpoint/2010/main" val="1754395265"/>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41959" y="838200"/>
            <a:ext cx="8153401" cy="685800"/>
          </a:xfrm>
          <a:solidFill>
            <a:srgbClr val="FFFF00"/>
          </a:solidFill>
        </p:spPr>
        <p:txBody>
          <a:bodyPr>
            <a:normAutofit fontScale="90000"/>
          </a:bodyPr>
          <a:lstStyle/>
          <a:p>
            <a:r>
              <a:rPr lang="en-US" altLang="en-US" dirty="0" smtClean="0"/>
              <a:t>Structures as Function Arguments - Notes</a:t>
            </a:r>
          </a:p>
        </p:txBody>
      </p:sp>
      <p:sp>
        <p:nvSpPr>
          <p:cNvPr id="43011" name="Rectangle 3"/>
          <p:cNvSpPr>
            <a:spLocks noGrp="1" noChangeArrowheads="1"/>
          </p:cNvSpPr>
          <p:nvPr>
            <p:ph idx="1"/>
          </p:nvPr>
        </p:nvSpPr>
        <p:spPr>
          <a:xfrm>
            <a:off x="441959" y="1905000"/>
            <a:ext cx="8153400" cy="3741737"/>
          </a:xfrm>
        </p:spPr>
        <p:txBody>
          <a:bodyPr>
            <a:normAutofit/>
          </a:bodyPr>
          <a:lstStyle/>
          <a:p>
            <a:pPr>
              <a:lnSpc>
                <a:spcPct val="85000"/>
              </a:lnSpc>
            </a:pPr>
            <a:r>
              <a:rPr lang="en-US" altLang="en-US" sz="2800" dirty="0" smtClean="0"/>
              <a:t>Using value parameter for structure can slow down a program, waste space</a:t>
            </a:r>
            <a:endParaRPr lang="en-US" altLang="en-US" sz="2800" dirty="0" smtClean="0">
              <a:latin typeface="Courier New" panose="02070309020205020404" pitchFamily="49" charset="0"/>
            </a:endParaRPr>
          </a:p>
          <a:p>
            <a:pPr>
              <a:lnSpc>
                <a:spcPct val="85000"/>
              </a:lnSpc>
            </a:pPr>
            <a:r>
              <a:rPr lang="en-US" altLang="en-US" sz="2800" dirty="0" smtClean="0"/>
              <a:t>Using a reference parameter will speed up program, but function may change data in structure</a:t>
            </a:r>
            <a:endParaRPr lang="en-US" altLang="en-US" sz="2800" dirty="0" smtClean="0">
              <a:latin typeface="Courier New" panose="02070309020205020404" pitchFamily="49" charset="0"/>
            </a:endParaRPr>
          </a:p>
          <a:p>
            <a:pPr>
              <a:lnSpc>
                <a:spcPct val="85000"/>
              </a:lnSpc>
            </a:pPr>
            <a:r>
              <a:rPr lang="en-US" altLang="en-US" sz="2800" dirty="0" smtClean="0"/>
              <a:t>Using a </a:t>
            </a:r>
            <a:r>
              <a:rPr lang="en-US" altLang="en-US" sz="2800" dirty="0" err="1" smtClean="0">
                <a:latin typeface="Courier New" panose="02070309020205020404" pitchFamily="49" charset="0"/>
              </a:rPr>
              <a:t>const</a:t>
            </a:r>
            <a:r>
              <a:rPr lang="en-US" altLang="en-US" sz="2800" dirty="0" smtClean="0"/>
              <a:t> reference parameter allows read-only access to reference parameter, does not waste space, speed</a:t>
            </a:r>
          </a:p>
        </p:txBody>
      </p:sp>
    </p:spTree>
    <p:extLst>
      <p:ext uri="{BB962C8B-B14F-4D97-AF65-F5344CB8AC3E}">
        <p14:creationId xmlns:p14="http://schemas.microsoft.com/office/powerpoint/2010/main" val="125232798"/>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981200" y="228600"/>
            <a:ext cx="6347714" cy="685800"/>
          </a:xfrm>
          <a:solidFill>
            <a:srgbClr val="FFFF00"/>
          </a:solidFill>
        </p:spPr>
        <p:txBody>
          <a:bodyPr/>
          <a:lstStyle/>
          <a:p>
            <a:r>
              <a:rPr lang="en-US" altLang="en-US" dirty="0" smtClean="0"/>
              <a:t>Revised </a:t>
            </a:r>
            <a:r>
              <a:rPr lang="en-US" altLang="en-US" dirty="0" err="1" smtClean="0">
                <a:latin typeface="Courier New" panose="02070309020205020404" pitchFamily="49" charset="0"/>
              </a:rPr>
              <a:t>showItem</a:t>
            </a:r>
            <a:r>
              <a:rPr lang="en-US" altLang="en-US" dirty="0" smtClean="0"/>
              <a:t> Function</a:t>
            </a:r>
          </a:p>
        </p:txBody>
      </p:sp>
      <p:pic>
        <p:nvPicPr>
          <p:cNvPr id="440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76400"/>
            <a:ext cx="7924800"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25901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09599" y="609600"/>
            <a:ext cx="8153401" cy="685800"/>
          </a:xfrm>
          <a:solidFill>
            <a:srgbClr val="FFFF00"/>
          </a:solidFill>
        </p:spPr>
        <p:txBody>
          <a:bodyPr/>
          <a:lstStyle/>
          <a:p>
            <a:r>
              <a:rPr lang="en-US" altLang="en-US" dirty="0" smtClean="0"/>
              <a:t>Returning a Structure from a Function</a:t>
            </a:r>
          </a:p>
        </p:txBody>
      </p:sp>
      <p:sp>
        <p:nvSpPr>
          <p:cNvPr id="46083" name="Rectangle 3"/>
          <p:cNvSpPr>
            <a:spLocks noGrp="1" noChangeArrowheads="1"/>
          </p:cNvSpPr>
          <p:nvPr>
            <p:ph idx="1"/>
          </p:nvPr>
        </p:nvSpPr>
        <p:spPr>
          <a:xfrm>
            <a:off x="228600" y="1600200"/>
            <a:ext cx="8534400" cy="3741738"/>
          </a:xfrm>
        </p:spPr>
        <p:txBody>
          <a:bodyPr>
            <a:noAutofit/>
          </a:bodyPr>
          <a:lstStyle/>
          <a:p>
            <a:r>
              <a:rPr lang="en-US" altLang="en-US" sz="2400" dirty="0" smtClean="0"/>
              <a:t>Function can return a </a:t>
            </a:r>
            <a:r>
              <a:rPr lang="en-US" altLang="en-US" sz="2400" dirty="0" err="1" smtClean="0">
                <a:latin typeface="Courier New" panose="02070309020205020404" pitchFamily="49" charset="0"/>
              </a:rPr>
              <a:t>struct</a:t>
            </a:r>
            <a:r>
              <a:rPr lang="en-US" altLang="en-US" sz="2400" dirty="0" smtClean="0"/>
              <a:t>:</a:t>
            </a:r>
          </a:p>
          <a:p>
            <a:pPr lvl="1">
              <a:buFontTx/>
              <a:buNone/>
            </a:pPr>
            <a:r>
              <a:rPr lang="en-US" altLang="en-US" sz="2400" b="1" dirty="0" smtClean="0">
                <a:latin typeface="Courier New" panose="02070309020205020404" pitchFamily="49" charset="0"/>
              </a:rPr>
              <a:t>Student </a:t>
            </a:r>
            <a:r>
              <a:rPr lang="en-US" altLang="en-US" sz="2400" b="1" dirty="0" err="1" smtClean="0">
                <a:latin typeface="Courier New" panose="02070309020205020404" pitchFamily="49" charset="0"/>
              </a:rPr>
              <a:t>getStudentData</a:t>
            </a:r>
            <a:r>
              <a:rPr lang="en-US" altLang="en-US" sz="2400" b="1" dirty="0" smtClean="0">
                <a:latin typeface="Courier New" panose="02070309020205020404" pitchFamily="49" charset="0"/>
              </a:rPr>
              <a:t>();  // prototype</a:t>
            </a:r>
          </a:p>
          <a:p>
            <a:pPr lvl="1">
              <a:buFontTx/>
              <a:buNone/>
            </a:pPr>
            <a:r>
              <a:rPr lang="en-US" altLang="en-US" sz="2400" b="1" dirty="0" smtClean="0">
                <a:latin typeface="Courier New" panose="02070309020205020404" pitchFamily="49" charset="0"/>
              </a:rPr>
              <a:t>stu1 = </a:t>
            </a:r>
            <a:r>
              <a:rPr lang="en-US" altLang="en-US" sz="2400" b="1" dirty="0" err="1" smtClean="0">
                <a:latin typeface="Courier New" panose="02070309020205020404" pitchFamily="49" charset="0"/>
              </a:rPr>
              <a:t>getStudentData</a:t>
            </a:r>
            <a:r>
              <a:rPr lang="en-US" altLang="en-US" sz="2400" b="1" dirty="0" smtClean="0">
                <a:latin typeface="Courier New" panose="02070309020205020404" pitchFamily="49" charset="0"/>
              </a:rPr>
              <a:t>();   // call</a:t>
            </a:r>
            <a:r>
              <a:rPr lang="en-US" altLang="en-US" sz="3200" dirty="0" smtClean="0">
                <a:latin typeface="Courier New" panose="02070309020205020404" pitchFamily="49" charset="0"/>
              </a:rPr>
              <a:t/>
            </a:r>
            <a:br>
              <a:rPr lang="en-US" altLang="en-US" sz="3200" dirty="0" smtClean="0">
                <a:latin typeface="Courier New" panose="02070309020205020404" pitchFamily="49" charset="0"/>
              </a:rPr>
            </a:br>
            <a:endParaRPr lang="en-US" altLang="en-US" sz="3200" dirty="0" smtClean="0">
              <a:latin typeface="Courier New" panose="02070309020205020404" pitchFamily="49" charset="0"/>
            </a:endParaRPr>
          </a:p>
          <a:p>
            <a:r>
              <a:rPr lang="en-US" altLang="en-US" sz="2400" dirty="0" smtClean="0"/>
              <a:t>Function must define a local structure </a:t>
            </a:r>
          </a:p>
          <a:p>
            <a:pPr lvl="1"/>
            <a:r>
              <a:rPr lang="en-US" altLang="en-US" sz="2000" dirty="0" smtClean="0"/>
              <a:t>for internal use </a:t>
            </a:r>
          </a:p>
          <a:p>
            <a:pPr lvl="1"/>
            <a:r>
              <a:rPr lang="en-US" altLang="en-US" sz="2000" dirty="0" smtClean="0"/>
              <a:t>for use with </a:t>
            </a:r>
            <a:r>
              <a:rPr lang="en-US" altLang="en-US" sz="2000" dirty="0" smtClean="0">
                <a:latin typeface="Courier New" panose="02070309020205020404" pitchFamily="49" charset="0"/>
              </a:rPr>
              <a:t>return</a:t>
            </a:r>
            <a:r>
              <a:rPr lang="en-US" altLang="en-US" sz="2000" dirty="0" smtClean="0"/>
              <a:t> statement</a:t>
            </a:r>
          </a:p>
        </p:txBody>
      </p:sp>
    </p:spTree>
    <p:extLst>
      <p:ext uri="{BB962C8B-B14F-4D97-AF65-F5344CB8AC3E}">
        <p14:creationId xmlns:p14="http://schemas.microsoft.com/office/powerpoint/2010/main" val="1158701997"/>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981200" y="152400"/>
            <a:ext cx="6347713" cy="1320800"/>
          </a:xfrm>
          <a:solidFill>
            <a:srgbClr val="FFFF00"/>
          </a:solidFill>
        </p:spPr>
        <p:txBody>
          <a:bodyPr/>
          <a:lstStyle/>
          <a:p>
            <a:r>
              <a:rPr lang="en-US" altLang="en-US" dirty="0" smtClean="0"/>
              <a:t>Returning a Structure from a Function - Example</a:t>
            </a:r>
          </a:p>
        </p:txBody>
      </p:sp>
      <p:sp>
        <p:nvSpPr>
          <p:cNvPr id="47107" name="Rectangle 3"/>
          <p:cNvSpPr>
            <a:spLocks noGrp="1" noChangeArrowheads="1"/>
          </p:cNvSpPr>
          <p:nvPr>
            <p:ph idx="1"/>
          </p:nvPr>
        </p:nvSpPr>
        <p:spPr>
          <a:xfrm>
            <a:off x="228600" y="1828800"/>
            <a:ext cx="8382000" cy="4114800"/>
          </a:xfrm>
        </p:spPr>
        <p:txBody>
          <a:bodyPr>
            <a:normAutofit fontScale="92500" lnSpcReduction="20000"/>
          </a:bodyPr>
          <a:lstStyle/>
          <a:p>
            <a:pPr lvl="1">
              <a:lnSpc>
                <a:spcPct val="90000"/>
              </a:lnSpc>
              <a:buFontTx/>
              <a:buNone/>
            </a:pPr>
            <a:r>
              <a:rPr lang="en-US" altLang="en-US" sz="2400" b="1" dirty="0" smtClean="0">
                <a:latin typeface="Courier New" panose="02070309020205020404" pitchFamily="49" charset="0"/>
                <a:cs typeface="Courier New" panose="02070309020205020404" pitchFamily="49" charset="0"/>
              </a:rPr>
              <a:t>Student </a:t>
            </a:r>
            <a:r>
              <a:rPr lang="en-US" altLang="en-US" sz="2400" b="1" dirty="0" err="1" smtClean="0">
                <a:latin typeface="Courier New" panose="02070309020205020404" pitchFamily="49" charset="0"/>
                <a:cs typeface="Courier New" panose="02070309020205020404" pitchFamily="49" charset="0"/>
              </a:rPr>
              <a:t>getStudentData</a:t>
            </a:r>
            <a:r>
              <a:rPr lang="en-US" altLang="en-US" sz="2400" b="1" dirty="0" smtClean="0">
                <a:latin typeface="Courier New" panose="02070309020205020404" pitchFamily="49" charset="0"/>
                <a:cs typeface="Courier New" panose="02070309020205020404" pitchFamily="49" charset="0"/>
              </a:rPr>
              <a:t>()</a:t>
            </a:r>
          </a:p>
          <a:p>
            <a:pPr lvl="1">
              <a:lnSpc>
                <a:spcPct val="90000"/>
              </a:lnSpc>
              <a:buFontTx/>
              <a:buNone/>
            </a:pPr>
            <a:r>
              <a:rPr lang="en-US" altLang="en-US" sz="2400" b="1" dirty="0" smtClean="0">
                <a:latin typeface="Courier New" panose="02070309020205020404" pitchFamily="49" charset="0"/>
                <a:cs typeface="Courier New" panose="02070309020205020404" pitchFamily="49" charset="0"/>
              </a:rPr>
              <a:t>{	  </a:t>
            </a:r>
          </a:p>
          <a:p>
            <a:pPr lvl="1">
              <a:lnSpc>
                <a:spcPct val="90000"/>
              </a:lnSpc>
              <a:buFontTx/>
              <a:buNone/>
            </a:pPr>
            <a:r>
              <a:rPr lang="en-US" altLang="en-US" sz="2400" b="1" dirty="0">
                <a:latin typeface="Courier New" panose="02070309020205020404" pitchFamily="49" charset="0"/>
                <a:cs typeface="Courier New" panose="02070309020205020404" pitchFamily="49" charset="0"/>
              </a:rPr>
              <a:t> </a:t>
            </a:r>
            <a:r>
              <a:rPr lang="en-US" altLang="en-US" sz="2400" b="1" dirty="0" smtClean="0">
                <a:latin typeface="Courier New" panose="02070309020205020404" pitchFamily="49" charset="0"/>
                <a:cs typeface="Courier New" panose="02070309020205020404" pitchFamily="49" charset="0"/>
              </a:rPr>
              <a:t>   Student </a:t>
            </a:r>
            <a:r>
              <a:rPr lang="en-US" altLang="en-US" sz="2400" b="1" dirty="0" err="1" smtClean="0">
                <a:latin typeface="Courier New" panose="02070309020205020404" pitchFamily="49" charset="0"/>
                <a:cs typeface="Courier New" panose="02070309020205020404" pitchFamily="49" charset="0"/>
              </a:rPr>
              <a:t>tempStu</a:t>
            </a:r>
            <a:r>
              <a:rPr lang="en-US" altLang="en-US" sz="2400" b="1" dirty="0" smtClean="0">
                <a:latin typeface="Courier New" panose="02070309020205020404" pitchFamily="49" charset="0"/>
                <a:cs typeface="Courier New" panose="02070309020205020404" pitchFamily="49" charset="0"/>
              </a:rPr>
              <a:t>;</a:t>
            </a:r>
          </a:p>
          <a:p>
            <a:pPr lvl="1">
              <a:lnSpc>
                <a:spcPct val="90000"/>
              </a:lnSpc>
              <a:buFontTx/>
              <a:buNone/>
            </a:pPr>
            <a:r>
              <a:rPr lang="en-US" altLang="en-US" sz="2400" b="1" dirty="0" smtClean="0">
                <a:latin typeface="Courier New" panose="02070309020205020404" pitchFamily="49" charset="0"/>
                <a:cs typeface="Courier New" panose="02070309020205020404" pitchFamily="49" charset="0"/>
              </a:rPr>
              <a:t>	  </a:t>
            </a:r>
            <a:r>
              <a:rPr lang="en-US" altLang="en-US" sz="2400" b="1" dirty="0" err="1" smtClean="0">
                <a:latin typeface="Courier New" panose="02070309020205020404" pitchFamily="49" charset="0"/>
                <a:cs typeface="Courier New" panose="02070309020205020404" pitchFamily="49" charset="0"/>
              </a:rPr>
              <a:t>cin</a:t>
            </a:r>
            <a:r>
              <a:rPr lang="en-US" altLang="en-US" sz="2400" b="1" dirty="0" smtClean="0">
                <a:latin typeface="Courier New" panose="02070309020205020404" pitchFamily="49" charset="0"/>
                <a:cs typeface="Courier New" panose="02070309020205020404" pitchFamily="49" charset="0"/>
              </a:rPr>
              <a:t> &gt;&gt; </a:t>
            </a:r>
            <a:r>
              <a:rPr lang="en-US" altLang="en-US" sz="2400" b="1" dirty="0" err="1" smtClean="0">
                <a:latin typeface="Courier New" panose="02070309020205020404" pitchFamily="49" charset="0"/>
                <a:cs typeface="Courier New" panose="02070309020205020404" pitchFamily="49" charset="0"/>
              </a:rPr>
              <a:t>tempStu.studentID</a:t>
            </a:r>
            <a:r>
              <a:rPr lang="en-US" altLang="en-US" sz="2400" b="1" dirty="0" smtClean="0">
                <a:latin typeface="Courier New" panose="02070309020205020404" pitchFamily="49" charset="0"/>
                <a:cs typeface="Courier New" panose="02070309020205020404" pitchFamily="49" charset="0"/>
              </a:rPr>
              <a:t>;</a:t>
            </a:r>
          </a:p>
          <a:p>
            <a:pPr lvl="1">
              <a:lnSpc>
                <a:spcPct val="90000"/>
              </a:lnSpc>
              <a:buFontTx/>
              <a:buNone/>
            </a:pPr>
            <a:r>
              <a:rPr lang="en-US" altLang="en-US" sz="2400" b="1" dirty="0" smtClean="0">
                <a:latin typeface="Courier New" panose="02070309020205020404" pitchFamily="49" charset="0"/>
                <a:cs typeface="Courier New" panose="02070309020205020404" pitchFamily="49" charset="0"/>
              </a:rPr>
              <a:t>	  </a:t>
            </a:r>
            <a:r>
              <a:rPr lang="en-US" altLang="en-US" sz="2400" b="1" dirty="0" err="1" smtClean="0">
                <a:latin typeface="Courier New" panose="02070309020205020404" pitchFamily="49" charset="0"/>
                <a:cs typeface="Courier New" panose="02070309020205020404" pitchFamily="49" charset="0"/>
              </a:rPr>
              <a:t>getline</a:t>
            </a:r>
            <a:r>
              <a:rPr lang="en-US" altLang="en-US" sz="2400" b="1" dirty="0" smtClean="0">
                <a:latin typeface="Courier New" panose="02070309020205020404" pitchFamily="49" charset="0"/>
                <a:cs typeface="Courier New" panose="02070309020205020404" pitchFamily="49" charset="0"/>
              </a:rPr>
              <a:t>(</a:t>
            </a:r>
            <a:r>
              <a:rPr lang="en-US" altLang="en-US" sz="2400" b="1" dirty="0" err="1" smtClean="0">
                <a:latin typeface="Courier New" panose="02070309020205020404" pitchFamily="49" charset="0"/>
                <a:cs typeface="Courier New" panose="02070309020205020404" pitchFamily="49" charset="0"/>
              </a:rPr>
              <a:t>cin</a:t>
            </a:r>
            <a:r>
              <a:rPr lang="en-US" altLang="en-US" sz="2400" b="1" dirty="0" smtClean="0">
                <a:latin typeface="Courier New" panose="02070309020205020404" pitchFamily="49" charset="0"/>
                <a:cs typeface="Courier New" panose="02070309020205020404" pitchFamily="49" charset="0"/>
              </a:rPr>
              <a:t>, tempStu.pData.name);</a:t>
            </a:r>
          </a:p>
          <a:p>
            <a:pPr lvl="1">
              <a:lnSpc>
                <a:spcPct val="90000"/>
              </a:lnSpc>
              <a:buFontTx/>
              <a:buNone/>
            </a:pPr>
            <a:r>
              <a:rPr lang="en-US" altLang="en-US" sz="2400" b="1" dirty="0" smtClean="0">
                <a:latin typeface="Courier New" panose="02070309020205020404" pitchFamily="49" charset="0"/>
                <a:cs typeface="Courier New" panose="02070309020205020404" pitchFamily="49" charset="0"/>
              </a:rPr>
              <a:t>	  </a:t>
            </a:r>
            <a:r>
              <a:rPr lang="en-US" altLang="en-US" sz="2400" b="1" dirty="0" err="1" smtClean="0">
                <a:latin typeface="Courier New" panose="02070309020205020404" pitchFamily="49" charset="0"/>
                <a:cs typeface="Courier New" panose="02070309020205020404" pitchFamily="49" charset="0"/>
              </a:rPr>
              <a:t>getline</a:t>
            </a:r>
            <a:r>
              <a:rPr lang="en-US" altLang="en-US" sz="2400" b="1" dirty="0" smtClean="0">
                <a:latin typeface="Courier New" panose="02070309020205020404" pitchFamily="49" charset="0"/>
                <a:cs typeface="Courier New" panose="02070309020205020404" pitchFamily="49" charset="0"/>
              </a:rPr>
              <a:t>(</a:t>
            </a:r>
            <a:r>
              <a:rPr lang="en-US" altLang="en-US" sz="2400" b="1" dirty="0" err="1" smtClean="0">
                <a:latin typeface="Courier New" panose="02070309020205020404" pitchFamily="49" charset="0"/>
                <a:cs typeface="Courier New" panose="02070309020205020404" pitchFamily="49" charset="0"/>
              </a:rPr>
              <a:t>cin</a:t>
            </a:r>
            <a:r>
              <a:rPr lang="en-US" altLang="en-US" sz="2400" b="1" dirty="0" smtClean="0">
                <a:latin typeface="Courier New" panose="02070309020205020404" pitchFamily="49" charset="0"/>
                <a:cs typeface="Courier New" panose="02070309020205020404" pitchFamily="49" charset="0"/>
              </a:rPr>
              <a:t>, </a:t>
            </a:r>
            <a:r>
              <a:rPr lang="en-US" altLang="en-US" sz="2400" b="1" dirty="0" err="1" smtClean="0">
                <a:latin typeface="Courier New" panose="02070309020205020404" pitchFamily="49" charset="0"/>
                <a:cs typeface="Courier New" panose="02070309020205020404" pitchFamily="49" charset="0"/>
              </a:rPr>
              <a:t>tempStu.pData.address</a:t>
            </a:r>
            <a:r>
              <a:rPr lang="en-US" altLang="en-US" sz="2400" b="1" dirty="0" smtClean="0">
                <a:latin typeface="Courier New" panose="02070309020205020404" pitchFamily="49" charset="0"/>
                <a:cs typeface="Courier New" panose="02070309020205020404" pitchFamily="49" charset="0"/>
              </a:rPr>
              <a:t>);</a:t>
            </a:r>
          </a:p>
          <a:p>
            <a:pPr lvl="1">
              <a:lnSpc>
                <a:spcPct val="90000"/>
              </a:lnSpc>
              <a:buFontTx/>
              <a:buNone/>
            </a:pPr>
            <a:r>
              <a:rPr lang="en-US" altLang="en-US" sz="2400" b="1" dirty="0" smtClean="0">
                <a:latin typeface="Courier New" panose="02070309020205020404" pitchFamily="49" charset="0"/>
                <a:cs typeface="Courier New" panose="02070309020205020404" pitchFamily="49" charset="0"/>
              </a:rPr>
              <a:t>    </a:t>
            </a:r>
            <a:r>
              <a:rPr lang="en-US" altLang="en-US" sz="2400" b="1" dirty="0" err="1" smtClean="0">
                <a:latin typeface="Courier New" panose="02070309020205020404" pitchFamily="49" charset="0"/>
                <a:cs typeface="Courier New" panose="02070309020205020404" pitchFamily="49" charset="0"/>
              </a:rPr>
              <a:t>getline</a:t>
            </a:r>
            <a:r>
              <a:rPr lang="en-US" altLang="en-US" sz="2400" b="1" dirty="0" smtClean="0">
                <a:latin typeface="Courier New" panose="02070309020205020404" pitchFamily="49" charset="0"/>
                <a:cs typeface="Courier New" panose="02070309020205020404" pitchFamily="49" charset="0"/>
              </a:rPr>
              <a:t>(</a:t>
            </a:r>
            <a:r>
              <a:rPr lang="en-US" altLang="en-US" sz="2400" b="1" dirty="0" err="1" smtClean="0">
                <a:latin typeface="Courier New" panose="02070309020205020404" pitchFamily="49" charset="0"/>
                <a:cs typeface="Courier New" panose="02070309020205020404" pitchFamily="49" charset="0"/>
              </a:rPr>
              <a:t>cin</a:t>
            </a:r>
            <a:r>
              <a:rPr lang="en-US" altLang="en-US" sz="2400" b="1" dirty="0" smtClean="0">
                <a:latin typeface="Courier New" panose="02070309020205020404" pitchFamily="49" charset="0"/>
                <a:cs typeface="Courier New" panose="02070309020205020404" pitchFamily="49" charset="0"/>
              </a:rPr>
              <a:t>, </a:t>
            </a:r>
            <a:r>
              <a:rPr lang="en-US" altLang="en-US" sz="2400" b="1" dirty="0" err="1" smtClean="0">
                <a:latin typeface="Courier New" panose="02070309020205020404" pitchFamily="49" charset="0"/>
                <a:cs typeface="Courier New" panose="02070309020205020404" pitchFamily="49" charset="0"/>
              </a:rPr>
              <a:t>tempStu.pData.city</a:t>
            </a:r>
            <a:r>
              <a:rPr lang="en-US" altLang="en-US" sz="2400" b="1" dirty="0" smtClean="0">
                <a:latin typeface="Courier New" panose="02070309020205020404" pitchFamily="49" charset="0"/>
                <a:cs typeface="Courier New" panose="02070309020205020404" pitchFamily="49" charset="0"/>
              </a:rPr>
              <a:t>);</a:t>
            </a:r>
          </a:p>
          <a:p>
            <a:pPr lvl="1">
              <a:lnSpc>
                <a:spcPct val="90000"/>
              </a:lnSpc>
              <a:buFontTx/>
              <a:buNone/>
            </a:pPr>
            <a:r>
              <a:rPr lang="en-US" altLang="en-US" sz="2400" b="1" dirty="0" smtClean="0">
                <a:latin typeface="Courier New" panose="02070309020205020404" pitchFamily="49" charset="0"/>
                <a:cs typeface="Courier New" panose="02070309020205020404" pitchFamily="49" charset="0"/>
              </a:rPr>
              <a:t>    </a:t>
            </a:r>
            <a:r>
              <a:rPr lang="en-US" altLang="en-US" sz="2400" b="1" dirty="0" err="1" smtClean="0">
                <a:latin typeface="Courier New" panose="02070309020205020404" pitchFamily="49" charset="0"/>
                <a:cs typeface="Courier New" panose="02070309020205020404" pitchFamily="49" charset="0"/>
              </a:rPr>
              <a:t>cin</a:t>
            </a:r>
            <a:r>
              <a:rPr lang="en-US" altLang="en-US" sz="2400" b="1" dirty="0" smtClean="0">
                <a:latin typeface="Courier New" panose="02070309020205020404" pitchFamily="49" charset="0"/>
                <a:cs typeface="Courier New" panose="02070309020205020404" pitchFamily="49" charset="0"/>
              </a:rPr>
              <a:t> &gt;&gt; </a:t>
            </a:r>
            <a:r>
              <a:rPr lang="en-US" altLang="en-US" sz="2400" b="1" dirty="0" err="1" smtClean="0">
                <a:latin typeface="Courier New" panose="02070309020205020404" pitchFamily="49" charset="0"/>
                <a:cs typeface="Courier New" panose="02070309020205020404" pitchFamily="49" charset="0"/>
              </a:rPr>
              <a:t>tempStu.yearInSchool</a:t>
            </a:r>
            <a:r>
              <a:rPr lang="en-US" altLang="en-US" sz="2400" b="1" dirty="0" smtClean="0">
                <a:latin typeface="Courier New" panose="02070309020205020404" pitchFamily="49" charset="0"/>
                <a:cs typeface="Courier New" panose="02070309020205020404" pitchFamily="49" charset="0"/>
              </a:rPr>
              <a:t>;</a:t>
            </a:r>
          </a:p>
          <a:p>
            <a:pPr lvl="1">
              <a:lnSpc>
                <a:spcPct val="90000"/>
              </a:lnSpc>
              <a:buFontTx/>
              <a:buNone/>
            </a:pPr>
            <a:r>
              <a:rPr lang="en-US" altLang="en-US" sz="2400" b="1" dirty="0" smtClean="0">
                <a:latin typeface="Courier New" panose="02070309020205020404" pitchFamily="49" charset="0"/>
                <a:cs typeface="Courier New" panose="02070309020205020404" pitchFamily="49" charset="0"/>
              </a:rPr>
              <a:t>    </a:t>
            </a:r>
            <a:r>
              <a:rPr lang="en-US" altLang="en-US" sz="2400" b="1" dirty="0" err="1" smtClean="0">
                <a:latin typeface="Courier New" panose="02070309020205020404" pitchFamily="49" charset="0"/>
                <a:cs typeface="Courier New" panose="02070309020205020404" pitchFamily="49" charset="0"/>
              </a:rPr>
              <a:t>cin</a:t>
            </a:r>
            <a:r>
              <a:rPr lang="en-US" altLang="en-US" sz="2400" b="1" dirty="0" smtClean="0">
                <a:latin typeface="Courier New" panose="02070309020205020404" pitchFamily="49" charset="0"/>
                <a:cs typeface="Courier New" panose="02070309020205020404" pitchFamily="49" charset="0"/>
              </a:rPr>
              <a:t> &gt;&gt; </a:t>
            </a:r>
            <a:r>
              <a:rPr lang="en-US" altLang="en-US" sz="2400" b="1" dirty="0" err="1" smtClean="0">
                <a:latin typeface="Courier New" panose="02070309020205020404" pitchFamily="49" charset="0"/>
                <a:cs typeface="Courier New" panose="02070309020205020404" pitchFamily="49" charset="0"/>
              </a:rPr>
              <a:t>tempStu.gpa</a:t>
            </a:r>
            <a:r>
              <a:rPr lang="en-US" altLang="en-US" sz="2400" b="1" dirty="0" smtClean="0">
                <a:latin typeface="Courier New" panose="02070309020205020404" pitchFamily="49" charset="0"/>
                <a:cs typeface="Courier New" panose="02070309020205020404" pitchFamily="49" charset="0"/>
              </a:rPr>
              <a:t>;</a:t>
            </a:r>
          </a:p>
          <a:p>
            <a:pPr lvl="1">
              <a:lnSpc>
                <a:spcPct val="90000"/>
              </a:lnSpc>
              <a:buFontTx/>
              <a:buNone/>
            </a:pPr>
            <a:r>
              <a:rPr lang="en-US" altLang="en-US" sz="2400" b="1" dirty="0" smtClean="0">
                <a:latin typeface="Courier New" panose="02070309020205020404" pitchFamily="49" charset="0"/>
                <a:cs typeface="Courier New" panose="02070309020205020404" pitchFamily="49" charset="0"/>
              </a:rPr>
              <a:t>    return </a:t>
            </a:r>
            <a:r>
              <a:rPr lang="en-US" altLang="en-US" sz="2400" b="1" dirty="0" err="1" smtClean="0">
                <a:latin typeface="Courier New" panose="02070309020205020404" pitchFamily="49" charset="0"/>
                <a:cs typeface="Courier New" panose="02070309020205020404" pitchFamily="49" charset="0"/>
              </a:rPr>
              <a:t>tempStu</a:t>
            </a:r>
            <a:r>
              <a:rPr lang="en-US" altLang="en-US" sz="2400" b="1" dirty="0" smtClean="0">
                <a:latin typeface="Courier New" panose="02070309020205020404" pitchFamily="49" charset="0"/>
                <a:cs typeface="Courier New" panose="02070309020205020404" pitchFamily="49" charset="0"/>
              </a:rPr>
              <a:t>;</a:t>
            </a:r>
          </a:p>
          <a:p>
            <a:pPr lvl="1">
              <a:lnSpc>
                <a:spcPct val="90000"/>
              </a:lnSpc>
              <a:buFontTx/>
              <a:buNone/>
            </a:pPr>
            <a:r>
              <a:rPr lang="en-US" altLang="en-US" sz="2400" b="1"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61968063"/>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828801" y="152400"/>
            <a:ext cx="4572000" cy="1066800"/>
          </a:xfrm>
          <a:solidFill>
            <a:srgbClr val="FFFF00"/>
          </a:solidFill>
        </p:spPr>
        <p:txBody>
          <a:bodyPr>
            <a:normAutofit fontScale="90000"/>
          </a:bodyPr>
          <a:lstStyle/>
          <a:p>
            <a:r>
              <a:rPr lang="en-US" altLang="en-US" dirty="0" smtClean="0"/>
              <a:t>Combining Data into Structures</a:t>
            </a:r>
          </a:p>
        </p:txBody>
      </p:sp>
      <p:sp>
        <p:nvSpPr>
          <p:cNvPr id="12291" name="Rectangle 3"/>
          <p:cNvSpPr>
            <a:spLocks noGrp="1" noChangeArrowheads="1"/>
          </p:cNvSpPr>
          <p:nvPr>
            <p:ph idx="1"/>
          </p:nvPr>
        </p:nvSpPr>
        <p:spPr>
          <a:xfrm>
            <a:off x="609598" y="1524000"/>
            <a:ext cx="7315202" cy="4517363"/>
          </a:xfrm>
        </p:spPr>
        <p:txBody>
          <a:bodyPr>
            <a:normAutofit/>
          </a:bodyPr>
          <a:lstStyle/>
          <a:p>
            <a:r>
              <a:rPr lang="en-US" altLang="en-US" sz="2800" u="sng" dirty="0" smtClean="0"/>
              <a:t>Structure</a:t>
            </a:r>
            <a:r>
              <a:rPr lang="en-US" altLang="en-US" sz="2800" dirty="0" smtClean="0"/>
              <a:t>: C++ construct that allows multiple variables to be grouped together</a:t>
            </a:r>
          </a:p>
          <a:p>
            <a:r>
              <a:rPr lang="en-US" altLang="en-US" sz="2800" dirty="0" smtClean="0"/>
              <a:t>General Format:  </a:t>
            </a:r>
          </a:p>
          <a:p>
            <a:pPr lvl="1">
              <a:buFontTx/>
              <a:buNone/>
            </a:pPr>
            <a:r>
              <a:rPr lang="en-US" altLang="en-US" sz="2400" dirty="0" err="1" smtClean="0">
                <a:latin typeface="Courier New" panose="02070309020205020404" pitchFamily="49" charset="0"/>
              </a:rPr>
              <a:t>struct</a:t>
            </a:r>
            <a:r>
              <a:rPr lang="en-US" altLang="en-US" sz="2400" dirty="0" smtClean="0">
                <a:latin typeface="Courier New" panose="02070309020205020404" pitchFamily="49" charset="0"/>
              </a:rPr>
              <a:t> &lt;</a:t>
            </a:r>
            <a:r>
              <a:rPr lang="en-US" altLang="en-US" sz="2400" i="1" dirty="0" err="1" smtClean="0">
                <a:latin typeface="Courier New" panose="02070309020205020404" pitchFamily="49" charset="0"/>
              </a:rPr>
              <a:t>structName</a:t>
            </a:r>
            <a:r>
              <a:rPr lang="en-US" altLang="en-US" sz="2400" dirty="0" smtClean="0">
                <a:latin typeface="Courier New" panose="02070309020205020404" pitchFamily="49" charset="0"/>
              </a:rPr>
              <a:t>&gt;</a:t>
            </a:r>
          </a:p>
          <a:p>
            <a:pPr lvl="1">
              <a:buFontTx/>
              <a:buNone/>
            </a:pPr>
            <a:r>
              <a:rPr lang="en-US" altLang="en-US" sz="2400" dirty="0" smtClean="0">
                <a:latin typeface="Courier New" panose="02070309020205020404" pitchFamily="49" charset="0"/>
              </a:rPr>
              <a:t>{</a:t>
            </a:r>
          </a:p>
          <a:p>
            <a:pPr lvl="1">
              <a:buFontTx/>
              <a:buNone/>
            </a:pPr>
            <a:r>
              <a:rPr lang="en-US" altLang="en-US" sz="2400" dirty="0" smtClean="0">
                <a:latin typeface="Courier New" panose="02070309020205020404" pitchFamily="49" charset="0"/>
              </a:rPr>
              <a:t>	</a:t>
            </a:r>
            <a:r>
              <a:rPr lang="en-US" altLang="en-US" sz="2400" i="1" dirty="0" smtClean="0">
                <a:latin typeface="Courier New" panose="02070309020205020404" pitchFamily="49" charset="0"/>
              </a:rPr>
              <a:t>type</a:t>
            </a:r>
            <a:r>
              <a:rPr lang="en-US" altLang="en-US" sz="2400" b="1" i="1" dirty="0" smtClean="0">
                <a:latin typeface="Courier New" panose="02070309020205020404" pitchFamily="49" charset="0"/>
              </a:rPr>
              <a:t>1</a:t>
            </a:r>
            <a:r>
              <a:rPr lang="en-US" altLang="en-US" sz="2400" i="1" dirty="0" smtClean="0">
                <a:latin typeface="Courier New" panose="02070309020205020404" pitchFamily="49" charset="0"/>
              </a:rPr>
              <a:t> field</a:t>
            </a:r>
            <a:r>
              <a:rPr lang="en-US" altLang="en-US" sz="2400" b="1" i="1" dirty="0" smtClean="0">
                <a:latin typeface="Courier New" panose="02070309020205020404" pitchFamily="49" charset="0"/>
              </a:rPr>
              <a:t>1</a:t>
            </a:r>
            <a:r>
              <a:rPr lang="en-US" altLang="en-US" sz="2400" dirty="0" smtClean="0">
                <a:latin typeface="Courier New" panose="02070309020205020404" pitchFamily="49" charset="0"/>
              </a:rPr>
              <a:t>;</a:t>
            </a:r>
          </a:p>
          <a:p>
            <a:pPr lvl="1">
              <a:buFontTx/>
              <a:buNone/>
            </a:pPr>
            <a:r>
              <a:rPr lang="en-US" altLang="en-US" sz="2400" dirty="0" smtClean="0">
                <a:latin typeface="Courier New" panose="02070309020205020404" pitchFamily="49" charset="0"/>
              </a:rPr>
              <a:t>	</a:t>
            </a:r>
            <a:r>
              <a:rPr lang="en-US" altLang="en-US" sz="2400" i="1" dirty="0" smtClean="0">
                <a:latin typeface="Courier New" panose="02070309020205020404" pitchFamily="49" charset="0"/>
              </a:rPr>
              <a:t>type</a:t>
            </a:r>
            <a:r>
              <a:rPr lang="en-US" altLang="en-US" sz="2400" b="1" i="1" dirty="0" smtClean="0">
                <a:latin typeface="Courier New" panose="02070309020205020404" pitchFamily="49" charset="0"/>
              </a:rPr>
              <a:t>2</a:t>
            </a:r>
            <a:r>
              <a:rPr lang="en-US" altLang="en-US" sz="2400" i="1" dirty="0" smtClean="0">
                <a:latin typeface="Courier New" panose="02070309020205020404" pitchFamily="49" charset="0"/>
              </a:rPr>
              <a:t> field</a:t>
            </a:r>
            <a:r>
              <a:rPr lang="en-US" altLang="en-US" sz="2400" b="1" i="1" dirty="0" smtClean="0">
                <a:latin typeface="Courier New" panose="02070309020205020404" pitchFamily="49" charset="0"/>
              </a:rPr>
              <a:t>2</a:t>
            </a:r>
            <a:r>
              <a:rPr lang="en-US" altLang="en-US" sz="2400" dirty="0" smtClean="0">
                <a:latin typeface="Courier New" panose="02070309020205020404" pitchFamily="49" charset="0"/>
              </a:rPr>
              <a:t>;</a:t>
            </a:r>
          </a:p>
          <a:p>
            <a:pPr lvl="1">
              <a:buFontTx/>
              <a:buNone/>
            </a:pPr>
            <a:r>
              <a:rPr lang="en-US" altLang="en-US" sz="2400" dirty="0" smtClean="0">
                <a:latin typeface="Courier New" panose="02070309020205020404" pitchFamily="49" charset="0"/>
              </a:rPr>
              <a:t>	. . .</a:t>
            </a:r>
          </a:p>
          <a:p>
            <a:pPr lvl="1">
              <a:buFontTx/>
              <a:buNone/>
            </a:pPr>
            <a:r>
              <a:rPr lang="en-US" altLang="en-US" sz="2400" dirty="0" smtClean="0">
                <a:latin typeface="Courier New" panose="02070309020205020404" pitchFamily="49" charset="0"/>
              </a:rPr>
              <a:t>};</a:t>
            </a:r>
          </a:p>
        </p:txBody>
      </p:sp>
    </p:spTree>
    <p:extLst>
      <p:ext uri="{BB962C8B-B14F-4D97-AF65-F5344CB8AC3E}">
        <p14:creationId xmlns:p14="http://schemas.microsoft.com/office/powerpoint/2010/main" val="4267099114"/>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057400" y="228600"/>
            <a:ext cx="6019801" cy="762000"/>
          </a:xfrm>
          <a:solidFill>
            <a:srgbClr val="FFFF00"/>
          </a:solidFill>
        </p:spPr>
        <p:txBody>
          <a:bodyPr/>
          <a:lstStyle/>
          <a:p>
            <a:pPr eaLnBrk="1" hangingPunct="1"/>
            <a:r>
              <a:rPr lang="en-US" altLang="en-US" dirty="0" smtClean="0"/>
              <a:t>Structures as Return Types</a:t>
            </a:r>
          </a:p>
        </p:txBody>
      </p:sp>
      <p:sp>
        <p:nvSpPr>
          <p:cNvPr id="32771" name="Rectangle 3"/>
          <p:cNvSpPr>
            <a:spLocks noGrp="1" noChangeArrowheads="1"/>
          </p:cNvSpPr>
          <p:nvPr>
            <p:ph idx="1"/>
          </p:nvPr>
        </p:nvSpPr>
        <p:spPr>
          <a:xfrm>
            <a:off x="685800" y="1752600"/>
            <a:ext cx="8153400" cy="3880773"/>
          </a:xfrm>
        </p:spPr>
        <p:txBody>
          <a:bodyPr>
            <a:normAutofit lnSpcReduction="10000"/>
          </a:bodyPr>
          <a:lstStyle/>
          <a:p>
            <a:pPr eaLnBrk="1" hangingPunct="1">
              <a:lnSpc>
                <a:spcPct val="90000"/>
              </a:lnSpc>
            </a:pPr>
            <a:r>
              <a:rPr lang="en-US" altLang="en-US" sz="2400" dirty="0" smtClean="0"/>
              <a:t>Structures can be the type of a value returned by a function</a:t>
            </a:r>
          </a:p>
          <a:p>
            <a:pPr eaLnBrk="1" hangingPunct="1">
              <a:lnSpc>
                <a:spcPct val="90000"/>
              </a:lnSpc>
            </a:pPr>
            <a:r>
              <a:rPr lang="en-US" altLang="en-US" sz="2400" dirty="0" smtClean="0"/>
              <a:t>Example:</a:t>
            </a:r>
            <a:br>
              <a:rPr lang="en-US" altLang="en-US" sz="2400" dirty="0" smtClean="0"/>
            </a:br>
            <a:r>
              <a:rPr lang="en-US" altLang="en-US" sz="2400" b="1" dirty="0" err="1" smtClean="0">
                <a:latin typeface="Courier New" panose="02070309020205020404" pitchFamily="49" charset="0"/>
                <a:cs typeface="Courier New" panose="02070309020205020404" pitchFamily="49" charset="0"/>
              </a:rPr>
              <a:t>CDAccount</a:t>
            </a:r>
            <a:r>
              <a:rPr lang="en-US" altLang="en-US" sz="2400" b="1" dirty="0" smtClean="0">
                <a:latin typeface="Courier New" panose="02070309020205020404" pitchFamily="49" charset="0"/>
                <a:cs typeface="Courier New" panose="02070309020205020404" pitchFamily="49" charset="0"/>
              </a:rPr>
              <a:t> </a:t>
            </a:r>
            <a:r>
              <a:rPr lang="en-US" altLang="en-US" sz="2400" b="1" dirty="0" err="1" smtClean="0">
                <a:latin typeface="Courier New" panose="02070309020205020404" pitchFamily="49" charset="0"/>
                <a:cs typeface="Courier New" panose="02070309020205020404" pitchFamily="49" charset="0"/>
              </a:rPr>
              <a:t>shrink_wrap</a:t>
            </a:r>
            <a:r>
              <a:rPr lang="en-US" altLang="en-US" sz="2400" b="1" dirty="0" smtClean="0">
                <a:latin typeface="Courier New" panose="02070309020205020404" pitchFamily="49" charset="0"/>
                <a:cs typeface="Courier New" panose="02070309020205020404" pitchFamily="49" charset="0"/>
              </a:rPr>
              <a:t>(double </a:t>
            </a:r>
            <a:r>
              <a:rPr lang="en-US" altLang="en-US" sz="2400" b="1" dirty="0" err="1" smtClean="0">
                <a:latin typeface="Courier New" panose="02070309020205020404" pitchFamily="49" charset="0"/>
                <a:cs typeface="Courier New" panose="02070309020205020404" pitchFamily="49" charset="0"/>
              </a:rPr>
              <a:t>the_balance</a:t>
            </a:r>
            <a:r>
              <a:rPr lang="en-US" altLang="en-US" sz="2400" b="1" dirty="0" smtClean="0">
                <a:latin typeface="Courier New" panose="02070309020205020404" pitchFamily="49" charset="0"/>
                <a:cs typeface="Courier New" panose="02070309020205020404" pitchFamily="49" charset="0"/>
              </a:rPr>
              <a:t>, double </a:t>
            </a:r>
            <a:r>
              <a:rPr lang="en-US" altLang="en-US" sz="2400" b="1" dirty="0" err="1" smtClean="0">
                <a:latin typeface="Courier New" panose="02070309020205020404" pitchFamily="49" charset="0"/>
                <a:cs typeface="Courier New" panose="02070309020205020404" pitchFamily="49" charset="0"/>
              </a:rPr>
              <a:t>the_rate</a:t>
            </a:r>
            <a:r>
              <a:rPr lang="en-US" altLang="en-US" sz="2400" b="1" dirty="0" smtClean="0">
                <a:latin typeface="Courier New" panose="02070309020205020404" pitchFamily="49" charset="0"/>
                <a:cs typeface="Courier New" panose="02070309020205020404" pitchFamily="49" charset="0"/>
              </a:rPr>
              <a:t>, </a:t>
            </a:r>
            <a:r>
              <a:rPr lang="en-US" altLang="en-US" sz="2400" b="1" dirty="0" err="1" smtClean="0">
                <a:latin typeface="Courier New" panose="02070309020205020404" pitchFamily="49" charset="0"/>
                <a:cs typeface="Courier New" panose="02070309020205020404" pitchFamily="49" charset="0"/>
              </a:rPr>
              <a:t>int</a:t>
            </a:r>
            <a:r>
              <a:rPr lang="en-US" altLang="en-US" sz="2400" b="1" dirty="0" smtClean="0">
                <a:latin typeface="Courier New" panose="02070309020205020404" pitchFamily="49" charset="0"/>
                <a:cs typeface="Courier New" panose="02070309020205020404" pitchFamily="49" charset="0"/>
              </a:rPr>
              <a:t> </a:t>
            </a:r>
            <a:r>
              <a:rPr lang="en-US" altLang="en-US" sz="2400" b="1" dirty="0" err="1" smtClean="0">
                <a:latin typeface="Courier New" panose="02070309020205020404" pitchFamily="49" charset="0"/>
                <a:cs typeface="Courier New" panose="02070309020205020404" pitchFamily="49" charset="0"/>
              </a:rPr>
              <a:t>the_term</a:t>
            </a:r>
            <a:r>
              <a:rPr lang="en-US" altLang="en-US" sz="2400" b="1" dirty="0" smtClean="0">
                <a:latin typeface="Courier New" panose="02070309020205020404" pitchFamily="49" charset="0"/>
                <a:cs typeface="Courier New" panose="02070309020205020404" pitchFamily="49" charset="0"/>
              </a:rPr>
              <a:t>)</a:t>
            </a:r>
            <a:br>
              <a:rPr lang="en-US" altLang="en-US" sz="2400" b="1" dirty="0" smtClean="0">
                <a:latin typeface="Courier New" panose="02070309020205020404" pitchFamily="49" charset="0"/>
                <a:cs typeface="Courier New" panose="02070309020205020404" pitchFamily="49" charset="0"/>
              </a:rPr>
            </a:br>
            <a:r>
              <a:rPr lang="en-US" altLang="en-US" sz="2400" b="1" dirty="0" smtClean="0">
                <a:latin typeface="Courier New" panose="02070309020205020404" pitchFamily="49" charset="0"/>
                <a:cs typeface="Courier New" panose="02070309020205020404" pitchFamily="49" charset="0"/>
              </a:rPr>
              <a:t>{  </a:t>
            </a:r>
            <a:br>
              <a:rPr lang="en-US" altLang="en-US" sz="2400" b="1" dirty="0" smtClean="0">
                <a:latin typeface="Courier New" panose="02070309020205020404" pitchFamily="49" charset="0"/>
                <a:cs typeface="Courier New" panose="02070309020205020404" pitchFamily="49" charset="0"/>
              </a:rPr>
            </a:br>
            <a:r>
              <a:rPr lang="en-US" altLang="en-US" sz="2400" b="1" dirty="0" smtClean="0">
                <a:latin typeface="Courier New" panose="02070309020205020404" pitchFamily="49" charset="0"/>
                <a:cs typeface="Courier New" panose="02070309020205020404" pitchFamily="49" charset="0"/>
              </a:rPr>
              <a:t>    </a:t>
            </a:r>
            <a:r>
              <a:rPr lang="en-US" altLang="en-US" sz="2400" b="1" dirty="0" err="1" smtClean="0">
                <a:latin typeface="Courier New" panose="02070309020205020404" pitchFamily="49" charset="0"/>
                <a:cs typeface="Courier New" panose="02070309020205020404" pitchFamily="49" charset="0"/>
              </a:rPr>
              <a:t>CDAccount</a:t>
            </a:r>
            <a:r>
              <a:rPr lang="en-US" altLang="en-US" sz="2400" b="1" dirty="0" smtClean="0">
                <a:latin typeface="Courier New" panose="02070309020205020404" pitchFamily="49" charset="0"/>
                <a:cs typeface="Courier New" panose="02070309020205020404" pitchFamily="49" charset="0"/>
              </a:rPr>
              <a:t> temp;</a:t>
            </a:r>
            <a:br>
              <a:rPr lang="en-US" altLang="en-US" sz="2400" b="1" dirty="0" smtClean="0">
                <a:latin typeface="Courier New" panose="02070309020205020404" pitchFamily="49" charset="0"/>
                <a:cs typeface="Courier New" panose="02070309020205020404" pitchFamily="49" charset="0"/>
              </a:rPr>
            </a:br>
            <a:r>
              <a:rPr lang="en-US" altLang="en-US" sz="2400" b="1" dirty="0" smtClean="0">
                <a:latin typeface="Courier New" panose="02070309020205020404" pitchFamily="49" charset="0"/>
                <a:cs typeface="Courier New" panose="02070309020205020404" pitchFamily="49" charset="0"/>
              </a:rPr>
              <a:t>    </a:t>
            </a:r>
            <a:r>
              <a:rPr lang="en-US" altLang="en-US" sz="2400" b="1" dirty="0" err="1" smtClean="0">
                <a:latin typeface="Courier New" panose="02070309020205020404" pitchFamily="49" charset="0"/>
                <a:cs typeface="Courier New" panose="02070309020205020404" pitchFamily="49" charset="0"/>
              </a:rPr>
              <a:t>temp.balance</a:t>
            </a:r>
            <a:r>
              <a:rPr lang="en-US" altLang="en-US" sz="2400" b="1" dirty="0" smtClean="0">
                <a:latin typeface="Courier New" panose="02070309020205020404" pitchFamily="49" charset="0"/>
                <a:cs typeface="Courier New" panose="02070309020205020404" pitchFamily="49" charset="0"/>
              </a:rPr>
              <a:t> = </a:t>
            </a:r>
            <a:r>
              <a:rPr lang="en-US" altLang="en-US" sz="2400" b="1" dirty="0" err="1" smtClean="0">
                <a:latin typeface="Courier New" panose="02070309020205020404" pitchFamily="49" charset="0"/>
                <a:cs typeface="Courier New" panose="02070309020205020404" pitchFamily="49" charset="0"/>
              </a:rPr>
              <a:t>the_balance</a:t>
            </a:r>
            <a:r>
              <a:rPr lang="en-US" altLang="en-US" sz="2400" b="1" dirty="0" smtClean="0">
                <a:latin typeface="Courier New" panose="02070309020205020404" pitchFamily="49" charset="0"/>
                <a:cs typeface="Courier New" panose="02070309020205020404" pitchFamily="49" charset="0"/>
              </a:rPr>
              <a:t>;</a:t>
            </a:r>
            <a:br>
              <a:rPr lang="en-US" altLang="en-US" sz="2400" b="1" dirty="0" smtClean="0">
                <a:latin typeface="Courier New" panose="02070309020205020404" pitchFamily="49" charset="0"/>
                <a:cs typeface="Courier New" panose="02070309020205020404" pitchFamily="49" charset="0"/>
              </a:rPr>
            </a:br>
            <a:r>
              <a:rPr lang="en-US" altLang="en-US" sz="2400" b="1" dirty="0" smtClean="0">
                <a:latin typeface="Courier New" panose="02070309020205020404" pitchFamily="49" charset="0"/>
                <a:cs typeface="Courier New" panose="02070309020205020404" pitchFamily="49" charset="0"/>
              </a:rPr>
              <a:t>    </a:t>
            </a:r>
            <a:r>
              <a:rPr lang="en-US" altLang="en-US" sz="2400" b="1" dirty="0" err="1" smtClean="0">
                <a:latin typeface="Courier New" panose="02070309020205020404" pitchFamily="49" charset="0"/>
                <a:cs typeface="Courier New" panose="02070309020205020404" pitchFamily="49" charset="0"/>
              </a:rPr>
              <a:t>temp.interest_rate</a:t>
            </a:r>
            <a:r>
              <a:rPr lang="en-US" altLang="en-US" sz="2400" b="1" dirty="0" smtClean="0">
                <a:latin typeface="Courier New" panose="02070309020205020404" pitchFamily="49" charset="0"/>
                <a:cs typeface="Courier New" panose="02070309020205020404" pitchFamily="49" charset="0"/>
              </a:rPr>
              <a:t> = </a:t>
            </a:r>
            <a:r>
              <a:rPr lang="en-US" altLang="en-US" sz="2400" b="1" dirty="0" err="1" smtClean="0">
                <a:latin typeface="Courier New" panose="02070309020205020404" pitchFamily="49" charset="0"/>
                <a:cs typeface="Courier New" panose="02070309020205020404" pitchFamily="49" charset="0"/>
              </a:rPr>
              <a:t>the_rate</a:t>
            </a:r>
            <a:r>
              <a:rPr lang="en-US" altLang="en-US" sz="2400" b="1" dirty="0" smtClean="0">
                <a:latin typeface="Courier New" panose="02070309020205020404" pitchFamily="49" charset="0"/>
                <a:cs typeface="Courier New" panose="02070309020205020404" pitchFamily="49" charset="0"/>
              </a:rPr>
              <a:t>;</a:t>
            </a:r>
            <a:br>
              <a:rPr lang="en-US" altLang="en-US" sz="2400" b="1" dirty="0" smtClean="0">
                <a:latin typeface="Courier New" panose="02070309020205020404" pitchFamily="49" charset="0"/>
                <a:cs typeface="Courier New" panose="02070309020205020404" pitchFamily="49" charset="0"/>
              </a:rPr>
            </a:br>
            <a:r>
              <a:rPr lang="en-US" altLang="en-US" sz="2400" b="1" dirty="0" smtClean="0">
                <a:latin typeface="Courier New" panose="02070309020205020404" pitchFamily="49" charset="0"/>
                <a:cs typeface="Courier New" panose="02070309020205020404" pitchFamily="49" charset="0"/>
              </a:rPr>
              <a:t>    </a:t>
            </a:r>
            <a:r>
              <a:rPr lang="en-US" altLang="en-US" sz="2400" b="1" dirty="0" err="1" smtClean="0">
                <a:latin typeface="Courier New" panose="02070309020205020404" pitchFamily="49" charset="0"/>
                <a:cs typeface="Courier New" panose="02070309020205020404" pitchFamily="49" charset="0"/>
              </a:rPr>
              <a:t>temp.term</a:t>
            </a:r>
            <a:r>
              <a:rPr lang="en-US" altLang="en-US" sz="2400" b="1" dirty="0" smtClean="0">
                <a:latin typeface="Courier New" panose="02070309020205020404" pitchFamily="49" charset="0"/>
                <a:cs typeface="Courier New" panose="02070309020205020404" pitchFamily="49" charset="0"/>
              </a:rPr>
              <a:t> = </a:t>
            </a:r>
            <a:r>
              <a:rPr lang="en-US" altLang="en-US" sz="2400" b="1" dirty="0" err="1" smtClean="0">
                <a:latin typeface="Courier New" panose="02070309020205020404" pitchFamily="49" charset="0"/>
                <a:cs typeface="Courier New" panose="02070309020205020404" pitchFamily="49" charset="0"/>
              </a:rPr>
              <a:t>the_term</a:t>
            </a:r>
            <a:r>
              <a:rPr lang="en-US" altLang="en-US" sz="2400" b="1" dirty="0" smtClean="0">
                <a:latin typeface="Courier New" panose="02070309020205020404" pitchFamily="49" charset="0"/>
                <a:cs typeface="Courier New" panose="02070309020205020404" pitchFamily="49" charset="0"/>
              </a:rPr>
              <a:t>;</a:t>
            </a:r>
            <a:br>
              <a:rPr lang="en-US" altLang="en-US" sz="2400" b="1" dirty="0" smtClean="0">
                <a:latin typeface="Courier New" panose="02070309020205020404" pitchFamily="49" charset="0"/>
                <a:cs typeface="Courier New" panose="02070309020205020404" pitchFamily="49" charset="0"/>
              </a:rPr>
            </a:br>
            <a:r>
              <a:rPr lang="en-US" altLang="en-US" sz="2400" b="1" dirty="0" smtClean="0">
                <a:latin typeface="Courier New" panose="02070309020205020404" pitchFamily="49" charset="0"/>
                <a:cs typeface="Courier New" panose="02070309020205020404" pitchFamily="49" charset="0"/>
              </a:rPr>
              <a:t>    return temp;</a:t>
            </a:r>
            <a:br>
              <a:rPr lang="en-US" altLang="en-US" sz="2400" b="1" dirty="0" smtClean="0">
                <a:latin typeface="Courier New" panose="02070309020205020404" pitchFamily="49" charset="0"/>
                <a:cs typeface="Courier New" panose="02070309020205020404" pitchFamily="49" charset="0"/>
              </a:rPr>
            </a:br>
            <a:r>
              <a:rPr lang="en-US" altLang="en-US" sz="2400" b="1"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42347633"/>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905001" y="228600"/>
            <a:ext cx="6096000" cy="685800"/>
          </a:xfrm>
          <a:solidFill>
            <a:srgbClr val="FFFF00"/>
          </a:solidFill>
        </p:spPr>
        <p:txBody>
          <a:bodyPr/>
          <a:lstStyle/>
          <a:p>
            <a:pPr eaLnBrk="1" hangingPunct="1"/>
            <a:r>
              <a:rPr lang="en-US" altLang="en-US" dirty="0" smtClean="0"/>
              <a:t>Using Function </a:t>
            </a:r>
            <a:r>
              <a:rPr lang="en-US" altLang="en-US" dirty="0" err="1" smtClean="0"/>
              <a:t>shrink_wrap</a:t>
            </a:r>
            <a:endParaRPr lang="en-US" altLang="en-US" dirty="0" smtClean="0"/>
          </a:p>
        </p:txBody>
      </p:sp>
      <p:sp>
        <p:nvSpPr>
          <p:cNvPr id="34819" name="Rectangle 3"/>
          <p:cNvSpPr>
            <a:spLocks noGrp="1" noChangeArrowheads="1"/>
          </p:cNvSpPr>
          <p:nvPr>
            <p:ph idx="1"/>
          </p:nvPr>
        </p:nvSpPr>
        <p:spPr>
          <a:xfrm>
            <a:off x="76200" y="1676400"/>
            <a:ext cx="8762999" cy="3880773"/>
          </a:xfrm>
        </p:spPr>
        <p:txBody>
          <a:bodyPr>
            <a:normAutofit/>
          </a:bodyPr>
          <a:lstStyle/>
          <a:p>
            <a:pPr eaLnBrk="1" hangingPunct="1">
              <a:lnSpc>
                <a:spcPct val="90000"/>
              </a:lnSpc>
            </a:pPr>
            <a:r>
              <a:rPr lang="en-US" altLang="en-US" sz="2400" dirty="0" err="1" smtClean="0"/>
              <a:t>shrink_wrap</a:t>
            </a:r>
            <a:r>
              <a:rPr lang="en-US" altLang="en-US" sz="2400" dirty="0" smtClean="0"/>
              <a:t> builds a complete structure value</a:t>
            </a:r>
            <a:br>
              <a:rPr lang="en-US" altLang="en-US" sz="2400" dirty="0" smtClean="0"/>
            </a:br>
            <a:r>
              <a:rPr lang="en-US" altLang="en-US" sz="2400" dirty="0" smtClean="0"/>
              <a:t>in temp, which is returned by the function</a:t>
            </a:r>
          </a:p>
          <a:p>
            <a:pPr eaLnBrk="1" hangingPunct="1">
              <a:lnSpc>
                <a:spcPct val="90000"/>
              </a:lnSpc>
            </a:pPr>
            <a:r>
              <a:rPr lang="en-US" altLang="en-US" sz="2400" dirty="0" smtClean="0"/>
              <a:t>We can use </a:t>
            </a:r>
            <a:r>
              <a:rPr lang="en-US" altLang="en-US" sz="2400" dirty="0" err="1" smtClean="0"/>
              <a:t>shrink_wrap</a:t>
            </a:r>
            <a:r>
              <a:rPr lang="en-US" altLang="en-US" sz="2400" dirty="0" smtClean="0"/>
              <a:t> to give a variable of </a:t>
            </a:r>
            <a:br>
              <a:rPr lang="en-US" altLang="en-US" sz="2400" dirty="0" smtClean="0"/>
            </a:br>
            <a:r>
              <a:rPr lang="en-US" altLang="en-US" sz="2400" dirty="0" smtClean="0"/>
              <a:t>type </a:t>
            </a:r>
            <a:r>
              <a:rPr lang="en-US" altLang="en-US" sz="2400" dirty="0" err="1" smtClean="0"/>
              <a:t>CDAccount</a:t>
            </a:r>
            <a:r>
              <a:rPr lang="en-US" altLang="en-US" sz="2400" dirty="0" smtClean="0"/>
              <a:t> a value in this way:</a:t>
            </a:r>
            <a:br>
              <a:rPr lang="en-US" altLang="en-US" sz="2400" dirty="0" smtClean="0"/>
            </a:br>
            <a:r>
              <a:rPr lang="en-US" altLang="en-US" sz="2400" dirty="0" smtClean="0"/>
              <a:t> </a:t>
            </a:r>
            <a:br>
              <a:rPr lang="en-US" altLang="en-US" sz="2400" dirty="0" smtClean="0"/>
            </a:br>
            <a:r>
              <a:rPr lang="en-US" altLang="en-US" sz="2400" b="1" dirty="0" smtClean="0">
                <a:latin typeface="Courier New" panose="02070309020205020404" pitchFamily="49" charset="0"/>
                <a:cs typeface="Courier New" panose="02070309020205020404" pitchFamily="49" charset="0"/>
              </a:rPr>
              <a:t> </a:t>
            </a:r>
            <a:r>
              <a:rPr lang="en-US" altLang="en-US" sz="2400" b="1" dirty="0" err="1" smtClean="0">
                <a:latin typeface="Courier New" panose="02070309020205020404" pitchFamily="49" charset="0"/>
                <a:cs typeface="Courier New" panose="02070309020205020404" pitchFamily="49" charset="0"/>
              </a:rPr>
              <a:t>CDAccount</a:t>
            </a:r>
            <a:r>
              <a:rPr lang="en-US" altLang="en-US" sz="2400" b="1" dirty="0" smtClean="0">
                <a:latin typeface="Courier New" panose="02070309020205020404" pitchFamily="49" charset="0"/>
                <a:cs typeface="Courier New" panose="02070309020205020404" pitchFamily="49" charset="0"/>
              </a:rPr>
              <a:t>  </a:t>
            </a:r>
            <a:r>
              <a:rPr lang="en-US" altLang="en-US" sz="2400" b="1" dirty="0" err="1" smtClean="0">
                <a:latin typeface="Courier New" panose="02070309020205020404" pitchFamily="49" charset="0"/>
                <a:cs typeface="Courier New" panose="02070309020205020404" pitchFamily="49" charset="0"/>
              </a:rPr>
              <a:t>new_account</a:t>
            </a:r>
            <a:r>
              <a:rPr lang="en-US" altLang="en-US" sz="2400" b="1" dirty="0" smtClean="0">
                <a:latin typeface="Courier New" panose="02070309020205020404" pitchFamily="49" charset="0"/>
                <a:cs typeface="Courier New" panose="02070309020205020404" pitchFamily="49" charset="0"/>
              </a:rPr>
              <a:t>;</a:t>
            </a:r>
            <a:br>
              <a:rPr lang="en-US" altLang="en-US" sz="2400" b="1" dirty="0" smtClean="0">
                <a:latin typeface="Courier New" panose="02070309020205020404" pitchFamily="49" charset="0"/>
                <a:cs typeface="Courier New" panose="02070309020205020404" pitchFamily="49" charset="0"/>
              </a:rPr>
            </a:br>
            <a:r>
              <a:rPr lang="en-US" altLang="en-US" sz="2400" b="1" dirty="0" smtClean="0">
                <a:latin typeface="Courier New" panose="02070309020205020404" pitchFamily="49" charset="0"/>
                <a:cs typeface="Courier New" panose="02070309020205020404" pitchFamily="49" charset="0"/>
              </a:rPr>
              <a:t> </a:t>
            </a:r>
            <a:r>
              <a:rPr lang="en-US" altLang="en-US" sz="2400" b="1" dirty="0" err="1" smtClean="0">
                <a:latin typeface="Courier New" panose="02070309020205020404" pitchFamily="49" charset="0"/>
                <a:cs typeface="Courier New" panose="02070309020205020404" pitchFamily="49" charset="0"/>
              </a:rPr>
              <a:t>new_account</a:t>
            </a:r>
            <a:r>
              <a:rPr lang="en-US" altLang="en-US" sz="2400" b="1" dirty="0" smtClean="0">
                <a:latin typeface="Courier New" panose="02070309020205020404" pitchFamily="49" charset="0"/>
                <a:cs typeface="Courier New" panose="02070309020205020404" pitchFamily="49" charset="0"/>
              </a:rPr>
              <a:t> = </a:t>
            </a:r>
            <a:r>
              <a:rPr lang="en-US" altLang="en-US" sz="2400" b="1" dirty="0" err="1" smtClean="0">
                <a:latin typeface="Courier New" panose="02070309020205020404" pitchFamily="49" charset="0"/>
                <a:cs typeface="Courier New" panose="02070309020205020404" pitchFamily="49" charset="0"/>
              </a:rPr>
              <a:t>shrink_wrap</a:t>
            </a:r>
            <a:r>
              <a:rPr lang="en-US" altLang="en-US" sz="2400" b="1" dirty="0" smtClean="0">
                <a:latin typeface="Courier New" panose="02070309020205020404" pitchFamily="49" charset="0"/>
                <a:cs typeface="Courier New" panose="02070309020205020404" pitchFamily="49" charset="0"/>
              </a:rPr>
              <a:t>(1000.00, 5.1, 11);</a:t>
            </a:r>
          </a:p>
        </p:txBody>
      </p:sp>
    </p:spTree>
    <p:extLst>
      <p:ext uri="{BB962C8B-B14F-4D97-AF65-F5344CB8AC3E}">
        <p14:creationId xmlns:p14="http://schemas.microsoft.com/office/powerpoint/2010/main" val="291423345"/>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0480" y="0"/>
            <a:ext cx="9143999" cy="6858000"/>
          </a:xfrm>
          <a:prstGeom prst="rect">
            <a:avLst/>
          </a:prstGeom>
        </p:spPr>
      </p:pic>
    </p:spTree>
    <p:extLst>
      <p:ext uri="{BB962C8B-B14F-4D97-AF65-F5344CB8AC3E}">
        <p14:creationId xmlns:p14="http://schemas.microsoft.com/office/powerpoint/2010/main" val="2268377301"/>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9144000" cy="4848225"/>
          </a:xfrm>
          <a:prstGeom prst="rect">
            <a:avLst/>
          </a:prstGeom>
        </p:spPr>
      </p:pic>
      <p:pic>
        <p:nvPicPr>
          <p:cNvPr id="3" name="Picture 2"/>
          <p:cNvPicPr>
            <a:picLocks noChangeAspect="1"/>
          </p:cNvPicPr>
          <p:nvPr/>
        </p:nvPicPr>
        <p:blipFill>
          <a:blip r:embed="rId4"/>
          <a:stretch>
            <a:fillRect/>
          </a:stretch>
        </p:blipFill>
        <p:spPr>
          <a:xfrm>
            <a:off x="10160" y="4873624"/>
            <a:ext cx="9133840" cy="1984375"/>
          </a:xfrm>
          <a:prstGeom prst="rect">
            <a:avLst/>
          </a:prstGeom>
        </p:spPr>
      </p:pic>
    </p:spTree>
    <p:extLst>
      <p:ext uri="{BB962C8B-B14F-4D97-AF65-F5344CB8AC3E}">
        <p14:creationId xmlns:p14="http://schemas.microsoft.com/office/powerpoint/2010/main" val="27636583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2057400" y="152400"/>
            <a:ext cx="5181601" cy="762000"/>
          </a:xfrm>
          <a:solidFill>
            <a:srgbClr val="FFFF00"/>
          </a:solidFill>
        </p:spPr>
        <p:txBody>
          <a:bodyPr/>
          <a:lstStyle/>
          <a:p>
            <a:r>
              <a:rPr lang="en-US" altLang="en-US" dirty="0" smtClean="0"/>
              <a:t>Pointers to Structures</a:t>
            </a:r>
          </a:p>
        </p:txBody>
      </p:sp>
      <p:sp>
        <p:nvSpPr>
          <p:cNvPr id="52227" name="Rectangle 3"/>
          <p:cNvSpPr>
            <a:spLocks noGrp="1" noChangeArrowheads="1"/>
          </p:cNvSpPr>
          <p:nvPr>
            <p:ph idx="1"/>
          </p:nvPr>
        </p:nvSpPr>
        <p:spPr>
          <a:xfrm>
            <a:off x="533400" y="1371600"/>
            <a:ext cx="7315201" cy="3880773"/>
          </a:xfrm>
        </p:spPr>
        <p:txBody>
          <a:bodyPr>
            <a:noAutofit/>
          </a:bodyPr>
          <a:lstStyle/>
          <a:p>
            <a:pPr>
              <a:lnSpc>
                <a:spcPct val="90000"/>
              </a:lnSpc>
            </a:pPr>
            <a:r>
              <a:rPr lang="en-US" altLang="en-US" sz="2800" dirty="0" smtClean="0"/>
              <a:t>A structure variable has an address</a:t>
            </a:r>
          </a:p>
          <a:p>
            <a:pPr>
              <a:lnSpc>
                <a:spcPct val="90000"/>
              </a:lnSpc>
            </a:pPr>
            <a:r>
              <a:rPr lang="en-US" altLang="en-US" sz="2800" dirty="0" smtClean="0"/>
              <a:t>Pointers to structures are variables that can hold the address of a structure:</a:t>
            </a:r>
          </a:p>
          <a:p>
            <a:pPr lvl="1">
              <a:lnSpc>
                <a:spcPct val="90000"/>
              </a:lnSpc>
              <a:buClr>
                <a:srgbClr val="3333CC"/>
              </a:buClr>
              <a:buFontTx/>
              <a:buNone/>
            </a:pPr>
            <a:r>
              <a:rPr lang="en-US" altLang="en-US" sz="2400" dirty="0" smtClean="0">
                <a:latin typeface="Courier New" panose="02070309020205020404" pitchFamily="49" charset="0"/>
              </a:rPr>
              <a:t>Student *</a:t>
            </a:r>
            <a:r>
              <a:rPr lang="en-US" altLang="en-US" sz="2400" dirty="0" err="1" smtClean="0">
                <a:latin typeface="Courier New" panose="02070309020205020404" pitchFamily="49" charset="0"/>
              </a:rPr>
              <a:t>stuPtr</a:t>
            </a:r>
            <a:r>
              <a:rPr lang="en-US" altLang="en-US" sz="2400" dirty="0" smtClean="0">
                <a:latin typeface="Courier New" panose="02070309020205020404" pitchFamily="49" charset="0"/>
              </a:rPr>
              <a:t>;</a:t>
            </a:r>
          </a:p>
          <a:p>
            <a:pPr>
              <a:lnSpc>
                <a:spcPct val="90000"/>
              </a:lnSpc>
            </a:pPr>
            <a:r>
              <a:rPr lang="en-US" altLang="en-US" sz="2800" dirty="0" smtClean="0"/>
              <a:t>Can use </a:t>
            </a:r>
            <a:r>
              <a:rPr lang="en-US" altLang="en-US" sz="2800" dirty="0" smtClean="0">
                <a:latin typeface="Courier New" panose="02070309020205020404" pitchFamily="49" charset="0"/>
              </a:rPr>
              <a:t>&amp;</a:t>
            </a:r>
            <a:r>
              <a:rPr lang="en-US" altLang="en-US" sz="2800" dirty="0" smtClean="0"/>
              <a:t> operator to assign address:</a:t>
            </a:r>
          </a:p>
          <a:p>
            <a:pPr lvl="1">
              <a:lnSpc>
                <a:spcPct val="90000"/>
              </a:lnSpc>
              <a:buClr>
                <a:srgbClr val="3333CC"/>
              </a:buClr>
              <a:buFontTx/>
              <a:buNone/>
            </a:pPr>
            <a:r>
              <a:rPr lang="en-US" altLang="en-US" sz="2400" dirty="0" err="1" smtClean="0">
                <a:latin typeface="Courier New" panose="02070309020205020404" pitchFamily="49" charset="0"/>
              </a:rPr>
              <a:t>stuPtr</a:t>
            </a:r>
            <a:r>
              <a:rPr lang="en-US" altLang="en-US" sz="2400" dirty="0" smtClean="0">
                <a:latin typeface="Courier New" panose="02070309020205020404" pitchFamily="49" charset="0"/>
              </a:rPr>
              <a:t> = &amp; stu1;</a:t>
            </a:r>
          </a:p>
          <a:p>
            <a:pPr>
              <a:lnSpc>
                <a:spcPct val="90000"/>
              </a:lnSpc>
            </a:pPr>
            <a:r>
              <a:rPr lang="en-US" altLang="en-US" sz="2800" dirty="0" smtClean="0"/>
              <a:t>Structure pointer can be a function parameter</a:t>
            </a:r>
          </a:p>
        </p:txBody>
      </p:sp>
    </p:spTree>
    <p:extLst>
      <p:ext uri="{BB962C8B-B14F-4D97-AF65-F5344CB8AC3E}">
        <p14:creationId xmlns:p14="http://schemas.microsoft.com/office/powerpoint/2010/main" val="3269572443"/>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09600" y="685800"/>
            <a:ext cx="6347713" cy="1320800"/>
          </a:xfrm>
          <a:solidFill>
            <a:srgbClr val="FFFF00"/>
          </a:solidFill>
        </p:spPr>
        <p:txBody>
          <a:bodyPr/>
          <a:lstStyle/>
          <a:p>
            <a:r>
              <a:rPr lang="en-US" altLang="en-US" dirty="0" smtClean="0"/>
              <a:t>Accessing Structure Members via Pointer Variables</a:t>
            </a:r>
          </a:p>
        </p:txBody>
      </p:sp>
      <p:sp>
        <p:nvSpPr>
          <p:cNvPr id="53251" name="Rectangle 3"/>
          <p:cNvSpPr>
            <a:spLocks noGrp="1" noChangeArrowheads="1"/>
          </p:cNvSpPr>
          <p:nvPr>
            <p:ph idx="1"/>
          </p:nvPr>
        </p:nvSpPr>
        <p:spPr/>
        <p:txBody>
          <a:bodyPr>
            <a:noAutofit/>
          </a:bodyPr>
          <a:lstStyle/>
          <a:p>
            <a:r>
              <a:rPr lang="en-US" altLang="en-US" sz="2400" dirty="0" smtClean="0"/>
              <a:t>Must use </a:t>
            </a:r>
            <a:r>
              <a:rPr lang="en-US" altLang="en-US" sz="2400" dirty="0" smtClean="0">
                <a:latin typeface="Courier New" panose="02070309020205020404" pitchFamily="49" charset="0"/>
              </a:rPr>
              <a:t>()</a:t>
            </a:r>
            <a:r>
              <a:rPr lang="en-US" altLang="en-US" sz="2400" dirty="0" smtClean="0"/>
              <a:t> to dereference pointer variable, not field within structure:</a:t>
            </a:r>
          </a:p>
          <a:p>
            <a:pPr lvl="1">
              <a:buClr>
                <a:schemeClr val="tx1"/>
              </a:buClr>
              <a:buFontTx/>
              <a:buNone/>
            </a:pPr>
            <a:r>
              <a:rPr lang="en-US" altLang="en-US" sz="2000" b="1" dirty="0" err="1" smtClean="0">
                <a:latin typeface="Courier New" panose="02070309020205020404" pitchFamily="49" charset="0"/>
              </a:rPr>
              <a:t>cout</a:t>
            </a:r>
            <a:r>
              <a:rPr lang="en-US" altLang="en-US" sz="2000" b="1" dirty="0" smtClean="0">
                <a:latin typeface="Courier New" panose="02070309020205020404" pitchFamily="49" charset="0"/>
              </a:rPr>
              <a:t> &lt;&lt; *</a:t>
            </a:r>
            <a:r>
              <a:rPr lang="en-US" altLang="en-US" sz="2000" b="1" dirty="0" err="1" smtClean="0">
                <a:latin typeface="Courier New" panose="02070309020205020404" pitchFamily="49" charset="0"/>
              </a:rPr>
              <a:t>stuPtr.studentID</a:t>
            </a:r>
            <a:r>
              <a:rPr lang="en-US" altLang="en-US" sz="2000" b="1" dirty="0" smtClean="0">
                <a:latin typeface="Courier New" panose="02070309020205020404" pitchFamily="49" charset="0"/>
              </a:rPr>
              <a:t>; </a:t>
            </a:r>
          </a:p>
          <a:p>
            <a:pPr lvl="1">
              <a:buClr>
                <a:schemeClr val="tx1"/>
              </a:buClr>
              <a:buFontTx/>
              <a:buNone/>
            </a:pPr>
            <a:r>
              <a:rPr lang="en-US" altLang="en-US" sz="2000" b="1" dirty="0" err="1" smtClean="0">
                <a:latin typeface="Courier New" panose="02070309020205020404" pitchFamily="49" charset="0"/>
              </a:rPr>
              <a:t>cout</a:t>
            </a:r>
            <a:r>
              <a:rPr lang="en-US" altLang="en-US" sz="2000" b="1" dirty="0" smtClean="0">
                <a:latin typeface="Courier New" panose="02070309020205020404" pitchFamily="49" charset="0"/>
              </a:rPr>
              <a:t> &lt;&lt; (*</a:t>
            </a:r>
            <a:r>
              <a:rPr lang="en-US" altLang="en-US" sz="2000" b="1" dirty="0" err="1" smtClean="0">
                <a:latin typeface="Courier New" panose="02070309020205020404" pitchFamily="49" charset="0"/>
              </a:rPr>
              <a:t>stuPtr</a:t>
            </a:r>
            <a:r>
              <a:rPr lang="en-US" altLang="en-US" sz="2000" b="1" dirty="0" smtClean="0">
                <a:latin typeface="Courier New" panose="02070309020205020404" pitchFamily="49" charset="0"/>
              </a:rPr>
              <a:t>).</a:t>
            </a:r>
            <a:r>
              <a:rPr lang="en-US" altLang="en-US" sz="2000" b="1" dirty="0" err="1" smtClean="0">
                <a:latin typeface="Courier New" panose="02070309020205020404" pitchFamily="49" charset="0"/>
              </a:rPr>
              <a:t>studentID</a:t>
            </a:r>
            <a:r>
              <a:rPr lang="en-US" altLang="en-US" sz="2000" b="1" dirty="0" smtClean="0">
                <a:latin typeface="Courier New" panose="02070309020205020404" pitchFamily="49" charset="0"/>
              </a:rPr>
              <a:t>; </a:t>
            </a:r>
            <a:r>
              <a:rPr lang="en-US" altLang="en-US" sz="2000" dirty="0" smtClean="0">
                <a:latin typeface="Courier New" panose="02070309020205020404" pitchFamily="49" charset="0"/>
              </a:rPr>
              <a:t/>
            </a:r>
            <a:br>
              <a:rPr lang="en-US" altLang="en-US" sz="2000" dirty="0" smtClean="0">
                <a:latin typeface="Courier New" panose="02070309020205020404" pitchFamily="49" charset="0"/>
              </a:rPr>
            </a:br>
            <a:endParaRPr lang="en-US" altLang="en-US" sz="2000" dirty="0" smtClean="0">
              <a:latin typeface="Courier New" panose="02070309020205020404" pitchFamily="49" charset="0"/>
            </a:endParaRPr>
          </a:p>
          <a:p>
            <a:r>
              <a:rPr lang="en-US" altLang="en-US" sz="2400" dirty="0" smtClean="0"/>
              <a:t>Can use structure pointer operator to eliminate </a:t>
            </a:r>
            <a:r>
              <a:rPr lang="en-US" altLang="en-US" sz="2400" dirty="0" smtClean="0">
                <a:latin typeface="Courier New" panose="02070309020205020404" pitchFamily="49" charset="0"/>
              </a:rPr>
              <a:t>()</a:t>
            </a:r>
            <a:r>
              <a:rPr lang="en-US" altLang="en-US" sz="2400" dirty="0" smtClean="0"/>
              <a:t> and use clearer notation:</a:t>
            </a:r>
          </a:p>
          <a:p>
            <a:pPr lvl="1">
              <a:buClr>
                <a:schemeClr val="tx1"/>
              </a:buClr>
              <a:buFontTx/>
              <a:buNone/>
            </a:pPr>
            <a:r>
              <a:rPr lang="en-US" altLang="en-US" sz="2000" b="1" dirty="0" err="1" smtClean="0">
                <a:latin typeface="Courier New" panose="02070309020205020404" pitchFamily="49" charset="0"/>
              </a:rPr>
              <a:t>cout</a:t>
            </a:r>
            <a:r>
              <a:rPr lang="en-US" altLang="en-US" sz="2000" b="1" dirty="0" smtClean="0">
                <a:latin typeface="Courier New" panose="02070309020205020404" pitchFamily="49" charset="0"/>
              </a:rPr>
              <a:t> &lt;&lt; </a:t>
            </a:r>
            <a:r>
              <a:rPr lang="en-US" altLang="en-US" sz="2000" b="1" dirty="0" err="1" smtClean="0">
                <a:latin typeface="Courier New" panose="02070309020205020404" pitchFamily="49" charset="0"/>
              </a:rPr>
              <a:t>stuPtr</a:t>
            </a:r>
            <a:r>
              <a:rPr lang="en-US" altLang="en-US" sz="2000" b="1" dirty="0" smtClean="0">
                <a:latin typeface="Courier New" panose="02070309020205020404" pitchFamily="49" charset="0"/>
              </a:rPr>
              <a:t>-&gt;</a:t>
            </a:r>
            <a:r>
              <a:rPr lang="en-US" altLang="en-US" sz="2000" b="1" dirty="0" err="1" smtClean="0">
                <a:latin typeface="Courier New" panose="02070309020205020404" pitchFamily="49" charset="0"/>
              </a:rPr>
              <a:t>studentID</a:t>
            </a:r>
            <a:r>
              <a:rPr lang="en-US" altLang="en-US" sz="2000" b="1" dirty="0" smtClean="0">
                <a:latin typeface="Courier New" panose="02070309020205020404" pitchFamily="49" charset="0"/>
              </a:rPr>
              <a:t>;</a:t>
            </a:r>
          </a:p>
          <a:p>
            <a:pPr lvl="1">
              <a:buClr>
                <a:schemeClr val="tx1"/>
              </a:buClr>
              <a:buFontTx/>
              <a:buNone/>
            </a:pPr>
            <a:r>
              <a:rPr lang="en-US" altLang="en-US" sz="2400" b="1" dirty="0" err="1" smtClean="0">
                <a:latin typeface="Courier New" panose="02070309020205020404" pitchFamily="49" charset="0"/>
              </a:rPr>
              <a:t>stuPtr</a:t>
            </a:r>
            <a:r>
              <a:rPr lang="en-US" altLang="en-US" sz="2400" b="1" dirty="0" smtClean="0">
                <a:latin typeface="Courier New" panose="02070309020205020404" pitchFamily="49" charset="0"/>
              </a:rPr>
              <a:t>-&gt;</a:t>
            </a:r>
            <a:r>
              <a:rPr lang="en-US" altLang="en-US" sz="2400" b="1" dirty="0" err="1" smtClean="0">
                <a:latin typeface="Courier New" panose="02070309020205020404" pitchFamily="49" charset="0"/>
              </a:rPr>
              <a:t>studentID</a:t>
            </a:r>
            <a:r>
              <a:rPr lang="en-US" altLang="en-US" sz="2400" b="1" dirty="0" smtClean="0">
                <a:latin typeface="Courier New" panose="02070309020205020404" pitchFamily="49" charset="0"/>
              </a:rPr>
              <a:t> is the same as (*</a:t>
            </a:r>
            <a:r>
              <a:rPr lang="en-US" altLang="en-US" sz="2400" b="1" dirty="0" err="1" smtClean="0">
                <a:latin typeface="Courier New" panose="02070309020205020404" pitchFamily="49" charset="0"/>
              </a:rPr>
              <a:t>stuPtr</a:t>
            </a:r>
            <a:r>
              <a:rPr lang="en-US" altLang="en-US" sz="2400" b="1" dirty="0" smtClean="0">
                <a:latin typeface="Courier New" panose="02070309020205020404" pitchFamily="49" charset="0"/>
              </a:rPr>
              <a:t>).</a:t>
            </a:r>
            <a:r>
              <a:rPr lang="en-US" altLang="en-US" sz="2400" b="1" dirty="0" err="1" smtClean="0">
                <a:latin typeface="Courier New" panose="02070309020205020404" pitchFamily="49" charset="0"/>
              </a:rPr>
              <a:t>studentID</a:t>
            </a:r>
            <a:endParaRPr lang="en-US" altLang="en-US" sz="2400" b="1" dirty="0" smtClean="0"/>
          </a:p>
        </p:txBody>
      </p:sp>
      <p:sp>
        <p:nvSpPr>
          <p:cNvPr id="2" name="Left Arrow 1"/>
          <p:cNvSpPr/>
          <p:nvPr/>
        </p:nvSpPr>
        <p:spPr>
          <a:xfrm>
            <a:off x="7162800" y="3282950"/>
            <a:ext cx="977900" cy="31908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935798236"/>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133600" y="152400"/>
            <a:ext cx="3429001" cy="685800"/>
          </a:xfrm>
          <a:solidFill>
            <a:srgbClr val="FFFF00"/>
          </a:solidFill>
        </p:spPr>
        <p:txBody>
          <a:bodyPr/>
          <a:lstStyle/>
          <a:p>
            <a:r>
              <a:rPr lang="en-US" altLang="en-US" dirty="0" smtClean="0"/>
              <a:t>From A Program</a:t>
            </a:r>
          </a:p>
        </p:txBody>
      </p:sp>
      <p:pic>
        <p:nvPicPr>
          <p:cNvPr id="5427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371600"/>
            <a:ext cx="7477125"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4271108"/>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1" y="1143000"/>
            <a:ext cx="7848600" cy="3416320"/>
          </a:xfrm>
          <a:prstGeom prst="rect">
            <a:avLst/>
          </a:prstGeom>
          <a:noFill/>
        </p:spPr>
        <p:txBody>
          <a:bodyPr wrap="square" rtlCol="0">
            <a:spAutoFit/>
          </a:bodyPr>
          <a:lstStyle/>
          <a:p>
            <a:r>
              <a:rPr lang="en-US" sz="2400" b="1" dirty="0" smtClean="0"/>
              <a:t>Rule: Make </a:t>
            </a:r>
            <a:r>
              <a:rPr lang="en-US" sz="2400" b="1" dirty="0"/>
              <a:t>data members private, except </a:t>
            </a:r>
            <a:r>
              <a:rPr lang="en-US" sz="2400" b="1" dirty="0" smtClean="0"/>
              <a:t>in </a:t>
            </a:r>
            <a:r>
              <a:rPr lang="en-US" sz="2400" b="1" dirty="0" err="1" smtClean="0"/>
              <a:t>behaviorless</a:t>
            </a:r>
            <a:r>
              <a:rPr lang="en-US" sz="2400" b="1" dirty="0" smtClean="0"/>
              <a:t> </a:t>
            </a:r>
            <a:r>
              <a:rPr lang="en-US" sz="2400" b="1" dirty="0"/>
              <a:t>aggregates (C-style </a:t>
            </a:r>
            <a:r>
              <a:rPr lang="en-US" sz="2400" b="1" dirty="0" err="1"/>
              <a:t>structs</a:t>
            </a:r>
            <a:r>
              <a:rPr lang="en-US" sz="2400" b="1" dirty="0" smtClean="0"/>
              <a:t>).</a:t>
            </a:r>
          </a:p>
          <a:p>
            <a:endParaRPr lang="en-US" sz="2400" b="1" dirty="0"/>
          </a:p>
          <a:p>
            <a:r>
              <a:rPr lang="en-US" sz="2400" b="1" dirty="0"/>
              <a:t>Summary</a:t>
            </a:r>
          </a:p>
          <a:p>
            <a:r>
              <a:rPr lang="en-US" sz="2400" dirty="0"/>
              <a:t>They're none of your caller's business: Keep data members private. </a:t>
            </a:r>
            <a:r>
              <a:rPr lang="en-US" sz="2400" dirty="0" smtClean="0"/>
              <a:t>However, and only </a:t>
            </a:r>
            <a:r>
              <a:rPr lang="en-US" sz="2400" dirty="0"/>
              <a:t>in the </a:t>
            </a:r>
            <a:r>
              <a:rPr lang="en-US" sz="2400" dirty="0" smtClean="0"/>
              <a:t>case of </a:t>
            </a:r>
            <a:r>
              <a:rPr lang="en-US" sz="2400" dirty="0"/>
              <a:t>simple C-style </a:t>
            </a:r>
            <a:r>
              <a:rPr lang="en-US" sz="2400" b="1" dirty="0" err="1"/>
              <a:t>struct</a:t>
            </a:r>
            <a:r>
              <a:rPr lang="en-US" sz="2400" b="1" dirty="0"/>
              <a:t> </a:t>
            </a:r>
            <a:r>
              <a:rPr lang="en-US" sz="2400" dirty="0"/>
              <a:t>types that aggregate a bunch of values but don't pretend </a:t>
            </a:r>
            <a:r>
              <a:rPr lang="en-US" sz="2400" dirty="0" smtClean="0"/>
              <a:t>to encapsulate </a:t>
            </a:r>
            <a:r>
              <a:rPr lang="en-US" sz="2400" dirty="0"/>
              <a:t>or provide behavior, </a:t>
            </a:r>
            <a:r>
              <a:rPr lang="en-US" sz="2400" dirty="0" smtClean="0"/>
              <a:t>you will make </a:t>
            </a:r>
            <a:r>
              <a:rPr lang="en-US" sz="2400" dirty="0"/>
              <a:t>all data members public</a:t>
            </a:r>
          </a:p>
        </p:txBody>
      </p:sp>
      <p:sp>
        <p:nvSpPr>
          <p:cNvPr id="4" name="Rectangle 2"/>
          <p:cNvSpPr txBox="1">
            <a:spLocks noChangeArrowheads="1"/>
          </p:cNvSpPr>
          <p:nvPr/>
        </p:nvSpPr>
        <p:spPr>
          <a:xfrm>
            <a:off x="1752601" y="228600"/>
            <a:ext cx="6629400" cy="648650"/>
          </a:xfrm>
          <a:prstGeom prst="rect">
            <a:avLst/>
          </a:prstGeom>
          <a:solidFill>
            <a:srgbClr val="FFFF00"/>
          </a:solidFill>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t>Information hiding and </a:t>
            </a:r>
            <a:r>
              <a:rPr lang="en-US" altLang="en-US" dirty="0" err="1" smtClean="0"/>
              <a:t>structs</a:t>
            </a:r>
            <a:endParaRPr lang="en-US" altLang="en-US" dirty="0" smtClean="0"/>
          </a:p>
        </p:txBody>
      </p:sp>
    </p:spTree>
    <p:extLst>
      <p:ext uri="{BB962C8B-B14F-4D97-AF65-F5344CB8AC3E}">
        <p14:creationId xmlns:p14="http://schemas.microsoft.com/office/powerpoint/2010/main" val="1381545052"/>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1" y="1143000"/>
            <a:ext cx="7848600" cy="3785652"/>
          </a:xfrm>
          <a:prstGeom prst="rect">
            <a:avLst/>
          </a:prstGeom>
          <a:noFill/>
        </p:spPr>
        <p:txBody>
          <a:bodyPr wrap="square" rtlCol="0">
            <a:spAutoFit/>
          </a:bodyPr>
          <a:lstStyle/>
          <a:p>
            <a:r>
              <a:rPr lang="en-US" sz="2400" b="1" dirty="0" smtClean="0"/>
              <a:t>Class </a:t>
            </a:r>
            <a:r>
              <a:rPr lang="en-US" sz="2400" b="1" dirty="0"/>
              <a:t>data members (properties) </a:t>
            </a:r>
            <a:endParaRPr lang="en-US" sz="2400" b="1" dirty="0" smtClean="0"/>
          </a:p>
          <a:p>
            <a:endParaRPr lang="en-US" sz="2400" b="1" dirty="0"/>
          </a:p>
          <a:p>
            <a:r>
              <a:rPr lang="en-US" sz="2400" dirty="0" smtClean="0"/>
              <a:t>The </a:t>
            </a:r>
            <a:r>
              <a:rPr lang="en-US" sz="2400" dirty="0"/>
              <a:t>data members of a class or structure are stored consecutively in the order in which they are declared whenever an instance of the class or structure is created. There is no performance penalty for organizing data into classes or structures. Accessing a data member of a class or structure object takes no more time than accessing a simple variable</a:t>
            </a:r>
            <a:r>
              <a:rPr lang="en-US" sz="2400" dirty="0" smtClean="0"/>
              <a:t>.</a:t>
            </a:r>
          </a:p>
          <a:p>
            <a:endParaRPr lang="en-US" sz="2400" dirty="0"/>
          </a:p>
        </p:txBody>
      </p:sp>
      <p:sp>
        <p:nvSpPr>
          <p:cNvPr id="4" name="Rectangle 2"/>
          <p:cNvSpPr txBox="1">
            <a:spLocks noChangeArrowheads="1"/>
          </p:cNvSpPr>
          <p:nvPr/>
        </p:nvSpPr>
        <p:spPr>
          <a:xfrm>
            <a:off x="1752600" y="228600"/>
            <a:ext cx="7238999" cy="648650"/>
          </a:xfrm>
          <a:prstGeom prst="rect">
            <a:avLst/>
          </a:prstGeom>
          <a:solidFill>
            <a:srgbClr val="FFFF00"/>
          </a:solidFill>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t>Efficiency notes regarding </a:t>
            </a:r>
            <a:r>
              <a:rPr lang="en-US" altLang="en-US" dirty="0" err="1" smtClean="0"/>
              <a:t>Structs</a:t>
            </a:r>
            <a:endParaRPr lang="en-US" altLang="en-US" dirty="0" smtClean="0"/>
          </a:p>
        </p:txBody>
      </p:sp>
    </p:spTree>
    <p:extLst>
      <p:ext uri="{BB962C8B-B14F-4D97-AF65-F5344CB8AC3E}">
        <p14:creationId xmlns:p14="http://schemas.microsoft.com/office/powerpoint/2010/main" val="256301568"/>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752600" y="228600"/>
            <a:ext cx="7238999" cy="648650"/>
          </a:xfrm>
          <a:prstGeom prst="rect">
            <a:avLst/>
          </a:prstGeom>
          <a:solidFill>
            <a:srgbClr val="FFFF00"/>
          </a:solidFill>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t>Efficiency notes regarding </a:t>
            </a:r>
            <a:r>
              <a:rPr lang="en-US" altLang="en-US" dirty="0" err="1" smtClean="0"/>
              <a:t>Structs</a:t>
            </a:r>
            <a:endParaRPr lang="en-US" altLang="en-US" dirty="0" smtClean="0"/>
          </a:p>
        </p:txBody>
      </p:sp>
      <p:pic>
        <p:nvPicPr>
          <p:cNvPr id="5" name="Picture 4"/>
          <p:cNvPicPr>
            <a:picLocks noChangeAspect="1"/>
          </p:cNvPicPr>
          <p:nvPr/>
        </p:nvPicPr>
        <p:blipFill>
          <a:blip r:embed="rId3"/>
          <a:stretch>
            <a:fillRect/>
          </a:stretch>
        </p:blipFill>
        <p:spPr>
          <a:xfrm>
            <a:off x="304800" y="1447801"/>
            <a:ext cx="8610600" cy="3810000"/>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332303870"/>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832549" y="175608"/>
            <a:ext cx="5939851" cy="637856"/>
          </a:xfrm>
          <a:solidFill>
            <a:srgbClr val="FFFF00"/>
          </a:solidFill>
        </p:spPr>
        <p:txBody>
          <a:bodyPr>
            <a:normAutofit fontScale="90000"/>
          </a:bodyPr>
          <a:lstStyle/>
          <a:p>
            <a:r>
              <a:rPr lang="en-US" altLang="en-US" dirty="0" smtClean="0"/>
              <a:t>Example </a:t>
            </a:r>
            <a:r>
              <a:rPr lang="en-US" altLang="en-US" dirty="0" err="1" smtClean="0">
                <a:latin typeface="Courier New" panose="02070309020205020404" pitchFamily="49" charset="0"/>
              </a:rPr>
              <a:t>struct</a:t>
            </a:r>
            <a:r>
              <a:rPr lang="en-US" altLang="en-US" dirty="0" smtClean="0"/>
              <a:t> Declaration</a:t>
            </a:r>
          </a:p>
        </p:txBody>
      </p:sp>
      <p:sp>
        <p:nvSpPr>
          <p:cNvPr id="13315" name="Rectangle 3"/>
          <p:cNvSpPr>
            <a:spLocks noGrp="1" noChangeArrowheads="1"/>
          </p:cNvSpPr>
          <p:nvPr>
            <p:ph idx="1"/>
          </p:nvPr>
        </p:nvSpPr>
        <p:spPr>
          <a:xfrm>
            <a:off x="129286" y="1706563"/>
            <a:ext cx="6347714" cy="3880773"/>
          </a:xfrm>
        </p:spPr>
        <p:txBody>
          <a:bodyPr>
            <a:normAutofit/>
          </a:bodyPr>
          <a:lstStyle/>
          <a:p>
            <a:pPr lvl="1">
              <a:buFontTx/>
              <a:buNone/>
            </a:pPr>
            <a:r>
              <a:rPr lang="en-US" altLang="en-US" sz="2400" b="1" dirty="0" err="1" smtClean="0">
                <a:latin typeface="Courier New" panose="02070309020205020404" pitchFamily="49" charset="0"/>
              </a:rPr>
              <a:t>struct</a:t>
            </a:r>
            <a:r>
              <a:rPr lang="en-US" altLang="en-US" sz="2400" b="1" dirty="0" smtClean="0">
                <a:latin typeface="Courier New" panose="02070309020205020404" pitchFamily="49" charset="0"/>
              </a:rPr>
              <a:t> Student</a:t>
            </a:r>
          </a:p>
          <a:p>
            <a:pPr lvl="1">
              <a:buFontTx/>
              <a:buNone/>
            </a:pPr>
            <a:r>
              <a:rPr lang="en-US" altLang="en-US" sz="2400" b="1" dirty="0" smtClean="0">
                <a:latin typeface="Courier New" panose="02070309020205020404" pitchFamily="49" charset="0"/>
              </a:rPr>
              <a:t>{</a:t>
            </a:r>
          </a:p>
          <a:p>
            <a:pPr lvl="1">
              <a:buFontTx/>
              <a:buNone/>
            </a:pPr>
            <a:r>
              <a:rPr lang="en-US" altLang="en-US" sz="2400" b="1" dirty="0" smtClean="0">
                <a:latin typeface="Courier New" panose="02070309020205020404" pitchFamily="49" charset="0"/>
              </a:rPr>
              <a:t>		</a:t>
            </a:r>
            <a:r>
              <a:rPr lang="en-US" altLang="en-US" sz="2400" b="1" dirty="0" err="1" smtClean="0">
                <a:latin typeface="Courier New" panose="02070309020205020404" pitchFamily="49" charset="0"/>
              </a:rPr>
              <a:t>int</a:t>
            </a:r>
            <a:r>
              <a:rPr lang="en-US" altLang="en-US" sz="2400" b="1" dirty="0" smtClean="0">
                <a:latin typeface="Courier New" panose="02070309020205020404" pitchFamily="49" charset="0"/>
              </a:rPr>
              <a:t> </a:t>
            </a:r>
            <a:r>
              <a:rPr lang="en-US" altLang="en-US" sz="2400" b="1" dirty="0" err="1" smtClean="0">
                <a:latin typeface="Courier New" panose="02070309020205020404" pitchFamily="49" charset="0"/>
              </a:rPr>
              <a:t>studentID</a:t>
            </a:r>
            <a:r>
              <a:rPr lang="en-US" altLang="en-US" sz="2400" b="1" dirty="0" smtClean="0">
                <a:latin typeface="Courier New" panose="02070309020205020404" pitchFamily="49" charset="0"/>
              </a:rPr>
              <a:t>;</a:t>
            </a:r>
          </a:p>
          <a:p>
            <a:pPr lvl="1">
              <a:buFontTx/>
              <a:buNone/>
            </a:pPr>
            <a:r>
              <a:rPr lang="en-US" altLang="en-US" sz="2400" b="1" dirty="0" smtClean="0">
                <a:latin typeface="Courier New" panose="02070309020205020404" pitchFamily="49" charset="0"/>
              </a:rPr>
              <a:t>		string name;</a:t>
            </a:r>
          </a:p>
          <a:p>
            <a:pPr lvl="1">
              <a:buFontTx/>
              <a:buNone/>
            </a:pPr>
            <a:r>
              <a:rPr lang="en-US" altLang="en-US" sz="2400" b="1" dirty="0" smtClean="0">
                <a:latin typeface="Courier New" panose="02070309020205020404" pitchFamily="49" charset="0"/>
              </a:rPr>
              <a:t>	 short </a:t>
            </a:r>
            <a:r>
              <a:rPr lang="en-US" altLang="en-US" sz="2400" b="1" dirty="0" err="1" smtClean="0">
                <a:latin typeface="Courier New" panose="02070309020205020404" pitchFamily="49" charset="0"/>
              </a:rPr>
              <a:t>yearInSchool</a:t>
            </a:r>
            <a:r>
              <a:rPr lang="en-US" altLang="en-US" sz="2400" b="1" dirty="0" smtClean="0">
                <a:latin typeface="Courier New" panose="02070309020205020404" pitchFamily="49" charset="0"/>
              </a:rPr>
              <a:t>;</a:t>
            </a:r>
          </a:p>
          <a:p>
            <a:pPr lvl="1">
              <a:buFontTx/>
              <a:buNone/>
            </a:pPr>
            <a:r>
              <a:rPr lang="en-US" altLang="en-US" sz="2400" b="1" dirty="0" smtClean="0">
                <a:latin typeface="Courier New" panose="02070309020205020404" pitchFamily="49" charset="0"/>
              </a:rPr>
              <a:t>		double </a:t>
            </a:r>
            <a:r>
              <a:rPr lang="en-US" altLang="en-US" sz="2400" b="1" dirty="0" err="1" smtClean="0">
                <a:latin typeface="Courier New" panose="02070309020205020404" pitchFamily="49" charset="0"/>
              </a:rPr>
              <a:t>gpa</a:t>
            </a:r>
            <a:r>
              <a:rPr lang="en-US" altLang="en-US" sz="2400" b="1" dirty="0" smtClean="0">
                <a:latin typeface="Courier New" panose="02070309020205020404" pitchFamily="49" charset="0"/>
              </a:rPr>
              <a:t>;</a:t>
            </a:r>
          </a:p>
          <a:p>
            <a:pPr lvl="1">
              <a:buFontTx/>
              <a:buNone/>
            </a:pPr>
            <a:r>
              <a:rPr lang="en-US" altLang="en-US" sz="2400" b="1" dirty="0" smtClean="0">
                <a:latin typeface="Courier New" panose="02070309020205020404" pitchFamily="49" charset="0"/>
              </a:rPr>
              <a:t>};</a:t>
            </a:r>
          </a:p>
        </p:txBody>
      </p:sp>
      <p:sp>
        <p:nvSpPr>
          <p:cNvPr id="13316" name="Text Box 4"/>
          <p:cNvSpPr txBox="1">
            <a:spLocks noChangeArrowheads="1"/>
          </p:cNvSpPr>
          <p:nvPr/>
        </p:nvSpPr>
        <p:spPr bwMode="auto">
          <a:xfrm>
            <a:off x="6629400" y="1706563"/>
            <a:ext cx="159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solidFill>
                  <a:srgbClr val="FA8218"/>
                </a:solidFill>
              </a:rPr>
              <a:t>structure tag</a:t>
            </a:r>
          </a:p>
        </p:txBody>
      </p:sp>
      <p:sp>
        <p:nvSpPr>
          <p:cNvPr id="13317" name="Line 5"/>
          <p:cNvSpPr>
            <a:spLocks noChangeShapeType="1"/>
          </p:cNvSpPr>
          <p:nvPr/>
        </p:nvSpPr>
        <p:spPr bwMode="auto">
          <a:xfrm flipH="1" flipV="1">
            <a:off x="4191000" y="1905000"/>
            <a:ext cx="2286000" cy="0"/>
          </a:xfrm>
          <a:prstGeom prst="line">
            <a:avLst/>
          </a:prstGeom>
          <a:noFill/>
          <a:ln w="25400">
            <a:solidFill>
              <a:srgbClr val="FA8218"/>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18" name="Text Box 6"/>
          <p:cNvSpPr txBox="1">
            <a:spLocks noChangeArrowheads="1"/>
          </p:cNvSpPr>
          <p:nvPr/>
        </p:nvSpPr>
        <p:spPr bwMode="auto">
          <a:xfrm>
            <a:off x="6424613" y="3344863"/>
            <a:ext cx="22971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solidFill>
                  <a:srgbClr val="FA8218"/>
                </a:solidFill>
              </a:rPr>
              <a:t>structure members</a:t>
            </a:r>
          </a:p>
        </p:txBody>
      </p:sp>
      <p:sp>
        <p:nvSpPr>
          <p:cNvPr id="13319" name="Line 7"/>
          <p:cNvSpPr>
            <a:spLocks noChangeShapeType="1"/>
          </p:cNvSpPr>
          <p:nvPr/>
        </p:nvSpPr>
        <p:spPr bwMode="auto">
          <a:xfrm flipH="1" flipV="1">
            <a:off x="4616450" y="2895600"/>
            <a:ext cx="1808163" cy="0"/>
          </a:xfrm>
          <a:prstGeom prst="line">
            <a:avLst/>
          </a:prstGeom>
          <a:noFill/>
          <a:ln w="25400">
            <a:solidFill>
              <a:srgbClr val="FA8218"/>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0" name="Line 8"/>
          <p:cNvSpPr>
            <a:spLocks noChangeShapeType="1"/>
          </p:cNvSpPr>
          <p:nvPr/>
        </p:nvSpPr>
        <p:spPr bwMode="auto">
          <a:xfrm flipH="1">
            <a:off x="4191000" y="3352800"/>
            <a:ext cx="2233613" cy="0"/>
          </a:xfrm>
          <a:prstGeom prst="line">
            <a:avLst/>
          </a:prstGeom>
          <a:noFill/>
          <a:ln w="25400">
            <a:solidFill>
              <a:srgbClr val="FA8218"/>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1" name="Line 9"/>
          <p:cNvSpPr>
            <a:spLocks noChangeShapeType="1"/>
          </p:cNvSpPr>
          <p:nvPr/>
        </p:nvSpPr>
        <p:spPr bwMode="auto">
          <a:xfrm flipH="1">
            <a:off x="5567363" y="3962400"/>
            <a:ext cx="857250" cy="0"/>
          </a:xfrm>
          <a:prstGeom prst="line">
            <a:avLst/>
          </a:prstGeom>
          <a:noFill/>
          <a:ln w="25400">
            <a:solidFill>
              <a:srgbClr val="FA8218"/>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2" name="Line 10"/>
          <p:cNvSpPr>
            <a:spLocks noChangeShapeType="1"/>
          </p:cNvSpPr>
          <p:nvPr/>
        </p:nvSpPr>
        <p:spPr bwMode="auto">
          <a:xfrm flipH="1" flipV="1">
            <a:off x="6424613" y="2903538"/>
            <a:ext cx="0" cy="1592262"/>
          </a:xfrm>
          <a:prstGeom prst="line">
            <a:avLst/>
          </a:prstGeom>
          <a:noFill/>
          <a:ln w="25400">
            <a:solidFill>
              <a:srgbClr val="FA8218"/>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3" name="Line 11"/>
          <p:cNvSpPr>
            <a:spLocks noChangeShapeType="1"/>
          </p:cNvSpPr>
          <p:nvPr/>
        </p:nvSpPr>
        <p:spPr bwMode="auto">
          <a:xfrm flipH="1">
            <a:off x="3967163" y="4495800"/>
            <a:ext cx="2457450" cy="0"/>
          </a:xfrm>
          <a:prstGeom prst="line">
            <a:avLst/>
          </a:prstGeom>
          <a:noFill/>
          <a:ln w="25400">
            <a:solidFill>
              <a:srgbClr val="FA8218"/>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702635524"/>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752600" y="228600"/>
            <a:ext cx="7238999" cy="648650"/>
          </a:xfrm>
          <a:prstGeom prst="rect">
            <a:avLst/>
          </a:prstGeom>
          <a:solidFill>
            <a:srgbClr val="FFFF00"/>
          </a:solidFill>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t>Efficiency notes regarding </a:t>
            </a:r>
            <a:r>
              <a:rPr lang="en-US" altLang="en-US" dirty="0" err="1" smtClean="0"/>
              <a:t>Structs</a:t>
            </a:r>
            <a:endParaRPr lang="en-US" altLang="en-US" dirty="0" smtClean="0"/>
          </a:p>
        </p:txBody>
      </p:sp>
      <p:sp>
        <p:nvSpPr>
          <p:cNvPr id="2" name="Rectangle 1"/>
          <p:cNvSpPr/>
          <p:nvPr/>
        </p:nvSpPr>
        <p:spPr>
          <a:xfrm>
            <a:off x="228600" y="1859340"/>
            <a:ext cx="8839200" cy="258532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US" b="1" dirty="0" err="1">
                <a:solidFill>
                  <a:srgbClr val="000000"/>
                </a:solidFill>
                <a:latin typeface="Courier New" panose="02070309020205020404" pitchFamily="49" charset="0"/>
              </a:rPr>
              <a:t>struct</a:t>
            </a:r>
            <a:r>
              <a:rPr lang="en-US" b="1" dirty="0">
                <a:solidFill>
                  <a:srgbClr val="000000"/>
                </a:solidFill>
                <a:latin typeface="Courier New" panose="02070309020205020404" pitchFamily="49" charset="0"/>
              </a:rPr>
              <a:t> S1 </a:t>
            </a:r>
            <a:endParaRPr lang="en-US" b="1" dirty="0" smtClean="0">
              <a:solidFill>
                <a:srgbClr val="000000"/>
              </a:solidFill>
              <a:latin typeface="Courier New" panose="02070309020205020404" pitchFamily="49" charset="0"/>
            </a:endParaRPr>
          </a:p>
          <a:p>
            <a:r>
              <a:rPr lang="en-US" b="1" dirty="0" smtClean="0">
                <a:solidFill>
                  <a:srgbClr val="000000"/>
                </a:solidFill>
                <a:latin typeface="Courier New" panose="02070309020205020404" pitchFamily="49" charset="0"/>
              </a:rPr>
              <a:t>{ </a:t>
            </a:r>
            <a:endParaRPr lang="en-US" b="1" dirty="0">
              <a:solidFill>
                <a:srgbClr val="000000"/>
              </a:solidFill>
              <a:latin typeface="Courier New" panose="02070309020205020404" pitchFamily="49" charset="0"/>
            </a:endParaRPr>
          </a:p>
          <a:p>
            <a:r>
              <a:rPr lang="en-US" b="1" dirty="0">
                <a:solidFill>
                  <a:srgbClr val="000000"/>
                </a:solidFill>
                <a:latin typeface="Courier New" panose="02070309020205020404" pitchFamily="49" charset="0"/>
              </a:rPr>
              <a:t>short </a:t>
            </a:r>
            <a:r>
              <a:rPr lang="en-US" b="1" dirty="0" err="1">
                <a:solidFill>
                  <a:srgbClr val="000000"/>
                </a:solidFill>
                <a:latin typeface="Courier New" panose="02070309020205020404" pitchFamily="49" charset="0"/>
              </a:rPr>
              <a:t>int</a:t>
            </a:r>
            <a:r>
              <a:rPr lang="en-US" b="1" dirty="0">
                <a:solidFill>
                  <a:srgbClr val="000000"/>
                </a:solidFill>
                <a:latin typeface="Courier New" panose="02070309020205020404" pitchFamily="49" charset="0"/>
              </a:rPr>
              <a:t> a; </a:t>
            </a:r>
            <a:r>
              <a:rPr lang="en-US" b="1" dirty="0" smtClean="0">
                <a:solidFill>
                  <a:schemeClr val="accent4">
                    <a:lumMod val="75000"/>
                  </a:schemeClr>
                </a:solidFill>
                <a:latin typeface="Courier New" panose="02070309020205020404" pitchFamily="49" charset="0"/>
              </a:rPr>
              <a:t>// </a:t>
            </a:r>
            <a:r>
              <a:rPr lang="en-US" b="1" dirty="0">
                <a:solidFill>
                  <a:schemeClr val="accent4">
                    <a:lumMod val="75000"/>
                  </a:schemeClr>
                </a:solidFill>
                <a:latin typeface="Courier New" panose="02070309020205020404" pitchFamily="49" charset="0"/>
              </a:rPr>
              <a:t>2 bytes. first byte at 0, last </a:t>
            </a:r>
            <a:r>
              <a:rPr lang="en-US" b="1" dirty="0">
                <a:solidFill>
                  <a:schemeClr val="accent1">
                    <a:lumMod val="50000"/>
                  </a:schemeClr>
                </a:solidFill>
                <a:latin typeface="Courier New" panose="02070309020205020404" pitchFamily="49" charset="0"/>
              </a:rPr>
              <a:t>byte at 1 </a:t>
            </a:r>
          </a:p>
          <a:p>
            <a:r>
              <a:rPr lang="en-US" b="1" dirty="0" smtClean="0">
                <a:solidFill>
                  <a:srgbClr val="000000"/>
                </a:solidFill>
                <a:latin typeface="Courier New" panose="02070309020205020404" pitchFamily="49" charset="0"/>
              </a:rPr>
              <a:t>	      </a:t>
            </a:r>
            <a:r>
              <a:rPr lang="en-US" b="1" dirty="0" smtClean="0">
                <a:solidFill>
                  <a:schemeClr val="accent4">
                    <a:lumMod val="75000"/>
                  </a:schemeClr>
                </a:solidFill>
                <a:latin typeface="Courier New" panose="02070309020205020404" pitchFamily="49" charset="0"/>
              </a:rPr>
              <a:t>// </a:t>
            </a:r>
            <a:r>
              <a:rPr lang="en-US" b="1" dirty="0">
                <a:solidFill>
                  <a:schemeClr val="accent4">
                    <a:lumMod val="75000"/>
                  </a:schemeClr>
                </a:solidFill>
                <a:latin typeface="Courier New" panose="02070309020205020404" pitchFamily="49" charset="0"/>
              </a:rPr>
              <a:t>6 unused bytes </a:t>
            </a:r>
          </a:p>
          <a:p>
            <a:r>
              <a:rPr lang="en-US" b="1" dirty="0">
                <a:solidFill>
                  <a:srgbClr val="000000"/>
                </a:solidFill>
                <a:latin typeface="Courier New" panose="02070309020205020404" pitchFamily="49" charset="0"/>
              </a:rPr>
              <a:t>double b; </a:t>
            </a:r>
            <a:r>
              <a:rPr lang="en-US" b="1" dirty="0" smtClean="0">
                <a:solidFill>
                  <a:srgbClr val="000000"/>
                </a:solidFill>
                <a:latin typeface="Courier New" panose="02070309020205020404" pitchFamily="49" charset="0"/>
              </a:rPr>
              <a:t>   </a:t>
            </a:r>
            <a:r>
              <a:rPr lang="en-US" b="1" dirty="0" smtClean="0">
                <a:solidFill>
                  <a:schemeClr val="accent4">
                    <a:lumMod val="75000"/>
                  </a:schemeClr>
                </a:solidFill>
                <a:latin typeface="Courier New" panose="02070309020205020404" pitchFamily="49" charset="0"/>
              </a:rPr>
              <a:t>// </a:t>
            </a:r>
            <a:r>
              <a:rPr lang="en-US" b="1" dirty="0">
                <a:solidFill>
                  <a:schemeClr val="accent4">
                    <a:lumMod val="75000"/>
                  </a:schemeClr>
                </a:solidFill>
                <a:latin typeface="Courier New" panose="02070309020205020404" pitchFamily="49" charset="0"/>
              </a:rPr>
              <a:t>8 bytes. first byte at 8, last </a:t>
            </a:r>
            <a:r>
              <a:rPr lang="en-US" b="1" dirty="0">
                <a:solidFill>
                  <a:schemeClr val="accent1">
                    <a:lumMod val="50000"/>
                  </a:schemeClr>
                </a:solidFill>
                <a:latin typeface="Courier New" panose="02070309020205020404" pitchFamily="49" charset="0"/>
              </a:rPr>
              <a:t>byte at 15 </a:t>
            </a:r>
          </a:p>
          <a:p>
            <a:r>
              <a:rPr lang="en-US" b="1" dirty="0" err="1">
                <a:solidFill>
                  <a:srgbClr val="000000"/>
                </a:solidFill>
                <a:latin typeface="Courier New" panose="02070309020205020404" pitchFamily="49" charset="0"/>
              </a:rPr>
              <a:t>int</a:t>
            </a:r>
            <a:r>
              <a:rPr lang="en-US" b="1" dirty="0">
                <a:solidFill>
                  <a:srgbClr val="000000"/>
                </a:solidFill>
                <a:latin typeface="Courier New" panose="02070309020205020404" pitchFamily="49" charset="0"/>
              </a:rPr>
              <a:t> d;  </a:t>
            </a:r>
            <a:r>
              <a:rPr lang="en-US" b="1" dirty="0" smtClean="0">
                <a:solidFill>
                  <a:srgbClr val="000000"/>
                </a:solidFill>
                <a:latin typeface="Courier New" panose="02070309020205020404" pitchFamily="49" charset="0"/>
              </a:rPr>
              <a:t>     </a:t>
            </a:r>
            <a:r>
              <a:rPr lang="en-US" b="1" dirty="0" smtClean="0">
                <a:solidFill>
                  <a:schemeClr val="accent4">
                    <a:lumMod val="75000"/>
                  </a:schemeClr>
                </a:solidFill>
                <a:latin typeface="Courier New" panose="02070309020205020404" pitchFamily="49" charset="0"/>
              </a:rPr>
              <a:t>// </a:t>
            </a:r>
            <a:r>
              <a:rPr lang="en-US" b="1" dirty="0">
                <a:solidFill>
                  <a:schemeClr val="accent4">
                    <a:lumMod val="75000"/>
                  </a:schemeClr>
                </a:solidFill>
                <a:latin typeface="Courier New" panose="02070309020205020404" pitchFamily="49" charset="0"/>
              </a:rPr>
              <a:t>4 bytes. first byte at 16, last </a:t>
            </a:r>
            <a:r>
              <a:rPr lang="en-US" b="1" dirty="0">
                <a:solidFill>
                  <a:schemeClr val="accent1">
                    <a:lumMod val="50000"/>
                  </a:schemeClr>
                </a:solidFill>
                <a:latin typeface="Courier New" panose="02070309020205020404" pitchFamily="49" charset="0"/>
              </a:rPr>
              <a:t>byte at 19 </a:t>
            </a:r>
          </a:p>
          <a:p>
            <a:r>
              <a:rPr lang="en-US" b="1" dirty="0" smtClean="0">
                <a:solidFill>
                  <a:schemeClr val="accent4">
                    <a:lumMod val="75000"/>
                  </a:schemeClr>
                </a:solidFill>
                <a:latin typeface="Courier New" panose="02070309020205020404" pitchFamily="49" charset="0"/>
              </a:rPr>
              <a:t>	      // </a:t>
            </a:r>
            <a:r>
              <a:rPr lang="en-US" b="1" dirty="0">
                <a:solidFill>
                  <a:schemeClr val="accent4">
                    <a:lumMod val="75000"/>
                  </a:schemeClr>
                </a:solidFill>
                <a:latin typeface="Courier New" panose="02070309020205020404" pitchFamily="49" charset="0"/>
              </a:rPr>
              <a:t>4 unused bytes </a:t>
            </a:r>
          </a:p>
          <a:p>
            <a:r>
              <a:rPr lang="en-US" b="1" dirty="0">
                <a:solidFill>
                  <a:srgbClr val="000000"/>
                </a:solidFill>
                <a:latin typeface="Courier New" panose="02070309020205020404" pitchFamily="49" charset="0"/>
              </a:rPr>
              <a:t>}; </a:t>
            </a:r>
          </a:p>
          <a:p>
            <a:r>
              <a:rPr lang="en-US" b="1" dirty="0">
                <a:solidFill>
                  <a:srgbClr val="000000"/>
                </a:solidFill>
                <a:latin typeface="Courier New" panose="02070309020205020404" pitchFamily="49" charset="0"/>
              </a:rPr>
              <a:t>S1 </a:t>
            </a:r>
            <a:r>
              <a:rPr lang="en-US" b="1" dirty="0" err="1">
                <a:solidFill>
                  <a:srgbClr val="000000"/>
                </a:solidFill>
                <a:latin typeface="Courier New" panose="02070309020205020404" pitchFamily="49" charset="0"/>
              </a:rPr>
              <a:t>ArrayOfStructures</a:t>
            </a:r>
            <a:r>
              <a:rPr lang="en-US" b="1" dirty="0">
                <a:solidFill>
                  <a:srgbClr val="000000"/>
                </a:solidFill>
                <a:latin typeface="Courier New" panose="02070309020205020404" pitchFamily="49" charset="0"/>
              </a:rPr>
              <a:t>[100]; </a:t>
            </a:r>
            <a:endParaRPr lang="en-US" b="1" dirty="0"/>
          </a:p>
        </p:txBody>
      </p:sp>
      <p:sp>
        <p:nvSpPr>
          <p:cNvPr id="3" name="TextBox 2"/>
          <p:cNvSpPr txBox="1"/>
          <p:nvPr/>
        </p:nvSpPr>
        <p:spPr>
          <a:xfrm>
            <a:off x="228600" y="4953000"/>
            <a:ext cx="739140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This alignment can cause holes of unused bytes in a structure or class with members of mixed sizes </a:t>
            </a:r>
          </a:p>
        </p:txBody>
      </p:sp>
    </p:spTree>
    <p:extLst>
      <p:ext uri="{BB962C8B-B14F-4D97-AF65-F5344CB8AC3E}">
        <p14:creationId xmlns:p14="http://schemas.microsoft.com/office/powerpoint/2010/main" val="3103064608"/>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752600" y="228600"/>
            <a:ext cx="7238999" cy="648650"/>
          </a:xfrm>
          <a:prstGeom prst="rect">
            <a:avLst/>
          </a:prstGeom>
          <a:solidFill>
            <a:srgbClr val="FFFF00"/>
          </a:solidFill>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t>Efficiency notes regarding </a:t>
            </a:r>
            <a:r>
              <a:rPr lang="en-US" altLang="en-US" dirty="0" err="1" smtClean="0"/>
              <a:t>Structs</a:t>
            </a:r>
            <a:endParaRPr lang="en-US" altLang="en-US" dirty="0" smtClean="0"/>
          </a:p>
        </p:txBody>
      </p:sp>
      <p:sp>
        <p:nvSpPr>
          <p:cNvPr id="2" name="Rectangle 1"/>
          <p:cNvSpPr/>
          <p:nvPr/>
        </p:nvSpPr>
        <p:spPr>
          <a:xfrm>
            <a:off x="228600" y="1859340"/>
            <a:ext cx="8839200" cy="2308324"/>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US" b="1" dirty="0" err="1">
                <a:solidFill>
                  <a:srgbClr val="000000"/>
                </a:solidFill>
                <a:latin typeface="Courier New" panose="02070309020205020404" pitchFamily="49" charset="0"/>
              </a:rPr>
              <a:t>struct</a:t>
            </a:r>
            <a:r>
              <a:rPr lang="en-US" b="1" dirty="0">
                <a:solidFill>
                  <a:srgbClr val="000000"/>
                </a:solidFill>
                <a:latin typeface="Courier New" panose="02070309020205020404" pitchFamily="49" charset="0"/>
              </a:rPr>
              <a:t> S1 </a:t>
            </a:r>
            <a:endParaRPr lang="en-US" b="1" dirty="0" smtClean="0">
              <a:solidFill>
                <a:srgbClr val="000000"/>
              </a:solidFill>
              <a:latin typeface="Courier New" panose="02070309020205020404" pitchFamily="49" charset="0"/>
            </a:endParaRPr>
          </a:p>
          <a:p>
            <a:r>
              <a:rPr lang="en-US" b="1" dirty="0" smtClean="0">
                <a:solidFill>
                  <a:srgbClr val="000000"/>
                </a:solidFill>
                <a:latin typeface="Courier New" panose="02070309020205020404" pitchFamily="49" charset="0"/>
              </a:rPr>
              <a:t>{</a:t>
            </a:r>
          </a:p>
          <a:p>
            <a:r>
              <a:rPr lang="en-US" b="1" dirty="0">
                <a:solidFill>
                  <a:srgbClr val="000000"/>
                </a:solidFill>
                <a:latin typeface="Courier New" panose="02070309020205020404" pitchFamily="49" charset="0"/>
              </a:rPr>
              <a:t> </a:t>
            </a:r>
            <a:r>
              <a:rPr lang="en-US" b="1" dirty="0" smtClean="0">
                <a:solidFill>
                  <a:srgbClr val="000000"/>
                </a:solidFill>
                <a:latin typeface="Courier New" panose="02070309020205020404" pitchFamily="49" charset="0"/>
              </a:rPr>
              <a:t> double </a:t>
            </a:r>
            <a:r>
              <a:rPr lang="en-US" b="1" dirty="0">
                <a:solidFill>
                  <a:srgbClr val="000000"/>
                </a:solidFill>
                <a:latin typeface="Courier New" panose="02070309020205020404" pitchFamily="49" charset="0"/>
              </a:rPr>
              <a:t>b; </a:t>
            </a:r>
            <a:r>
              <a:rPr lang="en-US" b="1" dirty="0" smtClean="0">
                <a:solidFill>
                  <a:srgbClr val="000000"/>
                </a:solidFill>
                <a:latin typeface="Courier New" panose="02070309020205020404" pitchFamily="49" charset="0"/>
              </a:rPr>
              <a:t>   </a:t>
            </a:r>
            <a:r>
              <a:rPr lang="en-US" b="1" dirty="0" smtClean="0">
                <a:solidFill>
                  <a:schemeClr val="accent4">
                    <a:lumMod val="75000"/>
                  </a:schemeClr>
                </a:solidFill>
                <a:latin typeface="Courier New" panose="02070309020205020404" pitchFamily="49" charset="0"/>
              </a:rPr>
              <a:t>// </a:t>
            </a:r>
            <a:r>
              <a:rPr lang="en-US" b="1" dirty="0">
                <a:solidFill>
                  <a:schemeClr val="accent4">
                    <a:lumMod val="75000"/>
                  </a:schemeClr>
                </a:solidFill>
                <a:latin typeface="Courier New" panose="02070309020205020404" pitchFamily="49" charset="0"/>
              </a:rPr>
              <a:t>8 bytes. </a:t>
            </a:r>
            <a:r>
              <a:rPr lang="en-US" b="1" dirty="0" smtClean="0">
                <a:solidFill>
                  <a:schemeClr val="accent4">
                    <a:lumMod val="75000"/>
                  </a:schemeClr>
                </a:solidFill>
                <a:latin typeface="Courier New" panose="02070309020205020404" pitchFamily="49" charset="0"/>
              </a:rPr>
              <a:t>1st </a:t>
            </a:r>
            <a:r>
              <a:rPr lang="en-US" b="1" dirty="0">
                <a:solidFill>
                  <a:schemeClr val="accent4">
                    <a:lumMod val="75000"/>
                  </a:schemeClr>
                </a:solidFill>
                <a:latin typeface="Courier New" panose="02070309020205020404" pitchFamily="49" charset="0"/>
              </a:rPr>
              <a:t>byte at 8, last </a:t>
            </a:r>
            <a:r>
              <a:rPr lang="en-US" b="1" dirty="0">
                <a:solidFill>
                  <a:schemeClr val="accent1">
                    <a:lumMod val="50000"/>
                  </a:schemeClr>
                </a:solidFill>
                <a:latin typeface="Courier New" panose="02070309020205020404" pitchFamily="49" charset="0"/>
              </a:rPr>
              <a:t>byte at </a:t>
            </a:r>
            <a:r>
              <a:rPr lang="en-US" b="1" dirty="0" smtClean="0">
                <a:solidFill>
                  <a:schemeClr val="accent1">
                    <a:lumMod val="50000"/>
                  </a:schemeClr>
                </a:solidFill>
                <a:latin typeface="Courier New" panose="02070309020205020404" pitchFamily="49" charset="0"/>
              </a:rPr>
              <a:t>7 </a:t>
            </a:r>
            <a:endParaRPr lang="en-US" b="1" dirty="0">
              <a:solidFill>
                <a:schemeClr val="accent1">
                  <a:lumMod val="50000"/>
                </a:schemeClr>
              </a:solidFill>
              <a:latin typeface="Courier New" panose="02070309020205020404" pitchFamily="49" charset="0"/>
            </a:endParaRPr>
          </a:p>
          <a:p>
            <a:r>
              <a:rPr lang="en-US" b="1" dirty="0" smtClean="0">
                <a:solidFill>
                  <a:srgbClr val="000000"/>
                </a:solidFill>
                <a:latin typeface="Courier New" panose="02070309020205020404" pitchFamily="49" charset="0"/>
              </a:rPr>
              <a:t>  </a:t>
            </a:r>
            <a:r>
              <a:rPr lang="en-US" b="1" dirty="0" err="1" smtClean="0">
                <a:solidFill>
                  <a:srgbClr val="000000"/>
                </a:solidFill>
                <a:latin typeface="Courier New" panose="02070309020205020404" pitchFamily="49" charset="0"/>
              </a:rPr>
              <a:t>int</a:t>
            </a:r>
            <a:r>
              <a:rPr lang="en-US" b="1" dirty="0" smtClean="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d;   </a:t>
            </a:r>
            <a:r>
              <a:rPr lang="en-US" b="1" dirty="0" smtClean="0">
                <a:solidFill>
                  <a:srgbClr val="000000"/>
                </a:solidFill>
                <a:latin typeface="Courier New" panose="02070309020205020404" pitchFamily="49" charset="0"/>
              </a:rPr>
              <a:t>    </a:t>
            </a:r>
            <a:r>
              <a:rPr lang="en-US" b="1" dirty="0" smtClean="0">
                <a:solidFill>
                  <a:schemeClr val="accent4">
                    <a:lumMod val="75000"/>
                  </a:schemeClr>
                </a:solidFill>
                <a:latin typeface="Courier New" panose="02070309020205020404" pitchFamily="49" charset="0"/>
              </a:rPr>
              <a:t>// </a:t>
            </a:r>
            <a:r>
              <a:rPr lang="en-US" b="1" dirty="0">
                <a:solidFill>
                  <a:schemeClr val="accent4">
                    <a:lumMod val="75000"/>
                  </a:schemeClr>
                </a:solidFill>
                <a:latin typeface="Courier New" panose="02070309020205020404" pitchFamily="49" charset="0"/>
              </a:rPr>
              <a:t>4 bytes. </a:t>
            </a:r>
            <a:r>
              <a:rPr lang="en-US" b="1" dirty="0" smtClean="0">
                <a:solidFill>
                  <a:schemeClr val="accent4">
                    <a:lumMod val="75000"/>
                  </a:schemeClr>
                </a:solidFill>
                <a:latin typeface="Courier New" panose="02070309020205020404" pitchFamily="49" charset="0"/>
              </a:rPr>
              <a:t>1st </a:t>
            </a:r>
            <a:r>
              <a:rPr lang="en-US" b="1" dirty="0">
                <a:solidFill>
                  <a:schemeClr val="accent4">
                    <a:lumMod val="75000"/>
                  </a:schemeClr>
                </a:solidFill>
                <a:latin typeface="Courier New" panose="02070309020205020404" pitchFamily="49" charset="0"/>
              </a:rPr>
              <a:t>byte at 16, last </a:t>
            </a:r>
            <a:r>
              <a:rPr lang="en-US" b="1" dirty="0">
                <a:solidFill>
                  <a:schemeClr val="accent1">
                    <a:lumMod val="50000"/>
                  </a:schemeClr>
                </a:solidFill>
                <a:latin typeface="Courier New" panose="02070309020205020404" pitchFamily="49" charset="0"/>
              </a:rPr>
              <a:t>byte at </a:t>
            </a:r>
            <a:r>
              <a:rPr lang="en-US" b="1" dirty="0" smtClean="0">
                <a:solidFill>
                  <a:schemeClr val="accent1">
                    <a:lumMod val="50000"/>
                  </a:schemeClr>
                </a:solidFill>
                <a:latin typeface="Courier New" panose="02070309020205020404" pitchFamily="49" charset="0"/>
              </a:rPr>
              <a:t>11 </a:t>
            </a:r>
            <a:endParaRPr lang="en-US" b="1" dirty="0">
              <a:solidFill>
                <a:srgbClr val="000000"/>
              </a:solidFill>
              <a:latin typeface="Courier New" panose="02070309020205020404" pitchFamily="49" charset="0"/>
            </a:endParaRPr>
          </a:p>
          <a:p>
            <a:r>
              <a:rPr lang="en-US" b="1" dirty="0" smtClean="0">
                <a:solidFill>
                  <a:srgbClr val="000000"/>
                </a:solidFill>
                <a:latin typeface="Courier New" panose="02070309020205020404" pitchFamily="49" charset="0"/>
              </a:rPr>
              <a:t>  short </a:t>
            </a:r>
            <a:r>
              <a:rPr lang="en-US" b="1" dirty="0" err="1">
                <a:solidFill>
                  <a:srgbClr val="000000"/>
                </a:solidFill>
                <a:latin typeface="Courier New" panose="02070309020205020404" pitchFamily="49" charset="0"/>
              </a:rPr>
              <a:t>int</a:t>
            </a:r>
            <a:r>
              <a:rPr lang="en-US" b="1" dirty="0">
                <a:solidFill>
                  <a:srgbClr val="000000"/>
                </a:solidFill>
                <a:latin typeface="Courier New" panose="02070309020205020404" pitchFamily="49" charset="0"/>
              </a:rPr>
              <a:t> a; </a:t>
            </a:r>
            <a:r>
              <a:rPr lang="en-US" b="1" dirty="0" smtClean="0">
                <a:solidFill>
                  <a:schemeClr val="accent4">
                    <a:lumMod val="75000"/>
                  </a:schemeClr>
                </a:solidFill>
                <a:latin typeface="Courier New" panose="02070309020205020404" pitchFamily="49" charset="0"/>
              </a:rPr>
              <a:t>// </a:t>
            </a:r>
            <a:r>
              <a:rPr lang="en-US" b="1" dirty="0">
                <a:solidFill>
                  <a:schemeClr val="accent4">
                    <a:lumMod val="75000"/>
                  </a:schemeClr>
                </a:solidFill>
                <a:latin typeface="Courier New" panose="02070309020205020404" pitchFamily="49" charset="0"/>
              </a:rPr>
              <a:t>2 bytes. </a:t>
            </a:r>
            <a:r>
              <a:rPr lang="en-US" b="1" dirty="0" smtClean="0">
                <a:solidFill>
                  <a:schemeClr val="accent4">
                    <a:lumMod val="75000"/>
                  </a:schemeClr>
                </a:solidFill>
                <a:latin typeface="Courier New" panose="02070309020205020404" pitchFamily="49" charset="0"/>
              </a:rPr>
              <a:t>1st </a:t>
            </a:r>
            <a:r>
              <a:rPr lang="en-US" b="1" dirty="0">
                <a:solidFill>
                  <a:schemeClr val="accent4">
                    <a:lumMod val="75000"/>
                  </a:schemeClr>
                </a:solidFill>
                <a:latin typeface="Courier New" panose="02070309020205020404" pitchFamily="49" charset="0"/>
              </a:rPr>
              <a:t>byte at 0, last </a:t>
            </a:r>
            <a:r>
              <a:rPr lang="en-US" b="1" dirty="0">
                <a:solidFill>
                  <a:schemeClr val="accent1">
                    <a:lumMod val="50000"/>
                  </a:schemeClr>
                </a:solidFill>
                <a:latin typeface="Courier New" panose="02070309020205020404" pitchFamily="49" charset="0"/>
              </a:rPr>
              <a:t>byte at </a:t>
            </a:r>
            <a:r>
              <a:rPr lang="en-US" b="1" dirty="0" smtClean="0">
                <a:solidFill>
                  <a:schemeClr val="accent1">
                    <a:lumMod val="50000"/>
                  </a:schemeClr>
                </a:solidFill>
                <a:latin typeface="Courier New" panose="02070309020205020404" pitchFamily="49" charset="0"/>
              </a:rPr>
              <a:t>13 </a:t>
            </a:r>
            <a:endParaRPr lang="en-US" b="1" dirty="0">
              <a:solidFill>
                <a:schemeClr val="accent1">
                  <a:lumMod val="50000"/>
                </a:schemeClr>
              </a:solidFill>
              <a:latin typeface="Courier New" panose="02070309020205020404" pitchFamily="49" charset="0"/>
            </a:endParaRPr>
          </a:p>
          <a:p>
            <a:r>
              <a:rPr lang="en-US" b="1" dirty="0" smtClean="0">
                <a:solidFill>
                  <a:schemeClr val="accent4">
                    <a:lumMod val="75000"/>
                  </a:schemeClr>
                </a:solidFill>
                <a:latin typeface="Courier New" panose="02070309020205020404" pitchFamily="49" charset="0"/>
              </a:rPr>
              <a:t>	        // 2 </a:t>
            </a:r>
            <a:r>
              <a:rPr lang="en-US" b="1" dirty="0">
                <a:solidFill>
                  <a:schemeClr val="accent4">
                    <a:lumMod val="75000"/>
                  </a:schemeClr>
                </a:solidFill>
                <a:latin typeface="Courier New" panose="02070309020205020404" pitchFamily="49" charset="0"/>
              </a:rPr>
              <a:t>unused bytes </a:t>
            </a:r>
          </a:p>
          <a:p>
            <a:r>
              <a:rPr lang="en-US" b="1" dirty="0">
                <a:solidFill>
                  <a:srgbClr val="000000"/>
                </a:solidFill>
                <a:latin typeface="Courier New" panose="02070309020205020404" pitchFamily="49" charset="0"/>
              </a:rPr>
              <a:t>}; </a:t>
            </a:r>
          </a:p>
          <a:p>
            <a:r>
              <a:rPr lang="en-US" b="1" dirty="0" smtClean="0">
                <a:solidFill>
                  <a:srgbClr val="000000"/>
                </a:solidFill>
                <a:latin typeface="Courier New" panose="02070309020205020404" pitchFamily="49" charset="0"/>
              </a:rPr>
              <a:t>S1 </a:t>
            </a:r>
            <a:r>
              <a:rPr lang="en-US" b="1" dirty="0" err="1" smtClean="0">
                <a:solidFill>
                  <a:srgbClr val="000000"/>
                </a:solidFill>
                <a:latin typeface="Courier New" panose="02070309020205020404" pitchFamily="49" charset="0"/>
              </a:rPr>
              <a:t>ArrayOfStructures</a:t>
            </a:r>
            <a:r>
              <a:rPr lang="en-US" b="1" dirty="0" smtClean="0">
                <a:solidFill>
                  <a:srgbClr val="000000"/>
                </a:solidFill>
                <a:latin typeface="Courier New" panose="02070309020205020404" pitchFamily="49" charset="0"/>
              </a:rPr>
              <a:t>[100]; </a:t>
            </a:r>
            <a:endParaRPr lang="en-US" b="1" dirty="0"/>
          </a:p>
        </p:txBody>
      </p:sp>
      <p:sp>
        <p:nvSpPr>
          <p:cNvPr id="3" name="TextBox 2"/>
          <p:cNvSpPr txBox="1"/>
          <p:nvPr/>
        </p:nvSpPr>
        <p:spPr>
          <a:xfrm>
            <a:off x="228600" y="4953000"/>
            <a:ext cx="739140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The number of unused bytes can be reduced to 2 by putting the smallest members last </a:t>
            </a:r>
          </a:p>
        </p:txBody>
      </p:sp>
    </p:spTree>
    <p:extLst>
      <p:ext uri="{BB962C8B-B14F-4D97-AF65-F5344CB8AC3E}">
        <p14:creationId xmlns:p14="http://schemas.microsoft.com/office/powerpoint/2010/main" val="793566270"/>
      </p:ext>
    </p:extLst>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1" y="1143000"/>
            <a:ext cx="7848600" cy="4524315"/>
          </a:xfrm>
          <a:prstGeom prst="rect">
            <a:avLst/>
          </a:prstGeom>
          <a:noFill/>
        </p:spPr>
        <p:txBody>
          <a:bodyPr wrap="square" rtlCol="0">
            <a:spAutoFit/>
          </a:bodyPr>
          <a:lstStyle/>
          <a:p>
            <a:r>
              <a:rPr lang="en-US" sz="2400" b="1" dirty="0" smtClean="0"/>
              <a:t>Rule: Reorder data members for structures or class objects to make them smaller.</a:t>
            </a:r>
          </a:p>
          <a:p>
            <a:endParaRPr lang="en-US" sz="2400" b="1" dirty="0"/>
          </a:p>
          <a:p>
            <a:r>
              <a:rPr lang="en-US" sz="2400" dirty="0"/>
              <a:t>Structure and class objects can often be made smaller by reordering the data members. If the class has at least one virtual member functions then there is a pointer to a virtual table before the first data member or after the last member. This pointer is 4 bytes in 32-bit systems and 8 bytes in 64-bit systems. If you are in doubt how big a structure or each of its members are then you may make some tests with the </a:t>
            </a:r>
            <a:r>
              <a:rPr lang="en-US" sz="2400" dirty="0" err="1"/>
              <a:t>sizeof</a:t>
            </a:r>
            <a:r>
              <a:rPr lang="en-US" sz="2400" dirty="0"/>
              <a:t> operator..</a:t>
            </a:r>
          </a:p>
        </p:txBody>
      </p:sp>
      <p:sp>
        <p:nvSpPr>
          <p:cNvPr id="4" name="Rectangle 2"/>
          <p:cNvSpPr txBox="1">
            <a:spLocks noChangeArrowheads="1"/>
          </p:cNvSpPr>
          <p:nvPr/>
        </p:nvSpPr>
        <p:spPr>
          <a:xfrm>
            <a:off x="1752600" y="228600"/>
            <a:ext cx="7238999" cy="648650"/>
          </a:xfrm>
          <a:prstGeom prst="rect">
            <a:avLst/>
          </a:prstGeom>
          <a:solidFill>
            <a:srgbClr val="FFFF00"/>
          </a:solidFill>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smtClean="0"/>
              <a:t>Efficiency notes regarding </a:t>
            </a:r>
            <a:r>
              <a:rPr lang="en-US" altLang="en-US" dirty="0" err="1" smtClean="0"/>
              <a:t>Structs</a:t>
            </a:r>
            <a:endParaRPr lang="en-US" altLang="en-US" dirty="0" smtClean="0"/>
          </a:p>
        </p:txBody>
      </p:sp>
    </p:spTree>
    <p:extLst>
      <p:ext uri="{BB962C8B-B14F-4D97-AF65-F5344CB8AC3E}">
        <p14:creationId xmlns:p14="http://schemas.microsoft.com/office/powerpoint/2010/main" val="3679273959"/>
      </p:ext>
    </p:extLst>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
          <p:cNvSpPr>
            <a:spLocks noGrp="1"/>
          </p:cNvSpPr>
          <p:nvPr>
            <p:ph sz="quarter" idx="4294967295"/>
          </p:nvPr>
        </p:nvSpPr>
        <p:spPr>
          <a:xfrm>
            <a:off x="228600" y="1447800"/>
            <a:ext cx="8229600" cy="4456112"/>
          </a:xfrm>
        </p:spPr>
        <p:txBody>
          <a:bodyPr>
            <a:normAutofit fontScale="92500" lnSpcReduction="20000"/>
          </a:bodyPr>
          <a:lstStyle/>
          <a:p>
            <a:r>
              <a:rPr lang="en-US" altLang="en-US" sz="3600" i="1" dirty="0" smtClean="0">
                <a:solidFill>
                  <a:schemeClr val="tx1"/>
                </a:solidFill>
              </a:rPr>
              <a:t>What is a </a:t>
            </a:r>
            <a:r>
              <a:rPr lang="en-US" altLang="en-US" sz="3600" i="1" dirty="0" err="1" smtClean="0">
                <a:solidFill>
                  <a:schemeClr val="tx1"/>
                </a:solidFill>
              </a:rPr>
              <a:t>c++</a:t>
            </a:r>
            <a:r>
              <a:rPr lang="en-US" altLang="en-US" sz="3600" i="1" dirty="0" smtClean="0">
                <a:solidFill>
                  <a:schemeClr val="tx1"/>
                </a:solidFill>
              </a:rPr>
              <a:t> </a:t>
            </a:r>
            <a:r>
              <a:rPr lang="en-US" altLang="en-US" sz="3600" i="1" dirty="0" err="1" smtClean="0">
                <a:solidFill>
                  <a:schemeClr val="tx1"/>
                </a:solidFill>
              </a:rPr>
              <a:t>struct</a:t>
            </a:r>
            <a:r>
              <a:rPr lang="en-US" altLang="en-US" sz="3600" i="1" dirty="0" smtClean="0">
                <a:solidFill>
                  <a:schemeClr val="tx1"/>
                </a:solidFill>
              </a:rPr>
              <a:t>? Is it a class?</a:t>
            </a:r>
          </a:p>
          <a:p>
            <a:r>
              <a:rPr lang="en-US" altLang="en-US" sz="3600" i="1" dirty="0" smtClean="0">
                <a:solidFill>
                  <a:schemeClr val="tx1"/>
                </a:solidFill>
              </a:rPr>
              <a:t>How do you refer to items in the </a:t>
            </a:r>
            <a:r>
              <a:rPr lang="en-US" altLang="en-US" sz="3600" i="1" dirty="0" err="1" smtClean="0">
                <a:solidFill>
                  <a:schemeClr val="tx1"/>
                </a:solidFill>
              </a:rPr>
              <a:t>struct</a:t>
            </a:r>
            <a:r>
              <a:rPr lang="en-US" altLang="en-US" sz="3600" i="1" dirty="0" smtClean="0">
                <a:solidFill>
                  <a:schemeClr val="tx1"/>
                </a:solidFill>
              </a:rPr>
              <a:t>?</a:t>
            </a:r>
          </a:p>
          <a:p>
            <a:r>
              <a:rPr lang="en-US" altLang="en-US" sz="3600" i="1" dirty="0" smtClean="0">
                <a:solidFill>
                  <a:schemeClr val="tx1"/>
                </a:solidFill>
              </a:rPr>
              <a:t>Can we compare </a:t>
            </a:r>
            <a:r>
              <a:rPr lang="en-US" altLang="en-US" sz="3600" i="1" dirty="0" err="1" smtClean="0">
                <a:solidFill>
                  <a:schemeClr val="tx1"/>
                </a:solidFill>
              </a:rPr>
              <a:t>structs</a:t>
            </a:r>
            <a:r>
              <a:rPr lang="en-US" altLang="en-US" sz="3600" i="1" dirty="0" smtClean="0">
                <a:solidFill>
                  <a:schemeClr val="tx1"/>
                </a:solidFill>
              </a:rPr>
              <a:t>?</a:t>
            </a:r>
          </a:p>
          <a:p>
            <a:r>
              <a:rPr lang="en-US" altLang="en-US" sz="3600" i="1" dirty="0" smtClean="0">
                <a:solidFill>
                  <a:schemeClr val="tx1"/>
                </a:solidFill>
              </a:rPr>
              <a:t>How do you code to reference fields in nested structures?</a:t>
            </a:r>
          </a:p>
          <a:p>
            <a:r>
              <a:rPr lang="en-US" altLang="en-US" sz="3600" i="1" dirty="0" smtClean="0">
                <a:solidFill>
                  <a:schemeClr val="tx1"/>
                </a:solidFill>
              </a:rPr>
              <a:t>Create a pointer named </a:t>
            </a:r>
            <a:r>
              <a:rPr lang="en-US" altLang="en-US" sz="3600" i="1" dirty="0" err="1" smtClean="0">
                <a:solidFill>
                  <a:schemeClr val="tx1"/>
                </a:solidFill>
              </a:rPr>
              <a:t>ptr</a:t>
            </a:r>
            <a:r>
              <a:rPr lang="en-US" altLang="en-US" sz="3600" i="1" dirty="0" smtClean="0">
                <a:solidFill>
                  <a:schemeClr val="tx1"/>
                </a:solidFill>
              </a:rPr>
              <a:t> and set it to the </a:t>
            </a:r>
            <a:r>
              <a:rPr lang="en-US" altLang="en-US" sz="3600" i="1" dirty="0" err="1" smtClean="0">
                <a:solidFill>
                  <a:schemeClr val="tx1"/>
                </a:solidFill>
              </a:rPr>
              <a:t>struct</a:t>
            </a:r>
            <a:r>
              <a:rPr lang="en-US" altLang="en-US" sz="3600" i="1" dirty="0" smtClean="0">
                <a:solidFill>
                  <a:schemeClr val="tx1"/>
                </a:solidFill>
              </a:rPr>
              <a:t> called </a:t>
            </a:r>
            <a:r>
              <a:rPr lang="en-US" altLang="en-US" sz="3600" i="1" dirty="0" err="1" smtClean="0">
                <a:solidFill>
                  <a:schemeClr val="tx1"/>
                </a:solidFill>
              </a:rPr>
              <a:t>bigStruct</a:t>
            </a:r>
            <a:r>
              <a:rPr lang="en-US" altLang="en-US" sz="3600" i="1" dirty="0" smtClean="0">
                <a:solidFill>
                  <a:schemeClr val="tx1"/>
                </a:solidFill>
              </a:rPr>
              <a:t>.</a:t>
            </a:r>
          </a:p>
          <a:p>
            <a:r>
              <a:rPr lang="en-US" altLang="en-US" sz="3600" i="1" dirty="0" smtClean="0">
                <a:solidFill>
                  <a:schemeClr val="tx1"/>
                </a:solidFill>
              </a:rPr>
              <a:t>Access the item stuff in </a:t>
            </a:r>
            <a:r>
              <a:rPr lang="en-US" altLang="en-US" sz="3600" i="1" dirty="0" err="1" smtClean="0">
                <a:solidFill>
                  <a:schemeClr val="tx1"/>
                </a:solidFill>
              </a:rPr>
              <a:t>bigStruct</a:t>
            </a:r>
            <a:r>
              <a:rPr lang="en-US" altLang="en-US" sz="3600" i="1" dirty="0" smtClean="0">
                <a:solidFill>
                  <a:schemeClr val="tx1"/>
                </a:solidFill>
              </a:rPr>
              <a:t> using the pointer </a:t>
            </a:r>
            <a:r>
              <a:rPr lang="en-US" altLang="en-US" sz="3600" i="1" dirty="0" err="1" smtClean="0">
                <a:solidFill>
                  <a:schemeClr val="tx1"/>
                </a:solidFill>
              </a:rPr>
              <a:t>ptr</a:t>
            </a:r>
            <a:r>
              <a:rPr lang="en-US" altLang="en-US" sz="3600" i="1" dirty="0" smtClean="0">
                <a:solidFill>
                  <a:schemeClr val="tx1"/>
                </a:solidFill>
              </a:rPr>
              <a:t>.</a:t>
            </a:r>
            <a:endParaRPr lang="en-US" altLang="en-US" sz="3600" i="1" dirty="0">
              <a:solidFill>
                <a:schemeClr val="tx1"/>
              </a:solidFill>
            </a:endParaRPr>
          </a:p>
          <a:p>
            <a:endParaRPr lang="en-US" altLang="en-US" sz="3600" i="1" dirty="0" smtClean="0"/>
          </a:p>
          <a:p>
            <a:endParaRPr lang="en-US" altLang="en-US" sz="3600" i="1" dirty="0" smtClean="0"/>
          </a:p>
          <a:p>
            <a:endParaRPr lang="en-US" altLang="en-US" sz="3600" i="1" dirty="0" smtClean="0"/>
          </a:p>
          <a:p>
            <a:endParaRPr lang="en-US" altLang="en-US" dirty="0" smtClean="0"/>
          </a:p>
        </p:txBody>
      </p:sp>
      <p:sp>
        <p:nvSpPr>
          <p:cNvPr id="28681" name="Title 3"/>
          <p:cNvSpPr>
            <a:spLocks noGrp="1"/>
          </p:cNvSpPr>
          <p:nvPr>
            <p:ph type="title"/>
          </p:nvPr>
        </p:nvSpPr>
        <p:spPr>
          <a:xfrm>
            <a:off x="2286000" y="152400"/>
            <a:ext cx="1600200" cy="685800"/>
          </a:xfrm>
          <a:solidFill>
            <a:srgbClr val="FFFF00"/>
          </a:solidFill>
        </p:spPr>
        <p:style>
          <a:lnRef idx="1">
            <a:schemeClr val="accent2"/>
          </a:lnRef>
          <a:fillRef idx="2">
            <a:schemeClr val="accent2"/>
          </a:fillRef>
          <a:effectRef idx="1">
            <a:schemeClr val="accent2"/>
          </a:effectRef>
          <a:fontRef idx="minor">
            <a:schemeClr val="dk1"/>
          </a:fontRef>
        </p:style>
        <p:txBody>
          <a:bodyPr/>
          <a:lstStyle/>
          <a:p>
            <a:r>
              <a:rPr lang="en-US" altLang="en-US" dirty="0" smtClean="0"/>
              <a:t>Q &amp; A</a:t>
            </a:r>
          </a:p>
        </p:txBody>
      </p:sp>
    </p:spTree>
    <p:extLst>
      <p:ext uri="{BB962C8B-B14F-4D97-AF65-F5344CB8AC3E}">
        <p14:creationId xmlns:p14="http://schemas.microsoft.com/office/powerpoint/2010/main" val="769241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920" y="1676400"/>
            <a:ext cx="5348175" cy="3086867"/>
          </a:xfrm>
          <a:prstGeom prst="rect">
            <a:avLst/>
          </a:prstGeom>
        </p:spPr>
      </p:pic>
      <p:sp>
        <p:nvSpPr>
          <p:cNvPr id="4" name="Cloud Callout 3"/>
          <p:cNvSpPr/>
          <p:nvPr/>
        </p:nvSpPr>
        <p:spPr>
          <a:xfrm>
            <a:off x="5410200" y="189742"/>
            <a:ext cx="3657600" cy="1943857"/>
          </a:xfrm>
          <a:prstGeom prst="cloudCallout">
            <a:avLst>
              <a:gd name="adj1" fmla="val -34793"/>
              <a:gd name="adj2" fmla="val 918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structs</a:t>
            </a:r>
            <a:r>
              <a:rPr lang="en-US" dirty="0"/>
              <a:t> are functionally the same as </a:t>
            </a:r>
            <a:r>
              <a:rPr lang="en-US" dirty="0" smtClean="0"/>
              <a:t>classes, except for default member/inheritance access</a:t>
            </a:r>
            <a:endParaRPr lang="en-US" dirty="0"/>
          </a:p>
        </p:txBody>
      </p:sp>
      <p:sp>
        <p:nvSpPr>
          <p:cNvPr id="6" name="TextBox 5"/>
          <p:cNvSpPr txBox="1"/>
          <p:nvPr/>
        </p:nvSpPr>
        <p:spPr>
          <a:xfrm>
            <a:off x="731520" y="5029200"/>
            <a:ext cx="6781800" cy="923330"/>
          </a:xfrm>
          <a:prstGeom prst="rect">
            <a:avLst/>
          </a:prstGeom>
          <a:noFill/>
        </p:spPr>
        <p:txBody>
          <a:bodyPr wrap="square" rtlCol="0">
            <a:spAutoFit/>
          </a:bodyPr>
          <a:lstStyle/>
          <a:p>
            <a:r>
              <a:rPr lang="en-US" i="1" dirty="0" smtClean="0"/>
              <a:t>Some think we </a:t>
            </a:r>
            <a:r>
              <a:rPr lang="en-US" i="1" dirty="0"/>
              <a:t>should use a </a:t>
            </a:r>
            <a:r>
              <a:rPr lang="en-US" i="1" dirty="0" err="1"/>
              <a:t>struct</a:t>
            </a:r>
            <a:r>
              <a:rPr lang="en-US" i="1" dirty="0"/>
              <a:t> for types that contain mostly data, and a class for applications that benefit from more procedural </a:t>
            </a:r>
            <a:r>
              <a:rPr lang="en-US" i="1" dirty="0" smtClean="0"/>
              <a:t>encapsulation. </a:t>
            </a:r>
            <a:endParaRPr lang="en-US" i="1" dirty="0"/>
          </a:p>
        </p:txBody>
      </p:sp>
    </p:spTree>
    <p:extLst>
      <p:ext uri="{BB962C8B-B14F-4D97-AF65-F5344CB8AC3E}">
        <p14:creationId xmlns:p14="http://schemas.microsoft.com/office/powerpoint/2010/main" val="26682561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2"/>
          <p:cNvSpPr txBox="1">
            <a:spLocks noChangeArrowheads="1"/>
          </p:cNvSpPr>
          <p:nvPr/>
        </p:nvSpPr>
        <p:spPr bwMode="auto">
          <a:xfrm>
            <a:off x="114300" y="990600"/>
            <a:ext cx="8915400" cy="634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ts val="600"/>
              </a:spcBef>
              <a:buClr>
                <a:schemeClr val="accent1"/>
              </a:buClr>
              <a:defRPr sz="2000">
                <a:solidFill>
                  <a:schemeClr val="tx1"/>
                </a:solidFill>
                <a:latin typeface="Garamond" panose="02020404030301010803" pitchFamily="18" charset="0"/>
                <a:cs typeface="Tahoma" panose="020B0604030504040204" pitchFamily="34" charset="0"/>
              </a:defRPr>
            </a:lvl1pPr>
            <a:lvl2pPr marL="742950" indent="-285750" algn="ctr">
              <a:spcBef>
                <a:spcPts val="1200"/>
              </a:spcBef>
              <a:buClr>
                <a:schemeClr val="accent1"/>
              </a:buClr>
              <a:defRPr>
                <a:solidFill>
                  <a:schemeClr val="tx2"/>
                </a:solidFill>
                <a:latin typeface="Garamond" panose="02020404030301010803" pitchFamily="18" charset="0"/>
                <a:cs typeface="Tahoma" panose="020B0604030504040204" pitchFamily="34" charset="0"/>
              </a:defRPr>
            </a:lvl2pPr>
            <a:lvl3pPr marL="1143000" indent="-228600" algn="ctr">
              <a:spcBef>
                <a:spcPts val="1200"/>
              </a:spcBef>
              <a:buClr>
                <a:schemeClr val="accent1"/>
              </a:buClr>
              <a:defRPr sz="1600">
                <a:solidFill>
                  <a:schemeClr val="tx1"/>
                </a:solidFill>
                <a:latin typeface="Garamond" panose="02020404030301010803" pitchFamily="18" charset="0"/>
                <a:cs typeface="Tahoma" panose="020B0604030504040204" pitchFamily="34" charset="0"/>
              </a:defRPr>
            </a:lvl3pPr>
            <a:lvl4pPr marL="1600200" indent="-228600" algn="ctr">
              <a:spcBef>
                <a:spcPts val="1200"/>
              </a:spcBef>
              <a:buClr>
                <a:schemeClr val="accent1"/>
              </a:buClr>
              <a:defRPr sz="1400">
                <a:solidFill>
                  <a:schemeClr val="tx2"/>
                </a:solidFill>
                <a:latin typeface="Garamond" panose="02020404030301010803" pitchFamily="18" charset="0"/>
                <a:cs typeface="Tahoma" panose="020B0604030504040204" pitchFamily="34" charset="0"/>
              </a:defRPr>
            </a:lvl4pPr>
            <a:lvl5pPr marL="2057400" indent="-228600" algn="ctr">
              <a:spcBef>
                <a:spcPts val="1200"/>
              </a:spcBef>
              <a:buClr>
                <a:schemeClr val="accent1"/>
              </a:buClr>
              <a:defRPr sz="1400">
                <a:solidFill>
                  <a:schemeClr val="tx1"/>
                </a:solidFill>
                <a:latin typeface="Garamond" panose="02020404030301010803" pitchFamily="18" charset="0"/>
                <a:cs typeface="Tahoma" panose="020B0604030504040204" pitchFamily="34" charset="0"/>
              </a:defRPr>
            </a:lvl5pPr>
            <a:lvl6pPr marL="25146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6pPr>
            <a:lvl7pPr marL="29718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7pPr>
            <a:lvl8pPr marL="34290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8pPr>
            <a:lvl9pPr marL="38862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9pPr>
          </a:lstStyle>
          <a:p>
            <a:pPr algn="l" eaLnBrk="1" hangingPunct="1">
              <a:spcBef>
                <a:spcPct val="0"/>
              </a:spcBef>
              <a:buClrTx/>
            </a:pPr>
            <a:r>
              <a:rPr lang="en-US" altLang="en-US" sz="1600" b="1" dirty="0">
                <a:latin typeface="Aharoni" panose="02010803020104030203" pitchFamily="2" charset="-79"/>
                <a:cs typeface="Aharoni" panose="02010803020104030203" pitchFamily="2" charset="-79"/>
              </a:rPr>
              <a:t>Slide contributions include:</a:t>
            </a:r>
          </a:p>
          <a:p>
            <a:pPr algn="l" eaLnBrk="1" hangingPunct="1">
              <a:spcBef>
                <a:spcPct val="0"/>
              </a:spcBef>
              <a:buClrTx/>
            </a:pPr>
            <a:r>
              <a:rPr lang="en-US" altLang="en-US" sz="1600" dirty="0">
                <a:latin typeface="Aharoni" panose="02010803020104030203" pitchFamily="2" charset="-79"/>
                <a:cs typeface="Aharoni" panose="02010803020104030203" pitchFamily="2" charset="-79"/>
              </a:rPr>
              <a:t> </a:t>
            </a:r>
          </a:p>
          <a:p>
            <a:pPr algn="l" eaLnBrk="1" hangingPunct="1">
              <a:spcBef>
                <a:spcPct val="0"/>
              </a:spcBef>
              <a:buClrTx/>
            </a:pPr>
            <a:r>
              <a:rPr lang="en-US" altLang="en-US" sz="1600" dirty="0">
                <a:latin typeface="Aharoni" panose="02010803020104030203" pitchFamily="2" charset="-79"/>
                <a:cs typeface="Aharoni" panose="02010803020104030203" pitchFamily="2" charset="-79"/>
              </a:rPr>
              <a:t>Walter </a:t>
            </a:r>
            <a:r>
              <a:rPr lang="en-US" altLang="en-US" sz="1600" dirty="0" err="1">
                <a:latin typeface="Aharoni" panose="02010803020104030203" pitchFamily="2" charset="-79"/>
                <a:cs typeface="Aharoni" panose="02010803020104030203" pitchFamily="2" charset="-79"/>
              </a:rPr>
              <a:t>Savitch</a:t>
            </a:r>
            <a:r>
              <a:rPr lang="en-US" altLang="en-US" sz="1600" dirty="0">
                <a:latin typeface="Aharoni" panose="02010803020104030203" pitchFamily="2" charset="-79"/>
                <a:cs typeface="Aharoni" panose="02010803020104030203" pitchFamily="2" charset="-79"/>
              </a:rPr>
              <a:t>, </a:t>
            </a:r>
            <a:r>
              <a:rPr lang="en-US" altLang="en-US" sz="1600" i="1" dirty="0">
                <a:latin typeface="Aharoni" panose="02010803020104030203" pitchFamily="2" charset="-79"/>
                <a:cs typeface="Aharoni" panose="02010803020104030203" pitchFamily="2" charset="-79"/>
              </a:rPr>
              <a:t>Problem solving with C++ </a:t>
            </a:r>
            <a:r>
              <a:rPr lang="en-US" altLang="en-US" sz="1600" dirty="0" smtClean="0">
                <a:latin typeface="Aharoni" panose="02010803020104030203" pitchFamily="2" charset="-79"/>
                <a:cs typeface="Aharoni" panose="02010803020104030203" pitchFamily="2" charset="-79"/>
              </a:rPr>
              <a:t>(9th </a:t>
            </a:r>
            <a:r>
              <a:rPr lang="en-US" altLang="en-US" sz="1600" dirty="0">
                <a:latin typeface="Aharoni" panose="02010803020104030203" pitchFamily="2" charset="-79"/>
                <a:cs typeface="Aharoni" panose="02010803020104030203" pitchFamily="2" charset="-79"/>
              </a:rPr>
              <a:t>Edition)</a:t>
            </a:r>
            <a:r>
              <a:rPr lang="en-US" altLang="en-US" sz="1600" i="1" dirty="0">
                <a:latin typeface="Aharoni" panose="02010803020104030203" pitchFamily="2" charset="-79"/>
                <a:cs typeface="Aharoni" panose="02010803020104030203" pitchFamily="2" charset="-79"/>
              </a:rPr>
              <a:t>. </a:t>
            </a:r>
            <a:r>
              <a:rPr lang="en-US" altLang="en-US" sz="1600" dirty="0">
                <a:latin typeface="Aharoni" panose="02010803020104030203" pitchFamily="2" charset="-79"/>
                <a:cs typeface="Aharoni" panose="02010803020104030203" pitchFamily="2" charset="-79"/>
              </a:rPr>
              <a:t>Addison-Wesley Longman Publishing Co., Inc. Boston, MA, USA ©2015</a:t>
            </a:r>
          </a:p>
          <a:p>
            <a:pPr algn="l" eaLnBrk="1" hangingPunct="1">
              <a:spcBef>
                <a:spcPct val="0"/>
              </a:spcBef>
              <a:buClrTx/>
            </a:pPr>
            <a:endParaRPr lang="en-US" altLang="en-US" sz="1600" dirty="0">
              <a:latin typeface="Aharoni" panose="02010803020104030203" pitchFamily="2" charset="-79"/>
              <a:cs typeface="Aharoni" panose="02010803020104030203" pitchFamily="2" charset="-79"/>
            </a:endParaRPr>
          </a:p>
          <a:p>
            <a:pPr algn="l" eaLnBrk="1" hangingPunct="1">
              <a:spcBef>
                <a:spcPct val="0"/>
              </a:spcBef>
              <a:buClrTx/>
            </a:pPr>
            <a:r>
              <a:rPr lang="en-US" altLang="en-US" sz="1600" dirty="0">
                <a:latin typeface="Aharoni" panose="02010803020104030203" pitchFamily="2" charset="-79"/>
                <a:cs typeface="Aharoni" panose="02010803020104030203" pitchFamily="2" charset="-79"/>
              </a:rPr>
              <a:t>Gaddis, </a:t>
            </a:r>
            <a:r>
              <a:rPr lang="en-US" altLang="en-US" sz="1600" i="1" dirty="0">
                <a:latin typeface="Aharoni" panose="02010803020104030203" pitchFamily="2" charset="-79"/>
                <a:cs typeface="Aharoni" panose="02010803020104030203" pitchFamily="2" charset="-79"/>
              </a:rPr>
              <a:t>Starting Out with C++: From Control Structures through Objects</a:t>
            </a:r>
            <a:r>
              <a:rPr lang="en-US" altLang="en-US" sz="1600" dirty="0">
                <a:latin typeface="Aharoni" panose="02010803020104030203" pitchFamily="2" charset="-79"/>
                <a:cs typeface="Aharoni" panose="02010803020104030203" pitchFamily="2" charset="-79"/>
              </a:rPr>
              <a:t>, (8th Ed.) , Addison-Wesley Longman Publishing Co., Inc. Boston, MA, USA ©2015</a:t>
            </a:r>
          </a:p>
          <a:p>
            <a:pPr algn="l" eaLnBrk="1" hangingPunct="1">
              <a:spcBef>
                <a:spcPct val="0"/>
              </a:spcBef>
              <a:buClrTx/>
            </a:pPr>
            <a:endParaRPr lang="en-US" altLang="en-US" sz="1600" dirty="0">
              <a:latin typeface="Aharoni" panose="02010803020104030203" pitchFamily="2" charset="-79"/>
              <a:cs typeface="Aharoni" panose="02010803020104030203" pitchFamily="2" charset="-79"/>
            </a:endParaRPr>
          </a:p>
          <a:p>
            <a:pPr algn="l" eaLnBrk="1" hangingPunct="1">
              <a:spcBef>
                <a:spcPct val="0"/>
              </a:spcBef>
              <a:buClrTx/>
            </a:pPr>
            <a:r>
              <a:rPr lang="en-US" altLang="en-US" sz="1600" dirty="0">
                <a:latin typeface="Aharoni" panose="02010803020104030203" pitchFamily="2" charset="-79"/>
                <a:cs typeface="Aharoni" panose="02010803020104030203" pitchFamily="2" charset="-79"/>
              </a:rPr>
              <a:t>Bjarne </a:t>
            </a:r>
            <a:r>
              <a:rPr lang="en-US" altLang="en-US" sz="1600" dirty="0" err="1">
                <a:latin typeface="Aharoni" panose="02010803020104030203" pitchFamily="2" charset="-79"/>
                <a:cs typeface="Aharoni" panose="02010803020104030203" pitchFamily="2" charset="-79"/>
              </a:rPr>
              <a:t>Stroustrup</a:t>
            </a:r>
            <a:r>
              <a:rPr lang="en-US" altLang="en-US" sz="1600" dirty="0">
                <a:latin typeface="Aharoni" panose="02010803020104030203" pitchFamily="2" charset="-79"/>
                <a:cs typeface="Aharoni" panose="02010803020104030203" pitchFamily="2" charset="-79"/>
              </a:rPr>
              <a:t>, </a:t>
            </a:r>
            <a:r>
              <a:rPr lang="en-US" altLang="en-US" sz="1600" i="1" dirty="0">
                <a:latin typeface="Aharoni" panose="02010803020104030203" pitchFamily="2" charset="-79"/>
                <a:cs typeface="Aharoni" panose="02010803020104030203" pitchFamily="2" charset="-79"/>
              </a:rPr>
              <a:t>The C++ Programming Language, </a:t>
            </a:r>
            <a:r>
              <a:rPr lang="en-US" altLang="en-US" sz="1600" dirty="0">
                <a:latin typeface="Aharoni" panose="02010803020104030203" pitchFamily="2" charset="-79"/>
                <a:cs typeface="Aharoni" panose="02010803020104030203" pitchFamily="2" charset="-79"/>
              </a:rPr>
              <a:t>3rd Edition, Addison-Wesley Longman Publishing Co., Inc. Boston, MA, USA ©2007</a:t>
            </a:r>
          </a:p>
          <a:p>
            <a:pPr algn="l" eaLnBrk="1" hangingPunct="1">
              <a:spcBef>
                <a:spcPct val="0"/>
              </a:spcBef>
              <a:buClrTx/>
            </a:pPr>
            <a:endParaRPr lang="en-US" altLang="en-US" sz="1600" dirty="0">
              <a:latin typeface="Aharoni" panose="02010803020104030203" pitchFamily="2" charset="-79"/>
              <a:cs typeface="Aharoni" panose="02010803020104030203" pitchFamily="2" charset="-79"/>
            </a:endParaRPr>
          </a:p>
          <a:p>
            <a:pPr algn="l" eaLnBrk="1" hangingPunct="1">
              <a:spcBef>
                <a:spcPct val="0"/>
              </a:spcBef>
              <a:buClrTx/>
            </a:pPr>
            <a:r>
              <a:rPr lang="en-US" altLang="en-US" sz="1600" dirty="0">
                <a:latin typeface="Aharoni" panose="02010803020104030203" pitchFamily="2" charset="-79"/>
                <a:cs typeface="Aharoni" panose="02010803020104030203" pitchFamily="2" charset="-79"/>
              </a:rPr>
              <a:t>Herb Sutter, Andrei </a:t>
            </a:r>
            <a:r>
              <a:rPr lang="en-US" altLang="en-US" sz="1600" dirty="0" err="1">
                <a:latin typeface="Aharoni" panose="02010803020104030203" pitchFamily="2" charset="-79"/>
                <a:cs typeface="Aharoni" panose="02010803020104030203" pitchFamily="2" charset="-79"/>
              </a:rPr>
              <a:t>Alexandrescu</a:t>
            </a:r>
            <a:r>
              <a:rPr lang="en-US" altLang="en-US" sz="1600" dirty="0">
                <a:latin typeface="Aharoni" panose="02010803020104030203" pitchFamily="2" charset="-79"/>
                <a:cs typeface="Aharoni" panose="02010803020104030203" pitchFamily="2" charset="-79"/>
              </a:rPr>
              <a:t>, </a:t>
            </a:r>
            <a:r>
              <a:rPr lang="en-US" altLang="en-US" sz="1600" i="1" dirty="0">
                <a:latin typeface="Aharoni" panose="02010803020104030203" pitchFamily="2" charset="-79"/>
                <a:cs typeface="Aharoni" panose="02010803020104030203" pitchFamily="2" charset="-79"/>
              </a:rPr>
              <a:t>C++ coding standards : 101 rules, guidelines, and best practices, </a:t>
            </a:r>
            <a:r>
              <a:rPr lang="en-US" altLang="en-US" sz="1600" dirty="0">
                <a:latin typeface="Aharoni" panose="02010803020104030203" pitchFamily="2" charset="-79"/>
                <a:cs typeface="Aharoni" panose="02010803020104030203" pitchFamily="2" charset="-79"/>
              </a:rPr>
              <a:t>Copyright © 2005 Pearson Education, Inc</a:t>
            </a:r>
            <a:r>
              <a:rPr lang="en-US" altLang="en-US" sz="1600" dirty="0" smtClean="0">
                <a:latin typeface="Aharoni" panose="02010803020104030203" pitchFamily="2" charset="-79"/>
                <a:cs typeface="Aharoni" panose="02010803020104030203" pitchFamily="2" charset="-79"/>
              </a:rPr>
              <a:t>.</a:t>
            </a:r>
          </a:p>
          <a:p>
            <a:pPr algn="l" eaLnBrk="1" hangingPunct="1">
              <a:spcBef>
                <a:spcPct val="0"/>
              </a:spcBef>
              <a:buClrTx/>
            </a:pPr>
            <a:endParaRPr lang="en-US" altLang="en-US" sz="1600" dirty="0">
              <a:latin typeface="Aharoni" panose="02010803020104030203" pitchFamily="2" charset="-79"/>
              <a:cs typeface="Aharoni" panose="02010803020104030203" pitchFamily="2" charset="-79"/>
            </a:endParaRPr>
          </a:p>
          <a:p>
            <a:pPr algn="l">
              <a:spcBef>
                <a:spcPct val="0"/>
              </a:spcBef>
              <a:buClrTx/>
            </a:pPr>
            <a:r>
              <a:rPr lang="en-US" altLang="en-US" sz="1600" b="1" dirty="0">
                <a:latin typeface="Aharoni" panose="02010803020104030203" pitchFamily="2" charset="-79"/>
                <a:cs typeface="Aharoni" panose="02010803020104030203" pitchFamily="2" charset="-79"/>
              </a:rPr>
              <a:t>Paul </a:t>
            </a:r>
            <a:r>
              <a:rPr lang="en-US" altLang="en-US" sz="1600" b="1" dirty="0" err="1">
                <a:latin typeface="Aharoni" panose="02010803020104030203" pitchFamily="2" charset="-79"/>
                <a:cs typeface="Aharoni" panose="02010803020104030203" pitchFamily="2" charset="-79"/>
              </a:rPr>
              <a:t>Deitel</a:t>
            </a:r>
            <a:r>
              <a:rPr lang="en-US" altLang="en-US" sz="1600" b="1" dirty="0">
                <a:latin typeface="Aharoni" panose="02010803020104030203" pitchFamily="2" charset="-79"/>
                <a:cs typeface="Aharoni" panose="02010803020104030203" pitchFamily="2" charset="-79"/>
              </a:rPr>
              <a:t> &amp; Harvey </a:t>
            </a:r>
            <a:r>
              <a:rPr lang="en-US" altLang="en-US" sz="1600" b="1" dirty="0" err="1">
                <a:latin typeface="Aharoni" panose="02010803020104030203" pitchFamily="2" charset="-79"/>
                <a:cs typeface="Aharoni" panose="02010803020104030203" pitchFamily="2" charset="-79"/>
              </a:rPr>
              <a:t>Deitel</a:t>
            </a:r>
            <a:r>
              <a:rPr lang="en-US" altLang="en-US" sz="1600" b="1" dirty="0">
                <a:latin typeface="Aharoni" panose="02010803020104030203" pitchFamily="2" charset="-79"/>
                <a:cs typeface="Aharoni" panose="02010803020104030203" pitchFamily="2" charset="-79"/>
              </a:rPr>
              <a:t>, C++ How to Program, (7th Ed.) © 2010 by Pearson Education, Inc.</a:t>
            </a:r>
          </a:p>
          <a:p>
            <a:pPr algn="l">
              <a:spcBef>
                <a:spcPct val="0"/>
              </a:spcBef>
              <a:buClrTx/>
            </a:pPr>
            <a:r>
              <a:rPr lang="en-US" altLang="en-US" sz="1600" b="1" dirty="0">
                <a:latin typeface="Aharoni" panose="02010803020104030203" pitchFamily="2" charset="-79"/>
                <a:cs typeface="Aharoni" panose="02010803020104030203" pitchFamily="2" charset="-79"/>
              </a:rPr>
              <a:t>Upper Saddle River, New Jersey </a:t>
            </a:r>
            <a:r>
              <a:rPr lang="en-US" altLang="en-US" sz="1600" b="1" dirty="0" smtClean="0">
                <a:latin typeface="Aharoni" panose="02010803020104030203" pitchFamily="2" charset="-79"/>
                <a:cs typeface="Aharoni" panose="02010803020104030203" pitchFamily="2" charset="-79"/>
              </a:rPr>
              <a:t>07458</a:t>
            </a:r>
          </a:p>
          <a:p>
            <a:pPr algn="l">
              <a:spcBef>
                <a:spcPct val="0"/>
              </a:spcBef>
              <a:buClrTx/>
            </a:pPr>
            <a:endParaRPr lang="en-US" altLang="en-US" sz="1600" b="1" dirty="0">
              <a:latin typeface="Aharoni" panose="02010803020104030203" pitchFamily="2" charset="-79"/>
              <a:cs typeface="Aharoni" panose="02010803020104030203" pitchFamily="2" charset="-79"/>
            </a:endParaRPr>
          </a:p>
          <a:p>
            <a:pPr algn="l">
              <a:spcBef>
                <a:spcPct val="0"/>
              </a:spcBef>
              <a:buClrTx/>
            </a:pPr>
            <a:r>
              <a:rPr lang="en-US" altLang="en-US" sz="1600" b="1" dirty="0" smtClean="0">
                <a:latin typeface="Aharoni" panose="02010803020104030203" pitchFamily="2" charset="-79"/>
                <a:cs typeface="Aharoni" panose="02010803020104030203" pitchFamily="2" charset="-79"/>
              </a:rPr>
              <a:t>Scott Meyers, </a:t>
            </a:r>
            <a:r>
              <a:rPr lang="en-US" altLang="en-US" sz="1600" b="1" i="1" dirty="0" smtClean="0">
                <a:latin typeface="Aharoni" panose="02010803020104030203" pitchFamily="2" charset="-79"/>
                <a:cs typeface="Aharoni" panose="02010803020104030203" pitchFamily="2" charset="-79"/>
              </a:rPr>
              <a:t>Effective </a:t>
            </a:r>
            <a:r>
              <a:rPr lang="en-US" altLang="en-US" sz="1600" b="1" i="1" dirty="0">
                <a:latin typeface="Aharoni" panose="02010803020104030203" pitchFamily="2" charset="-79"/>
                <a:cs typeface="Aharoni" panose="02010803020104030203" pitchFamily="2" charset="-79"/>
              </a:rPr>
              <a:t>Modern C</a:t>
            </a:r>
            <a:r>
              <a:rPr lang="en-US" altLang="en-US" sz="1600" b="1" i="1" dirty="0" smtClean="0">
                <a:latin typeface="Aharoni" panose="02010803020104030203" pitchFamily="2" charset="-79"/>
                <a:cs typeface="Aharoni" panose="02010803020104030203" pitchFamily="2" charset="-79"/>
              </a:rPr>
              <a:t>++</a:t>
            </a:r>
            <a:r>
              <a:rPr lang="en-US" altLang="en-US" sz="1600" b="1" dirty="0" smtClean="0">
                <a:latin typeface="Aharoni" panose="02010803020104030203" pitchFamily="2" charset="-79"/>
                <a:cs typeface="Aharoni" panose="02010803020104030203" pitchFamily="2" charset="-79"/>
              </a:rPr>
              <a:t>. </a:t>
            </a:r>
            <a:r>
              <a:rPr lang="en-US" altLang="en-US" sz="1600" b="1" dirty="0">
                <a:latin typeface="Aharoni" panose="02010803020104030203" pitchFamily="2" charset="-79"/>
                <a:cs typeface="Aharoni" panose="02010803020104030203" pitchFamily="2" charset="-79"/>
              </a:rPr>
              <a:t>Copyright </a:t>
            </a:r>
            <a:r>
              <a:rPr lang="en-US" altLang="en-US" sz="1600" dirty="0">
                <a:latin typeface="Aharoni" panose="02010803020104030203" pitchFamily="2" charset="-79"/>
                <a:cs typeface="Aharoni" panose="02010803020104030203" pitchFamily="2" charset="-79"/>
              </a:rPr>
              <a:t>© </a:t>
            </a:r>
            <a:r>
              <a:rPr lang="en-US" altLang="en-US" sz="1600" b="1" dirty="0" smtClean="0">
                <a:latin typeface="Aharoni" panose="02010803020104030203" pitchFamily="2" charset="-79"/>
                <a:cs typeface="Aharoni" panose="02010803020104030203" pitchFamily="2" charset="-79"/>
              </a:rPr>
              <a:t>2015 </a:t>
            </a:r>
            <a:r>
              <a:rPr lang="en-US" altLang="en-US" sz="1600" b="1" dirty="0">
                <a:latin typeface="Aharoni" panose="02010803020104030203" pitchFamily="2" charset="-79"/>
                <a:cs typeface="Aharoni" panose="02010803020104030203" pitchFamily="2" charset="-79"/>
              </a:rPr>
              <a:t>(O’Reilly) </a:t>
            </a:r>
            <a:r>
              <a:rPr lang="en-US" altLang="en-US" sz="1600" b="1" dirty="0" smtClean="0">
                <a:latin typeface="Aharoni" panose="02010803020104030203" pitchFamily="2" charset="-79"/>
                <a:cs typeface="Aharoni" panose="02010803020104030203" pitchFamily="2" charset="-79"/>
              </a:rPr>
              <a:t>, </a:t>
            </a:r>
            <a:r>
              <a:rPr lang="en-US" altLang="en-US" b="1" dirty="0">
                <a:latin typeface="Aharoni" panose="02010803020104030203" pitchFamily="2" charset="-79"/>
                <a:cs typeface="Aharoni" panose="02010803020104030203" pitchFamily="2" charset="-79"/>
              </a:rPr>
              <a:t>978-1-491-90399-5</a:t>
            </a:r>
            <a:r>
              <a:rPr lang="en-US" altLang="en-US" sz="1600" b="1" dirty="0" smtClean="0">
                <a:latin typeface="Aharoni" panose="02010803020104030203" pitchFamily="2" charset="-79"/>
                <a:cs typeface="Aharoni" panose="02010803020104030203" pitchFamily="2" charset="-79"/>
              </a:rPr>
              <a:t>. </a:t>
            </a:r>
          </a:p>
          <a:p>
            <a:pPr algn="l">
              <a:spcBef>
                <a:spcPct val="0"/>
              </a:spcBef>
              <a:buClrTx/>
            </a:pPr>
            <a:endParaRPr lang="en-US" altLang="en-US" sz="1600" b="1" dirty="0">
              <a:latin typeface="Aharoni" panose="02010803020104030203" pitchFamily="2" charset="-79"/>
              <a:cs typeface="Aharoni" panose="02010803020104030203" pitchFamily="2" charset="-79"/>
            </a:endParaRPr>
          </a:p>
          <a:p>
            <a:pPr algn="l">
              <a:spcBef>
                <a:spcPct val="0"/>
              </a:spcBef>
              <a:buClrTx/>
            </a:pPr>
            <a:r>
              <a:rPr lang="en-US" altLang="en-US" sz="1600" b="1" dirty="0">
                <a:latin typeface="Aharoni" panose="02010803020104030203" pitchFamily="2" charset="-79"/>
                <a:cs typeface="Aharoni" panose="02010803020104030203" pitchFamily="2" charset="-79"/>
              </a:rPr>
              <a:t>Andrew Koenig and Barbara E. Moo</a:t>
            </a:r>
            <a:r>
              <a:rPr lang="en-US" altLang="en-US" sz="1600" b="1" dirty="0" smtClean="0">
                <a:latin typeface="Aharoni" panose="02010803020104030203" pitchFamily="2" charset="-79"/>
                <a:cs typeface="Aharoni" panose="02010803020104030203" pitchFamily="2" charset="-79"/>
              </a:rPr>
              <a:t>, </a:t>
            </a:r>
            <a:r>
              <a:rPr lang="en-US" altLang="en-US" sz="1600" b="1" i="1" dirty="0" smtClean="0">
                <a:latin typeface="Aharoni" panose="02010803020104030203" pitchFamily="2" charset="-79"/>
                <a:cs typeface="Aharoni" panose="02010803020104030203" pitchFamily="2" charset="-79"/>
              </a:rPr>
              <a:t>Accelerated </a:t>
            </a:r>
            <a:r>
              <a:rPr lang="en-US" altLang="en-US" sz="1600" b="1" i="1" dirty="0">
                <a:latin typeface="Aharoni" panose="02010803020104030203" pitchFamily="2" charset="-79"/>
                <a:cs typeface="Aharoni" panose="02010803020104030203" pitchFamily="2" charset="-79"/>
              </a:rPr>
              <a:t>C</a:t>
            </a:r>
            <a:r>
              <a:rPr lang="en-US" altLang="en-US" sz="1600" b="1" i="1" dirty="0" smtClean="0">
                <a:latin typeface="Aharoni" panose="02010803020104030203" pitchFamily="2" charset="-79"/>
                <a:cs typeface="Aharoni" panose="02010803020104030203" pitchFamily="2" charset="-79"/>
              </a:rPr>
              <a:t>++ Practical </a:t>
            </a:r>
            <a:r>
              <a:rPr lang="en-US" altLang="en-US" sz="1600" b="1" i="1" dirty="0">
                <a:latin typeface="Aharoni" panose="02010803020104030203" pitchFamily="2" charset="-79"/>
                <a:cs typeface="Aharoni" panose="02010803020104030203" pitchFamily="2" charset="-79"/>
              </a:rPr>
              <a:t>Programming by </a:t>
            </a:r>
            <a:r>
              <a:rPr lang="en-US" altLang="en-US" sz="1600" b="1" i="1" dirty="0" smtClean="0">
                <a:latin typeface="Aharoni" panose="02010803020104030203" pitchFamily="2" charset="-79"/>
                <a:cs typeface="Aharoni" panose="02010803020104030203" pitchFamily="2" charset="-79"/>
              </a:rPr>
              <a:t>Example,</a:t>
            </a:r>
            <a:endParaRPr lang="en-US" altLang="en-US" sz="1600" b="1" i="1" dirty="0">
              <a:latin typeface="Aharoni" panose="02010803020104030203" pitchFamily="2" charset="-79"/>
              <a:cs typeface="Aharoni" panose="02010803020104030203" pitchFamily="2" charset="-79"/>
            </a:endParaRPr>
          </a:p>
          <a:p>
            <a:pPr algn="l">
              <a:spcBef>
                <a:spcPct val="0"/>
              </a:spcBef>
              <a:buClrTx/>
            </a:pPr>
            <a:r>
              <a:rPr lang="en-US" altLang="en-US" sz="1600" b="1" dirty="0" smtClean="0">
                <a:latin typeface="Aharoni" panose="02010803020104030203" pitchFamily="2" charset="-79"/>
                <a:cs typeface="Aharoni" panose="02010803020104030203" pitchFamily="2" charset="-79"/>
              </a:rPr>
              <a:t>Addison-Wesley</a:t>
            </a:r>
            <a:r>
              <a:rPr lang="en-US" altLang="en-US" sz="1600" b="1" dirty="0">
                <a:latin typeface="Aharoni" panose="02010803020104030203" pitchFamily="2" charset="-79"/>
                <a:cs typeface="Aharoni" panose="02010803020104030203" pitchFamily="2" charset="-79"/>
              </a:rPr>
              <a:t>, </a:t>
            </a:r>
            <a:r>
              <a:rPr lang="en-US" altLang="en-US" sz="1600" b="1" dirty="0" smtClean="0">
                <a:latin typeface="Aharoni" panose="02010803020104030203" pitchFamily="2" charset="-79"/>
                <a:cs typeface="Aharoni" panose="02010803020104030203" pitchFamily="2" charset="-79"/>
              </a:rPr>
              <a:t>2000 ISBN </a:t>
            </a:r>
            <a:r>
              <a:rPr lang="en-US" altLang="en-US" b="1" dirty="0" smtClean="0">
                <a:latin typeface="Aharoni" panose="02010803020104030203" pitchFamily="2" charset="-79"/>
                <a:cs typeface="Aharoni" panose="02010803020104030203" pitchFamily="2" charset="-79"/>
              </a:rPr>
              <a:t>0-201-70353-</a:t>
            </a:r>
            <a:r>
              <a:rPr lang="en-US" altLang="en-US" sz="1400" b="1" dirty="0" smtClean="0">
                <a:latin typeface="Aharoni" panose="02010803020104030203" pitchFamily="2" charset="-79"/>
                <a:cs typeface="Aharoni" panose="02010803020104030203" pitchFamily="2" charset="-79"/>
              </a:rPr>
              <a:t>X</a:t>
            </a:r>
          </a:p>
          <a:p>
            <a:pPr algn="l">
              <a:spcBef>
                <a:spcPct val="0"/>
              </a:spcBef>
              <a:buClrTx/>
            </a:pPr>
            <a:endParaRPr lang="en-US" altLang="en-US" sz="1400" b="1" dirty="0" smtClean="0">
              <a:latin typeface="Aharoni" panose="02010803020104030203" pitchFamily="2" charset="-79"/>
              <a:cs typeface="Aharoni" panose="02010803020104030203" pitchFamily="2" charset="-79"/>
            </a:endParaRPr>
          </a:p>
          <a:p>
            <a:pPr algn="l">
              <a:spcBef>
                <a:spcPct val="0"/>
              </a:spcBef>
              <a:buClrTx/>
            </a:pPr>
            <a:endParaRPr lang="en-US" altLang="en-US" sz="1600" dirty="0">
              <a:latin typeface="Aharoni" panose="02010803020104030203" pitchFamily="2" charset="-79"/>
              <a:cs typeface="Aharoni" panose="02010803020104030203" pitchFamily="2" charset="-79"/>
            </a:endParaRPr>
          </a:p>
          <a:p>
            <a:pPr algn="l" eaLnBrk="1" hangingPunct="1">
              <a:spcBef>
                <a:spcPct val="0"/>
              </a:spcBef>
              <a:buClrTx/>
            </a:pPr>
            <a:r>
              <a:rPr lang="en-US" altLang="en-US" sz="1600" dirty="0">
                <a:latin typeface="Aharoni" panose="02010803020104030203" pitchFamily="2" charset="-79"/>
                <a:cs typeface="Aharoni" panose="02010803020104030203" pitchFamily="2" charset="-79"/>
              </a:rPr>
              <a:t/>
            </a:r>
            <a:br>
              <a:rPr lang="en-US" altLang="en-US" sz="1600" dirty="0">
                <a:latin typeface="Aharoni" panose="02010803020104030203" pitchFamily="2" charset="-79"/>
                <a:cs typeface="Aharoni" panose="02010803020104030203" pitchFamily="2" charset="-79"/>
              </a:rPr>
            </a:br>
            <a:endParaRPr lang="en-US" altLang="en-US" sz="1600" dirty="0">
              <a:latin typeface="Aharoni" panose="02010803020104030203" pitchFamily="2" charset="-79"/>
              <a:cs typeface="Aharoni" panose="02010803020104030203" pitchFamily="2" charset="-79"/>
            </a:endParaRPr>
          </a:p>
        </p:txBody>
      </p:sp>
      <p:sp>
        <p:nvSpPr>
          <p:cNvPr id="37892" name="Rectangle 3"/>
          <p:cNvSpPr>
            <a:spLocks noChangeArrowheads="1"/>
          </p:cNvSpPr>
          <p:nvPr/>
        </p:nvSpPr>
        <p:spPr bwMode="auto">
          <a:xfrm>
            <a:off x="68580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ts val="600"/>
              </a:spcBef>
              <a:buClr>
                <a:schemeClr val="accent1"/>
              </a:buClr>
              <a:defRPr sz="2000">
                <a:solidFill>
                  <a:schemeClr val="tx1"/>
                </a:solidFill>
                <a:latin typeface="Garamond" panose="02020404030301010803" pitchFamily="18" charset="0"/>
                <a:cs typeface="Tahoma" panose="020B0604030504040204" pitchFamily="34" charset="0"/>
              </a:defRPr>
            </a:lvl1pPr>
            <a:lvl2pPr marL="742950" indent="-285750" algn="ctr">
              <a:spcBef>
                <a:spcPts val="1200"/>
              </a:spcBef>
              <a:buClr>
                <a:schemeClr val="accent1"/>
              </a:buClr>
              <a:defRPr>
                <a:solidFill>
                  <a:schemeClr val="tx2"/>
                </a:solidFill>
                <a:latin typeface="Garamond" panose="02020404030301010803" pitchFamily="18" charset="0"/>
                <a:cs typeface="Tahoma" panose="020B0604030504040204" pitchFamily="34" charset="0"/>
              </a:defRPr>
            </a:lvl2pPr>
            <a:lvl3pPr marL="1143000" indent="-228600" algn="ctr">
              <a:spcBef>
                <a:spcPts val="1200"/>
              </a:spcBef>
              <a:buClr>
                <a:schemeClr val="accent1"/>
              </a:buClr>
              <a:defRPr sz="1600">
                <a:solidFill>
                  <a:schemeClr val="tx1"/>
                </a:solidFill>
                <a:latin typeface="Garamond" panose="02020404030301010803" pitchFamily="18" charset="0"/>
                <a:cs typeface="Tahoma" panose="020B0604030504040204" pitchFamily="34" charset="0"/>
              </a:defRPr>
            </a:lvl3pPr>
            <a:lvl4pPr marL="1600200" indent="-228600" algn="ctr">
              <a:spcBef>
                <a:spcPts val="1200"/>
              </a:spcBef>
              <a:buClr>
                <a:schemeClr val="accent1"/>
              </a:buClr>
              <a:defRPr sz="1400">
                <a:solidFill>
                  <a:schemeClr val="tx2"/>
                </a:solidFill>
                <a:latin typeface="Garamond" panose="02020404030301010803" pitchFamily="18" charset="0"/>
                <a:cs typeface="Tahoma" panose="020B0604030504040204" pitchFamily="34" charset="0"/>
              </a:defRPr>
            </a:lvl4pPr>
            <a:lvl5pPr marL="2057400" indent="-228600" algn="ctr">
              <a:spcBef>
                <a:spcPts val="1200"/>
              </a:spcBef>
              <a:buClr>
                <a:schemeClr val="accent1"/>
              </a:buClr>
              <a:defRPr sz="1400">
                <a:solidFill>
                  <a:schemeClr val="tx1"/>
                </a:solidFill>
                <a:latin typeface="Garamond" panose="02020404030301010803" pitchFamily="18" charset="0"/>
                <a:cs typeface="Tahoma" panose="020B0604030504040204" pitchFamily="34" charset="0"/>
              </a:defRPr>
            </a:lvl5pPr>
            <a:lvl6pPr marL="25146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6pPr>
            <a:lvl7pPr marL="29718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7pPr>
            <a:lvl8pPr marL="34290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8pPr>
            <a:lvl9pPr marL="3886200" indent="-228600" algn="ctr" eaLnBrk="0" fontAlgn="base" hangingPunct="0">
              <a:spcBef>
                <a:spcPts val="1200"/>
              </a:spcBef>
              <a:spcAft>
                <a:spcPct val="0"/>
              </a:spcAft>
              <a:buClr>
                <a:schemeClr val="accent1"/>
              </a:buClr>
              <a:defRPr sz="1400">
                <a:solidFill>
                  <a:schemeClr val="tx1"/>
                </a:solidFill>
                <a:latin typeface="Garamond" panose="02020404030301010803" pitchFamily="18" charset="0"/>
                <a:cs typeface="Tahoma" panose="020B0604030504040204" pitchFamily="34" charset="0"/>
              </a:defRPr>
            </a:lvl9pPr>
          </a:lstStyle>
          <a:p>
            <a:pPr eaLnBrk="1" hangingPunct="1">
              <a:spcBef>
                <a:spcPct val="0"/>
              </a:spcBef>
              <a:buClrTx/>
            </a:pPr>
            <a:r>
              <a:rPr lang="en-US" altLang="en-US" sz="4400">
                <a:solidFill>
                  <a:schemeClr val="tx2"/>
                </a:solidFill>
                <a:latin typeface="Cambria" panose="02040503050406030204" pitchFamily="18" charset="0"/>
                <a:cs typeface="Arial" panose="020B0604020202020204" pitchFamily="34" charset="0"/>
              </a:rPr>
              <a:t>References</a:t>
            </a:r>
          </a:p>
        </p:txBody>
      </p:sp>
    </p:spTree>
    <p:extLst>
      <p:ext uri="{BB962C8B-B14F-4D97-AF65-F5344CB8AC3E}">
        <p14:creationId xmlns:p14="http://schemas.microsoft.com/office/powerpoint/2010/main" val="1392189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752601" y="152400"/>
            <a:ext cx="5715000" cy="685800"/>
          </a:xfrm>
          <a:solidFill>
            <a:srgbClr val="FFFF00"/>
          </a:solidFill>
        </p:spPr>
        <p:txBody>
          <a:bodyPr/>
          <a:lstStyle/>
          <a:p>
            <a:r>
              <a:rPr lang="en-US" altLang="en-US" dirty="0" err="1" smtClean="0">
                <a:latin typeface="Courier New" panose="02070309020205020404" pitchFamily="49" charset="0"/>
              </a:rPr>
              <a:t>struct</a:t>
            </a:r>
            <a:r>
              <a:rPr lang="en-US" altLang="en-US" dirty="0" smtClean="0"/>
              <a:t> Declaration Notes</a:t>
            </a:r>
          </a:p>
        </p:txBody>
      </p:sp>
      <p:sp>
        <p:nvSpPr>
          <p:cNvPr id="14339" name="Rectangle 3"/>
          <p:cNvSpPr>
            <a:spLocks noGrp="1" noChangeArrowheads="1"/>
          </p:cNvSpPr>
          <p:nvPr>
            <p:ph idx="1"/>
          </p:nvPr>
        </p:nvSpPr>
        <p:spPr>
          <a:xfrm>
            <a:off x="304800" y="1371600"/>
            <a:ext cx="8305800" cy="4953000"/>
          </a:xfrm>
        </p:spPr>
        <p:txBody>
          <a:bodyPr>
            <a:normAutofit/>
          </a:bodyPr>
          <a:lstStyle/>
          <a:p>
            <a:r>
              <a:rPr lang="en-US" altLang="en-US" sz="2800" dirty="0" smtClean="0"/>
              <a:t>Must have </a:t>
            </a:r>
            <a:r>
              <a:rPr lang="en-US" altLang="en-US" sz="2800" dirty="0" smtClean="0">
                <a:latin typeface="Courier New" panose="02070309020205020404" pitchFamily="49" charset="0"/>
              </a:rPr>
              <a:t>;</a:t>
            </a:r>
            <a:r>
              <a:rPr lang="en-US" altLang="en-US" sz="2800" dirty="0" smtClean="0"/>
              <a:t> after closing </a:t>
            </a:r>
            <a:r>
              <a:rPr lang="en-US" altLang="en-US" sz="2800" dirty="0" smtClean="0">
                <a:latin typeface="Courier New" panose="02070309020205020404" pitchFamily="49" charset="0"/>
              </a:rPr>
              <a:t>}</a:t>
            </a:r>
            <a:endParaRPr lang="en-US" altLang="en-US" sz="2800" dirty="0" smtClean="0"/>
          </a:p>
          <a:p>
            <a:r>
              <a:rPr lang="en-US" altLang="en-US" sz="2800" dirty="0" err="1" smtClean="0">
                <a:latin typeface="Courier New" panose="02070309020205020404" pitchFamily="49" charset="0"/>
              </a:rPr>
              <a:t>struct</a:t>
            </a:r>
            <a:r>
              <a:rPr lang="en-US" altLang="en-US" sz="2800" dirty="0" smtClean="0"/>
              <a:t> names commonly begin with uppercase letter</a:t>
            </a:r>
          </a:p>
          <a:p>
            <a:r>
              <a:rPr lang="en-US" altLang="en-US" sz="2800" dirty="0" smtClean="0"/>
              <a:t>Multiple fields of same type can be in comma-separated list:</a:t>
            </a:r>
          </a:p>
          <a:p>
            <a:pPr lvl="1">
              <a:buClr>
                <a:srgbClr val="3333CC"/>
              </a:buClr>
              <a:buFontTx/>
              <a:buNone/>
            </a:pPr>
            <a:r>
              <a:rPr lang="en-US" altLang="en-US" sz="2400" dirty="0" smtClean="0">
                <a:latin typeface="Courier New" panose="02070309020205020404" pitchFamily="49" charset="0"/>
              </a:rPr>
              <a:t>	string name, </a:t>
            </a:r>
          </a:p>
          <a:p>
            <a:pPr lvl="1">
              <a:buClr>
                <a:srgbClr val="3333CC"/>
              </a:buClr>
              <a:buFontTx/>
              <a:buNone/>
            </a:pPr>
            <a:r>
              <a:rPr lang="en-US" altLang="en-US" sz="2400" dirty="0" smtClean="0">
                <a:latin typeface="Courier New" panose="02070309020205020404" pitchFamily="49" charset="0"/>
              </a:rPr>
              <a:t>			    address; </a:t>
            </a:r>
          </a:p>
        </p:txBody>
      </p:sp>
    </p:spTree>
    <p:extLst>
      <p:ext uri="{BB962C8B-B14F-4D97-AF65-F5344CB8AC3E}">
        <p14:creationId xmlns:p14="http://schemas.microsoft.com/office/powerpoint/2010/main" val="149926784"/>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a:xfrm>
            <a:off x="1981201" y="30824"/>
            <a:ext cx="3962400" cy="807376"/>
          </a:xfrm>
          <a:solidFill>
            <a:srgbClr val="FFFF00"/>
          </a:solidFill>
        </p:spPr>
        <p:txBody>
          <a:bodyPr/>
          <a:lstStyle/>
          <a:p>
            <a:pPr eaLnBrk="1" hangingPunct="1"/>
            <a:r>
              <a:rPr lang="en-US" altLang="en-US" dirty="0" smtClean="0"/>
              <a:t>The CD Definition</a:t>
            </a:r>
          </a:p>
        </p:txBody>
      </p:sp>
      <p:sp>
        <p:nvSpPr>
          <p:cNvPr id="19459" name="Rectangle 5"/>
          <p:cNvSpPr>
            <a:spLocks noGrp="1" noChangeArrowheads="1"/>
          </p:cNvSpPr>
          <p:nvPr>
            <p:ph idx="1"/>
          </p:nvPr>
        </p:nvSpPr>
        <p:spPr>
          <a:xfrm>
            <a:off x="495300" y="1524000"/>
            <a:ext cx="6934201" cy="3880773"/>
          </a:xfrm>
        </p:spPr>
        <p:txBody>
          <a:bodyPr>
            <a:normAutofit/>
          </a:bodyPr>
          <a:lstStyle/>
          <a:p>
            <a:pPr eaLnBrk="1" hangingPunct="1"/>
            <a:r>
              <a:rPr lang="en-US" altLang="en-US" sz="2000" dirty="0" smtClean="0"/>
              <a:t>The Certificate of Deposit structure can be</a:t>
            </a:r>
            <a:br>
              <a:rPr lang="en-US" altLang="en-US" sz="2000" dirty="0" smtClean="0"/>
            </a:br>
            <a:r>
              <a:rPr lang="en-US" altLang="en-US" sz="2000" dirty="0" smtClean="0"/>
              <a:t>defined as		</a:t>
            </a:r>
            <a:br>
              <a:rPr lang="en-US" altLang="en-US" sz="2000" dirty="0" smtClean="0"/>
            </a:br>
            <a:r>
              <a:rPr lang="en-US" altLang="en-US" sz="2000" dirty="0" smtClean="0"/>
              <a:t>			</a:t>
            </a:r>
            <a:r>
              <a:rPr lang="en-US" altLang="en-US" sz="2000" dirty="0" err="1" smtClean="0"/>
              <a:t>struct</a:t>
            </a:r>
            <a:r>
              <a:rPr lang="en-US" altLang="en-US" sz="2000" dirty="0" smtClean="0"/>
              <a:t> </a:t>
            </a:r>
            <a:r>
              <a:rPr lang="en-US" altLang="en-US" sz="2000" dirty="0" err="1" smtClean="0"/>
              <a:t>CDAccount</a:t>
            </a:r>
            <a:r>
              <a:rPr lang="en-US" altLang="en-US" sz="2000" dirty="0" smtClean="0"/>
              <a:t/>
            </a:r>
            <a:br>
              <a:rPr lang="en-US" altLang="en-US" sz="2000" dirty="0" smtClean="0"/>
            </a:br>
            <a:r>
              <a:rPr lang="en-US" altLang="en-US" sz="2000" dirty="0" smtClean="0"/>
              <a:t> 			{</a:t>
            </a:r>
            <a:br>
              <a:rPr lang="en-US" altLang="en-US" sz="2000" dirty="0" smtClean="0"/>
            </a:br>
            <a:r>
              <a:rPr lang="en-US" altLang="en-US" sz="2000" dirty="0" smtClean="0"/>
              <a:t> 				double balance;</a:t>
            </a:r>
            <a:br>
              <a:rPr lang="en-US" altLang="en-US" sz="2000" dirty="0" smtClean="0"/>
            </a:br>
            <a:r>
              <a:rPr lang="en-US" altLang="en-US" sz="2000" dirty="0" smtClean="0"/>
              <a:t>				double </a:t>
            </a:r>
            <a:r>
              <a:rPr lang="en-US" altLang="en-US" sz="2000" dirty="0" err="1" smtClean="0"/>
              <a:t>interest_rate</a:t>
            </a:r>
            <a:r>
              <a:rPr lang="en-US" altLang="en-US" sz="2000" dirty="0" smtClean="0"/>
              <a:t>;</a:t>
            </a:r>
            <a:br>
              <a:rPr lang="en-US" altLang="en-US" sz="2000" dirty="0" smtClean="0"/>
            </a:br>
            <a:r>
              <a:rPr lang="en-US" altLang="en-US" sz="2000" dirty="0" smtClean="0"/>
              <a:t> 				</a:t>
            </a:r>
            <a:r>
              <a:rPr lang="en-US" altLang="en-US" sz="2000" dirty="0" err="1" smtClean="0"/>
              <a:t>int</a:t>
            </a:r>
            <a:r>
              <a:rPr lang="en-US" altLang="en-US" sz="2000" dirty="0" smtClean="0"/>
              <a:t> term;  //months to maturity</a:t>
            </a:r>
            <a:br>
              <a:rPr lang="en-US" altLang="en-US" sz="2000" dirty="0" smtClean="0"/>
            </a:br>
            <a:r>
              <a:rPr lang="en-US" altLang="en-US" sz="2000" dirty="0" smtClean="0"/>
              <a:t>			};</a:t>
            </a:r>
          </a:p>
          <a:p>
            <a:pPr eaLnBrk="1" hangingPunct="1"/>
            <a:r>
              <a:rPr lang="en-US" altLang="en-US" sz="2000" dirty="0" smtClean="0"/>
              <a:t>Keyword </a:t>
            </a:r>
            <a:r>
              <a:rPr lang="en-US" altLang="en-US" sz="2000" dirty="0" err="1" smtClean="0"/>
              <a:t>struct</a:t>
            </a:r>
            <a:r>
              <a:rPr lang="en-US" altLang="en-US" sz="2000" dirty="0" smtClean="0"/>
              <a:t> begins a structure definition</a:t>
            </a:r>
          </a:p>
          <a:p>
            <a:pPr eaLnBrk="1" hangingPunct="1"/>
            <a:r>
              <a:rPr lang="en-US" altLang="en-US" sz="2000" dirty="0" err="1" smtClean="0"/>
              <a:t>CDAccount</a:t>
            </a:r>
            <a:r>
              <a:rPr lang="en-US" altLang="en-US" sz="2000" dirty="0" smtClean="0"/>
              <a:t> is the structure tag or the structure’s type </a:t>
            </a:r>
          </a:p>
          <a:p>
            <a:pPr eaLnBrk="1" hangingPunct="1"/>
            <a:r>
              <a:rPr lang="en-US" altLang="en-US" sz="2000" dirty="0" smtClean="0"/>
              <a:t>Member names are identifiers declared in the braces</a:t>
            </a:r>
          </a:p>
        </p:txBody>
      </p:sp>
      <p:grpSp>
        <p:nvGrpSpPr>
          <p:cNvPr id="19461" name="Group 6"/>
          <p:cNvGrpSpPr>
            <a:grpSpLocks/>
          </p:cNvGrpSpPr>
          <p:nvPr/>
        </p:nvGrpSpPr>
        <p:grpSpPr bwMode="auto">
          <a:xfrm>
            <a:off x="2438400" y="3657596"/>
            <a:ext cx="5624513" cy="457200"/>
            <a:chOff x="2256" y="1967"/>
            <a:chExt cx="3543" cy="288"/>
          </a:xfrm>
        </p:grpSpPr>
        <p:sp>
          <p:nvSpPr>
            <p:cNvPr id="19462" name="Line 3"/>
            <p:cNvSpPr>
              <a:spLocks noChangeShapeType="1"/>
            </p:cNvSpPr>
            <p:nvPr/>
          </p:nvSpPr>
          <p:spPr bwMode="auto">
            <a:xfrm flipH="1">
              <a:off x="2256" y="2117"/>
              <a:ext cx="708" cy="0"/>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63" name="Text Box 2"/>
            <p:cNvSpPr txBox="1">
              <a:spLocks noChangeArrowheads="1"/>
            </p:cNvSpPr>
            <p:nvPr/>
          </p:nvSpPr>
          <p:spPr bwMode="auto">
            <a:xfrm>
              <a:off x="3229" y="1967"/>
              <a:ext cx="25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5310F"/>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rgbClr val="028DA0"/>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rgbClr val="05310F"/>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rgbClr val="028DA0"/>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rgbClr val="05310F"/>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5310F"/>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5310F"/>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5310F"/>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5310F"/>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buClr>
                  <a:srgbClr val="CC0000"/>
                </a:buClr>
                <a:buSzTx/>
                <a:buFont typeface="Wingdings" panose="05000000000000000000" pitchFamily="2" charset="2"/>
                <a:buNone/>
              </a:pPr>
              <a:r>
                <a:rPr lang="en-US" altLang="en-US" sz="2400" b="1" dirty="0">
                  <a:solidFill>
                    <a:schemeClr val="tx2"/>
                  </a:solidFill>
                </a:rPr>
                <a:t>Remember this semicolon!</a:t>
              </a:r>
            </a:p>
          </p:txBody>
        </p:sp>
      </p:grpSp>
    </p:spTree>
    <p:extLst>
      <p:ext uri="{BB962C8B-B14F-4D97-AF65-F5344CB8AC3E}">
        <p14:creationId xmlns:p14="http://schemas.microsoft.com/office/powerpoint/2010/main" val="3120750488"/>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209801" y="141290"/>
            <a:ext cx="4343400" cy="696910"/>
          </a:xfrm>
          <a:solidFill>
            <a:srgbClr val="FFFF00"/>
          </a:solidFill>
        </p:spPr>
        <p:txBody>
          <a:bodyPr/>
          <a:lstStyle/>
          <a:p>
            <a:r>
              <a:rPr lang="en-US" altLang="en-US" dirty="0" smtClean="0"/>
              <a:t>Defining Variables</a:t>
            </a:r>
          </a:p>
        </p:txBody>
      </p:sp>
      <p:sp>
        <p:nvSpPr>
          <p:cNvPr id="15363" name="Rectangle 3"/>
          <p:cNvSpPr>
            <a:spLocks noGrp="1" noChangeArrowheads="1"/>
          </p:cNvSpPr>
          <p:nvPr>
            <p:ph idx="1"/>
          </p:nvPr>
        </p:nvSpPr>
        <p:spPr>
          <a:xfrm>
            <a:off x="505459" y="1441780"/>
            <a:ext cx="6629401" cy="4745963"/>
          </a:xfrm>
        </p:spPr>
        <p:txBody>
          <a:bodyPr>
            <a:normAutofit/>
          </a:bodyPr>
          <a:lstStyle/>
          <a:p>
            <a:r>
              <a:rPr lang="en-US" altLang="en-US" sz="2800" dirty="0" err="1" smtClean="0">
                <a:latin typeface="Courier New" panose="02070309020205020404" pitchFamily="49" charset="0"/>
              </a:rPr>
              <a:t>struct</a:t>
            </a:r>
            <a:r>
              <a:rPr lang="en-US" altLang="en-US" sz="2800" dirty="0" smtClean="0"/>
              <a:t> declaration does not allocate memory or create variables</a:t>
            </a:r>
          </a:p>
          <a:p>
            <a:r>
              <a:rPr lang="en-US" altLang="en-US" sz="2800" dirty="0" smtClean="0"/>
              <a:t>To define variables, use structure tag as type name:</a:t>
            </a:r>
          </a:p>
          <a:p>
            <a:pPr lvl="1">
              <a:buFontTx/>
              <a:buNone/>
            </a:pPr>
            <a:r>
              <a:rPr lang="en-US" altLang="en-US" sz="2400" dirty="0" smtClean="0">
                <a:latin typeface="Courier New" panose="02070309020205020404" pitchFamily="49" charset="0"/>
              </a:rPr>
              <a:t>	Student bill;</a:t>
            </a:r>
          </a:p>
        </p:txBody>
      </p:sp>
      <p:sp>
        <p:nvSpPr>
          <p:cNvPr id="15364" name="Rectangle 4"/>
          <p:cNvSpPr>
            <a:spLocks noChangeArrowheads="1"/>
          </p:cNvSpPr>
          <p:nvPr/>
        </p:nvSpPr>
        <p:spPr bwMode="auto">
          <a:xfrm>
            <a:off x="4511675" y="3924300"/>
            <a:ext cx="3505200" cy="2209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15365" name="Text Box 5"/>
          <p:cNvSpPr txBox="1">
            <a:spLocks noChangeArrowheads="1"/>
          </p:cNvSpPr>
          <p:nvPr/>
        </p:nvSpPr>
        <p:spPr bwMode="auto">
          <a:xfrm>
            <a:off x="4708525" y="3997325"/>
            <a:ext cx="1555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Courier New" panose="02070309020205020404" pitchFamily="49" charset="0"/>
              </a:rPr>
              <a:t>studentID</a:t>
            </a:r>
          </a:p>
        </p:txBody>
      </p:sp>
      <p:sp>
        <p:nvSpPr>
          <p:cNvPr id="15366" name="Text Box 6"/>
          <p:cNvSpPr txBox="1">
            <a:spLocks noChangeArrowheads="1"/>
          </p:cNvSpPr>
          <p:nvPr/>
        </p:nvSpPr>
        <p:spPr bwMode="auto">
          <a:xfrm>
            <a:off x="4708525" y="4454525"/>
            <a:ext cx="793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Courier New" panose="02070309020205020404" pitchFamily="49" charset="0"/>
              </a:rPr>
              <a:t>name</a:t>
            </a:r>
          </a:p>
        </p:txBody>
      </p:sp>
      <p:sp>
        <p:nvSpPr>
          <p:cNvPr id="15367" name="Text Box 7"/>
          <p:cNvSpPr txBox="1">
            <a:spLocks noChangeArrowheads="1"/>
          </p:cNvSpPr>
          <p:nvPr/>
        </p:nvSpPr>
        <p:spPr bwMode="auto">
          <a:xfrm>
            <a:off x="4724400" y="4876800"/>
            <a:ext cx="2012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Courier New" panose="02070309020205020404" pitchFamily="49" charset="0"/>
              </a:rPr>
              <a:t>yearInSchool</a:t>
            </a:r>
          </a:p>
        </p:txBody>
      </p:sp>
      <p:sp>
        <p:nvSpPr>
          <p:cNvPr id="15368" name="Text Box 8"/>
          <p:cNvSpPr txBox="1">
            <a:spLocks noChangeArrowheads="1"/>
          </p:cNvSpPr>
          <p:nvPr/>
        </p:nvSpPr>
        <p:spPr bwMode="auto">
          <a:xfrm>
            <a:off x="4708525" y="5445125"/>
            <a:ext cx="641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Courier New" panose="02070309020205020404" pitchFamily="49" charset="0"/>
              </a:rPr>
              <a:t>gpa</a:t>
            </a:r>
          </a:p>
        </p:txBody>
      </p:sp>
      <p:sp>
        <p:nvSpPr>
          <p:cNvPr id="15369" name="Rectangle 9"/>
          <p:cNvSpPr>
            <a:spLocks noChangeArrowheads="1"/>
          </p:cNvSpPr>
          <p:nvPr/>
        </p:nvSpPr>
        <p:spPr bwMode="auto">
          <a:xfrm>
            <a:off x="6324600" y="4038600"/>
            <a:ext cx="11430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15370" name="Rectangle 10"/>
          <p:cNvSpPr>
            <a:spLocks noChangeArrowheads="1"/>
          </p:cNvSpPr>
          <p:nvPr/>
        </p:nvSpPr>
        <p:spPr bwMode="auto">
          <a:xfrm>
            <a:off x="5486400" y="4495800"/>
            <a:ext cx="20574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15371" name="Rectangle 11"/>
          <p:cNvSpPr>
            <a:spLocks noChangeArrowheads="1"/>
          </p:cNvSpPr>
          <p:nvPr/>
        </p:nvSpPr>
        <p:spPr bwMode="auto">
          <a:xfrm>
            <a:off x="6705600" y="4876800"/>
            <a:ext cx="8382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15372" name="Rectangle 12"/>
          <p:cNvSpPr>
            <a:spLocks noChangeArrowheads="1"/>
          </p:cNvSpPr>
          <p:nvPr/>
        </p:nvSpPr>
        <p:spPr bwMode="auto">
          <a:xfrm>
            <a:off x="5334000" y="5486400"/>
            <a:ext cx="16002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15373" name="Text Box 13"/>
          <p:cNvSpPr txBox="1">
            <a:spLocks noChangeArrowheads="1"/>
          </p:cNvSpPr>
          <p:nvPr/>
        </p:nvSpPr>
        <p:spPr bwMode="auto">
          <a:xfrm>
            <a:off x="5089525" y="3616325"/>
            <a:ext cx="793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Courier New" panose="02070309020205020404" pitchFamily="49" charset="0"/>
              </a:rPr>
              <a:t>bill</a:t>
            </a:r>
          </a:p>
        </p:txBody>
      </p:sp>
    </p:spTree>
    <p:extLst>
      <p:ext uri="{BB962C8B-B14F-4D97-AF65-F5344CB8AC3E}">
        <p14:creationId xmlns:p14="http://schemas.microsoft.com/office/powerpoint/2010/main" val="3684821687"/>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828800" y="152400"/>
            <a:ext cx="5867401" cy="609600"/>
          </a:xfrm>
          <a:solidFill>
            <a:srgbClr val="FFFF00"/>
          </a:solidFill>
        </p:spPr>
        <p:txBody>
          <a:bodyPr>
            <a:normAutofit fontScale="90000"/>
          </a:bodyPr>
          <a:lstStyle/>
          <a:p>
            <a:r>
              <a:rPr lang="en-US" altLang="en-US" dirty="0" smtClean="0"/>
              <a:t>Accessing Structure Members</a:t>
            </a:r>
          </a:p>
        </p:txBody>
      </p:sp>
      <p:sp>
        <p:nvSpPr>
          <p:cNvPr id="17411" name="Rectangle 3"/>
          <p:cNvSpPr>
            <a:spLocks noGrp="1" noChangeArrowheads="1"/>
          </p:cNvSpPr>
          <p:nvPr>
            <p:ph idx="1"/>
          </p:nvPr>
        </p:nvSpPr>
        <p:spPr>
          <a:xfrm>
            <a:off x="609599" y="1371600"/>
            <a:ext cx="6347714" cy="4669763"/>
          </a:xfrm>
        </p:spPr>
        <p:txBody>
          <a:bodyPr>
            <a:normAutofit lnSpcReduction="10000"/>
          </a:bodyPr>
          <a:lstStyle/>
          <a:p>
            <a:r>
              <a:rPr lang="en-US" altLang="en-US" sz="2800" dirty="0" smtClean="0"/>
              <a:t>Use the dot </a:t>
            </a:r>
            <a:r>
              <a:rPr lang="en-US" altLang="en-US" sz="2800" dirty="0" smtClean="0">
                <a:latin typeface="Courier New" panose="02070309020205020404" pitchFamily="49" charset="0"/>
              </a:rPr>
              <a:t>(.)</a:t>
            </a:r>
            <a:r>
              <a:rPr lang="en-US" altLang="en-US" sz="2800" dirty="0" smtClean="0"/>
              <a:t> operator to refer to members of </a:t>
            </a:r>
            <a:r>
              <a:rPr lang="en-US" altLang="en-US" sz="2800" dirty="0" err="1" smtClean="0">
                <a:latin typeface="Courier New" panose="02070309020205020404" pitchFamily="49" charset="0"/>
              </a:rPr>
              <a:t>struct</a:t>
            </a:r>
            <a:r>
              <a:rPr lang="en-US" altLang="en-US" sz="2800" dirty="0" smtClean="0"/>
              <a:t> variables:</a:t>
            </a:r>
          </a:p>
          <a:p>
            <a:pPr lvl="1">
              <a:buClr>
                <a:srgbClr val="3333CC"/>
              </a:buClr>
              <a:buFontTx/>
              <a:buNone/>
            </a:pPr>
            <a:r>
              <a:rPr lang="en-US" altLang="en-US" sz="2400" dirty="0" smtClean="0"/>
              <a:t>	</a:t>
            </a:r>
            <a:r>
              <a:rPr lang="en-US" altLang="en-US" sz="2400" dirty="0" err="1" smtClean="0">
                <a:latin typeface="Courier New" panose="02070309020205020404" pitchFamily="49" charset="0"/>
              </a:rPr>
              <a:t>cin</a:t>
            </a:r>
            <a:r>
              <a:rPr lang="en-US" altLang="en-US" sz="2400" dirty="0" smtClean="0">
                <a:latin typeface="Courier New" panose="02070309020205020404" pitchFamily="49" charset="0"/>
              </a:rPr>
              <a:t> &gt;&gt; stu1.studentID;</a:t>
            </a:r>
            <a:endParaRPr lang="en-US" altLang="en-US" sz="2400" dirty="0" smtClean="0"/>
          </a:p>
          <a:p>
            <a:pPr lvl="1">
              <a:buClr>
                <a:srgbClr val="3333CC"/>
              </a:buClr>
              <a:buFontTx/>
              <a:buNone/>
            </a:pPr>
            <a:r>
              <a:rPr lang="en-US" altLang="en-US" sz="2400" dirty="0" smtClean="0"/>
              <a:t>	</a:t>
            </a:r>
            <a:r>
              <a:rPr lang="en-US" altLang="en-US" sz="2400" dirty="0" err="1" smtClean="0">
                <a:latin typeface="Courier New" panose="02070309020205020404" pitchFamily="49" charset="0"/>
              </a:rPr>
              <a:t>getline</a:t>
            </a:r>
            <a:r>
              <a:rPr lang="en-US" altLang="en-US" sz="2400" dirty="0" smtClean="0">
                <a:latin typeface="Courier New" panose="02070309020205020404" pitchFamily="49" charset="0"/>
              </a:rPr>
              <a:t>(</a:t>
            </a:r>
            <a:r>
              <a:rPr lang="en-US" altLang="en-US" sz="2400" dirty="0" err="1" smtClean="0">
                <a:latin typeface="Courier New" panose="02070309020205020404" pitchFamily="49" charset="0"/>
              </a:rPr>
              <a:t>cin</a:t>
            </a:r>
            <a:r>
              <a:rPr lang="en-US" altLang="en-US" sz="2400" dirty="0" smtClean="0">
                <a:latin typeface="Courier New" panose="02070309020205020404" pitchFamily="49" charset="0"/>
              </a:rPr>
              <a:t>, stu1.name);</a:t>
            </a:r>
          </a:p>
          <a:p>
            <a:pPr lvl="1">
              <a:buClr>
                <a:srgbClr val="3333CC"/>
              </a:buClr>
              <a:buFontTx/>
              <a:buNone/>
            </a:pPr>
            <a:r>
              <a:rPr lang="en-US" altLang="en-US" sz="2400" dirty="0" smtClean="0">
                <a:latin typeface="Courier New" panose="02070309020205020404" pitchFamily="49" charset="0"/>
              </a:rPr>
              <a:t>	stu1.gpa = 3.75;</a:t>
            </a:r>
          </a:p>
          <a:p>
            <a:pPr lvl="1">
              <a:buClr>
                <a:srgbClr val="3333CC"/>
              </a:buClr>
              <a:buFontTx/>
              <a:buNone/>
            </a:pPr>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bill.gpa</a:t>
            </a:r>
            <a:r>
              <a:rPr lang="en-US" altLang="en-US" sz="2400" dirty="0" smtClean="0">
                <a:latin typeface="Courier New" panose="02070309020205020404" pitchFamily="49" charset="0"/>
              </a:rPr>
              <a:t> = 3.95;</a:t>
            </a:r>
          </a:p>
          <a:p>
            <a:pPr lvl="1">
              <a:buClr>
                <a:srgbClr val="3333CC"/>
              </a:buClr>
              <a:buFontTx/>
              <a:buNone/>
            </a:pPr>
            <a:endParaRPr lang="en-US" altLang="en-US" sz="2400" dirty="0" smtClean="0">
              <a:latin typeface="Courier New" panose="02070309020205020404" pitchFamily="49" charset="0"/>
            </a:endParaRPr>
          </a:p>
          <a:p>
            <a:r>
              <a:rPr lang="en-US" altLang="en-US" sz="2800" dirty="0" smtClean="0"/>
              <a:t>Member variables can be used in any manner appropriate for their data type</a:t>
            </a:r>
          </a:p>
          <a:p>
            <a:endParaRPr lang="en-US" altLang="en-US" sz="2800" dirty="0" smtClean="0"/>
          </a:p>
        </p:txBody>
      </p:sp>
    </p:spTree>
    <p:extLst>
      <p:ext uri="{BB962C8B-B14F-4D97-AF65-F5344CB8AC3E}">
        <p14:creationId xmlns:p14="http://schemas.microsoft.com/office/powerpoint/2010/main" val="3865244286"/>
      </p:ext>
    </p:extLst>
  </p:cSld>
  <p:clrMapOvr>
    <a:masterClrMapping/>
  </p:clrMapOvr>
  <p:transition spd="med"/>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Facet">
  <a:themeElements>
    <a:clrScheme name="Custom 1">
      <a:dk1>
        <a:sysClr val="windowText" lastClr="000000"/>
      </a:dk1>
      <a:lt1>
        <a:sysClr val="window" lastClr="FFFFFF"/>
      </a:lt1>
      <a:dk2>
        <a:srgbClr val="44546A"/>
      </a:dk2>
      <a:lt2>
        <a:srgbClr val="E7E6E6"/>
      </a:lt2>
      <a:accent1>
        <a:srgbClr val="5B9BD5"/>
      </a:accent1>
      <a:accent2>
        <a:srgbClr val="FEE599"/>
      </a:accent2>
      <a:accent3>
        <a:srgbClr val="A5A5A5"/>
      </a:accent3>
      <a:accent4>
        <a:srgbClr val="FFC000"/>
      </a:accent4>
      <a:accent5>
        <a:srgbClr val="4472C4"/>
      </a:accent5>
      <a:accent6>
        <a:srgbClr val="70AD47"/>
      </a:accent6>
      <a:hlink>
        <a:srgbClr val="0563C1"/>
      </a:hlink>
      <a:folHlink>
        <a:srgbClr val="954F7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2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1719</Words>
  <Application>Microsoft Office PowerPoint</Application>
  <PresentationFormat>On-screen Show (4:3)</PresentationFormat>
  <Paragraphs>420</Paragraphs>
  <Slides>55</Slides>
  <Notes>53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55</vt:i4>
      </vt:variant>
    </vt:vector>
  </HeadingPairs>
  <TitlesOfParts>
    <vt:vector size="67" baseType="lpstr">
      <vt:lpstr>Aharoni</vt:lpstr>
      <vt:lpstr>Arial</vt:lpstr>
      <vt:lpstr>Calibri</vt:lpstr>
      <vt:lpstr>Cambria</vt:lpstr>
      <vt:lpstr>Courier New</vt:lpstr>
      <vt:lpstr>Tahoma</vt:lpstr>
      <vt:lpstr>Times</vt:lpstr>
      <vt:lpstr>Trebuchet MS</vt:lpstr>
      <vt:lpstr>Wingdings</vt:lpstr>
      <vt:lpstr>Wingdings 3</vt:lpstr>
      <vt:lpstr>Facet</vt:lpstr>
      <vt:lpstr>2_Blends</vt:lpstr>
      <vt:lpstr>PowerPoint Presentation</vt:lpstr>
      <vt:lpstr>PowerPoint Presentation</vt:lpstr>
      <vt:lpstr>Structures or Structs</vt:lpstr>
      <vt:lpstr>Combining Data into Structures</vt:lpstr>
      <vt:lpstr>Example struct Declaration</vt:lpstr>
      <vt:lpstr>struct Declaration Notes</vt:lpstr>
      <vt:lpstr>The CD Definition</vt:lpstr>
      <vt:lpstr>Defining Variables</vt:lpstr>
      <vt:lpstr>Accessing Structure Members</vt:lpstr>
      <vt:lpstr>PowerPoint Presentation</vt:lpstr>
      <vt:lpstr>PowerPoint Presentation</vt:lpstr>
      <vt:lpstr>PowerPoint Presentation</vt:lpstr>
      <vt:lpstr>Displaying a struct Variable</vt:lpstr>
      <vt:lpstr>Comparing struct Variables</vt:lpstr>
      <vt:lpstr>Initializing a Structure</vt:lpstr>
      <vt:lpstr>More on Initializing a Structure</vt:lpstr>
      <vt:lpstr>Excerpts From a Program</vt:lpstr>
      <vt:lpstr>Duplicate Names</vt:lpstr>
      <vt:lpstr>One more thing…</vt:lpstr>
      <vt:lpstr>Arrays of Structures</vt:lpstr>
      <vt:lpstr>Arrays of Structures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Initializing</vt:lpstr>
      <vt:lpstr>Nested Structures</vt:lpstr>
      <vt:lpstr>Members of Nested Structures</vt:lpstr>
      <vt:lpstr>Nested Structures…continued</vt:lpstr>
      <vt:lpstr>Structures as Function Arguments</vt:lpstr>
      <vt:lpstr>Excerpts from a Program</vt:lpstr>
      <vt:lpstr>Structures as Arguments</vt:lpstr>
      <vt:lpstr>Structures as Function Arguments - Notes</vt:lpstr>
      <vt:lpstr>Revised showItem Function</vt:lpstr>
      <vt:lpstr>Returning a Structure from a Function</vt:lpstr>
      <vt:lpstr>Returning a Structure from a Function - Example</vt:lpstr>
      <vt:lpstr>Structures as Return Types</vt:lpstr>
      <vt:lpstr>Using Function shrink_wrap</vt:lpstr>
      <vt:lpstr>PowerPoint Presentation</vt:lpstr>
      <vt:lpstr>PowerPoint Presentation</vt:lpstr>
      <vt:lpstr>Pointers to Structures</vt:lpstr>
      <vt:lpstr>Accessing Structure Members via Pointer Variables</vt:lpstr>
      <vt:lpstr>From A Program</vt:lpstr>
      <vt:lpstr>PowerPoint Presentation</vt:lpstr>
      <vt:lpstr>PowerPoint Presentation</vt:lpstr>
      <vt:lpstr>PowerPoint Presentation</vt:lpstr>
      <vt:lpstr>PowerPoint Presentation</vt:lpstr>
      <vt:lpstr>PowerPoint Presentation</vt:lpstr>
      <vt:lpstr>PowerPoint Presentation</vt:lpstr>
      <vt:lpstr>Q &amp; A</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2015-08-19T21:45:20Z</dcterms:created>
  <dcterms:modified xsi:type="dcterms:W3CDTF">2017-08-02T19:52:22Z</dcterms:modified>
</cp:coreProperties>
</file>