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 id="2147483694" r:id="rId2"/>
  </p:sldMasterIdLst>
  <p:notesMasterIdLst>
    <p:notesMasterId r:id="rId121"/>
  </p:notesMasterIdLst>
  <p:handoutMasterIdLst>
    <p:handoutMasterId r:id="rId122"/>
  </p:handoutMasterIdLst>
  <p:sldIdLst>
    <p:sldId id="581" r:id="rId3"/>
    <p:sldId id="582" r:id="rId4"/>
    <p:sldId id="583" r:id="rId5"/>
    <p:sldId id="477" r:id="rId6"/>
    <p:sldId id="478" r:id="rId7"/>
    <p:sldId id="620" r:id="rId8"/>
    <p:sldId id="479" r:id="rId9"/>
    <p:sldId id="625" r:id="rId10"/>
    <p:sldId id="618" r:id="rId11"/>
    <p:sldId id="481" r:id="rId12"/>
    <p:sldId id="626" r:id="rId13"/>
    <p:sldId id="627" r:id="rId14"/>
    <p:sldId id="629" r:id="rId15"/>
    <p:sldId id="635" r:id="rId16"/>
    <p:sldId id="483" r:id="rId17"/>
    <p:sldId id="484" r:id="rId18"/>
    <p:sldId id="485" r:id="rId19"/>
    <p:sldId id="486" r:id="rId20"/>
    <p:sldId id="487" r:id="rId21"/>
    <p:sldId id="488" r:id="rId22"/>
    <p:sldId id="489" r:id="rId23"/>
    <p:sldId id="490" r:id="rId24"/>
    <p:sldId id="492" r:id="rId25"/>
    <p:sldId id="493" r:id="rId26"/>
    <p:sldId id="494" r:id="rId27"/>
    <p:sldId id="495" r:id="rId28"/>
    <p:sldId id="496" r:id="rId29"/>
    <p:sldId id="497" r:id="rId30"/>
    <p:sldId id="498" r:id="rId31"/>
    <p:sldId id="499" r:id="rId32"/>
    <p:sldId id="501" r:id="rId33"/>
    <p:sldId id="502" r:id="rId34"/>
    <p:sldId id="504" r:id="rId35"/>
    <p:sldId id="506" r:id="rId36"/>
    <p:sldId id="507" r:id="rId37"/>
    <p:sldId id="508" r:id="rId38"/>
    <p:sldId id="552" r:id="rId39"/>
    <p:sldId id="593" r:id="rId40"/>
    <p:sldId id="595" r:id="rId41"/>
    <p:sldId id="594" r:id="rId42"/>
    <p:sldId id="597" r:id="rId43"/>
    <p:sldId id="584" r:id="rId44"/>
    <p:sldId id="599" r:id="rId45"/>
    <p:sldId id="598" r:id="rId46"/>
    <p:sldId id="592" r:id="rId47"/>
    <p:sldId id="547" r:id="rId48"/>
    <p:sldId id="589" r:id="rId49"/>
    <p:sldId id="586" r:id="rId50"/>
    <p:sldId id="585" r:id="rId51"/>
    <p:sldId id="590" r:id="rId52"/>
    <p:sldId id="587" r:id="rId53"/>
    <p:sldId id="600" r:id="rId54"/>
    <p:sldId id="601" r:id="rId55"/>
    <p:sldId id="591" r:id="rId56"/>
    <p:sldId id="602" r:id="rId57"/>
    <p:sldId id="603" r:id="rId58"/>
    <p:sldId id="604" r:id="rId59"/>
    <p:sldId id="605" r:id="rId60"/>
    <p:sldId id="606" r:id="rId61"/>
    <p:sldId id="607" r:id="rId62"/>
    <p:sldId id="616" r:id="rId63"/>
    <p:sldId id="608" r:id="rId64"/>
    <p:sldId id="609" r:id="rId65"/>
    <p:sldId id="610" r:id="rId66"/>
    <p:sldId id="611" r:id="rId67"/>
    <p:sldId id="613" r:id="rId68"/>
    <p:sldId id="614" r:id="rId69"/>
    <p:sldId id="615" r:id="rId70"/>
    <p:sldId id="596" r:id="rId71"/>
    <p:sldId id="553" r:id="rId72"/>
    <p:sldId id="554" r:id="rId73"/>
    <p:sldId id="516" r:id="rId74"/>
    <p:sldId id="517" r:id="rId75"/>
    <p:sldId id="519" r:id="rId76"/>
    <p:sldId id="520" r:id="rId77"/>
    <p:sldId id="556" r:id="rId78"/>
    <p:sldId id="522" r:id="rId79"/>
    <p:sldId id="521" r:id="rId80"/>
    <p:sldId id="557" r:id="rId81"/>
    <p:sldId id="558" r:id="rId82"/>
    <p:sldId id="549" r:id="rId83"/>
    <p:sldId id="550" r:id="rId84"/>
    <p:sldId id="524" r:id="rId85"/>
    <p:sldId id="525" r:id="rId86"/>
    <p:sldId id="526" r:id="rId87"/>
    <p:sldId id="527" r:id="rId88"/>
    <p:sldId id="528" r:id="rId89"/>
    <p:sldId id="529" r:id="rId90"/>
    <p:sldId id="531" r:id="rId91"/>
    <p:sldId id="532" r:id="rId92"/>
    <p:sldId id="533" r:id="rId93"/>
    <p:sldId id="534" r:id="rId94"/>
    <p:sldId id="548" r:id="rId95"/>
    <p:sldId id="580" r:id="rId96"/>
    <p:sldId id="579" r:id="rId97"/>
    <p:sldId id="555" r:id="rId98"/>
    <p:sldId id="560" r:id="rId99"/>
    <p:sldId id="535" r:id="rId100"/>
    <p:sldId id="537" r:id="rId101"/>
    <p:sldId id="577" r:id="rId102"/>
    <p:sldId id="623" r:id="rId103"/>
    <p:sldId id="624" r:id="rId104"/>
    <p:sldId id="546" r:id="rId105"/>
    <p:sldId id="636" r:id="rId106"/>
    <p:sldId id="637" r:id="rId107"/>
    <p:sldId id="638" r:id="rId108"/>
    <p:sldId id="639" r:id="rId109"/>
    <p:sldId id="472" r:id="rId110"/>
    <p:sldId id="468" r:id="rId111"/>
    <p:sldId id="470" r:id="rId112"/>
    <p:sldId id="471" r:id="rId113"/>
    <p:sldId id="473" r:id="rId114"/>
    <p:sldId id="474" r:id="rId115"/>
    <p:sldId id="475" r:id="rId116"/>
    <p:sldId id="476" r:id="rId117"/>
    <p:sldId id="551" r:id="rId118"/>
    <p:sldId id="397" r:id="rId119"/>
    <p:sldId id="306"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65962" autoAdjust="0"/>
  </p:normalViewPr>
  <p:slideViewPr>
    <p:cSldViewPr>
      <p:cViewPr varScale="1">
        <p:scale>
          <a:sx n="75" d="100"/>
          <a:sy n="75" d="100"/>
        </p:scale>
        <p:origin x="1158"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commentAuthors" Target="commentAuthor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7-27T16:35:36.642" idx="1">
    <p:pos x="10" y="10"/>
    <p:text>This is the language for files!</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C00E9B-76C4-4996-AED9-93653AAD7158}"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CC2A368F-75A1-4030-9338-7030AA1A882B}">
      <dgm:prSet phldrT="[Text]"/>
      <dgm:spPr>
        <a:xfrm>
          <a:off x="3276603" y="0"/>
          <a:ext cx="1300162" cy="866774"/>
        </a:xfrm>
        <a:noFill/>
        <a:ln>
          <a:noFill/>
        </a:ln>
        <a:effectLst/>
      </dgm:spPr>
      <dgm:t>
        <a:bodyPr/>
        <a:lstStyle/>
        <a:p>
          <a:r>
            <a:rPr lang="en-US" dirty="0" smtClean="0">
              <a:solidFill>
                <a:srgbClr val="000000">
                  <a:hueOff val="0"/>
                  <a:satOff val="0"/>
                  <a:lumOff val="0"/>
                  <a:alphaOff val="0"/>
                </a:srgbClr>
              </a:solidFill>
              <a:latin typeface="Arial"/>
              <a:ea typeface="+mn-ea"/>
              <a:cs typeface="Arial"/>
            </a:rPr>
            <a:t>Animals</a:t>
          </a:r>
          <a:endParaRPr lang="en-US" dirty="0">
            <a:solidFill>
              <a:srgbClr val="000000">
                <a:hueOff val="0"/>
                <a:satOff val="0"/>
                <a:lumOff val="0"/>
                <a:alphaOff val="0"/>
              </a:srgbClr>
            </a:solidFill>
            <a:latin typeface="Arial"/>
            <a:ea typeface="+mn-ea"/>
            <a:cs typeface="Arial"/>
          </a:endParaRPr>
        </a:p>
      </dgm:t>
    </dgm:pt>
    <dgm:pt modelId="{4E5BE465-EFB1-4842-891C-231648AAC1D0}" type="parTrans" cxnId="{01D25533-83DA-4A49-93C8-8BE6F001EFBB}">
      <dgm:prSet/>
      <dgm:spPr/>
      <dgm:t>
        <a:bodyPr/>
        <a:lstStyle/>
        <a:p>
          <a:endParaRPr lang="en-US"/>
        </a:p>
      </dgm:t>
    </dgm:pt>
    <dgm:pt modelId="{972912F8-95FE-453E-978A-F1EA029C997C}" type="sibTrans" cxnId="{01D25533-83DA-4A49-93C8-8BE6F001EFBB}">
      <dgm:prSet/>
      <dgm:spPr/>
      <dgm:t>
        <a:bodyPr/>
        <a:lstStyle/>
        <a:p>
          <a:endParaRPr lang="en-US"/>
        </a:p>
      </dgm:t>
    </dgm:pt>
    <dgm:pt modelId="{E7307A5F-047E-424C-8FC5-9186CF8D3294}">
      <dgm:prSet phldrT="[Text]"/>
      <dgm:spPr>
        <a:xfrm>
          <a:off x="2971797" y="1219199"/>
          <a:ext cx="1300162" cy="866774"/>
        </a:xfrm>
        <a:noFill/>
        <a:ln>
          <a:noFill/>
        </a:ln>
        <a:effectLst/>
      </dgm:spPr>
      <dgm:t>
        <a:bodyPr/>
        <a:lstStyle/>
        <a:p>
          <a:r>
            <a:rPr lang="en-US" dirty="0" smtClean="0">
              <a:solidFill>
                <a:srgbClr val="000000">
                  <a:hueOff val="0"/>
                  <a:satOff val="0"/>
                  <a:lumOff val="0"/>
                  <a:alphaOff val="0"/>
                </a:srgbClr>
              </a:solidFill>
              <a:latin typeface="Arial"/>
              <a:ea typeface="+mn-ea"/>
              <a:cs typeface="Arial"/>
            </a:rPr>
            <a:t>Mammals</a:t>
          </a:r>
          <a:endParaRPr lang="en-US" dirty="0">
            <a:solidFill>
              <a:srgbClr val="000000">
                <a:hueOff val="0"/>
                <a:satOff val="0"/>
                <a:lumOff val="0"/>
                <a:alphaOff val="0"/>
              </a:srgbClr>
            </a:solidFill>
            <a:latin typeface="Arial"/>
            <a:ea typeface="+mn-ea"/>
            <a:cs typeface="Arial"/>
          </a:endParaRPr>
        </a:p>
      </dgm:t>
    </dgm:pt>
    <dgm:pt modelId="{4F7BADBE-C444-4685-BA41-95D8828C87AA}" type="parTrans" cxnId="{6870FBA4-F2FA-4F40-872E-99DC4FDF92CC}">
      <dgm:prSet/>
      <dgm:spPr>
        <a:xfrm>
          <a:off x="2586537" y="866774"/>
          <a:ext cx="248140" cy="375879"/>
        </a:xfrm>
        <a:noFill/>
        <a:ln w="25400" cap="flat" cmpd="sng" algn="ctr">
          <a:solidFill>
            <a:srgbClr val="BBE0E3">
              <a:shade val="60000"/>
              <a:hueOff val="0"/>
              <a:satOff val="0"/>
              <a:lumOff val="0"/>
              <a:alphaOff val="0"/>
            </a:srgbClr>
          </a:solidFill>
          <a:prstDash val="solid"/>
        </a:ln>
        <a:effectLst/>
      </dgm:spPr>
      <dgm:t>
        <a:bodyPr/>
        <a:lstStyle/>
        <a:p>
          <a:endParaRPr lang="en-US"/>
        </a:p>
      </dgm:t>
    </dgm:pt>
    <dgm:pt modelId="{39E5DD04-034F-4A3C-ADBD-514E12B89A73}" type="sibTrans" cxnId="{6870FBA4-F2FA-4F40-872E-99DC4FDF92CC}">
      <dgm:prSet/>
      <dgm:spPr/>
      <dgm:t>
        <a:bodyPr/>
        <a:lstStyle/>
        <a:p>
          <a:endParaRPr lang="en-US"/>
        </a:p>
      </dgm:t>
    </dgm:pt>
    <dgm:pt modelId="{5E61475B-1A0B-4712-9A0B-C1486207659E}">
      <dgm:prSet phldrT="[Text]"/>
      <dgm:spPr>
        <a:xfrm>
          <a:off x="2971801" y="2362202"/>
          <a:ext cx="1300162" cy="714369"/>
        </a:xfrm>
        <a:noFill/>
        <a:ln>
          <a:noFill/>
        </a:ln>
        <a:effectLst/>
      </dgm:spPr>
      <dgm:t>
        <a:bodyPr/>
        <a:lstStyle/>
        <a:p>
          <a:r>
            <a:rPr lang="en-US" dirty="0" smtClean="0">
              <a:solidFill>
                <a:srgbClr val="000000">
                  <a:hueOff val="0"/>
                  <a:satOff val="0"/>
                  <a:lumOff val="0"/>
                  <a:alphaOff val="0"/>
                </a:srgbClr>
              </a:solidFill>
              <a:latin typeface="Arial"/>
              <a:ea typeface="+mn-ea"/>
              <a:cs typeface="Arial"/>
            </a:rPr>
            <a:t>Primates</a:t>
          </a:r>
          <a:endParaRPr lang="en-US" dirty="0">
            <a:solidFill>
              <a:srgbClr val="000000">
                <a:hueOff val="0"/>
                <a:satOff val="0"/>
                <a:lumOff val="0"/>
                <a:alphaOff val="0"/>
              </a:srgbClr>
            </a:solidFill>
            <a:latin typeface="Arial"/>
            <a:ea typeface="+mn-ea"/>
            <a:cs typeface="Arial"/>
          </a:endParaRPr>
        </a:p>
      </dgm:t>
    </dgm:pt>
    <dgm:pt modelId="{3F4E49BF-2749-4BBA-A912-4B48EA8BDD51}" type="parTrans" cxnId="{527BCB64-2DE1-49E5-BB4B-EB8B6919E18C}">
      <dgm:prSet/>
      <dgm:spPr>
        <a:xfrm>
          <a:off x="2540817" y="2109429"/>
          <a:ext cx="91440" cy="424485"/>
        </a:xfrm>
        <a:noFill/>
        <a:ln w="25400" cap="flat" cmpd="sng" algn="ctr">
          <a:solidFill>
            <a:srgbClr val="BBE0E3">
              <a:shade val="80000"/>
              <a:hueOff val="0"/>
              <a:satOff val="0"/>
              <a:lumOff val="0"/>
              <a:alphaOff val="0"/>
            </a:srgbClr>
          </a:solidFill>
          <a:prstDash val="solid"/>
        </a:ln>
        <a:effectLst/>
      </dgm:spPr>
      <dgm:t>
        <a:bodyPr/>
        <a:lstStyle/>
        <a:p>
          <a:endParaRPr lang="en-US"/>
        </a:p>
      </dgm:t>
    </dgm:pt>
    <dgm:pt modelId="{8EDFBE66-6976-46CA-AF13-54A70C47EEB5}" type="sibTrans" cxnId="{527BCB64-2DE1-49E5-BB4B-EB8B6919E18C}">
      <dgm:prSet/>
      <dgm:spPr/>
      <dgm:t>
        <a:bodyPr/>
        <a:lstStyle/>
        <a:p>
          <a:endParaRPr lang="en-US"/>
        </a:p>
      </dgm:t>
    </dgm:pt>
    <dgm:pt modelId="{48C39BAC-5DFF-4300-9DB8-83C410B78AF5}">
      <dgm:prSet phldrT="[Text]"/>
      <dgm:spPr>
        <a:xfrm rot="10800000" flipV="1">
          <a:off x="3606129" y="3201483"/>
          <a:ext cx="1300162" cy="740546"/>
        </a:xfrm>
        <a:noFill/>
        <a:ln>
          <a:noFill/>
        </a:ln>
        <a:effectLst/>
      </dgm:spPr>
      <dgm:t>
        <a:bodyPr/>
        <a:lstStyle/>
        <a:p>
          <a:r>
            <a:rPr lang="en-US" dirty="0" smtClean="0">
              <a:solidFill>
                <a:srgbClr val="000000">
                  <a:hueOff val="0"/>
                  <a:satOff val="0"/>
                  <a:lumOff val="0"/>
                  <a:alphaOff val="0"/>
                </a:srgbClr>
              </a:solidFill>
              <a:latin typeface="Arial"/>
              <a:ea typeface="+mn-ea"/>
              <a:cs typeface="Arial"/>
            </a:rPr>
            <a:t>Humans</a:t>
          </a:r>
          <a:endParaRPr lang="en-US" dirty="0">
            <a:solidFill>
              <a:srgbClr val="000000">
                <a:hueOff val="0"/>
                <a:satOff val="0"/>
                <a:lumOff val="0"/>
                <a:alphaOff val="0"/>
              </a:srgbClr>
            </a:solidFill>
            <a:latin typeface="Arial"/>
            <a:ea typeface="+mn-ea"/>
            <a:cs typeface="Arial"/>
          </a:endParaRPr>
        </a:p>
      </dgm:t>
    </dgm:pt>
    <dgm:pt modelId="{D52B3E77-A1DD-420F-BDC2-6D5F2E65610D}" type="parTrans" cxnId="{D54B54D4-44E0-41E0-816F-34143295EF18}">
      <dgm:prSet/>
      <dgm:spPr>
        <a:xfrm>
          <a:off x="2586537" y="2109429"/>
          <a:ext cx="1047246" cy="1087795"/>
        </a:xfrm>
        <a:noFill/>
        <a:ln w="25400" cap="flat" cmpd="sng" algn="ctr">
          <a:solidFill>
            <a:srgbClr val="BBE0E3">
              <a:shade val="80000"/>
              <a:hueOff val="0"/>
              <a:satOff val="0"/>
              <a:lumOff val="0"/>
              <a:alphaOff val="0"/>
            </a:srgbClr>
          </a:solidFill>
          <a:prstDash val="solid"/>
        </a:ln>
        <a:effectLst/>
      </dgm:spPr>
      <dgm:t>
        <a:bodyPr/>
        <a:lstStyle/>
        <a:p>
          <a:endParaRPr lang="en-US"/>
        </a:p>
      </dgm:t>
    </dgm:pt>
    <dgm:pt modelId="{A6AB4A23-2CDB-4191-9915-ABF6201A0A91}" type="sibTrans" cxnId="{D54B54D4-44E0-41E0-816F-34143295EF18}">
      <dgm:prSet/>
      <dgm:spPr/>
      <dgm:t>
        <a:bodyPr/>
        <a:lstStyle/>
        <a:p>
          <a:endParaRPr lang="en-US"/>
        </a:p>
      </dgm:t>
    </dgm:pt>
    <dgm:pt modelId="{290CBEC8-A568-4201-A96C-4D60C3470D81}">
      <dgm:prSet phldrT="[Text]"/>
      <dgm:spPr>
        <a:xfrm>
          <a:off x="152399" y="3302018"/>
          <a:ext cx="2005266" cy="761981"/>
        </a:xfrm>
        <a:noFill/>
        <a:ln>
          <a:noFill/>
        </a:ln>
        <a:effectLst/>
      </dgm:spPr>
      <dgm:t>
        <a:bodyPr/>
        <a:lstStyle/>
        <a:p>
          <a:r>
            <a:rPr lang="en-US" dirty="0" smtClean="0">
              <a:solidFill>
                <a:srgbClr val="000000">
                  <a:hueOff val="0"/>
                  <a:satOff val="0"/>
                  <a:lumOff val="0"/>
                  <a:alphaOff val="0"/>
                </a:srgbClr>
              </a:solidFill>
              <a:latin typeface="Arial"/>
              <a:ea typeface="+mn-ea"/>
              <a:cs typeface="Arial"/>
            </a:rPr>
            <a:t>Monkeys</a:t>
          </a:r>
          <a:endParaRPr lang="en-US" dirty="0">
            <a:solidFill>
              <a:srgbClr val="000000">
                <a:hueOff val="0"/>
                <a:satOff val="0"/>
                <a:lumOff val="0"/>
                <a:alphaOff val="0"/>
              </a:srgbClr>
            </a:solidFill>
            <a:latin typeface="Arial"/>
            <a:ea typeface="+mn-ea"/>
            <a:cs typeface="Arial"/>
          </a:endParaRPr>
        </a:p>
      </dgm:t>
    </dgm:pt>
    <dgm:pt modelId="{4B50C5A2-1E50-468A-8AA5-ED65FF0B7D46}" type="parTrans" cxnId="{BE77E319-F0D8-4FAE-898C-57EB8663EF67}">
      <dgm:prSet/>
      <dgm:spPr>
        <a:xfrm>
          <a:off x="1724261" y="866774"/>
          <a:ext cx="1110416" cy="2330450"/>
        </a:xfrm>
        <a:noFill/>
        <a:ln w="25400" cap="flat" cmpd="sng" algn="ctr">
          <a:solidFill>
            <a:srgbClr val="BBE0E3">
              <a:shade val="60000"/>
              <a:hueOff val="0"/>
              <a:satOff val="0"/>
              <a:lumOff val="0"/>
              <a:alphaOff val="0"/>
            </a:srgbClr>
          </a:solidFill>
          <a:prstDash val="solid"/>
        </a:ln>
        <a:effectLst/>
      </dgm:spPr>
      <dgm:t>
        <a:bodyPr/>
        <a:lstStyle/>
        <a:p>
          <a:endParaRPr lang="en-US"/>
        </a:p>
      </dgm:t>
    </dgm:pt>
    <dgm:pt modelId="{B962092B-0A75-42C3-AB66-3491E248BF1A}" type="sibTrans" cxnId="{BE77E319-F0D8-4FAE-898C-57EB8663EF67}">
      <dgm:prSet/>
      <dgm:spPr/>
      <dgm:t>
        <a:bodyPr/>
        <a:lstStyle/>
        <a:p>
          <a:endParaRPr lang="en-US"/>
        </a:p>
      </dgm:t>
    </dgm:pt>
    <dgm:pt modelId="{C1634D69-F4D0-4F7A-9CEF-AE1DC5522075}" type="pres">
      <dgm:prSet presAssocID="{5EC00E9B-76C4-4996-AED9-93653AAD7158}" presName="hierChild1" presStyleCnt="0">
        <dgm:presLayoutVars>
          <dgm:chPref val="1"/>
          <dgm:dir/>
          <dgm:animOne val="branch"/>
          <dgm:animLvl val="lvl"/>
          <dgm:resizeHandles/>
        </dgm:presLayoutVars>
      </dgm:prSet>
      <dgm:spPr/>
      <dgm:t>
        <a:bodyPr/>
        <a:lstStyle/>
        <a:p>
          <a:endParaRPr lang="en-US"/>
        </a:p>
      </dgm:t>
    </dgm:pt>
    <dgm:pt modelId="{2B1E19E8-3FE4-4567-B18F-411534C7C5AD}" type="pres">
      <dgm:prSet presAssocID="{CC2A368F-75A1-4030-9338-7030AA1A882B}" presName="hierRoot1" presStyleCnt="0"/>
      <dgm:spPr/>
    </dgm:pt>
    <dgm:pt modelId="{74BCBB23-6269-418D-A0F5-B64812FDA187}" type="pres">
      <dgm:prSet presAssocID="{CC2A368F-75A1-4030-9338-7030AA1A882B}" presName="composite" presStyleCnt="0"/>
      <dgm:spPr/>
    </dgm:pt>
    <dgm:pt modelId="{456ECD8C-2FB7-4D0F-A836-D1C4C6525A25}" type="pres">
      <dgm:prSet presAssocID="{CC2A368F-75A1-4030-9338-7030AA1A882B}" presName="image" presStyleLbl="node0" presStyleIdx="0" presStyleCnt="1" custLinFactY="-17330" custLinFactNeighborX="-18361" custLinFactNeighborY="-100000"/>
      <dgm:spPr>
        <a:xfrm>
          <a:off x="2401290" y="0"/>
          <a:ext cx="866774" cy="866774"/>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DA504514-0352-4F57-82C8-DD5FB5BB1419}" type="pres">
      <dgm:prSet presAssocID="{CC2A368F-75A1-4030-9338-7030AA1A882B}" presName="text" presStyleLbl="revTx" presStyleIdx="0" presStyleCnt="5" custLinFactNeighborX="-11584" custLinFactNeighborY="-61723">
        <dgm:presLayoutVars>
          <dgm:chPref val="3"/>
        </dgm:presLayoutVars>
      </dgm:prSet>
      <dgm:spPr>
        <a:prstGeom prst="rect">
          <a:avLst/>
        </a:prstGeom>
      </dgm:spPr>
      <dgm:t>
        <a:bodyPr/>
        <a:lstStyle/>
        <a:p>
          <a:endParaRPr lang="en-US"/>
        </a:p>
      </dgm:t>
    </dgm:pt>
    <dgm:pt modelId="{40AB70F0-6EC3-430C-BA4A-C920AABB9DE9}" type="pres">
      <dgm:prSet presAssocID="{CC2A368F-75A1-4030-9338-7030AA1A882B}" presName="hierChild2" presStyleCnt="0"/>
      <dgm:spPr/>
    </dgm:pt>
    <dgm:pt modelId="{5F2EE7E7-0152-48AD-96BE-084AF6AC3732}" type="pres">
      <dgm:prSet presAssocID="{4F7BADBE-C444-4685-BA41-95D8828C87AA}" presName="Name10" presStyleLbl="parChTrans1D2" presStyleIdx="0" presStyleCnt="2"/>
      <dgm:spPr>
        <a:custGeom>
          <a:avLst/>
          <a:gdLst/>
          <a:ahLst/>
          <a:cxnLst/>
          <a:rect l="0" t="0" r="0" b="0"/>
          <a:pathLst>
            <a:path>
              <a:moveTo>
                <a:pt x="248140" y="0"/>
              </a:moveTo>
              <a:lnTo>
                <a:pt x="248140" y="240445"/>
              </a:lnTo>
              <a:lnTo>
                <a:pt x="0" y="240445"/>
              </a:lnTo>
              <a:lnTo>
                <a:pt x="0" y="375879"/>
              </a:lnTo>
            </a:path>
          </a:pathLst>
        </a:custGeom>
      </dgm:spPr>
      <dgm:t>
        <a:bodyPr/>
        <a:lstStyle/>
        <a:p>
          <a:endParaRPr lang="en-US"/>
        </a:p>
      </dgm:t>
    </dgm:pt>
    <dgm:pt modelId="{FBE4E22E-3348-4706-96DF-8C0ACDCFF296}" type="pres">
      <dgm:prSet presAssocID="{E7307A5F-047E-424C-8FC5-9186CF8D3294}" presName="hierRoot2" presStyleCnt="0"/>
      <dgm:spPr/>
    </dgm:pt>
    <dgm:pt modelId="{CBC0DE2E-ADE7-4D09-B012-816C28B47983}" type="pres">
      <dgm:prSet presAssocID="{E7307A5F-047E-424C-8FC5-9186CF8D3294}" presName="composite2" presStyleCnt="0"/>
      <dgm:spPr/>
    </dgm:pt>
    <dgm:pt modelId="{BEF6E74F-958D-40ED-A27F-F16FDBC8DE3A}" type="pres">
      <dgm:prSet presAssocID="{E7307A5F-047E-424C-8FC5-9186CF8D3294}" presName="image2" presStyleLbl="node2" presStyleIdx="0" presStyleCnt="2" custLinFactX="10848" custLinFactNeighborX="100000" custLinFactNeighborY="-41317"/>
      <dgm:spPr>
        <a:xfrm>
          <a:off x="2153150" y="1242654"/>
          <a:ext cx="866774" cy="866774"/>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F56C8BFE-F8DA-4BEB-BCE3-AB71AEE23FC8}" type="pres">
      <dgm:prSet presAssocID="{E7307A5F-047E-424C-8FC5-9186CF8D3294}" presName="text2" presStyleLbl="revTx" presStyleIdx="1" presStyleCnt="5" custLinFactNeighborX="70197" custLinFactNeighborY="-43773">
        <dgm:presLayoutVars>
          <dgm:chPref val="3"/>
        </dgm:presLayoutVars>
      </dgm:prSet>
      <dgm:spPr>
        <a:prstGeom prst="rect">
          <a:avLst/>
        </a:prstGeom>
      </dgm:spPr>
      <dgm:t>
        <a:bodyPr/>
        <a:lstStyle/>
        <a:p>
          <a:endParaRPr lang="en-US"/>
        </a:p>
      </dgm:t>
    </dgm:pt>
    <dgm:pt modelId="{37A627A7-E8B0-45AC-873C-7BA1B4BF076E}" type="pres">
      <dgm:prSet presAssocID="{E7307A5F-047E-424C-8FC5-9186CF8D3294}" presName="hierChild3" presStyleCnt="0"/>
      <dgm:spPr/>
    </dgm:pt>
    <dgm:pt modelId="{BFF8099A-D809-4411-A0E2-19F6091C892D}" type="pres">
      <dgm:prSet presAssocID="{3F4E49BF-2749-4BBA-A912-4B48EA8BDD51}" presName="Name17" presStyleLbl="parChTrans1D3" presStyleIdx="0" presStyleCnt="2"/>
      <dgm:spPr>
        <a:custGeom>
          <a:avLst/>
          <a:gdLst/>
          <a:ahLst/>
          <a:cxnLst/>
          <a:rect l="0" t="0" r="0" b="0"/>
          <a:pathLst>
            <a:path>
              <a:moveTo>
                <a:pt x="45720" y="0"/>
              </a:moveTo>
              <a:lnTo>
                <a:pt x="45720" y="289052"/>
              </a:lnTo>
              <a:lnTo>
                <a:pt x="117584" y="289052"/>
              </a:lnTo>
              <a:lnTo>
                <a:pt x="117584" y="424485"/>
              </a:lnTo>
            </a:path>
          </a:pathLst>
        </a:custGeom>
      </dgm:spPr>
      <dgm:t>
        <a:bodyPr/>
        <a:lstStyle/>
        <a:p>
          <a:endParaRPr lang="en-US"/>
        </a:p>
      </dgm:t>
    </dgm:pt>
    <dgm:pt modelId="{D7E14C0A-E598-4BB9-811E-2407B4309EA0}" type="pres">
      <dgm:prSet presAssocID="{5E61475B-1A0B-4712-9A0B-C1486207659E}" presName="hierRoot3" presStyleCnt="0"/>
      <dgm:spPr/>
    </dgm:pt>
    <dgm:pt modelId="{A40A05C9-C733-4A74-A259-CDAA2CD36F41}" type="pres">
      <dgm:prSet presAssocID="{5E61475B-1A0B-4712-9A0B-C1486207659E}" presName="composite3" presStyleCnt="0"/>
      <dgm:spPr/>
    </dgm:pt>
    <dgm:pt modelId="{77D0ACD1-B475-474B-A4D1-C842D8D59550}" type="pres">
      <dgm:prSet presAssocID="{5E61475B-1A0B-4712-9A0B-C1486207659E}" presName="image3" presStyleLbl="node3" presStyleIdx="0" presStyleCnt="2" custLinFactX="100000" custLinFactNeighborX="156639" custLinFactNeighborY="-23594"/>
      <dgm:spPr>
        <a:xfrm>
          <a:off x="2225014" y="2533914"/>
          <a:ext cx="866774" cy="866774"/>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1801C209-197C-4582-9197-6878A0C9C3BD}" type="pres">
      <dgm:prSet presAssocID="{5E61475B-1A0B-4712-9A0B-C1486207659E}" presName="text3" presStyleLbl="revTx" presStyleIdx="2" presStyleCnt="5" custScaleY="82417" custLinFactX="61864" custLinFactNeighborX="100000" custLinFactNeighborY="-51946">
        <dgm:presLayoutVars>
          <dgm:chPref val="3"/>
        </dgm:presLayoutVars>
      </dgm:prSet>
      <dgm:spPr>
        <a:prstGeom prst="rect">
          <a:avLst/>
        </a:prstGeom>
      </dgm:spPr>
      <dgm:t>
        <a:bodyPr/>
        <a:lstStyle/>
        <a:p>
          <a:endParaRPr lang="en-US"/>
        </a:p>
      </dgm:t>
    </dgm:pt>
    <dgm:pt modelId="{9B1FF2E0-45A6-4C69-91B0-31FAEFEF3901}" type="pres">
      <dgm:prSet presAssocID="{5E61475B-1A0B-4712-9A0B-C1486207659E}" presName="hierChild4" presStyleCnt="0"/>
      <dgm:spPr/>
    </dgm:pt>
    <dgm:pt modelId="{5918E2AB-0100-437B-A6FE-50E387C3D031}" type="pres">
      <dgm:prSet presAssocID="{D52B3E77-A1DD-420F-BDC2-6D5F2E65610D}" presName="Name17" presStyleLbl="parChTrans1D3" presStyleIdx="1" presStyleCnt="2"/>
      <dgm:spPr>
        <a:custGeom>
          <a:avLst/>
          <a:gdLst/>
          <a:ahLst/>
          <a:cxnLst/>
          <a:rect l="0" t="0" r="0" b="0"/>
          <a:pathLst>
            <a:path>
              <a:moveTo>
                <a:pt x="0" y="0"/>
              </a:moveTo>
              <a:lnTo>
                <a:pt x="0" y="952362"/>
              </a:lnTo>
              <a:lnTo>
                <a:pt x="1047246" y="952362"/>
              </a:lnTo>
              <a:lnTo>
                <a:pt x="1047246" y="1087795"/>
              </a:lnTo>
            </a:path>
          </a:pathLst>
        </a:custGeom>
      </dgm:spPr>
      <dgm:t>
        <a:bodyPr/>
        <a:lstStyle/>
        <a:p>
          <a:endParaRPr lang="en-US"/>
        </a:p>
      </dgm:t>
    </dgm:pt>
    <dgm:pt modelId="{9E2B0ECC-49DF-48BD-9B08-9019506C18E7}" type="pres">
      <dgm:prSet presAssocID="{48C39BAC-5DFF-4300-9DB8-83C410B78AF5}" presName="hierRoot3" presStyleCnt="0"/>
      <dgm:spPr/>
    </dgm:pt>
    <dgm:pt modelId="{3DDA41C6-DFAA-441E-A644-41F62DD842FD}" type="pres">
      <dgm:prSet presAssocID="{48C39BAC-5DFF-4300-9DB8-83C410B78AF5}" presName="composite3" presStyleCnt="0"/>
      <dgm:spPr/>
    </dgm:pt>
    <dgm:pt modelId="{4E397299-11F3-4310-B132-BCC3B1C527AF}" type="pres">
      <dgm:prSet presAssocID="{48C39BAC-5DFF-4300-9DB8-83C410B78AF5}" presName="image3" presStyleLbl="node3" presStyleIdx="1" presStyleCnt="2" custLinFactNeighborX="94169" custLinFactNeighborY="53424"/>
      <dgm:spPr>
        <a:xfrm>
          <a:off x="3200396" y="3197225"/>
          <a:ext cx="866774" cy="866774"/>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6A339153-D711-4FED-BDAC-759ABF71B164}" type="pres">
      <dgm:prSet presAssocID="{48C39BAC-5DFF-4300-9DB8-83C410B78AF5}" presName="text3" presStyleLbl="revTx" presStyleIdx="3" presStyleCnt="5" custAng="10800000" custFlipVert="1" custScaleY="85437" custLinFactNeighborX="27319" custLinFactNeighborY="46392">
        <dgm:presLayoutVars>
          <dgm:chPref val="3"/>
        </dgm:presLayoutVars>
      </dgm:prSet>
      <dgm:spPr>
        <a:prstGeom prst="rect">
          <a:avLst/>
        </a:prstGeom>
      </dgm:spPr>
      <dgm:t>
        <a:bodyPr/>
        <a:lstStyle/>
        <a:p>
          <a:endParaRPr lang="en-US"/>
        </a:p>
      </dgm:t>
    </dgm:pt>
    <dgm:pt modelId="{6AD8295D-B74C-40F1-AEAB-908D06271E8B}" type="pres">
      <dgm:prSet presAssocID="{48C39BAC-5DFF-4300-9DB8-83C410B78AF5}" presName="hierChild4" presStyleCnt="0"/>
      <dgm:spPr/>
    </dgm:pt>
    <dgm:pt modelId="{1D9FBA91-20B2-40A8-BD20-B6C2579A8EAE}" type="pres">
      <dgm:prSet presAssocID="{4B50C5A2-1E50-468A-8AA5-ED65FF0B7D46}" presName="Name10" presStyleLbl="parChTrans1D2" presStyleIdx="1" presStyleCnt="2"/>
      <dgm:spPr>
        <a:custGeom>
          <a:avLst/>
          <a:gdLst/>
          <a:ahLst/>
          <a:cxnLst/>
          <a:rect l="0" t="0" r="0" b="0"/>
          <a:pathLst>
            <a:path>
              <a:moveTo>
                <a:pt x="1110416" y="0"/>
              </a:moveTo>
              <a:lnTo>
                <a:pt x="1110416" y="2195016"/>
              </a:lnTo>
              <a:lnTo>
                <a:pt x="0" y="2195016"/>
              </a:lnTo>
              <a:lnTo>
                <a:pt x="0" y="2330450"/>
              </a:lnTo>
            </a:path>
          </a:pathLst>
        </a:custGeom>
      </dgm:spPr>
      <dgm:t>
        <a:bodyPr/>
        <a:lstStyle/>
        <a:p>
          <a:endParaRPr lang="en-US"/>
        </a:p>
      </dgm:t>
    </dgm:pt>
    <dgm:pt modelId="{8A741F1F-FF6A-4686-BA48-07F943B10E65}" type="pres">
      <dgm:prSet presAssocID="{290CBEC8-A568-4201-A96C-4D60C3470D81}" presName="hierRoot2" presStyleCnt="0"/>
      <dgm:spPr/>
    </dgm:pt>
    <dgm:pt modelId="{A73B4E4A-3DD5-4B54-BB09-741EFB66DEC5}" type="pres">
      <dgm:prSet presAssocID="{290CBEC8-A568-4201-A96C-4D60C3470D81}" presName="composite2" presStyleCnt="0"/>
      <dgm:spPr/>
    </dgm:pt>
    <dgm:pt modelId="{BDA2EE4B-4793-4018-A6D9-009B98608D13}" type="pres">
      <dgm:prSet presAssocID="{290CBEC8-A568-4201-A96C-4D60C3470D81}" presName="image2" presStyleLbl="node2" presStyleIdx="1" presStyleCnt="2" custLinFactX="-100000" custLinFactY="100000" custLinFactNeighborX="-163633" custLinFactNeighborY="123968"/>
      <dgm:spPr>
        <a:xfrm>
          <a:off x="1290873" y="3197225"/>
          <a:ext cx="866774" cy="866774"/>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endParaRPr lang="en-US"/>
        </a:p>
      </dgm:t>
    </dgm:pt>
    <dgm:pt modelId="{FE9FAA04-9B8D-4F13-9877-0DFD1B2C28B2}" type="pres">
      <dgm:prSet presAssocID="{290CBEC8-A568-4201-A96C-4D60C3470D81}" presName="text2" presStyleLbl="revTx" presStyleIdx="4" presStyleCnt="5" custAng="0" custScaleX="154232" custScaleY="87910" custLinFactX="-102870" custLinFactY="96711" custLinFactNeighborX="-200000" custLinFactNeighborY="100000">
        <dgm:presLayoutVars>
          <dgm:chPref val="3"/>
        </dgm:presLayoutVars>
      </dgm:prSet>
      <dgm:spPr>
        <a:prstGeom prst="rect">
          <a:avLst/>
        </a:prstGeom>
      </dgm:spPr>
      <dgm:t>
        <a:bodyPr/>
        <a:lstStyle/>
        <a:p>
          <a:endParaRPr lang="en-US"/>
        </a:p>
      </dgm:t>
    </dgm:pt>
    <dgm:pt modelId="{7F47C0CB-C133-4B00-8302-00E4B9814A2A}" type="pres">
      <dgm:prSet presAssocID="{290CBEC8-A568-4201-A96C-4D60C3470D81}" presName="hierChild3" presStyleCnt="0"/>
      <dgm:spPr/>
    </dgm:pt>
  </dgm:ptLst>
  <dgm:cxnLst>
    <dgm:cxn modelId="{6870FBA4-F2FA-4F40-872E-99DC4FDF92CC}" srcId="{CC2A368F-75A1-4030-9338-7030AA1A882B}" destId="{E7307A5F-047E-424C-8FC5-9186CF8D3294}" srcOrd="0" destOrd="0" parTransId="{4F7BADBE-C444-4685-BA41-95D8828C87AA}" sibTransId="{39E5DD04-034F-4A3C-ADBD-514E12B89A73}"/>
    <dgm:cxn modelId="{D54B54D4-44E0-41E0-816F-34143295EF18}" srcId="{E7307A5F-047E-424C-8FC5-9186CF8D3294}" destId="{48C39BAC-5DFF-4300-9DB8-83C410B78AF5}" srcOrd="1" destOrd="0" parTransId="{D52B3E77-A1DD-420F-BDC2-6D5F2E65610D}" sibTransId="{A6AB4A23-2CDB-4191-9915-ABF6201A0A91}"/>
    <dgm:cxn modelId="{BE77E319-F0D8-4FAE-898C-57EB8663EF67}" srcId="{CC2A368F-75A1-4030-9338-7030AA1A882B}" destId="{290CBEC8-A568-4201-A96C-4D60C3470D81}" srcOrd="1" destOrd="0" parTransId="{4B50C5A2-1E50-468A-8AA5-ED65FF0B7D46}" sibTransId="{B962092B-0A75-42C3-AB66-3491E248BF1A}"/>
    <dgm:cxn modelId="{F0657B68-8430-46CC-98C6-E6B484431C3D}" type="presOf" srcId="{3F4E49BF-2749-4BBA-A912-4B48EA8BDD51}" destId="{BFF8099A-D809-4411-A0E2-19F6091C892D}" srcOrd="0" destOrd="0" presId="urn:microsoft.com/office/officeart/2009/layout/CirclePictureHierarchy"/>
    <dgm:cxn modelId="{416E1391-11C0-469B-A36E-93418CE82EA0}" type="presOf" srcId="{4B50C5A2-1E50-468A-8AA5-ED65FF0B7D46}" destId="{1D9FBA91-20B2-40A8-BD20-B6C2579A8EAE}" srcOrd="0" destOrd="0" presId="urn:microsoft.com/office/officeart/2009/layout/CirclePictureHierarchy"/>
    <dgm:cxn modelId="{0D69070F-EB23-41CF-B612-4DF9828DA4DA}" type="presOf" srcId="{E7307A5F-047E-424C-8FC5-9186CF8D3294}" destId="{F56C8BFE-F8DA-4BEB-BCE3-AB71AEE23FC8}" srcOrd="0" destOrd="0" presId="urn:microsoft.com/office/officeart/2009/layout/CirclePictureHierarchy"/>
    <dgm:cxn modelId="{FC130B9C-0D7B-41D7-900A-08F5ECD1B428}" type="presOf" srcId="{290CBEC8-A568-4201-A96C-4D60C3470D81}" destId="{FE9FAA04-9B8D-4F13-9877-0DFD1B2C28B2}" srcOrd="0" destOrd="0" presId="urn:microsoft.com/office/officeart/2009/layout/CirclePictureHierarchy"/>
    <dgm:cxn modelId="{527BCB64-2DE1-49E5-BB4B-EB8B6919E18C}" srcId="{E7307A5F-047E-424C-8FC5-9186CF8D3294}" destId="{5E61475B-1A0B-4712-9A0B-C1486207659E}" srcOrd="0" destOrd="0" parTransId="{3F4E49BF-2749-4BBA-A912-4B48EA8BDD51}" sibTransId="{8EDFBE66-6976-46CA-AF13-54A70C47EEB5}"/>
    <dgm:cxn modelId="{36491E19-17FE-4093-82F3-D7384FCB7B5C}" type="presOf" srcId="{CC2A368F-75A1-4030-9338-7030AA1A882B}" destId="{DA504514-0352-4F57-82C8-DD5FB5BB1419}" srcOrd="0" destOrd="0" presId="urn:microsoft.com/office/officeart/2009/layout/CirclePictureHierarchy"/>
    <dgm:cxn modelId="{C3BA24C4-AC54-40E3-ADEA-E69A8E7EA9BD}" type="presOf" srcId="{5E61475B-1A0B-4712-9A0B-C1486207659E}" destId="{1801C209-197C-4582-9197-6878A0C9C3BD}" srcOrd="0" destOrd="0" presId="urn:microsoft.com/office/officeart/2009/layout/CirclePictureHierarchy"/>
    <dgm:cxn modelId="{21214B8C-A109-4B55-997F-2FD8AF6FBAC8}" type="presOf" srcId="{5EC00E9B-76C4-4996-AED9-93653AAD7158}" destId="{C1634D69-F4D0-4F7A-9CEF-AE1DC5522075}" srcOrd="0" destOrd="0" presId="urn:microsoft.com/office/officeart/2009/layout/CirclePictureHierarchy"/>
    <dgm:cxn modelId="{4B7D507E-1BC1-425F-8794-8D84DA9AC4C9}" type="presOf" srcId="{4F7BADBE-C444-4685-BA41-95D8828C87AA}" destId="{5F2EE7E7-0152-48AD-96BE-084AF6AC3732}" srcOrd="0" destOrd="0" presId="urn:microsoft.com/office/officeart/2009/layout/CirclePictureHierarchy"/>
    <dgm:cxn modelId="{BE42B47E-5432-43EE-AE3D-9C3C355D3C78}" type="presOf" srcId="{D52B3E77-A1DD-420F-BDC2-6D5F2E65610D}" destId="{5918E2AB-0100-437B-A6FE-50E387C3D031}" srcOrd="0" destOrd="0" presId="urn:microsoft.com/office/officeart/2009/layout/CirclePictureHierarchy"/>
    <dgm:cxn modelId="{908AE888-00C4-404B-95BF-0AFA5AF6F3FB}" type="presOf" srcId="{48C39BAC-5DFF-4300-9DB8-83C410B78AF5}" destId="{6A339153-D711-4FED-BDAC-759ABF71B164}" srcOrd="0" destOrd="0" presId="urn:microsoft.com/office/officeart/2009/layout/CirclePictureHierarchy"/>
    <dgm:cxn modelId="{01D25533-83DA-4A49-93C8-8BE6F001EFBB}" srcId="{5EC00E9B-76C4-4996-AED9-93653AAD7158}" destId="{CC2A368F-75A1-4030-9338-7030AA1A882B}" srcOrd="0" destOrd="0" parTransId="{4E5BE465-EFB1-4842-891C-231648AAC1D0}" sibTransId="{972912F8-95FE-453E-978A-F1EA029C997C}"/>
    <dgm:cxn modelId="{33E949EF-FC87-487E-8C8E-413EE849C414}" type="presParOf" srcId="{C1634D69-F4D0-4F7A-9CEF-AE1DC5522075}" destId="{2B1E19E8-3FE4-4567-B18F-411534C7C5AD}" srcOrd="0" destOrd="0" presId="urn:microsoft.com/office/officeart/2009/layout/CirclePictureHierarchy"/>
    <dgm:cxn modelId="{C7181B5D-A4E3-473A-8858-D1DF2356C688}" type="presParOf" srcId="{2B1E19E8-3FE4-4567-B18F-411534C7C5AD}" destId="{74BCBB23-6269-418D-A0F5-B64812FDA187}" srcOrd="0" destOrd="0" presId="urn:microsoft.com/office/officeart/2009/layout/CirclePictureHierarchy"/>
    <dgm:cxn modelId="{EC4DA327-06EF-4E1C-AB6A-441F86F9A689}" type="presParOf" srcId="{74BCBB23-6269-418D-A0F5-B64812FDA187}" destId="{456ECD8C-2FB7-4D0F-A836-D1C4C6525A25}" srcOrd="0" destOrd="0" presId="urn:microsoft.com/office/officeart/2009/layout/CirclePictureHierarchy"/>
    <dgm:cxn modelId="{7B4D6623-05B0-4543-AD6D-3AB17FAAC8CE}" type="presParOf" srcId="{74BCBB23-6269-418D-A0F5-B64812FDA187}" destId="{DA504514-0352-4F57-82C8-DD5FB5BB1419}" srcOrd="1" destOrd="0" presId="urn:microsoft.com/office/officeart/2009/layout/CirclePictureHierarchy"/>
    <dgm:cxn modelId="{2D0D2FD1-C0DB-4B0B-AAFA-0DA20CB9DB88}" type="presParOf" srcId="{2B1E19E8-3FE4-4567-B18F-411534C7C5AD}" destId="{40AB70F0-6EC3-430C-BA4A-C920AABB9DE9}" srcOrd="1" destOrd="0" presId="urn:microsoft.com/office/officeart/2009/layout/CirclePictureHierarchy"/>
    <dgm:cxn modelId="{4BC3722F-9CCD-46BF-B758-23030D8FFD23}" type="presParOf" srcId="{40AB70F0-6EC3-430C-BA4A-C920AABB9DE9}" destId="{5F2EE7E7-0152-48AD-96BE-084AF6AC3732}" srcOrd="0" destOrd="0" presId="urn:microsoft.com/office/officeart/2009/layout/CirclePictureHierarchy"/>
    <dgm:cxn modelId="{45ABB76E-C34A-4597-93B5-A2CE5A998A09}" type="presParOf" srcId="{40AB70F0-6EC3-430C-BA4A-C920AABB9DE9}" destId="{FBE4E22E-3348-4706-96DF-8C0ACDCFF296}" srcOrd="1" destOrd="0" presId="urn:microsoft.com/office/officeart/2009/layout/CirclePictureHierarchy"/>
    <dgm:cxn modelId="{FCC91B3B-B548-4F8F-95DB-995C91526813}" type="presParOf" srcId="{FBE4E22E-3348-4706-96DF-8C0ACDCFF296}" destId="{CBC0DE2E-ADE7-4D09-B012-816C28B47983}" srcOrd="0" destOrd="0" presId="urn:microsoft.com/office/officeart/2009/layout/CirclePictureHierarchy"/>
    <dgm:cxn modelId="{5643EFD7-C03D-4790-A27A-B23F789D44E3}" type="presParOf" srcId="{CBC0DE2E-ADE7-4D09-B012-816C28B47983}" destId="{BEF6E74F-958D-40ED-A27F-F16FDBC8DE3A}" srcOrd="0" destOrd="0" presId="urn:microsoft.com/office/officeart/2009/layout/CirclePictureHierarchy"/>
    <dgm:cxn modelId="{44248F5B-1B70-4D23-B5D7-E71F5B24FED8}" type="presParOf" srcId="{CBC0DE2E-ADE7-4D09-B012-816C28B47983}" destId="{F56C8BFE-F8DA-4BEB-BCE3-AB71AEE23FC8}" srcOrd="1" destOrd="0" presId="urn:microsoft.com/office/officeart/2009/layout/CirclePictureHierarchy"/>
    <dgm:cxn modelId="{1D987961-0DFD-407D-B28E-848EDCC7DCCA}" type="presParOf" srcId="{FBE4E22E-3348-4706-96DF-8C0ACDCFF296}" destId="{37A627A7-E8B0-45AC-873C-7BA1B4BF076E}" srcOrd="1" destOrd="0" presId="urn:microsoft.com/office/officeart/2009/layout/CirclePictureHierarchy"/>
    <dgm:cxn modelId="{609A29B7-23F4-40E2-B4E3-5F535AFAC367}" type="presParOf" srcId="{37A627A7-E8B0-45AC-873C-7BA1B4BF076E}" destId="{BFF8099A-D809-4411-A0E2-19F6091C892D}" srcOrd="0" destOrd="0" presId="urn:microsoft.com/office/officeart/2009/layout/CirclePictureHierarchy"/>
    <dgm:cxn modelId="{3A51B9E4-73B0-44B7-8A68-07FACC2292B4}" type="presParOf" srcId="{37A627A7-E8B0-45AC-873C-7BA1B4BF076E}" destId="{D7E14C0A-E598-4BB9-811E-2407B4309EA0}" srcOrd="1" destOrd="0" presId="urn:microsoft.com/office/officeart/2009/layout/CirclePictureHierarchy"/>
    <dgm:cxn modelId="{096721C8-11AC-4C00-AAE5-74830E954059}" type="presParOf" srcId="{D7E14C0A-E598-4BB9-811E-2407B4309EA0}" destId="{A40A05C9-C733-4A74-A259-CDAA2CD36F41}" srcOrd="0" destOrd="0" presId="urn:microsoft.com/office/officeart/2009/layout/CirclePictureHierarchy"/>
    <dgm:cxn modelId="{C7A94D00-3172-4508-9D9F-B6F8474A3CD5}" type="presParOf" srcId="{A40A05C9-C733-4A74-A259-CDAA2CD36F41}" destId="{77D0ACD1-B475-474B-A4D1-C842D8D59550}" srcOrd="0" destOrd="0" presId="urn:microsoft.com/office/officeart/2009/layout/CirclePictureHierarchy"/>
    <dgm:cxn modelId="{D5CD3692-E85C-40CC-B77B-C4DA508BF65F}" type="presParOf" srcId="{A40A05C9-C733-4A74-A259-CDAA2CD36F41}" destId="{1801C209-197C-4582-9197-6878A0C9C3BD}" srcOrd="1" destOrd="0" presId="urn:microsoft.com/office/officeart/2009/layout/CirclePictureHierarchy"/>
    <dgm:cxn modelId="{830D39F3-E304-485A-A893-033A7F523A3D}" type="presParOf" srcId="{D7E14C0A-E598-4BB9-811E-2407B4309EA0}" destId="{9B1FF2E0-45A6-4C69-91B0-31FAEFEF3901}" srcOrd="1" destOrd="0" presId="urn:microsoft.com/office/officeart/2009/layout/CirclePictureHierarchy"/>
    <dgm:cxn modelId="{DC8AFF93-5C35-4259-8034-BC75BD60CCEF}" type="presParOf" srcId="{37A627A7-E8B0-45AC-873C-7BA1B4BF076E}" destId="{5918E2AB-0100-437B-A6FE-50E387C3D031}" srcOrd="2" destOrd="0" presId="urn:microsoft.com/office/officeart/2009/layout/CirclePictureHierarchy"/>
    <dgm:cxn modelId="{86761717-0E3A-4A59-8CBE-8B64DB978A93}" type="presParOf" srcId="{37A627A7-E8B0-45AC-873C-7BA1B4BF076E}" destId="{9E2B0ECC-49DF-48BD-9B08-9019506C18E7}" srcOrd="3" destOrd="0" presId="urn:microsoft.com/office/officeart/2009/layout/CirclePictureHierarchy"/>
    <dgm:cxn modelId="{64503A96-E9F5-421D-BCB2-55200818EB8D}" type="presParOf" srcId="{9E2B0ECC-49DF-48BD-9B08-9019506C18E7}" destId="{3DDA41C6-DFAA-441E-A644-41F62DD842FD}" srcOrd="0" destOrd="0" presId="urn:microsoft.com/office/officeart/2009/layout/CirclePictureHierarchy"/>
    <dgm:cxn modelId="{29DCC91F-0B0A-49D1-8243-B4541B04F99F}" type="presParOf" srcId="{3DDA41C6-DFAA-441E-A644-41F62DD842FD}" destId="{4E397299-11F3-4310-B132-BCC3B1C527AF}" srcOrd="0" destOrd="0" presId="urn:microsoft.com/office/officeart/2009/layout/CirclePictureHierarchy"/>
    <dgm:cxn modelId="{75A674BD-AED6-4AA2-BAD0-6D3065C5042B}" type="presParOf" srcId="{3DDA41C6-DFAA-441E-A644-41F62DD842FD}" destId="{6A339153-D711-4FED-BDAC-759ABF71B164}" srcOrd="1" destOrd="0" presId="urn:microsoft.com/office/officeart/2009/layout/CirclePictureHierarchy"/>
    <dgm:cxn modelId="{E0E892DF-4B76-4131-90C3-F72B1E917D9B}" type="presParOf" srcId="{9E2B0ECC-49DF-48BD-9B08-9019506C18E7}" destId="{6AD8295D-B74C-40F1-AEAB-908D06271E8B}" srcOrd="1" destOrd="0" presId="urn:microsoft.com/office/officeart/2009/layout/CirclePictureHierarchy"/>
    <dgm:cxn modelId="{1197FF68-9FA1-4A73-BB44-693B18ECB185}" type="presParOf" srcId="{40AB70F0-6EC3-430C-BA4A-C920AABB9DE9}" destId="{1D9FBA91-20B2-40A8-BD20-B6C2579A8EAE}" srcOrd="2" destOrd="0" presId="urn:microsoft.com/office/officeart/2009/layout/CirclePictureHierarchy"/>
    <dgm:cxn modelId="{29797CAA-F0B6-4F11-BC6F-6C9A9293FE7A}" type="presParOf" srcId="{40AB70F0-6EC3-430C-BA4A-C920AABB9DE9}" destId="{8A741F1F-FF6A-4686-BA48-07F943B10E65}" srcOrd="3" destOrd="0" presId="urn:microsoft.com/office/officeart/2009/layout/CirclePictureHierarchy"/>
    <dgm:cxn modelId="{06EAB24D-E459-478E-A901-B4C91B046761}" type="presParOf" srcId="{8A741F1F-FF6A-4686-BA48-07F943B10E65}" destId="{A73B4E4A-3DD5-4B54-BB09-741EFB66DEC5}" srcOrd="0" destOrd="0" presId="urn:microsoft.com/office/officeart/2009/layout/CirclePictureHierarchy"/>
    <dgm:cxn modelId="{F14B511D-0B6C-4090-914C-653D5CC730E7}" type="presParOf" srcId="{A73B4E4A-3DD5-4B54-BB09-741EFB66DEC5}" destId="{BDA2EE4B-4793-4018-A6D9-009B98608D13}" srcOrd="0" destOrd="0" presId="urn:microsoft.com/office/officeart/2009/layout/CirclePictureHierarchy"/>
    <dgm:cxn modelId="{2F2BC4E2-A4E1-4830-8392-E49C1EFFCB54}" type="presParOf" srcId="{A73B4E4A-3DD5-4B54-BB09-741EFB66DEC5}" destId="{FE9FAA04-9B8D-4F13-9877-0DFD1B2C28B2}" srcOrd="1" destOrd="0" presId="urn:microsoft.com/office/officeart/2009/layout/CirclePictureHierarchy"/>
    <dgm:cxn modelId="{63DA6F04-A7D4-40F5-A04E-AB90959174F1}" type="presParOf" srcId="{8A741F1F-FF6A-4686-BA48-07F943B10E65}" destId="{7F47C0CB-C133-4B00-8302-00E4B9814A2A}"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FBA91-20B2-40A8-BD20-B6C2579A8EAE}">
      <dsp:nvSpPr>
        <dsp:cNvPr id="0" name=""/>
        <dsp:cNvSpPr/>
      </dsp:nvSpPr>
      <dsp:spPr>
        <a:xfrm>
          <a:off x="2013242" y="1012043"/>
          <a:ext cx="1296519" cy="2039912"/>
        </a:xfrm>
        <a:custGeom>
          <a:avLst/>
          <a:gdLst/>
          <a:ahLst/>
          <a:cxnLst/>
          <a:rect l="0" t="0" r="0" b="0"/>
          <a:pathLst>
            <a:path>
              <a:moveTo>
                <a:pt x="1110416" y="0"/>
              </a:moveTo>
              <a:lnTo>
                <a:pt x="1110416" y="2195016"/>
              </a:lnTo>
              <a:lnTo>
                <a:pt x="0" y="2195016"/>
              </a:lnTo>
              <a:lnTo>
                <a:pt x="0" y="2330450"/>
              </a:lnTo>
            </a:path>
          </a:pathLst>
        </a:custGeom>
        <a:noFill/>
        <a:ln w="25400" cap="flat" cmpd="sng" algn="ctr">
          <a:solidFill>
            <a:srgbClr val="BBE0E3">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918E2AB-0100-437B-A6FE-50E387C3D031}">
      <dsp:nvSpPr>
        <dsp:cNvPr id="0" name=""/>
        <dsp:cNvSpPr/>
      </dsp:nvSpPr>
      <dsp:spPr>
        <a:xfrm>
          <a:off x="3020033" y="2122405"/>
          <a:ext cx="1222761" cy="929550"/>
        </a:xfrm>
        <a:custGeom>
          <a:avLst/>
          <a:gdLst/>
          <a:ahLst/>
          <a:cxnLst/>
          <a:rect l="0" t="0" r="0" b="0"/>
          <a:pathLst>
            <a:path>
              <a:moveTo>
                <a:pt x="0" y="0"/>
              </a:moveTo>
              <a:lnTo>
                <a:pt x="0" y="952362"/>
              </a:lnTo>
              <a:lnTo>
                <a:pt x="1047246" y="952362"/>
              </a:lnTo>
              <a:lnTo>
                <a:pt x="1047246" y="1087795"/>
              </a:lnTo>
            </a:path>
          </a:pathLst>
        </a:custGeom>
        <a:noFill/>
        <a:ln w="25400" cap="flat" cmpd="sng" algn="ctr">
          <a:solidFill>
            <a:srgbClr val="BBE0E3">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FF8099A-D809-4411-A0E2-19F6091C892D}">
      <dsp:nvSpPr>
        <dsp:cNvPr id="0" name=""/>
        <dsp:cNvSpPr/>
      </dsp:nvSpPr>
      <dsp:spPr>
        <a:xfrm>
          <a:off x="2974313" y="2122405"/>
          <a:ext cx="91440" cy="495628"/>
        </a:xfrm>
        <a:custGeom>
          <a:avLst/>
          <a:gdLst/>
          <a:ahLst/>
          <a:cxnLst/>
          <a:rect l="0" t="0" r="0" b="0"/>
          <a:pathLst>
            <a:path>
              <a:moveTo>
                <a:pt x="45720" y="0"/>
              </a:moveTo>
              <a:lnTo>
                <a:pt x="45720" y="289052"/>
              </a:lnTo>
              <a:lnTo>
                <a:pt x="117584" y="289052"/>
              </a:lnTo>
              <a:lnTo>
                <a:pt x="117584" y="424485"/>
              </a:lnTo>
            </a:path>
          </a:pathLst>
        </a:custGeom>
        <a:noFill/>
        <a:ln w="25400" cap="flat" cmpd="sng" algn="ctr">
          <a:solidFill>
            <a:srgbClr val="BBE0E3">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F2EE7E7-0152-48AD-96BE-084AF6AC3732}">
      <dsp:nvSpPr>
        <dsp:cNvPr id="0" name=""/>
        <dsp:cNvSpPr/>
      </dsp:nvSpPr>
      <dsp:spPr>
        <a:xfrm>
          <a:off x="3020033" y="1012043"/>
          <a:ext cx="289727" cy="98317"/>
        </a:xfrm>
        <a:custGeom>
          <a:avLst/>
          <a:gdLst/>
          <a:ahLst/>
          <a:cxnLst/>
          <a:rect l="0" t="0" r="0" b="0"/>
          <a:pathLst>
            <a:path>
              <a:moveTo>
                <a:pt x="248140" y="0"/>
              </a:moveTo>
              <a:lnTo>
                <a:pt x="248140" y="240445"/>
              </a:lnTo>
              <a:lnTo>
                <a:pt x="0" y="240445"/>
              </a:lnTo>
              <a:lnTo>
                <a:pt x="0" y="375879"/>
              </a:lnTo>
            </a:path>
          </a:pathLst>
        </a:custGeom>
        <a:noFill/>
        <a:ln w="25400" cap="flat" cmpd="sng" algn="ctr">
          <a:solidFill>
            <a:srgbClr val="BBE0E3">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56ECD8C-2FB7-4D0F-A836-D1C4C6525A25}">
      <dsp:nvSpPr>
        <dsp:cNvPr id="0" name=""/>
        <dsp:cNvSpPr/>
      </dsp:nvSpPr>
      <dsp:spPr>
        <a:xfrm>
          <a:off x="2803739" y="0"/>
          <a:ext cx="1012043" cy="1012043"/>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DA504514-0352-4F57-82C8-DD5FB5BB1419}">
      <dsp:nvSpPr>
        <dsp:cNvPr id="0" name=""/>
        <dsp:cNvSpPr/>
      </dsp:nvSpPr>
      <dsp:spPr>
        <a:xfrm>
          <a:off x="3825752" y="0"/>
          <a:ext cx="1518065" cy="10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hueOff val="0"/>
                  <a:satOff val="0"/>
                  <a:lumOff val="0"/>
                  <a:alphaOff val="0"/>
                </a:srgbClr>
              </a:solidFill>
              <a:latin typeface="Arial"/>
              <a:ea typeface="+mn-ea"/>
              <a:cs typeface="Arial"/>
            </a:rPr>
            <a:t>Animals</a:t>
          </a:r>
          <a:endParaRPr lang="en-US" sz="2400" kern="1200" dirty="0">
            <a:solidFill>
              <a:srgbClr val="000000">
                <a:hueOff val="0"/>
                <a:satOff val="0"/>
                <a:lumOff val="0"/>
                <a:alphaOff val="0"/>
              </a:srgbClr>
            </a:solidFill>
            <a:latin typeface="Arial"/>
            <a:ea typeface="+mn-ea"/>
            <a:cs typeface="Arial"/>
          </a:endParaRPr>
        </a:p>
      </dsp:txBody>
      <dsp:txXfrm>
        <a:off x="3825752" y="0"/>
        <a:ext cx="1518065" cy="1012043"/>
      </dsp:txXfrm>
    </dsp:sp>
    <dsp:sp modelId="{BEF6E74F-958D-40ED-A27F-F16FDBC8DE3A}">
      <dsp:nvSpPr>
        <dsp:cNvPr id="0" name=""/>
        <dsp:cNvSpPr/>
      </dsp:nvSpPr>
      <dsp:spPr>
        <a:xfrm>
          <a:off x="2514011" y="1110361"/>
          <a:ext cx="1012043" cy="1012043"/>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56C8BFE-F8DA-4BEB-BCE3-AB71AEE23FC8}">
      <dsp:nvSpPr>
        <dsp:cNvPr id="0" name=""/>
        <dsp:cNvSpPr/>
      </dsp:nvSpPr>
      <dsp:spPr>
        <a:xfrm>
          <a:off x="3469862" y="1082975"/>
          <a:ext cx="1518065" cy="10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hueOff val="0"/>
                  <a:satOff val="0"/>
                  <a:lumOff val="0"/>
                  <a:alphaOff val="0"/>
                </a:srgbClr>
              </a:solidFill>
              <a:latin typeface="Arial"/>
              <a:ea typeface="+mn-ea"/>
              <a:cs typeface="Arial"/>
            </a:rPr>
            <a:t>Mammals</a:t>
          </a:r>
          <a:endParaRPr lang="en-US" sz="2400" kern="1200" dirty="0">
            <a:solidFill>
              <a:srgbClr val="000000">
                <a:hueOff val="0"/>
                <a:satOff val="0"/>
                <a:lumOff val="0"/>
                <a:alphaOff val="0"/>
              </a:srgbClr>
            </a:solidFill>
            <a:latin typeface="Arial"/>
            <a:ea typeface="+mn-ea"/>
            <a:cs typeface="Arial"/>
          </a:endParaRPr>
        </a:p>
      </dsp:txBody>
      <dsp:txXfrm>
        <a:off x="3469862" y="1082975"/>
        <a:ext cx="1518065" cy="1012043"/>
      </dsp:txXfrm>
    </dsp:sp>
    <dsp:sp modelId="{77D0ACD1-B475-474B-A4D1-C842D8D59550}">
      <dsp:nvSpPr>
        <dsp:cNvPr id="0" name=""/>
        <dsp:cNvSpPr/>
      </dsp:nvSpPr>
      <dsp:spPr>
        <a:xfrm>
          <a:off x="2597920" y="2618034"/>
          <a:ext cx="1012043" cy="1012043"/>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1801C209-197C-4582-9197-6878A0C9C3BD}">
      <dsp:nvSpPr>
        <dsp:cNvPr id="0" name=""/>
        <dsp:cNvSpPr/>
      </dsp:nvSpPr>
      <dsp:spPr>
        <a:xfrm>
          <a:off x="3469867" y="2417543"/>
          <a:ext cx="1518065" cy="834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hueOff val="0"/>
                  <a:satOff val="0"/>
                  <a:lumOff val="0"/>
                  <a:alphaOff val="0"/>
                </a:srgbClr>
              </a:solidFill>
              <a:latin typeface="Arial"/>
              <a:ea typeface="+mn-ea"/>
              <a:cs typeface="Arial"/>
            </a:rPr>
            <a:t>Primates</a:t>
          </a:r>
          <a:endParaRPr lang="en-US" sz="2400" kern="1200" dirty="0">
            <a:solidFill>
              <a:srgbClr val="000000">
                <a:hueOff val="0"/>
                <a:satOff val="0"/>
                <a:lumOff val="0"/>
                <a:alphaOff val="0"/>
              </a:srgbClr>
            </a:solidFill>
            <a:latin typeface="Arial"/>
            <a:ea typeface="+mn-ea"/>
            <a:cs typeface="Arial"/>
          </a:endParaRPr>
        </a:p>
      </dsp:txBody>
      <dsp:txXfrm>
        <a:off x="3469867" y="2417543"/>
        <a:ext cx="1518065" cy="834096"/>
      </dsp:txXfrm>
    </dsp:sp>
    <dsp:sp modelId="{4E397299-11F3-4310-B132-BCC3B1C527AF}">
      <dsp:nvSpPr>
        <dsp:cNvPr id="0" name=""/>
        <dsp:cNvSpPr/>
      </dsp:nvSpPr>
      <dsp:spPr>
        <a:xfrm>
          <a:off x="3736773" y="3051956"/>
          <a:ext cx="1012043" cy="1012043"/>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6A339153-D711-4FED-BDAC-759ABF71B164}">
      <dsp:nvSpPr>
        <dsp:cNvPr id="0" name=""/>
        <dsp:cNvSpPr/>
      </dsp:nvSpPr>
      <dsp:spPr>
        <a:xfrm rot="10800000" flipV="1">
          <a:off x="4210506" y="3199339"/>
          <a:ext cx="1518065" cy="86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hueOff val="0"/>
                  <a:satOff val="0"/>
                  <a:lumOff val="0"/>
                  <a:alphaOff val="0"/>
                </a:srgbClr>
              </a:solidFill>
              <a:latin typeface="Arial"/>
              <a:ea typeface="+mn-ea"/>
              <a:cs typeface="Arial"/>
            </a:rPr>
            <a:t>Humans</a:t>
          </a:r>
          <a:endParaRPr lang="en-US" sz="2400" kern="1200" dirty="0">
            <a:solidFill>
              <a:srgbClr val="000000">
                <a:hueOff val="0"/>
                <a:satOff val="0"/>
                <a:lumOff val="0"/>
                <a:alphaOff val="0"/>
              </a:srgbClr>
            </a:solidFill>
            <a:latin typeface="Arial"/>
            <a:ea typeface="+mn-ea"/>
            <a:cs typeface="Arial"/>
          </a:endParaRPr>
        </a:p>
      </dsp:txBody>
      <dsp:txXfrm rot="-10800000">
        <a:off x="4210506" y="3199339"/>
        <a:ext cx="1518065" cy="864660"/>
      </dsp:txXfrm>
    </dsp:sp>
    <dsp:sp modelId="{BDA2EE4B-4793-4018-A6D9-009B98608D13}">
      <dsp:nvSpPr>
        <dsp:cNvPr id="0" name=""/>
        <dsp:cNvSpPr/>
      </dsp:nvSpPr>
      <dsp:spPr>
        <a:xfrm>
          <a:off x="1507220" y="3051956"/>
          <a:ext cx="1012043" cy="1012043"/>
        </a:xfrm>
        <a:prstGeom prst="ellipse">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E9FAA04-9B8D-4F13-9877-0DFD1B2C28B2}">
      <dsp:nvSpPr>
        <dsp:cNvPr id="0" name=""/>
        <dsp:cNvSpPr/>
      </dsp:nvSpPr>
      <dsp:spPr>
        <a:xfrm>
          <a:off x="177941" y="3174312"/>
          <a:ext cx="2341343" cy="88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hueOff val="0"/>
                  <a:satOff val="0"/>
                  <a:lumOff val="0"/>
                  <a:alphaOff val="0"/>
                </a:srgbClr>
              </a:solidFill>
              <a:latin typeface="Arial"/>
              <a:ea typeface="+mn-ea"/>
              <a:cs typeface="Arial"/>
            </a:rPr>
            <a:t>Monkeys</a:t>
          </a:r>
          <a:endParaRPr lang="en-US" sz="2400" kern="1200" dirty="0">
            <a:solidFill>
              <a:srgbClr val="000000">
                <a:hueOff val="0"/>
                <a:satOff val="0"/>
                <a:lumOff val="0"/>
                <a:alphaOff val="0"/>
              </a:srgbClr>
            </a:solidFill>
            <a:latin typeface="Arial"/>
            <a:ea typeface="+mn-ea"/>
            <a:cs typeface="Arial"/>
          </a:endParaRPr>
        </a:p>
      </dsp:txBody>
      <dsp:txXfrm>
        <a:off x="177941" y="3174312"/>
        <a:ext cx="2341343" cy="88968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F46D7-3D8B-4355-B9DA-418423859408}" type="datetimeFigureOut">
              <a:rPr lang="en-US" smtClean="0"/>
              <a:t>8/2/2017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9199E7-3083-4ED1-832A-9C24BBC04347}" type="slidenum">
              <a:rPr lang="en-US" smtClean="0"/>
              <a:t>‹#›</a:t>
            </a:fld>
            <a:endParaRPr lang="en-US"/>
          </a:p>
        </p:txBody>
      </p:sp>
    </p:spTree>
    <p:extLst>
      <p:ext uri="{BB962C8B-B14F-4D97-AF65-F5344CB8AC3E}">
        <p14:creationId xmlns:p14="http://schemas.microsoft.com/office/powerpoint/2010/main" val="148304485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II</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22D7-A2B4-47B6-9F9A-2FCC47ACD62E}" type="datetimeFigureOut">
              <a:rPr lang="en-US" smtClean="0"/>
              <a:t>8/2/2017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D7A77-5421-40AB-8526-F148FA1AB75B}" type="slidenum">
              <a:rPr lang="en-US" smtClean="0"/>
              <a:t>‹#›</a:t>
            </a:fld>
            <a:endParaRPr lang="en-US"/>
          </a:p>
        </p:txBody>
      </p:sp>
    </p:spTree>
    <p:extLst>
      <p:ext uri="{BB962C8B-B14F-4D97-AF65-F5344CB8AC3E}">
        <p14:creationId xmlns:p14="http://schemas.microsoft.com/office/powerpoint/2010/main" val="299929074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2636200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441A53-7853-466F-AADF-4CF4C26CB16B}" type="slidenum">
              <a:rPr lang="en-US" altLang="en-US">
                <a:latin typeface="Arial" panose="020B0604020202020204" pitchFamily="34" charset="0"/>
              </a:rPr>
              <a:pP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8762643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CC274D2-3114-470C-AFF4-1658E1973C48}" type="slidenum">
              <a:rPr lang="en-CA" altLang="en-US">
                <a:latin typeface="Arial" panose="020B0604020202020204" pitchFamily="34" charset="0"/>
              </a:rPr>
              <a:pPr eaLnBrk="1" hangingPunct="1">
                <a:spcBef>
                  <a:spcPct val="0"/>
                </a:spcBef>
              </a:pPr>
              <a:t>100</a:t>
            </a:fld>
            <a:endParaRPr lang="en-CA" altLang="en-US">
              <a:latin typeface="Arial" panose="020B0604020202020204" pitchFamily="34" charset="0"/>
            </a:endParaRPr>
          </a:p>
        </p:txBody>
      </p:sp>
      <p:sp>
        <p:nvSpPr>
          <p:cNvPr id="176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2670387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F572176-FDB6-4317-9349-4D9FB72DE912}" type="slidenum">
              <a:rPr lang="en-CA" altLang="en-US">
                <a:latin typeface="Arial" panose="020B0604020202020204" pitchFamily="34" charset="0"/>
              </a:rPr>
              <a:pPr eaLnBrk="1" hangingPunct="1">
                <a:spcBef>
                  <a:spcPct val="0"/>
                </a:spcBef>
              </a:pPr>
              <a:t>101</a:t>
            </a:fld>
            <a:endParaRPr lang="en-CA" altLang="en-US">
              <a:latin typeface="Arial" panose="020B0604020202020204" pitchFamily="34" charset="0"/>
            </a:endParaRPr>
          </a:p>
        </p:txBody>
      </p:sp>
      <p:sp>
        <p:nvSpPr>
          <p:cNvPr id="153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67715468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0F3FED7-23F7-4605-8C13-6BA0A2368C24}" type="slidenum">
              <a:rPr lang="en-CA" altLang="en-US">
                <a:latin typeface="Arial" panose="020B0604020202020204" pitchFamily="34" charset="0"/>
              </a:rPr>
              <a:pPr eaLnBrk="1" hangingPunct="1">
                <a:spcBef>
                  <a:spcPct val="0"/>
                </a:spcBef>
              </a:pPr>
              <a:t>102</a:t>
            </a:fld>
            <a:endParaRPr lang="en-CA" altLang="en-US">
              <a:latin typeface="Arial" panose="020B0604020202020204" pitchFamily="34" charset="0"/>
            </a:endParaRPr>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146140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5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270DFA3-3074-45D3-BCA0-CD2720C6517E}" type="slidenum">
              <a:rPr lang="en-US" altLang="en-US">
                <a:latin typeface="Arial" panose="020B0604020202020204" pitchFamily="34" charset="0"/>
              </a:rPr>
              <a:pPr eaLnBrk="1" hangingPunct="1">
                <a:spcBef>
                  <a:spcPct val="0"/>
                </a:spcBef>
              </a:pPr>
              <a:t>103</a:t>
            </a:fld>
            <a:endParaRPr lang="en-US" altLang="en-US">
              <a:latin typeface="Arial" panose="020B0604020202020204" pitchFamily="34" charset="0"/>
            </a:endParaRPr>
          </a:p>
        </p:txBody>
      </p:sp>
    </p:spTree>
    <p:extLst>
      <p:ext uri="{BB962C8B-B14F-4D97-AF65-F5344CB8AC3E}">
        <p14:creationId xmlns:p14="http://schemas.microsoft.com/office/powerpoint/2010/main" val="14592287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B7AE317-123D-48D5-98F0-D95B1DE4853C}" type="slidenum">
              <a:rPr lang="en-US" altLang="en-US">
                <a:latin typeface="Arial" panose="020B0604020202020204" pitchFamily="34" charset="0"/>
              </a:rPr>
              <a:pPr eaLnBrk="1" hangingPunct="1">
                <a:spcBef>
                  <a:spcPct val="0"/>
                </a:spcBef>
              </a:pPr>
              <a:t>104</a:t>
            </a:fld>
            <a:endParaRPr lang="en-US" altLang="en-US">
              <a:latin typeface="Arial" panose="020B0604020202020204" pitchFamily="34" charset="0"/>
            </a:endParaRPr>
          </a:p>
        </p:txBody>
      </p:sp>
    </p:spTree>
    <p:extLst>
      <p:ext uri="{BB962C8B-B14F-4D97-AF65-F5344CB8AC3E}">
        <p14:creationId xmlns:p14="http://schemas.microsoft.com/office/powerpoint/2010/main" val="35539613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1BB5D93-35E5-46EC-BAA9-F0B4AB34D8E9}" type="slidenum">
              <a:rPr lang="en-CA" altLang="en-US">
                <a:latin typeface="Arial" panose="020B0604020202020204" pitchFamily="34" charset="0"/>
              </a:rPr>
              <a:pPr eaLnBrk="1" hangingPunct="1">
                <a:spcBef>
                  <a:spcPct val="0"/>
                </a:spcBef>
              </a:pPr>
              <a:t>105</a:t>
            </a:fld>
            <a:endParaRPr lang="en-CA" altLang="en-US">
              <a:latin typeface="Arial" panose="020B0604020202020204"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57436478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578CAAC-01E1-4407-94CA-8C73CFBEE308}" type="slidenum">
              <a:rPr lang="en-CA" altLang="en-US">
                <a:latin typeface="Arial" panose="020B0604020202020204" pitchFamily="34" charset="0"/>
              </a:rPr>
              <a:pPr eaLnBrk="1" hangingPunct="1">
                <a:spcBef>
                  <a:spcPct val="0"/>
                </a:spcBef>
              </a:pPr>
              <a:t>106</a:t>
            </a:fld>
            <a:endParaRPr lang="en-CA" altLang="en-US">
              <a:latin typeface="Arial" panose="020B060402020202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01796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8348829-D224-4765-BE45-A542A3A8EDB4}" type="slidenum">
              <a:rPr lang="en-CA" altLang="en-US">
                <a:latin typeface="Arial" panose="020B0604020202020204" pitchFamily="34" charset="0"/>
              </a:rPr>
              <a:pPr eaLnBrk="1" hangingPunct="1">
                <a:spcBef>
                  <a:spcPct val="0"/>
                </a:spcBef>
              </a:pPr>
              <a:t>107</a:t>
            </a:fld>
            <a:endParaRPr lang="en-CA" altLang="en-US">
              <a:latin typeface="Arial" panose="020B060402020202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5091372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108</a:t>
            </a:fld>
            <a:endParaRPr lang="en-US" altLang="en-US"/>
          </a:p>
        </p:txBody>
      </p:sp>
    </p:spTree>
    <p:extLst>
      <p:ext uri="{BB962C8B-B14F-4D97-AF65-F5344CB8AC3E}">
        <p14:creationId xmlns:p14="http://schemas.microsoft.com/office/powerpoint/2010/main" val="20715145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109</a:t>
            </a:fld>
            <a:endParaRPr lang="en-US" altLang="en-US"/>
          </a:p>
        </p:txBody>
      </p:sp>
    </p:spTree>
    <p:extLst>
      <p:ext uri="{BB962C8B-B14F-4D97-AF65-F5344CB8AC3E}">
        <p14:creationId xmlns:p14="http://schemas.microsoft.com/office/powerpoint/2010/main" val="1816196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fld id="{D8723C47-8EDF-4330-8018-36AFD0E9DC9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1941962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110</a:t>
            </a:fld>
            <a:endParaRPr lang="en-US" altLang="en-US"/>
          </a:p>
        </p:txBody>
      </p:sp>
    </p:spTree>
    <p:extLst>
      <p:ext uri="{BB962C8B-B14F-4D97-AF65-F5344CB8AC3E}">
        <p14:creationId xmlns:p14="http://schemas.microsoft.com/office/powerpoint/2010/main" val="257957011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111</a:t>
            </a:fld>
            <a:endParaRPr lang="en-US" altLang="en-US"/>
          </a:p>
        </p:txBody>
      </p:sp>
    </p:spTree>
    <p:extLst>
      <p:ext uri="{BB962C8B-B14F-4D97-AF65-F5344CB8AC3E}">
        <p14:creationId xmlns:p14="http://schemas.microsoft.com/office/powerpoint/2010/main" val="34205253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112</a:t>
            </a:fld>
            <a:endParaRPr lang="en-US" altLang="en-US"/>
          </a:p>
        </p:txBody>
      </p:sp>
    </p:spTree>
    <p:extLst>
      <p:ext uri="{BB962C8B-B14F-4D97-AF65-F5344CB8AC3E}">
        <p14:creationId xmlns:p14="http://schemas.microsoft.com/office/powerpoint/2010/main" val="195217773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113</a:t>
            </a:fld>
            <a:endParaRPr lang="en-US" altLang="en-US"/>
          </a:p>
        </p:txBody>
      </p:sp>
    </p:spTree>
    <p:extLst>
      <p:ext uri="{BB962C8B-B14F-4D97-AF65-F5344CB8AC3E}">
        <p14:creationId xmlns:p14="http://schemas.microsoft.com/office/powerpoint/2010/main" val="25860140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114</a:t>
            </a:fld>
            <a:endParaRPr lang="en-US" altLang="en-US"/>
          </a:p>
        </p:txBody>
      </p:sp>
    </p:spTree>
    <p:extLst>
      <p:ext uri="{BB962C8B-B14F-4D97-AF65-F5344CB8AC3E}">
        <p14:creationId xmlns:p14="http://schemas.microsoft.com/office/powerpoint/2010/main" val="427957335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115</a:t>
            </a:fld>
            <a:endParaRPr lang="en-US" altLang="en-US"/>
          </a:p>
        </p:txBody>
      </p:sp>
    </p:spTree>
    <p:extLst>
      <p:ext uri="{BB962C8B-B14F-4D97-AF65-F5344CB8AC3E}">
        <p14:creationId xmlns:p14="http://schemas.microsoft.com/office/powerpoint/2010/main" val="231985943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lgn="l" eaLnBrk="1" fontAlgn="auto" hangingPunct="1">
              <a:spcAft>
                <a:spcPts val="0"/>
              </a:spcAft>
              <a:buNone/>
              <a:defRPr/>
            </a:pPr>
            <a:endParaRPr lang="en-US" dirty="0"/>
          </a:p>
        </p:txBody>
      </p:sp>
    </p:spTree>
    <p:extLst>
      <p:ext uri="{BB962C8B-B14F-4D97-AF65-F5344CB8AC3E}">
        <p14:creationId xmlns:p14="http://schemas.microsoft.com/office/powerpoint/2010/main" val="258938746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117</a:t>
            </a:fld>
            <a:endParaRPr lang="en-CA" altLang="en-US">
              <a:latin typeface="Tahoma" panose="020B0604030504040204" pitchFamily="34" charset="0"/>
            </a:endParaRPr>
          </a:p>
        </p:txBody>
      </p:sp>
    </p:spTree>
    <p:extLst>
      <p:ext uri="{BB962C8B-B14F-4D97-AF65-F5344CB8AC3E}">
        <p14:creationId xmlns:p14="http://schemas.microsoft.com/office/powerpoint/2010/main" val="375378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4172447-71F8-46C7-A0E7-B83E255ADD7C}"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13206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2E7D87B-9E11-412F-8FD2-5866D13CF598}" type="slidenum">
              <a:rPr lang="en-US" altLang="en-US">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342816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2E7D87B-9E11-412F-8FD2-5866D13CF598}" type="slidenum">
              <a:rPr lang="en-US" altLang="en-US">
                <a:latin typeface="Arial" panose="020B0604020202020204" pitchFamily="34" charset="0"/>
              </a:rPr>
              <a:pPr eaLnBrk="1" hangingPunct="1">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280539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764E905-424C-4403-B2EC-423576F1C6D3}" type="slidenum">
              <a:rPr lang="en-CA" altLang="en-US">
                <a:latin typeface="Arial" panose="020B0604020202020204" pitchFamily="34" charset="0"/>
              </a:rPr>
              <a:pPr eaLnBrk="1" hangingPunct="1">
                <a:spcBef>
                  <a:spcPct val="0"/>
                </a:spcBef>
              </a:pPr>
              <a:t>15</a:t>
            </a:fld>
            <a:endParaRPr lang="en-CA" altLang="en-US">
              <a:latin typeface="Arial" panose="020B0604020202020204"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68666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808D033-F104-484F-86C9-64FE56F87A13}" type="slidenum">
              <a:rPr lang="en-CA" altLang="en-US">
                <a:latin typeface="Arial" panose="020B0604020202020204" pitchFamily="34" charset="0"/>
              </a:rPr>
              <a:pPr eaLnBrk="1" hangingPunct="1">
                <a:spcBef>
                  <a:spcPct val="0"/>
                </a:spcBef>
              </a:pPr>
              <a:t>16</a:t>
            </a:fld>
            <a:endParaRPr lang="en-CA" altLang="en-US">
              <a:latin typeface="Arial" panose="020B0604020202020204" pitchFamily="34"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679999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3774246-3B79-48A4-9068-D187C2E348AB}" type="slidenum">
              <a:rPr lang="en-CA" altLang="en-US">
                <a:latin typeface="Arial" panose="020B0604020202020204" pitchFamily="34" charset="0"/>
              </a:rPr>
              <a:pPr eaLnBrk="1" hangingPunct="1">
                <a:spcBef>
                  <a:spcPct val="0"/>
                </a:spcBef>
              </a:pPr>
              <a:t>17</a:t>
            </a:fld>
            <a:endParaRPr lang="en-CA" altLang="en-US">
              <a:latin typeface="Arial" panose="020B0604020202020204" pitchFamily="34" charset="0"/>
            </a:endParaRPr>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63089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39FD5DE-F054-4D5A-840C-63DB6842A231}" type="slidenum">
              <a:rPr lang="en-CA" altLang="en-US">
                <a:latin typeface="Arial" panose="020B0604020202020204" pitchFamily="34" charset="0"/>
              </a:rPr>
              <a:pPr eaLnBrk="1" hangingPunct="1">
                <a:spcBef>
                  <a:spcPct val="0"/>
                </a:spcBef>
              </a:pPr>
              <a:t>18</a:t>
            </a:fld>
            <a:endParaRPr lang="en-CA" altLang="en-US">
              <a:latin typeface="Arial" panose="020B0604020202020204"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080640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29603C7-37CC-4BED-B086-84E6C2FBC049}" type="slidenum">
              <a:rPr lang="en-CA" altLang="en-US">
                <a:latin typeface="Arial" panose="020B0604020202020204" pitchFamily="34" charset="0"/>
              </a:rPr>
              <a:pPr eaLnBrk="1" hangingPunct="1">
                <a:spcBef>
                  <a:spcPct val="0"/>
                </a:spcBef>
              </a:pPr>
              <a:t>19</a:t>
            </a:fld>
            <a:endParaRPr lang="en-CA" altLang="en-US">
              <a:latin typeface="Arial" panose="020B0604020202020204" pitchFamily="34"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22858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00582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51FBD59-944D-4228-B9CA-3391210FACF0}" type="slidenum">
              <a:rPr lang="en-US" altLang="en-US">
                <a:latin typeface="Arial" panose="020B0604020202020204" pitchFamily="34" charset="0"/>
              </a:rPr>
              <a:pPr eaLnBrk="1" hangingPunct="1">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244870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F62E94C-66B3-48F9-838B-605CF8D12650}" type="slidenum">
              <a:rPr lang="en-CA" altLang="en-US">
                <a:latin typeface="Arial" panose="020B0604020202020204" pitchFamily="34" charset="0"/>
              </a:rPr>
              <a:pPr eaLnBrk="1" hangingPunct="1">
                <a:spcBef>
                  <a:spcPct val="0"/>
                </a:spcBef>
              </a:pPr>
              <a:t>21</a:t>
            </a:fld>
            <a:endParaRPr lang="en-CA" altLang="en-US">
              <a:latin typeface="Arial" panose="020B0604020202020204"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686139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17014E8-9921-400E-AFC8-88C4A48B4D43}" type="slidenum">
              <a:rPr lang="en-CA" altLang="en-US">
                <a:latin typeface="Arial" panose="020B0604020202020204" pitchFamily="34" charset="0"/>
              </a:rPr>
              <a:pPr eaLnBrk="1" hangingPunct="1">
                <a:spcBef>
                  <a:spcPct val="0"/>
                </a:spcBef>
              </a:pPr>
              <a:t>22</a:t>
            </a:fld>
            <a:endParaRPr lang="en-CA" altLang="en-US">
              <a:latin typeface="Arial" panose="020B0604020202020204" pitchFamily="34" charset="0"/>
            </a:endParaRPr>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491866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40F01BB-761F-4723-96BB-2EBF727C5D1F}" type="slidenum">
              <a:rPr lang="en-CA" altLang="en-US">
                <a:latin typeface="Arial" panose="020B0604020202020204" pitchFamily="34" charset="0"/>
              </a:rPr>
              <a:pPr eaLnBrk="1" hangingPunct="1">
                <a:spcBef>
                  <a:spcPct val="0"/>
                </a:spcBef>
              </a:pPr>
              <a:t>23</a:t>
            </a:fld>
            <a:endParaRPr lang="en-CA" altLang="en-US">
              <a:latin typeface="Arial" panose="020B0604020202020204" pitchFamily="34" charset="0"/>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59096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2BF9D5B-364A-42A9-8626-A09AD8585A34}" type="slidenum">
              <a:rPr lang="en-US" altLang="en-US">
                <a:latin typeface="Arial" panose="020B0604020202020204" pitchFamily="34" charset="0"/>
              </a:rPr>
              <a:pPr eaLnBrk="1" hangingPunct="1">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330629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EBAB3BA-A7F2-4967-B20D-5D2F19EBD94D}" type="slidenum">
              <a:rPr lang="en-US" altLang="en-US">
                <a:latin typeface="Arial" panose="020B0604020202020204" pitchFamily="34" charset="0"/>
              </a:rPr>
              <a:pPr eaLnBrk="1" hangingPunct="1">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3442716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054DF10-3F4F-461B-A1B9-F5FDD0E26822}" type="slidenum">
              <a:rPr lang="en-US" altLang="en-US">
                <a:latin typeface="Arial" panose="020B0604020202020204" pitchFamily="34" charset="0"/>
              </a:rPr>
              <a:pPr eaLnBrk="1" hangingPunct="1">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2123699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935CA9E-1FBF-43A7-A14C-6CAF13D43F97}" type="slidenum">
              <a:rPr lang="en-US" altLang="en-US">
                <a:latin typeface="Arial" panose="020B0604020202020204" pitchFamily="34" charset="0"/>
              </a:rPr>
              <a:pPr eaLnBrk="1" hangingPunct="1">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2656229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6705323-1E7C-4B65-B82C-49AF4E7F1485}" type="slidenum">
              <a:rPr lang="en-US" altLang="en-US">
                <a:latin typeface="Arial" panose="020B0604020202020204" pitchFamily="34" charset="0"/>
              </a:rPr>
              <a:pPr eaLnBrk="1" hangingPunct="1">
                <a:spcBef>
                  <a:spcPct val="0"/>
                </a:spcBef>
              </a:pPr>
              <a:t>28</a:t>
            </a:fld>
            <a:endParaRPr lang="en-US" altLang="en-US">
              <a:latin typeface="Arial" panose="020B0604020202020204" pitchFamily="34" charset="0"/>
            </a:endParaRPr>
          </a:p>
        </p:txBody>
      </p:sp>
    </p:spTree>
    <p:extLst>
      <p:ext uri="{BB962C8B-B14F-4D97-AF65-F5344CB8AC3E}">
        <p14:creationId xmlns:p14="http://schemas.microsoft.com/office/powerpoint/2010/main" val="1168717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8D77063-C483-4875-B9D6-F20872C2B2DC}" type="slidenum">
              <a:rPr lang="en-CA" altLang="en-US">
                <a:latin typeface="Arial" panose="020B0604020202020204" pitchFamily="34" charset="0"/>
              </a:rPr>
              <a:pPr eaLnBrk="1" hangingPunct="1">
                <a:spcBef>
                  <a:spcPct val="0"/>
                </a:spcBef>
              </a:pPr>
              <a:t>29</a:t>
            </a:fld>
            <a:endParaRPr lang="en-CA" altLang="en-US">
              <a:latin typeface="Arial" panose="020B0604020202020204" pitchFamily="34" charset="0"/>
            </a:endParaRPr>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40046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493963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0EA15CB-C3F3-40B9-BFA9-1764C506D444}" type="slidenum">
              <a:rPr lang="en-US" altLang="en-US">
                <a:latin typeface="Arial" panose="020B0604020202020204" pitchFamily="34" charset="0"/>
              </a:rPr>
              <a:pPr eaLnBrk="1" hangingPunct="1">
                <a:spcBef>
                  <a:spcPct val="0"/>
                </a:spcBef>
              </a:pPr>
              <a:t>30</a:t>
            </a:fld>
            <a:endParaRPr lang="en-US" altLang="en-US">
              <a:latin typeface="Arial" panose="020B0604020202020204" pitchFamily="34" charset="0"/>
            </a:endParaRPr>
          </a:p>
        </p:txBody>
      </p:sp>
    </p:spTree>
    <p:extLst>
      <p:ext uri="{BB962C8B-B14F-4D97-AF65-F5344CB8AC3E}">
        <p14:creationId xmlns:p14="http://schemas.microsoft.com/office/powerpoint/2010/main" val="3942261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7D6610B-C785-4B3F-A440-D20024CF662F}" type="slidenum">
              <a:rPr lang="en-CA" altLang="en-US">
                <a:latin typeface="Arial" panose="020B0604020202020204" pitchFamily="34" charset="0"/>
              </a:rPr>
              <a:pPr eaLnBrk="1" hangingPunct="1">
                <a:spcBef>
                  <a:spcPct val="0"/>
                </a:spcBef>
              </a:pPr>
              <a:t>31</a:t>
            </a:fld>
            <a:endParaRPr lang="en-CA" altLang="en-US">
              <a:latin typeface="Arial" panose="020B0604020202020204" pitchFamily="34" charset="0"/>
            </a:endParaRPr>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438387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0CA6BDA-455B-4B18-82DE-E2FDA894C832}" type="slidenum">
              <a:rPr lang="en-US" altLang="en-US">
                <a:latin typeface="Arial" panose="020B0604020202020204" pitchFamily="34" charset="0"/>
              </a:rPr>
              <a:pPr eaLnBrk="1" hangingPunct="1">
                <a:spcBef>
                  <a:spcPct val="0"/>
                </a:spcBef>
              </a:pPr>
              <a:t>32</a:t>
            </a:fld>
            <a:endParaRPr lang="en-US" altLang="en-US">
              <a:latin typeface="Arial" panose="020B0604020202020204" pitchFamily="34" charset="0"/>
            </a:endParaRPr>
          </a:p>
        </p:txBody>
      </p:sp>
    </p:spTree>
    <p:extLst>
      <p:ext uri="{BB962C8B-B14F-4D97-AF65-F5344CB8AC3E}">
        <p14:creationId xmlns:p14="http://schemas.microsoft.com/office/powerpoint/2010/main" val="1021727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03BE5C1-4EBD-493B-833D-8AD9490D873E}" type="slidenum">
              <a:rPr lang="en-CA" altLang="en-US">
                <a:latin typeface="Arial" panose="020B0604020202020204" pitchFamily="34" charset="0"/>
              </a:rPr>
              <a:pPr eaLnBrk="1" hangingPunct="1">
                <a:spcBef>
                  <a:spcPct val="0"/>
                </a:spcBef>
              </a:pPr>
              <a:t>33</a:t>
            </a:fld>
            <a:endParaRPr lang="en-CA" altLang="en-US">
              <a:latin typeface="Arial" panose="020B0604020202020204" pitchFamily="34" charset="0"/>
            </a:endParaRPr>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649210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B1EA2BE-2E57-4286-A10D-86C236CB6D67}" type="slidenum">
              <a:rPr lang="en-CA" altLang="en-US">
                <a:latin typeface="Arial" panose="020B0604020202020204" pitchFamily="34" charset="0"/>
              </a:rPr>
              <a:pPr eaLnBrk="1" hangingPunct="1">
                <a:spcBef>
                  <a:spcPct val="0"/>
                </a:spcBef>
              </a:pPr>
              <a:t>34</a:t>
            </a:fld>
            <a:endParaRPr lang="en-CA" altLang="en-US">
              <a:latin typeface="Arial" panose="020B0604020202020204" pitchFamily="34" charset="0"/>
            </a:endParaRPr>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462117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58B59AE-798D-415C-B764-861D76AD3CE3}" type="slidenum">
              <a:rPr lang="en-US" altLang="en-US">
                <a:latin typeface="Arial" panose="020B0604020202020204" pitchFamily="34" charset="0"/>
              </a:rPr>
              <a:pPr eaLnBrk="1" hangingPunct="1">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1936649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1D33BE-3784-406B-800C-A64C5B79C489}" type="slidenum">
              <a:rPr lang="en-CA" altLang="en-US">
                <a:latin typeface="Arial" panose="020B0604020202020204" pitchFamily="34" charset="0"/>
              </a:rPr>
              <a:pPr eaLnBrk="1" hangingPunct="1">
                <a:spcBef>
                  <a:spcPct val="0"/>
                </a:spcBef>
              </a:pPr>
              <a:t>36</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403611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1D33BE-3784-406B-800C-A64C5B79C489}" type="slidenum">
              <a:rPr lang="en-CA" altLang="en-US">
                <a:latin typeface="Arial" panose="020B0604020202020204" pitchFamily="34" charset="0"/>
              </a:rPr>
              <a:pPr eaLnBrk="1" hangingPunct="1">
                <a:spcBef>
                  <a:spcPct val="0"/>
                </a:spcBef>
              </a:pPr>
              <a:t>37</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834836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1D33BE-3784-406B-800C-A64C5B79C489}" type="slidenum">
              <a:rPr lang="en-CA" altLang="en-US">
                <a:latin typeface="Arial" panose="020B0604020202020204" pitchFamily="34" charset="0"/>
              </a:rPr>
              <a:pPr eaLnBrk="1" hangingPunct="1">
                <a:spcBef>
                  <a:spcPct val="0"/>
                </a:spcBef>
              </a:pPr>
              <a:t>38</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1998687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1D33BE-3784-406B-800C-A64C5B79C489}" type="slidenum">
              <a:rPr lang="en-CA" altLang="en-US">
                <a:latin typeface="Arial" panose="020B0604020202020204" pitchFamily="34" charset="0"/>
              </a:rPr>
              <a:pPr eaLnBrk="1" hangingPunct="1">
                <a:spcBef>
                  <a:spcPct val="0"/>
                </a:spcBef>
              </a:pPr>
              <a:t>39</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3654537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07CEB2E-050A-45AE-BCD0-BF6711C5B7FE}" type="slidenum">
              <a:rPr lang="en-CA" altLang="en-US">
                <a:latin typeface="Arial" panose="020B0604020202020204" pitchFamily="34" charset="0"/>
              </a:rPr>
              <a:pPr eaLnBrk="1" hangingPunct="1">
                <a:spcBef>
                  <a:spcPct val="0"/>
                </a:spcBef>
              </a:pPr>
              <a:t>4</a:t>
            </a:fld>
            <a:endParaRPr lang="en-CA" altLang="en-US">
              <a:latin typeface="Arial" panose="020B060402020202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669665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1D33BE-3784-406B-800C-A64C5B79C489}" type="slidenum">
              <a:rPr lang="en-CA" altLang="en-US">
                <a:latin typeface="Arial" panose="020B0604020202020204" pitchFamily="34" charset="0"/>
              </a:rPr>
              <a:pPr eaLnBrk="1" hangingPunct="1">
                <a:spcBef>
                  <a:spcPct val="0"/>
                </a:spcBef>
              </a:pPr>
              <a:t>40</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736713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1D33BE-3784-406B-800C-A64C5B79C489}" type="slidenum">
              <a:rPr lang="en-CA" altLang="en-US">
                <a:latin typeface="Arial" panose="020B0604020202020204" pitchFamily="34" charset="0"/>
              </a:rPr>
              <a:pPr eaLnBrk="1" hangingPunct="1">
                <a:spcBef>
                  <a:spcPct val="0"/>
                </a:spcBef>
              </a:pPr>
              <a:t>41</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4251722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959971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7C454B2-826A-487A-B3F7-13AADFD66F98}" type="slidenum">
              <a:rPr lang="en-CA" altLang="en-US">
                <a:latin typeface="Arial" panose="020B0604020202020204" pitchFamily="34" charset="0"/>
              </a:rPr>
              <a:pPr eaLnBrk="1" hangingPunct="1">
                <a:spcBef>
                  <a:spcPct val="0"/>
                </a:spcBef>
              </a:pPr>
              <a:t>43</a:t>
            </a:fld>
            <a:endParaRPr lang="en-CA" altLang="en-US">
              <a:latin typeface="Arial" panose="020B060402020202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683201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8537866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04AAA2-7B1F-4EFF-96F9-F6DC09B39469}" type="slidenum">
              <a:rPr lang="en-CA" altLang="en-US">
                <a:latin typeface="Arial" panose="020B0604020202020204" pitchFamily="34" charset="0"/>
              </a:rPr>
              <a:pPr eaLnBrk="1" hangingPunct="1">
                <a:spcBef>
                  <a:spcPct val="0"/>
                </a:spcBef>
              </a:pPr>
              <a:t>45</a:t>
            </a:fld>
            <a:endParaRPr lang="en-CA" altLang="en-US">
              <a:latin typeface="Arial" panose="020B0604020202020204" pitchFamily="34" charset="0"/>
            </a:endParaRPr>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467156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46</a:t>
            </a:fld>
            <a:endParaRPr lang="en-US" altLang="en-US">
              <a:latin typeface="Arial" panose="020B0604020202020204" pitchFamily="34" charset="0"/>
            </a:endParaRPr>
          </a:p>
        </p:txBody>
      </p:sp>
    </p:spTree>
    <p:extLst>
      <p:ext uri="{BB962C8B-B14F-4D97-AF65-F5344CB8AC3E}">
        <p14:creationId xmlns:p14="http://schemas.microsoft.com/office/powerpoint/2010/main" val="3985264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47</a:t>
            </a:fld>
            <a:endParaRPr lang="en-US" altLang="en-US">
              <a:latin typeface="Arial" panose="020B0604020202020204" pitchFamily="34" charset="0"/>
            </a:endParaRPr>
          </a:p>
        </p:txBody>
      </p:sp>
    </p:spTree>
    <p:extLst>
      <p:ext uri="{BB962C8B-B14F-4D97-AF65-F5344CB8AC3E}">
        <p14:creationId xmlns:p14="http://schemas.microsoft.com/office/powerpoint/2010/main" val="85134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48</a:t>
            </a:fld>
            <a:endParaRPr lang="en-US" altLang="en-US">
              <a:latin typeface="Arial" panose="020B0604020202020204" pitchFamily="34" charset="0"/>
            </a:endParaRPr>
          </a:p>
        </p:txBody>
      </p:sp>
    </p:spTree>
    <p:extLst>
      <p:ext uri="{BB962C8B-B14F-4D97-AF65-F5344CB8AC3E}">
        <p14:creationId xmlns:p14="http://schemas.microsoft.com/office/powerpoint/2010/main" val="1006413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49</a:t>
            </a:fld>
            <a:endParaRPr lang="en-US" altLang="en-US">
              <a:latin typeface="Arial" panose="020B0604020202020204" pitchFamily="34" charset="0"/>
            </a:endParaRPr>
          </a:p>
        </p:txBody>
      </p:sp>
    </p:spTree>
    <p:extLst>
      <p:ext uri="{BB962C8B-B14F-4D97-AF65-F5344CB8AC3E}">
        <p14:creationId xmlns:p14="http://schemas.microsoft.com/office/powerpoint/2010/main" val="286259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4365959-736B-434E-A2C7-4B20839542B4}"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217375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50</a:t>
            </a:fld>
            <a:endParaRPr lang="en-US" altLang="en-US">
              <a:latin typeface="Arial" panose="020B0604020202020204" pitchFamily="34" charset="0"/>
            </a:endParaRPr>
          </a:p>
        </p:txBody>
      </p:sp>
    </p:spTree>
    <p:extLst>
      <p:ext uri="{BB962C8B-B14F-4D97-AF65-F5344CB8AC3E}">
        <p14:creationId xmlns:p14="http://schemas.microsoft.com/office/powerpoint/2010/main" val="3272721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51</a:t>
            </a:fld>
            <a:endParaRPr lang="en-US" altLang="en-US">
              <a:latin typeface="Arial" panose="020B0604020202020204" pitchFamily="34" charset="0"/>
            </a:endParaRPr>
          </a:p>
        </p:txBody>
      </p:sp>
    </p:spTree>
    <p:extLst>
      <p:ext uri="{BB962C8B-B14F-4D97-AF65-F5344CB8AC3E}">
        <p14:creationId xmlns:p14="http://schemas.microsoft.com/office/powerpoint/2010/main" val="12821599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E6A8469-C7DB-45A0-ADA3-9206FC7F1A1B}" type="slidenum">
              <a:rPr lang="en-CA" altLang="en-US">
                <a:latin typeface="Arial" panose="020B0604020202020204" pitchFamily="34" charset="0"/>
              </a:rPr>
              <a:pPr eaLnBrk="1" hangingPunct="1">
                <a:spcBef>
                  <a:spcPct val="0"/>
                </a:spcBef>
              </a:pPr>
              <a:t>52</a:t>
            </a:fld>
            <a:endParaRPr lang="en-CA" altLang="en-US">
              <a:latin typeface="Arial" panose="020B060402020202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4009926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4FB50AE-F98A-4B90-80CF-FAE14E781F8F}" type="slidenum">
              <a:rPr lang="en-CA" altLang="en-US">
                <a:latin typeface="Arial" panose="020B0604020202020204" pitchFamily="34" charset="0"/>
              </a:rPr>
              <a:pPr eaLnBrk="1" hangingPunct="1">
                <a:spcBef>
                  <a:spcPct val="0"/>
                </a:spcBef>
              </a:pPr>
              <a:t>53</a:t>
            </a:fld>
            <a:endParaRPr lang="en-CA" altLang="en-US">
              <a:latin typeface="Arial" panose="020B0604020202020204" pitchFamily="34"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7652332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54</a:t>
            </a:fld>
            <a:endParaRPr lang="en-US" altLang="en-US">
              <a:latin typeface="Arial" panose="020B0604020202020204" pitchFamily="34" charset="0"/>
            </a:endParaRPr>
          </a:p>
        </p:txBody>
      </p:sp>
    </p:spTree>
    <p:extLst>
      <p:ext uri="{BB962C8B-B14F-4D97-AF65-F5344CB8AC3E}">
        <p14:creationId xmlns:p14="http://schemas.microsoft.com/office/powerpoint/2010/main" val="34446432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6A86F81-5869-48FE-B417-07AF9A72BD50}" type="slidenum">
              <a:rPr lang="en-CA" altLang="en-US">
                <a:latin typeface="Arial" panose="020B0604020202020204" pitchFamily="34" charset="0"/>
              </a:rPr>
              <a:pPr eaLnBrk="1" hangingPunct="1">
                <a:spcBef>
                  <a:spcPct val="0"/>
                </a:spcBef>
              </a:pPr>
              <a:t>55</a:t>
            </a:fld>
            <a:endParaRPr lang="en-CA" altLang="en-US">
              <a:latin typeface="Arial" panose="020B0604020202020204" pitchFamily="34" charset="0"/>
            </a:endParaRPr>
          </a:p>
        </p:txBody>
      </p:sp>
      <p:sp>
        <p:nvSpPr>
          <p:cNvPr id="114691"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1134258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24DDEFE-D18B-4AEE-98FA-150A9E0CB412}" type="slidenum">
              <a:rPr lang="en-CA" altLang="en-US">
                <a:latin typeface="Arial" panose="020B0604020202020204" pitchFamily="34" charset="0"/>
              </a:rPr>
              <a:pPr eaLnBrk="1" hangingPunct="1">
                <a:spcBef>
                  <a:spcPct val="0"/>
                </a:spcBef>
              </a:pPr>
              <a:t>56</a:t>
            </a:fld>
            <a:endParaRPr lang="en-CA" altLang="en-US">
              <a:latin typeface="Arial" panose="020B0604020202020204"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1565238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FC4A68E-D298-4135-ADEB-497786DF6FA0}" type="slidenum">
              <a:rPr lang="en-CA" altLang="en-US">
                <a:latin typeface="Arial" panose="020B0604020202020204" pitchFamily="34" charset="0"/>
              </a:rPr>
              <a:pPr eaLnBrk="1" hangingPunct="1">
                <a:spcBef>
                  <a:spcPct val="0"/>
                </a:spcBef>
              </a:pPr>
              <a:t>57</a:t>
            </a:fld>
            <a:endParaRPr lang="en-CA" altLang="en-US">
              <a:latin typeface="Arial" panose="020B0604020202020204"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4622547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15ADFD9-55DB-463D-8582-96A62AAC1560}" type="slidenum">
              <a:rPr lang="en-CA" altLang="en-US">
                <a:latin typeface="Arial" panose="020B0604020202020204" pitchFamily="34" charset="0"/>
              </a:rPr>
              <a:pPr eaLnBrk="1" hangingPunct="1">
                <a:spcBef>
                  <a:spcPct val="0"/>
                </a:spcBef>
              </a:pPr>
              <a:t>58</a:t>
            </a:fld>
            <a:endParaRPr lang="en-CA"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4579563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CEBAFB8-8D1F-41F9-BFC6-E5F8729E7CB5}" type="slidenum">
              <a:rPr lang="en-CA" altLang="en-US">
                <a:latin typeface="Arial" panose="020B0604020202020204" pitchFamily="34" charset="0"/>
              </a:rPr>
              <a:pPr eaLnBrk="1" hangingPunct="1">
                <a:spcBef>
                  <a:spcPct val="0"/>
                </a:spcBef>
              </a:pPr>
              <a:t>59</a:t>
            </a:fld>
            <a:endParaRPr lang="en-CA" altLang="en-US">
              <a:latin typeface="Arial" panose="020B0604020202020204"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81879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F76E3DF-2879-4C1C-91F6-EDE521457322}"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1871912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B9B2AD9-79F9-4779-BC23-E16BF23B27F0}" type="slidenum">
              <a:rPr lang="en-CA" altLang="en-US">
                <a:latin typeface="Arial" panose="020B0604020202020204" pitchFamily="34" charset="0"/>
              </a:rPr>
              <a:pPr eaLnBrk="1" hangingPunct="1">
                <a:spcBef>
                  <a:spcPct val="0"/>
                </a:spcBef>
              </a:pPr>
              <a:t>60</a:t>
            </a:fld>
            <a:endParaRPr lang="en-CA" altLang="en-US">
              <a:latin typeface="Arial" panose="020B0604020202020204" pitchFamily="34"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8356292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B9B2AD9-79F9-4779-BC23-E16BF23B27F0}" type="slidenum">
              <a:rPr lang="en-CA" altLang="en-US">
                <a:latin typeface="Arial" panose="020B0604020202020204" pitchFamily="34" charset="0"/>
              </a:rPr>
              <a:pPr eaLnBrk="1" hangingPunct="1">
                <a:spcBef>
                  <a:spcPct val="0"/>
                </a:spcBef>
              </a:pPr>
              <a:t>61</a:t>
            </a:fld>
            <a:endParaRPr lang="en-CA" altLang="en-US">
              <a:latin typeface="Arial" panose="020B0604020202020204" pitchFamily="34"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3128375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6246D11-8066-4FCD-BC85-4D5301BA7C74}" type="slidenum">
              <a:rPr lang="en-CA" altLang="en-US">
                <a:latin typeface="Arial" panose="020B0604020202020204" pitchFamily="34" charset="0"/>
              </a:rPr>
              <a:pPr eaLnBrk="1" hangingPunct="1">
                <a:spcBef>
                  <a:spcPct val="0"/>
                </a:spcBef>
              </a:pPr>
              <a:t>62</a:t>
            </a:fld>
            <a:endParaRPr lang="en-CA" altLang="en-US">
              <a:latin typeface="Arial" panose="020B0604020202020204"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239320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0BFB11A-917E-4322-BCE0-3A4171011C82}" type="slidenum">
              <a:rPr lang="en-US" altLang="en-US">
                <a:latin typeface="Arial" panose="020B0604020202020204" pitchFamily="34" charset="0"/>
              </a:rPr>
              <a:pPr eaLnBrk="1" hangingPunct="1">
                <a:spcBef>
                  <a:spcPct val="0"/>
                </a:spcBef>
              </a:pPr>
              <a:t>63</a:t>
            </a:fld>
            <a:endParaRPr lang="en-US" altLang="en-US">
              <a:latin typeface="Arial" panose="020B0604020202020204" pitchFamily="34" charset="0"/>
            </a:endParaRPr>
          </a:p>
        </p:txBody>
      </p:sp>
    </p:spTree>
    <p:extLst>
      <p:ext uri="{BB962C8B-B14F-4D97-AF65-F5344CB8AC3E}">
        <p14:creationId xmlns:p14="http://schemas.microsoft.com/office/powerpoint/2010/main" val="28959610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FCB568A-CA28-4D43-86C9-B5109423856F}" type="slidenum">
              <a:rPr lang="en-US" altLang="en-US">
                <a:latin typeface="Arial" panose="020B0604020202020204" pitchFamily="34" charset="0"/>
              </a:rPr>
              <a:pPr eaLnBrk="1" hangingPunct="1">
                <a:spcBef>
                  <a:spcPct val="0"/>
                </a:spcBef>
              </a:pPr>
              <a:t>64</a:t>
            </a:fld>
            <a:endParaRPr lang="en-US" altLang="en-US">
              <a:latin typeface="Arial" panose="020B0604020202020204" pitchFamily="34" charset="0"/>
            </a:endParaRPr>
          </a:p>
        </p:txBody>
      </p:sp>
    </p:spTree>
    <p:extLst>
      <p:ext uri="{BB962C8B-B14F-4D97-AF65-F5344CB8AC3E}">
        <p14:creationId xmlns:p14="http://schemas.microsoft.com/office/powerpoint/2010/main" val="9873202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57778EE-C059-4737-88C3-79FA75E1A0F2}" type="slidenum">
              <a:rPr lang="en-US" altLang="en-US">
                <a:latin typeface="Arial" panose="020B0604020202020204" pitchFamily="34" charset="0"/>
              </a:rPr>
              <a:pPr eaLnBrk="1" hangingPunct="1">
                <a:spcBef>
                  <a:spcPct val="0"/>
                </a:spcBef>
              </a:pPr>
              <a:t>65</a:t>
            </a:fld>
            <a:endParaRPr lang="en-US" altLang="en-US">
              <a:latin typeface="Arial" panose="020B0604020202020204" pitchFamily="34" charset="0"/>
            </a:endParaRPr>
          </a:p>
        </p:txBody>
      </p:sp>
    </p:spTree>
    <p:extLst>
      <p:ext uri="{BB962C8B-B14F-4D97-AF65-F5344CB8AC3E}">
        <p14:creationId xmlns:p14="http://schemas.microsoft.com/office/powerpoint/2010/main" val="19970864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B713C50-4E5A-407E-9FE2-0A9FA860B4C3}" type="slidenum">
              <a:rPr lang="en-CA" altLang="en-US">
                <a:latin typeface="Arial" panose="020B0604020202020204" pitchFamily="34" charset="0"/>
              </a:rPr>
              <a:pPr eaLnBrk="1" hangingPunct="1">
                <a:spcBef>
                  <a:spcPct val="0"/>
                </a:spcBef>
              </a:pPr>
              <a:t>66</a:t>
            </a:fld>
            <a:endParaRPr lang="en-CA" altLang="en-US">
              <a:latin typeface="Arial" panose="020B0604020202020204" pitchFamily="34"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6541555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8B698C8-857F-406F-B467-21E00D6AF94D}" type="slidenum">
              <a:rPr lang="en-CA" altLang="en-US">
                <a:latin typeface="Arial" panose="020B0604020202020204" pitchFamily="34" charset="0"/>
              </a:rPr>
              <a:pPr eaLnBrk="1" hangingPunct="1">
                <a:spcBef>
                  <a:spcPct val="0"/>
                </a:spcBef>
              </a:pPr>
              <a:t>67</a:t>
            </a:fld>
            <a:endParaRPr lang="en-CA" altLang="en-US">
              <a:latin typeface="Arial" panose="020B0604020202020204"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5269816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33C19C9-77C6-4808-A9C1-6ACD56864F26}" type="slidenum">
              <a:rPr lang="en-US" altLang="en-US">
                <a:latin typeface="Arial" panose="020B0604020202020204" pitchFamily="34" charset="0"/>
              </a:rPr>
              <a:pPr eaLnBrk="1" hangingPunct="1">
                <a:spcBef>
                  <a:spcPct val="0"/>
                </a:spcBef>
              </a:pPr>
              <a:t>68</a:t>
            </a:fld>
            <a:endParaRPr lang="en-US" altLang="en-US">
              <a:latin typeface="Arial" panose="020B0604020202020204" pitchFamily="34" charset="0"/>
            </a:endParaRPr>
          </a:p>
        </p:txBody>
      </p:sp>
    </p:spTree>
    <p:extLst>
      <p:ext uri="{BB962C8B-B14F-4D97-AF65-F5344CB8AC3E}">
        <p14:creationId xmlns:p14="http://schemas.microsoft.com/office/powerpoint/2010/main" val="30217045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69</a:t>
            </a:fld>
            <a:endParaRPr lang="en-US" altLang="en-US">
              <a:latin typeface="Arial" panose="020B0604020202020204" pitchFamily="34" charset="0"/>
            </a:endParaRPr>
          </a:p>
        </p:txBody>
      </p:sp>
    </p:spTree>
    <p:extLst>
      <p:ext uri="{BB962C8B-B14F-4D97-AF65-F5344CB8AC3E}">
        <p14:creationId xmlns:p14="http://schemas.microsoft.com/office/powerpoint/2010/main" val="365111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FD280D5-8782-4F2A-AE56-E8641E7533DF}" type="slidenum">
              <a:rPr lang="en-CA" altLang="en-US">
                <a:latin typeface="Arial" panose="020B0604020202020204" pitchFamily="34" charset="0"/>
              </a:rPr>
              <a:pPr eaLnBrk="1" hangingPunct="1">
                <a:spcBef>
                  <a:spcPct val="0"/>
                </a:spcBef>
              </a:pPr>
              <a:t>7</a:t>
            </a:fld>
            <a:endParaRPr lang="en-CA" altLang="en-US">
              <a:latin typeface="Arial" panose="020B0604020202020204"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366854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70</a:t>
            </a:fld>
            <a:endParaRPr lang="en-US" altLang="en-US">
              <a:latin typeface="Arial" panose="020B0604020202020204" pitchFamily="34" charset="0"/>
            </a:endParaRPr>
          </a:p>
        </p:txBody>
      </p:sp>
    </p:spTree>
    <p:extLst>
      <p:ext uri="{BB962C8B-B14F-4D97-AF65-F5344CB8AC3E}">
        <p14:creationId xmlns:p14="http://schemas.microsoft.com/office/powerpoint/2010/main" val="16079312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A04AAA2-7B1F-4EFF-96F9-F6DC09B39469}" type="slidenum">
              <a:rPr lang="en-CA" altLang="en-US">
                <a:latin typeface="Arial" panose="020B0604020202020204" pitchFamily="34" charset="0"/>
              </a:rPr>
              <a:pPr eaLnBrk="1" hangingPunct="1">
                <a:spcBef>
                  <a:spcPct val="0"/>
                </a:spcBef>
              </a:pPr>
              <a:t>71</a:t>
            </a:fld>
            <a:endParaRPr lang="en-CA" altLang="en-US">
              <a:latin typeface="Arial" panose="020B0604020202020204" pitchFamily="34" charset="0"/>
            </a:endParaRPr>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5922767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524101D-2840-4F9F-9BD2-FFE0A7251259}" type="slidenum">
              <a:rPr lang="en-US" altLang="en-US">
                <a:latin typeface="Arial" panose="020B0604020202020204" pitchFamily="34" charset="0"/>
              </a:rPr>
              <a:pPr eaLnBrk="1" hangingPunct="1">
                <a:spcBef>
                  <a:spcPct val="0"/>
                </a:spcBef>
              </a:pPr>
              <a:t>72</a:t>
            </a:fld>
            <a:endParaRPr lang="en-US" altLang="en-US">
              <a:latin typeface="Arial" panose="020B0604020202020204" pitchFamily="34" charset="0"/>
            </a:endParaRPr>
          </a:p>
        </p:txBody>
      </p:sp>
    </p:spTree>
    <p:extLst>
      <p:ext uri="{BB962C8B-B14F-4D97-AF65-F5344CB8AC3E}">
        <p14:creationId xmlns:p14="http://schemas.microsoft.com/office/powerpoint/2010/main" val="31277319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B98A7D8-5570-410E-9369-C91DB49D8171}" type="slidenum">
              <a:rPr lang="en-US" altLang="en-US">
                <a:latin typeface="Arial" panose="020B0604020202020204" pitchFamily="34" charset="0"/>
              </a:rPr>
              <a:pPr eaLnBrk="1" hangingPunct="1">
                <a:spcBef>
                  <a:spcPct val="0"/>
                </a:spcBef>
              </a:pPr>
              <a:t>73</a:t>
            </a:fld>
            <a:endParaRPr lang="en-US" altLang="en-US">
              <a:latin typeface="Arial" panose="020B0604020202020204" pitchFamily="34" charset="0"/>
            </a:endParaRPr>
          </a:p>
        </p:txBody>
      </p:sp>
    </p:spTree>
    <p:extLst>
      <p:ext uri="{BB962C8B-B14F-4D97-AF65-F5344CB8AC3E}">
        <p14:creationId xmlns:p14="http://schemas.microsoft.com/office/powerpoint/2010/main" val="3103997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C8CC873-AE9D-4754-90A4-00992DABA378}" type="slidenum">
              <a:rPr lang="en-CA" altLang="en-US">
                <a:latin typeface="Arial" panose="020B0604020202020204" pitchFamily="34" charset="0"/>
              </a:rPr>
              <a:pPr eaLnBrk="1" hangingPunct="1">
                <a:spcBef>
                  <a:spcPct val="0"/>
                </a:spcBef>
              </a:pPr>
              <a:t>74</a:t>
            </a:fld>
            <a:endParaRPr lang="en-CA" altLang="en-US">
              <a:latin typeface="Arial" panose="020B0604020202020204" pitchFamily="34" charset="0"/>
            </a:endParaRPr>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180235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8D9C8D8-EADC-4BCD-A3F2-197F6A246136}" type="slidenum">
              <a:rPr lang="en-CA" altLang="en-US">
                <a:latin typeface="Arial" panose="020B0604020202020204" pitchFamily="34" charset="0"/>
              </a:rPr>
              <a:pPr eaLnBrk="1" hangingPunct="1">
                <a:spcBef>
                  <a:spcPct val="0"/>
                </a:spcBef>
              </a:pPr>
              <a:t>75</a:t>
            </a:fld>
            <a:endParaRPr lang="en-CA" altLang="en-US">
              <a:latin typeface="Arial" panose="020B0604020202020204" pitchFamily="34" charset="0"/>
            </a:endParaRPr>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948680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101A47-0954-404B-A40F-D6A97AB5659C}" type="slidenum">
              <a:rPr lang="en-US" altLang="en-US">
                <a:latin typeface="Arial" panose="020B0604020202020204" pitchFamily="34" charset="0"/>
              </a:rPr>
              <a:pPr eaLnBrk="1" hangingPunct="1">
                <a:spcBef>
                  <a:spcPct val="0"/>
                </a:spcBef>
              </a:pPr>
              <a:t>76</a:t>
            </a:fld>
            <a:endParaRPr lang="en-US" altLang="en-US">
              <a:latin typeface="Arial" panose="020B0604020202020204" pitchFamily="34" charset="0"/>
            </a:endParaRPr>
          </a:p>
        </p:txBody>
      </p:sp>
    </p:spTree>
    <p:extLst>
      <p:ext uri="{BB962C8B-B14F-4D97-AF65-F5344CB8AC3E}">
        <p14:creationId xmlns:p14="http://schemas.microsoft.com/office/powerpoint/2010/main" val="3391074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0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F85B887-E229-4129-8FE3-A4F3ADE515DC}" type="slidenum">
              <a:rPr lang="en-US" altLang="en-US">
                <a:latin typeface="Arial" panose="020B0604020202020204" pitchFamily="34" charset="0"/>
              </a:rPr>
              <a:pPr eaLnBrk="1" hangingPunct="1">
                <a:spcBef>
                  <a:spcPct val="0"/>
                </a:spcBef>
              </a:pPr>
              <a:t>77</a:t>
            </a:fld>
            <a:endParaRPr lang="en-US" altLang="en-US">
              <a:latin typeface="Arial" panose="020B0604020202020204" pitchFamily="34" charset="0"/>
            </a:endParaRPr>
          </a:p>
        </p:txBody>
      </p:sp>
    </p:spTree>
    <p:extLst>
      <p:ext uri="{BB962C8B-B14F-4D97-AF65-F5344CB8AC3E}">
        <p14:creationId xmlns:p14="http://schemas.microsoft.com/office/powerpoint/2010/main" val="7323161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101A47-0954-404B-A40F-D6A97AB5659C}" type="slidenum">
              <a:rPr lang="en-US" altLang="en-US">
                <a:latin typeface="Arial" panose="020B0604020202020204" pitchFamily="34" charset="0"/>
              </a:rPr>
              <a:pPr eaLnBrk="1" hangingPunct="1">
                <a:spcBef>
                  <a:spcPct val="0"/>
                </a:spcBef>
              </a:pPr>
              <a:t>78</a:t>
            </a:fld>
            <a:endParaRPr lang="en-US" altLang="en-US">
              <a:latin typeface="Arial" panose="020B0604020202020204" pitchFamily="34" charset="0"/>
            </a:endParaRPr>
          </a:p>
        </p:txBody>
      </p:sp>
    </p:spTree>
    <p:extLst>
      <p:ext uri="{BB962C8B-B14F-4D97-AF65-F5344CB8AC3E}">
        <p14:creationId xmlns:p14="http://schemas.microsoft.com/office/powerpoint/2010/main" val="14797842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101A47-0954-404B-A40F-D6A97AB5659C}" type="slidenum">
              <a:rPr lang="en-US" altLang="en-US">
                <a:latin typeface="Arial" panose="020B0604020202020204" pitchFamily="34" charset="0"/>
              </a:rPr>
              <a:pPr eaLnBrk="1" hangingPunct="1">
                <a:spcBef>
                  <a:spcPct val="0"/>
                </a:spcBef>
              </a:pPr>
              <a:t>79</a:t>
            </a:fld>
            <a:endParaRPr lang="en-US" altLang="en-US">
              <a:latin typeface="Arial" panose="020B0604020202020204" pitchFamily="34" charset="0"/>
            </a:endParaRPr>
          </a:p>
        </p:txBody>
      </p:sp>
    </p:spTree>
    <p:extLst>
      <p:ext uri="{BB962C8B-B14F-4D97-AF65-F5344CB8AC3E}">
        <p14:creationId xmlns:p14="http://schemas.microsoft.com/office/powerpoint/2010/main" val="353909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FD280D5-8782-4F2A-AE56-E8641E7533DF}" type="slidenum">
              <a:rPr lang="en-CA" altLang="en-US">
                <a:latin typeface="Arial" panose="020B0604020202020204" pitchFamily="34" charset="0"/>
              </a:rPr>
              <a:pPr eaLnBrk="1" hangingPunct="1">
                <a:spcBef>
                  <a:spcPct val="0"/>
                </a:spcBef>
              </a:pPr>
              <a:t>8</a:t>
            </a:fld>
            <a:endParaRPr lang="en-CA" altLang="en-US">
              <a:latin typeface="Arial" panose="020B0604020202020204"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856287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101A47-0954-404B-A40F-D6A97AB5659C}" type="slidenum">
              <a:rPr lang="en-US" altLang="en-US">
                <a:latin typeface="Arial" panose="020B0604020202020204" pitchFamily="34" charset="0"/>
              </a:rPr>
              <a:pPr eaLnBrk="1" hangingPunct="1">
                <a:spcBef>
                  <a:spcPct val="0"/>
                </a:spcBef>
              </a:pPr>
              <a:t>80</a:t>
            </a:fld>
            <a:endParaRPr lang="en-US" altLang="en-US">
              <a:latin typeface="Arial" panose="020B0604020202020204" pitchFamily="34" charset="0"/>
            </a:endParaRPr>
          </a:p>
        </p:txBody>
      </p:sp>
    </p:spTree>
    <p:extLst>
      <p:ext uri="{BB962C8B-B14F-4D97-AF65-F5344CB8AC3E}">
        <p14:creationId xmlns:p14="http://schemas.microsoft.com/office/powerpoint/2010/main" val="997441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35634194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34122226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41570E9-EED7-4849-86A7-5BB389493CFA}" type="slidenum">
              <a:rPr lang="en-CA" altLang="en-US">
                <a:latin typeface="Arial" panose="020B0604020202020204" pitchFamily="34" charset="0"/>
              </a:rPr>
              <a:pPr eaLnBrk="1" hangingPunct="1">
                <a:spcBef>
                  <a:spcPct val="0"/>
                </a:spcBef>
              </a:pPr>
              <a:t>83</a:t>
            </a:fld>
            <a:endParaRPr lang="en-CA" altLang="en-US">
              <a:latin typeface="Arial" panose="020B0604020202020204" pitchFamily="34" charset="0"/>
            </a:endParaRPr>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3768560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03EF8A5-6AC6-4B10-84B5-B3997E2F284D}" type="slidenum">
              <a:rPr lang="en-US" altLang="en-US">
                <a:latin typeface="Arial" panose="020B0604020202020204" pitchFamily="34" charset="0"/>
              </a:rPr>
              <a:pPr eaLnBrk="1" hangingPunct="1">
                <a:spcBef>
                  <a:spcPct val="0"/>
                </a:spcBef>
              </a:pPr>
              <a:t>84</a:t>
            </a:fld>
            <a:endParaRPr lang="en-US" altLang="en-US">
              <a:latin typeface="Arial" panose="020B0604020202020204" pitchFamily="34" charset="0"/>
            </a:endParaRPr>
          </a:p>
        </p:txBody>
      </p:sp>
    </p:spTree>
    <p:extLst>
      <p:ext uri="{BB962C8B-B14F-4D97-AF65-F5344CB8AC3E}">
        <p14:creationId xmlns:p14="http://schemas.microsoft.com/office/powerpoint/2010/main" val="21938999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4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EEA2A0C-E453-4157-A9A5-8B32B6C8EB6D}" type="slidenum">
              <a:rPr lang="en-US" altLang="en-US">
                <a:latin typeface="Arial" panose="020B0604020202020204" pitchFamily="34" charset="0"/>
              </a:rPr>
              <a:pPr eaLnBrk="1" hangingPunct="1">
                <a:spcBef>
                  <a:spcPct val="0"/>
                </a:spcBef>
              </a:pPr>
              <a:t>85</a:t>
            </a:fld>
            <a:endParaRPr lang="en-US" altLang="en-US">
              <a:latin typeface="Arial" panose="020B0604020202020204" pitchFamily="34" charset="0"/>
            </a:endParaRPr>
          </a:p>
        </p:txBody>
      </p:sp>
    </p:spTree>
    <p:extLst>
      <p:ext uri="{BB962C8B-B14F-4D97-AF65-F5344CB8AC3E}">
        <p14:creationId xmlns:p14="http://schemas.microsoft.com/office/powerpoint/2010/main" val="41920207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0AAD64C-C325-4140-90DD-2C033FF7F0EA}" type="slidenum">
              <a:rPr lang="en-US" altLang="en-US">
                <a:latin typeface="Arial" panose="020B0604020202020204" pitchFamily="34" charset="0"/>
              </a:rPr>
              <a:pPr eaLnBrk="1" hangingPunct="1">
                <a:spcBef>
                  <a:spcPct val="0"/>
                </a:spcBef>
              </a:pPr>
              <a:t>86</a:t>
            </a:fld>
            <a:endParaRPr lang="en-US" altLang="en-US">
              <a:latin typeface="Arial" panose="020B0604020202020204" pitchFamily="34" charset="0"/>
            </a:endParaRPr>
          </a:p>
        </p:txBody>
      </p:sp>
    </p:spTree>
    <p:extLst>
      <p:ext uri="{BB962C8B-B14F-4D97-AF65-F5344CB8AC3E}">
        <p14:creationId xmlns:p14="http://schemas.microsoft.com/office/powerpoint/2010/main" val="17683351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28D185D-B9DF-4AFB-9334-30CED1179696}" type="slidenum">
              <a:rPr lang="en-US" altLang="en-US">
                <a:latin typeface="Arial" panose="020B0604020202020204" pitchFamily="34" charset="0"/>
              </a:rPr>
              <a:pPr eaLnBrk="1" hangingPunct="1">
                <a:spcBef>
                  <a:spcPct val="0"/>
                </a:spcBef>
              </a:pPr>
              <a:t>87</a:t>
            </a:fld>
            <a:endParaRPr lang="en-US" altLang="en-US">
              <a:latin typeface="Arial" panose="020B0604020202020204" pitchFamily="34" charset="0"/>
            </a:endParaRPr>
          </a:p>
        </p:txBody>
      </p:sp>
    </p:spTree>
    <p:extLst>
      <p:ext uri="{BB962C8B-B14F-4D97-AF65-F5344CB8AC3E}">
        <p14:creationId xmlns:p14="http://schemas.microsoft.com/office/powerpoint/2010/main" val="35575834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9A82F84-7FED-4BB3-A2BA-914A3F2510DC}" type="slidenum">
              <a:rPr lang="en-US" altLang="en-US">
                <a:latin typeface="Arial" panose="020B0604020202020204" pitchFamily="34" charset="0"/>
              </a:rPr>
              <a:pPr eaLnBrk="1" hangingPunct="1">
                <a:spcBef>
                  <a:spcPct val="0"/>
                </a:spcBef>
              </a:pPr>
              <a:t>88</a:t>
            </a:fld>
            <a:endParaRPr lang="en-US" altLang="en-US">
              <a:latin typeface="Arial" panose="020B0604020202020204" pitchFamily="34" charset="0"/>
            </a:endParaRPr>
          </a:p>
        </p:txBody>
      </p:sp>
    </p:spTree>
    <p:extLst>
      <p:ext uri="{BB962C8B-B14F-4D97-AF65-F5344CB8AC3E}">
        <p14:creationId xmlns:p14="http://schemas.microsoft.com/office/powerpoint/2010/main" val="5694708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7156F81-E3C9-46ED-B310-D069947E896B}" type="slidenum">
              <a:rPr lang="en-CA" altLang="en-US">
                <a:latin typeface="Arial" panose="020B0604020202020204" pitchFamily="34" charset="0"/>
              </a:rPr>
              <a:pPr eaLnBrk="1" hangingPunct="1">
                <a:spcBef>
                  <a:spcPct val="0"/>
                </a:spcBef>
              </a:pPr>
              <a:t>89</a:t>
            </a:fld>
            <a:endParaRPr lang="en-CA" altLang="en-US">
              <a:latin typeface="Arial" panose="020B0604020202020204" pitchFamily="34" charset="0"/>
            </a:endParaRPr>
          </a:p>
        </p:txBody>
      </p:sp>
      <p:sp>
        <p:nvSpPr>
          <p:cNvPr id="169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79881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4087F4D-8C68-402B-B7FF-E543F0AFC3B3}" type="slidenum">
              <a:rPr lang="en-CA" altLang="en-US">
                <a:latin typeface="Arial" panose="020B0604020202020204" pitchFamily="34" charset="0"/>
              </a:rPr>
              <a:pPr eaLnBrk="1" hangingPunct="1">
                <a:spcBef>
                  <a:spcPct val="0"/>
                </a:spcBef>
              </a:pPr>
              <a:t>9</a:t>
            </a:fld>
            <a:endParaRPr lang="en-CA"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493047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71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8199ECC-B7C4-4CEA-8AF7-8707FAA6B312}" type="slidenum">
              <a:rPr lang="en-US" altLang="en-US">
                <a:latin typeface="Arial" panose="020B0604020202020204" pitchFamily="34" charset="0"/>
              </a:rPr>
              <a:pPr eaLnBrk="1" hangingPunct="1">
                <a:spcBef>
                  <a:spcPct val="0"/>
                </a:spcBef>
              </a:pPr>
              <a:t>90</a:t>
            </a:fld>
            <a:endParaRPr lang="en-US" altLang="en-US">
              <a:latin typeface="Arial" panose="020B0604020202020204" pitchFamily="34" charset="0"/>
            </a:endParaRPr>
          </a:p>
        </p:txBody>
      </p:sp>
    </p:spTree>
    <p:extLst>
      <p:ext uri="{BB962C8B-B14F-4D97-AF65-F5344CB8AC3E}">
        <p14:creationId xmlns:p14="http://schemas.microsoft.com/office/powerpoint/2010/main" val="27877606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9A932BF-69E4-4207-A066-B3E46DB64637}" type="slidenum">
              <a:rPr lang="en-US" altLang="en-US">
                <a:latin typeface="Arial" panose="020B0604020202020204" pitchFamily="34" charset="0"/>
              </a:rPr>
              <a:pPr eaLnBrk="1" hangingPunct="1">
                <a:spcBef>
                  <a:spcPct val="0"/>
                </a:spcBef>
              </a:pPr>
              <a:t>91</a:t>
            </a:fld>
            <a:endParaRPr lang="en-US" altLang="en-US">
              <a:latin typeface="Arial" panose="020B0604020202020204" pitchFamily="34" charset="0"/>
            </a:endParaRPr>
          </a:p>
        </p:txBody>
      </p:sp>
    </p:spTree>
    <p:extLst>
      <p:ext uri="{BB962C8B-B14F-4D97-AF65-F5344CB8AC3E}">
        <p14:creationId xmlns:p14="http://schemas.microsoft.com/office/powerpoint/2010/main" val="29982314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B75737C-D912-49BD-93BE-34055E78F6E2}" type="slidenum">
              <a:rPr lang="en-CA" altLang="en-US">
                <a:latin typeface="Arial" panose="020B0604020202020204" pitchFamily="34" charset="0"/>
              </a:rPr>
              <a:pPr eaLnBrk="1" hangingPunct="1">
                <a:spcBef>
                  <a:spcPct val="0"/>
                </a:spcBef>
              </a:pPr>
              <a:t>92</a:t>
            </a:fld>
            <a:endParaRPr lang="en-CA" altLang="en-US">
              <a:latin typeface="Arial" panose="020B0604020202020204" pitchFamily="34" charset="0"/>
            </a:endParaRPr>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1964773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93</a:t>
            </a:fld>
            <a:endParaRPr lang="en-US" altLang="en-US">
              <a:latin typeface="Arial" panose="020B0604020202020204" pitchFamily="34" charset="0"/>
            </a:endParaRPr>
          </a:p>
        </p:txBody>
      </p:sp>
    </p:spTree>
    <p:extLst>
      <p:ext uri="{BB962C8B-B14F-4D97-AF65-F5344CB8AC3E}">
        <p14:creationId xmlns:p14="http://schemas.microsoft.com/office/powerpoint/2010/main" val="13557991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94</a:t>
            </a:fld>
            <a:endParaRPr lang="en-US" altLang="en-US">
              <a:latin typeface="Arial" panose="020B0604020202020204" pitchFamily="34" charset="0"/>
            </a:endParaRPr>
          </a:p>
        </p:txBody>
      </p:sp>
    </p:spTree>
    <p:extLst>
      <p:ext uri="{BB962C8B-B14F-4D97-AF65-F5344CB8AC3E}">
        <p14:creationId xmlns:p14="http://schemas.microsoft.com/office/powerpoint/2010/main" val="34525361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95</a:t>
            </a:fld>
            <a:endParaRPr lang="en-US" altLang="en-US">
              <a:latin typeface="Arial" panose="020B0604020202020204" pitchFamily="34" charset="0"/>
            </a:endParaRPr>
          </a:p>
        </p:txBody>
      </p:sp>
    </p:spTree>
    <p:extLst>
      <p:ext uri="{BB962C8B-B14F-4D97-AF65-F5344CB8AC3E}">
        <p14:creationId xmlns:p14="http://schemas.microsoft.com/office/powerpoint/2010/main" val="32158560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96</a:t>
            </a:fld>
            <a:endParaRPr lang="en-US" altLang="en-US">
              <a:latin typeface="Arial" panose="020B0604020202020204" pitchFamily="34" charset="0"/>
            </a:endParaRPr>
          </a:p>
        </p:txBody>
      </p:sp>
    </p:spTree>
    <p:extLst>
      <p:ext uri="{BB962C8B-B14F-4D97-AF65-F5344CB8AC3E}">
        <p14:creationId xmlns:p14="http://schemas.microsoft.com/office/powerpoint/2010/main" val="51450367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97</a:t>
            </a:fld>
            <a:endParaRPr lang="en-US" altLang="en-US">
              <a:latin typeface="Arial" panose="020B0604020202020204" pitchFamily="34" charset="0"/>
            </a:endParaRPr>
          </a:p>
        </p:txBody>
      </p:sp>
    </p:spTree>
    <p:extLst>
      <p:ext uri="{BB962C8B-B14F-4D97-AF65-F5344CB8AC3E}">
        <p14:creationId xmlns:p14="http://schemas.microsoft.com/office/powerpoint/2010/main" val="26500663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5196806-8EB5-4F70-BA9F-0CBF6765CA6D}" type="slidenum">
              <a:rPr lang="en-CA" altLang="en-US">
                <a:latin typeface="Arial" panose="020B0604020202020204" pitchFamily="34" charset="0"/>
              </a:rPr>
              <a:pPr eaLnBrk="1" hangingPunct="1">
                <a:spcBef>
                  <a:spcPct val="0"/>
                </a:spcBef>
              </a:pPr>
              <a:t>98</a:t>
            </a:fld>
            <a:endParaRPr lang="en-CA" altLang="en-US">
              <a:latin typeface="Arial" panose="020B0604020202020204" pitchFamily="34" charset="0"/>
            </a:endParaRPr>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9395215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CC274D2-3114-470C-AFF4-1658E1973C48}" type="slidenum">
              <a:rPr lang="en-CA" altLang="en-US">
                <a:latin typeface="Arial" panose="020B0604020202020204" pitchFamily="34" charset="0"/>
              </a:rPr>
              <a:pPr eaLnBrk="1" hangingPunct="1">
                <a:spcBef>
                  <a:spcPct val="0"/>
                </a:spcBef>
              </a:pPr>
              <a:t>99</a:t>
            </a:fld>
            <a:endParaRPr lang="en-CA" altLang="en-US">
              <a:latin typeface="Arial" panose="020B0604020202020204" pitchFamily="34" charset="0"/>
            </a:endParaRPr>
          </a:p>
        </p:txBody>
      </p:sp>
      <p:sp>
        <p:nvSpPr>
          <p:cNvPr id="176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56982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5188B-E2C6-4775-89CD-275DD9806E2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59835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8ED2A-9B07-435B-8C4F-39CDEE32783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1292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D214C-FBF7-4BD5-9331-007D8F9BC028}"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08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D102A6-4102-416D-B96A-7149BA63BCC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63130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1D59D5-F529-4B10-9045-F5D358ECC80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53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FFC80-2FDE-4AF2-9544-02083D55D89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86031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389F1-805F-48D9-BEAB-34A282E360C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8769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3B342-4726-43F8-AB00-D1978FA590A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95860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a:off x="0" y="4581525"/>
            <a:ext cx="9144000" cy="2276475"/>
          </a:xfrm>
          <a:prstGeom prst="rect">
            <a:avLst/>
          </a:prstGeom>
          <a:solidFill>
            <a:srgbClr val="B2B2B2">
              <a:alpha val="5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endParaRPr lang="en-US" altLang="en-US" smtClean="0">
              <a:solidFill>
                <a:srgbClr val="000000"/>
              </a:solidFill>
            </a:endParaRPr>
          </a:p>
        </p:txBody>
      </p:sp>
      <p:sp>
        <p:nvSpPr>
          <p:cNvPr id="5" name="Rectangle 44" descr="40%"/>
          <p:cNvSpPr>
            <a:spLocks noChangeArrowheads="1"/>
          </p:cNvSpPr>
          <p:nvPr/>
        </p:nvSpPr>
        <p:spPr bwMode="auto">
          <a:xfrm>
            <a:off x="0" y="0"/>
            <a:ext cx="9144000" cy="4581525"/>
          </a:xfrm>
          <a:prstGeom prst="rect">
            <a:avLst/>
          </a:prstGeom>
          <a:pattFill prst="pct40">
            <a:fgClr>
              <a:srgbClr val="7376B1">
                <a:alpha val="63921"/>
              </a:srgbClr>
            </a:fgClr>
            <a:bgClr>
              <a:schemeClr val="bg1">
                <a:alpha val="63921"/>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endParaRPr lang="en-US" altLang="en-US" smtClean="0">
              <a:solidFill>
                <a:srgbClr val="000000"/>
              </a:solidFill>
            </a:endParaRPr>
          </a:p>
        </p:txBody>
      </p:sp>
      <p:pic>
        <p:nvPicPr>
          <p:cNvPr id="6" name="Picture 4" descr="Pearso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 y="6419850"/>
            <a:ext cx="1152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395413" y="6537325"/>
            <a:ext cx="3527425" cy="230188"/>
          </a:xfrm>
          <a:prstGeom prst="rect">
            <a:avLst/>
          </a:prstGeom>
          <a:noFill/>
          <a:ln>
            <a:noFill/>
          </a:ln>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fontAlgn="base" hangingPunct="1">
              <a:spcBef>
                <a:spcPct val="0"/>
              </a:spcBef>
              <a:spcAft>
                <a:spcPct val="0"/>
              </a:spcAft>
              <a:defRPr/>
            </a:pPr>
            <a:r>
              <a:rPr lang="en-US" sz="900" dirty="0" smtClean="0">
                <a:solidFill>
                  <a:srgbClr val="000000"/>
                </a:solidFill>
              </a:rPr>
              <a:t>Copyright © 2014 Pearson Addison-Wesley.  All rights reserved.</a:t>
            </a:r>
          </a:p>
        </p:txBody>
      </p:sp>
      <p:sp>
        <p:nvSpPr>
          <p:cNvPr id="4126" name="Rectangle 30" descr="Pink tissue paper"/>
          <p:cNvSpPr>
            <a:spLocks noGrp="1" noChangeArrowheads="1"/>
          </p:cNvSpPr>
          <p:nvPr>
            <p:ph type="ctrTitle" sz="quarter"/>
          </p:nvPr>
        </p:nvSpPr>
        <p:spPr>
          <a:xfrm>
            <a:off x="304800" y="152400"/>
            <a:ext cx="7086600" cy="2286000"/>
          </a:xfrm>
        </p:spPr>
        <p:txBody>
          <a:bodyPr wrap="none" anchor="ctr"/>
          <a:lstStyle>
            <a:lvl1pPr>
              <a:defRPr sz="6600">
                <a:solidFill>
                  <a:srgbClr val="05310F"/>
                </a:solidFill>
              </a:defRPr>
            </a:lvl1pPr>
          </a:lstStyle>
          <a:p>
            <a:r>
              <a:rPr lang="en-US" dirty="0"/>
              <a:t>Click to edit </a:t>
            </a:r>
            <a:br>
              <a:rPr lang="en-US" dirty="0"/>
            </a:br>
            <a:r>
              <a:rPr lang="en-US" dirty="0"/>
              <a:t>Master title style</a:t>
            </a:r>
          </a:p>
        </p:txBody>
      </p:sp>
      <p:sp>
        <p:nvSpPr>
          <p:cNvPr id="4134" name="Rectangle 38" descr="Pink tissue paper"/>
          <p:cNvSpPr>
            <a:spLocks noGrp="1" noChangeArrowheads="1"/>
          </p:cNvSpPr>
          <p:nvPr>
            <p:ph type="subTitle" sz="quarter" idx="1"/>
          </p:nvPr>
        </p:nvSpPr>
        <p:spPr>
          <a:xfrm>
            <a:off x="1981200" y="2590800"/>
            <a:ext cx="6629400" cy="1905000"/>
          </a:xfrm>
        </p:spPr>
        <p:txBody>
          <a:bodyPr/>
          <a:lstStyle>
            <a:lvl1pPr marL="0" indent="0" algn="r">
              <a:buFont typeface="Wingdings" pitchFamily="2" charset="2"/>
              <a:buNone/>
              <a:defRPr sz="3600">
                <a:solidFill>
                  <a:schemeClr val="accent5">
                    <a:lumMod val="10000"/>
                  </a:schemeClr>
                </a:solidFill>
              </a:defRPr>
            </a:lvl1pPr>
          </a:lstStyle>
          <a:p>
            <a:r>
              <a:rPr lang="en-US" dirty="0"/>
              <a:t>Click to edit Master subtitle style</a:t>
            </a:r>
          </a:p>
        </p:txBody>
      </p:sp>
    </p:spTree>
    <p:extLst>
      <p:ext uri="{BB962C8B-B14F-4D97-AF65-F5344CB8AC3E}">
        <p14:creationId xmlns:p14="http://schemas.microsoft.com/office/powerpoint/2010/main" val="326569257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142AB670-B945-4570-B83B-B70CB6F3EDFC}" type="slidenum">
              <a:rPr lang="en-US"/>
              <a:pPr>
                <a:defRPr/>
              </a:pPr>
              <a:t>‹#›</a:t>
            </a:fld>
            <a:endParaRPr lang="en-CA"/>
          </a:p>
        </p:txBody>
      </p:sp>
    </p:spTree>
    <p:extLst>
      <p:ext uri="{BB962C8B-B14F-4D97-AF65-F5344CB8AC3E}">
        <p14:creationId xmlns:p14="http://schemas.microsoft.com/office/powerpoint/2010/main" val="345697073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3FC98090-923A-4CE0-BE68-87BF8F99E787}" type="slidenum">
              <a:rPr lang="en-US"/>
              <a:pPr>
                <a:defRPr/>
              </a:pPr>
              <a:t>‹#›</a:t>
            </a:fld>
            <a:endParaRPr lang="en-CA"/>
          </a:p>
        </p:txBody>
      </p:sp>
    </p:spTree>
    <p:extLst>
      <p:ext uri="{BB962C8B-B14F-4D97-AF65-F5344CB8AC3E}">
        <p14:creationId xmlns:p14="http://schemas.microsoft.com/office/powerpoint/2010/main" val="38443453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AC0056-7ABD-4EDF-BD88-BFD5AA9EE22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9834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4513" y="16764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7263" y="16764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0612C6B0-CE8C-48CD-BBD6-919011B69710}" type="slidenum">
              <a:rPr lang="en-US"/>
              <a:pPr>
                <a:defRPr/>
              </a:pPr>
              <a:t>‹#›</a:t>
            </a:fld>
            <a:endParaRPr lang="en-CA"/>
          </a:p>
        </p:txBody>
      </p:sp>
    </p:spTree>
    <p:extLst>
      <p:ext uri="{BB962C8B-B14F-4D97-AF65-F5344CB8AC3E}">
        <p14:creationId xmlns:p14="http://schemas.microsoft.com/office/powerpoint/2010/main" val="261069035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 </a:t>
            </a:r>
            <a:fld id="{90CD2208-4A0F-4415-A2B7-CABC585B5F5B}" type="slidenum">
              <a:rPr lang="en-US"/>
              <a:pPr>
                <a:defRPr/>
              </a:pPr>
              <a:t>‹#›</a:t>
            </a:fld>
            <a:endParaRPr lang="en-CA"/>
          </a:p>
        </p:txBody>
      </p:sp>
    </p:spTree>
    <p:extLst>
      <p:ext uri="{BB962C8B-B14F-4D97-AF65-F5344CB8AC3E}">
        <p14:creationId xmlns:p14="http://schemas.microsoft.com/office/powerpoint/2010/main" val="45589473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 </a:t>
            </a:r>
            <a:fld id="{7E3F59F7-74FE-4E07-BA47-20FC2604428C}" type="slidenum">
              <a:rPr lang="en-US"/>
              <a:pPr>
                <a:defRPr/>
              </a:pPr>
              <a:t>‹#›</a:t>
            </a:fld>
            <a:endParaRPr lang="en-CA"/>
          </a:p>
        </p:txBody>
      </p:sp>
    </p:spTree>
    <p:extLst>
      <p:ext uri="{BB962C8B-B14F-4D97-AF65-F5344CB8AC3E}">
        <p14:creationId xmlns:p14="http://schemas.microsoft.com/office/powerpoint/2010/main" val="9008896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 </a:t>
            </a:r>
            <a:fld id="{1769E589-E721-435C-814E-2712331BA947}" type="slidenum">
              <a:rPr lang="en-US"/>
              <a:pPr>
                <a:defRPr/>
              </a:pPr>
              <a:t>‹#›</a:t>
            </a:fld>
            <a:endParaRPr lang="en-CA"/>
          </a:p>
        </p:txBody>
      </p:sp>
    </p:spTree>
    <p:extLst>
      <p:ext uri="{BB962C8B-B14F-4D97-AF65-F5344CB8AC3E}">
        <p14:creationId xmlns:p14="http://schemas.microsoft.com/office/powerpoint/2010/main" val="245523050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DE63F018-9125-486B-AB74-519A88A1B1DC}" type="slidenum">
              <a:rPr lang="en-US"/>
              <a:pPr>
                <a:defRPr/>
              </a:pPr>
              <a:t>‹#›</a:t>
            </a:fld>
            <a:endParaRPr lang="en-CA"/>
          </a:p>
        </p:txBody>
      </p:sp>
    </p:spTree>
    <p:extLst>
      <p:ext uri="{BB962C8B-B14F-4D97-AF65-F5344CB8AC3E}">
        <p14:creationId xmlns:p14="http://schemas.microsoft.com/office/powerpoint/2010/main" val="1456051118"/>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95CF0E0E-1EDE-4BCB-8BC5-15E11004F003}" type="slidenum">
              <a:rPr lang="en-US"/>
              <a:pPr>
                <a:defRPr/>
              </a:pPr>
              <a:t>‹#›</a:t>
            </a:fld>
            <a:endParaRPr lang="en-CA"/>
          </a:p>
        </p:txBody>
      </p:sp>
    </p:spTree>
    <p:extLst>
      <p:ext uri="{BB962C8B-B14F-4D97-AF65-F5344CB8AC3E}">
        <p14:creationId xmlns:p14="http://schemas.microsoft.com/office/powerpoint/2010/main" val="110366242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1E64F658-2F10-4FC8-AF79-FC404B86882B}" type="slidenum">
              <a:rPr lang="en-US"/>
              <a:pPr>
                <a:defRPr/>
              </a:pPr>
              <a:t>‹#›</a:t>
            </a:fld>
            <a:endParaRPr lang="en-CA"/>
          </a:p>
        </p:txBody>
      </p:sp>
    </p:spTree>
    <p:extLst>
      <p:ext uri="{BB962C8B-B14F-4D97-AF65-F5344CB8AC3E}">
        <p14:creationId xmlns:p14="http://schemas.microsoft.com/office/powerpoint/2010/main" val="286737418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076450" cy="5945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3213"/>
            <a:ext cx="6076950" cy="5945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DCC1815A-3C96-4FE6-9796-17D62EC8CAAB}" type="slidenum">
              <a:rPr lang="en-US"/>
              <a:pPr>
                <a:defRPr/>
              </a:pPr>
              <a:t>‹#›</a:t>
            </a:fld>
            <a:endParaRPr lang="en-CA"/>
          </a:p>
        </p:txBody>
      </p:sp>
    </p:spTree>
    <p:extLst>
      <p:ext uri="{BB962C8B-B14F-4D97-AF65-F5344CB8AC3E}">
        <p14:creationId xmlns:p14="http://schemas.microsoft.com/office/powerpoint/2010/main" val="38367079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99E393-4019-4631-89FF-643BCBB2E21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6831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D477BE-CF42-4526-BF6F-767B831F4856}"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71461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0F799-2FBC-452E-B441-295E1C01F5B1}"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315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C57A83-4B87-4CAB-8AAA-BAD207C095BC}"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6671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FA29D-122F-4460-9A82-703905C05F86}"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517236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406C2-508B-4759-B40F-5D3BC6CE9BFB}"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41609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9BC48-E1CB-4520-A3CD-960096EA2C04}"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2939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7000"/>
            <a:lum/>
          </a:blip>
          <a:srcRect/>
          <a:stretch>
            <a:fillRect r="-236000"/>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B0A91B-ED9F-4781-9FAC-2765E0E5D878}" type="datetime1">
              <a:rPr lang="en-US" smtClean="0"/>
              <a:t>8/2/2017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63B03EA-CACF-491E-B672-7F54147D4218}" type="slidenum">
              <a:rPr lang="en-US" smtClean="0"/>
              <a:t>‹#›</a:t>
            </a:fld>
            <a:endParaRPr lang="en-US"/>
          </a:p>
        </p:txBody>
      </p:sp>
      <p:pic>
        <p:nvPicPr>
          <p:cNvPr id="18" name="Picture 1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6894" y="3264"/>
            <a:ext cx="2376308" cy="752292"/>
          </a:xfrm>
          <a:prstGeom prst="rect">
            <a:avLst/>
          </a:prstGeom>
        </p:spPr>
      </p:pic>
    </p:spTree>
    <p:extLst>
      <p:ext uri="{BB962C8B-B14F-4D97-AF65-F5344CB8AC3E}">
        <p14:creationId xmlns:p14="http://schemas.microsoft.com/office/powerpoint/2010/main" val="30666118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000"/>
            <a:lum/>
          </a:blip>
          <a:srcRect/>
          <a:stretch>
            <a:fillRect r="-236000"/>
          </a:stretch>
        </a:blipFill>
        <a:effectLst/>
      </p:bgPr>
    </p:bg>
    <p:spTree>
      <p:nvGrpSpPr>
        <p:cNvPr id="1" name=""/>
        <p:cNvGrpSpPr/>
        <p:nvPr/>
      </p:nvGrpSpPr>
      <p:grpSpPr>
        <a:xfrm>
          <a:off x="0" y="0"/>
          <a:ext cx="0" cy="0"/>
          <a:chOff x="0" y="0"/>
          <a:chExt cx="0" cy="0"/>
        </a:xfrm>
      </p:grpSpPr>
      <p:sp>
        <p:nvSpPr>
          <p:cNvPr id="1026" name="Rectangle 37"/>
          <p:cNvSpPr>
            <a:spLocks noChangeArrowheads="1"/>
          </p:cNvSpPr>
          <p:nvPr userDrawn="1"/>
        </p:nvSpPr>
        <p:spPr bwMode="gray">
          <a:xfrm rot="-5400000">
            <a:off x="4419600" y="2136775"/>
            <a:ext cx="301625" cy="9140825"/>
          </a:xfrm>
          <a:prstGeom prst="rect">
            <a:avLst/>
          </a:prstGeom>
          <a:gradFill rotWithShape="0">
            <a:gsLst>
              <a:gs pos="0">
                <a:srgbClr val="6669AA">
                  <a:alpha val="46999"/>
                </a:srgbClr>
              </a:gs>
              <a:gs pos="100000">
                <a:srgbClr val="CCCDE3"/>
              </a:gs>
            </a:gsLst>
            <a:lin ang="5400000" scaled="1"/>
          </a:gradFill>
          <a:ln>
            <a:noFill/>
          </a:ln>
          <a:extLst>
            <a:ext uri="{91240B29-F687-4F45-9708-019B960494DF}">
              <a14:hiddenLine xmlns:a14="http://schemas.microsoft.com/office/drawing/2010/main" w="76200">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fontAlgn="base">
              <a:spcBef>
                <a:spcPct val="0"/>
              </a:spcBef>
              <a:spcAft>
                <a:spcPct val="0"/>
              </a:spcAft>
            </a:pPr>
            <a:endParaRPr kumimoji="1" lang="en-US" altLang="en-US" sz="3200" smtClean="0">
              <a:solidFill>
                <a:srgbClr val="000000"/>
              </a:solidFill>
              <a:latin typeface="Tahoma" panose="020B0604030504040204" pitchFamily="34" charset="0"/>
            </a:endParaRPr>
          </a:p>
        </p:txBody>
      </p:sp>
      <p:sp>
        <p:nvSpPr>
          <p:cNvPr id="1027" name="Rectangle 42" descr="40%"/>
          <p:cNvSpPr>
            <a:spLocks noChangeArrowheads="1"/>
          </p:cNvSpPr>
          <p:nvPr userDrawn="1"/>
        </p:nvSpPr>
        <p:spPr bwMode="gray">
          <a:xfrm rot="-5400000">
            <a:off x="3849688" y="-3849688"/>
            <a:ext cx="1441450" cy="9140825"/>
          </a:xfrm>
          <a:prstGeom prst="rect">
            <a:avLst/>
          </a:prstGeom>
          <a:solidFill>
            <a:srgbClr val="0531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fontAlgn="base">
              <a:spcBef>
                <a:spcPct val="0"/>
              </a:spcBef>
              <a:spcAft>
                <a:spcPct val="0"/>
              </a:spcAft>
            </a:pPr>
            <a:endParaRPr kumimoji="1" lang="en-US" altLang="en-US" sz="3200" smtClean="0">
              <a:solidFill>
                <a:srgbClr val="000000"/>
              </a:solidFill>
              <a:latin typeface="Tahoma" panose="020B0604030504040204" pitchFamily="34" charset="0"/>
            </a:endParaRPr>
          </a:p>
        </p:txBody>
      </p:sp>
      <p:sp>
        <p:nvSpPr>
          <p:cNvPr id="1028" name="Rectangle 9"/>
          <p:cNvSpPr>
            <a:spLocks noGrp="1" noChangeArrowheads="1"/>
          </p:cNvSpPr>
          <p:nvPr>
            <p:ph type="title"/>
          </p:nvPr>
        </p:nvSpPr>
        <p:spPr bwMode="auto">
          <a:xfrm>
            <a:off x="533400" y="303213"/>
            <a:ext cx="83058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7050088"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solidFill>
                  <a:srgbClr val="000000"/>
                </a:solidFill>
              </a:defRPr>
            </a:lvl1pPr>
          </a:lstStyle>
          <a:p>
            <a:pPr fontAlgn="base">
              <a:spcBef>
                <a:spcPct val="0"/>
              </a:spcBef>
              <a:spcAft>
                <a:spcPct val="0"/>
              </a:spcAft>
              <a:defRPr/>
            </a:pPr>
            <a:r>
              <a:rPr lang="en-US"/>
              <a:t>Slide 1- </a:t>
            </a:r>
            <a:fld id="{9E6EC2E6-CC41-46DC-A9C2-98E1BD67E00E}" type="slidenum">
              <a:rPr lang="en-US"/>
              <a:pPr fontAlgn="base">
                <a:spcBef>
                  <a:spcPct val="0"/>
                </a:spcBef>
                <a:spcAft>
                  <a:spcPct val="0"/>
                </a:spcAft>
                <a:defRPr/>
              </a:pPr>
              <a:t>‹#›</a:t>
            </a:fld>
            <a:endParaRPr lang="en-CA"/>
          </a:p>
        </p:txBody>
      </p:sp>
      <p:sp>
        <p:nvSpPr>
          <p:cNvPr id="1030" name="Rectangle 21"/>
          <p:cNvSpPr>
            <a:spLocks noGrp="1" noChangeArrowheads="1"/>
          </p:cNvSpPr>
          <p:nvPr>
            <p:ph type="body" idx="1"/>
          </p:nvPr>
        </p:nvSpPr>
        <p:spPr bwMode="auto">
          <a:xfrm>
            <a:off x="544513" y="16764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r>
              <a:rPr lang="en-US" altLang="en-US" sz="900" smtClean="0">
                <a:solidFill>
                  <a:srgbClr val="000000"/>
                </a:solidFill>
              </a:rPr>
              <a:t>Copyright © 2014 Pearson Addison-Wesley.  All rights reserved.</a:t>
            </a:r>
          </a:p>
        </p:txBody>
      </p:sp>
    </p:spTree>
    <p:extLst>
      <p:ext uri="{BB962C8B-B14F-4D97-AF65-F5344CB8AC3E}">
        <p14:creationId xmlns:p14="http://schemas.microsoft.com/office/powerpoint/2010/main" val="2419209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timing>
    <p:tnLst>
      <p:par>
        <p:cTn id="1" dur="indefinite" restart="never" nodeType="tmRoot"/>
      </p:par>
    </p:tnLst>
  </p:timing>
  <p:hf sldNum="0" hdr="0" ft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rgbClr val="A50021"/>
          </a:solidFill>
          <a:latin typeface="Arial" charset="0"/>
        </a:defRPr>
      </a:lvl6pPr>
      <a:lvl7pPr marL="914400" algn="l" rtl="0" fontAlgn="base">
        <a:spcBef>
          <a:spcPct val="0"/>
        </a:spcBef>
        <a:spcAft>
          <a:spcPct val="0"/>
        </a:spcAft>
        <a:defRPr sz="3600">
          <a:solidFill>
            <a:srgbClr val="A50021"/>
          </a:solidFill>
          <a:latin typeface="Arial" charset="0"/>
        </a:defRPr>
      </a:lvl7pPr>
      <a:lvl8pPr marL="1371600" algn="l" rtl="0" fontAlgn="base">
        <a:spcBef>
          <a:spcPct val="0"/>
        </a:spcBef>
        <a:spcAft>
          <a:spcPct val="0"/>
        </a:spcAft>
        <a:defRPr sz="3600">
          <a:solidFill>
            <a:srgbClr val="A50021"/>
          </a:solidFill>
          <a:latin typeface="Arial" charset="0"/>
        </a:defRPr>
      </a:lvl8pPr>
      <a:lvl9pPr marL="1828800" algn="l" rtl="0" fontAlgn="base">
        <a:spcBef>
          <a:spcPct val="0"/>
        </a:spcBef>
        <a:spcAft>
          <a:spcPct val="0"/>
        </a:spcAft>
        <a:defRPr sz="3600">
          <a:solidFill>
            <a:srgbClr val="A50021"/>
          </a:solidFill>
          <a:latin typeface="Arial" charset="0"/>
        </a:defRPr>
      </a:lvl9pPr>
    </p:titleStyle>
    <p:bodyStyle>
      <a:lvl1pPr marL="342900" indent="-342900" algn="l" rtl="0" eaLnBrk="0" fontAlgn="base" hangingPunct="0">
        <a:spcBef>
          <a:spcPct val="20000"/>
        </a:spcBef>
        <a:spcAft>
          <a:spcPct val="0"/>
        </a:spcAft>
        <a:buClr>
          <a:srgbClr val="05310F"/>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28DA0"/>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05310F"/>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028DA0"/>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7.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381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smtClean="0">
                <a:solidFill>
                  <a:schemeClr val="tx2"/>
                </a:solidFill>
                <a:latin typeface="Cambria" pitchFamily="18" charset="0"/>
              </a:rPr>
              <a:t>CS210: Computer Science II</a:t>
            </a:r>
            <a:endParaRPr lang="en-US" altLang="en-US" sz="4400" dirty="0">
              <a:solidFill>
                <a:schemeClr val="tx2"/>
              </a:solidFill>
              <a:latin typeface="Cambria" pitchFamily="18" charset="0"/>
            </a:endParaRPr>
          </a:p>
        </p:txBody>
      </p:sp>
    </p:spTree>
    <p:extLst>
      <p:ext uri="{BB962C8B-B14F-4D97-AF65-F5344CB8AC3E}">
        <p14:creationId xmlns:p14="http://schemas.microsoft.com/office/powerpoint/2010/main" val="218963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33600" y="147637"/>
            <a:ext cx="1865757" cy="627331"/>
          </a:xfrm>
          <a:solidFill>
            <a:srgbClr val="FFFF00"/>
          </a:solidFill>
        </p:spPr>
        <p:txBody>
          <a:bodyPr>
            <a:normAutofit fontScale="90000"/>
          </a:bodyPr>
          <a:lstStyle/>
          <a:p>
            <a:r>
              <a:rPr lang="en-US" altLang="en-US" dirty="0" smtClean="0"/>
              <a:t>Objects</a:t>
            </a:r>
          </a:p>
        </p:txBody>
      </p:sp>
      <p:sp>
        <p:nvSpPr>
          <p:cNvPr id="21507" name="AutoShape 3"/>
          <p:cNvSpPr>
            <a:spLocks noChangeArrowheads="1"/>
          </p:cNvSpPr>
          <p:nvPr/>
        </p:nvSpPr>
        <p:spPr bwMode="auto">
          <a:xfrm>
            <a:off x="117475" y="1905000"/>
            <a:ext cx="5140325" cy="292100"/>
          </a:xfrm>
          <a:prstGeom prst="cube">
            <a:avLst>
              <a:gd name="adj" fmla="val 24995"/>
            </a:avLst>
          </a:prstGeom>
          <a:noFill/>
          <a:ln w="127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08" name="AutoShape 4"/>
          <p:cNvSpPr>
            <a:spLocks noChangeArrowheads="1"/>
          </p:cNvSpPr>
          <p:nvPr/>
        </p:nvSpPr>
        <p:spPr bwMode="auto">
          <a:xfrm>
            <a:off x="117475" y="4038600"/>
            <a:ext cx="5140325" cy="292100"/>
          </a:xfrm>
          <a:prstGeom prst="cube">
            <a:avLst>
              <a:gd name="adj" fmla="val 24995"/>
            </a:avLst>
          </a:prstGeom>
          <a:noFill/>
          <a:ln w="127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09" name="Rectangle 5"/>
          <p:cNvSpPr>
            <a:spLocks noChangeArrowheads="1"/>
          </p:cNvSpPr>
          <p:nvPr/>
        </p:nvSpPr>
        <p:spPr bwMode="auto">
          <a:xfrm>
            <a:off x="117475" y="2209800"/>
            <a:ext cx="5057775" cy="1892300"/>
          </a:xfrm>
          <a:prstGeom prst="rect">
            <a:avLst/>
          </a:prstGeom>
          <a:solidFill>
            <a:schemeClr val="bg1"/>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0" name="Rectangle 6"/>
          <p:cNvSpPr>
            <a:spLocks noChangeArrowheads="1"/>
          </p:cNvSpPr>
          <p:nvPr/>
        </p:nvSpPr>
        <p:spPr bwMode="auto">
          <a:xfrm>
            <a:off x="357188" y="2279650"/>
            <a:ext cx="4659312"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spcBef>
                <a:spcPct val="30000"/>
              </a:spcBef>
              <a:buFontTx/>
              <a:buNone/>
            </a:pPr>
            <a:r>
              <a:rPr lang="en-US" altLang="en-US" sz="2400" b="1">
                <a:solidFill>
                  <a:srgbClr val="FF3300"/>
                </a:solidFill>
                <a:latin typeface="Book Antiqua" panose="02040602050305030304" pitchFamily="18" charset="0"/>
              </a:rPr>
              <a:t>hour</a:t>
            </a:r>
          </a:p>
          <a:p>
            <a:pPr>
              <a:lnSpc>
                <a:spcPct val="80000"/>
              </a:lnSpc>
              <a:spcBef>
                <a:spcPct val="30000"/>
              </a:spcBef>
              <a:buFontTx/>
              <a:buNone/>
            </a:pPr>
            <a:r>
              <a:rPr lang="en-US" altLang="en-US" sz="2400" b="1">
                <a:solidFill>
                  <a:srgbClr val="FF3300"/>
                </a:solidFill>
                <a:latin typeface="Book Antiqua" panose="02040602050305030304" pitchFamily="18" charset="0"/>
              </a:rPr>
              <a:t>minute</a:t>
            </a:r>
          </a:p>
          <a:p>
            <a:pPr>
              <a:lnSpc>
                <a:spcPct val="80000"/>
              </a:lnSpc>
              <a:spcBef>
                <a:spcPct val="30000"/>
              </a:spcBef>
              <a:buFontTx/>
              <a:buNone/>
            </a:pPr>
            <a:r>
              <a:rPr lang="en-US" altLang="en-US" sz="2400" b="1">
                <a:solidFill>
                  <a:srgbClr val="FF3300"/>
                </a:solidFill>
                <a:latin typeface="Book Antiqua" panose="02040602050305030304" pitchFamily="18" charset="0"/>
              </a:rPr>
              <a:t/>
            </a:r>
            <a:br>
              <a:rPr lang="en-US" altLang="en-US" sz="2400" b="1">
                <a:solidFill>
                  <a:srgbClr val="FF3300"/>
                </a:solidFill>
                <a:latin typeface="Book Antiqua" panose="02040602050305030304" pitchFamily="18" charset="0"/>
              </a:rPr>
            </a:br>
            <a:r>
              <a:rPr lang="en-US" altLang="en-US" sz="2400" b="1">
                <a:solidFill>
                  <a:srgbClr val="FF3300"/>
                </a:solidFill>
                <a:latin typeface="Book Antiqua" panose="02040602050305030304" pitchFamily="18" charset="0"/>
              </a:rPr>
              <a:t>void addMinutes( int m )</a:t>
            </a:r>
          </a:p>
        </p:txBody>
      </p:sp>
      <p:sp>
        <p:nvSpPr>
          <p:cNvPr id="21511" name="Rectangle 7"/>
          <p:cNvSpPr>
            <a:spLocks noChangeArrowheads="1"/>
          </p:cNvSpPr>
          <p:nvPr/>
        </p:nvSpPr>
        <p:spPr bwMode="auto">
          <a:xfrm>
            <a:off x="92075" y="191293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latin typeface="Book Antiqua" panose="02040602050305030304" pitchFamily="18" charset="0"/>
              </a:rPr>
              <a:t>Time</a:t>
            </a:r>
          </a:p>
        </p:txBody>
      </p:sp>
      <p:sp>
        <p:nvSpPr>
          <p:cNvPr id="21512" name="Line 8"/>
          <p:cNvSpPr>
            <a:spLocks noChangeShapeType="1"/>
          </p:cNvSpPr>
          <p:nvPr/>
        </p:nvSpPr>
        <p:spPr bwMode="auto">
          <a:xfrm>
            <a:off x="228600" y="3195638"/>
            <a:ext cx="4787900" cy="0"/>
          </a:xfrm>
          <a:prstGeom prst="line">
            <a:avLst/>
          </a:prstGeom>
          <a:noFill/>
          <a:ln w="127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Rectangle 9"/>
          <p:cNvSpPr>
            <a:spLocks noChangeArrowheads="1"/>
          </p:cNvSpPr>
          <p:nvPr/>
        </p:nvSpPr>
        <p:spPr bwMode="auto">
          <a:xfrm>
            <a:off x="5626100" y="2068513"/>
            <a:ext cx="3441700" cy="1916112"/>
          </a:xfrm>
          <a:prstGeom prst="rect">
            <a:avLst/>
          </a:prstGeom>
          <a:solidFill>
            <a:schemeClr val="bg1"/>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4" name="AutoShape 10"/>
          <p:cNvSpPr>
            <a:spLocks noChangeArrowheads="1"/>
          </p:cNvSpPr>
          <p:nvPr/>
        </p:nvSpPr>
        <p:spPr bwMode="auto">
          <a:xfrm>
            <a:off x="5502275" y="2051050"/>
            <a:ext cx="3565525" cy="292100"/>
          </a:xfrm>
          <a:prstGeom prst="cube">
            <a:avLst>
              <a:gd name="adj" fmla="val 24995"/>
            </a:avLst>
          </a:prstGeom>
          <a:solidFill>
            <a:schemeClr val="bg1"/>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5" name="AutoShape 11"/>
          <p:cNvSpPr>
            <a:spLocks noChangeArrowheads="1"/>
          </p:cNvSpPr>
          <p:nvPr/>
        </p:nvSpPr>
        <p:spPr bwMode="auto">
          <a:xfrm>
            <a:off x="5516563" y="3702050"/>
            <a:ext cx="3551237" cy="401638"/>
          </a:xfrm>
          <a:prstGeom prst="cube">
            <a:avLst>
              <a:gd name="adj" fmla="val 24995"/>
            </a:avLst>
          </a:prstGeom>
          <a:solidFill>
            <a:schemeClr val="bg1"/>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6" name="Rectangle 12"/>
          <p:cNvSpPr>
            <a:spLocks noChangeArrowheads="1"/>
          </p:cNvSpPr>
          <p:nvPr/>
        </p:nvSpPr>
        <p:spPr bwMode="auto">
          <a:xfrm>
            <a:off x="5524500" y="2065338"/>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latin typeface="Book Antiqua" panose="02040602050305030304" pitchFamily="18" charset="0"/>
              </a:rPr>
              <a:t>inToWork</a:t>
            </a:r>
          </a:p>
        </p:txBody>
      </p:sp>
      <p:sp>
        <p:nvSpPr>
          <p:cNvPr id="21517" name="Rectangle 13"/>
          <p:cNvSpPr>
            <a:spLocks noChangeArrowheads="1"/>
          </p:cNvSpPr>
          <p:nvPr/>
        </p:nvSpPr>
        <p:spPr bwMode="auto">
          <a:xfrm>
            <a:off x="5607050" y="2471738"/>
            <a:ext cx="330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spcBef>
                <a:spcPct val="30000"/>
              </a:spcBef>
              <a:buFontTx/>
              <a:buNone/>
            </a:pPr>
            <a:r>
              <a:rPr lang="en-US" altLang="en-US" sz="1800" b="1">
                <a:solidFill>
                  <a:srgbClr val="0000FF"/>
                </a:solidFill>
                <a:latin typeface="Book Antiqua" panose="02040602050305030304" pitchFamily="18" charset="0"/>
              </a:rPr>
              <a:t>Attributes:</a:t>
            </a:r>
            <a:r>
              <a:rPr lang="en-US" altLang="en-US" sz="1800" b="1">
                <a:solidFill>
                  <a:srgbClr val="009900"/>
                </a:solidFill>
                <a:latin typeface="Book Antiqua" panose="02040602050305030304" pitchFamily="18" charset="0"/>
              </a:rPr>
              <a:t/>
            </a:r>
            <a:br>
              <a:rPr lang="en-US" altLang="en-US" sz="1800" b="1">
                <a:solidFill>
                  <a:srgbClr val="009900"/>
                </a:solidFill>
                <a:latin typeface="Book Antiqua" panose="02040602050305030304" pitchFamily="18" charset="0"/>
              </a:rPr>
            </a:br>
            <a:r>
              <a:rPr lang="en-US" altLang="en-US" sz="1800" b="1">
                <a:solidFill>
                  <a:srgbClr val="009900"/>
                </a:solidFill>
                <a:latin typeface="Book Antiqua" panose="02040602050305030304" pitchFamily="18" charset="0"/>
              </a:rPr>
              <a:t>   hour = 8</a:t>
            </a:r>
            <a:br>
              <a:rPr lang="en-US" altLang="en-US" sz="1800" b="1">
                <a:solidFill>
                  <a:srgbClr val="009900"/>
                </a:solidFill>
                <a:latin typeface="Book Antiqua" panose="02040602050305030304" pitchFamily="18" charset="0"/>
              </a:rPr>
            </a:br>
            <a:r>
              <a:rPr lang="en-US" altLang="en-US" sz="1800" b="1">
                <a:solidFill>
                  <a:srgbClr val="009900"/>
                </a:solidFill>
                <a:latin typeface="Book Antiqua" panose="02040602050305030304" pitchFamily="18" charset="0"/>
              </a:rPr>
              <a:t>   minute = 30</a:t>
            </a:r>
            <a:br>
              <a:rPr lang="en-US" altLang="en-US" sz="1800" b="1">
                <a:solidFill>
                  <a:srgbClr val="009900"/>
                </a:solidFill>
                <a:latin typeface="Book Antiqua" panose="02040602050305030304" pitchFamily="18" charset="0"/>
              </a:rPr>
            </a:br>
            <a:r>
              <a:rPr lang="en-US" altLang="en-US" sz="1800" b="1">
                <a:solidFill>
                  <a:srgbClr val="0000FF"/>
                </a:solidFill>
                <a:latin typeface="Book Antiqua" panose="02040602050305030304" pitchFamily="18" charset="0"/>
              </a:rPr>
              <a:t>Methods:</a:t>
            </a:r>
            <a:r>
              <a:rPr lang="en-US" altLang="en-US" sz="1800" b="1">
                <a:solidFill>
                  <a:srgbClr val="009900"/>
                </a:solidFill>
                <a:latin typeface="Book Antiqua" panose="02040602050305030304" pitchFamily="18" charset="0"/>
              </a:rPr>
              <a:t/>
            </a:r>
            <a:br>
              <a:rPr lang="en-US" altLang="en-US" sz="1800" b="1">
                <a:solidFill>
                  <a:srgbClr val="009900"/>
                </a:solidFill>
                <a:latin typeface="Book Antiqua" panose="02040602050305030304" pitchFamily="18" charset="0"/>
              </a:rPr>
            </a:br>
            <a:r>
              <a:rPr lang="en-US" altLang="en-US" sz="1800" b="1">
                <a:solidFill>
                  <a:srgbClr val="009900"/>
                </a:solidFill>
                <a:latin typeface="Book Antiqua" panose="02040602050305030304" pitchFamily="18" charset="0"/>
              </a:rPr>
              <a:t>   void addMinutes(int m)</a:t>
            </a:r>
          </a:p>
        </p:txBody>
      </p:sp>
      <p:sp>
        <p:nvSpPr>
          <p:cNvPr id="21518" name="Rectangle 14"/>
          <p:cNvSpPr>
            <a:spLocks noChangeArrowheads="1"/>
          </p:cNvSpPr>
          <p:nvPr/>
        </p:nvSpPr>
        <p:spPr bwMode="auto">
          <a:xfrm>
            <a:off x="3714750" y="3971925"/>
            <a:ext cx="3441700" cy="1916113"/>
          </a:xfrm>
          <a:prstGeom prst="rect">
            <a:avLst/>
          </a:prstGeom>
          <a:solidFill>
            <a:schemeClr val="bg1"/>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19" name="AutoShape 15"/>
          <p:cNvSpPr>
            <a:spLocks noChangeArrowheads="1"/>
          </p:cNvSpPr>
          <p:nvPr/>
        </p:nvSpPr>
        <p:spPr bwMode="auto">
          <a:xfrm>
            <a:off x="3590925" y="3954463"/>
            <a:ext cx="3565525" cy="292100"/>
          </a:xfrm>
          <a:prstGeom prst="cube">
            <a:avLst>
              <a:gd name="adj" fmla="val 24995"/>
            </a:avLst>
          </a:prstGeom>
          <a:solidFill>
            <a:schemeClr val="bg1"/>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20" name="AutoShape 16"/>
          <p:cNvSpPr>
            <a:spLocks noChangeArrowheads="1"/>
          </p:cNvSpPr>
          <p:nvPr/>
        </p:nvSpPr>
        <p:spPr bwMode="auto">
          <a:xfrm>
            <a:off x="3605213" y="5605463"/>
            <a:ext cx="3551237" cy="401637"/>
          </a:xfrm>
          <a:prstGeom prst="cube">
            <a:avLst>
              <a:gd name="adj" fmla="val 24995"/>
            </a:avLst>
          </a:prstGeom>
          <a:solidFill>
            <a:schemeClr val="bg1"/>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1521" name="Rectangle 17"/>
          <p:cNvSpPr>
            <a:spLocks noChangeArrowheads="1"/>
          </p:cNvSpPr>
          <p:nvPr/>
        </p:nvSpPr>
        <p:spPr bwMode="auto">
          <a:xfrm>
            <a:off x="3613150" y="3968750"/>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latin typeface="Book Antiqua" panose="02040602050305030304" pitchFamily="18" charset="0"/>
              </a:rPr>
              <a:t>outFromWork</a:t>
            </a:r>
          </a:p>
        </p:txBody>
      </p:sp>
      <p:sp>
        <p:nvSpPr>
          <p:cNvPr id="21522" name="Rectangle 18"/>
          <p:cNvSpPr>
            <a:spLocks noChangeArrowheads="1"/>
          </p:cNvSpPr>
          <p:nvPr/>
        </p:nvSpPr>
        <p:spPr bwMode="auto">
          <a:xfrm>
            <a:off x="3695700" y="4375150"/>
            <a:ext cx="330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spcBef>
                <a:spcPct val="30000"/>
              </a:spcBef>
              <a:buFontTx/>
              <a:buNone/>
            </a:pPr>
            <a:r>
              <a:rPr lang="en-US" altLang="en-US" sz="1800" b="1">
                <a:solidFill>
                  <a:srgbClr val="0000FF"/>
                </a:solidFill>
                <a:latin typeface="Book Antiqua" panose="02040602050305030304" pitchFamily="18" charset="0"/>
              </a:rPr>
              <a:t>Attributes:</a:t>
            </a:r>
            <a:r>
              <a:rPr lang="en-US" altLang="en-US" sz="1800" b="1">
                <a:solidFill>
                  <a:srgbClr val="009900"/>
                </a:solidFill>
                <a:latin typeface="Book Antiqua" panose="02040602050305030304" pitchFamily="18" charset="0"/>
              </a:rPr>
              <a:t/>
            </a:r>
            <a:br>
              <a:rPr lang="en-US" altLang="en-US" sz="1800" b="1">
                <a:solidFill>
                  <a:srgbClr val="009900"/>
                </a:solidFill>
                <a:latin typeface="Book Antiqua" panose="02040602050305030304" pitchFamily="18" charset="0"/>
              </a:rPr>
            </a:br>
            <a:r>
              <a:rPr lang="en-US" altLang="en-US" sz="1800" b="1">
                <a:solidFill>
                  <a:srgbClr val="009900"/>
                </a:solidFill>
                <a:latin typeface="Book Antiqua" panose="02040602050305030304" pitchFamily="18" charset="0"/>
              </a:rPr>
              <a:t>   hour = 17</a:t>
            </a:r>
            <a:br>
              <a:rPr lang="en-US" altLang="en-US" sz="1800" b="1">
                <a:solidFill>
                  <a:srgbClr val="009900"/>
                </a:solidFill>
                <a:latin typeface="Book Antiqua" panose="02040602050305030304" pitchFamily="18" charset="0"/>
              </a:rPr>
            </a:br>
            <a:r>
              <a:rPr lang="en-US" altLang="en-US" sz="1800" b="1">
                <a:solidFill>
                  <a:srgbClr val="009900"/>
                </a:solidFill>
                <a:latin typeface="Book Antiqua" panose="02040602050305030304" pitchFamily="18" charset="0"/>
              </a:rPr>
              <a:t>   minute = 35</a:t>
            </a:r>
            <a:br>
              <a:rPr lang="en-US" altLang="en-US" sz="1800" b="1">
                <a:solidFill>
                  <a:srgbClr val="009900"/>
                </a:solidFill>
                <a:latin typeface="Book Antiqua" panose="02040602050305030304" pitchFamily="18" charset="0"/>
              </a:rPr>
            </a:br>
            <a:r>
              <a:rPr lang="en-US" altLang="en-US" sz="1800" b="1">
                <a:solidFill>
                  <a:srgbClr val="0000FF"/>
                </a:solidFill>
                <a:latin typeface="Book Antiqua" panose="02040602050305030304" pitchFamily="18" charset="0"/>
              </a:rPr>
              <a:t>Methods:</a:t>
            </a:r>
            <a:r>
              <a:rPr lang="en-US" altLang="en-US" sz="1800" b="1">
                <a:solidFill>
                  <a:srgbClr val="009900"/>
                </a:solidFill>
                <a:latin typeface="Book Antiqua" panose="02040602050305030304" pitchFamily="18" charset="0"/>
              </a:rPr>
              <a:t/>
            </a:r>
            <a:br>
              <a:rPr lang="en-US" altLang="en-US" sz="1800" b="1">
                <a:solidFill>
                  <a:srgbClr val="009900"/>
                </a:solidFill>
                <a:latin typeface="Book Antiqua" panose="02040602050305030304" pitchFamily="18" charset="0"/>
              </a:rPr>
            </a:br>
            <a:r>
              <a:rPr lang="en-US" altLang="en-US" sz="1800" b="1">
                <a:solidFill>
                  <a:srgbClr val="009900"/>
                </a:solidFill>
                <a:latin typeface="Book Antiqua" panose="02040602050305030304" pitchFamily="18" charset="0"/>
              </a:rPr>
              <a:t>   void addMinutes(int m)</a:t>
            </a:r>
          </a:p>
        </p:txBody>
      </p:sp>
      <p:sp>
        <p:nvSpPr>
          <p:cNvPr id="21523" name="Text Box 19"/>
          <p:cNvSpPr txBox="1">
            <a:spLocks noChangeArrowheads="1"/>
          </p:cNvSpPr>
          <p:nvPr/>
        </p:nvSpPr>
        <p:spPr bwMode="auto">
          <a:xfrm>
            <a:off x="2590800" y="10668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a:t>class</a:t>
            </a:r>
          </a:p>
        </p:txBody>
      </p:sp>
      <p:sp>
        <p:nvSpPr>
          <p:cNvPr id="21524" name="Line 20"/>
          <p:cNvSpPr>
            <a:spLocks noChangeShapeType="1"/>
          </p:cNvSpPr>
          <p:nvPr/>
        </p:nvSpPr>
        <p:spPr bwMode="auto">
          <a:xfrm flipH="1">
            <a:off x="2743200" y="15240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Text Box 21"/>
          <p:cNvSpPr txBox="1">
            <a:spLocks noChangeArrowheads="1"/>
          </p:cNvSpPr>
          <p:nvPr/>
        </p:nvSpPr>
        <p:spPr bwMode="auto">
          <a:xfrm>
            <a:off x="7543800" y="48006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a:t>objects</a:t>
            </a:r>
          </a:p>
        </p:txBody>
      </p:sp>
      <p:sp>
        <p:nvSpPr>
          <p:cNvPr id="21526" name="Line 22"/>
          <p:cNvSpPr>
            <a:spLocks noChangeShapeType="1"/>
          </p:cNvSpPr>
          <p:nvPr/>
        </p:nvSpPr>
        <p:spPr bwMode="auto">
          <a:xfrm flipH="1" flipV="1">
            <a:off x="7924800" y="4191000"/>
            <a:ext cx="15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23"/>
          <p:cNvSpPr>
            <a:spLocks noChangeShapeType="1"/>
          </p:cNvSpPr>
          <p:nvPr/>
        </p:nvSpPr>
        <p:spPr bwMode="auto">
          <a:xfrm flipH="1">
            <a:off x="7239000" y="5105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03426945"/>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57400" y="228600"/>
            <a:ext cx="6858000" cy="685800"/>
          </a:xfrm>
          <a:solidFill>
            <a:srgbClr val="FFFF00"/>
          </a:solidFill>
        </p:spPr>
        <p:txBody>
          <a:bodyPr/>
          <a:lstStyle/>
          <a:p>
            <a:r>
              <a:rPr lang="en-US" altLang="en-US" dirty="0" smtClean="0"/>
              <a:t>Using Private Member Functions</a:t>
            </a:r>
          </a:p>
        </p:txBody>
      </p:sp>
      <p:sp>
        <p:nvSpPr>
          <p:cNvPr id="3" name="Rectangle 2"/>
          <p:cNvSpPr/>
          <p:nvPr/>
        </p:nvSpPr>
        <p:spPr>
          <a:xfrm>
            <a:off x="304800" y="1066800"/>
            <a:ext cx="8305800" cy="5324535"/>
          </a:xfrm>
          <a:prstGeom prst="rect">
            <a:avLst/>
          </a:prstGeom>
        </p:spPr>
        <p:txBody>
          <a:bodyPr wrap="square">
            <a:spAutoFit/>
          </a:bodyPr>
          <a:lstStyle/>
          <a:p>
            <a:r>
              <a:rPr lang="en-US" sz="2000" b="1" dirty="0" smtClean="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ContactInfo</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a:t>
            </a: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char *name; // The contact's name</a:t>
            </a: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char *phone; // The contact's phone number</a:t>
            </a:r>
          </a:p>
          <a:p>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Private member function: </a:t>
            </a:r>
            <a:r>
              <a:rPr lang="en-US" sz="2000" b="1" dirty="0" err="1">
                <a:latin typeface="Courier New" panose="02070309020205020404" pitchFamily="49" charset="0"/>
                <a:cs typeface="Courier New" panose="02070309020205020404" pitchFamily="49" charset="0"/>
              </a:rPr>
              <a:t>initName</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This function initializes the name attribute.</a:t>
            </a: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initName</a:t>
            </a:r>
            <a:r>
              <a:rPr lang="en-US" sz="2000" b="1" dirty="0">
                <a:latin typeface="Courier New" panose="02070309020205020404" pitchFamily="49" charset="0"/>
                <a:cs typeface="Courier New" panose="02070309020205020404" pitchFamily="49" charset="0"/>
              </a:rPr>
              <a:t>(char *n)</a:t>
            </a: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name = new char[</a:t>
            </a:r>
            <a:r>
              <a:rPr lang="en-US" sz="2000" b="1" dirty="0" err="1">
                <a:latin typeface="Courier New" panose="02070309020205020404" pitchFamily="49" charset="0"/>
                <a:cs typeface="Courier New" panose="02070309020205020404" pitchFamily="49" charset="0"/>
              </a:rPr>
              <a:t>strlen</a:t>
            </a:r>
            <a:r>
              <a:rPr lang="en-US" sz="2000" b="1" dirty="0">
                <a:latin typeface="Courier New" panose="02070309020205020404" pitchFamily="49" charset="0"/>
                <a:cs typeface="Courier New" panose="02070309020205020404" pitchFamily="49" charset="0"/>
              </a:rPr>
              <a:t>(n) + 1];</a:t>
            </a:r>
          </a:p>
          <a:p>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strcpy</a:t>
            </a:r>
            <a:r>
              <a:rPr lang="en-US" sz="2000" b="1" dirty="0">
                <a:latin typeface="Courier New" panose="02070309020205020404" pitchFamily="49" charset="0"/>
                <a:cs typeface="Courier New" panose="02070309020205020404" pitchFamily="49" charset="0"/>
              </a:rPr>
              <a:t>(name, n); }</a:t>
            </a:r>
          </a:p>
          <a:p>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Private member function: </a:t>
            </a:r>
            <a:r>
              <a:rPr lang="en-US" sz="2000" b="1" dirty="0" err="1">
                <a:latin typeface="Courier New" panose="02070309020205020404" pitchFamily="49" charset="0"/>
                <a:cs typeface="Courier New" panose="02070309020205020404" pitchFamily="49" charset="0"/>
              </a:rPr>
              <a:t>initPhone</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This function initializes the phone attribute.</a:t>
            </a: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initPhone</a:t>
            </a:r>
            <a:r>
              <a:rPr lang="en-US" sz="2000" b="1" dirty="0">
                <a:latin typeface="Courier New" panose="02070309020205020404" pitchFamily="49" charset="0"/>
                <a:cs typeface="Courier New" panose="02070309020205020404" pitchFamily="49" charset="0"/>
              </a:rPr>
              <a:t>(char *p)</a:t>
            </a:r>
          </a:p>
          <a:p>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phone = new char[</a:t>
            </a:r>
            <a:r>
              <a:rPr lang="en-US" sz="2000" b="1" dirty="0" err="1">
                <a:latin typeface="Courier New" panose="02070309020205020404" pitchFamily="49" charset="0"/>
                <a:cs typeface="Courier New" panose="02070309020205020404" pitchFamily="49" charset="0"/>
              </a:rPr>
              <a:t>strlen</a:t>
            </a:r>
            <a:r>
              <a:rPr lang="en-US" sz="2000" b="1" dirty="0">
                <a:latin typeface="Courier New" panose="02070309020205020404" pitchFamily="49" charset="0"/>
                <a:cs typeface="Courier New" panose="02070309020205020404" pitchFamily="49" charset="0"/>
              </a:rPr>
              <a:t>(p) + 1];</a:t>
            </a:r>
          </a:p>
          <a:p>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strcpy</a:t>
            </a:r>
            <a:r>
              <a:rPr lang="en-US" sz="2000" b="1" dirty="0">
                <a:latin typeface="Courier New" panose="02070309020205020404" pitchFamily="49" charset="0"/>
                <a:cs typeface="Courier New" panose="02070309020205020404" pitchFamily="49" charset="0"/>
              </a:rPr>
              <a:t>(phone, p); }</a:t>
            </a:r>
          </a:p>
        </p:txBody>
      </p:sp>
    </p:spTree>
    <p:extLst>
      <p:ext uri="{BB962C8B-B14F-4D97-AF65-F5344CB8AC3E}">
        <p14:creationId xmlns:p14="http://schemas.microsoft.com/office/powerpoint/2010/main" val="50513243"/>
      </p:ext>
    </p:extLst>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304800" y="1371600"/>
            <a:ext cx="7999413" cy="3741738"/>
          </a:xfrm>
        </p:spPr>
        <p:txBody>
          <a:bodyPr>
            <a:normAutofit/>
          </a:bodyPr>
          <a:lstStyle/>
          <a:p>
            <a:r>
              <a:rPr lang="en-US" altLang="en-US" sz="2800" u="sng" dirty="0" smtClean="0"/>
              <a:t>Aggregation</a:t>
            </a:r>
            <a:r>
              <a:rPr lang="en-US" altLang="en-US" sz="2800" dirty="0" smtClean="0"/>
              <a:t>: a class is a member of a class</a:t>
            </a:r>
          </a:p>
          <a:p>
            <a:r>
              <a:rPr lang="en-US" altLang="en-US" sz="2800" dirty="0" smtClean="0"/>
              <a:t>Supports the modeling of ‘has a’ relationship between classes – enclosing class ‘has a’ enclosed class</a:t>
            </a:r>
          </a:p>
          <a:p>
            <a:r>
              <a:rPr lang="en-US" altLang="en-US" sz="2800" dirty="0" smtClean="0"/>
              <a:t>Same notation as for structures within structures - aggregation </a:t>
            </a:r>
            <a:r>
              <a:rPr lang="en-US" altLang="en-US" sz="2800" dirty="0"/>
              <a:t>happens when a class contains another instance of another class.</a:t>
            </a:r>
            <a:endParaRPr lang="en-US" altLang="en-US" sz="2800" u="sng" dirty="0" smtClean="0"/>
          </a:p>
        </p:txBody>
      </p:sp>
      <p:sp>
        <p:nvSpPr>
          <p:cNvPr id="4" name="Rectangle 2"/>
          <p:cNvSpPr txBox="1">
            <a:spLocks noChangeArrowheads="1"/>
          </p:cNvSpPr>
          <p:nvPr/>
        </p:nvSpPr>
        <p:spPr>
          <a:xfrm>
            <a:off x="2099375" y="127000"/>
            <a:ext cx="2853625" cy="635000"/>
          </a:xfrm>
          <a:prstGeom prst="rect">
            <a:avLst/>
          </a:prstGeom>
          <a:solidFill>
            <a:srgbClr val="FFFF00"/>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mtClean="0"/>
              <a:t>Aggregation</a:t>
            </a:r>
            <a:endParaRPr lang="en-US" altLang="en-US" dirty="0" smtClean="0"/>
          </a:p>
        </p:txBody>
      </p:sp>
    </p:spTree>
    <p:extLst>
      <p:ext uri="{BB962C8B-B14F-4D97-AF65-F5344CB8AC3E}">
        <p14:creationId xmlns:p14="http://schemas.microsoft.com/office/powerpoint/2010/main" val="1634206477"/>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099375" y="127000"/>
            <a:ext cx="2853625" cy="635000"/>
          </a:xfrm>
          <a:solidFill>
            <a:srgbClr val="FFFF00"/>
          </a:solidFill>
        </p:spPr>
        <p:txBody>
          <a:bodyPr>
            <a:normAutofit fontScale="90000"/>
          </a:bodyPr>
          <a:lstStyle/>
          <a:p>
            <a:r>
              <a:rPr lang="en-US" altLang="en-US" dirty="0" smtClean="0"/>
              <a:t>Aggregation</a:t>
            </a:r>
          </a:p>
        </p:txBody>
      </p:sp>
      <p:sp>
        <p:nvSpPr>
          <p:cNvPr id="74755" name="Rectangle 3"/>
          <p:cNvSpPr>
            <a:spLocks noGrp="1" noChangeArrowheads="1"/>
          </p:cNvSpPr>
          <p:nvPr>
            <p:ph idx="1"/>
          </p:nvPr>
        </p:nvSpPr>
        <p:spPr>
          <a:xfrm>
            <a:off x="152400" y="1066800"/>
            <a:ext cx="8218488" cy="4157663"/>
          </a:xfrm>
        </p:spPr>
        <p:txBody>
          <a:bodyPr>
            <a:noAutofit/>
          </a:bodyPr>
          <a:lstStyle/>
          <a:p>
            <a:pPr marL="457200" lvl="1" indent="-342900">
              <a:lnSpc>
                <a:spcPct val="85000"/>
              </a:lnSpc>
              <a:buFontTx/>
              <a:buNone/>
            </a:pPr>
            <a:r>
              <a:rPr lang="en-US" altLang="en-US" sz="2400" b="1" dirty="0" smtClean="0">
                <a:latin typeface="Courier New" panose="02070309020205020404" pitchFamily="49" charset="0"/>
              </a:rPr>
              <a:t>class </a:t>
            </a:r>
            <a:r>
              <a:rPr lang="en-US" altLang="en-US" sz="2400" b="1" dirty="0" err="1" smtClean="0">
                <a:latin typeface="Courier New" panose="02070309020205020404" pitchFamily="49" charset="0"/>
              </a:rPr>
              <a:t>StudentInfo</a:t>
            </a:r>
            <a:r>
              <a:rPr lang="en-US" altLang="en-US" sz="2400" b="1" dirty="0" smtClean="0">
                <a:latin typeface="Courier New" panose="02070309020205020404" pitchFamily="49" charset="0"/>
              </a:rPr>
              <a:t> </a:t>
            </a:r>
          </a:p>
          <a:p>
            <a:pPr marL="457200" lvl="1" indent="-342900">
              <a:lnSpc>
                <a:spcPct val="85000"/>
              </a:lnSpc>
              <a:buFontTx/>
              <a:buNone/>
            </a:pPr>
            <a:r>
              <a:rPr lang="en-US" altLang="en-US" sz="2400" b="1" dirty="0" smtClean="0">
                <a:latin typeface="Courier New" panose="02070309020205020404" pitchFamily="49" charset="0"/>
              </a:rPr>
              <a:t>{</a:t>
            </a:r>
          </a:p>
          <a:p>
            <a:pPr marL="457200" lvl="1" indent="-342900">
              <a:lnSpc>
                <a:spcPct val="85000"/>
              </a:lnSpc>
              <a:buFontTx/>
              <a:buNone/>
            </a:pPr>
            <a:r>
              <a:rPr lang="en-US" altLang="en-US" sz="2400" b="1" dirty="0" smtClean="0">
                <a:latin typeface="Courier New" panose="02070309020205020404" pitchFamily="49" charset="0"/>
              </a:rPr>
              <a:t>	 private:</a:t>
            </a:r>
          </a:p>
          <a:p>
            <a:pPr marL="457200" lvl="1" indent="-342900">
              <a:lnSpc>
                <a:spcPct val="85000"/>
              </a:lnSpc>
              <a:buFontTx/>
              <a:buNone/>
            </a:pPr>
            <a:r>
              <a:rPr lang="en-US" altLang="en-US" sz="2400" b="1" dirty="0" smtClean="0">
                <a:latin typeface="Courier New" panose="02070309020205020404" pitchFamily="49" charset="0"/>
              </a:rPr>
              <a:t>			string </a:t>
            </a:r>
            <a:r>
              <a:rPr lang="en-US" altLang="en-US" sz="2400" b="1" dirty="0" err="1" smtClean="0">
                <a:latin typeface="Courier New" panose="02070309020205020404" pitchFamily="49" charset="0"/>
              </a:rPr>
              <a:t>firstName</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LastName</a:t>
            </a:r>
            <a:r>
              <a:rPr lang="en-US" altLang="en-US" sz="2400" b="1" dirty="0" smtClean="0">
                <a:latin typeface="Courier New" panose="02070309020205020404" pitchFamily="49" charset="0"/>
              </a:rPr>
              <a:t>;</a:t>
            </a:r>
          </a:p>
          <a:p>
            <a:pPr marL="457200" lvl="1" indent="-342900">
              <a:lnSpc>
                <a:spcPct val="85000"/>
              </a:lnSpc>
              <a:buFontTx/>
              <a:buNone/>
            </a:pPr>
            <a:r>
              <a:rPr lang="en-US" altLang="en-US" sz="2400" b="1" dirty="0" smtClean="0">
                <a:latin typeface="Courier New" panose="02070309020205020404" pitchFamily="49" charset="0"/>
              </a:rPr>
              <a:t>			string address, city, state, zip;</a:t>
            </a:r>
          </a:p>
          <a:p>
            <a:pPr marL="457200" lvl="1" indent="-342900">
              <a:lnSpc>
                <a:spcPct val="85000"/>
              </a:lnSpc>
              <a:buFontTx/>
              <a:buNone/>
            </a:pPr>
            <a:r>
              <a:rPr lang="en-US" altLang="en-US" sz="2400" b="1" dirty="0" smtClean="0">
                <a:latin typeface="Courier New" panose="02070309020205020404" pitchFamily="49" charset="0"/>
              </a:rPr>
              <a:t>	 ...</a:t>
            </a:r>
          </a:p>
          <a:p>
            <a:pPr marL="457200" lvl="1" indent="-342900">
              <a:lnSpc>
                <a:spcPct val="85000"/>
              </a:lnSpc>
              <a:buFontTx/>
              <a:buNone/>
            </a:pPr>
            <a:r>
              <a:rPr lang="en-US" altLang="en-US" sz="2400" b="1" dirty="0" smtClean="0">
                <a:latin typeface="Courier New" panose="02070309020205020404" pitchFamily="49" charset="0"/>
              </a:rPr>
              <a:t>};</a:t>
            </a:r>
          </a:p>
          <a:p>
            <a:pPr marL="457200" lvl="1" indent="-342900">
              <a:lnSpc>
                <a:spcPct val="85000"/>
              </a:lnSpc>
              <a:buFontTx/>
              <a:buNone/>
            </a:pPr>
            <a:r>
              <a:rPr lang="en-US" altLang="en-US" sz="2400" b="1" dirty="0" smtClean="0">
                <a:latin typeface="Courier New" panose="02070309020205020404" pitchFamily="49" charset="0"/>
              </a:rPr>
              <a:t>class Student</a:t>
            </a:r>
          </a:p>
          <a:p>
            <a:pPr marL="457200" lvl="1" indent="-342900">
              <a:lnSpc>
                <a:spcPct val="85000"/>
              </a:lnSpc>
              <a:buFontTx/>
              <a:buNone/>
            </a:pPr>
            <a:r>
              <a:rPr lang="en-US" altLang="en-US" sz="2400" b="1" dirty="0" smtClean="0">
                <a:latin typeface="Courier New" panose="02070309020205020404" pitchFamily="49" charset="0"/>
              </a:rPr>
              <a:t>{</a:t>
            </a:r>
          </a:p>
          <a:p>
            <a:pPr marL="457200" lvl="1" indent="-342900">
              <a:lnSpc>
                <a:spcPct val="85000"/>
              </a:lnSpc>
              <a:buFontTx/>
              <a:buNone/>
            </a:pPr>
            <a:r>
              <a:rPr lang="en-US" altLang="en-US" sz="2400" b="1" dirty="0" smtClean="0">
                <a:latin typeface="Courier New" panose="02070309020205020404" pitchFamily="49" charset="0"/>
              </a:rPr>
              <a:t>	 private:</a:t>
            </a:r>
          </a:p>
          <a:p>
            <a:pPr marL="457200" lvl="1" indent="-342900">
              <a:lnSpc>
                <a:spcPct val="85000"/>
              </a:lnSpc>
              <a:buFontTx/>
              <a:buNone/>
            </a:pP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StudentInfo</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personalData</a:t>
            </a:r>
            <a:r>
              <a:rPr lang="en-US" altLang="en-US" sz="2400" b="1" dirty="0" smtClean="0">
                <a:latin typeface="Courier New" panose="02070309020205020404" pitchFamily="49" charset="0"/>
              </a:rPr>
              <a:t>;</a:t>
            </a:r>
          </a:p>
          <a:p>
            <a:pPr marL="457200" lvl="1" indent="-342900">
              <a:lnSpc>
                <a:spcPct val="85000"/>
              </a:lnSpc>
              <a:buFontTx/>
              <a:buNone/>
            </a:pPr>
            <a:r>
              <a:rPr lang="en-US" altLang="en-US" sz="2400" b="1" dirty="0" smtClean="0">
                <a:latin typeface="Courier New" panose="02070309020205020404" pitchFamily="49" charset="0"/>
              </a:rPr>
              <a:t>	 ...</a:t>
            </a:r>
          </a:p>
          <a:p>
            <a:pPr marL="457200" lvl="1" indent="-342900">
              <a:lnSpc>
                <a:spcPct val="85000"/>
              </a:lnSpc>
              <a:buFontTx/>
              <a:buNone/>
            </a:pPr>
            <a:r>
              <a:rPr lang="en-US" altLang="en-US" sz="2400" b="1" dirty="0" smtClean="0">
                <a:latin typeface="Courier New" panose="02070309020205020404" pitchFamily="49" charset="0"/>
              </a:rPr>
              <a:t>};</a:t>
            </a:r>
          </a:p>
        </p:txBody>
      </p:sp>
    </p:spTree>
    <p:extLst>
      <p:ext uri="{BB962C8B-B14F-4D97-AF65-F5344CB8AC3E}">
        <p14:creationId xmlns:p14="http://schemas.microsoft.com/office/powerpoint/2010/main" val="1159902702"/>
      </p:ext>
    </p:extLst>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21282398"/>
              </p:ext>
            </p:extLst>
          </p:nvPr>
        </p:nvGraphicFramePr>
        <p:xfrm>
          <a:off x="76200" y="0"/>
          <a:ext cx="9067800" cy="6858000"/>
        </p:xfrm>
        <a:graphic>
          <a:graphicData uri="http://schemas.openxmlformats.org/drawingml/2006/table">
            <a:tbl>
              <a:tblPr/>
              <a:tblGrid>
                <a:gridCol w="1904238"/>
                <a:gridCol w="7163562"/>
              </a:tblGrid>
              <a:tr h="187163">
                <a:tc>
                  <a:txBody>
                    <a:bodyPr/>
                    <a:lstStyle/>
                    <a:p>
                      <a:pPr algn="l"/>
                      <a:r>
                        <a:rPr lang="en-US" sz="600" dirty="0">
                          <a:effectLst/>
                        </a:rPr>
                        <a:t>Concept</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600" dirty="0">
                          <a:effectLst/>
                        </a:rPr>
                        <a:t>Description</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742860">
                <a:tc>
                  <a:txBody>
                    <a:bodyPr/>
                    <a:lstStyle/>
                    <a:p>
                      <a:r>
                        <a:rPr lang="en-US" sz="1600" b="1" u="none" strike="noStrike" dirty="0">
                          <a:solidFill>
                            <a:srgbClr val="0070C0"/>
                          </a:solidFill>
                          <a:effectLst/>
                        </a:rPr>
                        <a:t>Class member functions</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A member function of a class is a function that has its definition or its prototype within the class definition like any other variable.</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42860">
                <a:tc>
                  <a:txBody>
                    <a:bodyPr/>
                    <a:lstStyle/>
                    <a:p>
                      <a:r>
                        <a:rPr lang="en-US" sz="1600" b="1" u="none" strike="noStrike" dirty="0">
                          <a:solidFill>
                            <a:srgbClr val="0070C0"/>
                          </a:solidFill>
                          <a:effectLst/>
                        </a:rPr>
                        <a:t>Class access modifiers</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A class member can be defined as public, private or protected. By default members would be assumed as private.</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20712">
                <a:tc>
                  <a:txBody>
                    <a:bodyPr/>
                    <a:lstStyle/>
                    <a:p>
                      <a:r>
                        <a:rPr lang="en-US" sz="1600" b="1" u="none" strike="noStrike" dirty="0">
                          <a:solidFill>
                            <a:srgbClr val="0070C0"/>
                          </a:solidFill>
                          <a:effectLst/>
                        </a:rPr>
                        <a:t>Constructor &amp; destructor</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A class constructor is a special function in a class that is called when a new object of the class is created. A destructor is also a special function which is called when created object is deleted.</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881784">
                <a:tc>
                  <a:txBody>
                    <a:bodyPr/>
                    <a:lstStyle/>
                    <a:p>
                      <a:r>
                        <a:rPr lang="en-US" sz="1600" b="1" u="none" strike="noStrike" dirty="0">
                          <a:solidFill>
                            <a:srgbClr val="0070C0"/>
                          </a:solidFill>
                          <a:effectLst/>
                        </a:rPr>
                        <a:t>C++ copy constructor</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The copy constructor is a constructor which creates an object by initializing it with an object of the same class, which has been created previously.</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56939">
                <a:tc>
                  <a:txBody>
                    <a:bodyPr/>
                    <a:lstStyle/>
                    <a:p>
                      <a:r>
                        <a:rPr lang="en-US" sz="1600" b="1" u="none" strike="noStrike" dirty="0">
                          <a:solidFill>
                            <a:srgbClr val="0070C0"/>
                          </a:solidFill>
                          <a:effectLst/>
                        </a:rPr>
                        <a:t>C++ friend functions</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A </a:t>
                      </a:r>
                      <a:r>
                        <a:rPr lang="en-US" sz="1400" b="1" dirty="0">
                          <a:effectLst/>
                        </a:rPr>
                        <a:t>friend</a:t>
                      </a:r>
                      <a:r>
                        <a:rPr lang="en-US" sz="1400" dirty="0">
                          <a:effectLst/>
                        </a:rPr>
                        <a:t> function is permitted full access to private and protected members of a class.</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42860">
                <a:tc>
                  <a:txBody>
                    <a:bodyPr/>
                    <a:lstStyle/>
                    <a:p>
                      <a:r>
                        <a:rPr lang="en-US" sz="1600" b="1" u="none" strike="noStrike" dirty="0">
                          <a:solidFill>
                            <a:srgbClr val="0070C0"/>
                          </a:solidFill>
                          <a:effectLst/>
                        </a:rPr>
                        <a:t>C++ inline functions</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With an inline function, the compiler tries to expand the code in the body of the function in place of a call to the function.</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69981">
                <a:tc>
                  <a:txBody>
                    <a:bodyPr/>
                    <a:lstStyle/>
                    <a:p>
                      <a:r>
                        <a:rPr lang="en-US" sz="1600" b="1" u="none" strike="noStrike" dirty="0">
                          <a:solidFill>
                            <a:srgbClr val="0070C0"/>
                          </a:solidFill>
                          <a:effectLst/>
                        </a:rPr>
                        <a:t>The this pointer in C++</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Every object has a special pointer </a:t>
                      </a:r>
                      <a:r>
                        <a:rPr lang="en-US" sz="1400" b="1" dirty="0">
                          <a:effectLst/>
                        </a:rPr>
                        <a:t>this</a:t>
                      </a:r>
                      <a:r>
                        <a:rPr lang="en-US" sz="1400" dirty="0">
                          <a:effectLst/>
                        </a:rPr>
                        <a:t> which points to the object itself.</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42860">
                <a:tc>
                  <a:txBody>
                    <a:bodyPr/>
                    <a:lstStyle/>
                    <a:p>
                      <a:r>
                        <a:rPr lang="en-US" sz="1600" b="1" u="none" strike="noStrike" dirty="0">
                          <a:solidFill>
                            <a:srgbClr val="0070C0"/>
                          </a:solidFill>
                          <a:effectLst/>
                        </a:rPr>
                        <a:t>Pointer to C++ classes</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A pointer to a class is done exactly the same way a pointer to a structure is. In fact a class is really just a structure with functions in it.</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69981">
                <a:tc>
                  <a:txBody>
                    <a:bodyPr/>
                    <a:lstStyle/>
                    <a:p>
                      <a:r>
                        <a:rPr lang="en-US" sz="1600" b="1" u="none" strike="noStrike" dirty="0">
                          <a:solidFill>
                            <a:srgbClr val="0070C0"/>
                          </a:solidFill>
                          <a:effectLst/>
                        </a:rPr>
                        <a:t>Static members of a class</a:t>
                      </a:r>
                      <a:endParaRPr lang="en-US" sz="1600" b="1" dirty="0">
                        <a:solidFill>
                          <a:srgbClr val="0070C0"/>
                        </a:solidFill>
                        <a:effectLst/>
                      </a:endParaRP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400" dirty="0">
                          <a:effectLst/>
                        </a:rPr>
                        <a:t>Both data members and function members of a class can be declared as static.</a:t>
                      </a:r>
                    </a:p>
                  </a:txBody>
                  <a:tcPr marL="16908" marR="16908" marT="16906" marB="169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88101" name="Rectangle 5"/>
          <p:cNvSpPr>
            <a:spLocks noChangeArrowheads="1"/>
          </p:cNvSpPr>
          <p:nvPr/>
        </p:nvSpPr>
        <p:spPr bwMode="auto">
          <a:xfrm>
            <a:off x="3625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
            </a:r>
            <a:br>
              <a:rPr lang="en-US" altLang="en-US" sz="1800"/>
            </a:br>
            <a:endParaRPr lang="en-US" altLang="en-US" sz="1800"/>
          </a:p>
        </p:txBody>
      </p:sp>
    </p:spTree>
    <p:extLst>
      <p:ext uri="{BB962C8B-B14F-4D97-AF65-F5344CB8AC3E}">
        <p14:creationId xmlns:p14="http://schemas.microsoft.com/office/powerpoint/2010/main" val="9170560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828801" y="152400"/>
            <a:ext cx="5257800" cy="1320800"/>
          </a:xfrm>
        </p:spPr>
        <p:txBody>
          <a:bodyPr>
            <a:normAutofit fontScale="90000"/>
          </a:bodyPr>
          <a:lstStyle/>
          <a:p>
            <a:r>
              <a:rPr lang="en-US" altLang="en-US" dirty="0" smtClean="0"/>
              <a:t>Revisiting inheritance – Terminology and Notation</a:t>
            </a:r>
          </a:p>
        </p:txBody>
      </p:sp>
      <p:sp>
        <p:nvSpPr>
          <p:cNvPr id="8195" name="Rectangle 3"/>
          <p:cNvSpPr>
            <a:spLocks noGrp="1" noChangeArrowheads="1"/>
          </p:cNvSpPr>
          <p:nvPr>
            <p:ph idx="1"/>
          </p:nvPr>
        </p:nvSpPr>
        <p:spPr>
          <a:xfrm>
            <a:off x="304800" y="1371600"/>
            <a:ext cx="8610600" cy="4572000"/>
          </a:xfrm>
        </p:spPr>
        <p:txBody>
          <a:bodyPr>
            <a:noAutofit/>
          </a:bodyPr>
          <a:lstStyle/>
          <a:p>
            <a:pPr>
              <a:lnSpc>
                <a:spcPct val="85000"/>
              </a:lnSpc>
            </a:pPr>
            <a:r>
              <a:rPr lang="en-US" altLang="en-US" sz="2800" u="sng" dirty="0" smtClean="0"/>
              <a:t>Base</a:t>
            </a:r>
            <a:r>
              <a:rPr lang="en-US" altLang="en-US" sz="2800" dirty="0" smtClean="0"/>
              <a:t> class (or parent) – inherited from</a:t>
            </a:r>
          </a:p>
          <a:p>
            <a:pPr>
              <a:lnSpc>
                <a:spcPct val="85000"/>
              </a:lnSpc>
            </a:pPr>
            <a:r>
              <a:rPr lang="en-US" altLang="en-US" sz="2800" u="sng" dirty="0" smtClean="0"/>
              <a:t>Derived</a:t>
            </a:r>
            <a:r>
              <a:rPr lang="en-US" altLang="en-US" sz="2800" dirty="0" smtClean="0"/>
              <a:t> class (or child) – inherits from the base class</a:t>
            </a:r>
          </a:p>
          <a:p>
            <a:pPr>
              <a:lnSpc>
                <a:spcPct val="85000"/>
              </a:lnSpc>
            </a:pPr>
            <a:r>
              <a:rPr lang="en-US" altLang="en-US" sz="2800" dirty="0" smtClean="0"/>
              <a:t>Notation:</a:t>
            </a:r>
          </a:p>
          <a:p>
            <a:pPr lvl="1">
              <a:buFontTx/>
              <a:buNone/>
            </a:pPr>
            <a:r>
              <a:rPr lang="en-US" altLang="en-US" sz="2400" b="1" dirty="0" smtClean="0">
                <a:latin typeface="Courier New" panose="02070309020205020404" pitchFamily="49" charset="0"/>
              </a:rPr>
              <a:t>	</a:t>
            </a:r>
            <a:r>
              <a:rPr lang="en-US" altLang="en-US" sz="2000" b="1" dirty="0" smtClean="0">
                <a:latin typeface="Courier New" panose="02070309020205020404" pitchFamily="49" charset="0"/>
              </a:rPr>
              <a:t>class Student 	      // base class</a:t>
            </a:r>
          </a:p>
          <a:p>
            <a:pPr lvl="1">
              <a:buFontTx/>
              <a:buNone/>
            </a:pPr>
            <a:r>
              <a:rPr lang="en-US" altLang="en-US" sz="2000" b="1" dirty="0" smtClean="0">
                <a:latin typeface="Courier New" panose="02070309020205020404" pitchFamily="49" charset="0"/>
              </a:rPr>
              <a:t>	{</a:t>
            </a:r>
          </a:p>
          <a:p>
            <a:pPr lvl="1">
              <a:buFontTx/>
              <a:buNone/>
            </a:pPr>
            <a:r>
              <a:rPr lang="en-US" altLang="en-US" sz="2000" b="1" dirty="0" smtClean="0">
                <a:latin typeface="Courier New" panose="02070309020205020404" pitchFamily="49" charset="0"/>
              </a:rPr>
              <a:t>		. . .</a:t>
            </a:r>
          </a:p>
          <a:p>
            <a:pPr lvl="1">
              <a:buFontTx/>
              <a:buNone/>
            </a:pPr>
            <a:r>
              <a:rPr lang="en-US" altLang="en-US" sz="2000" b="1" dirty="0" smtClean="0">
                <a:latin typeface="Courier New" panose="02070309020205020404" pitchFamily="49" charset="0"/>
              </a:rPr>
              <a:t>	};</a:t>
            </a:r>
          </a:p>
          <a:p>
            <a:pPr lvl="1">
              <a:buFontTx/>
              <a:buNone/>
            </a:pPr>
            <a:r>
              <a:rPr lang="en-US" altLang="en-US" sz="2000" b="1" dirty="0" smtClean="0">
                <a:latin typeface="Courier New" panose="02070309020205020404" pitchFamily="49" charset="0"/>
              </a:rPr>
              <a:t>	class </a:t>
            </a:r>
            <a:r>
              <a:rPr lang="en-US" altLang="en-US" sz="2000" b="1" dirty="0" err="1" smtClean="0">
                <a:latin typeface="Courier New" panose="02070309020205020404" pitchFamily="49" charset="0"/>
              </a:rPr>
              <a:t>UnderGrad</a:t>
            </a:r>
            <a:r>
              <a:rPr lang="en-US" altLang="en-US" sz="2000" b="1" dirty="0" smtClean="0">
                <a:latin typeface="Courier New" panose="02070309020205020404" pitchFamily="49" charset="0"/>
              </a:rPr>
              <a:t> : public student </a:t>
            </a:r>
          </a:p>
          <a:p>
            <a:pPr lvl="1">
              <a:buFontTx/>
              <a:buNone/>
            </a:pPr>
            <a:r>
              <a:rPr lang="en-US" altLang="en-US" sz="2000" b="1" dirty="0" smtClean="0">
                <a:latin typeface="Courier New" panose="02070309020205020404" pitchFamily="49" charset="0"/>
              </a:rPr>
              <a:t>	{					// derived class</a:t>
            </a:r>
          </a:p>
          <a:p>
            <a:pPr lvl="1">
              <a:buFontTx/>
              <a:buNone/>
            </a:pPr>
            <a:r>
              <a:rPr lang="en-US" altLang="en-US" sz="2000" b="1" dirty="0" smtClean="0">
                <a:latin typeface="Courier New" panose="02070309020205020404" pitchFamily="49" charset="0"/>
              </a:rPr>
              <a:t>		. . .</a:t>
            </a:r>
          </a:p>
          <a:p>
            <a:pPr lvl="1">
              <a:buFontTx/>
              <a:buNone/>
            </a:pPr>
            <a:r>
              <a:rPr lang="en-US" altLang="en-US" sz="2000" b="1" dirty="0" smtClean="0">
                <a:latin typeface="Courier New" panose="02070309020205020404" pitchFamily="49" charset="0"/>
              </a:rPr>
              <a:t>	};</a:t>
            </a:r>
          </a:p>
        </p:txBody>
      </p:sp>
    </p:spTree>
    <p:extLst>
      <p:ext uri="{BB962C8B-B14F-4D97-AF65-F5344CB8AC3E}">
        <p14:creationId xmlns:p14="http://schemas.microsoft.com/office/powerpoint/2010/main" val="135991106"/>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Back to the ‘is a’ Relationship</a:t>
            </a:r>
          </a:p>
        </p:txBody>
      </p:sp>
      <p:sp>
        <p:nvSpPr>
          <p:cNvPr id="9219" name="Rectangle 3"/>
          <p:cNvSpPr>
            <a:spLocks noGrp="1" noChangeArrowheads="1"/>
          </p:cNvSpPr>
          <p:nvPr>
            <p:ph idx="1"/>
          </p:nvPr>
        </p:nvSpPr>
        <p:spPr>
          <a:xfrm>
            <a:off x="457200" y="1828800"/>
            <a:ext cx="7999413" cy="3741738"/>
          </a:xfrm>
        </p:spPr>
        <p:txBody>
          <a:bodyPr>
            <a:normAutofit lnSpcReduction="10000"/>
          </a:bodyPr>
          <a:lstStyle/>
          <a:p>
            <a:pPr>
              <a:lnSpc>
                <a:spcPct val="90000"/>
              </a:lnSpc>
              <a:spcBef>
                <a:spcPct val="50000"/>
              </a:spcBef>
              <a:defRPr/>
            </a:pPr>
            <a:r>
              <a:rPr lang="en-US" altLang="en-US" sz="2800" dirty="0" smtClean="0"/>
              <a:t>An object of a derived class 'is a(n)' object of the base class</a:t>
            </a:r>
          </a:p>
          <a:p>
            <a:pPr>
              <a:lnSpc>
                <a:spcPct val="90000"/>
              </a:lnSpc>
              <a:spcBef>
                <a:spcPct val="50000"/>
              </a:spcBef>
              <a:defRPr/>
            </a:pPr>
            <a:r>
              <a:rPr lang="en-US" altLang="en-US" sz="2800" dirty="0" smtClean="0"/>
              <a:t>Example: </a:t>
            </a:r>
          </a:p>
          <a:p>
            <a:pPr lvl="1">
              <a:lnSpc>
                <a:spcPct val="90000"/>
              </a:lnSpc>
              <a:spcBef>
                <a:spcPct val="50000"/>
              </a:spcBef>
              <a:defRPr/>
            </a:pPr>
            <a:r>
              <a:rPr lang="en-US" altLang="en-US" sz="2400" dirty="0" smtClean="0"/>
              <a:t>an </a:t>
            </a:r>
            <a:r>
              <a:rPr lang="en-US" altLang="en-US" sz="2400" dirty="0" err="1" smtClean="0">
                <a:latin typeface="Courier New" pitchFamily="49" charset="0"/>
              </a:rPr>
              <a:t>UnderGrad</a:t>
            </a:r>
            <a:r>
              <a:rPr lang="en-US" altLang="en-US" sz="2400" dirty="0" smtClean="0"/>
              <a:t> is a </a:t>
            </a:r>
            <a:r>
              <a:rPr lang="en-US" altLang="en-US" sz="2400" dirty="0" smtClean="0">
                <a:latin typeface="Courier New" pitchFamily="49" charset="0"/>
              </a:rPr>
              <a:t>Student</a:t>
            </a:r>
          </a:p>
          <a:p>
            <a:pPr lvl="1">
              <a:lnSpc>
                <a:spcPct val="90000"/>
              </a:lnSpc>
              <a:spcBef>
                <a:spcPct val="50000"/>
              </a:spcBef>
              <a:defRPr/>
            </a:pPr>
            <a:r>
              <a:rPr lang="en-US" altLang="en-US" sz="2400" dirty="0" smtClean="0"/>
              <a:t>a </a:t>
            </a:r>
            <a:r>
              <a:rPr lang="en-US" altLang="en-US" sz="2400" dirty="0" smtClean="0">
                <a:latin typeface="Courier New" pitchFamily="49" charset="0"/>
              </a:rPr>
              <a:t>Mammal</a:t>
            </a:r>
            <a:r>
              <a:rPr lang="en-US" altLang="en-US" sz="2400" dirty="0" smtClean="0"/>
              <a:t> is an </a:t>
            </a:r>
            <a:r>
              <a:rPr lang="en-US" altLang="en-US" sz="2400" dirty="0" smtClean="0">
                <a:latin typeface="Courier New" pitchFamily="49" charset="0"/>
              </a:rPr>
              <a:t>Animal</a:t>
            </a:r>
          </a:p>
          <a:p>
            <a:pPr>
              <a:lnSpc>
                <a:spcPct val="90000"/>
              </a:lnSpc>
              <a:spcBef>
                <a:spcPct val="50000"/>
              </a:spcBef>
              <a:defRPr/>
            </a:pPr>
            <a:r>
              <a:rPr lang="en-US" altLang="en-US" sz="2800" dirty="0" smtClean="0"/>
              <a:t>A derived object has all of the characteristics of the base class</a:t>
            </a:r>
          </a:p>
          <a:p>
            <a:pPr marL="342900" lvl="1" indent="-342900">
              <a:lnSpc>
                <a:spcPct val="90000"/>
              </a:lnSpc>
              <a:spcBef>
                <a:spcPct val="50000"/>
              </a:spcBef>
              <a:defRPr/>
            </a:pPr>
            <a:r>
              <a:rPr lang="en-US" altLang="en-US" sz="2000" dirty="0">
                <a:latin typeface="Courier New" pitchFamily="49" charset="0"/>
              </a:rPr>
              <a:t>class </a:t>
            </a:r>
            <a:r>
              <a:rPr lang="en-US" altLang="en-US" sz="2000" dirty="0" err="1" smtClean="0">
                <a:latin typeface="Courier New" pitchFamily="49" charset="0"/>
              </a:rPr>
              <a:t>FinalExam</a:t>
            </a:r>
            <a:r>
              <a:rPr lang="en-US" altLang="en-US" sz="2000" dirty="0" smtClean="0">
                <a:latin typeface="Courier New" pitchFamily="49" charset="0"/>
              </a:rPr>
              <a:t> </a:t>
            </a:r>
            <a:r>
              <a:rPr lang="en-US" altLang="en-US" sz="2000" dirty="0">
                <a:latin typeface="Courier New" pitchFamily="49" charset="0"/>
              </a:rPr>
              <a:t>: </a:t>
            </a:r>
            <a:r>
              <a:rPr lang="en-US" altLang="en-US" sz="2000" b="1" u="sng" dirty="0">
                <a:solidFill>
                  <a:srgbClr val="FFC000"/>
                </a:solidFill>
                <a:latin typeface="Courier New" pitchFamily="49" charset="0"/>
              </a:rPr>
              <a:t>public</a:t>
            </a:r>
            <a:r>
              <a:rPr lang="en-US" altLang="en-US" sz="2000" dirty="0">
                <a:latin typeface="Courier New" pitchFamily="49" charset="0"/>
              </a:rPr>
              <a:t> </a:t>
            </a:r>
            <a:r>
              <a:rPr lang="en-US" altLang="en-US" sz="2000" dirty="0" err="1" smtClean="0">
                <a:latin typeface="Courier New" pitchFamily="49" charset="0"/>
              </a:rPr>
              <a:t>gradedActivity</a:t>
            </a:r>
            <a:r>
              <a:rPr lang="en-US" altLang="en-US" sz="2000" dirty="0" smtClean="0">
                <a:latin typeface="Courier New" pitchFamily="49" charset="0"/>
              </a:rPr>
              <a:t> </a:t>
            </a:r>
            <a:endParaRPr lang="en-US" altLang="en-US" sz="2000" dirty="0">
              <a:latin typeface="Courier New" pitchFamily="49" charset="0"/>
            </a:endParaRPr>
          </a:p>
        </p:txBody>
      </p:sp>
    </p:spTree>
    <p:extLst>
      <p:ext uri="{BB962C8B-B14F-4D97-AF65-F5344CB8AC3E}">
        <p14:creationId xmlns:p14="http://schemas.microsoft.com/office/powerpoint/2010/main" val="3892297776"/>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66898" y="228600"/>
            <a:ext cx="5486400" cy="1320800"/>
          </a:xfrm>
        </p:spPr>
        <p:txBody>
          <a:bodyPr/>
          <a:lstStyle/>
          <a:p>
            <a:r>
              <a:rPr lang="en-US" altLang="en-US" dirty="0" smtClean="0"/>
              <a:t>What Does a Child Have?</a:t>
            </a:r>
          </a:p>
        </p:txBody>
      </p:sp>
      <p:sp>
        <p:nvSpPr>
          <p:cNvPr id="10243" name="Rectangle 3"/>
          <p:cNvSpPr>
            <a:spLocks noGrp="1" noChangeArrowheads="1"/>
          </p:cNvSpPr>
          <p:nvPr>
            <p:ph idx="1"/>
          </p:nvPr>
        </p:nvSpPr>
        <p:spPr>
          <a:xfrm>
            <a:off x="609597" y="1371600"/>
            <a:ext cx="8001001" cy="3880773"/>
          </a:xfrm>
        </p:spPr>
        <p:txBody>
          <a:bodyPr>
            <a:noAutofit/>
          </a:bodyPr>
          <a:lstStyle/>
          <a:p>
            <a:pPr>
              <a:lnSpc>
                <a:spcPct val="90000"/>
              </a:lnSpc>
              <a:buFont typeface="Times" panose="02020603050405020304" pitchFamily="18" charset="0"/>
              <a:buNone/>
            </a:pPr>
            <a:r>
              <a:rPr lang="en-US" altLang="en-US" sz="2800" dirty="0" smtClean="0"/>
              <a:t>An object of the derived class has:</a:t>
            </a:r>
          </a:p>
          <a:p>
            <a:pPr>
              <a:lnSpc>
                <a:spcPct val="90000"/>
              </a:lnSpc>
            </a:pPr>
            <a:r>
              <a:rPr lang="en-US" altLang="en-US" sz="2800" dirty="0" smtClean="0"/>
              <a:t>all members defined in child class</a:t>
            </a:r>
          </a:p>
          <a:p>
            <a:pPr>
              <a:lnSpc>
                <a:spcPct val="90000"/>
              </a:lnSpc>
            </a:pPr>
            <a:r>
              <a:rPr lang="en-US" altLang="en-US" sz="2800" dirty="0" smtClean="0"/>
              <a:t>all members declared in parent class</a:t>
            </a:r>
            <a:br>
              <a:rPr lang="en-US" altLang="en-US" sz="2800" dirty="0" smtClean="0"/>
            </a:br>
            <a:endParaRPr lang="en-US" altLang="en-US" sz="2800" dirty="0" smtClean="0"/>
          </a:p>
          <a:p>
            <a:pPr>
              <a:lnSpc>
                <a:spcPct val="90000"/>
              </a:lnSpc>
              <a:buFont typeface="Times" panose="02020603050405020304" pitchFamily="18" charset="0"/>
              <a:buNone/>
            </a:pPr>
            <a:r>
              <a:rPr lang="en-US" altLang="en-US" sz="2800" dirty="0" smtClean="0"/>
              <a:t>An object of the derived class can use:</a:t>
            </a:r>
          </a:p>
          <a:p>
            <a:pPr>
              <a:lnSpc>
                <a:spcPct val="90000"/>
              </a:lnSpc>
            </a:pPr>
            <a:r>
              <a:rPr lang="en-US" altLang="en-US" sz="2800" dirty="0" smtClean="0"/>
              <a:t>all public members defined in child class</a:t>
            </a:r>
          </a:p>
          <a:p>
            <a:pPr>
              <a:lnSpc>
                <a:spcPct val="90000"/>
              </a:lnSpc>
            </a:pPr>
            <a:r>
              <a:rPr lang="en-US" altLang="en-US" sz="2800" dirty="0" smtClean="0"/>
              <a:t>all public members defined in parent class</a:t>
            </a:r>
          </a:p>
        </p:txBody>
      </p:sp>
    </p:spTree>
    <p:extLst>
      <p:ext uri="{BB962C8B-B14F-4D97-AF65-F5344CB8AC3E}">
        <p14:creationId xmlns:p14="http://schemas.microsoft.com/office/powerpoint/2010/main" val="1129353576"/>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28801" y="229704"/>
            <a:ext cx="5486400" cy="1320800"/>
          </a:xfrm>
        </p:spPr>
        <p:txBody>
          <a:bodyPr/>
          <a:lstStyle/>
          <a:p>
            <a:r>
              <a:rPr lang="en-US" altLang="en-US" dirty="0" smtClean="0"/>
              <a:t>What Does a Child NOT Have?</a:t>
            </a:r>
          </a:p>
        </p:txBody>
      </p:sp>
      <p:sp>
        <p:nvSpPr>
          <p:cNvPr id="11267" name="Rectangle 3"/>
          <p:cNvSpPr>
            <a:spLocks noGrp="1" noChangeArrowheads="1"/>
          </p:cNvSpPr>
          <p:nvPr>
            <p:ph idx="1"/>
          </p:nvPr>
        </p:nvSpPr>
        <p:spPr>
          <a:xfrm>
            <a:off x="609600" y="1577008"/>
            <a:ext cx="8534400" cy="4525963"/>
          </a:xfrm>
        </p:spPr>
        <p:txBody>
          <a:bodyPr>
            <a:normAutofit/>
          </a:bodyPr>
          <a:lstStyle/>
          <a:p>
            <a:pPr>
              <a:lnSpc>
                <a:spcPct val="90000"/>
              </a:lnSpc>
              <a:buFont typeface="Times" panose="02020603050405020304" pitchFamily="18" charset="0"/>
              <a:buNone/>
            </a:pPr>
            <a:r>
              <a:rPr lang="en-US" altLang="en-US" sz="2800" dirty="0" smtClean="0"/>
              <a:t>An object of the derived class does not have:</a:t>
            </a:r>
          </a:p>
          <a:p>
            <a:pPr>
              <a:lnSpc>
                <a:spcPct val="90000"/>
              </a:lnSpc>
              <a:buFont typeface="Times" panose="02020603050405020304" pitchFamily="18" charset="0"/>
              <a:buNone/>
            </a:pPr>
            <a:endParaRPr lang="en-US" altLang="en-US" sz="2800" dirty="0" smtClean="0"/>
          </a:p>
          <a:p>
            <a:r>
              <a:rPr lang="en-US" altLang="en-US" sz="2800" dirty="0" smtClean="0"/>
              <a:t>its constructors and its destructor</a:t>
            </a:r>
          </a:p>
          <a:p>
            <a:r>
              <a:rPr lang="en-US" altLang="en-US" sz="2800" dirty="0" smtClean="0"/>
              <a:t>its assignment operator members (operator=)</a:t>
            </a:r>
          </a:p>
          <a:p>
            <a:r>
              <a:rPr lang="en-US" altLang="en-US" sz="2800" dirty="0" smtClean="0"/>
              <a:t>its friends</a:t>
            </a:r>
          </a:p>
          <a:p>
            <a:r>
              <a:rPr lang="en-US" altLang="en-US" sz="2800" dirty="0" smtClean="0"/>
              <a:t>its private members</a:t>
            </a:r>
          </a:p>
        </p:txBody>
      </p:sp>
    </p:spTree>
    <p:extLst>
      <p:ext uri="{BB962C8B-B14F-4D97-AF65-F5344CB8AC3E}">
        <p14:creationId xmlns:p14="http://schemas.microsoft.com/office/powerpoint/2010/main" val="600121151"/>
      </p:ext>
    </p:extLst>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1143000"/>
            <a:ext cx="7848600" cy="4893647"/>
          </a:xfrm>
          <a:prstGeom prst="rect">
            <a:avLst/>
          </a:prstGeom>
          <a:noFill/>
        </p:spPr>
        <p:txBody>
          <a:bodyPr wrap="square" rtlCol="0">
            <a:spAutoFit/>
          </a:bodyPr>
          <a:lstStyle/>
          <a:p>
            <a:r>
              <a:rPr lang="en-US" sz="2400" b="1" dirty="0" smtClean="0"/>
              <a:t>Class </a:t>
            </a:r>
            <a:r>
              <a:rPr lang="en-US" sz="2400" b="1" dirty="0"/>
              <a:t>data members (properties) </a:t>
            </a:r>
            <a:endParaRPr lang="en-US" sz="2400" b="1" dirty="0" smtClean="0"/>
          </a:p>
          <a:p>
            <a:endParaRPr lang="en-US" sz="2400" b="1" dirty="0"/>
          </a:p>
          <a:p>
            <a:r>
              <a:rPr lang="en-US" sz="2400" dirty="0" smtClean="0"/>
              <a:t>Recall the </a:t>
            </a:r>
            <a:r>
              <a:rPr lang="en-US" sz="2400" dirty="0"/>
              <a:t>data members of a class or structure are stored consecutively in the order in which they are declared whenever an instance of the class or structure is created. </a:t>
            </a:r>
            <a:endParaRPr lang="en-US" sz="2400" dirty="0" smtClean="0"/>
          </a:p>
          <a:p>
            <a:endParaRPr lang="en-US" sz="2400" dirty="0" smtClean="0"/>
          </a:p>
          <a:p>
            <a:r>
              <a:rPr lang="en-US" sz="2400" dirty="0" smtClean="0"/>
              <a:t>There </a:t>
            </a:r>
            <a:r>
              <a:rPr lang="en-US" sz="2400" dirty="0"/>
              <a:t>is no performance penalty for organizing data into classes or structures. </a:t>
            </a:r>
            <a:endParaRPr lang="en-US" sz="2400" dirty="0" smtClean="0"/>
          </a:p>
          <a:p>
            <a:endParaRPr lang="en-US" sz="2400" dirty="0"/>
          </a:p>
          <a:p>
            <a:r>
              <a:rPr lang="en-US" sz="2400" dirty="0" smtClean="0"/>
              <a:t>Accessing </a:t>
            </a:r>
            <a:r>
              <a:rPr lang="en-US" sz="2400" dirty="0"/>
              <a:t>a data member of a class or structure object takes no more time than accessing a simple variable</a:t>
            </a:r>
            <a:r>
              <a:rPr lang="en-US" sz="2400" dirty="0" smtClean="0"/>
              <a:t>.</a:t>
            </a:r>
          </a:p>
          <a:p>
            <a:endParaRPr lang="en-US" sz="2400" dirty="0"/>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Tree>
    <p:extLst>
      <p:ext uri="{BB962C8B-B14F-4D97-AF65-F5344CB8AC3E}">
        <p14:creationId xmlns:p14="http://schemas.microsoft.com/office/powerpoint/2010/main" val="388311359"/>
      </p:ext>
    </p:extLst>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
        <p:nvSpPr>
          <p:cNvPr id="2" name="Rectangle 1"/>
          <p:cNvSpPr/>
          <p:nvPr/>
        </p:nvSpPr>
        <p:spPr>
          <a:xfrm>
            <a:off x="152399" y="1295400"/>
            <a:ext cx="8839200"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b="1" dirty="0">
                <a:solidFill>
                  <a:srgbClr val="000000"/>
                </a:solidFill>
                <a:latin typeface="Courier New" panose="02070309020205020404" pitchFamily="49" charset="0"/>
              </a:rPr>
              <a:t>class S2 </a:t>
            </a:r>
            <a:endParaRPr lang="en-US" sz="2000" b="1" dirty="0" smtClean="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  public</a:t>
            </a:r>
            <a:r>
              <a:rPr lang="en-US" sz="2000" b="1" dirty="0">
                <a:solidFill>
                  <a:srgbClr val="000000"/>
                </a:solidFill>
                <a:latin typeface="Courier New" panose="02070309020205020404" pitchFamily="49" charset="0"/>
              </a:rPr>
              <a:t>:</a:t>
            </a: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a[100]; </a:t>
            </a:r>
            <a:r>
              <a:rPr lang="en-US" sz="2000" b="1" dirty="0">
                <a:solidFill>
                  <a:schemeClr val="accent4">
                    <a:lumMod val="50000"/>
                  </a:schemeClr>
                </a:solidFill>
                <a:latin typeface="Courier New" panose="02070309020205020404" pitchFamily="49" charset="0"/>
              </a:rPr>
              <a:t>// 400 bytes. </a:t>
            </a:r>
            <a:endParaRPr lang="en-US" sz="2000" b="1" dirty="0" smtClean="0">
              <a:solidFill>
                <a:schemeClr val="accent4">
                  <a:lumMod val="50000"/>
                </a:schemeClr>
              </a:solidFill>
              <a:latin typeface="Courier New" panose="02070309020205020404" pitchFamily="49" charset="0"/>
            </a:endParaRPr>
          </a:p>
          <a:p>
            <a:r>
              <a:rPr lang="en-US" sz="2000" b="1" dirty="0">
                <a:solidFill>
                  <a:schemeClr val="accent4">
                    <a:lumMod val="50000"/>
                  </a:schemeClr>
                </a:solidFill>
                <a:latin typeface="Courier New" panose="02070309020205020404" pitchFamily="49" charset="0"/>
              </a:rPr>
              <a:t> </a:t>
            </a:r>
            <a:r>
              <a:rPr lang="en-US" sz="2000" b="1" dirty="0" smtClean="0">
                <a:solidFill>
                  <a:schemeClr val="accent4">
                    <a:lumMod val="50000"/>
                  </a:schemeClr>
                </a:solidFill>
                <a:latin typeface="Courier New" panose="02070309020205020404" pitchFamily="49" charset="0"/>
              </a:rPr>
              <a:t>             // first </a:t>
            </a:r>
            <a:r>
              <a:rPr lang="en-US" sz="2000" b="1" dirty="0">
                <a:solidFill>
                  <a:schemeClr val="accent4">
                    <a:lumMod val="50000"/>
                  </a:schemeClr>
                </a:solidFill>
                <a:latin typeface="Courier New" panose="02070309020205020404" pitchFamily="49" charset="0"/>
              </a:rPr>
              <a:t>byte at 0, last byte at 399</a:t>
            </a: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b; </a:t>
            </a:r>
            <a:r>
              <a:rPr lang="en-US" sz="2000" b="1" dirty="0" smtClean="0">
                <a:solidFill>
                  <a:srgbClr val="000000"/>
                </a:solidFill>
                <a:latin typeface="Courier New" panose="02070309020205020404" pitchFamily="49" charset="0"/>
              </a:rPr>
              <a:t>     </a:t>
            </a:r>
            <a:r>
              <a:rPr lang="en-US" sz="2000" b="1" dirty="0" smtClean="0">
                <a:solidFill>
                  <a:schemeClr val="accent4">
                    <a:lumMod val="50000"/>
                  </a:schemeClr>
                </a:solidFill>
                <a:latin typeface="Courier New" panose="02070309020205020404" pitchFamily="49" charset="0"/>
              </a:rPr>
              <a:t>// </a:t>
            </a:r>
            <a:r>
              <a:rPr lang="en-US" sz="2000" b="1" dirty="0">
                <a:solidFill>
                  <a:schemeClr val="accent4">
                    <a:lumMod val="50000"/>
                  </a:schemeClr>
                </a:solidFill>
                <a:latin typeface="Courier New" panose="02070309020205020404" pitchFamily="49" charset="0"/>
              </a:rPr>
              <a:t>4 bytes. </a:t>
            </a:r>
            <a:endParaRPr lang="en-US" sz="2000" b="1" dirty="0" smtClean="0">
              <a:solidFill>
                <a:schemeClr val="accent4">
                  <a:lumMod val="50000"/>
                </a:schemeClr>
              </a:solidFill>
              <a:latin typeface="Courier New" panose="02070309020205020404" pitchFamily="49" charset="0"/>
            </a:endParaRPr>
          </a:p>
          <a:p>
            <a:r>
              <a:rPr lang="en-US" sz="2000" b="1" dirty="0">
                <a:solidFill>
                  <a:schemeClr val="accent4">
                    <a:lumMod val="50000"/>
                  </a:schemeClr>
                </a:solidFill>
                <a:latin typeface="Courier New" panose="02070309020205020404" pitchFamily="49" charset="0"/>
              </a:rPr>
              <a:t> </a:t>
            </a:r>
            <a:r>
              <a:rPr lang="en-US" sz="2000" b="1" dirty="0" smtClean="0">
                <a:solidFill>
                  <a:schemeClr val="accent4">
                    <a:lumMod val="50000"/>
                  </a:schemeClr>
                </a:solidFill>
                <a:latin typeface="Courier New" panose="02070309020205020404" pitchFamily="49" charset="0"/>
              </a:rPr>
              <a:t>             // first </a:t>
            </a:r>
            <a:r>
              <a:rPr lang="en-US" sz="2000" b="1" dirty="0">
                <a:solidFill>
                  <a:schemeClr val="accent4">
                    <a:lumMod val="50000"/>
                  </a:schemeClr>
                </a:solidFill>
                <a:latin typeface="Courier New" panose="02070309020205020404" pitchFamily="49" charset="0"/>
              </a:rPr>
              <a:t>byte at 400, last byte at 403</a:t>
            </a: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ReadB</a:t>
            </a:r>
            <a:r>
              <a:rPr lang="en-US" sz="2000" b="1" dirty="0">
                <a:solidFill>
                  <a:srgbClr val="000000"/>
                </a:solidFill>
                <a:latin typeface="Courier New" panose="02070309020205020404" pitchFamily="49" charset="0"/>
              </a:rPr>
              <a:t>() {return b;}</a:t>
            </a:r>
          </a:p>
          <a:p>
            <a:r>
              <a:rPr lang="en-US" sz="2000" b="1" dirty="0" smtClean="0">
                <a:solidFill>
                  <a:srgbClr val="000000"/>
                </a:solidFill>
                <a:latin typeface="Courier New" panose="02070309020205020404" pitchFamily="49" charset="0"/>
              </a:rPr>
              <a:t>};</a:t>
            </a:r>
          </a:p>
        </p:txBody>
      </p:sp>
      <p:sp>
        <p:nvSpPr>
          <p:cNvPr id="3" name="TextBox 2"/>
          <p:cNvSpPr txBox="1"/>
          <p:nvPr/>
        </p:nvSpPr>
        <p:spPr>
          <a:xfrm>
            <a:off x="533400" y="4419600"/>
            <a:ext cx="73914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If </a:t>
            </a:r>
            <a:r>
              <a:rPr lang="en-US" dirty="0"/>
              <a:t>the offset relative to the beginning of the structure or class is 128 bytes or more then the offset has to be expressed as a 32-bit number (the instruction set has nothing between 8 bit and 32 bit offsets).</a:t>
            </a:r>
          </a:p>
        </p:txBody>
      </p:sp>
    </p:spTree>
    <p:extLst>
      <p:ext uri="{BB962C8B-B14F-4D97-AF65-F5344CB8AC3E}">
        <p14:creationId xmlns:p14="http://schemas.microsoft.com/office/powerpoint/2010/main" val="338065486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900" y="133350"/>
            <a:ext cx="6347713" cy="1320800"/>
          </a:xfrm>
        </p:spPr>
        <p:txBody>
          <a:bodyPr/>
          <a:lstStyle/>
          <a:p>
            <a:pPr>
              <a:defRPr/>
            </a:pPr>
            <a:r>
              <a:rPr lang="en-US" dirty="0" smtClean="0"/>
              <a:t>Inheritance</a:t>
            </a:r>
            <a:endParaRPr lang="en-US" dirty="0"/>
          </a:p>
        </p:txBody>
      </p:sp>
      <p:graphicFrame>
        <p:nvGraphicFramePr>
          <p:cNvPr id="6" name="Diagram 5"/>
          <p:cNvGraphicFramePr/>
          <p:nvPr/>
        </p:nvGraphicFramePr>
        <p:xfrm>
          <a:off x="345751" y="1676400"/>
          <a:ext cx="711767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Flowchart: Terminator 14"/>
          <p:cNvSpPr/>
          <p:nvPr/>
        </p:nvSpPr>
        <p:spPr>
          <a:xfrm>
            <a:off x="6211888" y="1885950"/>
            <a:ext cx="914400"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Food</a:t>
            </a:r>
          </a:p>
        </p:txBody>
      </p:sp>
      <p:sp>
        <p:nvSpPr>
          <p:cNvPr id="16" name="Flowchart: Terminator 15"/>
          <p:cNvSpPr/>
          <p:nvPr/>
        </p:nvSpPr>
        <p:spPr>
          <a:xfrm>
            <a:off x="6249988" y="2266950"/>
            <a:ext cx="1524000"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Blastula</a:t>
            </a:r>
          </a:p>
        </p:txBody>
      </p:sp>
      <p:sp>
        <p:nvSpPr>
          <p:cNvPr id="17" name="Flowchart: Terminator 16"/>
          <p:cNvSpPr/>
          <p:nvPr/>
        </p:nvSpPr>
        <p:spPr>
          <a:xfrm>
            <a:off x="6142038" y="3343275"/>
            <a:ext cx="2571750"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Warm blooded</a:t>
            </a:r>
          </a:p>
        </p:txBody>
      </p:sp>
      <p:sp>
        <p:nvSpPr>
          <p:cNvPr id="18" name="Flowchart: Terminator 17"/>
          <p:cNvSpPr/>
          <p:nvPr/>
        </p:nvSpPr>
        <p:spPr>
          <a:xfrm>
            <a:off x="5564188" y="3638550"/>
            <a:ext cx="2574925"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Mammary glands</a:t>
            </a:r>
          </a:p>
        </p:txBody>
      </p:sp>
      <p:sp>
        <p:nvSpPr>
          <p:cNvPr id="19" name="Flowchart: Terminator 18"/>
          <p:cNvSpPr/>
          <p:nvPr/>
        </p:nvSpPr>
        <p:spPr>
          <a:xfrm>
            <a:off x="6021388" y="4324350"/>
            <a:ext cx="2574925"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Five fingers</a:t>
            </a:r>
          </a:p>
        </p:txBody>
      </p:sp>
      <p:sp>
        <p:nvSpPr>
          <p:cNvPr id="20" name="Flowchart: Terminator 19"/>
          <p:cNvSpPr/>
          <p:nvPr/>
        </p:nvSpPr>
        <p:spPr>
          <a:xfrm>
            <a:off x="5754688" y="4625975"/>
            <a:ext cx="2574925"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Thumbs</a:t>
            </a:r>
          </a:p>
        </p:txBody>
      </p:sp>
      <p:sp>
        <p:nvSpPr>
          <p:cNvPr id="21" name="Flowchart: Terminator 20"/>
          <p:cNvSpPr/>
          <p:nvPr/>
        </p:nvSpPr>
        <p:spPr>
          <a:xfrm>
            <a:off x="5870575" y="5167313"/>
            <a:ext cx="3114675"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Highly developed brains</a:t>
            </a:r>
          </a:p>
        </p:txBody>
      </p:sp>
      <p:sp>
        <p:nvSpPr>
          <p:cNvPr id="22" name="Flowchart: Terminator 21"/>
          <p:cNvSpPr/>
          <p:nvPr/>
        </p:nvSpPr>
        <p:spPr>
          <a:xfrm>
            <a:off x="6223000" y="5468938"/>
            <a:ext cx="914400" cy="3016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95000"/>
                    <a:lumOff val="5000"/>
                  </a:schemeClr>
                </a:solidFill>
              </a:rPr>
              <a:t>Erect</a:t>
            </a:r>
          </a:p>
        </p:txBody>
      </p:sp>
      <p:sp>
        <p:nvSpPr>
          <p:cNvPr id="2" name="TextBox 1"/>
          <p:cNvSpPr txBox="1"/>
          <p:nvPr/>
        </p:nvSpPr>
        <p:spPr>
          <a:xfrm>
            <a:off x="1066800" y="1930400"/>
            <a:ext cx="1226618" cy="369332"/>
          </a:xfrm>
          <a:prstGeom prst="rect">
            <a:avLst/>
          </a:prstGeom>
          <a:noFill/>
        </p:spPr>
        <p:txBody>
          <a:bodyPr wrap="none" rtlCol="0">
            <a:spAutoFit/>
          </a:bodyPr>
          <a:lstStyle/>
          <a:p>
            <a:r>
              <a:rPr lang="en-US" dirty="0" err="1" smtClean="0"/>
              <a:t>Supertype</a:t>
            </a:r>
            <a:endParaRPr lang="en-US" dirty="0"/>
          </a:p>
        </p:txBody>
      </p:sp>
      <p:cxnSp>
        <p:nvCxnSpPr>
          <p:cNvPr id="5" name="Straight Arrow Connector 4"/>
          <p:cNvCxnSpPr/>
          <p:nvPr/>
        </p:nvCxnSpPr>
        <p:spPr>
          <a:xfrm flipV="1">
            <a:off x="2269313" y="2036762"/>
            <a:ext cx="745154" cy="29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38148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
        <p:nvSpPr>
          <p:cNvPr id="2" name="Rectangle 1"/>
          <p:cNvSpPr/>
          <p:nvPr/>
        </p:nvSpPr>
        <p:spPr>
          <a:xfrm>
            <a:off x="152399" y="1295400"/>
            <a:ext cx="8839200"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b="1" dirty="0">
                <a:solidFill>
                  <a:srgbClr val="000000"/>
                </a:solidFill>
                <a:latin typeface="Courier New" panose="02070309020205020404" pitchFamily="49" charset="0"/>
              </a:rPr>
              <a:t>class S2 </a:t>
            </a:r>
            <a:endParaRPr lang="en-US" sz="2000" b="1" dirty="0" smtClean="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  public:</a:t>
            </a:r>
          </a:p>
          <a:p>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b;      </a:t>
            </a:r>
            <a:r>
              <a:rPr lang="en-US" sz="2000" b="1" dirty="0">
                <a:solidFill>
                  <a:schemeClr val="accent4">
                    <a:lumMod val="50000"/>
                  </a:schemeClr>
                </a:solidFill>
                <a:latin typeface="Courier New" panose="02070309020205020404" pitchFamily="49" charset="0"/>
              </a:rPr>
              <a:t>// 4 bytes. </a:t>
            </a:r>
          </a:p>
          <a:p>
            <a:r>
              <a:rPr lang="en-US" sz="2000" b="1" dirty="0">
                <a:solidFill>
                  <a:schemeClr val="accent4">
                    <a:lumMod val="50000"/>
                  </a:schemeClr>
                </a:solidFill>
                <a:latin typeface="Courier New" panose="02070309020205020404" pitchFamily="49" charset="0"/>
              </a:rPr>
              <a:t>              // first byte at </a:t>
            </a:r>
            <a:r>
              <a:rPr lang="en-US" sz="2000" b="1" dirty="0" smtClean="0">
                <a:solidFill>
                  <a:schemeClr val="accent4">
                    <a:lumMod val="50000"/>
                  </a:schemeClr>
                </a:solidFill>
                <a:latin typeface="Courier New" panose="02070309020205020404" pitchFamily="49" charset="0"/>
              </a:rPr>
              <a:t>0, </a:t>
            </a:r>
            <a:r>
              <a:rPr lang="en-US" sz="2000" b="1" dirty="0">
                <a:solidFill>
                  <a:schemeClr val="accent4">
                    <a:lumMod val="50000"/>
                  </a:schemeClr>
                </a:solidFill>
                <a:latin typeface="Courier New" panose="02070309020205020404" pitchFamily="49" charset="0"/>
              </a:rPr>
              <a:t>last byte at </a:t>
            </a:r>
            <a:r>
              <a:rPr lang="en-US" sz="2000" b="1" dirty="0" smtClean="0">
                <a:solidFill>
                  <a:schemeClr val="accent4">
                    <a:lumMod val="50000"/>
                  </a:schemeClr>
                </a:solidFill>
                <a:latin typeface="Courier New" panose="02070309020205020404" pitchFamily="49" charset="0"/>
              </a:rPr>
              <a:t>3</a:t>
            </a:r>
            <a:endParaRPr lang="en-US" sz="2000" b="1" dirty="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a[100]; </a:t>
            </a:r>
            <a:r>
              <a:rPr lang="en-US" sz="2000" b="1" dirty="0">
                <a:solidFill>
                  <a:schemeClr val="accent4">
                    <a:lumMod val="50000"/>
                  </a:schemeClr>
                </a:solidFill>
                <a:latin typeface="Courier New" panose="02070309020205020404" pitchFamily="49" charset="0"/>
              </a:rPr>
              <a:t>// 400 bytes. </a:t>
            </a:r>
            <a:endParaRPr lang="en-US" sz="2000" b="1" dirty="0" smtClean="0">
              <a:solidFill>
                <a:schemeClr val="accent4">
                  <a:lumMod val="50000"/>
                </a:schemeClr>
              </a:solidFill>
              <a:latin typeface="Courier New" panose="02070309020205020404" pitchFamily="49" charset="0"/>
            </a:endParaRPr>
          </a:p>
          <a:p>
            <a:r>
              <a:rPr lang="en-US" sz="2000" b="1" dirty="0">
                <a:solidFill>
                  <a:schemeClr val="accent4">
                    <a:lumMod val="50000"/>
                  </a:schemeClr>
                </a:solidFill>
                <a:latin typeface="Courier New" panose="02070309020205020404" pitchFamily="49" charset="0"/>
              </a:rPr>
              <a:t> </a:t>
            </a:r>
            <a:r>
              <a:rPr lang="en-US" sz="2000" b="1" dirty="0" smtClean="0">
                <a:solidFill>
                  <a:schemeClr val="accent4">
                    <a:lumMod val="50000"/>
                  </a:schemeClr>
                </a:solidFill>
                <a:latin typeface="Courier New" panose="02070309020205020404" pitchFamily="49" charset="0"/>
              </a:rPr>
              <a:t>             // first </a:t>
            </a:r>
            <a:r>
              <a:rPr lang="en-US" sz="2000" b="1" dirty="0">
                <a:solidFill>
                  <a:schemeClr val="accent4">
                    <a:lumMod val="50000"/>
                  </a:schemeClr>
                </a:solidFill>
                <a:latin typeface="Courier New" panose="02070309020205020404" pitchFamily="49" charset="0"/>
              </a:rPr>
              <a:t>byte at </a:t>
            </a:r>
            <a:r>
              <a:rPr lang="en-US" sz="2000" b="1" dirty="0" smtClean="0">
                <a:solidFill>
                  <a:schemeClr val="accent4">
                    <a:lumMod val="50000"/>
                  </a:schemeClr>
                </a:solidFill>
                <a:latin typeface="Courier New" panose="02070309020205020404" pitchFamily="49" charset="0"/>
              </a:rPr>
              <a:t>4, </a:t>
            </a:r>
            <a:r>
              <a:rPr lang="en-US" sz="2000" b="1" dirty="0">
                <a:solidFill>
                  <a:schemeClr val="accent4">
                    <a:lumMod val="50000"/>
                  </a:schemeClr>
                </a:solidFill>
                <a:latin typeface="Courier New" panose="02070309020205020404" pitchFamily="49" charset="0"/>
              </a:rPr>
              <a:t>last byte at </a:t>
            </a:r>
            <a:r>
              <a:rPr lang="en-US" sz="2000" b="1" dirty="0" smtClean="0">
                <a:solidFill>
                  <a:schemeClr val="accent4">
                    <a:lumMod val="50000"/>
                  </a:schemeClr>
                </a:solidFill>
                <a:latin typeface="Courier New" panose="02070309020205020404" pitchFamily="49" charset="0"/>
              </a:rPr>
              <a:t>403</a:t>
            </a:r>
            <a:endParaRPr lang="en-US" sz="2000" b="1" dirty="0">
              <a:solidFill>
                <a:schemeClr val="accent4">
                  <a:lumMod val="50000"/>
                </a:schemeClr>
              </a:solidFill>
              <a:latin typeface="Courier New" panose="02070309020205020404" pitchFamily="49" charset="0"/>
            </a:endParaRP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ReadB</a:t>
            </a:r>
            <a:r>
              <a:rPr lang="en-US" sz="2000" b="1" dirty="0">
                <a:solidFill>
                  <a:srgbClr val="000000"/>
                </a:solidFill>
                <a:latin typeface="Courier New" panose="02070309020205020404" pitchFamily="49" charset="0"/>
              </a:rPr>
              <a:t>() {return b;}</a:t>
            </a:r>
          </a:p>
          <a:p>
            <a:r>
              <a:rPr lang="en-US" sz="2000" b="1" dirty="0" smtClean="0">
                <a:solidFill>
                  <a:srgbClr val="000000"/>
                </a:solidFill>
                <a:latin typeface="Courier New" panose="02070309020205020404" pitchFamily="49" charset="0"/>
              </a:rPr>
              <a:t>};</a:t>
            </a:r>
          </a:p>
        </p:txBody>
      </p:sp>
      <p:sp>
        <p:nvSpPr>
          <p:cNvPr id="3" name="TextBox 2"/>
          <p:cNvSpPr txBox="1"/>
          <p:nvPr/>
        </p:nvSpPr>
        <p:spPr>
          <a:xfrm>
            <a:off x="533400" y="4419600"/>
            <a:ext cx="73914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This makes the code more compact so that the code cache is used more efficiently.</a:t>
            </a:r>
          </a:p>
        </p:txBody>
      </p:sp>
      <p:cxnSp>
        <p:nvCxnSpPr>
          <p:cNvPr id="6" name="Curved Connector 5"/>
          <p:cNvCxnSpPr/>
          <p:nvPr/>
        </p:nvCxnSpPr>
        <p:spPr>
          <a:xfrm rot="16200000" flipH="1">
            <a:off x="1028700" y="2650362"/>
            <a:ext cx="380999" cy="152398"/>
          </a:xfrm>
          <a:prstGeom prst="curvedConnector3">
            <a:avLst>
              <a:gd name="adj1" fmla="val 44893"/>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34141096"/>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00200"/>
            <a:ext cx="7848600" cy="2677656"/>
          </a:xfrm>
          <a:prstGeom prst="rect">
            <a:avLst/>
          </a:prstGeom>
          <a:noFill/>
        </p:spPr>
        <p:txBody>
          <a:bodyPr wrap="square" rtlCol="0">
            <a:spAutoFit/>
          </a:bodyPr>
          <a:lstStyle/>
          <a:p>
            <a:r>
              <a:rPr lang="en-US" sz="2400" b="1" dirty="0" smtClean="0"/>
              <a:t>Rule: </a:t>
            </a:r>
            <a:r>
              <a:rPr lang="en-US" sz="2400" b="1" dirty="0"/>
              <a:t>big arrays and other big objects come last in a structure or class declaration and the most often used data members come first.</a:t>
            </a:r>
            <a:endParaRPr lang="en-US" sz="2400" b="1" dirty="0" smtClean="0"/>
          </a:p>
          <a:p>
            <a:endParaRPr lang="en-US" sz="2400" b="1" dirty="0"/>
          </a:p>
          <a:p>
            <a:r>
              <a:rPr lang="en-US" sz="2400" dirty="0"/>
              <a:t>If it is not possible to contain all data members within the first 128 bytes then put the most often used members in the first 128 bytes.</a:t>
            </a:r>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a:t>
            </a:r>
            <a:r>
              <a:rPr lang="en-US" altLang="en-US" dirty="0" err="1" smtClean="0"/>
              <a:t>Structs</a:t>
            </a:r>
            <a:endParaRPr lang="en-US" altLang="en-US" dirty="0" smtClean="0"/>
          </a:p>
        </p:txBody>
      </p:sp>
    </p:spTree>
    <p:extLst>
      <p:ext uri="{BB962C8B-B14F-4D97-AF65-F5344CB8AC3E}">
        <p14:creationId xmlns:p14="http://schemas.microsoft.com/office/powerpoint/2010/main" val="961966282"/>
      </p:ext>
    </p:extLst>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1143000"/>
            <a:ext cx="7848600" cy="3785652"/>
          </a:xfrm>
          <a:prstGeom prst="rect">
            <a:avLst/>
          </a:prstGeom>
          <a:noFill/>
        </p:spPr>
        <p:txBody>
          <a:bodyPr wrap="square" rtlCol="0">
            <a:spAutoFit/>
          </a:bodyPr>
          <a:lstStyle/>
          <a:p>
            <a:r>
              <a:rPr lang="en-US" sz="2400" b="1" dirty="0"/>
              <a:t>Class member functions (methods</a:t>
            </a:r>
            <a:r>
              <a:rPr lang="en-US" sz="2400" b="1" dirty="0" smtClean="0"/>
              <a:t>)</a:t>
            </a:r>
          </a:p>
          <a:p>
            <a:endParaRPr lang="en-US" sz="2400" b="1" dirty="0"/>
          </a:p>
          <a:p>
            <a:r>
              <a:rPr lang="en-US" sz="2400" dirty="0"/>
              <a:t>Each time a new object of a class is declared or created it will generate a new instance of the data members. But each member function has only one instance. The function code is not copied because the same code can be applied to all instances of the class</a:t>
            </a:r>
            <a:r>
              <a:rPr lang="en-US" sz="2400" dirty="0" smtClean="0"/>
              <a:t>.</a:t>
            </a:r>
          </a:p>
          <a:p>
            <a:endParaRPr lang="en-US" sz="2400" dirty="0"/>
          </a:p>
          <a:p>
            <a:r>
              <a:rPr lang="en-US" sz="2400" dirty="0"/>
              <a:t>Calling a member function is as fast as calling a simple function with a pointer or reference to a structure. </a:t>
            </a:r>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Tree>
    <p:extLst>
      <p:ext uri="{BB962C8B-B14F-4D97-AF65-F5344CB8AC3E}">
        <p14:creationId xmlns:p14="http://schemas.microsoft.com/office/powerpoint/2010/main" val="529145365"/>
      </p:ext>
    </p:extLst>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
        <p:nvSpPr>
          <p:cNvPr id="2" name="Rectangle 1"/>
          <p:cNvSpPr/>
          <p:nvPr/>
        </p:nvSpPr>
        <p:spPr>
          <a:xfrm>
            <a:off x="152399" y="1295400"/>
            <a:ext cx="8839200"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b="1" dirty="0">
                <a:solidFill>
                  <a:srgbClr val="000000"/>
                </a:solidFill>
                <a:latin typeface="Courier New" panose="02070309020205020404" pitchFamily="49" charset="0"/>
              </a:rPr>
              <a:t>class S3 </a:t>
            </a:r>
            <a:endParaRPr lang="en-US" sz="2000" b="1" dirty="0" smtClean="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  public</a:t>
            </a:r>
            <a:r>
              <a:rPr lang="en-US" sz="2000" b="1" dirty="0">
                <a:solidFill>
                  <a:srgbClr val="000000"/>
                </a:solidFill>
                <a:latin typeface="Courier New" panose="02070309020205020404" pitchFamily="49" charset="0"/>
              </a:rPr>
              <a:t>:</a:t>
            </a: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a;</a:t>
            </a: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b;</a:t>
            </a:r>
          </a:p>
          <a:p>
            <a:r>
              <a:rPr lang="en-US" sz="2000" b="1" dirty="0" smtClean="0">
                <a:solidFill>
                  <a:srgbClr val="000000"/>
                </a:solidFill>
                <a:latin typeface="Courier New" panose="02070309020205020404" pitchFamily="49" charset="0"/>
              </a:rPr>
              <a:t>  </a:t>
            </a:r>
            <a:r>
              <a:rPr lang="en-US" sz="2000" b="1" dirty="0" err="1" smtClean="0">
                <a:solidFill>
                  <a:srgbClr val="000000"/>
                </a:solidFill>
                <a:latin typeface="Courier New" panose="02070309020205020404" pitchFamily="49" charset="0"/>
              </a:rPr>
              <a:t>int</a:t>
            </a:r>
            <a:r>
              <a:rPr lang="en-US" sz="2000" b="1" dirty="0" smtClean="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Sum1() {return a + b;}</a:t>
            </a:r>
          </a:p>
          <a:p>
            <a:r>
              <a:rPr lang="en-US" sz="2000" b="1" dirty="0">
                <a:solidFill>
                  <a:srgbClr val="000000"/>
                </a:solidFill>
                <a:latin typeface="Courier New" panose="02070309020205020404" pitchFamily="49" charset="0"/>
              </a:rPr>
              <a:t>};</a:t>
            </a:r>
          </a:p>
          <a:p>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Sum2(S3 * p) {return p-&gt;a + p-&gt;b;}</a:t>
            </a:r>
          </a:p>
          <a:p>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Sum3(S3 &amp; r) {return </a:t>
            </a:r>
            <a:r>
              <a:rPr lang="en-US" sz="2000" b="1" dirty="0" err="1">
                <a:solidFill>
                  <a:srgbClr val="000000"/>
                </a:solidFill>
                <a:latin typeface="Courier New" panose="02070309020205020404" pitchFamily="49" charset="0"/>
              </a:rPr>
              <a:t>r.a</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r.b</a:t>
            </a:r>
            <a:r>
              <a:rPr lang="en-US" sz="2000" b="1" dirty="0">
                <a:solidFill>
                  <a:srgbClr val="000000"/>
                </a:solidFill>
                <a:latin typeface="Courier New" panose="02070309020205020404" pitchFamily="49" charset="0"/>
              </a:rPr>
              <a:t>;}</a:t>
            </a:r>
            <a:endParaRPr lang="en-US" sz="2000" b="1" dirty="0" smtClean="0">
              <a:solidFill>
                <a:srgbClr val="000000"/>
              </a:solidFill>
              <a:latin typeface="Courier New" panose="02070309020205020404" pitchFamily="49" charset="0"/>
            </a:endParaRPr>
          </a:p>
        </p:txBody>
      </p:sp>
      <p:sp>
        <p:nvSpPr>
          <p:cNvPr id="3" name="TextBox 2"/>
          <p:cNvSpPr txBox="1"/>
          <p:nvPr/>
        </p:nvSpPr>
        <p:spPr>
          <a:xfrm>
            <a:off x="533400" y="4419600"/>
            <a:ext cx="7391400"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The three functions Sum1, Sum2 and Sum3 are doing exactly the same thing and they are equally efficient. If you look at the code generated by the compiler, you will notice that some compilers will make exactly identical code for the three functions. Sum1 has an implicit 'this' pointer which does the same thing as p and r in Sum2 and Sum3.</a:t>
            </a:r>
          </a:p>
        </p:txBody>
      </p:sp>
    </p:spTree>
    <p:extLst>
      <p:ext uri="{BB962C8B-B14F-4D97-AF65-F5344CB8AC3E}">
        <p14:creationId xmlns:p14="http://schemas.microsoft.com/office/powerpoint/2010/main" val="1468957986"/>
      </p:ext>
    </p:extLst>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00200"/>
            <a:ext cx="7848600" cy="2677656"/>
          </a:xfrm>
          <a:prstGeom prst="rect">
            <a:avLst/>
          </a:prstGeom>
          <a:noFill/>
        </p:spPr>
        <p:txBody>
          <a:bodyPr wrap="square" rtlCol="0">
            <a:spAutoFit/>
          </a:bodyPr>
          <a:lstStyle/>
          <a:p>
            <a:r>
              <a:rPr lang="en-US" sz="2400" b="1" dirty="0" smtClean="0"/>
              <a:t>Rule: </a:t>
            </a:r>
            <a:r>
              <a:rPr lang="en-US" sz="2400" b="1" dirty="0"/>
              <a:t>make member functions faster by making them static if they don't need any non-static access.</a:t>
            </a:r>
            <a:endParaRPr lang="en-US" sz="2400" b="1" dirty="0" smtClean="0"/>
          </a:p>
          <a:p>
            <a:endParaRPr lang="en-US" sz="2400" b="1" dirty="0"/>
          </a:p>
          <a:p>
            <a:r>
              <a:rPr lang="en-US" sz="2400" dirty="0"/>
              <a:t>A static member function cannot access any non-static data members or non-static member functions. A static member function is faster than a non-static member function because it doesn't need the </a:t>
            </a:r>
            <a:r>
              <a:rPr lang="en-US" sz="2400" b="1" dirty="0" smtClean="0">
                <a:latin typeface="Courier New" panose="02070309020205020404" pitchFamily="49" charset="0"/>
                <a:cs typeface="Courier New" panose="02070309020205020404" pitchFamily="49" charset="0"/>
              </a:rPr>
              <a:t>this</a:t>
            </a:r>
            <a:r>
              <a:rPr lang="en-US" sz="2400" b="1" dirty="0" smtClean="0"/>
              <a:t> </a:t>
            </a:r>
            <a:r>
              <a:rPr lang="en-US" sz="2400" dirty="0"/>
              <a:t>pointer.</a:t>
            </a:r>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Tree>
    <p:extLst>
      <p:ext uri="{BB962C8B-B14F-4D97-AF65-F5344CB8AC3E}">
        <p14:creationId xmlns:p14="http://schemas.microsoft.com/office/powerpoint/2010/main" val="447950173"/>
      </p:ext>
    </p:extLst>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00200"/>
            <a:ext cx="7848600" cy="3046988"/>
          </a:xfrm>
          <a:prstGeom prst="rect">
            <a:avLst/>
          </a:prstGeom>
          <a:noFill/>
        </p:spPr>
        <p:txBody>
          <a:bodyPr wrap="square" rtlCol="0">
            <a:spAutoFit/>
          </a:bodyPr>
          <a:lstStyle/>
          <a:p>
            <a:r>
              <a:rPr lang="en-US" sz="2400" b="1" dirty="0" smtClean="0"/>
              <a:t>Rule: </a:t>
            </a:r>
            <a:r>
              <a:rPr lang="en-US" sz="2400" b="1" dirty="0"/>
              <a:t>turn </a:t>
            </a:r>
            <a:r>
              <a:rPr lang="en-US" sz="2400" b="1" dirty="0" smtClean="0"/>
              <a:t>RTTI </a:t>
            </a:r>
            <a:r>
              <a:rPr lang="en-US" sz="2400" b="1" dirty="0"/>
              <a:t>off and use alternative implementations.</a:t>
            </a:r>
            <a:endParaRPr lang="en-US" sz="2400" b="1" dirty="0" smtClean="0"/>
          </a:p>
          <a:p>
            <a:endParaRPr lang="en-US" sz="2400" b="1" dirty="0"/>
          </a:p>
          <a:p>
            <a:r>
              <a:rPr lang="en-US" sz="2400" dirty="0"/>
              <a:t>Runtime type identification (RTTI</a:t>
            </a:r>
            <a:r>
              <a:rPr lang="en-US" sz="2400" dirty="0" smtClean="0"/>
              <a:t>). </a:t>
            </a:r>
            <a:r>
              <a:rPr lang="en-US" sz="2400" dirty="0"/>
              <a:t>Runtime type identification adds extra information to all class objects and is not efficient. If the compiler has an option for RTTI then turn it off and use alternative </a:t>
            </a:r>
            <a:r>
              <a:rPr lang="en-US" sz="2400" dirty="0" smtClean="0"/>
              <a:t>implementations.</a:t>
            </a:r>
            <a:endParaRPr lang="en-US" sz="2400" dirty="0"/>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Classes</a:t>
            </a:r>
          </a:p>
        </p:txBody>
      </p:sp>
    </p:spTree>
    <p:extLst>
      <p:ext uri="{BB962C8B-B14F-4D97-AF65-F5344CB8AC3E}">
        <p14:creationId xmlns:p14="http://schemas.microsoft.com/office/powerpoint/2010/main" val="3618960845"/>
      </p:ext>
    </p:extLst>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sz="quarter" idx="4294967295"/>
          </p:nvPr>
        </p:nvSpPr>
        <p:spPr>
          <a:xfrm>
            <a:off x="228600" y="1447800"/>
            <a:ext cx="8229600" cy="4456112"/>
          </a:xfrm>
        </p:spPr>
        <p:txBody>
          <a:bodyPr>
            <a:normAutofit fontScale="92500" lnSpcReduction="20000"/>
          </a:bodyPr>
          <a:lstStyle/>
          <a:p>
            <a:r>
              <a:rPr lang="en-US" altLang="en-US" sz="3600" i="1" dirty="0" smtClean="0">
                <a:solidFill>
                  <a:schemeClr val="tx1"/>
                </a:solidFill>
              </a:rPr>
              <a:t>What is a </a:t>
            </a:r>
            <a:r>
              <a:rPr lang="en-US" altLang="en-US" sz="3600" i="1" dirty="0" err="1" smtClean="0">
                <a:solidFill>
                  <a:schemeClr val="tx1"/>
                </a:solidFill>
              </a:rPr>
              <a:t>c++</a:t>
            </a:r>
            <a:r>
              <a:rPr lang="en-US" altLang="en-US" sz="3600" i="1" dirty="0" smtClean="0">
                <a:solidFill>
                  <a:schemeClr val="tx1"/>
                </a:solidFill>
              </a:rPr>
              <a:t> </a:t>
            </a:r>
            <a:r>
              <a:rPr lang="en-US" altLang="en-US" sz="3600" i="1" dirty="0" err="1" smtClean="0">
                <a:solidFill>
                  <a:schemeClr val="tx1"/>
                </a:solidFill>
              </a:rPr>
              <a:t>struct</a:t>
            </a:r>
            <a:r>
              <a:rPr lang="en-US" altLang="en-US" sz="3600" i="1" dirty="0" smtClean="0">
                <a:solidFill>
                  <a:schemeClr val="tx1"/>
                </a:solidFill>
              </a:rPr>
              <a:t>? Is it a class?</a:t>
            </a:r>
          </a:p>
          <a:p>
            <a:r>
              <a:rPr lang="en-US" altLang="en-US" sz="3600" i="1" dirty="0" smtClean="0">
                <a:solidFill>
                  <a:schemeClr val="tx1"/>
                </a:solidFill>
              </a:rPr>
              <a:t>How do you refer to items in the </a:t>
            </a:r>
            <a:r>
              <a:rPr lang="en-US" altLang="en-US" sz="3600" i="1" dirty="0" err="1" smtClean="0">
                <a:solidFill>
                  <a:schemeClr val="tx1"/>
                </a:solidFill>
              </a:rPr>
              <a:t>struct</a:t>
            </a:r>
            <a:r>
              <a:rPr lang="en-US" altLang="en-US" sz="3600" i="1" dirty="0" smtClean="0">
                <a:solidFill>
                  <a:schemeClr val="tx1"/>
                </a:solidFill>
              </a:rPr>
              <a:t>?</a:t>
            </a:r>
          </a:p>
          <a:p>
            <a:r>
              <a:rPr lang="en-US" altLang="en-US" sz="3600" i="1" dirty="0" smtClean="0">
                <a:solidFill>
                  <a:schemeClr val="tx1"/>
                </a:solidFill>
              </a:rPr>
              <a:t>Can we compare </a:t>
            </a:r>
            <a:r>
              <a:rPr lang="en-US" altLang="en-US" sz="3600" i="1" dirty="0" err="1" smtClean="0">
                <a:solidFill>
                  <a:schemeClr val="tx1"/>
                </a:solidFill>
              </a:rPr>
              <a:t>structs</a:t>
            </a:r>
            <a:r>
              <a:rPr lang="en-US" altLang="en-US" sz="3600" i="1" dirty="0" smtClean="0">
                <a:solidFill>
                  <a:schemeClr val="tx1"/>
                </a:solidFill>
              </a:rPr>
              <a:t>?</a:t>
            </a:r>
          </a:p>
          <a:p>
            <a:r>
              <a:rPr lang="en-US" altLang="en-US" sz="3600" i="1" dirty="0" smtClean="0">
                <a:solidFill>
                  <a:schemeClr val="tx1"/>
                </a:solidFill>
              </a:rPr>
              <a:t>How do you code to reference fields in nested structures?</a:t>
            </a:r>
          </a:p>
          <a:p>
            <a:r>
              <a:rPr lang="en-US" altLang="en-US" sz="3600" i="1" dirty="0" smtClean="0">
                <a:solidFill>
                  <a:schemeClr val="tx1"/>
                </a:solidFill>
              </a:rPr>
              <a:t>Create a pointer named </a:t>
            </a:r>
            <a:r>
              <a:rPr lang="en-US" altLang="en-US" sz="3600" i="1" dirty="0" err="1" smtClean="0">
                <a:solidFill>
                  <a:schemeClr val="tx1"/>
                </a:solidFill>
              </a:rPr>
              <a:t>ptr</a:t>
            </a:r>
            <a:r>
              <a:rPr lang="en-US" altLang="en-US" sz="3600" i="1" dirty="0" smtClean="0">
                <a:solidFill>
                  <a:schemeClr val="tx1"/>
                </a:solidFill>
              </a:rPr>
              <a:t> and set it to the </a:t>
            </a:r>
            <a:r>
              <a:rPr lang="en-US" altLang="en-US" sz="3600" i="1" dirty="0" err="1" smtClean="0">
                <a:solidFill>
                  <a:schemeClr val="tx1"/>
                </a:solidFill>
              </a:rPr>
              <a:t>struct</a:t>
            </a:r>
            <a:r>
              <a:rPr lang="en-US" altLang="en-US" sz="3600" i="1" dirty="0" smtClean="0">
                <a:solidFill>
                  <a:schemeClr val="tx1"/>
                </a:solidFill>
              </a:rPr>
              <a:t> called </a:t>
            </a:r>
            <a:r>
              <a:rPr lang="en-US" altLang="en-US" sz="3600" i="1" dirty="0" err="1" smtClean="0">
                <a:solidFill>
                  <a:schemeClr val="tx1"/>
                </a:solidFill>
              </a:rPr>
              <a:t>bigStruct</a:t>
            </a:r>
            <a:r>
              <a:rPr lang="en-US" altLang="en-US" sz="3600" i="1" dirty="0" smtClean="0">
                <a:solidFill>
                  <a:schemeClr val="tx1"/>
                </a:solidFill>
              </a:rPr>
              <a:t>.</a:t>
            </a:r>
          </a:p>
          <a:p>
            <a:r>
              <a:rPr lang="en-US" altLang="en-US" sz="3600" i="1" dirty="0" smtClean="0">
                <a:solidFill>
                  <a:schemeClr val="tx1"/>
                </a:solidFill>
              </a:rPr>
              <a:t>Access the item stuff in </a:t>
            </a:r>
            <a:r>
              <a:rPr lang="en-US" altLang="en-US" sz="3600" i="1" dirty="0" err="1" smtClean="0">
                <a:solidFill>
                  <a:schemeClr val="tx1"/>
                </a:solidFill>
              </a:rPr>
              <a:t>bigStruct</a:t>
            </a:r>
            <a:r>
              <a:rPr lang="en-US" altLang="en-US" sz="3600" i="1" dirty="0" smtClean="0">
                <a:solidFill>
                  <a:schemeClr val="tx1"/>
                </a:solidFill>
              </a:rPr>
              <a:t> using the pointer </a:t>
            </a:r>
            <a:r>
              <a:rPr lang="en-US" altLang="en-US" sz="3600" i="1" dirty="0" err="1" smtClean="0">
                <a:solidFill>
                  <a:schemeClr val="tx1"/>
                </a:solidFill>
              </a:rPr>
              <a:t>ptr</a:t>
            </a:r>
            <a:r>
              <a:rPr lang="en-US" altLang="en-US" sz="3600" i="1" dirty="0" smtClean="0">
                <a:solidFill>
                  <a:schemeClr val="tx1"/>
                </a:solidFill>
              </a:rPr>
              <a:t>.</a:t>
            </a:r>
            <a:endParaRPr lang="en-US" altLang="en-US" sz="3600" i="1" dirty="0">
              <a:solidFill>
                <a:schemeClr val="tx1"/>
              </a:solidFill>
            </a:endParaRPr>
          </a:p>
          <a:p>
            <a:endParaRPr lang="en-US" altLang="en-US" sz="3600" i="1" dirty="0" smtClean="0"/>
          </a:p>
          <a:p>
            <a:endParaRPr lang="en-US" altLang="en-US" sz="3600" i="1" dirty="0" smtClean="0"/>
          </a:p>
          <a:p>
            <a:endParaRPr lang="en-US" altLang="en-US" sz="3600" i="1" dirty="0" smtClean="0"/>
          </a:p>
          <a:p>
            <a:endParaRPr lang="en-US" altLang="en-US" dirty="0" smtClean="0"/>
          </a:p>
        </p:txBody>
      </p:sp>
      <p:sp>
        <p:nvSpPr>
          <p:cNvPr id="28681" name="Title 3"/>
          <p:cNvSpPr>
            <a:spLocks noGrp="1"/>
          </p:cNvSpPr>
          <p:nvPr>
            <p:ph type="title"/>
          </p:nvPr>
        </p:nvSpPr>
        <p:spPr>
          <a:xfrm>
            <a:off x="2286000" y="152400"/>
            <a:ext cx="1600200" cy="685800"/>
          </a:xfrm>
          <a:solidFill>
            <a:srgbClr val="FFFF00"/>
          </a:solidFill>
        </p:spPr>
        <p:style>
          <a:lnRef idx="1">
            <a:schemeClr val="accent2"/>
          </a:lnRef>
          <a:fillRef idx="2">
            <a:schemeClr val="accent2"/>
          </a:fillRef>
          <a:effectRef idx="1">
            <a:schemeClr val="accent2"/>
          </a:effectRef>
          <a:fontRef idx="minor">
            <a:schemeClr val="dk1"/>
          </a:fontRef>
        </p:style>
        <p:txBody>
          <a:bodyPr/>
          <a:lstStyle/>
          <a:p>
            <a:r>
              <a:rPr lang="en-US" altLang="en-US" dirty="0" smtClean="0"/>
              <a:t>Q &amp; A</a:t>
            </a:r>
          </a:p>
        </p:txBody>
      </p:sp>
    </p:spTree>
    <p:extLst>
      <p:ext uri="{BB962C8B-B14F-4D97-AF65-F5344CB8AC3E}">
        <p14:creationId xmlns:p14="http://schemas.microsoft.com/office/powerpoint/2010/main" val="1578074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16" y="1295401"/>
            <a:ext cx="5116007" cy="2952864"/>
          </a:xfrm>
          <a:prstGeom prst="rect">
            <a:avLst/>
          </a:prstGeom>
        </p:spPr>
      </p:pic>
      <p:sp>
        <p:nvSpPr>
          <p:cNvPr id="4" name="Oval Callout 3"/>
          <p:cNvSpPr/>
          <p:nvPr/>
        </p:nvSpPr>
        <p:spPr>
          <a:xfrm>
            <a:off x="4876800" y="0"/>
            <a:ext cx="3810000" cy="2136648"/>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tx1">
                    <a:lumMod val="95000"/>
                    <a:lumOff val="5000"/>
                  </a:schemeClr>
                </a:solidFill>
              </a:rPr>
              <a:t>Objects are better than ice cream!</a:t>
            </a:r>
            <a:endParaRPr lang="en-US" sz="2400" i="1" dirty="0">
              <a:solidFill>
                <a:schemeClr val="tx1">
                  <a:lumMod val="95000"/>
                  <a:lumOff val="5000"/>
                </a:schemeClr>
              </a:solidFill>
            </a:endParaRPr>
          </a:p>
        </p:txBody>
      </p:sp>
    </p:spTree>
    <p:extLst>
      <p:ext uri="{BB962C8B-B14F-4D97-AF65-F5344CB8AC3E}">
        <p14:creationId xmlns:p14="http://schemas.microsoft.com/office/powerpoint/2010/main" val="2668256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14300" y="1143000"/>
            <a:ext cx="8915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Walter </a:t>
            </a:r>
            <a:r>
              <a:rPr lang="en-US" altLang="en-US" sz="1600" dirty="0" err="1">
                <a:latin typeface="Aharoni" panose="02010803020104030203" pitchFamily="2" charset="-79"/>
                <a:cs typeface="Aharoni" panose="02010803020104030203" pitchFamily="2" charset="-79"/>
              </a:rPr>
              <a:t>Savitch</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Problem solving with C++ </a:t>
            </a:r>
            <a:r>
              <a:rPr lang="en-US" altLang="en-US" sz="1600" dirty="0" smtClean="0">
                <a:latin typeface="Aharoni" panose="02010803020104030203" pitchFamily="2" charset="-79"/>
                <a:cs typeface="Aharoni" panose="02010803020104030203" pitchFamily="2" charset="-79"/>
              </a:rPr>
              <a:t>(9th </a:t>
            </a:r>
            <a:r>
              <a:rPr lang="en-US" altLang="en-US" sz="1600" dirty="0">
                <a:latin typeface="Aharoni" panose="02010803020104030203" pitchFamily="2" charset="-79"/>
                <a:cs typeface="Aharoni" panose="02010803020104030203" pitchFamily="2" charset="-79"/>
              </a:rPr>
              <a:t>Edition)</a:t>
            </a:r>
            <a:r>
              <a:rPr lang="en-US" altLang="en-US" sz="1600" i="1" dirty="0">
                <a:latin typeface="Aharoni" panose="02010803020104030203" pitchFamily="2" charset="-79"/>
                <a:cs typeface="Aharoni" panose="02010803020104030203" pitchFamily="2" charset="-79"/>
              </a:rPr>
              <a:t>. </a:t>
            </a:r>
            <a:r>
              <a:rPr lang="en-US" altLang="en-US" sz="1600" dirty="0">
                <a:latin typeface="Aharoni" panose="02010803020104030203" pitchFamily="2" charset="-79"/>
                <a:cs typeface="Aharoni" panose="02010803020104030203" pitchFamily="2" charset="-79"/>
              </a:rPr>
              <a:t>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Gaddis, </a:t>
            </a:r>
            <a:r>
              <a:rPr lang="en-US" altLang="en-US" sz="1600" i="1" dirty="0">
                <a:latin typeface="Aharoni" panose="02010803020104030203" pitchFamily="2" charset="-79"/>
                <a:cs typeface="Aharoni" panose="02010803020104030203" pitchFamily="2" charset="-79"/>
              </a:rPr>
              <a:t>Starting Out with C++: From Control Structures through Objects</a:t>
            </a:r>
            <a:r>
              <a:rPr lang="en-US" altLang="en-US" sz="1600" dirty="0">
                <a:latin typeface="Aharoni" panose="02010803020104030203" pitchFamily="2" charset="-79"/>
                <a:cs typeface="Aharoni" panose="02010803020104030203" pitchFamily="2" charset="-79"/>
              </a:rPr>
              <a:t>, (8th Ed.) , 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Bjarne </a:t>
            </a:r>
            <a:r>
              <a:rPr lang="en-US" altLang="en-US" sz="1600" dirty="0" err="1">
                <a:latin typeface="Aharoni" panose="02010803020104030203" pitchFamily="2" charset="-79"/>
                <a:cs typeface="Aharoni" panose="02010803020104030203" pitchFamily="2" charset="-79"/>
              </a:rPr>
              <a:t>Stroustrup</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The C++ Programming Language, </a:t>
            </a:r>
            <a:r>
              <a:rPr lang="en-US" altLang="en-US" sz="1600" dirty="0">
                <a:latin typeface="Aharoni" panose="02010803020104030203" pitchFamily="2" charset="-79"/>
                <a:cs typeface="Aharoni" panose="02010803020104030203" pitchFamily="2" charset="-79"/>
              </a:rPr>
              <a:t>3rd Edition, Addison-Wesley Longman Publishing Co., Inc. Boston, MA, USA ©2007</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Herb Sutter, Andrei </a:t>
            </a:r>
            <a:r>
              <a:rPr lang="en-US" altLang="en-US" sz="1600" dirty="0" err="1">
                <a:latin typeface="Aharoni" panose="02010803020104030203" pitchFamily="2" charset="-79"/>
                <a:cs typeface="Aharoni" panose="02010803020104030203" pitchFamily="2" charset="-79"/>
              </a:rPr>
              <a:t>Alexandrescu</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coding standards : 101 rules, guidelines, and best practices, </a:t>
            </a:r>
            <a:r>
              <a:rPr lang="en-US" altLang="en-US" sz="1600" dirty="0">
                <a:latin typeface="Aharoni" panose="02010803020104030203" pitchFamily="2" charset="-79"/>
                <a:cs typeface="Aharoni" panose="02010803020104030203" pitchFamily="2" charset="-79"/>
              </a:rPr>
              <a:t>Copyright © 2005 Pearson Education, Inc</a:t>
            </a:r>
            <a:r>
              <a:rPr lang="en-US" altLang="en-US" sz="1600" dirty="0" smtClean="0">
                <a:latin typeface="Aharoni" panose="02010803020104030203" pitchFamily="2" charset="-79"/>
                <a:cs typeface="Aharoni" panose="02010803020104030203" pitchFamily="2" charset="-79"/>
              </a:rPr>
              <a:t>.</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Frank M. </a:t>
            </a:r>
            <a:r>
              <a:rPr lang="en-US" altLang="en-US" sz="1600" b="1" dirty="0" err="1">
                <a:latin typeface="Aharoni" panose="02010803020104030203" pitchFamily="2" charset="-79"/>
                <a:cs typeface="Aharoni" panose="02010803020104030203" pitchFamily="2" charset="-79"/>
              </a:rPr>
              <a:t>Carrano</a:t>
            </a:r>
            <a:r>
              <a:rPr lang="en-US" altLang="en-US" sz="1600" b="1"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Data Abstraction &amp; Problem Solving with C++ </a:t>
            </a:r>
            <a:r>
              <a:rPr lang="en-US" altLang="en-US" sz="1600" dirty="0">
                <a:latin typeface="Aharoni" panose="02010803020104030203" pitchFamily="2" charset="-79"/>
                <a:cs typeface="Aharoni" panose="02010803020104030203" pitchFamily="2" charset="-79"/>
              </a:rPr>
              <a:t>(5th Edition)</a:t>
            </a:r>
          </a:p>
          <a:p>
            <a:pPr algn="l">
              <a:spcBef>
                <a:spcPct val="0"/>
              </a:spcBef>
              <a:buClrTx/>
            </a:pPr>
            <a:r>
              <a:rPr lang="en-US" altLang="en-US" sz="1600" dirty="0">
                <a:latin typeface="Aharoni" panose="02010803020104030203" pitchFamily="2" charset="-79"/>
                <a:cs typeface="Aharoni" panose="02010803020104030203" pitchFamily="2" charset="-79"/>
              </a:rPr>
              <a:t>Addison-Wesley Longman Publishing Co., Inc. Boston, MA, USA ©2006</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dirty="0">
                <a:latin typeface="Aharoni" panose="02010803020104030203" pitchFamily="2" charset="-79"/>
                <a:cs typeface="Aharoni" panose="02010803020104030203" pitchFamily="2" charset="-79"/>
              </a:rPr>
              <a:t>Paul </a:t>
            </a:r>
            <a:r>
              <a:rPr lang="en-US" altLang="en-US" sz="1600" dirty="0" err="1">
                <a:latin typeface="Aharoni" panose="02010803020104030203" pitchFamily="2" charset="-79"/>
                <a:cs typeface="Aharoni" panose="02010803020104030203" pitchFamily="2" charset="-79"/>
              </a:rPr>
              <a:t>Deitel</a:t>
            </a:r>
            <a:r>
              <a:rPr lang="en-US" altLang="en-US" sz="1600" dirty="0">
                <a:latin typeface="Aharoni" panose="02010803020104030203" pitchFamily="2" charset="-79"/>
                <a:cs typeface="Aharoni" panose="02010803020104030203" pitchFamily="2" charset="-79"/>
              </a:rPr>
              <a:t> &amp; Harvey </a:t>
            </a:r>
            <a:r>
              <a:rPr lang="en-US" altLang="en-US" sz="1600" dirty="0" err="1">
                <a:latin typeface="Aharoni" panose="02010803020104030203" pitchFamily="2" charset="-79"/>
                <a:cs typeface="Aharoni" panose="02010803020104030203" pitchFamily="2" charset="-79"/>
              </a:rPr>
              <a:t>Deitel</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How to Program</a:t>
            </a:r>
            <a:r>
              <a:rPr lang="en-US" altLang="en-US" sz="1600" dirty="0">
                <a:latin typeface="Aharoni" panose="02010803020104030203" pitchFamily="2" charset="-79"/>
                <a:cs typeface="Aharoni" panose="02010803020104030203" pitchFamily="2" charset="-79"/>
              </a:rPr>
              <a:t>, (7</a:t>
            </a:r>
            <a:r>
              <a:rPr lang="en-US" altLang="en-US" sz="1600" baseline="30000" dirty="0">
                <a:latin typeface="Aharoni" panose="02010803020104030203" pitchFamily="2" charset="-79"/>
                <a:cs typeface="Aharoni" panose="02010803020104030203" pitchFamily="2" charset="-79"/>
              </a:rPr>
              <a:t>th</a:t>
            </a:r>
            <a:r>
              <a:rPr lang="en-US" altLang="en-US" sz="1600" dirty="0">
                <a:latin typeface="Aharoni" panose="02010803020104030203" pitchFamily="2" charset="-79"/>
                <a:cs typeface="Aharoni" panose="02010803020104030203" pitchFamily="2" charset="-79"/>
              </a:rPr>
              <a:t> Ed.) © 2010 by Pearson Education, Inc.</a:t>
            </a:r>
          </a:p>
          <a:p>
            <a:pPr algn="l">
              <a:spcBef>
                <a:spcPct val="0"/>
              </a:spcBef>
              <a:buClrTx/>
            </a:pPr>
            <a:r>
              <a:rPr lang="en-US" altLang="en-US" sz="1600" dirty="0">
                <a:latin typeface="Aharoni" panose="02010803020104030203" pitchFamily="2" charset="-79"/>
                <a:cs typeface="Aharoni" panose="02010803020104030203" pitchFamily="2" charset="-79"/>
              </a:rPr>
              <a:t>Upper Saddle River, New Jersey 07458</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dirty="0">
                <a:latin typeface="Aharoni" panose="02010803020104030203" pitchFamily="2" charset="-79"/>
                <a:cs typeface="Aharoni" panose="02010803020104030203" pitchFamily="2" charset="-79"/>
              </a:rPr>
              <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550426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64288" y="102904"/>
            <a:ext cx="6347713" cy="1320800"/>
          </a:xfrm>
        </p:spPr>
        <p:txBody>
          <a:bodyPr/>
          <a:lstStyle/>
          <a:p>
            <a:r>
              <a:rPr lang="en-US" altLang="en-US" dirty="0" smtClean="0"/>
              <a:t>Inheritance</a:t>
            </a:r>
          </a:p>
        </p:txBody>
      </p:sp>
      <p:sp>
        <p:nvSpPr>
          <p:cNvPr id="5123" name="Rectangle 3"/>
          <p:cNvSpPr>
            <a:spLocks noGrp="1" noChangeArrowheads="1"/>
          </p:cNvSpPr>
          <p:nvPr>
            <p:ph idx="1"/>
          </p:nvPr>
        </p:nvSpPr>
        <p:spPr>
          <a:xfrm>
            <a:off x="381000" y="1501528"/>
            <a:ext cx="8240713" cy="3703638"/>
          </a:xfrm>
        </p:spPr>
        <p:txBody>
          <a:bodyPr/>
          <a:lstStyle/>
          <a:p>
            <a:r>
              <a:rPr lang="en-US" altLang="en-US" sz="2400" dirty="0" smtClean="0"/>
              <a:t>Provides a way to create a new class from an existing class</a:t>
            </a:r>
          </a:p>
          <a:p>
            <a:r>
              <a:rPr lang="en-US" altLang="en-US" sz="2400" dirty="0" smtClean="0"/>
              <a:t>The new class is a specialized version of the existing class</a:t>
            </a:r>
          </a:p>
          <a:p>
            <a:pPr>
              <a:buFont typeface="Times" panose="02020603050405020304" pitchFamily="18" charset="0"/>
              <a:buNone/>
            </a:pPr>
            <a:endParaRPr lang="en-US" altLang="en-US" dirty="0" smtClean="0"/>
          </a:p>
        </p:txBody>
      </p:sp>
      <p:pic>
        <p:nvPicPr>
          <p:cNvPr id="5124" name="Picture 5" descr="http://www.cplusplus.com/doc/tutorial/inheritance/inheri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71596"/>
            <a:ext cx="4244533" cy="227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4876800" y="3190527"/>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A</a:t>
            </a:r>
            <a:endParaRPr lang="en-US" dirty="0">
              <a:solidFill>
                <a:schemeClr val="accent1">
                  <a:lumMod val="50000"/>
                </a:schemeClr>
              </a:solidFill>
            </a:endParaRPr>
          </a:p>
        </p:txBody>
      </p:sp>
      <p:sp>
        <p:nvSpPr>
          <p:cNvPr id="6" name="Oval 5"/>
          <p:cNvSpPr/>
          <p:nvPr/>
        </p:nvSpPr>
        <p:spPr>
          <a:xfrm>
            <a:off x="5071399" y="3457194"/>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B</a:t>
            </a:r>
            <a:endParaRPr lang="en-US" dirty="0">
              <a:solidFill>
                <a:schemeClr val="accent1">
                  <a:lumMod val="50000"/>
                </a:schemeClr>
              </a:solidFill>
            </a:endParaRPr>
          </a:p>
        </p:txBody>
      </p:sp>
      <p:sp>
        <p:nvSpPr>
          <p:cNvPr id="7" name="Oval 6"/>
          <p:cNvSpPr/>
          <p:nvPr/>
        </p:nvSpPr>
        <p:spPr>
          <a:xfrm>
            <a:off x="5280467" y="3759083"/>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C</a:t>
            </a:r>
            <a:endParaRPr lang="en-US" dirty="0">
              <a:solidFill>
                <a:schemeClr val="accent1">
                  <a:lumMod val="50000"/>
                </a:schemeClr>
              </a:solidFill>
            </a:endParaRPr>
          </a:p>
        </p:txBody>
      </p:sp>
      <p:sp>
        <p:nvSpPr>
          <p:cNvPr id="8" name="Oval 7"/>
          <p:cNvSpPr/>
          <p:nvPr/>
        </p:nvSpPr>
        <p:spPr>
          <a:xfrm>
            <a:off x="6039678" y="5133894"/>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A</a:t>
            </a:r>
            <a:endParaRPr lang="en-US" dirty="0">
              <a:solidFill>
                <a:schemeClr val="accent1">
                  <a:lumMod val="50000"/>
                </a:schemeClr>
              </a:solidFill>
            </a:endParaRPr>
          </a:p>
        </p:txBody>
      </p:sp>
      <p:sp>
        <p:nvSpPr>
          <p:cNvPr id="9" name="Oval 8"/>
          <p:cNvSpPr/>
          <p:nvPr/>
        </p:nvSpPr>
        <p:spPr>
          <a:xfrm>
            <a:off x="6234277" y="5400561"/>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B</a:t>
            </a:r>
            <a:endParaRPr lang="en-US" dirty="0">
              <a:solidFill>
                <a:schemeClr val="accent1">
                  <a:lumMod val="50000"/>
                </a:schemeClr>
              </a:solidFill>
            </a:endParaRPr>
          </a:p>
        </p:txBody>
      </p:sp>
      <p:sp>
        <p:nvSpPr>
          <p:cNvPr id="10" name="Oval 9"/>
          <p:cNvSpPr/>
          <p:nvPr/>
        </p:nvSpPr>
        <p:spPr>
          <a:xfrm>
            <a:off x="6443345" y="5702450"/>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C</a:t>
            </a:r>
            <a:endParaRPr lang="en-US" dirty="0">
              <a:solidFill>
                <a:schemeClr val="accent1">
                  <a:lumMod val="50000"/>
                </a:schemeClr>
              </a:solidFill>
            </a:endParaRPr>
          </a:p>
        </p:txBody>
      </p:sp>
      <p:sp>
        <p:nvSpPr>
          <p:cNvPr id="11" name="Oval 10"/>
          <p:cNvSpPr/>
          <p:nvPr/>
        </p:nvSpPr>
        <p:spPr>
          <a:xfrm>
            <a:off x="1256954" y="5239372"/>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A</a:t>
            </a:r>
            <a:endParaRPr lang="en-US" dirty="0">
              <a:solidFill>
                <a:schemeClr val="accent1">
                  <a:lumMod val="50000"/>
                </a:schemeClr>
              </a:solidFill>
            </a:endParaRPr>
          </a:p>
        </p:txBody>
      </p:sp>
      <p:sp>
        <p:nvSpPr>
          <p:cNvPr id="12" name="Oval 11"/>
          <p:cNvSpPr/>
          <p:nvPr/>
        </p:nvSpPr>
        <p:spPr>
          <a:xfrm>
            <a:off x="1451553" y="5506039"/>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B</a:t>
            </a:r>
            <a:endParaRPr lang="en-US" dirty="0">
              <a:solidFill>
                <a:schemeClr val="accent1">
                  <a:lumMod val="50000"/>
                </a:schemeClr>
              </a:solidFill>
            </a:endParaRPr>
          </a:p>
        </p:txBody>
      </p:sp>
      <p:sp>
        <p:nvSpPr>
          <p:cNvPr id="13" name="Oval 12"/>
          <p:cNvSpPr/>
          <p:nvPr/>
        </p:nvSpPr>
        <p:spPr>
          <a:xfrm>
            <a:off x="1660621" y="5807928"/>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C</a:t>
            </a:r>
            <a:endParaRPr lang="en-US" dirty="0">
              <a:solidFill>
                <a:schemeClr val="accent1">
                  <a:lumMod val="50000"/>
                </a:schemeClr>
              </a:solidFill>
            </a:endParaRPr>
          </a:p>
        </p:txBody>
      </p:sp>
      <p:sp>
        <p:nvSpPr>
          <p:cNvPr id="14" name="Oval 13"/>
          <p:cNvSpPr/>
          <p:nvPr/>
        </p:nvSpPr>
        <p:spPr>
          <a:xfrm>
            <a:off x="6870376" y="5944443"/>
            <a:ext cx="403667" cy="43840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D</a:t>
            </a:r>
            <a:endParaRPr lang="en-US" dirty="0">
              <a:solidFill>
                <a:schemeClr val="accent1">
                  <a:lumMod val="50000"/>
                </a:schemeClr>
              </a:solidFill>
            </a:endParaRPr>
          </a:p>
        </p:txBody>
      </p:sp>
    </p:spTree>
    <p:extLst>
      <p:ext uri="{BB962C8B-B14F-4D97-AF65-F5344CB8AC3E}">
        <p14:creationId xmlns:p14="http://schemas.microsoft.com/office/powerpoint/2010/main" val="61311299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152400"/>
            <a:ext cx="6347713" cy="1320800"/>
          </a:xfrm>
        </p:spPr>
        <p:txBody>
          <a:bodyPr/>
          <a:lstStyle/>
          <a:p>
            <a:r>
              <a:rPr lang="en-US" altLang="en-US" dirty="0" smtClean="0"/>
              <a:t>The "is a" Relationship</a:t>
            </a:r>
          </a:p>
        </p:txBody>
      </p:sp>
      <p:sp>
        <p:nvSpPr>
          <p:cNvPr id="7171" name="Rectangle 3"/>
          <p:cNvSpPr>
            <a:spLocks noGrp="1" noChangeArrowheads="1"/>
          </p:cNvSpPr>
          <p:nvPr>
            <p:ph idx="1"/>
          </p:nvPr>
        </p:nvSpPr>
        <p:spPr>
          <a:xfrm>
            <a:off x="685800" y="1496391"/>
            <a:ext cx="7543800" cy="3880773"/>
          </a:xfrm>
        </p:spPr>
        <p:txBody>
          <a:bodyPr>
            <a:normAutofit/>
          </a:bodyPr>
          <a:lstStyle/>
          <a:p>
            <a:r>
              <a:rPr lang="en-US" altLang="en-US" sz="3200" dirty="0" smtClean="0"/>
              <a:t>Inheritance establishes an "is a" relationship between classes.</a:t>
            </a:r>
          </a:p>
          <a:p>
            <a:pPr lvl="1"/>
            <a:r>
              <a:rPr lang="en-US" altLang="en-US" sz="2800" dirty="0" smtClean="0"/>
              <a:t>A poodle is a dog</a:t>
            </a:r>
          </a:p>
          <a:p>
            <a:pPr lvl="1"/>
            <a:r>
              <a:rPr lang="en-US" altLang="en-US" sz="2800" dirty="0" smtClean="0"/>
              <a:t>A car is a vehicle</a:t>
            </a:r>
          </a:p>
          <a:p>
            <a:pPr lvl="1"/>
            <a:r>
              <a:rPr lang="en-US" altLang="en-US" sz="2800" dirty="0" smtClean="0"/>
              <a:t>A flower is a plant</a:t>
            </a:r>
          </a:p>
          <a:p>
            <a:pPr lvl="1"/>
            <a:r>
              <a:rPr lang="en-US" altLang="en-US" sz="2800" dirty="0" smtClean="0"/>
              <a:t>A football player is an athlete</a:t>
            </a:r>
          </a:p>
        </p:txBody>
      </p:sp>
    </p:spTree>
    <p:extLst>
      <p:ext uri="{BB962C8B-B14F-4D97-AF65-F5344CB8AC3E}">
        <p14:creationId xmlns:p14="http://schemas.microsoft.com/office/powerpoint/2010/main" val="217899947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152400"/>
            <a:ext cx="6347713" cy="1320800"/>
          </a:xfrm>
        </p:spPr>
        <p:txBody>
          <a:bodyPr/>
          <a:lstStyle/>
          <a:p>
            <a:r>
              <a:rPr lang="en-US" altLang="en-US" dirty="0" smtClean="0"/>
              <a:t>The “has a" Relationship</a:t>
            </a:r>
          </a:p>
        </p:txBody>
      </p:sp>
      <p:sp>
        <p:nvSpPr>
          <p:cNvPr id="7171" name="Rectangle 3"/>
          <p:cNvSpPr>
            <a:spLocks noGrp="1" noChangeArrowheads="1"/>
          </p:cNvSpPr>
          <p:nvPr>
            <p:ph idx="1"/>
          </p:nvPr>
        </p:nvSpPr>
        <p:spPr>
          <a:xfrm>
            <a:off x="685800" y="1496391"/>
            <a:ext cx="7543800" cy="3880773"/>
          </a:xfrm>
        </p:spPr>
        <p:txBody>
          <a:bodyPr>
            <a:normAutofit/>
          </a:bodyPr>
          <a:lstStyle/>
          <a:p>
            <a:r>
              <a:rPr lang="en-US" altLang="en-US" sz="3200" dirty="0" smtClean="0"/>
              <a:t>Inheritance is not established in a “has a" relationship between classes.</a:t>
            </a:r>
          </a:p>
          <a:p>
            <a:pPr lvl="1"/>
            <a:r>
              <a:rPr lang="en-US" altLang="en-US" sz="2800" dirty="0" smtClean="0"/>
              <a:t>A car has a brake petal</a:t>
            </a:r>
          </a:p>
          <a:p>
            <a:pPr lvl="1"/>
            <a:r>
              <a:rPr lang="en-US" altLang="en-US" sz="2800" dirty="0" smtClean="0"/>
              <a:t>A house has a garage</a:t>
            </a:r>
          </a:p>
          <a:p>
            <a:pPr lvl="1"/>
            <a:r>
              <a:rPr lang="en-US" altLang="en-US" sz="2800" dirty="0" smtClean="0"/>
              <a:t>A flower has a stem</a:t>
            </a:r>
          </a:p>
          <a:p>
            <a:pPr lvl="1"/>
            <a:r>
              <a:rPr lang="en-US" altLang="en-US" sz="2800" dirty="0" smtClean="0"/>
              <a:t>A football player has a helmet</a:t>
            </a:r>
          </a:p>
        </p:txBody>
      </p:sp>
    </p:spTree>
    <p:extLst>
      <p:ext uri="{BB962C8B-B14F-4D97-AF65-F5344CB8AC3E}">
        <p14:creationId xmlns:p14="http://schemas.microsoft.com/office/powerpoint/2010/main" val="300818266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28801" y="228600"/>
            <a:ext cx="5334000" cy="685800"/>
          </a:xfrm>
          <a:solidFill>
            <a:srgbClr val="FFFF00"/>
          </a:solidFill>
        </p:spPr>
        <p:txBody>
          <a:bodyPr/>
          <a:lstStyle/>
          <a:p>
            <a:r>
              <a:rPr lang="en-US" altLang="en-US" dirty="0" smtClean="0"/>
              <a:t>Introduction to Classes</a:t>
            </a:r>
          </a:p>
        </p:txBody>
      </p:sp>
      <p:sp>
        <p:nvSpPr>
          <p:cNvPr id="23555" name="Rectangle 3"/>
          <p:cNvSpPr>
            <a:spLocks noGrp="1" noChangeArrowheads="1"/>
          </p:cNvSpPr>
          <p:nvPr>
            <p:ph idx="1"/>
          </p:nvPr>
        </p:nvSpPr>
        <p:spPr>
          <a:xfrm>
            <a:off x="685800" y="1600200"/>
            <a:ext cx="6347714" cy="3880773"/>
          </a:xfrm>
        </p:spPr>
        <p:txBody>
          <a:bodyPr>
            <a:normAutofit/>
          </a:bodyPr>
          <a:lstStyle/>
          <a:p>
            <a:r>
              <a:rPr lang="en-US" altLang="en-US" sz="2800" dirty="0" smtClean="0"/>
              <a:t>Objects are created from a </a:t>
            </a:r>
            <a:r>
              <a:rPr lang="en-US" altLang="en-US" sz="2800" dirty="0" smtClean="0">
                <a:latin typeface="Courier New" panose="02070309020205020404" pitchFamily="49" charset="0"/>
              </a:rPr>
              <a:t>class</a:t>
            </a:r>
            <a:endParaRPr lang="en-US" altLang="en-US" sz="2800" dirty="0" smtClean="0"/>
          </a:p>
          <a:p>
            <a:r>
              <a:rPr lang="en-US" altLang="en-US" sz="2800" dirty="0" smtClean="0"/>
              <a:t>Format:</a:t>
            </a:r>
          </a:p>
          <a:p>
            <a:pPr lvl="1">
              <a:buFontTx/>
              <a:buNone/>
            </a:pPr>
            <a:r>
              <a:rPr lang="en-US" altLang="en-US" sz="2400" dirty="0" smtClean="0"/>
              <a:t>	</a:t>
            </a:r>
            <a:r>
              <a:rPr lang="en-US" altLang="en-US" sz="2400" dirty="0" smtClean="0">
                <a:latin typeface="Courier New" panose="02070309020205020404" pitchFamily="49" charset="0"/>
              </a:rPr>
              <a:t>class </a:t>
            </a:r>
            <a:r>
              <a:rPr lang="en-US" altLang="en-US" sz="2400" i="1" dirty="0" err="1" smtClean="0">
                <a:latin typeface="Courier New" panose="02070309020205020404" pitchFamily="49" charset="0"/>
              </a:rPr>
              <a:t>ClassName</a:t>
            </a:r>
            <a:endParaRPr lang="en-US" altLang="en-US" sz="2400" dirty="0" smtClean="0">
              <a:latin typeface="Courier New" panose="02070309020205020404" pitchFamily="49" charset="0"/>
            </a:endParaRPr>
          </a:p>
          <a:p>
            <a:pPr lvl="1">
              <a:buFontTx/>
              <a:buNone/>
            </a:pPr>
            <a:r>
              <a:rPr lang="en-US" altLang="en-US" sz="2400" dirty="0" smtClean="0">
                <a:latin typeface="Courier New" panose="02070309020205020404" pitchFamily="49" charset="0"/>
              </a:rPr>
              <a:t>	{</a:t>
            </a:r>
          </a:p>
          <a:p>
            <a:pPr lvl="1">
              <a:buFontTx/>
              <a:buNone/>
            </a:pPr>
            <a:r>
              <a:rPr lang="en-US" altLang="en-US" sz="2400" dirty="0" smtClean="0">
                <a:latin typeface="Courier New" panose="02070309020205020404" pitchFamily="49" charset="0"/>
              </a:rPr>
              <a:t>			</a:t>
            </a:r>
            <a:r>
              <a:rPr lang="en-US" altLang="en-US" sz="2400" i="1" dirty="0" smtClean="0">
                <a:latin typeface="Courier New" panose="02070309020205020404" pitchFamily="49" charset="0"/>
              </a:rPr>
              <a:t>declaration;</a:t>
            </a:r>
          </a:p>
          <a:p>
            <a:pPr lvl="1">
              <a:buFontTx/>
              <a:buNone/>
            </a:pPr>
            <a:r>
              <a:rPr lang="en-US" altLang="en-US" sz="2400" i="1" dirty="0" smtClean="0">
                <a:latin typeface="Courier New" panose="02070309020205020404" pitchFamily="49" charset="0"/>
              </a:rPr>
              <a:t>			declaration</a:t>
            </a:r>
            <a:r>
              <a:rPr lang="en-US" altLang="en-US" sz="2400" dirty="0" smtClean="0">
                <a:latin typeface="Courier New" panose="02070309020205020404" pitchFamily="49" charset="0"/>
              </a:rPr>
              <a:t>;</a:t>
            </a:r>
          </a:p>
          <a:p>
            <a:pPr lvl="1">
              <a:buFontTx/>
              <a:buNone/>
            </a:pPr>
            <a:r>
              <a:rPr lang="en-US" altLang="en-US" sz="2400" dirty="0" smtClean="0">
                <a:latin typeface="Courier New" panose="02070309020205020404" pitchFamily="49" charset="0"/>
              </a:rPr>
              <a:t>	};</a:t>
            </a:r>
            <a:endParaRPr lang="en-US" altLang="en-US" sz="2400" dirty="0" smtClean="0"/>
          </a:p>
        </p:txBody>
      </p:sp>
    </p:spTree>
    <p:extLst>
      <p:ext uri="{BB962C8B-B14F-4D97-AF65-F5344CB8AC3E}">
        <p14:creationId xmlns:p14="http://schemas.microsoft.com/office/powerpoint/2010/main" val="424298534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133600" y="152400"/>
            <a:ext cx="3657600" cy="609600"/>
          </a:xfrm>
          <a:solidFill>
            <a:srgbClr val="FFFF00"/>
          </a:solidFill>
        </p:spPr>
        <p:txBody>
          <a:bodyPr>
            <a:normAutofit fontScale="90000"/>
          </a:bodyPr>
          <a:lstStyle/>
          <a:p>
            <a:r>
              <a:rPr lang="en-US" altLang="en-US" dirty="0" smtClean="0"/>
              <a:t>Class Example</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334000" cy="3949700"/>
          </a:xfrm>
          <a:prstGeom prst="rect">
            <a:avLst/>
          </a:prstGeom>
          <a:ln/>
        </p:spPr>
        <p:style>
          <a:lnRef idx="2">
            <a:schemeClr val="accent1"/>
          </a:lnRef>
          <a:fillRef idx="1">
            <a:schemeClr val="lt1"/>
          </a:fillRef>
          <a:effectRef idx="0">
            <a:schemeClr val="accent1"/>
          </a:effectRef>
          <a:fontRef idx="minor">
            <a:schemeClr val="dk1"/>
          </a:fontRef>
        </p:style>
      </p:pic>
      <p:sp>
        <p:nvSpPr>
          <p:cNvPr id="2" name="Rectangle 1"/>
          <p:cNvSpPr/>
          <p:nvPr/>
        </p:nvSpPr>
        <p:spPr>
          <a:xfrm>
            <a:off x="6705600" y="2209800"/>
            <a:ext cx="24384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 </a:t>
            </a:r>
            <a:r>
              <a:rPr lang="en-US" b="1" dirty="0" err="1" smtClean="0">
                <a:solidFill>
                  <a:srgbClr val="FFFF00"/>
                </a:solidFill>
              </a:rPr>
              <a:t>const</a:t>
            </a:r>
            <a:r>
              <a:rPr lang="en-US" b="1" dirty="0" smtClean="0">
                <a:solidFill>
                  <a:srgbClr val="FFFF00"/>
                </a:solidFill>
              </a:rPr>
              <a:t> </a:t>
            </a:r>
            <a:r>
              <a:rPr lang="en-US" dirty="0" smtClean="0"/>
              <a:t>- the </a:t>
            </a:r>
            <a:r>
              <a:rPr lang="en-US" dirty="0"/>
              <a:t>function will not change any data stored in the calling object.</a:t>
            </a:r>
          </a:p>
        </p:txBody>
      </p:sp>
    </p:spTree>
    <p:extLst>
      <p:ext uri="{BB962C8B-B14F-4D97-AF65-F5344CB8AC3E}">
        <p14:creationId xmlns:p14="http://schemas.microsoft.com/office/powerpoint/2010/main" val="2865521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1" y="152400"/>
            <a:ext cx="4267200" cy="762000"/>
          </a:xfrm>
          <a:solidFill>
            <a:srgbClr val="FFFF00"/>
          </a:solidFill>
        </p:spPr>
        <p:txBody>
          <a:bodyPr/>
          <a:lstStyle/>
          <a:p>
            <a:r>
              <a:rPr lang="en-US" altLang="en-US" dirty="0" smtClean="0"/>
              <a:t>Access Specifiers</a:t>
            </a:r>
          </a:p>
        </p:txBody>
      </p:sp>
      <p:sp>
        <p:nvSpPr>
          <p:cNvPr id="25603" name="Rectangle 3"/>
          <p:cNvSpPr>
            <a:spLocks noGrp="1" noChangeArrowheads="1"/>
          </p:cNvSpPr>
          <p:nvPr>
            <p:ph idx="1"/>
          </p:nvPr>
        </p:nvSpPr>
        <p:spPr>
          <a:xfrm>
            <a:off x="762000" y="1524000"/>
            <a:ext cx="6347714" cy="3880773"/>
          </a:xfrm>
        </p:spPr>
        <p:txBody>
          <a:bodyPr/>
          <a:lstStyle/>
          <a:p>
            <a:pPr>
              <a:lnSpc>
                <a:spcPct val="90000"/>
              </a:lnSpc>
            </a:pPr>
            <a:r>
              <a:rPr lang="en-US" altLang="en-US" sz="2800" dirty="0" smtClean="0"/>
              <a:t>Used to control access to members of the class</a:t>
            </a:r>
            <a:br>
              <a:rPr lang="en-US" altLang="en-US" sz="2800" dirty="0" smtClean="0"/>
            </a:br>
            <a:endParaRPr lang="en-US" altLang="en-US" sz="2800" dirty="0" smtClean="0"/>
          </a:p>
          <a:p>
            <a:pPr>
              <a:lnSpc>
                <a:spcPct val="90000"/>
              </a:lnSpc>
            </a:pPr>
            <a:r>
              <a:rPr lang="en-US" altLang="en-US" sz="2800" dirty="0" smtClean="0"/>
              <a:t>public:  can be accessed by functions outside of the class</a:t>
            </a:r>
            <a:br>
              <a:rPr lang="en-US" altLang="en-US" sz="2800" dirty="0" smtClean="0"/>
            </a:br>
            <a:endParaRPr lang="en-US" altLang="en-US" sz="2800" dirty="0" smtClean="0"/>
          </a:p>
          <a:p>
            <a:pPr>
              <a:lnSpc>
                <a:spcPct val="90000"/>
              </a:lnSpc>
            </a:pPr>
            <a:r>
              <a:rPr lang="en-US" altLang="en-US" sz="2800" dirty="0" smtClean="0"/>
              <a:t>private:  can only be called by or accessed by functions that are members of the class</a:t>
            </a:r>
          </a:p>
        </p:txBody>
      </p:sp>
    </p:spTree>
    <p:extLst>
      <p:ext uri="{BB962C8B-B14F-4D97-AF65-F5344CB8AC3E}">
        <p14:creationId xmlns:p14="http://schemas.microsoft.com/office/powerpoint/2010/main" val="22933114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060575" y="139432"/>
            <a:ext cx="3349625" cy="774968"/>
          </a:xfrm>
          <a:solidFill>
            <a:srgbClr val="FFFF00"/>
          </a:solidFill>
        </p:spPr>
        <p:txBody>
          <a:bodyPr/>
          <a:lstStyle/>
          <a:p>
            <a:r>
              <a:rPr lang="en-US" altLang="en-US" dirty="0" smtClean="0"/>
              <a:t>Class Example</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874044"/>
            <a:ext cx="477520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ChangeAspect="1" noChangeArrowheads="1"/>
          </p:cNvSpPr>
          <p:nvPr/>
        </p:nvSpPr>
        <p:spPr bwMode="auto">
          <a:xfrm>
            <a:off x="2165350" y="2727325"/>
            <a:ext cx="2071688" cy="669925"/>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629" name="Text Box 5"/>
          <p:cNvSpPr txBox="1">
            <a:spLocks noChangeAspect="1" noChangeArrowheads="1"/>
          </p:cNvSpPr>
          <p:nvPr/>
        </p:nvSpPr>
        <p:spPr bwMode="auto">
          <a:xfrm>
            <a:off x="5659438" y="2876550"/>
            <a:ext cx="1974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rgbClr val="FA8218"/>
                </a:solidFill>
              </a:rPr>
              <a:t>Private Members</a:t>
            </a:r>
          </a:p>
        </p:txBody>
      </p:sp>
      <p:sp>
        <p:nvSpPr>
          <p:cNvPr id="26630" name="Line 6"/>
          <p:cNvSpPr>
            <a:spLocks noChangeAspect="1" noChangeShapeType="1"/>
          </p:cNvSpPr>
          <p:nvPr/>
        </p:nvSpPr>
        <p:spPr bwMode="auto">
          <a:xfrm flipH="1">
            <a:off x="4416425" y="3062288"/>
            <a:ext cx="1225550"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1" name="Rectangle 7"/>
          <p:cNvSpPr>
            <a:spLocks noChangeAspect="1" noChangeArrowheads="1"/>
          </p:cNvSpPr>
          <p:nvPr/>
        </p:nvSpPr>
        <p:spPr bwMode="auto">
          <a:xfrm>
            <a:off x="2165350" y="3641725"/>
            <a:ext cx="3595688" cy="1462088"/>
          </a:xfrm>
          <a:prstGeom prst="rect">
            <a:avLst/>
          </a:prstGeom>
          <a:noFill/>
          <a:ln w="28575">
            <a:solidFill>
              <a:srgbClr val="FA821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632" name="Text Box 8"/>
          <p:cNvSpPr txBox="1">
            <a:spLocks noChangeAspect="1" noChangeArrowheads="1"/>
          </p:cNvSpPr>
          <p:nvPr/>
        </p:nvSpPr>
        <p:spPr bwMode="auto">
          <a:xfrm>
            <a:off x="6513513" y="4187825"/>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A8218"/>
                </a:solidFill>
              </a:rPr>
              <a:t>Public Members</a:t>
            </a:r>
          </a:p>
        </p:txBody>
      </p:sp>
      <p:sp>
        <p:nvSpPr>
          <p:cNvPr id="26633" name="Line 6"/>
          <p:cNvSpPr>
            <a:spLocks noChangeAspect="1" noChangeShapeType="1"/>
          </p:cNvSpPr>
          <p:nvPr/>
        </p:nvSpPr>
        <p:spPr bwMode="auto">
          <a:xfrm flipH="1">
            <a:off x="5975350" y="4373563"/>
            <a:ext cx="501650" cy="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7963198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133601" y="152400"/>
            <a:ext cx="3581400" cy="1143000"/>
          </a:xfrm>
          <a:solidFill>
            <a:srgbClr val="FFFF00"/>
          </a:solidFill>
        </p:spPr>
        <p:txBody>
          <a:bodyPr>
            <a:noAutofit/>
          </a:bodyPr>
          <a:lstStyle/>
          <a:p>
            <a:r>
              <a:rPr lang="en-US" altLang="en-US" b="1" dirty="0" smtClean="0">
                <a:ln w="22225">
                  <a:solidFill>
                    <a:schemeClr val="accent2"/>
                  </a:solidFill>
                  <a:prstDash val="solid"/>
                </a:ln>
                <a:solidFill>
                  <a:schemeClr val="tx2"/>
                </a:solidFill>
              </a:rPr>
              <a:t>More on Access Specifiers</a:t>
            </a:r>
          </a:p>
        </p:txBody>
      </p:sp>
      <p:sp>
        <p:nvSpPr>
          <p:cNvPr id="27651" name="Rectangle 3"/>
          <p:cNvSpPr>
            <a:spLocks noGrp="1" noChangeArrowheads="1"/>
          </p:cNvSpPr>
          <p:nvPr>
            <p:ph idx="1"/>
          </p:nvPr>
        </p:nvSpPr>
        <p:spPr>
          <a:xfrm>
            <a:off x="609600" y="1828800"/>
            <a:ext cx="6347714" cy="3880773"/>
          </a:xfrm>
        </p:spPr>
        <p:txBody>
          <a:bodyPr>
            <a:normAutofit/>
          </a:bodyPr>
          <a:lstStyle/>
          <a:p>
            <a:r>
              <a:rPr lang="en-US" altLang="en-US" sz="2400" dirty="0" smtClean="0"/>
              <a:t>Can be listed in any order in a class</a:t>
            </a:r>
            <a:br>
              <a:rPr lang="en-US" altLang="en-US" sz="2400" dirty="0" smtClean="0"/>
            </a:br>
            <a:endParaRPr lang="en-US" altLang="en-US" sz="2400" dirty="0" smtClean="0"/>
          </a:p>
          <a:p>
            <a:r>
              <a:rPr lang="en-US" altLang="en-US" sz="2400" dirty="0" smtClean="0"/>
              <a:t>Can appear multiple times in a class</a:t>
            </a:r>
            <a:br>
              <a:rPr lang="en-US" altLang="en-US" sz="2400" dirty="0" smtClean="0"/>
            </a:br>
            <a:endParaRPr lang="en-US" altLang="en-US" sz="2400" dirty="0" smtClean="0"/>
          </a:p>
          <a:p>
            <a:r>
              <a:rPr lang="en-US" altLang="en-US" sz="2400" dirty="0" smtClean="0"/>
              <a:t>If not specified, the default is </a:t>
            </a:r>
            <a:r>
              <a:rPr lang="en-US" altLang="en-US" sz="2400" dirty="0" smtClean="0">
                <a:latin typeface="Courier New" panose="02070309020205020404" pitchFamily="49" charset="0"/>
              </a:rPr>
              <a:t>private</a:t>
            </a:r>
          </a:p>
        </p:txBody>
      </p:sp>
    </p:spTree>
    <p:extLst>
      <p:ext uri="{BB962C8B-B14F-4D97-AF65-F5344CB8AC3E}">
        <p14:creationId xmlns:p14="http://schemas.microsoft.com/office/powerpoint/2010/main" val="166793789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609601" y="228600"/>
            <a:ext cx="6477000" cy="5715000"/>
          </a:xfrm>
        </p:spPr>
        <p:txBody>
          <a:bodyPr>
            <a:normAutofit lnSpcReduction="10000"/>
          </a:bodyPr>
          <a:lstStyle/>
          <a:p>
            <a:pPr algn="ctr"/>
            <a:r>
              <a:rPr lang="en-US" altLang="en-US" sz="3600" b="1" dirty="0"/>
              <a:t>Unit 1 </a:t>
            </a:r>
            <a:r>
              <a:rPr lang="en-US" altLang="en-US" sz="3600" b="1"/>
              <a:t>Module </a:t>
            </a:r>
            <a:r>
              <a:rPr lang="en-US" altLang="en-US" sz="3600" b="1" smtClean="0"/>
              <a:t>3: </a:t>
            </a:r>
            <a:endParaRPr lang="en-US" altLang="en-US" sz="3600" b="1" dirty="0" smtClean="0"/>
          </a:p>
          <a:p>
            <a:pPr algn="ctr"/>
            <a:r>
              <a:rPr lang="en-US" sz="3600" b="1" dirty="0" smtClean="0"/>
              <a:t>CLASSES</a:t>
            </a:r>
            <a:endParaRPr lang="en-US" sz="3600" b="1" dirty="0"/>
          </a:p>
          <a:p>
            <a:pPr>
              <a:defRPr/>
            </a:pPr>
            <a:endParaRPr lang="en-US" sz="2800" dirty="0"/>
          </a:p>
          <a:p>
            <a:r>
              <a:rPr lang="en-US" sz="2800" dirty="0"/>
              <a:t>Defining Classes and Member Functions</a:t>
            </a:r>
          </a:p>
          <a:p>
            <a:r>
              <a:rPr lang="en-US" sz="2800" dirty="0"/>
              <a:t>Introduction to Classes</a:t>
            </a:r>
          </a:p>
          <a:p>
            <a:r>
              <a:rPr lang="en-US" sz="2800" dirty="0"/>
              <a:t>Defining an Instance of a Class</a:t>
            </a:r>
          </a:p>
          <a:p>
            <a:r>
              <a:rPr lang="en-US" sz="2800" dirty="0"/>
              <a:t>Why Have Private Members?</a:t>
            </a:r>
          </a:p>
          <a:p>
            <a:r>
              <a:rPr lang="en-US" sz="2800" dirty="0"/>
              <a:t>Separating Class Specification from Implementation</a:t>
            </a:r>
          </a:p>
          <a:p>
            <a:r>
              <a:rPr lang="en-US" sz="2800" dirty="0"/>
              <a:t>Inline Member Functions</a:t>
            </a:r>
          </a:p>
          <a:p>
            <a:r>
              <a:rPr lang="en-US" altLang="en-US" dirty="0" smtClean="0"/>
              <a:t> </a:t>
            </a:r>
            <a:endParaRPr lang="en-US" altLang="en-US" dirty="0"/>
          </a:p>
        </p:txBody>
      </p:sp>
    </p:spTree>
    <p:extLst>
      <p:ext uri="{BB962C8B-B14F-4D97-AF65-F5344CB8AC3E}">
        <p14:creationId xmlns:p14="http://schemas.microsoft.com/office/powerpoint/2010/main" val="631324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56298" y="228600"/>
            <a:ext cx="4876800" cy="1066800"/>
          </a:xfrm>
          <a:solidFill>
            <a:srgbClr val="FFFF00"/>
          </a:solidFill>
        </p:spPr>
        <p:txBody>
          <a:bodyPr/>
          <a:lstStyle/>
          <a:p>
            <a:r>
              <a:rPr lang="en-US" altLang="en-US" sz="3200" dirty="0" smtClean="0"/>
              <a:t>Using </a:t>
            </a:r>
            <a:r>
              <a:rPr lang="en-US" altLang="en-US" sz="3200" dirty="0" err="1" smtClean="0">
                <a:latin typeface="Courier New" panose="02070309020205020404" pitchFamily="49" charset="0"/>
              </a:rPr>
              <a:t>const</a:t>
            </a:r>
            <a:r>
              <a:rPr lang="en-US" altLang="en-US" sz="3200" dirty="0" smtClean="0"/>
              <a:t> With Member Functions</a:t>
            </a:r>
          </a:p>
        </p:txBody>
      </p:sp>
      <p:sp>
        <p:nvSpPr>
          <p:cNvPr id="28675" name="Rectangle 3"/>
          <p:cNvSpPr>
            <a:spLocks noGrp="1" noChangeArrowheads="1"/>
          </p:cNvSpPr>
          <p:nvPr>
            <p:ph idx="1"/>
          </p:nvPr>
        </p:nvSpPr>
        <p:spPr>
          <a:xfrm>
            <a:off x="680520" y="1905000"/>
            <a:ext cx="6347714" cy="3880773"/>
          </a:xfrm>
        </p:spPr>
        <p:txBody>
          <a:bodyPr/>
          <a:lstStyle/>
          <a:p>
            <a:r>
              <a:rPr lang="en-US" altLang="en-US" sz="2400" dirty="0" err="1" smtClean="0">
                <a:latin typeface="Courier New" panose="02070309020205020404" pitchFamily="49" charset="0"/>
              </a:rPr>
              <a:t>const</a:t>
            </a:r>
            <a:r>
              <a:rPr lang="en-US" altLang="en-US" sz="2400" dirty="0" smtClean="0"/>
              <a:t> appearing after the parentheses in a member function declaration specifies that the function will not change any data in the calling object.</a:t>
            </a:r>
            <a:r>
              <a:rPr lang="en-US" altLang="en-US" dirty="0" smtClean="0"/>
              <a:t/>
            </a:r>
            <a:br>
              <a:rPr lang="en-US" altLang="en-US" dirty="0" smtClean="0"/>
            </a:br>
            <a:r>
              <a:rPr lang="en-US" altLang="en-US" dirty="0" smtClean="0"/>
              <a:t/>
            </a:r>
            <a:br>
              <a:rPr lang="en-US" altLang="en-US" dirty="0" smtClean="0"/>
            </a:br>
            <a:endParaRPr lang="en-US" altLang="en-US" dirty="0" smtClean="0"/>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27126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57400" y="228600"/>
            <a:ext cx="6172201" cy="762000"/>
          </a:xfrm>
          <a:solidFill>
            <a:srgbClr val="FFFF00"/>
          </a:solidFill>
        </p:spPr>
        <p:txBody>
          <a:bodyPr/>
          <a:lstStyle/>
          <a:p>
            <a:r>
              <a:rPr lang="en-US" altLang="en-US" dirty="0" smtClean="0"/>
              <a:t>Defining a Member Function</a:t>
            </a:r>
          </a:p>
        </p:txBody>
      </p:sp>
      <p:sp>
        <p:nvSpPr>
          <p:cNvPr id="29699" name="Rectangle 3"/>
          <p:cNvSpPr>
            <a:spLocks noGrp="1" noChangeArrowheads="1"/>
          </p:cNvSpPr>
          <p:nvPr>
            <p:ph idx="1"/>
          </p:nvPr>
        </p:nvSpPr>
        <p:spPr>
          <a:xfrm>
            <a:off x="533400" y="1219200"/>
            <a:ext cx="7924800" cy="3880773"/>
          </a:xfrm>
        </p:spPr>
        <p:txBody>
          <a:bodyPr>
            <a:noAutofit/>
          </a:bodyPr>
          <a:lstStyle/>
          <a:p>
            <a:pPr>
              <a:lnSpc>
                <a:spcPct val="95000"/>
              </a:lnSpc>
            </a:pPr>
            <a:r>
              <a:rPr lang="en-US" altLang="en-US" sz="3200" dirty="0" smtClean="0"/>
              <a:t>When defining a member function:</a:t>
            </a:r>
          </a:p>
          <a:p>
            <a:pPr lvl="1">
              <a:lnSpc>
                <a:spcPct val="95000"/>
              </a:lnSpc>
            </a:pPr>
            <a:r>
              <a:rPr lang="en-US" altLang="en-US" sz="2800" dirty="0" smtClean="0"/>
              <a:t>Put prototype in class declaration</a:t>
            </a:r>
          </a:p>
          <a:p>
            <a:pPr lvl="1">
              <a:lnSpc>
                <a:spcPct val="95000"/>
              </a:lnSpc>
            </a:pPr>
            <a:r>
              <a:rPr lang="en-US" altLang="en-US" sz="2800" dirty="0" smtClean="0"/>
              <a:t>Define function using class name and scope resolution operator </a:t>
            </a:r>
            <a:r>
              <a:rPr lang="en-US" altLang="en-US" sz="2800" dirty="0" smtClean="0">
                <a:latin typeface="Courier New" panose="02070309020205020404" pitchFamily="49" charset="0"/>
              </a:rPr>
              <a:t>(::)</a:t>
            </a:r>
            <a:br>
              <a:rPr lang="en-US" altLang="en-US" sz="2800" dirty="0" smtClean="0">
                <a:latin typeface="Courier New" panose="02070309020205020404" pitchFamily="49" charset="0"/>
              </a:rPr>
            </a:br>
            <a:endParaRPr lang="en-US" altLang="en-US" sz="2800" dirty="0" smtClean="0">
              <a:latin typeface="Courier New" panose="02070309020205020404" pitchFamily="49" charset="0"/>
            </a:endParaRPr>
          </a:p>
          <a:p>
            <a:pPr lvl="2">
              <a:lnSpc>
                <a:spcPct val="90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int</a:t>
            </a:r>
            <a:r>
              <a:rPr lang="en-US" altLang="en-US" sz="2400" dirty="0" smtClean="0">
                <a:latin typeface="Courier New" panose="02070309020205020404" pitchFamily="49" charset="0"/>
              </a:rPr>
              <a:t> Rectangle::</a:t>
            </a:r>
            <a:r>
              <a:rPr lang="en-US" altLang="en-US" sz="2400" dirty="0" err="1" smtClean="0">
                <a:latin typeface="Courier New" panose="02070309020205020404" pitchFamily="49" charset="0"/>
              </a:rPr>
              <a:t>setWidth</a:t>
            </a:r>
            <a:r>
              <a:rPr lang="en-US" altLang="en-US" sz="2400" dirty="0" smtClean="0">
                <a:latin typeface="Courier New" panose="02070309020205020404" pitchFamily="49" charset="0"/>
              </a:rPr>
              <a:t>(double </a:t>
            </a:r>
            <a:r>
              <a:rPr lang="en-US" altLang="en-US" sz="2400" dirty="0" err="1" smtClean="0">
                <a:latin typeface="Courier New" panose="02070309020205020404" pitchFamily="49" charset="0"/>
              </a:rPr>
              <a:t>wVar</a:t>
            </a:r>
            <a:r>
              <a:rPr lang="en-US" altLang="en-US" sz="2400" dirty="0" smtClean="0">
                <a:latin typeface="Courier New" panose="02070309020205020404" pitchFamily="49" charset="0"/>
              </a:rPr>
              <a:t>)</a:t>
            </a:r>
          </a:p>
          <a:p>
            <a:pPr lvl="2">
              <a:lnSpc>
                <a:spcPct val="90000"/>
              </a:lnSpc>
              <a:buFontTx/>
              <a:buNone/>
            </a:pPr>
            <a:r>
              <a:rPr lang="en-US" altLang="en-US" sz="2400" dirty="0" smtClean="0">
                <a:latin typeface="Courier New" panose="02070309020205020404" pitchFamily="49" charset="0"/>
              </a:rPr>
              <a:t>	{</a:t>
            </a:r>
          </a:p>
          <a:p>
            <a:pPr lvl="2">
              <a:lnSpc>
                <a:spcPct val="90000"/>
              </a:lnSpc>
              <a:buFontTx/>
              <a:buNone/>
            </a:pPr>
            <a:r>
              <a:rPr lang="en-US" altLang="en-US" sz="2400" dirty="0" smtClean="0">
                <a:latin typeface="Courier New" panose="02070309020205020404" pitchFamily="49" charset="0"/>
              </a:rPr>
              <a:t>		width = </a:t>
            </a:r>
            <a:r>
              <a:rPr lang="en-US" altLang="en-US" sz="2400" dirty="0" err="1" smtClean="0">
                <a:latin typeface="Courier New" panose="02070309020205020404" pitchFamily="49" charset="0"/>
              </a:rPr>
              <a:t>wVar</a:t>
            </a:r>
            <a:r>
              <a:rPr lang="en-US" altLang="en-US" sz="2400" dirty="0" smtClean="0">
                <a:latin typeface="Courier New" panose="02070309020205020404" pitchFamily="49" charset="0"/>
              </a:rPr>
              <a:t>;</a:t>
            </a:r>
          </a:p>
          <a:p>
            <a:pPr lvl="2">
              <a:lnSpc>
                <a:spcPct val="90000"/>
              </a:lnSpc>
              <a:buFontTx/>
              <a:buNone/>
            </a:pPr>
            <a:r>
              <a:rPr lang="en-US" altLang="en-US" sz="2400" dirty="0" smtClean="0">
                <a:latin typeface="Courier New" panose="02070309020205020404" pitchFamily="49" charset="0"/>
              </a:rPr>
              <a:t>	}</a:t>
            </a:r>
          </a:p>
        </p:txBody>
      </p:sp>
    </p:spTree>
    <p:extLst>
      <p:ext uri="{BB962C8B-B14F-4D97-AF65-F5344CB8AC3E}">
        <p14:creationId xmlns:p14="http://schemas.microsoft.com/office/powerpoint/2010/main" val="277722960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57400" y="304800"/>
            <a:ext cx="4953001" cy="685800"/>
          </a:xfrm>
          <a:solidFill>
            <a:srgbClr val="FFFF00"/>
          </a:solidFill>
        </p:spPr>
        <p:txBody>
          <a:bodyPr/>
          <a:lstStyle/>
          <a:p>
            <a:r>
              <a:rPr lang="en-US" altLang="en-US" dirty="0" smtClean="0"/>
              <a:t>Accessors and </a:t>
            </a:r>
            <a:r>
              <a:rPr lang="en-US" altLang="en-US" dirty="0" err="1" smtClean="0"/>
              <a:t>Mutators</a:t>
            </a:r>
            <a:endParaRPr lang="en-US" altLang="en-US" dirty="0" smtClean="0"/>
          </a:p>
        </p:txBody>
      </p:sp>
      <p:sp>
        <p:nvSpPr>
          <p:cNvPr id="30723" name="Rectangle 3"/>
          <p:cNvSpPr>
            <a:spLocks noGrp="1" noChangeArrowheads="1"/>
          </p:cNvSpPr>
          <p:nvPr>
            <p:ph idx="1"/>
          </p:nvPr>
        </p:nvSpPr>
        <p:spPr>
          <a:xfrm>
            <a:off x="762000" y="1600200"/>
            <a:ext cx="6629401" cy="3880773"/>
          </a:xfrm>
        </p:spPr>
        <p:txBody>
          <a:bodyPr>
            <a:normAutofit/>
          </a:bodyPr>
          <a:lstStyle/>
          <a:p>
            <a:r>
              <a:rPr lang="en-US" altLang="en-US" sz="2400" dirty="0" err="1" smtClean="0"/>
              <a:t>Mutator</a:t>
            </a:r>
            <a:r>
              <a:rPr lang="en-US" altLang="en-US" sz="2400" dirty="0" smtClean="0"/>
              <a:t>: a member function that stores a value in a private member variable, or changes its value in some way</a:t>
            </a:r>
            <a:br>
              <a:rPr lang="en-US" altLang="en-US" sz="2400" dirty="0" smtClean="0"/>
            </a:br>
            <a:endParaRPr lang="en-US" altLang="en-US" sz="2400" dirty="0" smtClean="0"/>
          </a:p>
          <a:p>
            <a:r>
              <a:rPr lang="en-US" altLang="en-US" sz="2400" dirty="0" smtClean="0"/>
              <a:t>Accessor: function that retrieves a value from a private member variable. Accessors do not change an object's data, so they should be marked const.</a:t>
            </a:r>
          </a:p>
        </p:txBody>
      </p:sp>
    </p:spTree>
    <p:extLst>
      <p:ext uri="{BB962C8B-B14F-4D97-AF65-F5344CB8AC3E}">
        <p14:creationId xmlns:p14="http://schemas.microsoft.com/office/powerpoint/2010/main" val="338583684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905000" y="228600"/>
            <a:ext cx="6667500" cy="762000"/>
          </a:xfrm>
          <a:solidFill>
            <a:srgbClr val="FFFF00"/>
          </a:solidFill>
        </p:spPr>
        <p:txBody>
          <a:bodyPr/>
          <a:lstStyle/>
          <a:p>
            <a:r>
              <a:rPr lang="en-US" altLang="en-US" dirty="0" smtClean="0"/>
              <a:t>Defining an Instance of a Class</a:t>
            </a:r>
          </a:p>
        </p:txBody>
      </p:sp>
      <p:sp>
        <p:nvSpPr>
          <p:cNvPr id="32771" name="Rectangle 3"/>
          <p:cNvSpPr>
            <a:spLocks noGrp="1" noChangeArrowheads="1"/>
          </p:cNvSpPr>
          <p:nvPr>
            <p:ph type="body" idx="4294967295"/>
          </p:nvPr>
        </p:nvSpPr>
        <p:spPr>
          <a:xfrm>
            <a:off x="342900" y="1600200"/>
            <a:ext cx="8229600" cy="4525962"/>
          </a:xfrm>
        </p:spPr>
        <p:txBody>
          <a:bodyPr>
            <a:normAutofit/>
          </a:bodyPr>
          <a:lstStyle/>
          <a:p>
            <a:pPr>
              <a:lnSpc>
                <a:spcPct val="90000"/>
              </a:lnSpc>
            </a:pPr>
            <a:r>
              <a:rPr lang="en-US" altLang="en-US" sz="2400" dirty="0" smtClean="0"/>
              <a:t>An object is an instance of a class</a:t>
            </a:r>
          </a:p>
          <a:p>
            <a:pPr>
              <a:lnSpc>
                <a:spcPct val="90000"/>
              </a:lnSpc>
            </a:pPr>
            <a:r>
              <a:rPr lang="en-US" altLang="en-US" sz="2400" dirty="0" smtClean="0"/>
              <a:t>Defined like structure variables:</a:t>
            </a:r>
          </a:p>
          <a:p>
            <a:pPr lvl="1">
              <a:lnSpc>
                <a:spcPct val="90000"/>
              </a:lnSpc>
              <a:buClr>
                <a:srgbClr val="3333CC"/>
              </a:buClr>
              <a:buFontTx/>
              <a:buNone/>
            </a:pPr>
            <a:r>
              <a:rPr lang="en-US" altLang="en-US" sz="2000" dirty="0" smtClean="0"/>
              <a:t>	</a:t>
            </a:r>
            <a:r>
              <a:rPr lang="en-US" altLang="en-US" sz="2000" dirty="0" smtClean="0">
                <a:latin typeface="Courier New" panose="02070309020205020404" pitchFamily="49" charset="0"/>
              </a:rPr>
              <a:t>Rectangle xyz;</a:t>
            </a:r>
          </a:p>
          <a:p>
            <a:pPr>
              <a:lnSpc>
                <a:spcPct val="90000"/>
              </a:lnSpc>
            </a:pPr>
            <a:r>
              <a:rPr lang="en-US" altLang="en-US" sz="2400" dirty="0" smtClean="0"/>
              <a:t>Access members using dot operator:</a:t>
            </a:r>
          </a:p>
          <a:p>
            <a:pPr lvl="1">
              <a:lnSpc>
                <a:spcPct val="90000"/>
              </a:lnSpc>
              <a:buClr>
                <a:srgbClr val="3333CC"/>
              </a:buClr>
              <a:buFontTx/>
              <a:buNone/>
            </a:pPr>
            <a:r>
              <a:rPr lang="en-US" altLang="en-US" sz="2000" dirty="0" smtClean="0"/>
              <a:t>	</a:t>
            </a:r>
            <a:r>
              <a:rPr lang="en-US" altLang="en-US" sz="2000" dirty="0" err="1" smtClean="0">
                <a:latin typeface="Courier New" panose="02070309020205020404" pitchFamily="49" charset="0"/>
              </a:rPr>
              <a:t>xyz.setWidth</a:t>
            </a:r>
            <a:r>
              <a:rPr lang="en-US" altLang="en-US" sz="2000" dirty="0" smtClean="0">
                <a:latin typeface="Courier New" panose="02070309020205020404" pitchFamily="49" charset="0"/>
              </a:rPr>
              <a:t>(5.2);</a:t>
            </a:r>
          </a:p>
          <a:p>
            <a:pPr lvl="1">
              <a:lnSpc>
                <a:spcPct val="90000"/>
              </a:lnSpc>
              <a:buClr>
                <a:srgbClr val="3333CC"/>
              </a:buClr>
              <a:buFontTx/>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cout</a:t>
            </a:r>
            <a:r>
              <a:rPr lang="en-US" altLang="en-US" sz="2000" dirty="0" smtClean="0">
                <a:latin typeface="Courier New" panose="02070309020205020404" pitchFamily="49" charset="0"/>
              </a:rPr>
              <a:t> &lt;&lt; </a:t>
            </a:r>
            <a:r>
              <a:rPr lang="en-US" altLang="en-US" sz="2000" dirty="0" err="1" smtClean="0">
                <a:latin typeface="Courier New" panose="02070309020205020404" pitchFamily="49" charset="0"/>
              </a:rPr>
              <a:t>xyz.getWidth</a:t>
            </a:r>
            <a:r>
              <a:rPr lang="en-US" altLang="en-US" sz="2000" dirty="0" smtClean="0">
                <a:latin typeface="Courier New" panose="02070309020205020404" pitchFamily="49" charset="0"/>
              </a:rPr>
              <a:t>();</a:t>
            </a:r>
            <a:endParaRPr lang="en-US" altLang="en-US" sz="2000" dirty="0" smtClean="0"/>
          </a:p>
          <a:p>
            <a:pPr>
              <a:lnSpc>
                <a:spcPct val="90000"/>
              </a:lnSpc>
            </a:pPr>
            <a:r>
              <a:rPr lang="en-US" altLang="en-US" sz="2400" dirty="0" smtClean="0"/>
              <a:t>Compiler error if attempt to access </a:t>
            </a:r>
            <a:r>
              <a:rPr lang="en-US" altLang="en-US" sz="2400" dirty="0" smtClean="0">
                <a:latin typeface="Courier New" panose="02070309020205020404" pitchFamily="49" charset="0"/>
              </a:rPr>
              <a:t>private</a:t>
            </a:r>
            <a:r>
              <a:rPr lang="en-US" altLang="en-US" sz="2400" dirty="0" smtClean="0"/>
              <a:t> member using dot operator</a:t>
            </a:r>
          </a:p>
        </p:txBody>
      </p:sp>
    </p:spTree>
    <p:extLst>
      <p:ext uri="{BB962C8B-B14F-4D97-AF65-F5344CB8AC3E}">
        <p14:creationId xmlns:p14="http://schemas.microsoft.com/office/powerpoint/2010/main" val="247229398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
            <a:ext cx="85344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54538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380999"/>
            <a:ext cx="8915707" cy="638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4837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1" y="306909"/>
            <a:ext cx="8669619" cy="639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59916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28600"/>
            <a:ext cx="8077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8053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828801" y="152400"/>
            <a:ext cx="4572000" cy="685800"/>
          </a:xfrm>
          <a:solidFill>
            <a:srgbClr val="FFFF00"/>
          </a:solidFill>
        </p:spPr>
        <p:txBody>
          <a:bodyPr/>
          <a:lstStyle/>
          <a:p>
            <a:r>
              <a:rPr lang="en-US" altLang="en-US" dirty="0" smtClean="0"/>
              <a:t>Avoiding Stale Data</a:t>
            </a:r>
          </a:p>
        </p:txBody>
      </p:sp>
      <p:sp>
        <p:nvSpPr>
          <p:cNvPr id="37891" name="Rectangle 3"/>
          <p:cNvSpPr>
            <a:spLocks noGrp="1" noChangeArrowheads="1"/>
          </p:cNvSpPr>
          <p:nvPr>
            <p:ph idx="1"/>
          </p:nvPr>
        </p:nvSpPr>
        <p:spPr>
          <a:xfrm>
            <a:off x="457200" y="1295400"/>
            <a:ext cx="7467600" cy="3880773"/>
          </a:xfrm>
        </p:spPr>
        <p:txBody>
          <a:bodyPr>
            <a:noAutofit/>
          </a:bodyPr>
          <a:lstStyle/>
          <a:p>
            <a:pPr>
              <a:lnSpc>
                <a:spcPct val="90000"/>
              </a:lnSpc>
            </a:pPr>
            <a:r>
              <a:rPr lang="en-US" altLang="en-US" sz="2400" dirty="0" smtClean="0"/>
              <a:t>Some data is the result of a calculation.</a:t>
            </a:r>
          </a:p>
          <a:p>
            <a:pPr>
              <a:lnSpc>
                <a:spcPct val="90000"/>
              </a:lnSpc>
            </a:pPr>
            <a:r>
              <a:rPr lang="en-US" altLang="en-US" sz="2400" dirty="0" smtClean="0"/>
              <a:t>In the </a:t>
            </a:r>
            <a:r>
              <a:rPr lang="en-US" altLang="en-US" sz="2400" dirty="0" smtClean="0">
                <a:latin typeface="Courier New" panose="02070309020205020404" pitchFamily="49" charset="0"/>
              </a:rPr>
              <a:t>Rectangle</a:t>
            </a:r>
            <a:r>
              <a:rPr lang="en-US" altLang="en-US" sz="2400" dirty="0" smtClean="0"/>
              <a:t> class the area of a rectangle is calculated.</a:t>
            </a:r>
          </a:p>
          <a:p>
            <a:pPr lvl="1">
              <a:lnSpc>
                <a:spcPct val="90000"/>
              </a:lnSpc>
            </a:pPr>
            <a:r>
              <a:rPr lang="en-US" altLang="en-US" sz="2000" dirty="0" smtClean="0"/>
              <a:t>length x width</a:t>
            </a:r>
          </a:p>
          <a:p>
            <a:pPr>
              <a:lnSpc>
                <a:spcPct val="90000"/>
              </a:lnSpc>
            </a:pPr>
            <a:r>
              <a:rPr lang="en-US" altLang="en-US" sz="2400" dirty="0" smtClean="0"/>
              <a:t>If we were to use an </a:t>
            </a:r>
            <a:r>
              <a:rPr lang="en-US" altLang="en-US" sz="2400" dirty="0" smtClean="0">
                <a:latin typeface="Courier New" panose="02070309020205020404" pitchFamily="49" charset="0"/>
              </a:rPr>
              <a:t>area</a:t>
            </a:r>
            <a:r>
              <a:rPr lang="en-US" altLang="en-US" sz="2400" dirty="0" smtClean="0"/>
              <a:t> variable here in the </a:t>
            </a:r>
            <a:r>
              <a:rPr lang="en-US" altLang="en-US" sz="2400" dirty="0" smtClean="0">
                <a:latin typeface="Courier New" panose="02070309020205020404" pitchFamily="49" charset="0"/>
              </a:rPr>
              <a:t>Rectangle</a:t>
            </a:r>
            <a:r>
              <a:rPr lang="en-US" altLang="en-US" sz="2400" dirty="0" smtClean="0"/>
              <a:t> class, its value would be dependent on the length and the width.</a:t>
            </a:r>
          </a:p>
          <a:p>
            <a:pPr>
              <a:lnSpc>
                <a:spcPct val="90000"/>
              </a:lnSpc>
            </a:pPr>
            <a:r>
              <a:rPr lang="en-US" altLang="en-US" sz="2400" dirty="0" smtClean="0"/>
              <a:t>If we change </a:t>
            </a:r>
            <a:r>
              <a:rPr lang="en-US" altLang="en-US" sz="2400" dirty="0" smtClean="0">
                <a:latin typeface="Courier New" panose="02070309020205020404" pitchFamily="49" charset="0"/>
              </a:rPr>
              <a:t>length</a:t>
            </a:r>
            <a:r>
              <a:rPr lang="en-US" altLang="en-US" sz="2400" dirty="0" smtClean="0"/>
              <a:t> or </a:t>
            </a:r>
            <a:r>
              <a:rPr lang="en-US" altLang="en-US" sz="2400" dirty="0" smtClean="0">
                <a:latin typeface="Courier New" panose="02070309020205020404" pitchFamily="49" charset="0"/>
              </a:rPr>
              <a:t>width</a:t>
            </a:r>
            <a:r>
              <a:rPr lang="en-US" altLang="en-US" sz="2400" dirty="0" smtClean="0"/>
              <a:t> without updating </a:t>
            </a:r>
            <a:r>
              <a:rPr lang="en-US" altLang="en-US" sz="2400" dirty="0" smtClean="0">
                <a:latin typeface="Courier New" panose="02070309020205020404" pitchFamily="49" charset="0"/>
              </a:rPr>
              <a:t>area</a:t>
            </a:r>
            <a:r>
              <a:rPr lang="en-US" altLang="en-US" sz="2400" dirty="0" smtClean="0"/>
              <a:t>, then </a:t>
            </a:r>
            <a:r>
              <a:rPr lang="en-US" altLang="en-US" sz="2400" dirty="0" smtClean="0">
                <a:latin typeface="Courier New" panose="02070309020205020404" pitchFamily="49" charset="0"/>
              </a:rPr>
              <a:t>area</a:t>
            </a:r>
            <a:r>
              <a:rPr lang="en-US" altLang="en-US" sz="2400" dirty="0" smtClean="0"/>
              <a:t> would become </a:t>
            </a:r>
            <a:r>
              <a:rPr lang="en-US" altLang="en-US" sz="2400" i="1" dirty="0" smtClean="0"/>
              <a:t>stale</a:t>
            </a:r>
            <a:r>
              <a:rPr lang="en-US" altLang="en-US" sz="2400" dirty="0" smtClean="0"/>
              <a:t>.</a:t>
            </a:r>
          </a:p>
          <a:p>
            <a:pPr>
              <a:lnSpc>
                <a:spcPct val="90000"/>
              </a:lnSpc>
            </a:pPr>
            <a:r>
              <a:rPr lang="en-US" altLang="en-US" sz="2400" dirty="0" smtClean="0"/>
              <a:t>To avoid stale data, it is best to calculate the value of that data within a member function rather than store it in a variable.</a:t>
            </a:r>
          </a:p>
        </p:txBody>
      </p:sp>
    </p:spTree>
    <p:extLst>
      <p:ext uri="{BB962C8B-B14F-4D97-AF65-F5344CB8AC3E}">
        <p14:creationId xmlns:p14="http://schemas.microsoft.com/office/powerpoint/2010/main" val="68312425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57400" y="228600"/>
            <a:ext cx="4800601" cy="685800"/>
          </a:xfrm>
          <a:solidFill>
            <a:srgbClr val="FFFF00"/>
          </a:solidFill>
        </p:spPr>
        <p:txBody>
          <a:bodyPr/>
          <a:lstStyle/>
          <a:p>
            <a:r>
              <a:rPr lang="en-US" altLang="en-US" dirty="0" smtClean="0"/>
              <a:t>Pointer to an Object</a:t>
            </a:r>
          </a:p>
        </p:txBody>
      </p:sp>
      <p:sp>
        <p:nvSpPr>
          <p:cNvPr id="38915" name="Rectangle 3"/>
          <p:cNvSpPr>
            <a:spLocks noGrp="1" noChangeArrowheads="1"/>
          </p:cNvSpPr>
          <p:nvPr>
            <p:ph idx="1"/>
          </p:nvPr>
        </p:nvSpPr>
        <p:spPr>
          <a:xfrm>
            <a:off x="533400" y="1524000"/>
            <a:ext cx="7239002" cy="3880773"/>
          </a:xfrm>
        </p:spPr>
        <p:txBody>
          <a:bodyPr>
            <a:noAutofit/>
          </a:bodyPr>
          <a:lstStyle/>
          <a:p>
            <a:r>
              <a:rPr lang="en-US" altLang="en-US" sz="2800" dirty="0" smtClean="0"/>
              <a:t>Can define a pointer to an object:</a:t>
            </a:r>
          </a:p>
          <a:p>
            <a:pPr lvl="1">
              <a:buClr>
                <a:schemeClr val="tx1"/>
              </a:buClr>
              <a:buFontTx/>
              <a:buNone/>
            </a:pPr>
            <a:r>
              <a:rPr lang="en-US" altLang="en-US" sz="2400" dirty="0" smtClean="0">
                <a:latin typeface="Courier New" panose="02070309020205020404" pitchFamily="49" charset="0"/>
              </a:rPr>
              <a:t>Rectangle *</a:t>
            </a:r>
            <a:r>
              <a:rPr lang="en-US" altLang="en-US" sz="2400" dirty="0" err="1" smtClean="0">
                <a:latin typeface="Courier New" panose="02070309020205020404" pitchFamily="49" charset="0"/>
              </a:rPr>
              <a:t>rPtr</a:t>
            </a: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nullptr</a:t>
            </a:r>
            <a:r>
              <a:rPr lang="en-US" altLang="en-US" sz="2400" dirty="0" smtClean="0">
                <a:latin typeface="Courier New" panose="02070309020205020404" pitchFamily="49" charset="0"/>
              </a:rPr>
              <a:t>;</a:t>
            </a:r>
            <a:br>
              <a:rPr lang="en-US" altLang="en-US" sz="2400" dirty="0" smtClean="0">
                <a:latin typeface="Courier New" panose="02070309020205020404" pitchFamily="49" charset="0"/>
              </a:rPr>
            </a:br>
            <a:endParaRPr lang="en-US" altLang="en-US" sz="2400" dirty="0" smtClean="0">
              <a:latin typeface="Courier New" panose="02070309020205020404" pitchFamily="49" charset="0"/>
            </a:endParaRPr>
          </a:p>
          <a:p>
            <a:r>
              <a:rPr lang="en-US" altLang="en-US" sz="2800" dirty="0" smtClean="0"/>
              <a:t>Can access public members via pointer:</a:t>
            </a:r>
          </a:p>
          <a:p>
            <a:pPr lvl="1">
              <a:buClr>
                <a:schemeClr val="tx1"/>
              </a:buClr>
              <a:buFontTx/>
              <a:buNone/>
            </a:pPr>
            <a:r>
              <a:rPr lang="en-US" altLang="en-US" sz="2400" dirty="0" err="1" smtClean="0">
                <a:latin typeface="Courier New" panose="02070309020205020404" pitchFamily="49" charset="0"/>
              </a:rPr>
              <a:t>rPtr</a:t>
            </a:r>
            <a:r>
              <a:rPr lang="en-US" altLang="en-US" sz="2400" dirty="0" smtClean="0">
                <a:latin typeface="Courier New" panose="02070309020205020404" pitchFamily="49" charset="0"/>
              </a:rPr>
              <a:t> = &amp;</a:t>
            </a:r>
            <a:r>
              <a:rPr lang="en-US" altLang="en-US" sz="2400" dirty="0" err="1" smtClean="0">
                <a:latin typeface="Courier New" panose="02070309020205020404" pitchFamily="49" charset="0"/>
              </a:rPr>
              <a:t>otherRectangle</a:t>
            </a:r>
            <a:r>
              <a:rPr lang="en-US" altLang="en-US" sz="2400" dirty="0" smtClean="0">
                <a:latin typeface="Courier New" panose="02070309020205020404" pitchFamily="49" charset="0"/>
              </a:rPr>
              <a:t>;</a:t>
            </a:r>
          </a:p>
          <a:p>
            <a:pPr lvl="1">
              <a:buClr>
                <a:schemeClr val="tx1"/>
              </a:buClr>
              <a:buFontTx/>
              <a:buNone/>
            </a:pPr>
            <a:r>
              <a:rPr lang="en-US" altLang="en-US" sz="2400" dirty="0" err="1" smtClean="0">
                <a:latin typeface="Courier New" panose="02070309020205020404" pitchFamily="49" charset="0"/>
              </a:rPr>
              <a:t>rPtr</a:t>
            </a:r>
            <a:r>
              <a:rPr lang="en-US" altLang="en-US" sz="2400" dirty="0" smtClean="0">
                <a:latin typeface="Courier New" panose="02070309020205020404" pitchFamily="49" charset="0"/>
              </a:rPr>
              <a:t>-&gt;</a:t>
            </a:r>
            <a:r>
              <a:rPr lang="en-US" altLang="en-US" sz="2400" dirty="0" err="1" smtClean="0">
                <a:latin typeface="Courier New" panose="02070309020205020404" pitchFamily="49" charset="0"/>
              </a:rPr>
              <a:t>setLength</a:t>
            </a:r>
            <a:r>
              <a:rPr lang="en-US" altLang="en-US" sz="2400" dirty="0" smtClean="0">
                <a:latin typeface="Courier New" panose="02070309020205020404" pitchFamily="49" charset="0"/>
              </a:rPr>
              <a:t>(12.5);</a:t>
            </a:r>
          </a:p>
          <a:p>
            <a:pPr lvl="1">
              <a:buClr>
                <a:schemeClr val="tx1"/>
              </a:buClr>
              <a:buFontTx/>
              <a:buNone/>
            </a:pP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a:t>
            </a:r>
            <a:r>
              <a:rPr lang="en-US" altLang="en-US" sz="2400" dirty="0" err="1" smtClean="0">
                <a:latin typeface="Courier New" panose="02070309020205020404" pitchFamily="49" charset="0"/>
              </a:rPr>
              <a:t>rPtr</a:t>
            </a:r>
            <a:r>
              <a:rPr lang="en-US" altLang="en-US" sz="2400" dirty="0" smtClean="0">
                <a:latin typeface="Courier New" panose="02070309020205020404" pitchFamily="49" charset="0"/>
              </a:rPr>
              <a:t>-&gt;</a:t>
            </a:r>
            <a:r>
              <a:rPr lang="en-US" altLang="en-US" sz="2400" dirty="0" err="1" smtClean="0">
                <a:latin typeface="Courier New" panose="02070309020205020404" pitchFamily="49" charset="0"/>
              </a:rPr>
              <a:t>getLength</a:t>
            </a:r>
            <a:r>
              <a:rPr lang="en-US" altLang="en-US" sz="2400" dirty="0" smtClean="0">
                <a:latin typeface="Courier New" panose="02070309020205020404" pitchFamily="49" charset="0"/>
              </a:rPr>
              <a:t>() &lt;&lt; </a:t>
            </a:r>
            <a:r>
              <a:rPr lang="en-US" altLang="en-US" sz="2400" dirty="0" err="1" smtClean="0">
                <a:latin typeface="Courier New" panose="02070309020205020404" pitchFamily="49" charset="0"/>
              </a:rPr>
              <a:t>endl</a:t>
            </a:r>
            <a:r>
              <a:rPr lang="en-US" altLang="en-US" sz="2400" dirty="0" smtClean="0">
                <a:latin typeface="Courier New" panose="02070309020205020404" pitchFamily="49" charset="0"/>
              </a:rPr>
              <a:t>;</a:t>
            </a:r>
            <a:endParaRPr lang="en-US" altLang="en-US" sz="2400" dirty="0" smtClean="0"/>
          </a:p>
        </p:txBody>
      </p:sp>
    </p:spTree>
    <p:extLst>
      <p:ext uri="{BB962C8B-B14F-4D97-AF65-F5344CB8AC3E}">
        <p14:creationId xmlns:p14="http://schemas.microsoft.com/office/powerpoint/2010/main" val="233422116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533401" y="228600"/>
            <a:ext cx="6553200" cy="5715000"/>
          </a:xfrm>
        </p:spPr>
        <p:txBody>
          <a:bodyPr>
            <a:normAutofit fontScale="92500"/>
          </a:bodyPr>
          <a:lstStyle/>
          <a:p>
            <a:r>
              <a:rPr lang="en-US" altLang="en-US" sz="3600" b="1" dirty="0"/>
              <a:t>Unit 1 Module </a:t>
            </a:r>
            <a:r>
              <a:rPr lang="en-US" altLang="en-US" sz="3600" b="1" dirty="0" smtClean="0"/>
              <a:t>4: </a:t>
            </a:r>
            <a:r>
              <a:rPr lang="en-US" sz="3600" b="1" dirty="0"/>
              <a:t>CLASSES</a:t>
            </a:r>
          </a:p>
          <a:p>
            <a:pPr>
              <a:defRPr/>
            </a:pPr>
            <a:endParaRPr lang="en-US" sz="2800" dirty="0"/>
          </a:p>
          <a:p>
            <a:r>
              <a:rPr lang="en-US" sz="2800" dirty="0"/>
              <a:t>Constructors</a:t>
            </a:r>
          </a:p>
          <a:p>
            <a:r>
              <a:rPr lang="en-US" sz="2800" dirty="0"/>
              <a:t>Passing Arguments to Constructors</a:t>
            </a:r>
          </a:p>
          <a:p>
            <a:r>
              <a:rPr lang="en-US" sz="2800" dirty="0"/>
              <a:t>Destructors</a:t>
            </a:r>
          </a:p>
          <a:p>
            <a:r>
              <a:rPr lang="en-US" sz="2800" dirty="0"/>
              <a:t>Overloading Constructors</a:t>
            </a:r>
          </a:p>
          <a:p>
            <a:r>
              <a:rPr lang="en-US" sz="2800" dirty="0"/>
              <a:t>Private Member Functions</a:t>
            </a:r>
          </a:p>
          <a:p>
            <a:r>
              <a:rPr lang="en-US" sz="2800" dirty="0"/>
              <a:t>Arrays of Objects/Classes – Dynamic too</a:t>
            </a:r>
          </a:p>
          <a:p>
            <a:r>
              <a:rPr lang="en-US" sz="2800" dirty="0"/>
              <a:t>Public and Private Members </a:t>
            </a:r>
          </a:p>
          <a:p>
            <a:r>
              <a:rPr lang="en-US" sz="2800" dirty="0"/>
              <a:t>Efficiency notes regarding Classes</a:t>
            </a:r>
          </a:p>
          <a:p>
            <a:r>
              <a:rPr lang="en-US" altLang="en-US" dirty="0" smtClean="0"/>
              <a:t> </a:t>
            </a:r>
            <a:endParaRPr lang="en-US" altLang="en-US" dirty="0"/>
          </a:p>
        </p:txBody>
      </p:sp>
    </p:spTree>
    <p:extLst>
      <p:ext uri="{BB962C8B-B14F-4D97-AF65-F5344CB8AC3E}">
        <p14:creationId xmlns:p14="http://schemas.microsoft.com/office/powerpoint/2010/main" val="249565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152400"/>
            <a:ext cx="7010400" cy="762000"/>
          </a:xfrm>
          <a:solidFill>
            <a:srgbClr val="FFFF00"/>
          </a:solidFill>
        </p:spPr>
        <p:txBody>
          <a:bodyPr/>
          <a:lstStyle/>
          <a:p>
            <a:r>
              <a:rPr lang="en-US" altLang="en-US" dirty="0" smtClean="0"/>
              <a:t>Dynamically Allocating an Object</a:t>
            </a:r>
          </a:p>
        </p:txBody>
      </p:sp>
      <p:sp>
        <p:nvSpPr>
          <p:cNvPr id="39939" name="Rectangle 3"/>
          <p:cNvSpPr>
            <a:spLocks noGrp="1" noChangeArrowheads="1"/>
          </p:cNvSpPr>
          <p:nvPr>
            <p:ph idx="1"/>
          </p:nvPr>
        </p:nvSpPr>
        <p:spPr>
          <a:xfrm>
            <a:off x="381000" y="1005647"/>
            <a:ext cx="8305800" cy="1108075"/>
          </a:xfrm>
        </p:spPr>
        <p:txBody>
          <a:bodyPr>
            <a:normAutofit/>
          </a:bodyPr>
          <a:lstStyle/>
          <a:p>
            <a:r>
              <a:rPr lang="en-US" altLang="en-US" sz="2400" dirty="0" smtClean="0"/>
              <a:t>We can use a pointer to dynamically allocate an object.</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85" y="1600200"/>
            <a:ext cx="798803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95594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057400" y="304800"/>
            <a:ext cx="5638801" cy="609600"/>
          </a:xfrm>
          <a:solidFill>
            <a:srgbClr val="FFFF00"/>
          </a:solidFill>
        </p:spPr>
        <p:txBody>
          <a:bodyPr>
            <a:normAutofit fontScale="90000"/>
          </a:bodyPr>
          <a:lstStyle/>
          <a:p>
            <a:r>
              <a:rPr lang="en-US" altLang="en-US" dirty="0" smtClean="0"/>
              <a:t>Why Have Private Members?</a:t>
            </a:r>
          </a:p>
        </p:txBody>
      </p:sp>
      <p:sp>
        <p:nvSpPr>
          <p:cNvPr id="41987" name="Rectangle 3"/>
          <p:cNvSpPr>
            <a:spLocks noGrp="1" noChangeArrowheads="1"/>
          </p:cNvSpPr>
          <p:nvPr>
            <p:ph idx="1"/>
          </p:nvPr>
        </p:nvSpPr>
        <p:spPr>
          <a:xfrm>
            <a:off x="533399" y="1600200"/>
            <a:ext cx="7391401" cy="4572000"/>
          </a:xfrm>
        </p:spPr>
        <p:txBody>
          <a:bodyPr>
            <a:normAutofit/>
          </a:bodyPr>
          <a:lstStyle/>
          <a:p>
            <a:pPr>
              <a:lnSpc>
                <a:spcPct val="90000"/>
              </a:lnSpc>
            </a:pPr>
            <a:r>
              <a:rPr lang="en-US" altLang="en-US" sz="3200" dirty="0" smtClean="0"/>
              <a:t>Making data members private provides data protection</a:t>
            </a:r>
            <a:br>
              <a:rPr lang="en-US" altLang="en-US" sz="3200" dirty="0" smtClean="0"/>
            </a:br>
            <a:endParaRPr lang="en-US" altLang="en-US" sz="3200" dirty="0" smtClean="0"/>
          </a:p>
          <a:p>
            <a:pPr>
              <a:lnSpc>
                <a:spcPct val="90000"/>
              </a:lnSpc>
            </a:pPr>
            <a:r>
              <a:rPr lang="en-US" altLang="en-US" sz="3200" dirty="0" smtClean="0"/>
              <a:t>Data can be accessed only through public functions</a:t>
            </a:r>
            <a:br>
              <a:rPr lang="en-US" altLang="en-US" sz="3200" dirty="0" smtClean="0"/>
            </a:br>
            <a:endParaRPr lang="en-US" altLang="en-US" sz="3200" dirty="0" smtClean="0"/>
          </a:p>
          <a:p>
            <a:pPr>
              <a:lnSpc>
                <a:spcPct val="90000"/>
              </a:lnSpc>
            </a:pPr>
            <a:r>
              <a:rPr lang="en-US" altLang="en-US" sz="3200" dirty="0" smtClean="0"/>
              <a:t>Public functions define the class’s public interface</a:t>
            </a:r>
          </a:p>
        </p:txBody>
      </p:sp>
    </p:spTree>
    <p:extLst>
      <p:ext uri="{BB962C8B-B14F-4D97-AF65-F5344CB8AC3E}">
        <p14:creationId xmlns:p14="http://schemas.microsoft.com/office/powerpoint/2010/main" val="100183071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1313sowc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27601"/>
            <a:ext cx="5417914"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3"/>
          <p:cNvSpPr txBox="1">
            <a:spLocks noChangeArrowheads="1"/>
          </p:cNvSpPr>
          <p:nvPr/>
        </p:nvSpPr>
        <p:spPr bwMode="auto">
          <a:xfrm>
            <a:off x="838200" y="838200"/>
            <a:ext cx="7696200" cy="1373188"/>
          </a:xfrm>
          <a:prstGeom prst="rect">
            <a:avLst/>
          </a:prstGeom>
          <a:solidFill>
            <a:srgbClr val="FFFF00"/>
          </a:solidFill>
          <a:ln>
            <a:noFill/>
          </a:ln>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dirty="0">
                <a:solidFill>
                  <a:srgbClr val="FA8218"/>
                </a:solidFill>
              </a:rPr>
              <a:t>Code outside the class must use the class's public member functions to interact with the object.</a:t>
            </a:r>
          </a:p>
        </p:txBody>
      </p:sp>
    </p:spTree>
    <p:extLst>
      <p:ext uri="{BB962C8B-B14F-4D97-AF65-F5344CB8AC3E}">
        <p14:creationId xmlns:p14="http://schemas.microsoft.com/office/powerpoint/2010/main" val="63519859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676400" y="228600"/>
            <a:ext cx="6347713" cy="1320800"/>
          </a:xfrm>
          <a:solidFill>
            <a:srgbClr val="FFFF00"/>
          </a:solidFill>
        </p:spPr>
        <p:txBody>
          <a:bodyPr/>
          <a:lstStyle/>
          <a:p>
            <a:r>
              <a:rPr lang="en-US" altLang="en-US" dirty="0" smtClean="0"/>
              <a:t>Separating Specification from Implementation</a:t>
            </a:r>
          </a:p>
        </p:txBody>
      </p:sp>
      <p:sp>
        <p:nvSpPr>
          <p:cNvPr id="45059" name="Rectangle 3"/>
          <p:cNvSpPr>
            <a:spLocks noGrp="1" noChangeArrowheads="1"/>
          </p:cNvSpPr>
          <p:nvPr>
            <p:ph idx="1"/>
          </p:nvPr>
        </p:nvSpPr>
        <p:spPr>
          <a:xfrm>
            <a:off x="152400" y="1676400"/>
            <a:ext cx="8534400" cy="4114800"/>
          </a:xfrm>
        </p:spPr>
        <p:txBody>
          <a:bodyPr>
            <a:normAutofit/>
          </a:bodyPr>
          <a:lstStyle/>
          <a:p>
            <a:pPr lvl="1">
              <a:lnSpc>
                <a:spcPct val="90000"/>
              </a:lnSpc>
            </a:pPr>
            <a:r>
              <a:rPr lang="en-US" altLang="en-US" sz="2400" dirty="0" smtClean="0"/>
              <a:t>Place class declaration in a header file that serves as the </a:t>
            </a:r>
            <a:r>
              <a:rPr lang="en-US" altLang="en-US" sz="2400" u="sng" dirty="0" smtClean="0"/>
              <a:t>class specification file</a:t>
            </a:r>
            <a:r>
              <a:rPr lang="en-US" altLang="en-US" sz="2400" dirty="0" smtClean="0"/>
              <a:t>.  Name the file </a:t>
            </a:r>
            <a:r>
              <a:rPr lang="en-US" altLang="en-US" sz="2400" i="1" dirty="0" smtClean="0">
                <a:latin typeface="Courier New" panose="02070309020205020404" pitchFamily="49" charset="0"/>
              </a:rPr>
              <a:t>ClassName</a:t>
            </a:r>
            <a:r>
              <a:rPr lang="en-US" altLang="en-US" sz="2400" dirty="0" smtClean="0">
                <a:latin typeface="Courier New" panose="02070309020205020404" pitchFamily="49" charset="0"/>
              </a:rPr>
              <a:t>.hpp</a:t>
            </a:r>
            <a:r>
              <a:rPr lang="en-US" altLang="en-US" sz="2400" dirty="0" smtClean="0"/>
              <a:t>, for example, </a:t>
            </a:r>
            <a:r>
              <a:rPr lang="en-US" altLang="en-US" sz="2400" dirty="0" smtClean="0">
                <a:latin typeface="Courier New" panose="02070309020205020404" pitchFamily="49" charset="0"/>
              </a:rPr>
              <a:t>Rectangle.hpp</a:t>
            </a:r>
            <a:endParaRPr lang="en-US" altLang="en-US" sz="2400" dirty="0" smtClean="0"/>
          </a:p>
          <a:p>
            <a:pPr lvl="1">
              <a:lnSpc>
                <a:spcPct val="90000"/>
              </a:lnSpc>
            </a:pPr>
            <a:r>
              <a:rPr lang="en-US" altLang="en-US" sz="2400" dirty="0" smtClean="0"/>
              <a:t>Place member function definitions in </a:t>
            </a:r>
            <a:r>
              <a:rPr lang="en-US" altLang="en-US" sz="2400" i="1" dirty="0" smtClean="0">
                <a:latin typeface="Courier New" panose="02070309020205020404" pitchFamily="49" charset="0"/>
              </a:rPr>
              <a:t>ClassName</a:t>
            </a:r>
            <a:r>
              <a:rPr lang="en-US" altLang="en-US" sz="2400" dirty="0" smtClean="0">
                <a:latin typeface="Courier New" panose="02070309020205020404" pitchFamily="49" charset="0"/>
              </a:rPr>
              <a:t>.cpp</a:t>
            </a:r>
            <a:r>
              <a:rPr lang="en-US" altLang="en-US" sz="2400" dirty="0" smtClean="0"/>
              <a:t>, for example, </a:t>
            </a:r>
            <a:r>
              <a:rPr lang="en-US" altLang="en-US" sz="2400" dirty="0" smtClean="0">
                <a:latin typeface="Courier New" panose="02070309020205020404" pitchFamily="49" charset="0"/>
              </a:rPr>
              <a:t>Rectangle.cpp</a:t>
            </a:r>
            <a:r>
              <a:rPr lang="en-US" altLang="en-US" sz="2400" dirty="0" smtClean="0"/>
              <a:t>  File should </a:t>
            </a:r>
            <a:r>
              <a:rPr lang="en-US" altLang="en-US" sz="2400" dirty="0" smtClean="0">
                <a:latin typeface="Courier New" panose="02070309020205020404" pitchFamily="49" charset="0"/>
              </a:rPr>
              <a:t>#include</a:t>
            </a:r>
            <a:r>
              <a:rPr lang="en-US" altLang="en-US" sz="2400" dirty="0" smtClean="0"/>
              <a:t> the class specification file</a:t>
            </a:r>
          </a:p>
          <a:p>
            <a:pPr lvl="1">
              <a:lnSpc>
                <a:spcPct val="90000"/>
              </a:lnSpc>
            </a:pPr>
            <a:r>
              <a:rPr lang="en-US" altLang="en-US" sz="2400" dirty="0" smtClean="0"/>
              <a:t>Programs that use the class must </a:t>
            </a:r>
            <a:r>
              <a:rPr lang="en-US" altLang="en-US" sz="2400" dirty="0" smtClean="0">
                <a:latin typeface="Courier New" panose="02070309020205020404" pitchFamily="49" charset="0"/>
              </a:rPr>
              <a:t>#include</a:t>
            </a:r>
            <a:r>
              <a:rPr lang="en-US" altLang="en-US" sz="2400" dirty="0" smtClean="0"/>
              <a:t> the class specification file, and be compiled and linked with the member function definitions</a:t>
            </a:r>
          </a:p>
        </p:txBody>
      </p:sp>
    </p:spTree>
    <p:extLst>
      <p:ext uri="{BB962C8B-B14F-4D97-AF65-F5344CB8AC3E}">
        <p14:creationId xmlns:p14="http://schemas.microsoft.com/office/powerpoint/2010/main" val="277370758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057400" y="76200"/>
            <a:ext cx="5334001" cy="762000"/>
          </a:xfrm>
          <a:solidFill>
            <a:srgbClr val="FFFF00"/>
          </a:solidFill>
        </p:spPr>
        <p:txBody>
          <a:bodyPr/>
          <a:lstStyle/>
          <a:p>
            <a:r>
              <a:rPr lang="en-US" altLang="en-US" dirty="0" smtClean="0"/>
              <a:t>Inline Member Functions</a:t>
            </a:r>
          </a:p>
        </p:txBody>
      </p:sp>
      <p:sp>
        <p:nvSpPr>
          <p:cNvPr id="47107" name="Rectangle 3"/>
          <p:cNvSpPr>
            <a:spLocks noGrp="1" noChangeArrowheads="1"/>
          </p:cNvSpPr>
          <p:nvPr>
            <p:ph idx="1"/>
          </p:nvPr>
        </p:nvSpPr>
        <p:spPr>
          <a:xfrm>
            <a:off x="685800" y="1600200"/>
            <a:ext cx="7086600" cy="4724400"/>
          </a:xfrm>
        </p:spPr>
        <p:txBody>
          <a:bodyPr>
            <a:normAutofit lnSpcReduction="10000"/>
          </a:bodyPr>
          <a:lstStyle/>
          <a:p>
            <a:r>
              <a:rPr lang="en-US" altLang="en-US" sz="2800" dirty="0" smtClean="0"/>
              <a:t>Member functions can be defined</a:t>
            </a:r>
          </a:p>
          <a:p>
            <a:pPr lvl="1"/>
            <a:r>
              <a:rPr lang="en-US" altLang="en-US" sz="2400" dirty="0" smtClean="0"/>
              <a:t>inline: in class declaration</a:t>
            </a:r>
          </a:p>
          <a:p>
            <a:pPr lvl="1"/>
            <a:r>
              <a:rPr lang="en-US" altLang="en-US" sz="2400" dirty="0" smtClean="0"/>
              <a:t>after the class declaration</a:t>
            </a:r>
            <a:br>
              <a:rPr lang="en-US" altLang="en-US" sz="2400" dirty="0" smtClean="0"/>
            </a:br>
            <a:endParaRPr lang="en-US" altLang="en-US" sz="2400" dirty="0" smtClean="0"/>
          </a:p>
          <a:p>
            <a:r>
              <a:rPr lang="en-US" altLang="en-US" sz="2800" dirty="0" smtClean="0"/>
              <a:t>Inline appropriate for short function bodies:</a:t>
            </a:r>
          </a:p>
          <a:p>
            <a:pPr lvl="1">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int</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getWidth</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const</a:t>
            </a:r>
            <a:r>
              <a:rPr lang="en-US" altLang="en-US" sz="2400" dirty="0" smtClean="0">
                <a:latin typeface="Courier New" panose="02070309020205020404" pitchFamily="49" charset="0"/>
              </a:rPr>
              <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 return width; }</a:t>
            </a:r>
          </a:p>
          <a:p>
            <a:pPr marL="457200" lvl="1" indent="0">
              <a:buNone/>
            </a:pPr>
            <a:endParaRPr lang="en-US" sz="2400" dirty="0" smtClean="0">
              <a:latin typeface="Courier New" panose="02070309020205020404" pitchFamily="49" charset="0"/>
            </a:endParaRPr>
          </a:p>
          <a:p>
            <a:pPr marL="457200" lvl="1" indent="0">
              <a:buNone/>
            </a:pPr>
            <a:r>
              <a:rPr lang="en-US" sz="2400" dirty="0" smtClean="0"/>
              <a:t>Note: A </a:t>
            </a:r>
            <a:r>
              <a:rPr lang="en-US" sz="2400" dirty="0"/>
              <a:t>function </a:t>
            </a:r>
            <a:r>
              <a:rPr lang="en-US" sz="2400" dirty="0" smtClean="0"/>
              <a:t>can also be ‘</a:t>
            </a:r>
            <a:r>
              <a:rPr lang="en-US" sz="2400" dirty="0" err="1" smtClean="0"/>
              <a:t>inlined</a:t>
            </a:r>
            <a:r>
              <a:rPr lang="en-US" sz="2400" dirty="0" smtClean="0"/>
              <a:t>’ </a:t>
            </a:r>
            <a:r>
              <a:rPr lang="en-US" sz="2400" dirty="0"/>
              <a:t>if the inline keyword is </a:t>
            </a:r>
            <a:r>
              <a:rPr lang="en-US" sz="2400" dirty="0" smtClean="0"/>
              <a:t>used. </a:t>
            </a:r>
            <a:endParaRPr lang="en-US" altLang="en-US" sz="2400" dirty="0" smtClean="0">
              <a:latin typeface="Courier New" panose="02070309020205020404" pitchFamily="49" charset="0"/>
            </a:endParaRPr>
          </a:p>
        </p:txBody>
      </p:sp>
    </p:spTree>
    <p:extLst>
      <p:ext uri="{BB962C8B-B14F-4D97-AF65-F5344CB8AC3E}">
        <p14:creationId xmlns:p14="http://schemas.microsoft.com/office/powerpoint/2010/main" val="269607529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0" y="88900"/>
            <a:ext cx="6067425" cy="1054100"/>
          </a:xfrm>
          <a:solidFill>
            <a:srgbClr val="FFFF00"/>
          </a:solidFill>
        </p:spPr>
        <p:txBody>
          <a:bodyPr>
            <a:normAutofit fontScale="90000"/>
          </a:bodyPr>
          <a:lstStyle/>
          <a:p>
            <a:r>
              <a:rPr lang="en-US" altLang="en-US" dirty="0" smtClean="0"/>
              <a:t>Rectangle Class with Inline Member Functions</a:t>
            </a:r>
          </a:p>
        </p:txBody>
      </p:sp>
      <p:sp>
        <p:nvSpPr>
          <p:cNvPr id="48131" name="Text Box 3"/>
          <p:cNvSpPr txBox="1">
            <a:spLocks noChangeArrowheads="1"/>
          </p:cNvSpPr>
          <p:nvPr/>
        </p:nvSpPr>
        <p:spPr bwMode="auto">
          <a:xfrm>
            <a:off x="304800" y="1066800"/>
            <a:ext cx="8153400" cy="6124754"/>
          </a:xfrm>
          <a:prstGeom prst="rect">
            <a:avLst/>
          </a:prstGeom>
          <a:solidFill>
            <a:schemeClr val="tx1">
              <a:lumMod val="95000"/>
              <a:lumOff val="5000"/>
            </a:schemeClr>
          </a:solidFill>
          <a:ln>
            <a:noFill/>
          </a:ln>
          <a:extLst/>
        </p:spPr>
        <p:txBody>
          <a:bodyPr wrap="squar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b="1" dirty="0">
                <a:solidFill>
                  <a:schemeClr val="bg1"/>
                </a:solidFill>
              </a:rPr>
              <a:t>  </a:t>
            </a:r>
            <a:r>
              <a:rPr lang="en-US" altLang="en-US" sz="1600" b="1" dirty="0">
                <a:solidFill>
                  <a:schemeClr val="bg1"/>
                </a:solidFill>
                <a:latin typeface="Courier New" panose="02070309020205020404" pitchFamily="49" charset="0"/>
                <a:cs typeface="Times New Roman" panose="02020603050405020304" pitchFamily="18" charset="0"/>
              </a:rPr>
              <a:t>1  // Specification file for the Rectangle class</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2  // This version uses some inline member functions.</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3  #</a:t>
            </a:r>
            <a:r>
              <a:rPr lang="en-US" altLang="en-US" sz="1600" b="1" dirty="0" err="1">
                <a:solidFill>
                  <a:schemeClr val="bg1"/>
                </a:solidFill>
                <a:latin typeface="Courier New" panose="02070309020205020404" pitchFamily="49" charset="0"/>
                <a:cs typeface="Times New Roman" panose="02020603050405020304" pitchFamily="18" charset="0"/>
              </a:rPr>
              <a:t>ifndef</a:t>
            </a:r>
            <a:r>
              <a:rPr lang="en-US" altLang="en-US" sz="1600" b="1" dirty="0">
                <a:solidFill>
                  <a:schemeClr val="bg1"/>
                </a:solidFill>
                <a:latin typeface="Courier New" panose="02070309020205020404" pitchFamily="49" charset="0"/>
                <a:cs typeface="Times New Roman" panose="02020603050405020304" pitchFamily="18" charset="0"/>
              </a:rPr>
              <a:t> </a:t>
            </a:r>
            <a:r>
              <a:rPr lang="en-US" altLang="en-US" sz="1600" b="1" dirty="0" smtClean="0">
                <a:solidFill>
                  <a:schemeClr val="bg1"/>
                </a:solidFill>
                <a:latin typeface="Courier New" panose="02070309020205020404" pitchFamily="49" charset="0"/>
                <a:cs typeface="Times New Roman" panose="02020603050405020304" pitchFamily="18" charset="0"/>
              </a:rPr>
              <a:t>RECTANGLE_HPP</a:t>
            </a:r>
            <a:r>
              <a:rPr lang="en-US" altLang="en-US" sz="1600" b="1" dirty="0">
                <a:solidFill>
                  <a:schemeClr val="bg1"/>
                </a:solidFill>
                <a:latin typeface="Courier New" panose="02070309020205020404" pitchFamily="49" charset="0"/>
                <a:cs typeface="Times New Roman" panose="02020603050405020304" pitchFamily="18" charset="0"/>
              </a:rPr>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4  #define </a:t>
            </a:r>
            <a:r>
              <a:rPr lang="en-US" altLang="en-US" sz="1600" b="1" dirty="0" smtClean="0">
                <a:solidFill>
                  <a:schemeClr val="bg1"/>
                </a:solidFill>
                <a:latin typeface="Courier New" panose="02070309020205020404" pitchFamily="49" charset="0"/>
                <a:cs typeface="Times New Roman" panose="02020603050405020304" pitchFamily="18" charset="0"/>
              </a:rPr>
              <a:t>RECTANGLE_HPP</a:t>
            </a:r>
            <a:r>
              <a:rPr lang="en-US" altLang="en-US" sz="1600" b="1" dirty="0">
                <a:solidFill>
                  <a:schemeClr val="bg1"/>
                </a:solidFill>
                <a:latin typeface="Courier New" panose="02070309020205020404" pitchFamily="49" charset="0"/>
                <a:cs typeface="Times New Roman" panose="02020603050405020304" pitchFamily="18" charset="0"/>
              </a:rPr>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5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6  class Rectangle</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7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8     private:</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 9        double width;</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10        double length;</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11     public:</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12        void </a:t>
            </a:r>
            <a:r>
              <a:rPr lang="en-US" altLang="en-US" sz="1600" b="1" dirty="0" err="1">
                <a:solidFill>
                  <a:schemeClr val="bg1"/>
                </a:solidFill>
                <a:latin typeface="Courier New" panose="02070309020205020404" pitchFamily="49" charset="0"/>
                <a:cs typeface="Times New Roman" panose="02020603050405020304" pitchFamily="18" charset="0"/>
              </a:rPr>
              <a:t>setWidth</a:t>
            </a:r>
            <a:r>
              <a:rPr lang="en-US" altLang="en-US" sz="1600" b="1" dirty="0">
                <a:solidFill>
                  <a:schemeClr val="bg1"/>
                </a:solidFill>
                <a:latin typeface="Courier New" panose="02070309020205020404" pitchFamily="49" charset="0"/>
                <a:cs typeface="Times New Roman" panose="02020603050405020304" pitchFamily="18" charset="0"/>
              </a:rPr>
              <a:t>(double);</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13        void </a:t>
            </a:r>
            <a:r>
              <a:rPr lang="en-US" altLang="en-US" sz="1600" b="1" dirty="0" err="1">
                <a:solidFill>
                  <a:schemeClr val="bg1"/>
                </a:solidFill>
                <a:latin typeface="Courier New" panose="02070309020205020404" pitchFamily="49" charset="0"/>
                <a:cs typeface="Times New Roman" panose="02020603050405020304" pitchFamily="18" charset="0"/>
              </a:rPr>
              <a:t>setLength</a:t>
            </a:r>
            <a:r>
              <a:rPr lang="en-US" altLang="en-US" sz="1600" b="1" dirty="0">
                <a:solidFill>
                  <a:schemeClr val="bg1"/>
                </a:solidFill>
                <a:latin typeface="Courier New" panose="02070309020205020404" pitchFamily="49" charset="0"/>
                <a:cs typeface="Times New Roman" panose="02020603050405020304" pitchFamily="18" charset="0"/>
              </a:rPr>
              <a:t>(double);</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14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15        double </a:t>
            </a:r>
            <a:r>
              <a:rPr lang="en-US" altLang="en-US" sz="1600" b="1" dirty="0" err="1">
                <a:solidFill>
                  <a:schemeClr val="bg1"/>
                </a:solidFill>
                <a:latin typeface="Courier New" panose="02070309020205020404" pitchFamily="49" charset="0"/>
                <a:cs typeface="Times New Roman" panose="02020603050405020304" pitchFamily="18" charset="0"/>
              </a:rPr>
              <a:t>getWidth</a:t>
            </a:r>
            <a:r>
              <a:rPr lang="en-US" altLang="en-US" sz="1600" b="1" dirty="0">
                <a:solidFill>
                  <a:schemeClr val="bg1"/>
                </a:solidFill>
                <a:latin typeface="Courier New" panose="02070309020205020404" pitchFamily="49" charset="0"/>
                <a:cs typeface="Times New Roman" panose="02020603050405020304" pitchFamily="18" charset="0"/>
              </a:rPr>
              <a:t>() </a:t>
            </a:r>
            <a:r>
              <a:rPr lang="en-US" altLang="en-US" sz="1600" b="1" dirty="0" err="1">
                <a:solidFill>
                  <a:schemeClr val="bg1"/>
                </a:solidFill>
                <a:latin typeface="Courier New" panose="02070309020205020404" pitchFamily="49" charset="0"/>
                <a:cs typeface="Times New Roman" panose="02020603050405020304" pitchFamily="18" charset="0"/>
              </a:rPr>
              <a:t>const</a:t>
            </a:r>
            <a:r>
              <a:rPr lang="en-US" altLang="en-US" sz="1600" b="1" dirty="0">
                <a:solidFill>
                  <a:schemeClr val="bg1"/>
                </a:solidFill>
                <a:latin typeface="Courier New" panose="02070309020205020404" pitchFamily="49" charset="0"/>
                <a:cs typeface="Times New Roman" panose="02020603050405020304" pitchFamily="18" charset="0"/>
              </a:rPr>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16           { return width;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17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18        double </a:t>
            </a:r>
            <a:r>
              <a:rPr lang="en-US" altLang="en-US" sz="1600" b="1" dirty="0" err="1">
                <a:solidFill>
                  <a:schemeClr val="bg1"/>
                </a:solidFill>
                <a:latin typeface="Courier New" panose="02070309020205020404" pitchFamily="49" charset="0"/>
                <a:cs typeface="Times New Roman" panose="02020603050405020304" pitchFamily="18" charset="0"/>
              </a:rPr>
              <a:t>getLength</a:t>
            </a:r>
            <a:r>
              <a:rPr lang="en-US" altLang="en-US" sz="1600" b="1" dirty="0">
                <a:solidFill>
                  <a:schemeClr val="bg1"/>
                </a:solidFill>
                <a:latin typeface="Courier New" panose="02070309020205020404" pitchFamily="49" charset="0"/>
                <a:cs typeface="Times New Roman" panose="02020603050405020304" pitchFamily="18" charset="0"/>
              </a:rPr>
              <a:t>() </a:t>
            </a:r>
            <a:r>
              <a:rPr lang="en-US" altLang="en-US" sz="1600" b="1" dirty="0" err="1">
                <a:solidFill>
                  <a:schemeClr val="bg1"/>
                </a:solidFill>
                <a:latin typeface="Courier New" panose="02070309020205020404" pitchFamily="49" charset="0"/>
                <a:cs typeface="Times New Roman" panose="02020603050405020304" pitchFamily="18" charset="0"/>
              </a:rPr>
              <a:t>const</a:t>
            </a:r>
            <a:r>
              <a:rPr lang="en-US" altLang="en-US" sz="1600" b="1" dirty="0">
                <a:solidFill>
                  <a:schemeClr val="bg1"/>
                </a:solidFill>
                <a:latin typeface="Courier New" panose="02070309020205020404" pitchFamily="49" charset="0"/>
                <a:cs typeface="Times New Roman" panose="02020603050405020304" pitchFamily="18" charset="0"/>
              </a:rPr>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19           { return length;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20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21        double </a:t>
            </a:r>
            <a:r>
              <a:rPr lang="en-US" altLang="en-US" sz="1600" b="1" dirty="0" err="1">
                <a:solidFill>
                  <a:schemeClr val="bg1"/>
                </a:solidFill>
                <a:latin typeface="Courier New" panose="02070309020205020404" pitchFamily="49" charset="0"/>
                <a:cs typeface="Times New Roman" panose="02020603050405020304" pitchFamily="18" charset="0"/>
              </a:rPr>
              <a:t>getArea</a:t>
            </a:r>
            <a:r>
              <a:rPr lang="en-US" altLang="en-US" sz="1600" b="1" dirty="0">
                <a:solidFill>
                  <a:schemeClr val="bg1"/>
                </a:solidFill>
                <a:latin typeface="Courier New" panose="02070309020205020404" pitchFamily="49" charset="0"/>
                <a:cs typeface="Times New Roman" panose="02020603050405020304" pitchFamily="18" charset="0"/>
              </a:rPr>
              <a:t>() </a:t>
            </a:r>
            <a:r>
              <a:rPr lang="en-US" altLang="en-US" sz="1600" b="1" dirty="0" err="1">
                <a:solidFill>
                  <a:schemeClr val="bg1"/>
                </a:solidFill>
                <a:latin typeface="Courier New" panose="02070309020205020404" pitchFamily="49" charset="0"/>
                <a:cs typeface="Times New Roman" panose="02020603050405020304" pitchFamily="18" charset="0"/>
              </a:rPr>
              <a:t>const</a:t>
            </a:r>
            <a:r>
              <a:rPr lang="en-US" altLang="en-US" sz="1600" b="1" dirty="0">
                <a:solidFill>
                  <a:schemeClr val="bg1"/>
                </a:solidFill>
                <a:latin typeface="Courier New" panose="02070309020205020404" pitchFamily="49" charset="0"/>
                <a:cs typeface="Times New Roman" panose="02020603050405020304" pitchFamily="18" charset="0"/>
              </a:rPr>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22           { return width * length;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23  };</a:t>
            </a:r>
            <a:br>
              <a:rPr lang="en-US" altLang="en-US" sz="1600" b="1" dirty="0">
                <a:solidFill>
                  <a:schemeClr val="bg1"/>
                </a:solidFill>
                <a:latin typeface="Courier New" panose="02070309020205020404" pitchFamily="49" charset="0"/>
                <a:cs typeface="Times New Roman" panose="02020603050405020304" pitchFamily="18" charset="0"/>
              </a:rPr>
            </a:br>
            <a:r>
              <a:rPr lang="en-US" altLang="en-US" sz="1600" b="1" dirty="0">
                <a:solidFill>
                  <a:schemeClr val="bg1"/>
                </a:solidFill>
                <a:latin typeface="Courier New" panose="02070309020205020404" pitchFamily="49" charset="0"/>
                <a:cs typeface="Times New Roman" panose="02020603050405020304" pitchFamily="18" charset="0"/>
              </a:rPr>
              <a:t>24  #</a:t>
            </a:r>
            <a:r>
              <a:rPr lang="en-US" altLang="en-US" sz="1600" b="1" dirty="0" err="1">
                <a:solidFill>
                  <a:schemeClr val="bg1"/>
                </a:solidFill>
                <a:latin typeface="Courier New" panose="02070309020205020404" pitchFamily="49" charset="0"/>
                <a:cs typeface="Times New Roman" panose="02020603050405020304" pitchFamily="18" charset="0"/>
              </a:rPr>
              <a:t>endif</a:t>
            </a:r>
            <a:endParaRPr lang="en-US" altLang="en-US" sz="1600" b="1" dirty="0">
              <a:solidFill>
                <a:schemeClr val="bg1"/>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172180780"/>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05000" y="76200"/>
            <a:ext cx="6347713" cy="1320800"/>
          </a:xfrm>
          <a:solidFill>
            <a:srgbClr val="FFFF00"/>
          </a:solidFill>
        </p:spPr>
        <p:txBody>
          <a:bodyPr/>
          <a:lstStyle/>
          <a:p>
            <a:r>
              <a:rPr lang="en-US" altLang="en-US" dirty="0" smtClean="0"/>
              <a:t>Tradeoffs – Inline vs. Regular Member Functions</a:t>
            </a:r>
          </a:p>
        </p:txBody>
      </p:sp>
      <p:sp>
        <p:nvSpPr>
          <p:cNvPr id="49155" name="Rectangle 3"/>
          <p:cNvSpPr>
            <a:spLocks noGrp="1" noChangeArrowheads="1"/>
          </p:cNvSpPr>
          <p:nvPr>
            <p:ph idx="1"/>
          </p:nvPr>
        </p:nvSpPr>
        <p:spPr>
          <a:xfrm>
            <a:off x="457200" y="1397000"/>
            <a:ext cx="8458200" cy="3880773"/>
          </a:xfrm>
        </p:spPr>
        <p:txBody>
          <a:bodyPr>
            <a:noAutofit/>
          </a:bodyPr>
          <a:lstStyle/>
          <a:p>
            <a:r>
              <a:rPr lang="en-US" altLang="en-US" sz="2400" dirty="0" smtClean="0"/>
              <a:t>Regular functions – when called, compiler stores return address of call, allocates </a:t>
            </a:r>
            <a:r>
              <a:rPr lang="en-US" altLang="en-US" sz="2800" dirty="0" smtClean="0"/>
              <a:t>memory</a:t>
            </a:r>
            <a:r>
              <a:rPr lang="en-US" altLang="en-US" sz="2400" dirty="0" smtClean="0"/>
              <a:t> for local variables, etc.</a:t>
            </a:r>
          </a:p>
          <a:p>
            <a:r>
              <a:rPr lang="en-US" altLang="en-US" sz="2400" dirty="0" smtClean="0"/>
              <a:t>Code for an inline function is copied into program in place of call – larger executable program, but no function call overhead, hence faster execution</a:t>
            </a:r>
          </a:p>
          <a:p>
            <a:r>
              <a:rPr lang="en-US" sz="2400" dirty="0" smtClean="0"/>
              <a:t>Inline </a:t>
            </a:r>
            <a:r>
              <a:rPr lang="en-US" sz="2400" dirty="0"/>
              <a:t>function definitions are treated differently by the compiler and so </a:t>
            </a:r>
            <a:r>
              <a:rPr lang="en-US" sz="2400" dirty="0" smtClean="0"/>
              <a:t>they usually </a:t>
            </a:r>
            <a:r>
              <a:rPr lang="en-US" sz="2400" dirty="0"/>
              <a:t>run more efficiently, although they consume more storage. With an </a:t>
            </a:r>
            <a:r>
              <a:rPr lang="en-US" sz="2400" dirty="0" smtClean="0"/>
              <a:t>inline function</a:t>
            </a:r>
            <a:r>
              <a:rPr lang="en-US" sz="2400" dirty="0"/>
              <a:t>, each function call in your program is replaced by a compiled </a:t>
            </a:r>
            <a:r>
              <a:rPr lang="en-US" sz="2400" dirty="0" smtClean="0"/>
              <a:t>version of </a:t>
            </a:r>
            <a:r>
              <a:rPr lang="en-US" sz="2400" dirty="0"/>
              <a:t>the function definition, so calls to inline functions do not have the </a:t>
            </a:r>
            <a:r>
              <a:rPr lang="en-US" sz="2400" dirty="0" smtClean="0"/>
              <a:t>overhead of </a:t>
            </a:r>
            <a:r>
              <a:rPr lang="en-US" sz="2400" dirty="0"/>
              <a:t>a normal function call.</a:t>
            </a:r>
            <a:endParaRPr lang="en-US" altLang="en-US" sz="2400" dirty="0" smtClean="0"/>
          </a:p>
        </p:txBody>
      </p:sp>
    </p:spTree>
    <p:extLst>
      <p:ext uri="{BB962C8B-B14F-4D97-AF65-F5344CB8AC3E}">
        <p14:creationId xmlns:p14="http://schemas.microsoft.com/office/powerpoint/2010/main" val="342634852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152400"/>
            <a:ext cx="6347713" cy="1320800"/>
          </a:xfrm>
          <a:solidFill>
            <a:srgbClr val="FFFF00"/>
          </a:solidFill>
        </p:spPr>
        <p:txBody>
          <a:bodyPr/>
          <a:lstStyle/>
          <a:p>
            <a:r>
              <a:rPr lang="en-US" altLang="en-US" dirty="0" smtClean="0"/>
              <a:t>Tradeoffs – Inline vs. Regular Member Functions</a:t>
            </a:r>
          </a:p>
        </p:txBody>
      </p:sp>
      <p:sp>
        <p:nvSpPr>
          <p:cNvPr id="49155" name="Rectangle 3"/>
          <p:cNvSpPr>
            <a:spLocks noGrp="1" noChangeArrowheads="1"/>
          </p:cNvSpPr>
          <p:nvPr>
            <p:ph idx="1"/>
          </p:nvPr>
        </p:nvSpPr>
        <p:spPr>
          <a:xfrm>
            <a:off x="685800" y="1676400"/>
            <a:ext cx="7010400" cy="3810000"/>
          </a:xfrm>
        </p:spPr>
        <p:txBody>
          <a:bodyPr>
            <a:normAutofit/>
          </a:bodyPr>
          <a:lstStyle/>
          <a:p>
            <a:r>
              <a:rPr lang="en-US" sz="2400" dirty="0" smtClean="0"/>
              <a:t>Inline </a:t>
            </a:r>
            <a:r>
              <a:rPr lang="en-US" sz="2400" dirty="0"/>
              <a:t>function definitions are treated differently by the compiler and so </a:t>
            </a:r>
            <a:r>
              <a:rPr lang="en-US" sz="2400" dirty="0" smtClean="0"/>
              <a:t>they usually </a:t>
            </a:r>
            <a:r>
              <a:rPr lang="en-US" sz="2400" dirty="0"/>
              <a:t>run more efficiently, although they consume more storage. </a:t>
            </a:r>
            <a:endParaRPr lang="en-US" sz="2400" dirty="0" smtClean="0"/>
          </a:p>
          <a:p>
            <a:r>
              <a:rPr lang="en-US" sz="2400" dirty="0" smtClean="0"/>
              <a:t>With </a:t>
            </a:r>
            <a:r>
              <a:rPr lang="en-US" sz="2400" dirty="0"/>
              <a:t>an </a:t>
            </a:r>
            <a:r>
              <a:rPr lang="en-US" sz="2400" dirty="0" smtClean="0"/>
              <a:t>inline function</a:t>
            </a:r>
            <a:r>
              <a:rPr lang="en-US" sz="2400" dirty="0"/>
              <a:t>, each function call in your program is replaced by a compiled </a:t>
            </a:r>
            <a:r>
              <a:rPr lang="en-US" sz="2400" dirty="0" smtClean="0"/>
              <a:t>version of </a:t>
            </a:r>
            <a:r>
              <a:rPr lang="en-US" sz="2400" dirty="0"/>
              <a:t>the function definition, so calls to inline functions do not have the </a:t>
            </a:r>
            <a:r>
              <a:rPr lang="en-US" sz="2400" dirty="0" smtClean="0"/>
              <a:t>overhead of </a:t>
            </a:r>
            <a:r>
              <a:rPr lang="en-US" sz="2400" dirty="0"/>
              <a:t>a normal function call</a:t>
            </a:r>
            <a:r>
              <a:rPr lang="en-US" sz="2400" dirty="0" smtClean="0"/>
              <a:t>.</a:t>
            </a:r>
          </a:p>
        </p:txBody>
      </p:sp>
    </p:spTree>
    <p:extLst>
      <p:ext uri="{BB962C8B-B14F-4D97-AF65-F5344CB8AC3E}">
        <p14:creationId xmlns:p14="http://schemas.microsoft.com/office/powerpoint/2010/main" val="34040960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152400"/>
            <a:ext cx="6347713" cy="1320800"/>
          </a:xfrm>
          <a:solidFill>
            <a:srgbClr val="FFFF00"/>
          </a:solidFill>
        </p:spPr>
        <p:txBody>
          <a:bodyPr/>
          <a:lstStyle/>
          <a:p>
            <a:r>
              <a:rPr lang="en-US" altLang="en-US" dirty="0" smtClean="0"/>
              <a:t>Tradeoffs – Inline vs. Regular Member Functions</a:t>
            </a:r>
          </a:p>
        </p:txBody>
      </p:sp>
      <p:sp>
        <p:nvSpPr>
          <p:cNvPr id="49155" name="Rectangle 3"/>
          <p:cNvSpPr>
            <a:spLocks noGrp="1" noChangeArrowheads="1"/>
          </p:cNvSpPr>
          <p:nvPr>
            <p:ph idx="1"/>
          </p:nvPr>
        </p:nvSpPr>
        <p:spPr>
          <a:xfrm>
            <a:off x="685800" y="1676400"/>
            <a:ext cx="7391400" cy="4724400"/>
          </a:xfrm>
        </p:spPr>
        <p:txBody>
          <a:bodyPr>
            <a:normAutofit lnSpcReduction="10000"/>
          </a:bodyPr>
          <a:lstStyle/>
          <a:p>
            <a:r>
              <a:rPr lang="en-US" altLang="en-US" sz="2400" dirty="0" smtClean="0"/>
              <a:t>Trade off no call versus increase in size</a:t>
            </a:r>
          </a:p>
          <a:p>
            <a:r>
              <a:rPr lang="en-US" altLang="en-US" sz="2400" dirty="0" smtClean="0"/>
              <a:t>Too large </a:t>
            </a:r>
            <a:r>
              <a:rPr lang="en-US" altLang="en-US" sz="2400" dirty="0"/>
              <a:t>- decrease performance on systems that use </a:t>
            </a:r>
            <a:r>
              <a:rPr lang="en-US" altLang="en-US" sz="2400" dirty="0" smtClean="0"/>
              <a:t>paging</a:t>
            </a:r>
          </a:p>
          <a:p>
            <a:r>
              <a:rPr lang="en-US" sz="2400" dirty="0" smtClean="0"/>
              <a:t>For </a:t>
            </a:r>
            <a:r>
              <a:rPr lang="en-US" sz="2400" dirty="0"/>
              <a:t>debugging, the names of </a:t>
            </a:r>
            <a:r>
              <a:rPr lang="en-US" sz="2400" dirty="0" err="1"/>
              <a:t>inlined</a:t>
            </a:r>
            <a:r>
              <a:rPr lang="en-US" sz="2400" dirty="0"/>
              <a:t> functions may not be visible at all to the profiler. The result will be misleading reports of which functions take most time</a:t>
            </a:r>
            <a:r>
              <a:rPr lang="en-US" sz="2400" dirty="0" smtClean="0"/>
              <a:t>.</a:t>
            </a:r>
          </a:p>
          <a:p>
            <a:r>
              <a:rPr lang="en-US" sz="2400" dirty="0" smtClean="0"/>
              <a:t>Small </a:t>
            </a:r>
            <a:r>
              <a:rPr lang="en-US" sz="2400" dirty="0"/>
              <a:t>functions are often </a:t>
            </a:r>
            <a:r>
              <a:rPr lang="en-US" sz="2400" dirty="0" err="1"/>
              <a:t>inlined</a:t>
            </a:r>
            <a:r>
              <a:rPr lang="en-US" sz="2400" dirty="0"/>
              <a:t> automatically by the compiler. On the other hand, the compiler may in some cases ignore a request for </a:t>
            </a:r>
            <a:r>
              <a:rPr lang="en-US" sz="2400" dirty="0" err="1"/>
              <a:t>inlining</a:t>
            </a:r>
            <a:r>
              <a:rPr lang="en-US" sz="2400" dirty="0"/>
              <a:t> a function if the </a:t>
            </a:r>
            <a:r>
              <a:rPr lang="en-US" sz="2400" dirty="0" err="1"/>
              <a:t>inlining</a:t>
            </a:r>
            <a:r>
              <a:rPr lang="en-US" sz="2400" dirty="0"/>
              <a:t> causes technical problems or performance problems. </a:t>
            </a:r>
          </a:p>
          <a:p>
            <a:endParaRPr lang="en-US" altLang="en-US" sz="2400" dirty="0" smtClean="0"/>
          </a:p>
        </p:txBody>
      </p:sp>
    </p:spTree>
    <p:extLst>
      <p:ext uri="{BB962C8B-B14F-4D97-AF65-F5344CB8AC3E}">
        <p14:creationId xmlns:p14="http://schemas.microsoft.com/office/powerpoint/2010/main" val="2556100368"/>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152400"/>
            <a:ext cx="6347713" cy="1320800"/>
          </a:xfrm>
          <a:solidFill>
            <a:srgbClr val="FFFF00"/>
          </a:solidFill>
        </p:spPr>
        <p:txBody>
          <a:bodyPr/>
          <a:lstStyle/>
          <a:p>
            <a:r>
              <a:rPr lang="en-US" altLang="en-US" dirty="0" smtClean="0"/>
              <a:t>Tradeoffs – Inline vs. Regular Member Functions</a:t>
            </a:r>
          </a:p>
        </p:txBody>
      </p:sp>
      <p:sp>
        <p:nvSpPr>
          <p:cNvPr id="49155" name="Rectangle 3"/>
          <p:cNvSpPr>
            <a:spLocks noGrp="1" noChangeArrowheads="1"/>
          </p:cNvSpPr>
          <p:nvPr>
            <p:ph idx="1"/>
          </p:nvPr>
        </p:nvSpPr>
        <p:spPr>
          <a:xfrm>
            <a:off x="685800" y="1676400"/>
            <a:ext cx="7391400" cy="4724400"/>
          </a:xfrm>
        </p:spPr>
        <p:txBody>
          <a:bodyPr>
            <a:normAutofit lnSpcReduction="10000"/>
          </a:bodyPr>
          <a:lstStyle/>
          <a:p>
            <a:r>
              <a:rPr lang="en-US" altLang="en-US" sz="2400" dirty="0" smtClean="0"/>
              <a:t>Trade off no call versus increase in size</a:t>
            </a:r>
          </a:p>
          <a:p>
            <a:r>
              <a:rPr lang="en-US" altLang="en-US" sz="2400" dirty="0" smtClean="0"/>
              <a:t>Too large </a:t>
            </a:r>
            <a:r>
              <a:rPr lang="en-US" altLang="en-US" sz="2400" dirty="0"/>
              <a:t>- decrease performance on systems that use </a:t>
            </a:r>
            <a:r>
              <a:rPr lang="en-US" altLang="en-US" sz="2400" dirty="0" smtClean="0"/>
              <a:t>paging</a:t>
            </a:r>
          </a:p>
          <a:p>
            <a:r>
              <a:rPr lang="en-US" sz="2400" dirty="0" smtClean="0"/>
              <a:t>For </a:t>
            </a:r>
            <a:r>
              <a:rPr lang="en-US" sz="2400" dirty="0"/>
              <a:t>debugging, the names of </a:t>
            </a:r>
            <a:r>
              <a:rPr lang="en-US" sz="2400" dirty="0" err="1"/>
              <a:t>inlined</a:t>
            </a:r>
            <a:r>
              <a:rPr lang="en-US" sz="2400" dirty="0"/>
              <a:t> functions may not be visible at all to the profiler. The result will be misleading reports of which functions take most time</a:t>
            </a:r>
            <a:r>
              <a:rPr lang="en-US" sz="2400" dirty="0" smtClean="0"/>
              <a:t>.</a:t>
            </a:r>
          </a:p>
          <a:p>
            <a:r>
              <a:rPr lang="en-US" sz="2400" dirty="0" smtClean="0"/>
              <a:t>Small </a:t>
            </a:r>
            <a:r>
              <a:rPr lang="en-US" sz="2400" dirty="0"/>
              <a:t>functions are often </a:t>
            </a:r>
            <a:r>
              <a:rPr lang="en-US" sz="2400" dirty="0" err="1"/>
              <a:t>inlined</a:t>
            </a:r>
            <a:r>
              <a:rPr lang="en-US" sz="2400" dirty="0"/>
              <a:t> automatically by the compiler. On the other hand, the compiler may in some cases ignore a request for </a:t>
            </a:r>
            <a:r>
              <a:rPr lang="en-US" sz="2400" dirty="0" err="1"/>
              <a:t>inlining</a:t>
            </a:r>
            <a:r>
              <a:rPr lang="en-US" sz="2400" dirty="0"/>
              <a:t> a function if the </a:t>
            </a:r>
            <a:r>
              <a:rPr lang="en-US" sz="2400" dirty="0" err="1"/>
              <a:t>inlining</a:t>
            </a:r>
            <a:r>
              <a:rPr lang="en-US" sz="2400" dirty="0"/>
              <a:t> causes technical problems or performance problems. </a:t>
            </a:r>
          </a:p>
          <a:p>
            <a:endParaRPr lang="en-US" altLang="en-US" sz="2400" dirty="0" smtClean="0"/>
          </a:p>
        </p:txBody>
      </p:sp>
    </p:spTree>
    <p:extLst>
      <p:ext uri="{BB962C8B-B14F-4D97-AF65-F5344CB8AC3E}">
        <p14:creationId xmlns:p14="http://schemas.microsoft.com/office/powerpoint/2010/main" val="208561932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304800"/>
            <a:ext cx="5486401" cy="1143000"/>
          </a:xfrm>
          <a:solidFill>
            <a:srgbClr val="FFFF00"/>
          </a:solidFill>
        </p:spPr>
        <p:txBody>
          <a:bodyPr>
            <a:normAutofit fontScale="90000"/>
          </a:bodyPr>
          <a:lstStyle/>
          <a:p>
            <a:r>
              <a:rPr lang="en-US" altLang="en-US" dirty="0" smtClean="0"/>
              <a:t>Object-Oriented Programming Terminology</a:t>
            </a:r>
          </a:p>
        </p:txBody>
      </p:sp>
      <p:sp>
        <p:nvSpPr>
          <p:cNvPr id="17411" name="Rectangle 3"/>
          <p:cNvSpPr>
            <a:spLocks noGrp="1" noChangeArrowheads="1"/>
          </p:cNvSpPr>
          <p:nvPr>
            <p:ph idx="1"/>
          </p:nvPr>
        </p:nvSpPr>
        <p:spPr>
          <a:xfrm>
            <a:off x="609600" y="1905000"/>
            <a:ext cx="7391402" cy="3880773"/>
          </a:xfrm>
        </p:spPr>
        <p:txBody>
          <a:bodyPr>
            <a:normAutofit/>
          </a:bodyPr>
          <a:lstStyle/>
          <a:p>
            <a:pPr>
              <a:spcBef>
                <a:spcPct val="60000"/>
              </a:spcBef>
            </a:pPr>
            <a:r>
              <a:rPr lang="en-US" altLang="en-US" sz="3200" u="sng" dirty="0" smtClean="0"/>
              <a:t>class</a:t>
            </a:r>
            <a:r>
              <a:rPr lang="en-US" altLang="en-US" sz="3200" dirty="0" smtClean="0"/>
              <a:t>: like a </a:t>
            </a:r>
            <a:r>
              <a:rPr lang="en-US" altLang="en-US" sz="3200" dirty="0" err="1" smtClean="0"/>
              <a:t>struct</a:t>
            </a:r>
            <a:r>
              <a:rPr lang="en-US" altLang="en-US" sz="3200" dirty="0" smtClean="0"/>
              <a:t> (allows bundling of related variables),  but variables and functions in the class can have different properties than in a </a:t>
            </a:r>
            <a:r>
              <a:rPr lang="en-US" altLang="en-US" sz="3200" dirty="0" err="1" smtClean="0"/>
              <a:t>struct</a:t>
            </a:r>
            <a:endParaRPr lang="en-US" altLang="en-US" sz="3200" dirty="0" smtClean="0"/>
          </a:p>
          <a:p>
            <a:pPr>
              <a:spcBef>
                <a:spcPct val="60000"/>
              </a:spcBef>
            </a:pPr>
            <a:r>
              <a:rPr lang="en-US" altLang="en-US" sz="3200" u="sng" dirty="0" smtClean="0"/>
              <a:t>object</a:t>
            </a:r>
            <a:r>
              <a:rPr lang="en-US" altLang="en-US" sz="3200" dirty="0" smtClean="0"/>
              <a:t>: an instance of a class, in the same way that a variable can be an instance of a </a:t>
            </a:r>
            <a:r>
              <a:rPr lang="en-US" altLang="en-US" sz="3200" dirty="0" err="1" smtClean="0"/>
              <a:t>struct</a:t>
            </a:r>
            <a:endParaRPr lang="en-US" altLang="en-US" sz="3200" dirty="0" smtClean="0"/>
          </a:p>
        </p:txBody>
      </p:sp>
    </p:spTree>
    <p:extLst>
      <p:ext uri="{BB962C8B-B14F-4D97-AF65-F5344CB8AC3E}">
        <p14:creationId xmlns:p14="http://schemas.microsoft.com/office/powerpoint/2010/main" val="4044759990"/>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152400"/>
            <a:ext cx="6347713" cy="1320800"/>
          </a:xfrm>
          <a:solidFill>
            <a:srgbClr val="FFFF00"/>
          </a:solidFill>
        </p:spPr>
        <p:txBody>
          <a:bodyPr/>
          <a:lstStyle/>
          <a:p>
            <a:r>
              <a:rPr lang="en-US" altLang="en-US" dirty="0" smtClean="0"/>
              <a:t>Tradeoffs – Inline vs. Regular Member Functions</a:t>
            </a:r>
          </a:p>
        </p:txBody>
      </p:sp>
      <p:sp>
        <p:nvSpPr>
          <p:cNvPr id="49155" name="Rectangle 3"/>
          <p:cNvSpPr>
            <a:spLocks noGrp="1" noChangeArrowheads="1"/>
          </p:cNvSpPr>
          <p:nvPr>
            <p:ph idx="1"/>
          </p:nvPr>
        </p:nvSpPr>
        <p:spPr>
          <a:xfrm>
            <a:off x="685800" y="1676400"/>
            <a:ext cx="7391400" cy="4724400"/>
          </a:xfrm>
        </p:spPr>
        <p:txBody>
          <a:bodyPr>
            <a:normAutofit/>
          </a:bodyPr>
          <a:lstStyle/>
          <a:p>
            <a:endParaRPr lang="en-US" sz="2400" dirty="0"/>
          </a:p>
          <a:p>
            <a:r>
              <a:rPr lang="en-US" sz="2400" dirty="0"/>
              <a:t>An application with many function calls may run slightly faster in 64-bit Linux than in 64-bit Windows. The disadvantage of 64-bit Windows may be mitigated by making critical functions inline </a:t>
            </a:r>
            <a:endParaRPr lang="en-US" altLang="en-US" sz="2400" dirty="0"/>
          </a:p>
          <a:p>
            <a:pPr marL="0" indent="0">
              <a:buNone/>
            </a:pPr>
            <a:r>
              <a:rPr lang="en-US" sz="2400" dirty="0" smtClean="0"/>
              <a:t> </a:t>
            </a:r>
            <a:endParaRPr lang="en-US" sz="2400" dirty="0"/>
          </a:p>
          <a:p>
            <a:endParaRPr lang="en-US" altLang="en-US" sz="2400" dirty="0" smtClean="0"/>
          </a:p>
        </p:txBody>
      </p:sp>
    </p:spTree>
    <p:extLst>
      <p:ext uri="{BB962C8B-B14F-4D97-AF65-F5344CB8AC3E}">
        <p14:creationId xmlns:p14="http://schemas.microsoft.com/office/powerpoint/2010/main" val="2267258897"/>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152400"/>
            <a:ext cx="6347713" cy="685800"/>
          </a:xfrm>
          <a:solidFill>
            <a:srgbClr val="FFFF00"/>
          </a:solidFill>
        </p:spPr>
        <p:txBody>
          <a:bodyPr/>
          <a:lstStyle/>
          <a:p>
            <a:r>
              <a:rPr lang="en-US" altLang="en-US" dirty="0" smtClean="0"/>
              <a:t>How the compiler optimizes</a:t>
            </a:r>
          </a:p>
        </p:txBody>
      </p:sp>
      <p:sp>
        <p:nvSpPr>
          <p:cNvPr id="49155" name="Rectangle 3"/>
          <p:cNvSpPr>
            <a:spLocks noGrp="1" noChangeArrowheads="1"/>
          </p:cNvSpPr>
          <p:nvPr>
            <p:ph idx="1"/>
          </p:nvPr>
        </p:nvSpPr>
        <p:spPr>
          <a:xfrm>
            <a:off x="381000" y="980661"/>
            <a:ext cx="8458200" cy="5867400"/>
          </a:xfrm>
        </p:spPr>
        <p:txBody>
          <a:bodyPr>
            <a:normAutofit fontScale="62500" lnSpcReduction="20000"/>
          </a:bodyPr>
          <a:lstStyle/>
          <a:p>
            <a:pPr marL="0" indent="0">
              <a:buNone/>
            </a:pPr>
            <a:r>
              <a:rPr lang="en-US" sz="3200" i="1" dirty="0"/>
              <a:t>The compiler can replace a function call by the body of the called function. </a:t>
            </a:r>
            <a:endParaRPr lang="en-US" sz="3200" i="1" dirty="0" smtClean="0"/>
          </a:p>
          <a:p>
            <a:pPr marL="400050" lvl="1" indent="0">
              <a:buNone/>
            </a:pPr>
            <a:r>
              <a:rPr lang="en-US" sz="2700" b="1" dirty="0" smtClean="0">
                <a:latin typeface="Courier New" panose="02070309020205020404" pitchFamily="49" charset="0"/>
                <a:cs typeface="Courier New" panose="02070309020205020404" pitchFamily="49" charset="0"/>
              </a:rPr>
              <a:t>float </a:t>
            </a:r>
            <a:r>
              <a:rPr lang="en-US" sz="2700" b="1" dirty="0">
                <a:latin typeface="Courier New" panose="02070309020205020404" pitchFamily="49" charset="0"/>
                <a:cs typeface="Courier New" panose="02070309020205020404" pitchFamily="49" charset="0"/>
              </a:rPr>
              <a:t>square (float a) {</a:t>
            </a:r>
          </a:p>
          <a:p>
            <a:pPr marL="400050" lvl="1" indent="0">
              <a:buNone/>
            </a:pPr>
            <a:r>
              <a:rPr lang="en-US" sz="2700" b="1" dirty="0">
                <a:latin typeface="Courier New" panose="02070309020205020404" pitchFamily="49" charset="0"/>
                <a:cs typeface="Courier New" panose="02070309020205020404" pitchFamily="49" charset="0"/>
              </a:rPr>
              <a:t>return a * a;}</a:t>
            </a:r>
          </a:p>
          <a:p>
            <a:pPr marL="400050" lvl="1" indent="0">
              <a:buNone/>
            </a:pPr>
            <a:r>
              <a:rPr lang="en-US" sz="2700" b="1" dirty="0">
                <a:latin typeface="Courier New" panose="02070309020205020404" pitchFamily="49" charset="0"/>
                <a:cs typeface="Courier New" panose="02070309020205020404" pitchFamily="49" charset="0"/>
              </a:rPr>
              <a:t>float parabola (float x) {</a:t>
            </a:r>
          </a:p>
          <a:p>
            <a:pPr marL="400050" lvl="1" indent="0">
              <a:buNone/>
            </a:pPr>
            <a:r>
              <a:rPr lang="en-US" sz="2700" b="1" dirty="0">
                <a:latin typeface="Courier New" panose="02070309020205020404" pitchFamily="49" charset="0"/>
                <a:cs typeface="Courier New" panose="02070309020205020404" pitchFamily="49" charset="0"/>
              </a:rPr>
              <a:t>return square(x) + 1.0f;}</a:t>
            </a:r>
          </a:p>
          <a:p>
            <a:pPr marL="0" indent="0">
              <a:buNone/>
            </a:pPr>
            <a:r>
              <a:rPr lang="en-US" sz="3200" i="1" dirty="0"/>
              <a:t>The compiler may replace the call to square by the code inside square:</a:t>
            </a:r>
          </a:p>
          <a:p>
            <a:pPr marL="400050" lvl="1" indent="0">
              <a:buNone/>
            </a:pPr>
            <a:r>
              <a:rPr lang="en-US" sz="2700" b="1" dirty="0" smtClean="0">
                <a:latin typeface="Courier New" panose="02070309020205020404" pitchFamily="49" charset="0"/>
                <a:cs typeface="Courier New" panose="02070309020205020404" pitchFamily="49" charset="0"/>
              </a:rPr>
              <a:t>float </a:t>
            </a:r>
            <a:r>
              <a:rPr lang="en-US" sz="2700" b="1" dirty="0">
                <a:latin typeface="Courier New" panose="02070309020205020404" pitchFamily="49" charset="0"/>
                <a:cs typeface="Courier New" panose="02070309020205020404" pitchFamily="49" charset="0"/>
              </a:rPr>
              <a:t>parabola (float x) {</a:t>
            </a:r>
          </a:p>
          <a:p>
            <a:pPr marL="400050" lvl="1" indent="0">
              <a:buNone/>
            </a:pPr>
            <a:r>
              <a:rPr lang="en-US" sz="2700" b="1" dirty="0">
                <a:latin typeface="Courier New" panose="02070309020205020404" pitchFamily="49" charset="0"/>
                <a:cs typeface="Courier New" panose="02070309020205020404" pitchFamily="49" charset="0"/>
              </a:rPr>
              <a:t>return x * x + 1.0f;}</a:t>
            </a:r>
          </a:p>
          <a:p>
            <a:pPr marL="0" indent="0">
              <a:buNone/>
            </a:pPr>
            <a:r>
              <a:rPr lang="en-US" sz="3200" dirty="0"/>
              <a:t>The advantages of function </a:t>
            </a:r>
            <a:r>
              <a:rPr lang="en-US" sz="3200" dirty="0" err="1"/>
              <a:t>inlining</a:t>
            </a:r>
            <a:r>
              <a:rPr lang="en-US" sz="3200" dirty="0"/>
              <a:t> are:</a:t>
            </a:r>
          </a:p>
          <a:p>
            <a:r>
              <a:rPr lang="en-US" sz="2600" dirty="0"/>
              <a:t>The overhead of call and return and parameter transfer are eliminated.</a:t>
            </a:r>
          </a:p>
          <a:p>
            <a:r>
              <a:rPr lang="en-US" sz="2600" dirty="0"/>
              <a:t>Code caching will be better because the code becomes contiguous.</a:t>
            </a:r>
          </a:p>
          <a:p>
            <a:r>
              <a:rPr lang="en-US" sz="2600" dirty="0"/>
              <a:t>The code becomes smaller if there is only one call to the </a:t>
            </a:r>
            <a:r>
              <a:rPr lang="en-US" sz="2600" dirty="0" err="1"/>
              <a:t>inlined</a:t>
            </a:r>
            <a:r>
              <a:rPr lang="en-US" sz="2600" dirty="0"/>
              <a:t> function.</a:t>
            </a:r>
          </a:p>
          <a:p>
            <a:r>
              <a:rPr lang="en-US" sz="2600" dirty="0"/>
              <a:t>Function </a:t>
            </a:r>
            <a:r>
              <a:rPr lang="en-US" sz="2600" dirty="0" err="1"/>
              <a:t>inlining</a:t>
            </a:r>
            <a:r>
              <a:rPr lang="en-US" sz="2600" dirty="0"/>
              <a:t> can open the possibility for other </a:t>
            </a:r>
            <a:r>
              <a:rPr lang="en-US" sz="2600" dirty="0" smtClean="0"/>
              <a:t>optimizations</a:t>
            </a:r>
            <a:endParaRPr lang="en-US" sz="2600" dirty="0"/>
          </a:p>
          <a:p>
            <a:pPr marL="0" indent="0">
              <a:buNone/>
            </a:pPr>
            <a:r>
              <a:rPr lang="en-US" sz="2900" dirty="0"/>
              <a:t>The disadvantage of function </a:t>
            </a:r>
            <a:r>
              <a:rPr lang="en-US" sz="2900" dirty="0" err="1"/>
              <a:t>inlining</a:t>
            </a:r>
            <a:r>
              <a:rPr lang="en-US" sz="2900" dirty="0"/>
              <a:t> is that the code becomes bigger if there is more than one call to the </a:t>
            </a:r>
            <a:r>
              <a:rPr lang="en-US" sz="2900" dirty="0" err="1"/>
              <a:t>inlined</a:t>
            </a:r>
            <a:r>
              <a:rPr lang="en-US" sz="2900" dirty="0"/>
              <a:t> function and the function is big. The compiler is more likely to inline a function if it is small or if it is called from only one or a few places. </a:t>
            </a:r>
            <a:endParaRPr lang="en-US" altLang="en-US" sz="2400" dirty="0" smtClean="0"/>
          </a:p>
        </p:txBody>
      </p:sp>
      <p:sp>
        <p:nvSpPr>
          <p:cNvPr id="2" name="Rectangle 1"/>
          <p:cNvSpPr/>
          <p:nvPr/>
        </p:nvSpPr>
        <p:spPr>
          <a:xfrm>
            <a:off x="1752600" y="1905000"/>
            <a:ext cx="762000" cy="304800"/>
          </a:xfrm>
          <a:prstGeom prst="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601" y="2514600"/>
            <a:ext cx="1524000" cy="384313"/>
          </a:xfrm>
          <a:prstGeom prst="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33400" y="4046262"/>
            <a:ext cx="7820025" cy="2233613"/>
          </a:xfrm>
          <a:prstGeom prst="rect">
            <a:avLst/>
          </a:prstGeom>
        </p:spPr>
      </p:pic>
      <p:cxnSp>
        <p:nvCxnSpPr>
          <p:cNvPr id="7" name="Straight Arrow Connector 6"/>
          <p:cNvCxnSpPr/>
          <p:nvPr/>
        </p:nvCxnSpPr>
        <p:spPr>
          <a:xfrm flipH="1">
            <a:off x="2133600" y="2286000"/>
            <a:ext cx="66261"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667000" y="2918791"/>
            <a:ext cx="304801" cy="69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2335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pic>
        <p:nvPicPr>
          <p:cNvPr id="5" name="Picture 4"/>
          <p:cNvPicPr>
            <a:picLocks noChangeAspect="1"/>
          </p:cNvPicPr>
          <p:nvPr/>
        </p:nvPicPr>
        <p:blipFill>
          <a:blip r:embed="rId3"/>
          <a:stretch>
            <a:fillRect/>
          </a:stretch>
        </p:blipFill>
        <p:spPr>
          <a:xfrm>
            <a:off x="635000" y="2590800"/>
            <a:ext cx="5114987" cy="2950720"/>
          </a:xfrm>
          <a:prstGeom prst="rect">
            <a:avLst/>
          </a:prstGeom>
        </p:spPr>
      </p:pic>
      <p:sp>
        <p:nvSpPr>
          <p:cNvPr id="6" name="Cloud 5"/>
          <p:cNvSpPr/>
          <p:nvPr/>
        </p:nvSpPr>
        <p:spPr>
          <a:xfrm>
            <a:off x="3810000" y="838200"/>
            <a:ext cx="51816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p>
          <a:p>
            <a:r>
              <a:rPr lang="en-US" sz="3200" dirty="0" smtClean="0"/>
              <a:t>When </a:t>
            </a:r>
            <a:r>
              <a:rPr lang="en-US" sz="3200" dirty="0"/>
              <a:t>should </a:t>
            </a:r>
            <a:r>
              <a:rPr lang="en-US" sz="3200" dirty="0" smtClean="0"/>
              <a:t>we make </a:t>
            </a:r>
            <a:r>
              <a:rPr lang="en-US" sz="3200" dirty="0"/>
              <a:t>a </a:t>
            </a:r>
            <a:r>
              <a:rPr lang="en-US" sz="3200" dirty="0" smtClean="0"/>
              <a:t>member function private?</a:t>
            </a:r>
            <a:endParaRPr lang="en-US" sz="3200" dirty="0"/>
          </a:p>
        </p:txBody>
      </p:sp>
    </p:spTree>
    <p:extLst>
      <p:ext uri="{BB962C8B-B14F-4D97-AF65-F5344CB8AC3E}">
        <p14:creationId xmlns:p14="http://schemas.microsoft.com/office/powerpoint/2010/main" val="23896608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0"/>
            <a:ext cx="3657600" cy="1371600"/>
          </a:xfrm>
          <a:solidFill>
            <a:srgbClr val="FFFF00"/>
          </a:solidFill>
          <a:ln>
            <a:solidFill>
              <a:srgbClr val="FFFF00"/>
            </a:solidFill>
          </a:ln>
        </p:spPr>
        <p:txBody>
          <a:bodyPr>
            <a:noAutofit/>
          </a:bodyPr>
          <a:lstStyle/>
          <a:p>
            <a:r>
              <a:rPr lang="en-US" altLang="en-US" sz="4000" dirty="0" err="1" smtClean="0"/>
              <a:t>Memberwise</a:t>
            </a:r>
            <a:r>
              <a:rPr lang="en-US" altLang="en-US" sz="4000" dirty="0" smtClean="0"/>
              <a:t> </a:t>
            </a:r>
            <a:br>
              <a:rPr lang="en-US" altLang="en-US" sz="4000" dirty="0" smtClean="0"/>
            </a:br>
            <a:r>
              <a:rPr lang="en-US" altLang="en-US" sz="4000" dirty="0" smtClean="0"/>
              <a:t>Assignment</a:t>
            </a:r>
          </a:p>
        </p:txBody>
      </p:sp>
      <p:sp>
        <p:nvSpPr>
          <p:cNvPr id="25603" name="Rectangle 3"/>
          <p:cNvSpPr>
            <a:spLocks noGrp="1" noChangeArrowheads="1"/>
          </p:cNvSpPr>
          <p:nvPr>
            <p:ph idx="1"/>
          </p:nvPr>
        </p:nvSpPr>
        <p:spPr>
          <a:xfrm>
            <a:off x="457200" y="1752600"/>
            <a:ext cx="7696201" cy="3880773"/>
          </a:xfrm>
        </p:spPr>
        <p:txBody>
          <a:bodyPr>
            <a:noAutofit/>
          </a:bodyPr>
          <a:lstStyle/>
          <a:p>
            <a:r>
              <a:rPr lang="en-US" altLang="en-US" sz="2800" dirty="0" smtClean="0"/>
              <a:t>Can use </a:t>
            </a:r>
            <a:r>
              <a:rPr lang="en-US" altLang="en-US" sz="2800" dirty="0" smtClean="0">
                <a:latin typeface="Courier New" panose="02070309020205020404" pitchFamily="49" charset="0"/>
              </a:rPr>
              <a:t>=</a:t>
            </a:r>
            <a:r>
              <a:rPr lang="en-US" altLang="en-US" sz="2800" dirty="0" smtClean="0"/>
              <a:t> to assign one object to another, or to initialize an object with an object’s data</a:t>
            </a:r>
          </a:p>
          <a:p>
            <a:r>
              <a:rPr lang="en-US" altLang="en-US" sz="2800" dirty="0" smtClean="0"/>
              <a:t>Copies member to member.  </a:t>
            </a:r>
            <a:r>
              <a:rPr lang="en-US" altLang="en-US" sz="2800" i="1" dirty="0" smtClean="0"/>
              <a:t>e.g.</a:t>
            </a:r>
            <a:r>
              <a:rPr lang="en-US" altLang="en-US" sz="2800" dirty="0" smtClean="0"/>
              <a:t>,</a:t>
            </a:r>
          </a:p>
          <a:p>
            <a:pPr lvl="1">
              <a:buClr>
                <a:srgbClr val="3333CC"/>
              </a:buClr>
              <a:buFontTx/>
              <a:buNone/>
            </a:pPr>
            <a:r>
              <a:rPr lang="en-US" altLang="en-US" sz="2400" dirty="0" smtClean="0"/>
              <a:t>	</a:t>
            </a:r>
            <a:r>
              <a:rPr lang="en-US" altLang="en-US" sz="2400" dirty="0" smtClean="0">
                <a:latin typeface="Courier New" panose="02070309020205020404" pitchFamily="49" charset="0"/>
              </a:rPr>
              <a:t>instance2 = instance1;</a:t>
            </a:r>
            <a:r>
              <a:rPr lang="en-US" altLang="en-US" sz="2400" dirty="0" smtClean="0"/>
              <a:t> 	means: </a:t>
            </a:r>
          </a:p>
          <a:p>
            <a:pPr lvl="1">
              <a:buClr>
                <a:srgbClr val="3333CC"/>
              </a:buClr>
              <a:buFontTx/>
              <a:buNone/>
            </a:pPr>
            <a:r>
              <a:rPr lang="en-US" altLang="en-US" sz="2400" dirty="0" smtClean="0"/>
              <a:t>	copy all member values from </a:t>
            </a:r>
            <a:r>
              <a:rPr lang="en-US" altLang="en-US" sz="2400" dirty="0" smtClean="0">
                <a:latin typeface="Courier New" panose="02070309020205020404" pitchFamily="49" charset="0"/>
              </a:rPr>
              <a:t>instance1</a:t>
            </a:r>
            <a:r>
              <a:rPr lang="en-US" altLang="en-US" sz="2400" dirty="0" smtClean="0"/>
              <a:t> and assign to the corresponding member variables of </a:t>
            </a:r>
            <a:r>
              <a:rPr lang="en-US" altLang="en-US" sz="2400" dirty="0" smtClean="0">
                <a:latin typeface="Courier New" panose="02070309020205020404" pitchFamily="49" charset="0"/>
              </a:rPr>
              <a:t>instance2</a:t>
            </a:r>
          </a:p>
          <a:p>
            <a:r>
              <a:rPr lang="en-US" altLang="en-US" sz="2800" dirty="0" smtClean="0"/>
              <a:t>Use at initialization:</a:t>
            </a:r>
          </a:p>
          <a:p>
            <a:pPr lvl="1">
              <a:buClr>
                <a:srgbClr val="3333CC"/>
              </a:buClr>
              <a:buFontTx/>
              <a:buNone/>
            </a:pPr>
            <a:r>
              <a:rPr lang="en-US" altLang="en-US" sz="2400" dirty="0" smtClean="0"/>
              <a:t>	</a:t>
            </a:r>
            <a:r>
              <a:rPr lang="en-US" altLang="en-US" sz="2400" dirty="0" smtClean="0">
                <a:latin typeface="Courier New" panose="02070309020205020404" pitchFamily="49" charset="0"/>
              </a:rPr>
              <a:t>Rectangle r2 = r1;</a:t>
            </a:r>
            <a:endParaRPr lang="en-US" altLang="en-US" sz="2400" dirty="0" smtClean="0"/>
          </a:p>
        </p:txBody>
      </p:sp>
    </p:spTree>
    <p:extLst>
      <p:ext uri="{BB962C8B-B14F-4D97-AF65-F5344CB8AC3E}">
        <p14:creationId xmlns:p14="http://schemas.microsoft.com/office/powerpoint/2010/main" val="113612692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828800"/>
            <a:ext cx="7924800" cy="4431983"/>
          </a:xfrm>
          <a:prstGeom prst="rect">
            <a:avLst/>
          </a:prstGeom>
        </p:spPr>
        <p:txBody>
          <a:bodyPr wrap="square">
            <a:spAutoFit/>
          </a:bodyPr>
          <a:lstStyle/>
          <a:p>
            <a:r>
              <a:rPr lang="en-US" sz="2400" dirty="0"/>
              <a:t>A class </a:t>
            </a:r>
            <a:r>
              <a:rPr lang="en-US" sz="2400" b="1" dirty="0"/>
              <a:t>constructor</a:t>
            </a:r>
            <a:r>
              <a:rPr lang="en-US" sz="2400" dirty="0"/>
              <a:t> is a special member function of a class that is executed whenever we create new objects of that </a:t>
            </a:r>
            <a:r>
              <a:rPr lang="en-US" sz="2400" dirty="0" smtClean="0"/>
              <a:t>class. Think of it like a function (w/o return).</a:t>
            </a:r>
          </a:p>
          <a:p>
            <a:endParaRPr lang="en-US" sz="2400" dirty="0" smtClean="0"/>
          </a:p>
          <a:p>
            <a:r>
              <a:rPr lang="en-US" sz="2400" dirty="0" smtClean="0"/>
              <a:t>Same name as class.</a:t>
            </a:r>
          </a:p>
          <a:p>
            <a:endParaRPr lang="en-US" sz="2400" dirty="0" smtClean="0">
              <a:solidFill>
                <a:srgbClr val="000000"/>
              </a:solidFill>
            </a:endParaRPr>
          </a:p>
          <a:p>
            <a:r>
              <a:rPr lang="en-US" sz="2400" dirty="0" smtClean="0"/>
              <a:t>Automatically </a:t>
            </a:r>
            <a:r>
              <a:rPr lang="en-US" sz="2400" dirty="0"/>
              <a:t>called whenever a new object of this class is </a:t>
            </a:r>
            <a:r>
              <a:rPr lang="en-US" sz="2400" dirty="0" smtClean="0"/>
              <a:t>created.</a:t>
            </a:r>
          </a:p>
          <a:p>
            <a:endParaRPr lang="en-US" sz="2400" dirty="0">
              <a:solidFill>
                <a:srgbClr val="000000"/>
              </a:solidFill>
              <a:latin typeface="Arial" panose="020B0604020202020204" pitchFamily="34" charset="0"/>
            </a:endParaRPr>
          </a:p>
          <a:p>
            <a:endParaRPr lang="en-US" sz="2400" dirty="0" smtClean="0">
              <a:solidFill>
                <a:srgbClr val="000000"/>
              </a:solidFill>
              <a:latin typeface="Arial" panose="020B0604020202020204" pitchFamily="34" charset="0"/>
            </a:endParaRPr>
          </a:p>
          <a:p>
            <a:endParaRPr lang="en-US" sz="2400"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3929285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676400"/>
            <a:ext cx="8075613" cy="3352800"/>
          </a:xfrm>
        </p:spPr>
        <p:txBody>
          <a:bodyPr/>
          <a:lstStyle/>
          <a:p>
            <a:pPr>
              <a:lnSpc>
                <a:spcPct val="90000"/>
              </a:lnSpc>
              <a:buClr>
                <a:schemeClr val="tx1">
                  <a:lumMod val="95000"/>
                  <a:lumOff val="5000"/>
                </a:schemeClr>
              </a:buClr>
              <a:buFont typeface="Wingdings 3" panose="05040102010807070707" pitchFamily="18" charset="2"/>
              <a:buChar char=""/>
            </a:pPr>
            <a:r>
              <a:rPr lang="en-US" altLang="en-US" sz="2400" dirty="0" smtClean="0"/>
              <a:t>Member function that is automatically called when an object is created</a:t>
            </a:r>
            <a:br>
              <a:rPr lang="en-US" altLang="en-US" sz="2400" dirty="0" smtClean="0"/>
            </a:br>
            <a:endParaRPr lang="en-US" altLang="en-US" sz="2400" dirty="0" smtClean="0"/>
          </a:p>
          <a:p>
            <a:pPr>
              <a:lnSpc>
                <a:spcPct val="90000"/>
              </a:lnSpc>
              <a:buClr>
                <a:schemeClr val="tx1">
                  <a:lumMod val="95000"/>
                  <a:lumOff val="5000"/>
                </a:schemeClr>
              </a:buClr>
              <a:buFont typeface="Wingdings 3" panose="05040102010807070707" pitchFamily="18" charset="2"/>
              <a:buChar char=""/>
            </a:pPr>
            <a:r>
              <a:rPr lang="en-US" altLang="en-US" sz="2400" dirty="0" smtClean="0"/>
              <a:t>Purpose is to construct an object</a:t>
            </a:r>
            <a:br>
              <a:rPr lang="en-US" altLang="en-US" sz="2400" dirty="0" smtClean="0"/>
            </a:br>
            <a:endParaRPr lang="en-US" altLang="en-US" sz="2400" dirty="0" smtClean="0"/>
          </a:p>
          <a:p>
            <a:pPr>
              <a:lnSpc>
                <a:spcPct val="90000"/>
              </a:lnSpc>
              <a:buClr>
                <a:schemeClr val="tx1">
                  <a:lumMod val="95000"/>
                  <a:lumOff val="5000"/>
                </a:schemeClr>
              </a:buClr>
              <a:buFont typeface="Wingdings 3" panose="05040102010807070707" pitchFamily="18" charset="2"/>
              <a:buChar char=""/>
            </a:pPr>
            <a:r>
              <a:rPr lang="en-US" altLang="en-US" sz="2400" dirty="0" smtClean="0"/>
              <a:t>Constructor function name is class name</a:t>
            </a:r>
            <a:br>
              <a:rPr lang="en-US" altLang="en-US" sz="2400" dirty="0" smtClean="0"/>
            </a:br>
            <a:endParaRPr lang="en-US" altLang="en-US" sz="2400" dirty="0" smtClean="0"/>
          </a:p>
          <a:p>
            <a:pPr>
              <a:lnSpc>
                <a:spcPct val="90000"/>
              </a:lnSpc>
              <a:buClr>
                <a:schemeClr val="tx1">
                  <a:lumMod val="95000"/>
                  <a:lumOff val="5000"/>
                </a:schemeClr>
              </a:buClr>
              <a:buFont typeface="Wingdings 3" panose="05040102010807070707" pitchFamily="18" charset="2"/>
              <a:buChar char=""/>
            </a:pPr>
            <a:r>
              <a:rPr lang="en-US" altLang="en-US" sz="2400" dirty="0" smtClean="0"/>
              <a:t>Has no return type</a:t>
            </a:r>
          </a:p>
          <a:p>
            <a:pPr>
              <a:lnSpc>
                <a:spcPct val="90000"/>
              </a:lnSpc>
            </a:pPr>
            <a:endParaRPr lang="en-US" altLang="en-US" sz="2800" dirty="0" smtClean="0"/>
          </a:p>
        </p:txBody>
      </p:sp>
      <p:sp>
        <p:nvSpPr>
          <p:cNvPr id="5"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366734534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43000"/>
            <a:ext cx="8458200" cy="5632311"/>
          </a:xfrm>
          <a:prstGeom prst="rect">
            <a:avLst/>
          </a:prstGeom>
        </p:spPr>
        <p:txBody>
          <a:bodyPr wrap="square">
            <a:spAutoFit/>
          </a:bodyPr>
          <a:lstStyle/>
          <a:p>
            <a:r>
              <a:rPr lang="en-US" sz="2400" dirty="0">
                <a:solidFill>
                  <a:srgbClr val="000000"/>
                </a:solidFill>
              </a:rPr>
              <a:t>A </a:t>
            </a:r>
            <a:r>
              <a:rPr lang="en-US" sz="2400" b="1" dirty="0" smtClean="0">
                <a:solidFill>
                  <a:srgbClr val="000000"/>
                </a:solidFill>
              </a:rPr>
              <a:t>default</a:t>
            </a:r>
            <a:r>
              <a:rPr lang="en-US" sz="2400" dirty="0" smtClean="0">
                <a:solidFill>
                  <a:srgbClr val="000000"/>
                </a:solidFill>
              </a:rPr>
              <a:t> </a:t>
            </a:r>
            <a:r>
              <a:rPr lang="en-US" sz="2400" b="1" dirty="0" smtClean="0">
                <a:solidFill>
                  <a:srgbClr val="000000"/>
                </a:solidFill>
              </a:rPr>
              <a:t>constructor</a:t>
            </a:r>
            <a:r>
              <a:rPr lang="en-US" sz="2400" dirty="0" smtClean="0">
                <a:solidFill>
                  <a:srgbClr val="000000"/>
                </a:solidFill>
              </a:rPr>
              <a:t> – runs by default and </a:t>
            </a:r>
            <a:r>
              <a:rPr lang="en-US" sz="2400" dirty="0"/>
              <a:t>does not have any </a:t>
            </a:r>
            <a:r>
              <a:rPr lang="en-US" sz="2400" dirty="0" smtClean="0"/>
              <a:t>parameter – by default we mean it is auto generated</a:t>
            </a:r>
          </a:p>
          <a:p>
            <a:r>
              <a:rPr lang="en-US" sz="2400" dirty="0">
                <a:latin typeface="Courier New" panose="02070309020205020404" pitchFamily="49" charset="0"/>
                <a:cs typeface="Courier New" panose="02070309020205020404" pitchFamily="49" charset="0"/>
              </a:rPr>
              <a:t>class </a:t>
            </a:r>
            <a:r>
              <a:rPr lang="en-US" sz="2400" dirty="0" err="1">
                <a:latin typeface="Courier New" panose="02070309020205020404" pitchFamily="49" charset="0"/>
                <a:cs typeface="Courier New" panose="02070309020205020404" pitchFamily="49" charset="0"/>
              </a:rPr>
              <a:t>MyClass</a:t>
            </a:r>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a:t>
            </a:r>
          </a:p>
          <a:p>
            <a:pPr lvl="1"/>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x;  </a:t>
            </a:r>
            <a:r>
              <a:rPr lang="en-US" sz="2400" dirty="0">
                <a:solidFill>
                  <a:srgbClr val="FF0000"/>
                </a:solidFill>
                <a:latin typeface="Courier New" panose="02070309020205020404" pitchFamily="49" charset="0"/>
                <a:cs typeface="Courier New" panose="02070309020205020404" pitchFamily="49" charset="0"/>
              </a:rPr>
              <a:t>// no constructor, so the </a:t>
            </a:r>
            <a:r>
              <a:rPr lang="en-US" sz="2400" dirty="0" smtClean="0">
                <a:solidFill>
                  <a:srgbClr val="FF0000"/>
                </a:solidFill>
                <a:latin typeface="Courier New" panose="02070309020205020404" pitchFamily="49" charset="0"/>
                <a:cs typeface="Courier New" panose="02070309020205020404" pitchFamily="49" charset="0"/>
              </a:rPr>
              <a:t>compiler produces </a:t>
            </a:r>
            <a:r>
              <a:rPr lang="en-US" sz="2400" dirty="0">
                <a:solidFill>
                  <a:srgbClr val="FF0000"/>
                </a:solidFill>
                <a:latin typeface="Courier New" panose="02070309020205020404" pitchFamily="49" charset="0"/>
                <a:cs typeface="Courier New" panose="02070309020205020404" pitchFamily="49" charset="0"/>
              </a:rPr>
              <a:t>an (implicit) default constructor</a:t>
            </a:r>
          </a:p>
          <a:p>
            <a:pPr lvl="1"/>
            <a:r>
              <a:rPr lang="en-US" sz="2400" dirty="0">
                <a:latin typeface="Courier New" panose="02070309020205020404" pitchFamily="49" charset="0"/>
                <a:cs typeface="Courier New" panose="02070309020205020404" pitchFamily="49" charset="0"/>
              </a:rPr>
              <a:t>};</a:t>
            </a:r>
          </a:p>
          <a:p>
            <a:pPr lvl="1"/>
            <a:endParaRPr lang="en-US" sz="2400" dirty="0">
              <a:latin typeface="Courier New" panose="02070309020205020404" pitchFamily="49" charset="0"/>
              <a:cs typeface="Courier New" panose="02070309020205020404" pitchFamily="49" charset="0"/>
            </a:endParaRPr>
          </a:p>
          <a:p>
            <a:pPr lvl="1"/>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main()</a:t>
            </a:r>
          </a:p>
          <a:p>
            <a:pPr lvl="1"/>
            <a:r>
              <a:rPr lang="en-US" sz="2400" dirty="0">
                <a:latin typeface="Courier New" panose="02070309020205020404" pitchFamily="49" charset="0"/>
                <a:cs typeface="Courier New" panose="02070309020205020404" pitchFamily="49" charset="0"/>
              </a:rPr>
              <a:t>{</a:t>
            </a:r>
          </a:p>
          <a:p>
            <a:pPr lvl="1"/>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MyClass</a:t>
            </a:r>
            <a:r>
              <a:rPr lang="en-US" sz="2400" dirty="0">
                <a:latin typeface="Courier New" panose="02070309020205020404" pitchFamily="49" charset="0"/>
                <a:cs typeface="Courier New" panose="02070309020205020404" pitchFamily="49" charset="0"/>
              </a:rPr>
              <a:t> m;   </a:t>
            </a:r>
            <a:r>
              <a:rPr lang="en-US" sz="2400" dirty="0">
                <a:solidFill>
                  <a:srgbClr val="FF0000"/>
                </a:solidFill>
                <a:latin typeface="Courier New" panose="02070309020205020404" pitchFamily="49" charset="0"/>
                <a:cs typeface="Courier New" panose="02070309020205020404" pitchFamily="49" charset="0"/>
              </a:rPr>
              <a:t>// no error at runtime: the (implicit) default constructor is called</a:t>
            </a:r>
          </a:p>
          <a:p>
            <a:pPr lvl="1"/>
            <a:r>
              <a:rPr lang="en-US" sz="2400" dirty="0" smtClean="0">
                <a:latin typeface="Courier New" panose="02070309020205020404" pitchFamily="49" charset="0"/>
                <a:cs typeface="Courier New" panose="02070309020205020404" pitchFamily="49" charset="0"/>
              </a:rPr>
              <a:t>}</a:t>
            </a:r>
            <a:endParaRPr lang="en-US" sz="2400" dirty="0"/>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2539199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43000"/>
            <a:ext cx="8458200" cy="5262979"/>
          </a:xfrm>
          <a:prstGeom prst="rect">
            <a:avLst/>
          </a:prstGeom>
        </p:spPr>
        <p:txBody>
          <a:bodyPr wrap="square">
            <a:spAutoFit/>
          </a:bodyPr>
          <a:lstStyle/>
          <a:p>
            <a:r>
              <a:rPr lang="en-US" sz="2400" dirty="0" smtClean="0">
                <a:solidFill>
                  <a:srgbClr val="000000"/>
                </a:solidFill>
              </a:rPr>
              <a:t>A code example of both a </a:t>
            </a:r>
            <a:r>
              <a:rPr lang="en-US" sz="2400" b="1" dirty="0" smtClean="0">
                <a:solidFill>
                  <a:srgbClr val="000000"/>
                </a:solidFill>
              </a:rPr>
              <a:t>default</a:t>
            </a:r>
            <a:r>
              <a:rPr lang="en-US" sz="2400" dirty="0" smtClean="0">
                <a:solidFill>
                  <a:srgbClr val="000000"/>
                </a:solidFill>
              </a:rPr>
              <a:t> and </a:t>
            </a:r>
            <a:r>
              <a:rPr lang="en-US" sz="2400" b="1" dirty="0" smtClean="0">
                <a:solidFill>
                  <a:srgbClr val="000000"/>
                </a:solidFill>
              </a:rPr>
              <a:t>constructor </a:t>
            </a:r>
            <a:r>
              <a:rPr lang="en-US" sz="2400" dirty="0" smtClean="0">
                <a:solidFill>
                  <a:srgbClr val="000000"/>
                </a:solidFill>
              </a:rPr>
              <a:t>with parameters</a:t>
            </a:r>
          </a:p>
          <a:p>
            <a:r>
              <a:rPr lang="en-US" sz="2400" dirty="0" smtClean="0">
                <a:latin typeface="Courier New" panose="02070309020205020404" pitchFamily="49" charset="0"/>
                <a:cs typeface="Courier New" panose="02070309020205020404" pitchFamily="49" charset="0"/>
              </a:rPr>
              <a:t>class </a:t>
            </a:r>
            <a:r>
              <a:rPr lang="en-US" sz="2400" dirty="0" err="1">
                <a:latin typeface="Courier New" panose="02070309020205020404" pitchFamily="49" charset="0"/>
                <a:cs typeface="Courier New" panose="02070309020205020404" pitchFamily="49" charset="0"/>
              </a:rPr>
              <a:t>MyClass</a:t>
            </a:r>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a:t>
            </a:r>
          </a:p>
          <a:p>
            <a:pPr lvl="1"/>
            <a:r>
              <a:rPr lang="en-US" sz="2400" dirty="0" smtClean="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a:t>
            </a:r>
          </a:p>
          <a:p>
            <a:pPr lvl="1"/>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MyClass</a:t>
            </a:r>
            <a:r>
              <a:rPr lang="en-US" sz="2400" dirty="0" smtClean="0">
                <a:latin typeface="Courier New" panose="02070309020205020404" pitchFamily="49" charset="0"/>
                <a:cs typeface="Courier New" panose="02070309020205020404" pitchFamily="49" charset="0"/>
              </a:rPr>
              <a:t>();  </a:t>
            </a:r>
          </a:p>
          <a:p>
            <a:pPr lvl="1"/>
            <a:r>
              <a:rPr lang="en-US" sz="2400" dirty="0" smtClean="0">
                <a:solidFill>
                  <a:srgbClr val="FF0000"/>
                </a:solidFill>
                <a:latin typeface="Courier New" panose="02070309020205020404" pitchFamily="49" charset="0"/>
                <a:cs typeface="Courier New" panose="02070309020205020404" pitchFamily="49" charset="0"/>
              </a:rPr>
              <a:t>// parameter-less </a:t>
            </a:r>
            <a:r>
              <a:rPr lang="en-US" sz="2400" dirty="0">
                <a:solidFill>
                  <a:srgbClr val="FF0000"/>
                </a:solidFill>
                <a:latin typeface="Courier New" panose="02070309020205020404" pitchFamily="49" charset="0"/>
                <a:cs typeface="Courier New" panose="02070309020205020404" pitchFamily="49" charset="0"/>
              </a:rPr>
              <a:t>default constructor</a:t>
            </a:r>
          </a:p>
          <a:p>
            <a:pPr lvl="1"/>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MyClass</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newX</a:t>
            </a:r>
            <a:r>
              <a:rPr lang="en-US" sz="2400" dirty="0" smtClean="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newY</a:t>
            </a:r>
            <a:r>
              <a:rPr lang="en-US" sz="2400" dirty="0" smtClean="0">
                <a:latin typeface="Courier New" panose="02070309020205020404" pitchFamily="49" charset="0"/>
                <a:cs typeface="Courier New" panose="02070309020205020404" pitchFamily="49" charset="0"/>
              </a:rPr>
              <a:t>); </a:t>
            </a:r>
          </a:p>
          <a:p>
            <a:pPr lvl="1"/>
            <a:r>
              <a:rPr lang="en-US" sz="2400" dirty="0" smtClean="0">
                <a:solidFill>
                  <a:srgbClr val="FF0000"/>
                </a:solidFill>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constructor with parameters</a:t>
            </a:r>
          </a:p>
          <a:p>
            <a:pPr lvl="1"/>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more functions…</a:t>
            </a:r>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p>
          <a:p>
            <a:r>
              <a:rPr lang="en-US" sz="2400" dirty="0">
                <a:solidFill>
                  <a:srgbClr val="000000"/>
                </a:solidFill>
              </a:rPr>
              <a:t>An code example of </a:t>
            </a:r>
            <a:r>
              <a:rPr lang="en-US" sz="2400" dirty="0" smtClean="0">
                <a:solidFill>
                  <a:srgbClr val="000000"/>
                </a:solidFill>
              </a:rPr>
              <a:t>uses of both (// who gets called)</a:t>
            </a:r>
          </a:p>
          <a:p>
            <a:r>
              <a:rPr lang="en-US" sz="2400" dirty="0" err="1" smtClean="0">
                <a:solidFill>
                  <a:srgbClr val="000000"/>
                </a:solidFill>
                <a:latin typeface="Courier New" panose="02070309020205020404" pitchFamily="49" charset="0"/>
                <a:cs typeface="Courier New" panose="02070309020205020404" pitchFamily="49" charset="0"/>
              </a:rPr>
              <a:t>MyClass</a:t>
            </a:r>
            <a:r>
              <a:rPr lang="en-US" sz="2400" dirty="0" smtClean="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aObject</a:t>
            </a:r>
            <a:r>
              <a:rPr lang="en-US" sz="2400" dirty="0" smtClean="0">
                <a:solidFill>
                  <a:srgbClr val="000000"/>
                </a:solidFill>
                <a:latin typeface="Courier New" panose="02070309020205020404" pitchFamily="49" charset="0"/>
                <a:cs typeface="Courier New" panose="02070309020205020404" pitchFamily="49" charset="0"/>
              </a:rPr>
              <a:t>;  // default </a:t>
            </a:r>
          </a:p>
          <a:p>
            <a:r>
              <a:rPr lang="en-US" sz="2400" dirty="0" err="1" smtClean="0">
                <a:solidFill>
                  <a:srgbClr val="000000"/>
                </a:solidFill>
                <a:latin typeface="Courier New" panose="02070309020205020404" pitchFamily="49" charset="0"/>
                <a:cs typeface="Courier New" panose="02070309020205020404" pitchFamily="49" charset="0"/>
              </a:rPr>
              <a:t>MyClass</a:t>
            </a:r>
            <a:r>
              <a:rPr lang="en-US" sz="2400" dirty="0" smtClean="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bObject</a:t>
            </a:r>
            <a:r>
              <a:rPr lang="en-US" sz="2400" dirty="0" smtClean="0">
                <a:solidFill>
                  <a:srgbClr val="000000"/>
                </a:solidFill>
                <a:latin typeface="Courier New" panose="02070309020205020404" pitchFamily="49" charset="0"/>
                <a:cs typeface="Courier New" panose="02070309020205020404" pitchFamily="49" charset="0"/>
              </a:rPr>
              <a:t>(72, 89); // parameterized </a:t>
            </a:r>
            <a:r>
              <a:rPr lang="en-US" sz="2400" dirty="0" smtClean="0">
                <a:latin typeface="Courier New" panose="02070309020205020404" pitchFamily="49" charset="0"/>
                <a:cs typeface="Courier New" panose="02070309020205020404" pitchFamily="49" charset="0"/>
              </a:rPr>
              <a:t>  </a:t>
            </a:r>
            <a:endParaRPr lang="en-US" sz="2400" dirty="0"/>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
        <p:nvSpPr>
          <p:cNvPr id="2" name="Rectangle 1"/>
          <p:cNvSpPr/>
          <p:nvPr/>
        </p:nvSpPr>
        <p:spPr>
          <a:xfrm>
            <a:off x="3581400" y="1905000"/>
            <a:ext cx="3124200" cy="9144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solidFill>
                  <a:schemeClr val="accent5">
                    <a:lumMod val="75000"/>
                  </a:schemeClr>
                </a:solidFill>
              </a:rPr>
              <a:t>overloading</a:t>
            </a:r>
            <a:endParaRPr lang="en-US" sz="3200" i="1" dirty="0">
              <a:solidFill>
                <a:schemeClr val="accent5">
                  <a:lumMod val="75000"/>
                </a:schemeClr>
              </a:solidFill>
            </a:endParaRPr>
          </a:p>
        </p:txBody>
      </p:sp>
    </p:spTree>
    <p:extLst>
      <p:ext uri="{BB962C8B-B14F-4D97-AF65-F5344CB8AC3E}">
        <p14:creationId xmlns:p14="http://schemas.microsoft.com/office/powerpoint/2010/main" val="407212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19200"/>
            <a:ext cx="8458200" cy="5632311"/>
          </a:xfrm>
          <a:prstGeom prst="rect">
            <a:avLst/>
          </a:prstGeom>
        </p:spPr>
        <p:txBody>
          <a:bodyPr wrap="square">
            <a:spAutoFit/>
          </a:bodyPr>
          <a:lstStyle/>
          <a:p>
            <a:r>
              <a:rPr lang="en-US" sz="2400" dirty="0" smtClean="0">
                <a:solidFill>
                  <a:srgbClr val="000000"/>
                </a:solidFill>
              </a:rPr>
              <a:t>No </a:t>
            </a:r>
            <a:r>
              <a:rPr lang="en-US" sz="2400" b="1" dirty="0" smtClean="0">
                <a:solidFill>
                  <a:srgbClr val="000000"/>
                </a:solidFill>
              </a:rPr>
              <a:t>default</a:t>
            </a:r>
            <a:r>
              <a:rPr lang="en-US" sz="2400" dirty="0" smtClean="0">
                <a:solidFill>
                  <a:srgbClr val="000000"/>
                </a:solidFill>
              </a:rPr>
              <a:t> </a:t>
            </a:r>
            <a:r>
              <a:rPr lang="en-US" sz="2400" b="1" dirty="0" smtClean="0">
                <a:solidFill>
                  <a:srgbClr val="000000"/>
                </a:solidFill>
              </a:rPr>
              <a:t>constructor</a:t>
            </a:r>
            <a:r>
              <a:rPr lang="en-US" sz="2400" dirty="0" smtClean="0">
                <a:solidFill>
                  <a:srgbClr val="000000"/>
                </a:solidFill>
              </a:rPr>
              <a:t> – nothing</a:t>
            </a:r>
            <a:r>
              <a:rPr lang="en-US" sz="2400" dirty="0" smtClean="0"/>
              <a:t> is auto generated</a:t>
            </a:r>
          </a:p>
          <a:p>
            <a:r>
              <a:rPr lang="en-US" sz="2400" dirty="0">
                <a:latin typeface="Courier New" panose="02070309020205020404" pitchFamily="49" charset="0"/>
                <a:cs typeface="Courier New" panose="02070309020205020404" pitchFamily="49" charset="0"/>
              </a:rPr>
              <a:t>class </a:t>
            </a:r>
            <a:r>
              <a:rPr lang="en-US" sz="2400" dirty="0" err="1">
                <a:latin typeface="Courier New" panose="02070309020205020404" pitchFamily="49" charset="0"/>
                <a:cs typeface="Courier New" panose="02070309020205020404" pitchFamily="49" charset="0"/>
              </a:rPr>
              <a:t>MyClass</a:t>
            </a:r>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a:t>
            </a:r>
          </a:p>
          <a:p>
            <a:pPr lvl="1"/>
            <a:r>
              <a:rPr lang="en-US" sz="2400" dirty="0" smtClean="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a:t>
            </a:r>
          </a:p>
          <a:p>
            <a:pPr lvl="1"/>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MyClass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y);  </a:t>
            </a:r>
            <a:r>
              <a:rPr lang="en-US" sz="2400" dirty="0">
                <a:solidFill>
                  <a:srgbClr val="FF0000"/>
                </a:solidFill>
                <a:latin typeface="Courier New" panose="02070309020205020404" pitchFamily="49" charset="0"/>
                <a:cs typeface="Courier New" panose="02070309020205020404" pitchFamily="49" charset="0"/>
              </a:rPr>
              <a:t>// declaration a non-default </a:t>
            </a:r>
            <a:r>
              <a:rPr lang="en-US" sz="2400" dirty="0" smtClean="0">
                <a:solidFill>
                  <a:srgbClr val="FF0000"/>
                </a:solidFill>
                <a:latin typeface="Courier New" panose="02070309020205020404" pitchFamily="49" charset="0"/>
                <a:cs typeface="Courier New" panose="02070309020205020404" pitchFamily="49" charset="0"/>
              </a:rPr>
              <a:t>constructor</a:t>
            </a:r>
          </a:p>
          <a:p>
            <a:pPr lvl="1"/>
            <a:r>
              <a:rPr lang="en-US" sz="2400" dirty="0" smtClean="0">
                <a:solidFill>
                  <a:srgbClr val="FF0000"/>
                </a:solidFill>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pPr lvl="1"/>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endParaRPr lang="en-US" sz="2400" dirty="0">
              <a:latin typeface="Courier New" panose="02070309020205020404" pitchFamily="49" charset="0"/>
              <a:cs typeface="Courier New" panose="02070309020205020404" pitchFamily="49" charset="0"/>
            </a:endParaRPr>
          </a:p>
          <a:p>
            <a:pPr lvl="1"/>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main()</a:t>
            </a:r>
          </a:p>
          <a:p>
            <a:pPr lvl="1"/>
            <a:r>
              <a:rPr lang="en-US" sz="2400" dirty="0">
                <a:latin typeface="Courier New" panose="02070309020205020404" pitchFamily="49" charset="0"/>
                <a:cs typeface="Courier New" panose="02070309020205020404" pitchFamily="49" charset="0"/>
              </a:rPr>
              <a:t>{</a:t>
            </a:r>
          </a:p>
          <a:p>
            <a:pPr lvl="1"/>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MyClass</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m(99);   </a:t>
            </a: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called non-default</a:t>
            </a:r>
          </a:p>
          <a:p>
            <a:pPr lvl="1"/>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MyClass</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ptr</a:t>
            </a:r>
            <a:r>
              <a:rPr lang="en-US" sz="2400" dirty="0" smtClean="0">
                <a:latin typeface="Courier New" panose="02070309020205020404" pitchFamily="49" charset="0"/>
                <a:cs typeface="Courier New" panose="02070309020205020404" pitchFamily="49" charset="0"/>
              </a:rPr>
              <a:t> = new </a:t>
            </a:r>
            <a:r>
              <a:rPr lang="en-US" sz="2400" dirty="0" err="1" smtClean="0">
                <a:latin typeface="Courier New" panose="02070309020205020404" pitchFamily="49" charset="0"/>
                <a:cs typeface="Courier New" panose="02070309020205020404" pitchFamily="49" charset="0"/>
              </a:rPr>
              <a:t>MyClass</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error </a:t>
            </a:r>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endParaRPr lang="en-US" sz="2400" dirty="0"/>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26978037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7772400" cy="4801314"/>
          </a:xfrm>
          <a:prstGeom prst="rect">
            <a:avLst/>
          </a:prstGeom>
        </p:spPr>
        <p:txBody>
          <a:bodyPr wrap="square">
            <a:spAutoFit/>
          </a:bodyPr>
          <a:lstStyle/>
          <a:p>
            <a:r>
              <a:rPr lang="en-US" sz="2400" dirty="0" smtClean="0"/>
              <a:t>Recommend:</a:t>
            </a:r>
          </a:p>
          <a:p>
            <a:endParaRPr lang="en-US" sz="2400" dirty="0"/>
          </a:p>
          <a:p>
            <a:r>
              <a:rPr lang="en-US" sz="2400" dirty="0"/>
              <a:t>C++11 a default constructor can be explicitly </a:t>
            </a:r>
            <a:r>
              <a:rPr lang="en-US" sz="2400" dirty="0" smtClean="0"/>
              <a:t>created </a:t>
            </a:r>
          </a:p>
          <a:p>
            <a:r>
              <a:rPr lang="en-US" sz="2400" dirty="0"/>
              <a:t> </a:t>
            </a:r>
            <a:r>
              <a:rPr lang="en-US" sz="2400" dirty="0" smtClean="0"/>
              <a:t>   </a:t>
            </a:r>
            <a:endParaRPr lang="en-US" sz="2400" dirty="0">
              <a:solidFill>
                <a:srgbClr val="000000"/>
              </a:solidFill>
              <a:latin typeface="Arial" panose="020B0604020202020204" pitchFamily="34" charset="0"/>
            </a:endParaRPr>
          </a:p>
          <a:p>
            <a:r>
              <a:rPr lang="en-US" sz="2400" dirty="0">
                <a:solidFill>
                  <a:srgbClr val="000000"/>
                </a:solidFill>
                <a:latin typeface="Courier New" panose="02070309020205020404" pitchFamily="49" charset="0"/>
                <a:cs typeface="Courier New" panose="02070309020205020404" pitchFamily="49" charset="0"/>
              </a:rPr>
              <a:t>class </a:t>
            </a:r>
            <a:r>
              <a:rPr lang="en-US" sz="2400" dirty="0" err="1">
                <a:solidFill>
                  <a:srgbClr val="000000"/>
                </a:solidFill>
                <a:latin typeface="Courier New" panose="02070309020205020404" pitchFamily="49" charset="0"/>
                <a:cs typeface="Courier New" panose="02070309020205020404" pitchFamily="49" charset="0"/>
              </a:rPr>
              <a:t>MyClass</a:t>
            </a:r>
            <a:endParaRPr lang="en-US" sz="2400" dirty="0">
              <a:solidFill>
                <a:srgbClr val="000000"/>
              </a:solidFill>
              <a:latin typeface="Courier New" panose="02070309020205020404" pitchFamily="49" charset="0"/>
              <a:cs typeface="Courier New" panose="02070309020205020404" pitchFamily="49" charset="0"/>
            </a:endParaRPr>
          </a:p>
          <a:p>
            <a:r>
              <a:rPr lang="en-US" sz="2400" dirty="0">
                <a:solidFill>
                  <a:srgbClr val="000000"/>
                </a:solidFill>
                <a:latin typeface="Courier New" panose="02070309020205020404" pitchFamily="49" charset="0"/>
                <a:cs typeface="Courier New" panose="02070309020205020404" pitchFamily="49" charset="0"/>
              </a:rPr>
              <a:t>{</a:t>
            </a:r>
          </a:p>
          <a:p>
            <a:r>
              <a:rPr lang="en-US" sz="2400" dirty="0">
                <a:solidFill>
                  <a:srgbClr val="000000"/>
                </a:solidFill>
                <a:latin typeface="Courier New" panose="02070309020205020404" pitchFamily="49" charset="0"/>
                <a:cs typeface="Courier New" panose="02070309020205020404" pitchFamily="49" charset="0"/>
              </a:rPr>
              <a:t>public:</a:t>
            </a:r>
          </a:p>
          <a:p>
            <a:r>
              <a:rPr lang="en-US" sz="2400" dirty="0">
                <a:solidFill>
                  <a:srgbClr val="000000"/>
                </a:solidFill>
                <a:latin typeface="Courier New" panose="02070309020205020404" pitchFamily="49" charset="0"/>
                <a:cs typeface="Courier New" panose="02070309020205020404" pitchFamily="49" charset="0"/>
              </a:rPr>
              <a:t>    </a:t>
            </a:r>
            <a:r>
              <a:rPr lang="en-US" sz="2400" dirty="0" err="1">
                <a:solidFill>
                  <a:srgbClr val="000000"/>
                </a:solidFill>
                <a:latin typeface="Courier New" panose="02070309020205020404" pitchFamily="49" charset="0"/>
                <a:cs typeface="Courier New" panose="02070309020205020404" pitchFamily="49" charset="0"/>
              </a:rPr>
              <a:t>myClass</a:t>
            </a:r>
            <a:r>
              <a:rPr lang="en-US" sz="2400" dirty="0">
                <a:solidFill>
                  <a:srgbClr val="000000"/>
                </a:solidFill>
                <a:latin typeface="Courier New" panose="02070309020205020404" pitchFamily="49" charset="0"/>
                <a:cs typeface="Courier New" panose="02070309020205020404" pitchFamily="49" charset="0"/>
              </a:rPr>
              <a:t> () = default</a:t>
            </a:r>
            <a:r>
              <a:rPr lang="en-US" sz="2400" dirty="0" smtClean="0">
                <a:solidFill>
                  <a:srgbClr val="000000"/>
                </a:solidFill>
                <a:latin typeface="Courier New" panose="02070309020205020404" pitchFamily="49" charset="0"/>
                <a:cs typeface="Courier New" panose="02070309020205020404" pitchFamily="49" charset="0"/>
              </a:rPr>
              <a:t>; </a:t>
            </a:r>
            <a:endParaRPr lang="en-US" sz="2400" dirty="0">
              <a:solidFill>
                <a:srgbClr val="000000"/>
              </a:solidFill>
              <a:latin typeface="Courier New" panose="02070309020205020404" pitchFamily="49" charset="0"/>
              <a:cs typeface="Courier New" panose="02070309020205020404" pitchFamily="49" charset="0"/>
            </a:endParaRPr>
          </a:p>
          <a:p>
            <a:r>
              <a:rPr lang="en-US" sz="2400" dirty="0" smtClean="0">
                <a:solidFill>
                  <a:srgbClr val="FF0000"/>
                </a:solidFill>
                <a:latin typeface="Courier New" panose="02070309020205020404" pitchFamily="49" charset="0"/>
                <a:cs typeface="Courier New" panose="02070309020205020404" pitchFamily="49" charset="0"/>
              </a:rPr>
              <a:t>// force it to generate </a:t>
            </a:r>
            <a:r>
              <a:rPr lang="en-US" sz="2400" dirty="0">
                <a:solidFill>
                  <a:srgbClr val="FF0000"/>
                </a:solidFill>
                <a:latin typeface="Courier New" panose="02070309020205020404" pitchFamily="49" charset="0"/>
                <a:cs typeface="Courier New" panose="02070309020205020404" pitchFamily="49" charset="0"/>
              </a:rPr>
              <a:t>a non-default constructor</a:t>
            </a:r>
          </a:p>
          <a:p>
            <a:r>
              <a:rPr lang="en-US" sz="2400" dirty="0" smtClean="0">
                <a:solidFill>
                  <a:srgbClr val="000000"/>
                </a:solidFill>
                <a:latin typeface="Courier New" panose="02070309020205020404" pitchFamily="49" charset="0"/>
                <a:cs typeface="Courier New" panose="02070309020205020404" pitchFamily="49" charset="0"/>
              </a:rPr>
              <a:t>};</a:t>
            </a:r>
            <a:endParaRPr lang="en-US" sz="2400" dirty="0">
              <a:solidFill>
                <a:srgbClr val="000000"/>
              </a:solidFill>
              <a:latin typeface="Courier New" panose="02070309020205020404" pitchFamily="49" charset="0"/>
              <a:cs typeface="Courier New" panose="02070309020205020404" pitchFamily="49" charset="0"/>
            </a:endParaRPr>
          </a:p>
          <a:p>
            <a:endParaRPr lang="en-US" sz="2400"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3426576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1303sowc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0985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a:xfrm>
            <a:off x="2133600" y="152400"/>
            <a:ext cx="4495800" cy="685800"/>
          </a:xfrm>
          <a:solidFill>
            <a:srgbClr val="FFFF00"/>
          </a:solidFill>
        </p:spPr>
        <p:txBody>
          <a:bodyPr/>
          <a:lstStyle/>
          <a:p>
            <a:r>
              <a:rPr lang="en-US" altLang="en-US" dirty="0" smtClean="0"/>
              <a:t>Classes and Objects</a:t>
            </a:r>
          </a:p>
        </p:txBody>
      </p:sp>
      <p:sp>
        <p:nvSpPr>
          <p:cNvPr id="18436" name="Rectangle 4"/>
          <p:cNvSpPr>
            <a:spLocks noGrp="1" noChangeArrowheads="1"/>
          </p:cNvSpPr>
          <p:nvPr>
            <p:ph idx="1"/>
          </p:nvPr>
        </p:nvSpPr>
        <p:spPr>
          <a:xfrm>
            <a:off x="304800" y="1417638"/>
            <a:ext cx="8229600" cy="4525962"/>
          </a:xfrm>
        </p:spPr>
        <p:txBody>
          <a:bodyPr>
            <a:normAutofit/>
          </a:bodyPr>
          <a:lstStyle/>
          <a:p>
            <a:r>
              <a:rPr lang="en-US" altLang="en-US" sz="2400" dirty="0" smtClean="0"/>
              <a:t>A Class is like a blueprint and objects are like houses built from the blueprint</a:t>
            </a:r>
          </a:p>
        </p:txBody>
      </p:sp>
    </p:spTree>
    <p:extLst>
      <p:ext uri="{BB962C8B-B14F-4D97-AF65-F5344CB8AC3E}">
        <p14:creationId xmlns:p14="http://schemas.microsoft.com/office/powerpoint/2010/main" val="123935974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153400" cy="5170646"/>
          </a:xfrm>
          <a:prstGeom prst="rect">
            <a:avLst/>
          </a:prstGeom>
        </p:spPr>
        <p:txBody>
          <a:bodyPr wrap="square">
            <a:spAutoFit/>
          </a:bodyPr>
          <a:lstStyle/>
          <a:p>
            <a:endParaRPr lang="en-US" sz="2400" dirty="0"/>
          </a:p>
          <a:p>
            <a:r>
              <a:rPr lang="en-US" sz="2400" dirty="0" smtClean="0">
                <a:solidFill>
                  <a:srgbClr val="000000"/>
                </a:solidFill>
              </a:rPr>
              <a:t>A </a:t>
            </a:r>
            <a:r>
              <a:rPr lang="en-US" sz="2400" b="1" dirty="0" smtClean="0">
                <a:solidFill>
                  <a:srgbClr val="000000"/>
                </a:solidFill>
              </a:rPr>
              <a:t>copy</a:t>
            </a:r>
            <a:r>
              <a:rPr lang="en-US" sz="2400" dirty="0" smtClean="0">
                <a:solidFill>
                  <a:srgbClr val="000000"/>
                </a:solidFill>
              </a:rPr>
              <a:t> </a:t>
            </a:r>
            <a:r>
              <a:rPr lang="en-US" sz="2400" b="1" dirty="0" smtClean="0">
                <a:solidFill>
                  <a:srgbClr val="000000"/>
                </a:solidFill>
              </a:rPr>
              <a:t>constructor</a:t>
            </a:r>
            <a:r>
              <a:rPr lang="en-US" sz="2400" dirty="0" smtClean="0">
                <a:solidFill>
                  <a:srgbClr val="000000"/>
                </a:solidFill>
              </a:rPr>
              <a:t> - </a:t>
            </a:r>
            <a:r>
              <a:rPr lang="en-US" sz="2400" dirty="0">
                <a:solidFill>
                  <a:srgbClr val="000000"/>
                </a:solidFill>
              </a:rPr>
              <a:t>called whenever a new variable is created from an object.</a:t>
            </a:r>
            <a:endParaRPr lang="en-US" sz="2400" dirty="0" smtClean="0">
              <a:solidFill>
                <a:srgbClr val="000000"/>
              </a:solidFill>
            </a:endParaRPr>
          </a:p>
          <a:p>
            <a:endParaRPr lang="en-US" sz="2400" dirty="0" smtClean="0">
              <a:solidFill>
                <a:srgbClr val="000000"/>
              </a:solidFill>
            </a:endParaRPr>
          </a:p>
          <a:p>
            <a:r>
              <a:rPr lang="en-US" sz="2400" dirty="0" smtClean="0">
                <a:solidFill>
                  <a:srgbClr val="000000"/>
                </a:solidFill>
              </a:rPr>
              <a:t>Used </a:t>
            </a:r>
            <a:r>
              <a:rPr lang="en-US" sz="2400" dirty="0">
                <a:solidFill>
                  <a:srgbClr val="000000"/>
                </a:solidFill>
              </a:rPr>
              <a:t>to:</a:t>
            </a:r>
          </a:p>
          <a:p>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Initialize one object from another of the same type.</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Copy an object to pass it as an argument to a function.</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Copy an object to return it from a function.</a:t>
            </a:r>
          </a:p>
          <a:p>
            <a:endParaRPr lang="en-US" sz="2400" dirty="0">
              <a:solidFill>
                <a:srgbClr val="000000"/>
              </a:solidFill>
            </a:endParaRPr>
          </a:p>
          <a:p>
            <a:endParaRPr lang="en-US" sz="2400" dirty="0">
              <a:solidFill>
                <a:srgbClr val="000000"/>
              </a:solidFill>
            </a:endParaRPr>
          </a:p>
          <a:p>
            <a:endParaRPr lang="en-US" dirty="0">
              <a:solidFill>
                <a:srgbClr val="000000"/>
              </a:solidFill>
              <a:latin typeface="Arial" panose="020B0604020202020204" pitchFamily="34" charset="0"/>
            </a:endParaRPr>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1216893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4001095"/>
          </a:xfrm>
          <a:prstGeom prst="rect">
            <a:avLst/>
          </a:prstGeom>
          <a:noFill/>
        </p:spPr>
        <p:txBody>
          <a:bodyPr wrap="square">
            <a:spAutoFit/>
          </a:bodyPr>
          <a:lstStyle/>
          <a:p>
            <a:r>
              <a:rPr lang="en-US" sz="2400" b="1" dirty="0" smtClean="0">
                <a:solidFill>
                  <a:srgbClr val="000000"/>
                </a:solidFill>
              </a:rPr>
              <a:t>Copy</a:t>
            </a:r>
            <a:r>
              <a:rPr lang="en-US" sz="2400" dirty="0" smtClean="0">
                <a:solidFill>
                  <a:srgbClr val="000000"/>
                </a:solidFill>
              </a:rPr>
              <a:t> </a:t>
            </a:r>
            <a:r>
              <a:rPr lang="en-US" sz="2400" b="1" dirty="0" smtClean="0">
                <a:solidFill>
                  <a:srgbClr val="000000"/>
                </a:solidFill>
              </a:rPr>
              <a:t>constructor</a:t>
            </a:r>
            <a:r>
              <a:rPr lang="en-US" sz="2400" dirty="0" smtClean="0">
                <a:solidFill>
                  <a:srgbClr val="000000"/>
                </a:solidFill>
              </a:rPr>
              <a:t> examples:</a:t>
            </a:r>
            <a:endParaRPr lang="en-US" sz="2400" dirty="0">
              <a:solidFill>
                <a:srgbClr val="000000"/>
              </a:solidFill>
            </a:endParaRPr>
          </a:p>
          <a:p>
            <a:endParaRPr lang="en-US" sz="2400" dirty="0">
              <a:solidFill>
                <a:srgbClr val="000000"/>
              </a:solidFill>
            </a:endParaRPr>
          </a:p>
          <a:p>
            <a:pPr marL="342900" indent="-342900">
              <a:buFont typeface="Arial" panose="020B0604020202020204" pitchFamily="34" charset="0"/>
              <a:buChar char="•"/>
            </a:pPr>
            <a:r>
              <a:rPr lang="en-US" sz="2400" dirty="0" smtClean="0">
                <a:solidFill>
                  <a:srgbClr val="000000"/>
                </a:solidFill>
              </a:rPr>
              <a:t>In the implementation (MyClass.hpp)</a:t>
            </a:r>
          </a:p>
          <a:p>
            <a:endParaRPr lang="en-US" sz="2400" dirty="0" smtClean="0">
              <a:solidFill>
                <a:srgbClr val="000000"/>
              </a:solidFill>
            </a:endParaRPr>
          </a:p>
          <a:p>
            <a:pPr lvl="1"/>
            <a:r>
              <a:rPr lang="en-US" sz="2000" b="1" dirty="0" smtClean="0">
                <a:solidFill>
                  <a:schemeClr val="accent5">
                    <a:lumMod val="75000"/>
                  </a:schemeClr>
                </a:solidFill>
                <a:latin typeface="Courier New" panose="02070309020205020404" pitchFamily="49" charset="0"/>
                <a:cs typeface="Courier New" panose="02070309020205020404" pitchFamily="49" charset="0"/>
              </a:rPr>
              <a:t>class </a:t>
            </a:r>
            <a:r>
              <a:rPr lang="en-US" sz="2000" b="1" dirty="0" err="1" smtClean="0">
                <a:solidFill>
                  <a:schemeClr val="accent5">
                    <a:lumMod val="75000"/>
                  </a:schemeClr>
                </a:solidFill>
                <a:latin typeface="Courier New" panose="02070309020205020404" pitchFamily="49" charset="0"/>
                <a:cs typeface="Courier New" panose="02070309020205020404" pitchFamily="49" charset="0"/>
              </a:rPr>
              <a:t>MyClass</a:t>
            </a:r>
            <a:r>
              <a:rPr lang="en-US" sz="2000" b="1" dirty="0" smtClean="0">
                <a:solidFill>
                  <a:schemeClr val="accent5">
                    <a:lumMod val="75000"/>
                  </a:schemeClr>
                </a:solidFill>
                <a:latin typeface="Courier New" panose="02070309020205020404" pitchFamily="49" charset="0"/>
                <a:cs typeface="Courier New" panose="02070309020205020404" pitchFamily="49" charset="0"/>
              </a:rPr>
              <a:t> </a:t>
            </a:r>
          </a:p>
          <a:p>
            <a:pPr lvl="1"/>
            <a:r>
              <a:rPr lang="en-US" sz="20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2000" b="1" dirty="0">
              <a:solidFill>
                <a:schemeClr val="accent5">
                  <a:lumMod val="75000"/>
                </a:schemeClr>
              </a:solidFill>
              <a:latin typeface="Courier New" panose="02070309020205020404" pitchFamily="49" charset="0"/>
              <a:cs typeface="Courier New" panose="02070309020205020404" pitchFamily="49" charset="0"/>
            </a:endParaRPr>
          </a:p>
          <a:p>
            <a:pPr lvl="1"/>
            <a:r>
              <a:rPr lang="en-US" sz="2000" b="1" dirty="0">
                <a:solidFill>
                  <a:schemeClr val="accent5">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5">
                    <a:lumMod val="75000"/>
                  </a:schemeClr>
                </a:solidFill>
                <a:latin typeface="Courier New" panose="02070309020205020404" pitchFamily="49" charset="0"/>
                <a:cs typeface="Courier New" panose="02070309020205020404" pitchFamily="49" charset="0"/>
              </a:rPr>
              <a:t>public</a:t>
            </a:r>
            <a:r>
              <a:rPr lang="en-US" sz="2000" b="1" dirty="0">
                <a:solidFill>
                  <a:schemeClr val="accent5">
                    <a:lumMod val="75000"/>
                  </a:schemeClr>
                </a:solidFill>
                <a:latin typeface="Courier New" panose="02070309020205020404" pitchFamily="49" charset="0"/>
                <a:cs typeface="Courier New" panose="02070309020205020404" pitchFamily="49" charset="0"/>
              </a:rPr>
              <a:t>:</a:t>
            </a:r>
          </a:p>
          <a:p>
            <a:pPr lvl="1"/>
            <a:r>
              <a:rPr lang="en-US" sz="2000" b="1" dirty="0">
                <a:solidFill>
                  <a:schemeClr val="accent5">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5">
                    <a:lumMod val="75000"/>
                  </a:schemeClr>
                </a:solidFill>
                <a:latin typeface="Courier New" panose="02070309020205020404" pitchFamily="49" charset="0"/>
                <a:cs typeface="Courier New" panose="02070309020205020404" pitchFamily="49" charset="0"/>
              </a:rPr>
              <a:t>   . </a:t>
            </a:r>
            <a:r>
              <a:rPr lang="en-US" sz="2000" b="1" dirty="0">
                <a:solidFill>
                  <a:schemeClr val="accent5">
                    <a:lumMod val="75000"/>
                  </a:schemeClr>
                </a:solidFill>
                <a:latin typeface="Courier New" panose="02070309020205020404" pitchFamily="49" charset="0"/>
                <a:cs typeface="Courier New" panose="02070309020205020404" pitchFamily="49" charset="0"/>
              </a:rPr>
              <a:t>. .</a:t>
            </a:r>
          </a:p>
          <a:p>
            <a:pPr lvl="1"/>
            <a:r>
              <a:rPr lang="en-US" sz="2000" b="1" dirty="0">
                <a:solidFill>
                  <a:schemeClr val="accent5">
                    <a:lumMod val="75000"/>
                  </a:schemeClr>
                </a:solidFill>
                <a:latin typeface="Courier New" panose="02070309020205020404" pitchFamily="49" charset="0"/>
                <a:cs typeface="Courier New" panose="02070309020205020404" pitchFamily="49" charset="0"/>
              </a:rPr>
              <a:t>    </a:t>
            </a:r>
            <a:r>
              <a:rPr lang="en-US" sz="2000" b="1" dirty="0" err="1" smtClean="0">
                <a:solidFill>
                  <a:schemeClr val="accent5">
                    <a:lumMod val="75000"/>
                  </a:schemeClr>
                </a:solidFill>
                <a:latin typeface="Courier New" panose="02070309020205020404" pitchFamily="49" charset="0"/>
                <a:cs typeface="Courier New" panose="02070309020205020404" pitchFamily="49" charset="0"/>
              </a:rPr>
              <a:t>MyClass</a:t>
            </a:r>
            <a:r>
              <a:rPr lang="en-US" sz="2000" b="1" dirty="0" smtClean="0">
                <a:solidFill>
                  <a:schemeClr val="accent5">
                    <a:lumMod val="75000"/>
                  </a:schemeClr>
                </a:solidFill>
                <a:latin typeface="Courier New" panose="02070309020205020404" pitchFamily="49" charset="0"/>
                <a:cs typeface="Courier New" panose="02070309020205020404" pitchFamily="49" charset="0"/>
              </a:rPr>
              <a:t>(</a:t>
            </a:r>
            <a:r>
              <a:rPr lang="en-US" sz="2000" b="1" dirty="0" err="1" smtClean="0">
                <a:solidFill>
                  <a:schemeClr val="accent5">
                    <a:lumMod val="75000"/>
                  </a:schemeClr>
                </a:solidFill>
                <a:latin typeface="Courier New" panose="02070309020205020404" pitchFamily="49" charset="0"/>
                <a:cs typeface="Courier New" panose="02070309020205020404" pitchFamily="49" charset="0"/>
              </a:rPr>
              <a:t>const</a:t>
            </a:r>
            <a:r>
              <a:rPr lang="en-US" sz="2000" b="1" dirty="0" smtClean="0">
                <a:solidFill>
                  <a:schemeClr val="accent5">
                    <a:lumMod val="75000"/>
                  </a:schemeClr>
                </a:solidFill>
                <a:latin typeface="Courier New" panose="02070309020205020404" pitchFamily="49" charset="0"/>
                <a:cs typeface="Courier New" panose="02070309020205020404" pitchFamily="49" charset="0"/>
              </a:rPr>
              <a:t> </a:t>
            </a:r>
            <a:r>
              <a:rPr lang="en-US" sz="2000" b="1" dirty="0" err="1" smtClean="0">
                <a:solidFill>
                  <a:schemeClr val="accent5">
                    <a:lumMod val="75000"/>
                  </a:schemeClr>
                </a:solidFill>
                <a:latin typeface="Courier New" panose="02070309020205020404" pitchFamily="49" charset="0"/>
                <a:cs typeface="Courier New" panose="02070309020205020404" pitchFamily="49" charset="0"/>
              </a:rPr>
              <a:t>MyClass</a:t>
            </a:r>
            <a:r>
              <a:rPr lang="en-US" sz="2000" b="1" dirty="0" smtClean="0">
                <a:solidFill>
                  <a:schemeClr val="accent5">
                    <a:lumMod val="75000"/>
                  </a:schemeClr>
                </a:solidFill>
                <a:latin typeface="Courier New" panose="02070309020205020404" pitchFamily="49" charset="0"/>
                <a:cs typeface="Courier New" panose="02070309020205020404" pitchFamily="49" charset="0"/>
              </a:rPr>
              <a:t> &amp;c);   </a:t>
            </a:r>
            <a:r>
              <a:rPr lang="en-US" sz="2000" b="1" dirty="0">
                <a:solidFill>
                  <a:schemeClr val="accent4">
                    <a:lumMod val="75000"/>
                  </a:schemeClr>
                </a:solidFill>
                <a:latin typeface="Courier New" panose="02070309020205020404" pitchFamily="49" charset="0"/>
                <a:cs typeface="Courier New" panose="02070309020205020404" pitchFamily="49" charset="0"/>
              </a:rPr>
              <a:t>// copy constructor</a:t>
            </a:r>
          </a:p>
          <a:p>
            <a:pPr lvl="1"/>
            <a:r>
              <a:rPr lang="en-US" sz="1600" b="1" dirty="0">
                <a:solidFill>
                  <a:schemeClr val="accent5">
                    <a:lumMod val="75000"/>
                  </a:schemeClr>
                </a:solidFill>
                <a:latin typeface="Courier New" panose="02070309020205020404" pitchFamily="49" charset="0"/>
                <a:cs typeface="Courier New" panose="02070309020205020404" pitchFamily="49" charset="0"/>
              </a:rPr>
              <a:t>     </a:t>
            </a:r>
            <a:r>
              <a:rPr lang="en-US" sz="16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600" b="1" dirty="0">
                <a:solidFill>
                  <a:schemeClr val="accent5">
                    <a:lumMod val="75000"/>
                  </a:schemeClr>
                </a:solidFill>
                <a:latin typeface="Courier New" panose="02070309020205020404" pitchFamily="49" charset="0"/>
                <a:cs typeface="Courier New" panose="02070309020205020404" pitchFamily="49" charset="0"/>
              </a:rPr>
              <a:t>. </a:t>
            </a:r>
            <a:r>
              <a:rPr lang="en-US" sz="16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2400" dirty="0">
              <a:solidFill>
                <a:srgbClr val="000000"/>
              </a:solidFill>
            </a:endParaRPr>
          </a:p>
          <a:p>
            <a:endParaRPr lang="en-US" sz="2400" dirty="0">
              <a:solidFill>
                <a:srgbClr val="000000"/>
              </a:solidFill>
            </a:endParaRPr>
          </a:p>
          <a:p>
            <a:endParaRPr lang="en-US" dirty="0">
              <a:solidFill>
                <a:srgbClr val="000000"/>
              </a:solidFill>
              <a:latin typeface="Arial" panose="020B0604020202020204" pitchFamily="34" charset="0"/>
            </a:endParaRPr>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
        <p:nvSpPr>
          <p:cNvPr id="2" name="Line Callout 2 (Accent Bar) 1"/>
          <p:cNvSpPr/>
          <p:nvPr/>
        </p:nvSpPr>
        <p:spPr>
          <a:xfrm>
            <a:off x="5867400" y="1371600"/>
            <a:ext cx="3124200" cy="1856598"/>
          </a:xfrm>
          <a:prstGeom prst="accentCallout2">
            <a:avLst>
              <a:gd name="adj1" fmla="val 18750"/>
              <a:gd name="adj2" fmla="val -8333"/>
              <a:gd name="adj3" fmla="val 18750"/>
              <a:gd name="adj4" fmla="val -16667"/>
              <a:gd name="adj5" fmla="val 133747"/>
              <a:gd name="adj6" fmla="val -97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bg1"/>
                </a:solidFill>
                <a:latin typeface="Courier New" panose="02070309020205020404" pitchFamily="49" charset="0"/>
                <a:cs typeface="Courier New" panose="02070309020205020404" pitchFamily="49" charset="0"/>
              </a:rPr>
              <a:t>const</a:t>
            </a:r>
            <a:r>
              <a:rPr lang="en-US" sz="2400" b="1" dirty="0">
                <a:solidFill>
                  <a:schemeClr val="bg1"/>
                </a:solidFill>
                <a:latin typeface="Courier New" panose="02070309020205020404" pitchFamily="49" charset="0"/>
                <a:cs typeface="Courier New" panose="02070309020205020404" pitchFamily="49" charset="0"/>
              </a:rPr>
              <a:t> </a:t>
            </a:r>
            <a:r>
              <a:rPr lang="en-US" sz="2400" b="1" dirty="0">
                <a:solidFill>
                  <a:schemeClr val="bg1"/>
                </a:solidFill>
              </a:rPr>
              <a:t>to guarantee that the copy constructor doesn't change it</a:t>
            </a:r>
          </a:p>
        </p:txBody>
      </p:sp>
      <p:sp>
        <p:nvSpPr>
          <p:cNvPr id="5" name="Line Callout 2 (Accent Bar) 4"/>
          <p:cNvSpPr/>
          <p:nvPr/>
        </p:nvSpPr>
        <p:spPr>
          <a:xfrm>
            <a:off x="609600" y="4648200"/>
            <a:ext cx="3886200" cy="1600200"/>
          </a:xfrm>
          <a:prstGeom prst="accentCallout2">
            <a:avLst>
              <a:gd name="adj1" fmla="val 24547"/>
              <a:gd name="adj2" fmla="val 109431"/>
              <a:gd name="adj3" fmla="val -21001"/>
              <a:gd name="adj4" fmla="val 132898"/>
              <a:gd name="adj5" fmla="val -34085"/>
              <a:gd name="adj6" fmla="val 104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Courier New" panose="02070309020205020404" pitchFamily="49" charset="0"/>
                <a:cs typeface="Courier New" panose="02070309020205020404" pitchFamily="49" charset="0"/>
              </a:rPr>
              <a:t>&amp;</a:t>
            </a:r>
          </a:p>
          <a:p>
            <a:pPr algn="ctr"/>
            <a:r>
              <a:rPr lang="en-US" sz="2400" dirty="0">
                <a:solidFill>
                  <a:schemeClr val="bg1"/>
                </a:solidFill>
              </a:rPr>
              <a:t> reference because a value parameter would require making a copy</a:t>
            </a:r>
            <a:endParaRPr lang="en-US" sz="24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2168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1" y="228600"/>
            <a:ext cx="4191000" cy="762000"/>
          </a:xfrm>
          <a:solidFill>
            <a:srgbClr val="FFFF00"/>
          </a:solidFill>
          <a:ln>
            <a:solidFill>
              <a:srgbClr val="FFFF00"/>
            </a:solidFill>
          </a:ln>
        </p:spPr>
        <p:txBody>
          <a:bodyPr/>
          <a:lstStyle/>
          <a:p>
            <a:r>
              <a:rPr lang="en-US" altLang="en-US" dirty="0" smtClean="0"/>
              <a:t>Copy Constructors</a:t>
            </a:r>
          </a:p>
        </p:txBody>
      </p:sp>
      <p:sp>
        <p:nvSpPr>
          <p:cNvPr id="29699" name="Rectangle 3"/>
          <p:cNvSpPr>
            <a:spLocks noGrp="1" noChangeArrowheads="1"/>
          </p:cNvSpPr>
          <p:nvPr>
            <p:ph idx="1"/>
          </p:nvPr>
        </p:nvSpPr>
        <p:spPr>
          <a:xfrm>
            <a:off x="609600" y="1676400"/>
            <a:ext cx="7467601" cy="3880773"/>
          </a:xfrm>
        </p:spPr>
        <p:txBody>
          <a:bodyPr>
            <a:normAutofit/>
          </a:bodyPr>
          <a:lstStyle/>
          <a:p>
            <a:pPr>
              <a:lnSpc>
                <a:spcPct val="90000"/>
              </a:lnSpc>
            </a:pPr>
            <a:r>
              <a:rPr lang="en-US" altLang="en-US" sz="2800" dirty="0" smtClean="0"/>
              <a:t>Special constructor used when a newly created object is initialized to the data of another object of same class</a:t>
            </a:r>
            <a:br>
              <a:rPr lang="en-US" altLang="en-US" sz="2800" dirty="0" smtClean="0"/>
            </a:br>
            <a:endParaRPr lang="en-US" altLang="en-US" sz="2800" dirty="0" smtClean="0"/>
          </a:p>
          <a:p>
            <a:pPr>
              <a:lnSpc>
                <a:spcPct val="90000"/>
              </a:lnSpc>
            </a:pPr>
            <a:r>
              <a:rPr lang="en-US" altLang="en-US" sz="2800" dirty="0" smtClean="0"/>
              <a:t>Default copy constructor copies field-to-field</a:t>
            </a:r>
            <a:br>
              <a:rPr lang="en-US" altLang="en-US" sz="2800" dirty="0" smtClean="0"/>
            </a:br>
            <a:endParaRPr lang="en-US" altLang="en-US" sz="2800" dirty="0" smtClean="0"/>
          </a:p>
          <a:p>
            <a:pPr>
              <a:lnSpc>
                <a:spcPct val="90000"/>
              </a:lnSpc>
            </a:pPr>
            <a:r>
              <a:rPr lang="en-US" altLang="en-US" sz="2800" dirty="0" smtClean="0"/>
              <a:t>Default copy constructor works fine in many cases</a:t>
            </a:r>
          </a:p>
        </p:txBody>
      </p:sp>
    </p:spTree>
    <p:extLst>
      <p:ext uri="{BB962C8B-B14F-4D97-AF65-F5344CB8AC3E}">
        <p14:creationId xmlns:p14="http://schemas.microsoft.com/office/powerpoint/2010/main" val="99978698"/>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152400" y="1447800"/>
            <a:ext cx="8294688" cy="4572000"/>
          </a:xfrm>
        </p:spPr>
        <p:txBody>
          <a:bodyPr/>
          <a:lstStyle/>
          <a:p>
            <a:pPr>
              <a:lnSpc>
                <a:spcPct val="90000"/>
              </a:lnSpc>
              <a:buFont typeface="Times" panose="02020603050405020304" pitchFamily="18" charset="0"/>
              <a:buNone/>
            </a:pPr>
            <a:r>
              <a:rPr lang="en-US" altLang="en-US" dirty="0" smtClean="0"/>
              <a:t>	Problem: what if object contains a pointer?</a:t>
            </a:r>
          </a:p>
          <a:p>
            <a:pPr>
              <a:lnSpc>
                <a:spcPct val="80000"/>
              </a:lnSpc>
              <a:buFont typeface="Times" panose="02020603050405020304" pitchFamily="18" charset="0"/>
              <a:buNone/>
            </a:pPr>
            <a:r>
              <a:rPr lang="en-US" altLang="en-US" sz="2800" dirty="0" smtClean="0"/>
              <a:t>	</a:t>
            </a:r>
            <a:r>
              <a:rPr lang="en-US" altLang="en-US" sz="2400" b="1" dirty="0" smtClean="0">
                <a:latin typeface="Courier New" panose="02070309020205020404" pitchFamily="49" charset="0"/>
              </a:rPr>
              <a:t>class </a:t>
            </a:r>
            <a:r>
              <a:rPr lang="en-US" altLang="en-US" sz="2400" b="1" dirty="0" err="1" smtClean="0">
                <a:latin typeface="Courier New" panose="02070309020205020404" pitchFamily="49" charset="0"/>
              </a:rPr>
              <a:t>SomeClass</a:t>
            </a:r>
            <a:endParaRPr lang="en-US" altLang="en-US" sz="2400" b="1" dirty="0" smtClean="0">
              <a:latin typeface="Courier New" panose="02070309020205020404" pitchFamily="49" charset="0"/>
            </a:endParaRPr>
          </a:p>
          <a:p>
            <a:pPr>
              <a:lnSpc>
                <a:spcPct val="80000"/>
              </a:lnSpc>
              <a:buFont typeface="Times" panose="02020603050405020304" pitchFamily="18" charset="0"/>
              <a:buNone/>
            </a:pPr>
            <a:r>
              <a:rPr lang="en-US" altLang="en-US" sz="2800" b="1" dirty="0" smtClean="0">
                <a:latin typeface="Courier New" panose="02070309020205020404" pitchFamily="49" charset="0"/>
              </a:rPr>
              <a:t>	</a:t>
            </a:r>
            <a:r>
              <a:rPr lang="en-US" altLang="en-US" sz="2400" b="1" dirty="0" smtClean="0">
                <a:latin typeface="Courier New" panose="02070309020205020404" pitchFamily="49" charset="0"/>
              </a:rPr>
              <a:t>{ public:</a:t>
            </a:r>
          </a:p>
          <a:p>
            <a:pPr lvl="1">
              <a:lnSpc>
                <a:spcPct val="80000"/>
              </a:lnSpc>
              <a:buFontTx/>
              <a:buNone/>
            </a:pP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SomeClass</a:t>
            </a:r>
            <a:r>
              <a:rPr lang="en-US" altLang="en-US" sz="2400" b="1" dirty="0" smtClean="0">
                <a:latin typeface="Courier New" panose="02070309020205020404" pitchFamily="49" charset="0"/>
              </a:rPr>
              <a:t>(</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val</a:t>
            </a:r>
            <a:r>
              <a:rPr lang="en-US" altLang="en-US" sz="2400" b="1" dirty="0" smtClean="0">
                <a:latin typeface="Courier New" panose="02070309020205020404" pitchFamily="49" charset="0"/>
              </a:rPr>
              <a:t> = 0)</a:t>
            </a:r>
          </a:p>
          <a:p>
            <a:pPr lvl="1">
              <a:lnSpc>
                <a:spcPct val="80000"/>
              </a:lnSpc>
              <a:buFontTx/>
              <a:buNone/>
            </a:pPr>
            <a:r>
              <a:rPr lang="en-US" altLang="en-US" sz="2400" b="1" dirty="0" smtClean="0">
                <a:latin typeface="Courier New" panose="02070309020205020404" pitchFamily="49" charset="0"/>
              </a:rPr>
              <a:t>			{value=new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*value = </a:t>
            </a:r>
            <a:r>
              <a:rPr lang="en-US" altLang="en-US" sz="2400" b="1" dirty="0" err="1" smtClean="0">
                <a:latin typeface="Courier New" panose="02070309020205020404" pitchFamily="49" charset="0"/>
              </a:rPr>
              <a:t>val</a:t>
            </a:r>
            <a:r>
              <a:rPr lang="en-US" altLang="en-US" sz="2400" b="1" dirty="0" smtClean="0">
                <a:latin typeface="Courier New" panose="02070309020205020404" pitchFamily="49" charset="0"/>
              </a:rPr>
              <a:t>;} </a:t>
            </a:r>
          </a:p>
          <a:p>
            <a:pPr lvl="1">
              <a:lnSpc>
                <a:spcPct val="80000"/>
              </a:lnSpc>
              <a:buFontTx/>
              <a:buNone/>
            </a:pP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getVal</a:t>
            </a:r>
            <a:r>
              <a:rPr lang="en-US" altLang="en-US" sz="2400" b="1" dirty="0" smtClean="0">
                <a:latin typeface="Courier New" panose="02070309020205020404" pitchFamily="49" charset="0"/>
              </a:rPr>
              <a:t>();</a:t>
            </a:r>
          </a:p>
          <a:p>
            <a:pPr lvl="1">
              <a:lnSpc>
                <a:spcPct val="80000"/>
              </a:lnSpc>
              <a:buFontTx/>
              <a:buNone/>
            </a:pPr>
            <a:r>
              <a:rPr lang="en-US" altLang="en-US" sz="2400" b="1" dirty="0" smtClean="0">
                <a:latin typeface="Courier New" panose="02070309020205020404" pitchFamily="49" charset="0"/>
              </a:rPr>
              <a:t>		  void </a:t>
            </a:r>
            <a:r>
              <a:rPr lang="en-US" altLang="en-US" sz="2400" b="1" dirty="0" err="1" smtClean="0">
                <a:latin typeface="Courier New" panose="02070309020205020404" pitchFamily="49" charset="0"/>
              </a:rPr>
              <a:t>setVal</a:t>
            </a:r>
            <a:r>
              <a:rPr lang="en-US" altLang="en-US" sz="2400" b="1" dirty="0" smtClean="0">
                <a:latin typeface="Courier New" panose="02070309020205020404" pitchFamily="49" charset="0"/>
              </a:rPr>
              <a:t>(</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a:t>
            </a:r>
          </a:p>
          <a:p>
            <a:pPr lvl="1">
              <a:lnSpc>
                <a:spcPct val="80000"/>
              </a:lnSpc>
              <a:buFontTx/>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private:</a:t>
            </a:r>
          </a:p>
          <a:p>
            <a:pPr lvl="1">
              <a:lnSpc>
                <a:spcPct val="80000"/>
              </a:lnSpc>
              <a:buFontTx/>
              <a:buNone/>
            </a:pP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*value;</a:t>
            </a:r>
          </a:p>
          <a:p>
            <a:pPr>
              <a:lnSpc>
                <a:spcPct val="80000"/>
              </a:lnSpc>
              <a:buFont typeface="Times" panose="02020603050405020304" pitchFamily="18" charset="0"/>
              <a:buNone/>
            </a:pPr>
            <a:r>
              <a:rPr lang="en-US" altLang="en-US" sz="2800" b="1" dirty="0" smtClean="0">
                <a:latin typeface="Courier New" panose="02070309020205020404" pitchFamily="49" charset="0"/>
              </a:rPr>
              <a:t>	</a:t>
            </a:r>
            <a:r>
              <a:rPr lang="en-US" altLang="en-US" sz="2400" b="1" dirty="0" smtClean="0">
                <a:latin typeface="Courier New" panose="02070309020205020404" pitchFamily="49" charset="0"/>
              </a:rPr>
              <a:t>}</a:t>
            </a:r>
            <a:endParaRPr lang="en-US" altLang="en-US" sz="2800" b="1" dirty="0" smtClean="0"/>
          </a:p>
        </p:txBody>
      </p:sp>
      <p:sp>
        <p:nvSpPr>
          <p:cNvPr id="5" name="Rectangle 2"/>
          <p:cNvSpPr>
            <a:spLocks noGrp="1" noChangeArrowheads="1"/>
          </p:cNvSpPr>
          <p:nvPr>
            <p:ph type="title"/>
          </p:nvPr>
        </p:nvSpPr>
        <p:spPr>
          <a:xfrm>
            <a:off x="1981201" y="228600"/>
            <a:ext cx="4191000" cy="762000"/>
          </a:xfrm>
          <a:solidFill>
            <a:srgbClr val="FFFF00"/>
          </a:solidFill>
          <a:ln>
            <a:solidFill>
              <a:srgbClr val="FFFF00"/>
            </a:solidFill>
          </a:ln>
        </p:spPr>
        <p:txBody>
          <a:bodyPr/>
          <a:lstStyle/>
          <a:p>
            <a:r>
              <a:rPr lang="en-US" altLang="en-US" dirty="0" smtClean="0"/>
              <a:t>Copy Constructors</a:t>
            </a:r>
          </a:p>
        </p:txBody>
      </p:sp>
    </p:spTree>
    <p:extLst>
      <p:ext uri="{BB962C8B-B14F-4D97-AF65-F5344CB8AC3E}">
        <p14:creationId xmlns:p14="http://schemas.microsoft.com/office/powerpoint/2010/main" val="753703418"/>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5601533"/>
          </a:xfrm>
          <a:prstGeom prst="rect">
            <a:avLst/>
          </a:prstGeom>
          <a:noFill/>
        </p:spPr>
        <p:txBody>
          <a:bodyPr wrap="square">
            <a:spAutoFit/>
          </a:bodyPr>
          <a:lstStyle/>
          <a:p>
            <a:r>
              <a:rPr lang="en-US" sz="2400" b="1" dirty="0" smtClean="0">
                <a:solidFill>
                  <a:srgbClr val="000000"/>
                </a:solidFill>
              </a:rPr>
              <a:t>Copy</a:t>
            </a:r>
            <a:r>
              <a:rPr lang="en-US" sz="2400" dirty="0" smtClean="0">
                <a:solidFill>
                  <a:srgbClr val="000000"/>
                </a:solidFill>
              </a:rPr>
              <a:t> </a:t>
            </a:r>
            <a:r>
              <a:rPr lang="en-US" sz="2400" b="1" dirty="0" smtClean="0">
                <a:solidFill>
                  <a:srgbClr val="000000"/>
                </a:solidFill>
              </a:rPr>
              <a:t>constructor</a:t>
            </a:r>
            <a:r>
              <a:rPr lang="en-US" sz="2400" dirty="0" smtClean="0">
                <a:solidFill>
                  <a:srgbClr val="000000"/>
                </a:solidFill>
              </a:rPr>
              <a:t> examples:</a:t>
            </a:r>
            <a:endParaRPr lang="en-US" sz="2400" dirty="0">
              <a:solidFill>
                <a:srgbClr val="000000"/>
              </a:solidFill>
            </a:endParaRPr>
          </a:p>
          <a:p>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Initialize one object from another of the same type</a:t>
            </a:r>
            <a:r>
              <a:rPr lang="en-US" sz="2400" dirty="0" smtClean="0">
                <a:solidFill>
                  <a:srgbClr val="000000"/>
                </a:solidFill>
              </a:rPr>
              <a:t>.</a:t>
            </a:r>
          </a:p>
          <a:p>
            <a:endParaRPr lang="en-US" sz="2400" dirty="0" smtClean="0">
              <a:solidFill>
                <a:srgbClr val="000000"/>
              </a:solidFill>
            </a:endParaRPr>
          </a:p>
          <a:p>
            <a:pPr lvl="1"/>
            <a:r>
              <a:rPr lang="en-US" sz="1600" b="1" dirty="0" err="1" smtClean="0">
                <a:solidFill>
                  <a:schemeClr val="accent5">
                    <a:lumMod val="75000"/>
                  </a:schemeClr>
                </a:solidFill>
                <a:latin typeface="Courier New" panose="02070309020205020404" pitchFamily="49" charset="0"/>
                <a:cs typeface="Courier New" panose="02070309020205020404" pitchFamily="49" charset="0"/>
              </a:rPr>
              <a:t>MyClass</a:t>
            </a:r>
            <a:r>
              <a:rPr lang="en-US" sz="1600" b="1" dirty="0" smtClean="0">
                <a:solidFill>
                  <a:schemeClr val="accent5">
                    <a:lumMod val="75000"/>
                  </a:schemeClr>
                </a:solidFill>
                <a:latin typeface="Courier New" panose="02070309020205020404" pitchFamily="49" charset="0"/>
                <a:cs typeface="Courier New" panose="02070309020205020404" pitchFamily="49" charset="0"/>
              </a:rPr>
              <a:t> a(“Zips”); </a:t>
            </a:r>
            <a:r>
              <a:rPr lang="en-US" sz="1600" b="1" dirty="0" smtClean="0">
                <a:solidFill>
                  <a:schemeClr val="accent4">
                    <a:lumMod val="75000"/>
                  </a:schemeClr>
                </a:solidFill>
                <a:latin typeface="Courier New" panose="02070309020205020404" pitchFamily="49" charset="0"/>
                <a:cs typeface="Courier New" panose="02070309020205020404" pitchFamily="49" charset="0"/>
              </a:rPr>
              <a:t>// constructor is used to build a</a:t>
            </a:r>
          </a:p>
          <a:p>
            <a:pPr lvl="1"/>
            <a:r>
              <a:rPr lang="en-US" sz="1600" b="1" dirty="0" err="1" smtClean="0">
                <a:solidFill>
                  <a:schemeClr val="accent5">
                    <a:lumMod val="75000"/>
                  </a:schemeClr>
                </a:solidFill>
                <a:latin typeface="Courier New" panose="02070309020205020404" pitchFamily="49" charset="0"/>
                <a:cs typeface="Courier New" panose="02070309020205020404" pitchFamily="49" charset="0"/>
              </a:rPr>
              <a:t>MyClass</a:t>
            </a:r>
            <a:r>
              <a:rPr lang="en-US" sz="1600" b="1" dirty="0" smtClean="0">
                <a:solidFill>
                  <a:schemeClr val="accent5">
                    <a:lumMod val="75000"/>
                  </a:schemeClr>
                </a:solidFill>
                <a:latin typeface="Courier New" panose="02070309020205020404" pitchFamily="49" charset="0"/>
                <a:cs typeface="Courier New" panose="02070309020205020404" pitchFamily="49" charset="0"/>
              </a:rPr>
              <a:t> b(c);    </a:t>
            </a:r>
            <a:r>
              <a:rPr lang="en-US" sz="1600" b="1" dirty="0" smtClean="0">
                <a:solidFill>
                  <a:schemeClr val="accent4">
                    <a:lumMod val="75000"/>
                  </a:schemeClr>
                </a:solidFill>
                <a:latin typeface="Courier New" panose="02070309020205020404" pitchFamily="49" charset="0"/>
                <a:cs typeface="Courier New" panose="02070309020205020404" pitchFamily="49" charset="0"/>
              </a:rPr>
              <a:t>// copy constructor is used to build b</a:t>
            </a:r>
          </a:p>
          <a:p>
            <a:pPr lvl="1"/>
            <a:r>
              <a:rPr lang="en-US" sz="1600" b="1" dirty="0" err="1" smtClean="0">
                <a:solidFill>
                  <a:schemeClr val="accent5">
                    <a:lumMod val="75000"/>
                  </a:schemeClr>
                </a:solidFill>
                <a:latin typeface="Courier New" panose="02070309020205020404" pitchFamily="49" charset="0"/>
                <a:cs typeface="Courier New" panose="02070309020205020404" pitchFamily="49" charset="0"/>
              </a:rPr>
              <a:t>MyClass</a:t>
            </a:r>
            <a:r>
              <a:rPr lang="en-US" sz="1600" b="1" dirty="0" smtClean="0">
                <a:solidFill>
                  <a:schemeClr val="accent5">
                    <a:lumMod val="75000"/>
                  </a:schemeClr>
                </a:solidFill>
                <a:latin typeface="Courier New" panose="02070309020205020404" pitchFamily="49" charset="0"/>
                <a:cs typeface="Courier New" panose="02070309020205020404" pitchFamily="49" charset="0"/>
              </a:rPr>
              <a:t> c = a; </a:t>
            </a:r>
            <a:r>
              <a:rPr lang="en-US" sz="1600" b="1" dirty="0" smtClean="0">
                <a:solidFill>
                  <a:schemeClr val="accent4">
                    <a:lumMod val="75000"/>
                  </a:schemeClr>
                </a:solidFill>
                <a:latin typeface="Courier New" panose="02070309020205020404" pitchFamily="49" charset="0"/>
                <a:cs typeface="Courier New" panose="02070309020205020404" pitchFamily="49" charset="0"/>
              </a:rPr>
              <a:t>// copy constructor used to initialize in declaration</a:t>
            </a:r>
          </a:p>
          <a:p>
            <a:pPr lvl="1"/>
            <a:r>
              <a:rPr lang="en-US" sz="1600" b="1" dirty="0" smtClean="0">
                <a:solidFill>
                  <a:schemeClr val="accent5">
                    <a:lumMod val="75000"/>
                  </a:schemeClr>
                </a:solidFill>
                <a:latin typeface="Courier New" panose="02070309020205020404" pitchFamily="49" charset="0"/>
                <a:cs typeface="Courier New" panose="02070309020205020404" pitchFamily="49" charset="0"/>
              </a:rPr>
              <a:t>c = a; </a:t>
            </a:r>
            <a:r>
              <a:rPr lang="en-US" sz="1600" b="1" dirty="0" smtClean="0">
                <a:solidFill>
                  <a:schemeClr val="accent4">
                    <a:lumMod val="75000"/>
                  </a:schemeClr>
                </a:solidFill>
                <a:latin typeface="Courier New" panose="02070309020205020404" pitchFamily="49" charset="0"/>
                <a:cs typeface="Courier New" panose="02070309020205020404" pitchFamily="49" charset="0"/>
              </a:rPr>
              <a:t>// Assignment operator, no constructor/copy constructor</a:t>
            </a:r>
          </a:p>
          <a:p>
            <a:pPr marL="342900" indent="-342900">
              <a:buFont typeface="Arial" panose="020B0604020202020204" pitchFamily="34" charset="0"/>
              <a:buChar char="•"/>
            </a:pPr>
            <a:endParaRPr lang="en-US" sz="2000" dirty="0" smtClean="0">
              <a:solidFill>
                <a:srgbClr val="000000"/>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400" dirty="0" smtClean="0">
                <a:solidFill>
                  <a:srgbClr val="000000"/>
                </a:solidFill>
              </a:rPr>
              <a:t>Copy </a:t>
            </a:r>
            <a:r>
              <a:rPr lang="en-US" sz="2400" dirty="0">
                <a:solidFill>
                  <a:srgbClr val="000000"/>
                </a:solidFill>
              </a:rPr>
              <a:t>an object to pass it as an argument to a function</a:t>
            </a:r>
            <a:r>
              <a:rPr lang="en-US" sz="2400" dirty="0" smtClean="0">
                <a:solidFill>
                  <a:srgbClr val="000000"/>
                </a:solidFill>
              </a:rPr>
              <a:t>.</a:t>
            </a:r>
          </a:p>
          <a:p>
            <a:pPr marL="342900" indent="-342900">
              <a:buFont typeface="Arial" panose="020B0604020202020204" pitchFamily="34" charset="0"/>
              <a:buChar char="•"/>
            </a:pPr>
            <a:endParaRPr lang="en-US" sz="2400" dirty="0">
              <a:solidFill>
                <a:srgbClr val="000000"/>
              </a:solidFill>
            </a:endParaRPr>
          </a:p>
          <a:p>
            <a:pPr lvl="1"/>
            <a:r>
              <a:rPr lang="en-US" sz="1600" b="1" dirty="0" err="1" smtClean="0">
                <a:solidFill>
                  <a:schemeClr val="accent5">
                    <a:lumMod val="75000"/>
                  </a:schemeClr>
                </a:solidFill>
                <a:latin typeface="Courier New" panose="02070309020205020404" pitchFamily="49" charset="0"/>
                <a:cs typeface="Courier New" panose="02070309020205020404" pitchFamily="49" charset="0"/>
              </a:rPr>
              <a:t>funcA</a:t>
            </a:r>
            <a:r>
              <a:rPr lang="en-US" sz="1600" b="1" dirty="0" smtClean="0">
                <a:solidFill>
                  <a:schemeClr val="accent5">
                    <a:lumMod val="75000"/>
                  </a:schemeClr>
                </a:solidFill>
                <a:latin typeface="Courier New" panose="02070309020205020404" pitchFamily="49" charset="0"/>
                <a:cs typeface="Courier New" panose="02070309020205020404" pitchFamily="49" charset="0"/>
              </a:rPr>
              <a:t>(c); </a:t>
            </a:r>
            <a:r>
              <a:rPr lang="en-US" sz="1600" b="1" dirty="0">
                <a:solidFill>
                  <a:schemeClr val="accent4">
                    <a:lumMod val="75000"/>
                  </a:schemeClr>
                </a:solidFill>
                <a:latin typeface="Courier New" panose="02070309020205020404" pitchFamily="49" charset="0"/>
                <a:cs typeface="Courier New" panose="02070309020205020404" pitchFamily="49" charset="0"/>
              </a:rPr>
              <a:t>// copy constructor initializes formal value </a:t>
            </a:r>
            <a:r>
              <a:rPr lang="en-US" sz="1600" b="1" dirty="0" smtClean="0">
                <a:solidFill>
                  <a:schemeClr val="accent4">
                    <a:lumMod val="75000"/>
                  </a:schemeClr>
                </a:solidFill>
                <a:latin typeface="Courier New" panose="02070309020205020404" pitchFamily="49" charset="0"/>
                <a:cs typeface="Courier New" panose="02070309020205020404" pitchFamily="49" charset="0"/>
              </a:rPr>
              <a:t>parameter</a:t>
            </a:r>
            <a:endParaRPr lang="en-US" sz="2400" dirty="0">
              <a:solidFill>
                <a:srgbClr val="000000"/>
              </a:solidFill>
            </a:endParaRP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Copy an object to return it from a function.</a:t>
            </a:r>
          </a:p>
          <a:p>
            <a:endParaRPr lang="en-US" sz="2400" dirty="0">
              <a:solidFill>
                <a:srgbClr val="000000"/>
              </a:solidFill>
            </a:endParaRPr>
          </a:p>
          <a:p>
            <a:endParaRPr lang="en-US" sz="2400" dirty="0">
              <a:solidFill>
                <a:srgbClr val="000000"/>
              </a:solidFill>
            </a:endParaRPr>
          </a:p>
          <a:p>
            <a:endParaRPr lang="en-US" dirty="0">
              <a:solidFill>
                <a:srgbClr val="000000"/>
              </a:solidFill>
              <a:latin typeface="Arial" panose="020B0604020202020204" pitchFamily="34" charset="0"/>
            </a:endParaRPr>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3031169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66700" y="1311275"/>
            <a:ext cx="8382000" cy="4114800"/>
          </a:xfrm>
        </p:spPr>
        <p:txBody>
          <a:bodyPr/>
          <a:lstStyle/>
          <a:p>
            <a:pPr>
              <a:lnSpc>
                <a:spcPct val="85000"/>
              </a:lnSpc>
              <a:buFont typeface="Times" panose="02020603050405020304" pitchFamily="18" charset="0"/>
              <a:buNone/>
            </a:pPr>
            <a:r>
              <a:rPr lang="en-US" altLang="en-US" sz="2800" dirty="0" smtClean="0"/>
              <a:t>	What we get using </a:t>
            </a:r>
            <a:r>
              <a:rPr lang="en-US" altLang="en-US" sz="2800" dirty="0" err="1" smtClean="0"/>
              <a:t>memberwise</a:t>
            </a:r>
            <a:r>
              <a:rPr lang="en-US" altLang="en-US" sz="2800" dirty="0" smtClean="0"/>
              <a:t> copy with objects containing dynamic memory:</a:t>
            </a:r>
          </a:p>
          <a:p>
            <a:pPr lvl="2">
              <a:lnSpc>
                <a:spcPct val="85000"/>
              </a:lnSpc>
              <a:buFontTx/>
              <a:buNone/>
            </a:pPr>
            <a:r>
              <a:rPr lang="en-US" altLang="en-US" sz="2000" b="1" dirty="0" err="1" smtClean="0">
                <a:latin typeface="Courier New" panose="02070309020205020404" pitchFamily="49" charset="0"/>
              </a:rPr>
              <a:t>SomeClass</a:t>
            </a:r>
            <a:r>
              <a:rPr lang="en-US" altLang="en-US" sz="2000" b="1" dirty="0" smtClean="0">
                <a:latin typeface="Courier New" panose="02070309020205020404" pitchFamily="49" charset="0"/>
              </a:rPr>
              <a:t> object1(5);</a:t>
            </a:r>
          </a:p>
          <a:p>
            <a:pPr lvl="2">
              <a:lnSpc>
                <a:spcPct val="85000"/>
              </a:lnSpc>
              <a:buFontTx/>
              <a:buNone/>
            </a:pPr>
            <a:r>
              <a:rPr lang="en-US" altLang="en-US" sz="2000" b="1" dirty="0" err="1" smtClean="0">
                <a:latin typeface="Courier New" panose="02070309020205020404" pitchFamily="49" charset="0"/>
              </a:rPr>
              <a:t>SomeClass</a:t>
            </a:r>
            <a:r>
              <a:rPr lang="en-US" altLang="en-US" sz="2000" b="1" dirty="0" smtClean="0">
                <a:latin typeface="Courier New" panose="02070309020205020404" pitchFamily="49" charset="0"/>
              </a:rPr>
              <a:t> object2 = object1;</a:t>
            </a:r>
          </a:p>
          <a:p>
            <a:pPr lvl="2">
              <a:lnSpc>
                <a:spcPct val="85000"/>
              </a:lnSpc>
              <a:buFontTx/>
              <a:buNone/>
            </a:pPr>
            <a:r>
              <a:rPr lang="en-US" altLang="en-US" sz="2000" b="1" dirty="0" smtClean="0">
                <a:latin typeface="Courier New" panose="02070309020205020404" pitchFamily="49" charset="0"/>
              </a:rPr>
              <a:t>object2.setVal(13);</a:t>
            </a:r>
          </a:p>
          <a:p>
            <a:pPr lvl="2">
              <a:lnSpc>
                <a:spcPct val="85000"/>
              </a:lnSpc>
              <a:buFontTx/>
              <a:buNone/>
            </a:pPr>
            <a:r>
              <a:rPr lang="en-US" altLang="en-US" sz="2000" b="1" dirty="0" err="1" smtClean="0">
                <a:latin typeface="Courier New" panose="02070309020205020404" pitchFamily="49" charset="0"/>
              </a:rPr>
              <a:t>cout</a:t>
            </a:r>
            <a:r>
              <a:rPr lang="en-US" altLang="en-US" sz="2000" b="1" dirty="0" smtClean="0">
                <a:latin typeface="Courier New" panose="02070309020205020404" pitchFamily="49" charset="0"/>
              </a:rPr>
              <a:t> &lt;&lt; object1.getVal(); // also 13</a:t>
            </a:r>
          </a:p>
          <a:p>
            <a:pPr>
              <a:lnSpc>
                <a:spcPct val="80000"/>
              </a:lnSpc>
              <a:buFont typeface="Times" panose="02020603050405020304" pitchFamily="18" charset="0"/>
              <a:buNone/>
            </a:pPr>
            <a:r>
              <a:rPr lang="en-US" altLang="en-US" dirty="0" smtClean="0"/>
              <a:t>	</a:t>
            </a:r>
            <a:r>
              <a:rPr lang="en-US" altLang="en-US" dirty="0" smtClean="0">
                <a:latin typeface="Courier New" panose="02070309020205020404" pitchFamily="49" charset="0"/>
              </a:rPr>
              <a:t>	</a:t>
            </a:r>
            <a:endParaRPr lang="en-US" altLang="en-US" dirty="0" smtClean="0"/>
          </a:p>
        </p:txBody>
      </p:sp>
      <p:sp>
        <p:nvSpPr>
          <p:cNvPr id="31748" name="Rectangle 4"/>
          <p:cNvSpPr>
            <a:spLocks noChangeArrowheads="1"/>
          </p:cNvSpPr>
          <p:nvPr/>
        </p:nvSpPr>
        <p:spPr bwMode="auto">
          <a:xfrm>
            <a:off x="2057400" y="4511675"/>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49" name="Rectangle 5"/>
          <p:cNvSpPr>
            <a:spLocks noChangeArrowheads="1"/>
          </p:cNvSpPr>
          <p:nvPr/>
        </p:nvSpPr>
        <p:spPr bwMode="auto">
          <a:xfrm>
            <a:off x="5257800" y="4511675"/>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0" name="Rectangle 6"/>
          <p:cNvSpPr>
            <a:spLocks noChangeArrowheads="1"/>
          </p:cNvSpPr>
          <p:nvPr/>
        </p:nvSpPr>
        <p:spPr bwMode="auto">
          <a:xfrm>
            <a:off x="4038600" y="3902075"/>
            <a:ext cx="838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1" name="Rectangle 7"/>
          <p:cNvSpPr>
            <a:spLocks noChangeArrowheads="1"/>
          </p:cNvSpPr>
          <p:nvPr/>
        </p:nvSpPr>
        <p:spPr bwMode="auto">
          <a:xfrm>
            <a:off x="2743200" y="5121275"/>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2" name="Rectangle 8"/>
          <p:cNvSpPr>
            <a:spLocks noChangeArrowheads="1"/>
          </p:cNvSpPr>
          <p:nvPr/>
        </p:nvSpPr>
        <p:spPr bwMode="auto">
          <a:xfrm>
            <a:off x="5943600" y="5121275"/>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1753" name="Text Box 9"/>
          <p:cNvSpPr txBox="1">
            <a:spLocks noChangeArrowheads="1"/>
          </p:cNvSpPr>
          <p:nvPr/>
        </p:nvSpPr>
        <p:spPr bwMode="auto">
          <a:xfrm>
            <a:off x="2041525" y="4165600"/>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object1</a:t>
            </a:r>
          </a:p>
        </p:txBody>
      </p:sp>
      <p:sp>
        <p:nvSpPr>
          <p:cNvPr id="31754" name="Text Box 10"/>
          <p:cNvSpPr txBox="1">
            <a:spLocks noChangeArrowheads="1"/>
          </p:cNvSpPr>
          <p:nvPr/>
        </p:nvSpPr>
        <p:spPr bwMode="auto">
          <a:xfrm>
            <a:off x="5257800" y="4206875"/>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object2</a:t>
            </a:r>
          </a:p>
        </p:txBody>
      </p:sp>
      <p:sp>
        <p:nvSpPr>
          <p:cNvPr id="31755" name="Text Box 11"/>
          <p:cNvSpPr txBox="1">
            <a:spLocks noChangeArrowheads="1"/>
          </p:cNvSpPr>
          <p:nvPr/>
        </p:nvSpPr>
        <p:spPr bwMode="auto">
          <a:xfrm>
            <a:off x="2590800" y="47402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1756" name="Text Box 12"/>
          <p:cNvSpPr txBox="1">
            <a:spLocks noChangeArrowheads="1"/>
          </p:cNvSpPr>
          <p:nvPr/>
        </p:nvSpPr>
        <p:spPr bwMode="auto">
          <a:xfrm>
            <a:off x="5791200" y="47402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1757" name="Text Box 13"/>
          <p:cNvSpPr txBox="1">
            <a:spLocks noChangeArrowheads="1"/>
          </p:cNvSpPr>
          <p:nvPr/>
        </p:nvSpPr>
        <p:spPr bwMode="auto">
          <a:xfrm>
            <a:off x="4251325" y="3937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13</a:t>
            </a:r>
          </a:p>
        </p:txBody>
      </p:sp>
      <p:sp>
        <p:nvSpPr>
          <p:cNvPr id="31758" name="Line 14"/>
          <p:cNvSpPr>
            <a:spLocks noChangeShapeType="1"/>
          </p:cNvSpPr>
          <p:nvPr/>
        </p:nvSpPr>
        <p:spPr bwMode="auto">
          <a:xfrm flipV="1">
            <a:off x="3352800" y="4283075"/>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9" name="Line 15"/>
          <p:cNvSpPr>
            <a:spLocks noChangeShapeType="1"/>
          </p:cNvSpPr>
          <p:nvPr/>
        </p:nvSpPr>
        <p:spPr bwMode="auto">
          <a:xfrm flipH="1" flipV="1">
            <a:off x="4572000" y="4283075"/>
            <a:ext cx="1371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Rectangle 2"/>
          <p:cNvSpPr>
            <a:spLocks noGrp="1" noChangeArrowheads="1"/>
          </p:cNvSpPr>
          <p:nvPr>
            <p:ph type="title"/>
          </p:nvPr>
        </p:nvSpPr>
        <p:spPr>
          <a:xfrm>
            <a:off x="1981201" y="228600"/>
            <a:ext cx="4191000" cy="762000"/>
          </a:xfrm>
          <a:solidFill>
            <a:srgbClr val="FFFF00"/>
          </a:solidFill>
          <a:ln>
            <a:solidFill>
              <a:srgbClr val="FFFF00"/>
            </a:solidFill>
          </a:ln>
        </p:spPr>
        <p:txBody>
          <a:bodyPr/>
          <a:lstStyle/>
          <a:p>
            <a:r>
              <a:rPr lang="en-US" altLang="en-US" dirty="0" smtClean="0"/>
              <a:t>Copy Constructors</a:t>
            </a:r>
          </a:p>
        </p:txBody>
      </p:sp>
      <p:sp>
        <p:nvSpPr>
          <p:cNvPr id="2" name="Rectangle 1"/>
          <p:cNvSpPr/>
          <p:nvPr/>
        </p:nvSpPr>
        <p:spPr>
          <a:xfrm>
            <a:off x="723900" y="5746750"/>
            <a:ext cx="7467600" cy="707886"/>
          </a:xfrm>
          <a:prstGeom prst="rect">
            <a:avLst/>
          </a:prstGeom>
        </p:spPr>
        <p:txBody>
          <a:bodyPr wrap="square">
            <a:spAutoFit/>
          </a:bodyPr>
          <a:lstStyle/>
          <a:p>
            <a:r>
              <a:rPr lang="en-US" sz="2000" i="1" dirty="0" smtClean="0">
                <a:latin typeface="GiovanniStd-Book"/>
              </a:rPr>
              <a:t>These are </a:t>
            </a:r>
            <a:r>
              <a:rPr lang="en-US" sz="2000" i="1" dirty="0">
                <a:latin typeface="GiovanniStd-Book"/>
              </a:rPr>
              <a:t>pointer variables, so during the function call, </a:t>
            </a:r>
            <a:r>
              <a:rPr lang="en-US" sz="2000" i="1" dirty="0" smtClean="0">
                <a:latin typeface="GiovanniStd-Book"/>
              </a:rPr>
              <a:t>object1 and object2 point </a:t>
            </a:r>
            <a:r>
              <a:rPr lang="en-US" sz="2000" i="1" dirty="0">
                <a:latin typeface="GiovanniStd-Book"/>
              </a:rPr>
              <a:t>to the same dynamic </a:t>
            </a:r>
            <a:r>
              <a:rPr lang="en-US" sz="2000" i="1" dirty="0" smtClean="0">
                <a:latin typeface="GiovanniStd-Book"/>
              </a:rPr>
              <a:t>memory</a:t>
            </a:r>
            <a:endParaRPr lang="en-US" sz="2000" i="1" dirty="0"/>
          </a:p>
        </p:txBody>
      </p:sp>
    </p:spTree>
    <p:extLst>
      <p:ext uri="{BB962C8B-B14F-4D97-AF65-F5344CB8AC3E}">
        <p14:creationId xmlns:p14="http://schemas.microsoft.com/office/powerpoint/2010/main" val="3200851123"/>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0" y="152400"/>
            <a:ext cx="4267200" cy="1143000"/>
          </a:xfrm>
          <a:solidFill>
            <a:srgbClr val="FFFF00"/>
          </a:solidFill>
          <a:ln>
            <a:solidFill>
              <a:srgbClr val="FFFF00"/>
            </a:solidFill>
          </a:ln>
        </p:spPr>
        <p:txBody>
          <a:bodyPr/>
          <a:lstStyle/>
          <a:p>
            <a:r>
              <a:rPr lang="en-US" altLang="en-US" sz="3200" dirty="0" smtClean="0"/>
              <a:t>Programmer-Defined</a:t>
            </a:r>
            <a:br>
              <a:rPr lang="en-US" altLang="en-US" sz="3200" dirty="0" smtClean="0"/>
            </a:br>
            <a:r>
              <a:rPr lang="en-US" altLang="en-US" sz="3200" dirty="0" smtClean="0"/>
              <a:t> Copy Constructor</a:t>
            </a:r>
          </a:p>
        </p:txBody>
      </p:sp>
      <p:sp>
        <p:nvSpPr>
          <p:cNvPr id="30723" name="Rectangle 3"/>
          <p:cNvSpPr>
            <a:spLocks noGrp="1" noChangeArrowheads="1"/>
          </p:cNvSpPr>
          <p:nvPr>
            <p:ph idx="1"/>
          </p:nvPr>
        </p:nvSpPr>
        <p:spPr>
          <a:xfrm>
            <a:off x="228600" y="1600200"/>
            <a:ext cx="8686800" cy="4114800"/>
          </a:xfrm>
        </p:spPr>
        <p:txBody>
          <a:bodyPr>
            <a:noAutofit/>
          </a:bodyPr>
          <a:lstStyle/>
          <a:p>
            <a:pPr>
              <a:lnSpc>
                <a:spcPct val="85000"/>
              </a:lnSpc>
              <a:buFont typeface="Arial" panose="020B0604020202020204" pitchFamily="34" charset="0"/>
              <a:buChar char="•"/>
              <a:defRPr/>
            </a:pPr>
            <a:r>
              <a:rPr lang="en-US" altLang="en-US" sz="2000" dirty="0" smtClean="0"/>
              <a:t>Allows us to solve problem with objects containing pointers:</a:t>
            </a:r>
          </a:p>
          <a:p>
            <a:pPr marL="457200" lvl="1" indent="0">
              <a:lnSpc>
                <a:spcPct val="85000"/>
              </a:lnSpc>
              <a:buClr>
                <a:srgbClr val="3333CC"/>
              </a:buClr>
              <a:buFontTx/>
              <a:buNone/>
              <a:defRPr/>
            </a:pPr>
            <a:r>
              <a:rPr lang="en-US" altLang="en-US" sz="2400" b="1" dirty="0" err="1" smtClean="0">
                <a:latin typeface="Courier New" pitchFamily="49" charset="0"/>
              </a:rPr>
              <a:t>SomeClass</a:t>
            </a:r>
            <a:r>
              <a:rPr lang="en-US" altLang="en-US" sz="2400" b="1" dirty="0" smtClean="0">
                <a:latin typeface="Courier New" pitchFamily="49" charset="0"/>
              </a:rPr>
              <a:t>::</a:t>
            </a:r>
            <a:r>
              <a:rPr lang="en-US" altLang="en-US" sz="2400" b="1" dirty="0" err="1" smtClean="0">
                <a:latin typeface="Courier New" pitchFamily="49" charset="0"/>
              </a:rPr>
              <a:t>SomeClass</a:t>
            </a:r>
            <a:r>
              <a:rPr lang="en-US" altLang="en-US" sz="2400" b="1" dirty="0" smtClean="0">
                <a:latin typeface="Courier New" pitchFamily="49" charset="0"/>
              </a:rPr>
              <a:t>(</a:t>
            </a:r>
            <a:r>
              <a:rPr lang="en-US" altLang="en-US" sz="2400" b="1" dirty="0" err="1" smtClean="0">
                <a:latin typeface="Courier New" pitchFamily="49" charset="0"/>
              </a:rPr>
              <a:t>const</a:t>
            </a:r>
            <a:r>
              <a:rPr lang="en-US" altLang="en-US" sz="2400" b="1" dirty="0" smtClean="0">
                <a:latin typeface="Courier New" pitchFamily="49" charset="0"/>
              </a:rPr>
              <a:t> </a:t>
            </a:r>
            <a:r>
              <a:rPr lang="en-US" altLang="en-US" sz="2400" b="1" dirty="0" err="1" smtClean="0">
                <a:latin typeface="Courier New" pitchFamily="49" charset="0"/>
              </a:rPr>
              <a:t>SomeClass</a:t>
            </a:r>
            <a:r>
              <a:rPr lang="en-US" altLang="en-US" sz="2400" b="1" dirty="0" smtClean="0">
                <a:latin typeface="Courier New" pitchFamily="49" charset="0"/>
              </a:rPr>
              <a:t> &amp;</a:t>
            </a:r>
            <a:r>
              <a:rPr lang="en-US" altLang="en-US" sz="2400" b="1" dirty="0" err="1" smtClean="0">
                <a:latin typeface="Courier New" pitchFamily="49" charset="0"/>
              </a:rPr>
              <a:t>obj</a:t>
            </a:r>
            <a:r>
              <a:rPr lang="en-US" altLang="en-US" sz="2400" b="1" dirty="0" smtClean="0">
                <a:latin typeface="Courier New" pitchFamily="49" charset="0"/>
              </a:rPr>
              <a:t>)</a:t>
            </a:r>
          </a:p>
          <a:p>
            <a:pPr marL="457200" lvl="1" indent="0">
              <a:lnSpc>
                <a:spcPct val="85000"/>
              </a:lnSpc>
              <a:buClr>
                <a:srgbClr val="3333CC"/>
              </a:buClr>
              <a:buFontTx/>
              <a:buNone/>
              <a:defRPr/>
            </a:pPr>
            <a:r>
              <a:rPr lang="en-US" altLang="en-US" sz="2400" b="1" dirty="0" smtClean="0">
                <a:latin typeface="Courier New" pitchFamily="49" charset="0"/>
              </a:rPr>
              <a:t>	{</a:t>
            </a:r>
          </a:p>
          <a:p>
            <a:pPr marL="457200" lvl="1" indent="0">
              <a:lnSpc>
                <a:spcPct val="85000"/>
              </a:lnSpc>
              <a:buClr>
                <a:srgbClr val="3333CC"/>
              </a:buClr>
              <a:buFontTx/>
              <a:buNone/>
              <a:defRPr/>
            </a:pPr>
            <a:r>
              <a:rPr lang="en-US" altLang="en-US" sz="2400" b="1" dirty="0" smtClean="0">
                <a:latin typeface="Courier New" pitchFamily="49" charset="0"/>
              </a:rPr>
              <a:t>		  value = new </a:t>
            </a:r>
            <a:r>
              <a:rPr lang="en-US" altLang="en-US" sz="2400" b="1" dirty="0" err="1" smtClean="0">
                <a:latin typeface="Courier New" pitchFamily="49" charset="0"/>
              </a:rPr>
              <a:t>int</a:t>
            </a:r>
            <a:r>
              <a:rPr lang="en-US" altLang="en-US" sz="2400" b="1" dirty="0" smtClean="0">
                <a:latin typeface="Courier New" pitchFamily="49" charset="0"/>
              </a:rPr>
              <a:t>;</a:t>
            </a:r>
          </a:p>
          <a:p>
            <a:pPr marL="457200" lvl="1" indent="0">
              <a:lnSpc>
                <a:spcPct val="85000"/>
              </a:lnSpc>
              <a:buClr>
                <a:srgbClr val="3333CC"/>
              </a:buClr>
              <a:buFontTx/>
              <a:buNone/>
              <a:defRPr/>
            </a:pPr>
            <a:r>
              <a:rPr lang="en-US" altLang="en-US" sz="2400" b="1" dirty="0" smtClean="0">
                <a:latin typeface="Courier New" pitchFamily="49" charset="0"/>
              </a:rPr>
              <a:t>		  *value = </a:t>
            </a:r>
            <a:r>
              <a:rPr lang="en-US" altLang="en-US" sz="2400" b="1" dirty="0" err="1" smtClean="0">
                <a:latin typeface="Courier New" pitchFamily="49" charset="0"/>
              </a:rPr>
              <a:t>obj.value</a:t>
            </a:r>
            <a:r>
              <a:rPr lang="en-US" altLang="en-US" sz="2400" b="1" dirty="0" smtClean="0">
                <a:latin typeface="Courier New" pitchFamily="49" charset="0"/>
              </a:rPr>
              <a:t>;</a:t>
            </a:r>
          </a:p>
          <a:p>
            <a:pPr marL="457200" lvl="1" indent="0">
              <a:lnSpc>
                <a:spcPct val="85000"/>
              </a:lnSpc>
              <a:buClr>
                <a:srgbClr val="3333CC"/>
              </a:buClr>
              <a:buFontTx/>
              <a:buNone/>
              <a:defRPr/>
            </a:pPr>
            <a:r>
              <a:rPr lang="en-US" altLang="en-US" sz="2400" b="1" dirty="0" smtClean="0">
                <a:latin typeface="Courier New" pitchFamily="49" charset="0"/>
              </a:rPr>
              <a:t>	}</a:t>
            </a:r>
          </a:p>
          <a:p>
            <a:pPr marL="514350" indent="-457200">
              <a:lnSpc>
                <a:spcPct val="85000"/>
              </a:lnSpc>
              <a:buClr>
                <a:srgbClr val="3333CC"/>
              </a:buClr>
              <a:buFont typeface="Arial" panose="020B0604020202020204" pitchFamily="34" charset="0"/>
              <a:buChar char="•"/>
              <a:defRPr/>
            </a:pPr>
            <a:r>
              <a:rPr lang="en-US" altLang="en-US" sz="2000" dirty="0" smtClean="0"/>
              <a:t>Another view of how it works</a:t>
            </a:r>
          </a:p>
          <a:p>
            <a:pPr marL="457200" lvl="1" indent="0">
              <a:lnSpc>
                <a:spcPct val="85000"/>
              </a:lnSpc>
              <a:buClr>
                <a:srgbClr val="3333CC"/>
              </a:buClr>
              <a:buFontTx/>
              <a:buNone/>
              <a:defRPr/>
            </a:pPr>
            <a:r>
              <a:rPr lang="en-US" altLang="en-US" sz="2400" b="1" dirty="0" err="1" smtClean="0">
                <a:latin typeface="Courier New" pitchFamily="49" charset="0"/>
              </a:rPr>
              <a:t>StudentTestScores</a:t>
            </a:r>
            <a:r>
              <a:rPr lang="en-US" altLang="en-US" sz="2400" b="1" dirty="0" smtClean="0">
                <a:latin typeface="Courier New" pitchFamily="49" charset="0"/>
              </a:rPr>
              <a:t> std1 (“</a:t>
            </a:r>
            <a:r>
              <a:rPr lang="en-US" altLang="en-US" sz="2400" b="1" dirty="0" err="1" smtClean="0">
                <a:latin typeface="Courier New" pitchFamily="49" charset="0"/>
              </a:rPr>
              <a:t>Murry</a:t>
            </a:r>
            <a:r>
              <a:rPr lang="en-US" altLang="en-US" sz="2400" b="1" dirty="0" smtClean="0">
                <a:latin typeface="Courier New" pitchFamily="49" charset="0"/>
              </a:rPr>
              <a:t> Smart”, 9);</a:t>
            </a:r>
          </a:p>
          <a:p>
            <a:pPr marL="457200" lvl="1" indent="0">
              <a:lnSpc>
                <a:spcPct val="85000"/>
              </a:lnSpc>
              <a:buClr>
                <a:srgbClr val="3333CC"/>
              </a:buClr>
              <a:buFontTx/>
              <a:buNone/>
              <a:defRPr/>
            </a:pPr>
            <a:r>
              <a:rPr lang="en-US" altLang="en-US" sz="2400" b="1" dirty="0" err="1" smtClean="0">
                <a:latin typeface="Courier New" pitchFamily="49" charset="0"/>
              </a:rPr>
              <a:t>StudentTestScores</a:t>
            </a:r>
            <a:r>
              <a:rPr lang="en-US" altLang="en-US" sz="2400" b="1" dirty="0" smtClean="0">
                <a:latin typeface="Courier New" pitchFamily="49" charset="0"/>
              </a:rPr>
              <a:t> std2 = std1;</a:t>
            </a:r>
          </a:p>
          <a:p>
            <a:pPr>
              <a:lnSpc>
                <a:spcPct val="85000"/>
              </a:lnSpc>
              <a:buFont typeface="Arial" panose="020B0604020202020204" pitchFamily="34" charset="0"/>
              <a:buChar char="•"/>
              <a:defRPr/>
            </a:pPr>
            <a:r>
              <a:rPr lang="en-US" altLang="en-US" sz="2000" dirty="0" smtClean="0"/>
              <a:t>Copy constructor takes a reference parameter to an object of the class</a:t>
            </a:r>
          </a:p>
        </p:txBody>
      </p:sp>
      <p:pic>
        <p:nvPicPr>
          <p:cNvPr id="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53000"/>
            <a:ext cx="5486400" cy="5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242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31800" y="1752600"/>
            <a:ext cx="8686800" cy="4114800"/>
          </a:xfrm>
        </p:spPr>
        <p:txBody>
          <a:bodyPr/>
          <a:lstStyle/>
          <a:p>
            <a:pPr>
              <a:lnSpc>
                <a:spcPct val="85000"/>
              </a:lnSpc>
              <a:buFont typeface="Arial" panose="020B0604020202020204" pitchFamily="34" charset="0"/>
              <a:buChar char="•"/>
              <a:defRPr/>
            </a:pPr>
            <a:r>
              <a:rPr lang="en-US" altLang="en-US" sz="2400" dirty="0" smtClean="0"/>
              <a:t>Reference </a:t>
            </a:r>
            <a:r>
              <a:rPr lang="en-US" altLang="en-US" sz="2400" dirty="0"/>
              <a:t>parameter to an object of the class</a:t>
            </a:r>
          </a:p>
          <a:p>
            <a:pPr marL="457200" lvl="1" indent="0">
              <a:lnSpc>
                <a:spcPct val="85000"/>
              </a:lnSpc>
              <a:buClr>
                <a:srgbClr val="3333CC"/>
              </a:buClr>
              <a:buFontTx/>
              <a:buNone/>
              <a:defRPr/>
            </a:pPr>
            <a:r>
              <a:rPr lang="en-US" altLang="en-US" sz="2400" b="1" dirty="0" err="1" smtClean="0">
                <a:latin typeface="Courier New" pitchFamily="49" charset="0"/>
              </a:rPr>
              <a:t>SomeClass</a:t>
            </a:r>
            <a:r>
              <a:rPr lang="en-US" altLang="en-US" sz="2400" b="1" dirty="0" smtClean="0">
                <a:latin typeface="Courier New" pitchFamily="49" charset="0"/>
              </a:rPr>
              <a:t>::</a:t>
            </a:r>
            <a:r>
              <a:rPr lang="en-US" altLang="en-US" sz="2400" b="1" dirty="0" err="1" smtClean="0">
                <a:latin typeface="Courier New" pitchFamily="49" charset="0"/>
              </a:rPr>
              <a:t>SomeClass</a:t>
            </a:r>
            <a:r>
              <a:rPr lang="en-US" altLang="en-US" sz="2400" b="1" dirty="0" smtClean="0">
                <a:latin typeface="Courier New" pitchFamily="49" charset="0"/>
              </a:rPr>
              <a:t>(</a:t>
            </a:r>
            <a:r>
              <a:rPr lang="en-US" altLang="en-US" sz="2400" b="1" dirty="0" err="1" smtClean="0">
                <a:latin typeface="Courier New" pitchFamily="49" charset="0"/>
              </a:rPr>
              <a:t>const</a:t>
            </a:r>
            <a:r>
              <a:rPr lang="en-US" altLang="en-US" sz="2400" b="1" dirty="0" smtClean="0">
                <a:latin typeface="Courier New" pitchFamily="49" charset="0"/>
              </a:rPr>
              <a:t> </a:t>
            </a:r>
            <a:r>
              <a:rPr lang="en-US" altLang="en-US" sz="2400" b="1" dirty="0" err="1" smtClean="0">
                <a:latin typeface="Courier New" pitchFamily="49" charset="0"/>
              </a:rPr>
              <a:t>SomeClass</a:t>
            </a:r>
            <a:r>
              <a:rPr lang="en-US" altLang="en-US" sz="2400" b="1" dirty="0" smtClean="0">
                <a:latin typeface="Courier New" pitchFamily="49" charset="0"/>
              </a:rPr>
              <a:t> </a:t>
            </a:r>
            <a:r>
              <a:rPr lang="en-US" altLang="en-US" sz="2400" b="1" spc="300" dirty="0" smtClean="0">
                <a:latin typeface="Courier New" pitchFamily="49" charset="0"/>
              </a:rPr>
              <a:t>&amp;</a:t>
            </a:r>
            <a:r>
              <a:rPr lang="en-US" altLang="en-US" sz="2400" b="1" spc="300" dirty="0" err="1" smtClean="0">
                <a:latin typeface="Courier New" pitchFamily="49" charset="0"/>
              </a:rPr>
              <a:t>obj</a:t>
            </a:r>
            <a:r>
              <a:rPr lang="en-US" altLang="en-US" sz="2400" b="1" dirty="0" smtClean="0">
                <a:latin typeface="Courier New" pitchFamily="49" charset="0"/>
              </a:rPr>
              <a:t>)</a:t>
            </a:r>
          </a:p>
          <a:p>
            <a:pPr marL="457200" lvl="1" indent="0">
              <a:lnSpc>
                <a:spcPct val="85000"/>
              </a:lnSpc>
              <a:buClr>
                <a:srgbClr val="3333CC"/>
              </a:buClr>
              <a:buFontTx/>
              <a:buNone/>
              <a:defRPr/>
            </a:pPr>
            <a:endParaRPr lang="en-US" altLang="en-US" sz="2400" dirty="0">
              <a:latin typeface="Courier New" pitchFamily="49" charset="0"/>
            </a:endParaRPr>
          </a:p>
          <a:p>
            <a:pPr marL="457200" lvl="1" indent="0">
              <a:lnSpc>
                <a:spcPct val="85000"/>
              </a:lnSpc>
              <a:buClr>
                <a:srgbClr val="3333CC"/>
              </a:buClr>
              <a:buFontTx/>
              <a:buNone/>
              <a:defRPr/>
            </a:pPr>
            <a:r>
              <a:rPr lang="en-US" altLang="en-US" sz="2800" b="1" dirty="0" smtClean="0">
                <a:latin typeface="Courier New" pitchFamily="49" charset="0"/>
              </a:rPr>
              <a:t>Reference examples: </a:t>
            </a:r>
          </a:p>
          <a:p>
            <a:pPr marL="457200" lvl="1" indent="0">
              <a:lnSpc>
                <a:spcPct val="85000"/>
              </a:lnSpc>
              <a:buClr>
                <a:srgbClr val="3333CC"/>
              </a:buClr>
              <a:buFontTx/>
              <a:buNone/>
              <a:defRPr/>
            </a:pPr>
            <a:endParaRPr lang="en-US" altLang="en-US" sz="2400" b="1" dirty="0" smtClean="0">
              <a:latin typeface="Courier New" pitchFamily="49" charset="0"/>
            </a:endParaRPr>
          </a:p>
          <a:p>
            <a:pPr marL="457200" lvl="1" indent="0">
              <a:lnSpc>
                <a:spcPct val="85000"/>
              </a:lnSpc>
              <a:buClr>
                <a:srgbClr val="3333CC"/>
              </a:buClr>
              <a:buFontTx/>
              <a:buNone/>
              <a:defRPr/>
            </a:pPr>
            <a:r>
              <a:rPr lang="fr-FR" altLang="en-US" sz="2400" b="1" dirty="0" err="1">
                <a:solidFill>
                  <a:schemeClr val="tx1"/>
                </a:solidFill>
                <a:latin typeface="Courier New" pitchFamily="49" charset="0"/>
              </a:rPr>
              <a:t>const</a:t>
            </a:r>
            <a:r>
              <a:rPr lang="fr-FR" altLang="en-US" sz="2400" b="1" dirty="0">
                <a:solidFill>
                  <a:schemeClr val="tx1"/>
                </a:solidFill>
                <a:latin typeface="Courier New" pitchFamily="49" charset="0"/>
              </a:rPr>
              <a:t> </a:t>
            </a:r>
            <a:r>
              <a:rPr lang="fr-FR" altLang="en-US" sz="2400" b="1" dirty="0" err="1">
                <a:solidFill>
                  <a:schemeClr val="tx1"/>
                </a:solidFill>
                <a:latin typeface="Courier New" pitchFamily="49" charset="0"/>
              </a:rPr>
              <a:t>int</a:t>
            </a:r>
            <a:r>
              <a:rPr lang="fr-FR" altLang="en-US" sz="2400" b="1" dirty="0">
                <a:solidFill>
                  <a:schemeClr val="tx1"/>
                </a:solidFill>
                <a:latin typeface="Courier New" pitchFamily="49" charset="0"/>
              </a:rPr>
              <a:t> &amp;q = 12;  // (1</a:t>
            </a:r>
            <a:r>
              <a:rPr lang="fr-FR" altLang="en-US" sz="2400" b="1" dirty="0" smtClean="0">
                <a:solidFill>
                  <a:schemeClr val="tx1"/>
                </a:solidFill>
                <a:latin typeface="Courier New" pitchFamily="49" charset="0"/>
              </a:rPr>
              <a:t>)</a:t>
            </a:r>
          </a:p>
          <a:p>
            <a:pPr marL="457200" lvl="1" indent="0">
              <a:lnSpc>
                <a:spcPct val="85000"/>
              </a:lnSpc>
              <a:buClr>
                <a:srgbClr val="3333CC"/>
              </a:buClr>
              <a:buFontTx/>
              <a:buNone/>
              <a:defRPr/>
            </a:pPr>
            <a:endParaRPr lang="fr-FR" altLang="en-US" sz="2400" b="1" dirty="0">
              <a:solidFill>
                <a:schemeClr val="tx1"/>
              </a:solidFill>
              <a:latin typeface="Courier New" pitchFamily="49" charset="0"/>
            </a:endParaRPr>
          </a:p>
          <a:p>
            <a:pPr marL="457200" lvl="1" indent="0">
              <a:lnSpc>
                <a:spcPct val="85000"/>
              </a:lnSpc>
              <a:buClr>
                <a:srgbClr val="3333CC"/>
              </a:buClr>
              <a:buFontTx/>
              <a:buNone/>
              <a:defRPr/>
            </a:pPr>
            <a:r>
              <a:rPr lang="fr-FR" altLang="en-US" sz="2400" b="1" dirty="0" err="1">
                <a:solidFill>
                  <a:schemeClr val="tx1"/>
                </a:solidFill>
                <a:latin typeface="Courier New" pitchFamily="49" charset="0"/>
              </a:rPr>
              <a:t>int</a:t>
            </a:r>
            <a:r>
              <a:rPr lang="fr-FR" altLang="en-US" sz="2400" b="1" dirty="0">
                <a:solidFill>
                  <a:schemeClr val="tx1"/>
                </a:solidFill>
                <a:latin typeface="Courier New" pitchFamily="49" charset="0"/>
              </a:rPr>
              <a:t> x = 0;          // (2)</a:t>
            </a:r>
          </a:p>
          <a:p>
            <a:pPr marL="457200" lvl="1" indent="0">
              <a:lnSpc>
                <a:spcPct val="85000"/>
              </a:lnSpc>
              <a:buClr>
                <a:srgbClr val="3333CC"/>
              </a:buClr>
              <a:buFontTx/>
              <a:buNone/>
              <a:defRPr/>
            </a:pPr>
            <a:r>
              <a:rPr lang="fr-FR" altLang="en-US" sz="2400" b="1" dirty="0" err="1">
                <a:solidFill>
                  <a:schemeClr val="tx1"/>
                </a:solidFill>
                <a:latin typeface="Courier New" pitchFamily="49" charset="0"/>
              </a:rPr>
              <a:t>int</a:t>
            </a:r>
            <a:r>
              <a:rPr lang="fr-FR" altLang="en-US" sz="2400" b="1" dirty="0">
                <a:solidFill>
                  <a:schemeClr val="tx1"/>
                </a:solidFill>
                <a:latin typeface="Courier New" pitchFamily="49" charset="0"/>
              </a:rPr>
              <a:t> &amp;a = x;         // (3)</a:t>
            </a:r>
            <a:r>
              <a:rPr lang="en-US" altLang="en-US" sz="2400" b="1" dirty="0" smtClean="0">
                <a:solidFill>
                  <a:schemeClr val="tx1"/>
                </a:solidFill>
                <a:latin typeface="Courier New" pitchFamily="49" charset="0"/>
              </a:rPr>
              <a:t>	</a:t>
            </a:r>
            <a:endParaRPr lang="en-US" altLang="en-US" b="1" dirty="0" smtClean="0">
              <a:solidFill>
                <a:schemeClr val="tx1"/>
              </a:solidFill>
            </a:endParaRPr>
          </a:p>
        </p:txBody>
      </p:sp>
      <p:sp>
        <p:nvSpPr>
          <p:cNvPr id="4" name="Rectangle 2"/>
          <p:cNvSpPr>
            <a:spLocks noGrp="1" noChangeArrowheads="1"/>
          </p:cNvSpPr>
          <p:nvPr>
            <p:ph type="title"/>
          </p:nvPr>
        </p:nvSpPr>
        <p:spPr>
          <a:xfrm>
            <a:off x="2286000" y="152400"/>
            <a:ext cx="4267200" cy="1143000"/>
          </a:xfrm>
          <a:solidFill>
            <a:srgbClr val="FFFF00"/>
          </a:solidFill>
          <a:ln>
            <a:solidFill>
              <a:srgbClr val="FFFF00"/>
            </a:solidFill>
          </a:ln>
        </p:spPr>
        <p:txBody>
          <a:bodyPr/>
          <a:lstStyle/>
          <a:p>
            <a:r>
              <a:rPr lang="en-US" altLang="en-US" sz="3200" dirty="0" smtClean="0"/>
              <a:t>Programmer-Defined</a:t>
            </a:r>
            <a:br>
              <a:rPr lang="en-US" altLang="en-US" sz="3200" dirty="0" smtClean="0"/>
            </a:br>
            <a:r>
              <a:rPr lang="en-US" altLang="en-US" sz="3200" dirty="0" smtClean="0"/>
              <a:t> Copy Constructor</a:t>
            </a:r>
          </a:p>
        </p:txBody>
      </p:sp>
      <p:sp>
        <p:nvSpPr>
          <p:cNvPr id="2" name="TextBox 1"/>
          <p:cNvSpPr txBox="1"/>
          <p:nvPr/>
        </p:nvSpPr>
        <p:spPr>
          <a:xfrm>
            <a:off x="914400" y="6001434"/>
            <a:ext cx="6049025" cy="646331"/>
          </a:xfrm>
          <a:prstGeom prst="rect">
            <a:avLst/>
          </a:prstGeom>
          <a:noFill/>
        </p:spPr>
        <p:txBody>
          <a:bodyPr wrap="square" rtlCol="0">
            <a:spAutoFit/>
          </a:bodyPr>
          <a:lstStyle/>
          <a:p>
            <a:r>
              <a:rPr lang="en-US" altLang="en-US" i="1" dirty="0"/>
              <a:t>Once a reference is initialized to an object, </a:t>
            </a:r>
            <a:endParaRPr lang="en-US" altLang="en-US" i="1" dirty="0" smtClean="0"/>
          </a:p>
          <a:p>
            <a:r>
              <a:rPr lang="en-US" altLang="en-US" i="1" dirty="0" smtClean="0"/>
              <a:t>it </a:t>
            </a:r>
            <a:r>
              <a:rPr lang="en-US" altLang="en-US" i="1" dirty="0"/>
              <a:t>cannot be changed to refer to another object.</a:t>
            </a:r>
            <a:r>
              <a:rPr lang="en-US" altLang="en-US" dirty="0"/>
              <a:t> </a:t>
            </a:r>
            <a:endParaRPr lang="en-US" dirty="0"/>
          </a:p>
        </p:txBody>
      </p:sp>
    </p:spTree>
    <p:extLst>
      <p:ext uri="{BB962C8B-B14F-4D97-AF65-F5344CB8AC3E}">
        <p14:creationId xmlns:p14="http://schemas.microsoft.com/office/powerpoint/2010/main" val="85925123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57200" y="1668463"/>
            <a:ext cx="8305800" cy="3741737"/>
          </a:xfrm>
        </p:spPr>
        <p:txBody>
          <a:bodyPr/>
          <a:lstStyle/>
          <a:p>
            <a:pPr>
              <a:lnSpc>
                <a:spcPct val="85000"/>
              </a:lnSpc>
            </a:pPr>
            <a:r>
              <a:rPr lang="en-US" altLang="en-US" sz="2800" dirty="0" smtClean="0"/>
              <a:t>Each object now points to separate dynamic memory:</a:t>
            </a:r>
          </a:p>
          <a:p>
            <a:pPr lvl="2">
              <a:lnSpc>
                <a:spcPct val="85000"/>
              </a:lnSpc>
              <a:buFontTx/>
              <a:buNone/>
            </a:pPr>
            <a:r>
              <a:rPr lang="en-US" altLang="en-US" sz="2000" dirty="0" err="1" smtClean="0">
                <a:latin typeface="Courier New" panose="02070309020205020404" pitchFamily="49" charset="0"/>
              </a:rPr>
              <a:t>SomeClass</a:t>
            </a:r>
            <a:r>
              <a:rPr lang="en-US" altLang="en-US" sz="2000" dirty="0" smtClean="0">
                <a:latin typeface="Courier New" panose="02070309020205020404" pitchFamily="49" charset="0"/>
              </a:rPr>
              <a:t> object1(5);</a:t>
            </a:r>
          </a:p>
          <a:p>
            <a:pPr lvl="2">
              <a:lnSpc>
                <a:spcPct val="85000"/>
              </a:lnSpc>
              <a:buFontTx/>
              <a:buNone/>
            </a:pPr>
            <a:r>
              <a:rPr lang="en-US" altLang="en-US" sz="2000" dirty="0" err="1" smtClean="0">
                <a:latin typeface="Courier New" panose="02070309020205020404" pitchFamily="49" charset="0"/>
              </a:rPr>
              <a:t>SomeClass</a:t>
            </a:r>
            <a:r>
              <a:rPr lang="en-US" altLang="en-US" sz="2000" dirty="0" smtClean="0">
                <a:latin typeface="Courier New" panose="02070309020205020404" pitchFamily="49" charset="0"/>
              </a:rPr>
              <a:t> object2 = object1;</a:t>
            </a:r>
          </a:p>
          <a:p>
            <a:pPr lvl="2">
              <a:lnSpc>
                <a:spcPct val="85000"/>
              </a:lnSpc>
              <a:buFontTx/>
              <a:buNone/>
            </a:pPr>
            <a:r>
              <a:rPr lang="en-US" altLang="en-US" sz="2000" dirty="0" smtClean="0">
                <a:latin typeface="Courier New" panose="02070309020205020404" pitchFamily="49" charset="0"/>
              </a:rPr>
              <a:t>object2.setVal(13);</a:t>
            </a:r>
          </a:p>
          <a:p>
            <a:pPr lvl="2">
              <a:lnSpc>
                <a:spcPct val="85000"/>
              </a:lnSpc>
              <a:buFontTx/>
              <a:buNone/>
            </a:pPr>
            <a:r>
              <a:rPr lang="en-US" altLang="en-US" sz="2000" dirty="0" err="1" smtClean="0">
                <a:latin typeface="Courier New" panose="02070309020205020404" pitchFamily="49" charset="0"/>
              </a:rPr>
              <a:t>cout</a:t>
            </a:r>
            <a:r>
              <a:rPr lang="en-US" altLang="en-US" sz="2000" dirty="0" smtClean="0">
                <a:latin typeface="Courier New" panose="02070309020205020404" pitchFamily="49" charset="0"/>
              </a:rPr>
              <a:t> &lt;&lt; object1.getVal(); // still 5</a:t>
            </a:r>
          </a:p>
          <a:p>
            <a:pPr>
              <a:lnSpc>
                <a:spcPct val="85000"/>
              </a:lnSpc>
              <a:buFont typeface="Times" panose="02020603050405020304" pitchFamily="18" charset="0"/>
              <a:buNone/>
            </a:pPr>
            <a:endParaRPr lang="en-US" altLang="en-US" dirty="0" smtClean="0"/>
          </a:p>
        </p:txBody>
      </p:sp>
      <p:sp>
        <p:nvSpPr>
          <p:cNvPr id="34820" name="Rectangle 4"/>
          <p:cNvSpPr>
            <a:spLocks noChangeArrowheads="1"/>
          </p:cNvSpPr>
          <p:nvPr/>
        </p:nvSpPr>
        <p:spPr bwMode="auto">
          <a:xfrm>
            <a:off x="2057400" y="5181600"/>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1" name="Rectangle 5"/>
          <p:cNvSpPr>
            <a:spLocks noChangeArrowheads="1"/>
          </p:cNvSpPr>
          <p:nvPr/>
        </p:nvSpPr>
        <p:spPr bwMode="auto">
          <a:xfrm>
            <a:off x="5257800" y="5181600"/>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2" name="Rectangle 6"/>
          <p:cNvSpPr>
            <a:spLocks noChangeArrowheads="1"/>
          </p:cNvSpPr>
          <p:nvPr/>
        </p:nvSpPr>
        <p:spPr bwMode="auto">
          <a:xfrm>
            <a:off x="4038600" y="4572000"/>
            <a:ext cx="838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3" name="Rectangle 7"/>
          <p:cNvSpPr>
            <a:spLocks noChangeArrowheads="1"/>
          </p:cNvSpPr>
          <p:nvPr/>
        </p:nvSpPr>
        <p:spPr bwMode="auto">
          <a:xfrm>
            <a:off x="2743200" y="5791200"/>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4" name="Rectangle 8"/>
          <p:cNvSpPr>
            <a:spLocks noChangeArrowheads="1"/>
          </p:cNvSpPr>
          <p:nvPr/>
        </p:nvSpPr>
        <p:spPr bwMode="auto">
          <a:xfrm>
            <a:off x="5943600" y="5791200"/>
            <a:ext cx="609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25" name="Text Box 9"/>
          <p:cNvSpPr txBox="1">
            <a:spLocks noChangeArrowheads="1"/>
          </p:cNvSpPr>
          <p:nvPr/>
        </p:nvSpPr>
        <p:spPr bwMode="auto">
          <a:xfrm>
            <a:off x="2041525" y="4835525"/>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object1</a:t>
            </a:r>
          </a:p>
        </p:txBody>
      </p:sp>
      <p:sp>
        <p:nvSpPr>
          <p:cNvPr id="34826" name="Text Box 10"/>
          <p:cNvSpPr txBox="1">
            <a:spLocks noChangeArrowheads="1"/>
          </p:cNvSpPr>
          <p:nvPr/>
        </p:nvSpPr>
        <p:spPr bwMode="auto">
          <a:xfrm>
            <a:off x="5257800" y="4876800"/>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object2</a:t>
            </a:r>
          </a:p>
        </p:txBody>
      </p:sp>
      <p:sp>
        <p:nvSpPr>
          <p:cNvPr id="34827" name="Text Box 11"/>
          <p:cNvSpPr txBox="1">
            <a:spLocks noChangeArrowheads="1"/>
          </p:cNvSpPr>
          <p:nvPr/>
        </p:nvSpPr>
        <p:spPr bwMode="auto">
          <a:xfrm>
            <a:off x="2590800" y="5410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4828" name="Text Box 12"/>
          <p:cNvSpPr txBox="1">
            <a:spLocks noChangeArrowheads="1"/>
          </p:cNvSpPr>
          <p:nvPr/>
        </p:nvSpPr>
        <p:spPr bwMode="auto">
          <a:xfrm>
            <a:off x="5791200" y="5410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value</a:t>
            </a:r>
          </a:p>
        </p:txBody>
      </p:sp>
      <p:sp>
        <p:nvSpPr>
          <p:cNvPr id="34829" name="Text Box 13"/>
          <p:cNvSpPr txBox="1">
            <a:spLocks noChangeArrowheads="1"/>
          </p:cNvSpPr>
          <p:nvPr/>
        </p:nvSpPr>
        <p:spPr bwMode="auto">
          <a:xfrm>
            <a:off x="7315200" y="4572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13</a:t>
            </a:r>
          </a:p>
        </p:txBody>
      </p:sp>
      <p:sp>
        <p:nvSpPr>
          <p:cNvPr id="34830" name="Line 14"/>
          <p:cNvSpPr>
            <a:spLocks noChangeShapeType="1"/>
          </p:cNvSpPr>
          <p:nvPr/>
        </p:nvSpPr>
        <p:spPr bwMode="auto">
          <a:xfrm flipV="1">
            <a:off x="3352800" y="4953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1" name="Line 15"/>
          <p:cNvSpPr>
            <a:spLocks noChangeShapeType="1"/>
          </p:cNvSpPr>
          <p:nvPr/>
        </p:nvSpPr>
        <p:spPr bwMode="auto">
          <a:xfrm flipV="1">
            <a:off x="6553200" y="4953000"/>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2" name="Rectangle 16"/>
          <p:cNvSpPr>
            <a:spLocks noChangeArrowheads="1"/>
          </p:cNvSpPr>
          <p:nvPr/>
        </p:nvSpPr>
        <p:spPr bwMode="auto">
          <a:xfrm>
            <a:off x="7086600" y="4572000"/>
            <a:ext cx="838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4833" name="Text Box 17"/>
          <p:cNvSpPr txBox="1">
            <a:spLocks noChangeArrowheads="1"/>
          </p:cNvSpPr>
          <p:nvPr/>
        </p:nvSpPr>
        <p:spPr bwMode="auto">
          <a:xfrm>
            <a:off x="4267200" y="45720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5</a:t>
            </a:r>
          </a:p>
        </p:txBody>
      </p:sp>
      <p:sp>
        <p:nvSpPr>
          <p:cNvPr id="19" name="Rectangle 2"/>
          <p:cNvSpPr>
            <a:spLocks noGrp="1" noChangeArrowheads="1"/>
          </p:cNvSpPr>
          <p:nvPr>
            <p:ph type="title"/>
          </p:nvPr>
        </p:nvSpPr>
        <p:spPr>
          <a:xfrm>
            <a:off x="2286000" y="152400"/>
            <a:ext cx="4267200" cy="1143000"/>
          </a:xfrm>
          <a:solidFill>
            <a:srgbClr val="FFFF00"/>
          </a:solidFill>
          <a:ln>
            <a:solidFill>
              <a:srgbClr val="FFFF00"/>
            </a:solidFill>
          </a:ln>
        </p:spPr>
        <p:txBody>
          <a:bodyPr/>
          <a:lstStyle/>
          <a:p>
            <a:r>
              <a:rPr lang="en-US" altLang="en-US" sz="3200" dirty="0" smtClean="0"/>
              <a:t>Programmer-Defined</a:t>
            </a:r>
            <a:br>
              <a:rPr lang="en-US" altLang="en-US" sz="3200" dirty="0" smtClean="0"/>
            </a:br>
            <a:r>
              <a:rPr lang="en-US" altLang="en-US" sz="3200" dirty="0" smtClean="0"/>
              <a:t> Copy Constructor</a:t>
            </a:r>
          </a:p>
        </p:txBody>
      </p:sp>
    </p:spTree>
    <p:extLst>
      <p:ext uri="{BB962C8B-B14F-4D97-AF65-F5344CB8AC3E}">
        <p14:creationId xmlns:p14="http://schemas.microsoft.com/office/powerpoint/2010/main" val="1637419236"/>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 y="1905000"/>
            <a:ext cx="8686800" cy="4114800"/>
          </a:xfrm>
        </p:spPr>
        <p:txBody>
          <a:bodyPr>
            <a:normAutofit/>
          </a:bodyPr>
          <a:lstStyle/>
          <a:p>
            <a:pPr>
              <a:lnSpc>
                <a:spcPct val="85000"/>
              </a:lnSpc>
            </a:pPr>
            <a:r>
              <a:rPr lang="en-US" altLang="en-US" sz="2800" dirty="0" smtClean="0"/>
              <a:t>Since copy constructor has a reference to the object it is copying from,</a:t>
            </a:r>
          </a:p>
          <a:p>
            <a:pPr lvl="1">
              <a:lnSpc>
                <a:spcPct val="85000"/>
              </a:lnSpc>
              <a:buClr>
                <a:srgbClr val="3333CC"/>
              </a:buClr>
              <a:buFontTx/>
              <a:buNone/>
            </a:pPr>
            <a:r>
              <a:rPr lang="en-US" altLang="en-US" sz="2400" dirty="0" smtClean="0"/>
              <a:t>	</a:t>
            </a:r>
            <a:r>
              <a:rPr lang="en-US" altLang="en-US" sz="2400" dirty="0" err="1" smtClean="0">
                <a:latin typeface="Courier New" panose="02070309020205020404" pitchFamily="49" charset="0"/>
              </a:rPr>
              <a:t>SomeClass</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SomeClass</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SomeClass</a:t>
            </a:r>
            <a:r>
              <a:rPr lang="en-US" altLang="en-US" sz="2400" dirty="0" smtClean="0">
                <a:latin typeface="Courier New" panose="02070309020205020404" pitchFamily="49" charset="0"/>
              </a:rPr>
              <a:t> &amp;</a:t>
            </a:r>
            <a:r>
              <a:rPr lang="en-US" altLang="en-US" sz="2400" dirty="0" err="1" smtClean="0">
                <a:latin typeface="Courier New" panose="02070309020205020404" pitchFamily="49" charset="0"/>
              </a:rPr>
              <a:t>obj</a:t>
            </a:r>
            <a:r>
              <a:rPr lang="en-US" altLang="en-US" sz="2400" dirty="0" smtClean="0">
                <a:latin typeface="Courier New" panose="02070309020205020404" pitchFamily="49" charset="0"/>
              </a:rPr>
              <a:t>)</a:t>
            </a:r>
          </a:p>
          <a:p>
            <a:pPr>
              <a:lnSpc>
                <a:spcPct val="85000"/>
              </a:lnSpc>
              <a:buFont typeface="Times" panose="02020603050405020304" pitchFamily="18" charset="0"/>
              <a:buNone/>
            </a:pPr>
            <a:r>
              <a:rPr lang="en-US" altLang="en-US" sz="2800" dirty="0" smtClean="0">
                <a:latin typeface="Courier New" panose="02070309020205020404" pitchFamily="49" charset="0"/>
              </a:rPr>
              <a:t>	</a:t>
            </a:r>
            <a:r>
              <a:rPr lang="en-US" altLang="en-US" sz="2800" dirty="0" smtClean="0"/>
              <a:t>it can modify that object. </a:t>
            </a:r>
          </a:p>
          <a:p>
            <a:pPr>
              <a:lnSpc>
                <a:spcPct val="85000"/>
              </a:lnSpc>
            </a:pPr>
            <a:r>
              <a:rPr lang="en-US" altLang="en-US" sz="2800" dirty="0" smtClean="0"/>
              <a:t>To prevent this from happening, make the object parameter </a:t>
            </a:r>
            <a:r>
              <a:rPr lang="en-US" altLang="en-US" sz="2800" dirty="0" err="1" smtClean="0">
                <a:latin typeface="Courier New" panose="02070309020205020404" pitchFamily="49" charset="0"/>
              </a:rPr>
              <a:t>const</a:t>
            </a:r>
            <a:r>
              <a:rPr lang="en-US" altLang="en-US" sz="2800" dirty="0" smtClean="0">
                <a:latin typeface="Courier New" panose="02070309020205020404" pitchFamily="49" charset="0"/>
              </a:rPr>
              <a:t>:</a:t>
            </a:r>
          </a:p>
          <a:p>
            <a:pPr lvl="1">
              <a:lnSpc>
                <a:spcPct val="85000"/>
              </a:lnSpc>
              <a:buClr>
                <a:srgbClr val="3333CC"/>
              </a:buClr>
              <a:buFontTx/>
              <a:buNone/>
            </a:pPr>
            <a:r>
              <a:rPr lang="en-US" altLang="en-US" sz="2400" dirty="0" smtClean="0"/>
              <a:t>	</a:t>
            </a:r>
            <a:r>
              <a:rPr lang="en-US" altLang="en-US" sz="2400" dirty="0" err="1" smtClean="0">
                <a:latin typeface="Courier New" panose="02070309020205020404" pitchFamily="49" charset="0"/>
              </a:rPr>
              <a:t>SomeClass</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SomeClass</a:t>
            </a:r>
            <a:endParaRPr lang="en-US" altLang="en-US" sz="2400" dirty="0" smtClean="0">
              <a:latin typeface="Courier New" panose="02070309020205020404" pitchFamily="49" charset="0"/>
            </a:endParaRPr>
          </a:p>
          <a:p>
            <a:pPr lvl="1">
              <a:lnSpc>
                <a:spcPct val="85000"/>
              </a:lnSpc>
              <a:buClr>
                <a:srgbClr val="3333CC"/>
              </a:buClr>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const</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SomeClass</a:t>
            </a:r>
            <a:r>
              <a:rPr lang="en-US" altLang="en-US" sz="2400" dirty="0" smtClean="0">
                <a:latin typeface="Courier New" panose="02070309020205020404" pitchFamily="49" charset="0"/>
              </a:rPr>
              <a:t> &amp;</a:t>
            </a:r>
            <a:r>
              <a:rPr lang="en-US" altLang="en-US" sz="2400" dirty="0" err="1" smtClean="0">
                <a:latin typeface="Courier New" panose="02070309020205020404" pitchFamily="49" charset="0"/>
              </a:rPr>
              <a:t>obj</a:t>
            </a:r>
            <a:r>
              <a:rPr lang="en-US" altLang="en-US" sz="2400" dirty="0" smtClean="0">
                <a:latin typeface="Courier New" panose="02070309020205020404" pitchFamily="49" charset="0"/>
              </a:rPr>
              <a:t>)</a:t>
            </a:r>
          </a:p>
        </p:txBody>
      </p:sp>
      <p:sp>
        <p:nvSpPr>
          <p:cNvPr id="5" name="Rectangle 2"/>
          <p:cNvSpPr>
            <a:spLocks noGrp="1" noChangeArrowheads="1"/>
          </p:cNvSpPr>
          <p:nvPr>
            <p:ph type="title"/>
          </p:nvPr>
        </p:nvSpPr>
        <p:spPr>
          <a:xfrm>
            <a:off x="2286000" y="152400"/>
            <a:ext cx="4267200" cy="1143000"/>
          </a:xfrm>
          <a:solidFill>
            <a:srgbClr val="FFFF00"/>
          </a:solidFill>
          <a:ln>
            <a:solidFill>
              <a:srgbClr val="FFFF00"/>
            </a:solidFill>
          </a:ln>
        </p:spPr>
        <p:txBody>
          <a:bodyPr/>
          <a:lstStyle/>
          <a:p>
            <a:r>
              <a:rPr lang="en-US" altLang="en-US" sz="3200" dirty="0" smtClean="0"/>
              <a:t>Programmer-Defined</a:t>
            </a:r>
            <a:br>
              <a:rPr lang="en-US" altLang="en-US" sz="3200" dirty="0" smtClean="0"/>
            </a:br>
            <a:r>
              <a:rPr lang="en-US" altLang="en-US" sz="3200" dirty="0" smtClean="0"/>
              <a:t> Copy Constructor</a:t>
            </a:r>
          </a:p>
        </p:txBody>
      </p:sp>
    </p:spTree>
    <p:extLst>
      <p:ext uri="{BB962C8B-B14F-4D97-AF65-F5344CB8AC3E}">
        <p14:creationId xmlns:p14="http://schemas.microsoft.com/office/powerpoint/2010/main" val="16364499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52600" y="152400"/>
            <a:ext cx="6169025" cy="990600"/>
          </a:xfrm>
          <a:solidFill>
            <a:srgbClr val="FFFF00"/>
          </a:solidFill>
        </p:spPr>
        <p:txBody>
          <a:bodyPr/>
          <a:lstStyle/>
          <a:p>
            <a:pPr eaLnBrk="1" hangingPunct="1"/>
            <a:r>
              <a:rPr lang="en-US" altLang="zh-TW" dirty="0" smtClean="0">
                <a:ea typeface="PMingLiU" panose="02020500000000000000" pitchFamily="18" charset="-120"/>
              </a:rPr>
              <a:t>How to Think About Objects</a:t>
            </a:r>
          </a:p>
        </p:txBody>
      </p:sp>
      <p:sp>
        <p:nvSpPr>
          <p:cNvPr id="14339" name="Date Placeholder 4"/>
          <p:cNvSpPr>
            <a:spLocks noGrp="1"/>
          </p:cNvSpPr>
          <p:nvPr>
            <p:ph type="dt"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zh-TW" altLang="en-US" sz="1400" dirty="0">
                <a:solidFill>
                  <a:schemeClr val="tx2"/>
                </a:solidFill>
                <a:ea typeface="PMingLiU" panose="02020500000000000000" pitchFamily="18" charset="-120"/>
              </a:rPr>
              <a:t>Ku-Yaw Chang</a:t>
            </a:r>
            <a:endParaRPr lang="en-US" altLang="zh-TW" sz="1400" dirty="0">
              <a:solidFill>
                <a:schemeClr val="tx2"/>
              </a:solidFill>
              <a:ea typeface="PMingLiU" panose="02020500000000000000" pitchFamily="18" charset="-120"/>
            </a:endParaRPr>
          </a:p>
        </p:txBody>
      </p:sp>
      <p:sp>
        <p:nvSpPr>
          <p:cNvPr id="14340" name="Footer Placeholder 5"/>
          <p:cNvSpPr>
            <a:spLocks noGrp="1"/>
          </p:cNvSpPr>
          <p:nvPr>
            <p:ph type="ftr" sz="quarter" idx="4294967295"/>
          </p:nvPr>
        </p:nvSpPr>
        <p:spPr bwMode="auto">
          <a:xfrm>
            <a:off x="609600" y="6248400"/>
            <a:ext cx="542131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zh-TW" altLang="en-US" sz="1800" dirty="0">
                <a:solidFill>
                  <a:schemeClr val="tx2"/>
                </a:solidFill>
                <a:ea typeface="PMingLiU" panose="02020500000000000000" pitchFamily="18" charset="-120"/>
              </a:rPr>
              <a:t>The Object-Oriented Paradigm</a:t>
            </a:r>
            <a:endParaRPr lang="en-US" altLang="zh-TW" sz="1800" dirty="0">
              <a:solidFill>
                <a:schemeClr val="tx2"/>
              </a:solidFill>
              <a:ea typeface="PMingLiU" panose="02020500000000000000" pitchFamily="18" charset="-120"/>
            </a:endParaRPr>
          </a:p>
        </p:txBody>
      </p:sp>
      <p:sp>
        <p:nvSpPr>
          <p:cNvPr id="14341" name="Rectangle 3"/>
          <p:cNvSpPr>
            <a:spLocks noGrp="1" noChangeArrowheads="1"/>
          </p:cNvSpPr>
          <p:nvPr>
            <p:ph sz="quarter" idx="1"/>
          </p:nvPr>
        </p:nvSpPr>
        <p:spPr>
          <a:xfrm>
            <a:off x="612775" y="1600200"/>
            <a:ext cx="8153400" cy="4495800"/>
          </a:xfrm>
        </p:spPr>
        <p:txBody>
          <a:bodyPr>
            <a:normAutofit/>
          </a:bodyPr>
          <a:lstStyle/>
          <a:p>
            <a:pPr eaLnBrk="1" hangingPunct="1"/>
            <a:r>
              <a:rPr lang="en-US" altLang="zh-TW" sz="2800" dirty="0" smtClean="0">
                <a:ea typeface="PMingLiU" panose="02020500000000000000" pitchFamily="18" charset="-120"/>
              </a:rPr>
              <a:t>At the conceptual level</a:t>
            </a:r>
          </a:p>
          <a:p>
            <a:pPr lvl="1" eaLnBrk="1" hangingPunct="1"/>
            <a:r>
              <a:rPr lang="en-US" altLang="zh-TW" sz="2400" dirty="0" smtClean="0">
                <a:ea typeface="PMingLiU" panose="02020500000000000000" pitchFamily="18" charset="-120"/>
              </a:rPr>
              <a:t>An object is a set of responsibilities</a:t>
            </a:r>
          </a:p>
          <a:p>
            <a:pPr eaLnBrk="1" hangingPunct="1"/>
            <a:r>
              <a:rPr lang="en-US" altLang="zh-TW" sz="2800" dirty="0" smtClean="0">
                <a:ea typeface="PMingLiU" panose="02020500000000000000" pitchFamily="18" charset="-120"/>
              </a:rPr>
              <a:t>At the specification level</a:t>
            </a:r>
          </a:p>
          <a:p>
            <a:pPr lvl="1" eaLnBrk="1" hangingPunct="1"/>
            <a:r>
              <a:rPr lang="en-US" altLang="zh-TW" sz="2400" dirty="0" smtClean="0">
                <a:ea typeface="PMingLiU" panose="02020500000000000000" pitchFamily="18" charset="-120"/>
              </a:rPr>
              <a:t>An object is a set of methods that can be invoked by other objects or by itself</a:t>
            </a:r>
          </a:p>
          <a:p>
            <a:pPr eaLnBrk="1" hangingPunct="1"/>
            <a:r>
              <a:rPr lang="en-US" altLang="zh-TW" sz="2800" dirty="0" smtClean="0">
                <a:ea typeface="PMingLiU" panose="02020500000000000000" pitchFamily="18" charset="-120"/>
              </a:rPr>
              <a:t>At the implementation level</a:t>
            </a:r>
          </a:p>
          <a:p>
            <a:pPr lvl="1" eaLnBrk="1" hangingPunct="1"/>
            <a:r>
              <a:rPr lang="en-US" altLang="zh-TW" sz="2400" dirty="0" smtClean="0">
                <a:ea typeface="PMingLiU" panose="02020500000000000000" pitchFamily="18" charset="-120"/>
              </a:rPr>
              <a:t>An object is code and data</a:t>
            </a:r>
          </a:p>
        </p:txBody>
      </p:sp>
    </p:spTree>
    <p:extLst>
      <p:ext uri="{BB962C8B-B14F-4D97-AF65-F5344CB8AC3E}">
        <p14:creationId xmlns:p14="http://schemas.microsoft.com/office/powerpoint/2010/main" val="34084602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52600" y="228600"/>
            <a:ext cx="5943601" cy="914400"/>
          </a:xfrm>
          <a:solidFill>
            <a:srgbClr val="FFFF00"/>
          </a:solidFill>
          <a:ln>
            <a:solidFill>
              <a:srgbClr val="FFFF00"/>
            </a:solidFill>
          </a:ln>
        </p:spPr>
        <p:txBody>
          <a:bodyPr/>
          <a:lstStyle/>
          <a:p>
            <a:r>
              <a:rPr lang="en-US" altLang="en-US" dirty="0" smtClean="0"/>
              <a:t>More on Copy Constructor</a:t>
            </a:r>
          </a:p>
        </p:txBody>
      </p:sp>
      <p:sp>
        <p:nvSpPr>
          <p:cNvPr id="34819" name="Rectangle 3"/>
          <p:cNvSpPr>
            <a:spLocks noGrp="1" noChangeArrowheads="1"/>
          </p:cNvSpPr>
          <p:nvPr>
            <p:ph idx="1"/>
          </p:nvPr>
        </p:nvSpPr>
        <p:spPr>
          <a:xfrm>
            <a:off x="152400" y="1524000"/>
            <a:ext cx="8839200" cy="4114800"/>
          </a:xfrm>
        </p:spPr>
        <p:txBody>
          <a:bodyPr>
            <a:noAutofit/>
          </a:bodyPr>
          <a:lstStyle/>
          <a:p>
            <a:pPr>
              <a:lnSpc>
                <a:spcPct val="85000"/>
              </a:lnSpc>
              <a:defRPr/>
            </a:pPr>
            <a:r>
              <a:rPr lang="en-US" sz="2800" dirty="0"/>
              <a:t>T</a:t>
            </a:r>
            <a:r>
              <a:rPr lang="en-US" sz="2800" dirty="0" smtClean="0"/>
              <a:t>he copy-constructor is </a:t>
            </a:r>
            <a:r>
              <a:rPr lang="en-US" sz="2800" dirty="0"/>
              <a:t>often called </a:t>
            </a:r>
            <a:r>
              <a:rPr lang="en-US" sz="2800" b="1" dirty="0">
                <a:latin typeface="Courier New" panose="02070309020205020404" pitchFamily="49" charset="0"/>
                <a:cs typeface="Courier New" panose="02070309020205020404" pitchFamily="49" charset="0"/>
              </a:rPr>
              <a:t>X(X&amp;)</a:t>
            </a:r>
            <a:r>
              <a:rPr lang="en-US" sz="2800" dirty="0"/>
              <a:t> (“X of X ref”)</a:t>
            </a:r>
            <a:r>
              <a:rPr lang="en-US" altLang="en-US" sz="2800" dirty="0" smtClean="0"/>
              <a:t>	</a:t>
            </a:r>
            <a:endParaRPr lang="en-US" altLang="en-US" sz="2800" dirty="0" smtClean="0">
              <a:latin typeface="Courier New" pitchFamily="49" charset="0"/>
            </a:endParaRPr>
          </a:p>
          <a:p>
            <a:pPr>
              <a:lnSpc>
                <a:spcPct val="85000"/>
              </a:lnSpc>
              <a:buFont typeface="Times" pitchFamily="18" charset="0"/>
              <a:buNone/>
              <a:defRPr/>
            </a:pPr>
            <a:r>
              <a:rPr lang="en-US" sz="2800" dirty="0" smtClean="0"/>
              <a:t> 	- </a:t>
            </a:r>
            <a:r>
              <a:rPr lang="en-US" sz="3200" dirty="0" smtClean="0"/>
              <a:t>essential </a:t>
            </a:r>
            <a:r>
              <a:rPr lang="en-US" sz="3200" dirty="0"/>
              <a:t>to control passing and returning of user-defined types by value during function calls</a:t>
            </a:r>
            <a:r>
              <a:rPr lang="en-US" altLang="en-US" sz="2800" dirty="0" smtClean="0">
                <a:latin typeface="Courier New" pitchFamily="49" charset="0"/>
              </a:rPr>
              <a:t>	</a:t>
            </a:r>
            <a:r>
              <a:rPr lang="en-US" altLang="en-US" sz="2800" dirty="0" smtClean="0"/>
              <a:t> </a:t>
            </a:r>
          </a:p>
          <a:p>
            <a:pPr>
              <a:lnSpc>
                <a:spcPct val="85000"/>
              </a:lnSpc>
              <a:buFont typeface="Times" pitchFamily="18" charset="0"/>
              <a:buNone/>
              <a:defRPr/>
            </a:pPr>
            <a:endParaRPr lang="en-US" altLang="en-US" sz="2800" dirty="0" smtClean="0"/>
          </a:p>
          <a:p>
            <a:pPr>
              <a:lnSpc>
                <a:spcPct val="85000"/>
              </a:lnSpc>
              <a:defRPr/>
            </a:pPr>
            <a:r>
              <a:rPr lang="en-US" sz="3200" dirty="0"/>
              <a:t>If you create a class and you want to pass an object of that class by value, how is the compiler supposed to know what to do?  </a:t>
            </a:r>
            <a:endParaRPr lang="en-US" sz="3200" b="1" dirty="0"/>
          </a:p>
        </p:txBody>
      </p:sp>
    </p:spTree>
    <p:extLst>
      <p:ext uri="{BB962C8B-B14F-4D97-AF65-F5344CB8AC3E}">
        <p14:creationId xmlns:p14="http://schemas.microsoft.com/office/powerpoint/2010/main" val="1083544770"/>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52600" y="228600"/>
            <a:ext cx="5943601" cy="914400"/>
          </a:xfrm>
          <a:solidFill>
            <a:srgbClr val="FFFF00"/>
          </a:solidFill>
          <a:ln>
            <a:solidFill>
              <a:srgbClr val="FFFF00"/>
            </a:solidFill>
          </a:ln>
        </p:spPr>
        <p:txBody>
          <a:bodyPr/>
          <a:lstStyle/>
          <a:p>
            <a:r>
              <a:rPr lang="en-US" altLang="en-US" dirty="0" smtClean="0"/>
              <a:t>More on Copy Constructor</a:t>
            </a:r>
          </a:p>
        </p:txBody>
      </p:sp>
      <p:sp>
        <p:nvSpPr>
          <p:cNvPr id="34819" name="Rectangle 3"/>
          <p:cNvSpPr>
            <a:spLocks noGrp="1" noChangeArrowheads="1"/>
          </p:cNvSpPr>
          <p:nvPr>
            <p:ph idx="1"/>
          </p:nvPr>
        </p:nvSpPr>
        <p:spPr>
          <a:xfrm>
            <a:off x="152400" y="1524000"/>
            <a:ext cx="8839200" cy="4114800"/>
          </a:xfrm>
        </p:spPr>
        <p:txBody>
          <a:bodyPr>
            <a:noAutofit/>
          </a:bodyPr>
          <a:lstStyle/>
          <a:p>
            <a:pPr>
              <a:lnSpc>
                <a:spcPct val="85000"/>
              </a:lnSpc>
              <a:defRPr/>
            </a:pPr>
            <a:r>
              <a:rPr lang="en-US" sz="2800" b="1" dirty="0" err="1" smtClean="0"/>
              <a:t>Bitcopy</a:t>
            </a:r>
            <a:r>
              <a:rPr lang="en-US" sz="2800" b="1" dirty="0" smtClean="0"/>
              <a:t> </a:t>
            </a:r>
            <a:r>
              <a:rPr lang="en-US" sz="2800" b="1" dirty="0"/>
              <a:t>versus </a:t>
            </a:r>
            <a:r>
              <a:rPr lang="en-US" sz="2800" b="1" dirty="0" smtClean="0"/>
              <a:t>initialization</a:t>
            </a:r>
          </a:p>
          <a:p>
            <a:pPr marL="0" indent="0">
              <a:lnSpc>
                <a:spcPct val="85000"/>
              </a:lnSpc>
              <a:buFontTx/>
              <a:buNone/>
              <a:defRPr/>
            </a:pPr>
            <a:r>
              <a:rPr lang="en-US" sz="2800" b="1" dirty="0"/>
              <a:t> </a:t>
            </a:r>
            <a:r>
              <a:rPr lang="en-US" sz="2800" b="1" dirty="0" smtClean="0"/>
              <a:t>  - </a:t>
            </a:r>
            <a:r>
              <a:rPr lang="en-US" sz="3200" dirty="0"/>
              <a:t>The problem occurs because the compiler makes an assumption about </a:t>
            </a:r>
            <a:r>
              <a:rPr lang="en-US" sz="3200" dirty="0" smtClean="0"/>
              <a:t>	how </a:t>
            </a:r>
            <a:r>
              <a:rPr lang="en-US" sz="3200" dirty="0"/>
              <a:t>to create </a:t>
            </a:r>
            <a:r>
              <a:rPr lang="en-US" sz="3200" i="1" dirty="0"/>
              <a:t>a new object from an existing object</a:t>
            </a:r>
            <a:r>
              <a:rPr lang="en-US" sz="3200" dirty="0"/>
              <a:t>. </a:t>
            </a:r>
            <a:endParaRPr lang="en-US" sz="3200" dirty="0" smtClean="0"/>
          </a:p>
          <a:p>
            <a:pPr marL="0" indent="0">
              <a:lnSpc>
                <a:spcPct val="85000"/>
              </a:lnSpc>
              <a:buFontTx/>
              <a:buNone/>
              <a:defRPr/>
            </a:pPr>
            <a:endParaRPr lang="en-US" sz="3200" dirty="0"/>
          </a:p>
          <a:p>
            <a:pPr>
              <a:lnSpc>
                <a:spcPct val="85000"/>
              </a:lnSpc>
              <a:defRPr/>
            </a:pPr>
            <a:r>
              <a:rPr lang="en-US" sz="3200" dirty="0"/>
              <a:t>You </a:t>
            </a:r>
            <a:r>
              <a:rPr lang="en-US" sz="3200" dirty="0" smtClean="0"/>
              <a:t>mediate </a:t>
            </a:r>
            <a:r>
              <a:rPr lang="en-US" sz="3200" dirty="0"/>
              <a:t>by defining your own function and prevent the compiler from doing a </a:t>
            </a:r>
            <a:r>
              <a:rPr lang="en-US" sz="3200" dirty="0" err="1"/>
              <a:t>bitcopy</a:t>
            </a:r>
            <a:r>
              <a:rPr lang="en-US" sz="3200" dirty="0"/>
              <a:t> whenever the compiler needs to make a new object from an existing object.</a:t>
            </a:r>
            <a:endParaRPr lang="en-US" sz="3200" dirty="0" smtClean="0"/>
          </a:p>
          <a:p>
            <a:pPr marL="0" indent="0">
              <a:lnSpc>
                <a:spcPct val="85000"/>
              </a:lnSpc>
              <a:buFontTx/>
              <a:buNone/>
              <a:defRPr/>
            </a:pPr>
            <a:endParaRPr lang="en-US" sz="3200" b="1" dirty="0"/>
          </a:p>
          <a:p>
            <a:pPr marL="0" indent="0">
              <a:lnSpc>
                <a:spcPct val="85000"/>
              </a:lnSpc>
              <a:buFontTx/>
              <a:buNone/>
              <a:defRPr/>
            </a:pPr>
            <a:endParaRPr lang="en-US" sz="3200" b="1" dirty="0"/>
          </a:p>
        </p:txBody>
      </p:sp>
    </p:spTree>
    <p:extLst>
      <p:ext uri="{BB962C8B-B14F-4D97-AF65-F5344CB8AC3E}">
        <p14:creationId xmlns:p14="http://schemas.microsoft.com/office/powerpoint/2010/main" val="1465051130"/>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057401" y="203200"/>
            <a:ext cx="5486400" cy="939800"/>
          </a:xfrm>
          <a:solidFill>
            <a:srgbClr val="FFFF00"/>
          </a:solidFill>
        </p:spPr>
        <p:txBody>
          <a:bodyPr/>
          <a:lstStyle/>
          <a:p>
            <a:r>
              <a:rPr lang="en-US" altLang="en-US" dirty="0" smtClean="0"/>
              <a:t>More on Copy Constructor</a:t>
            </a:r>
          </a:p>
        </p:txBody>
      </p:sp>
      <p:sp>
        <p:nvSpPr>
          <p:cNvPr id="34819" name="Rectangle 3"/>
          <p:cNvSpPr>
            <a:spLocks noGrp="1" noChangeArrowheads="1"/>
          </p:cNvSpPr>
          <p:nvPr>
            <p:ph idx="1"/>
          </p:nvPr>
        </p:nvSpPr>
        <p:spPr>
          <a:xfrm>
            <a:off x="152400" y="1524000"/>
            <a:ext cx="8839200" cy="4114800"/>
          </a:xfrm>
        </p:spPr>
        <p:txBody>
          <a:bodyPr>
            <a:normAutofit/>
          </a:bodyPr>
          <a:lstStyle/>
          <a:p>
            <a:pPr>
              <a:lnSpc>
                <a:spcPct val="85000"/>
              </a:lnSpc>
              <a:defRPr/>
            </a:pPr>
            <a:r>
              <a:rPr lang="en-US" sz="2800" dirty="0"/>
              <a:t>If you create a copy-constructor, the compiler will not perform a </a:t>
            </a:r>
            <a:r>
              <a:rPr lang="en-US" sz="2800" dirty="0" err="1"/>
              <a:t>bitcopy</a:t>
            </a:r>
            <a:r>
              <a:rPr lang="en-US" sz="2800" dirty="0"/>
              <a:t> when creating a new object from an existing one. It will always call your copy-constructor.</a:t>
            </a:r>
            <a:endParaRPr lang="en-US" altLang="en-US" sz="2800" dirty="0" smtClean="0"/>
          </a:p>
          <a:p>
            <a:pPr>
              <a:lnSpc>
                <a:spcPct val="85000"/>
              </a:lnSpc>
              <a:defRPr/>
            </a:pPr>
            <a:r>
              <a:rPr lang="en-US" sz="2800" b="1" dirty="0" smtClean="0"/>
              <a:t>A default copy constructor</a:t>
            </a:r>
          </a:p>
          <a:p>
            <a:pPr marL="0" indent="0">
              <a:lnSpc>
                <a:spcPct val="85000"/>
              </a:lnSpc>
              <a:buFontTx/>
              <a:buNone/>
              <a:defRPr/>
            </a:pPr>
            <a:r>
              <a:rPr lang="en-US" sz="2800" b="1" dirty="0"/>
              <a:t> </a:t>
            </a:r>
            <a:r>
              <a:rPr lang="en-US" sz="2800" b="1" dirty="0" smtClean="0"/>
              <a:t>  </a:t>
            </a:r>
            <a:r>
              <a:rPr lang="en-US" sz="2800" dirty="0"/>
              <a:t>Because the copy-constructor implements pass and return by value, it’s important that the compiler creates one for you in the case of simple structures </a:t>
            </a:r>
            <a:endParaRPr lang="en-US" sz="3200" b="1" dirty="0"/>
          </a:p>
        </p:txBody>
      </p:sp>
    </p:spTree>
    <p:extLst>
      <p:ext uri="{BB962C8B-B14F-4D97-AF65-F5344CB8AC3E}">
        <p14:creationId xmlns:p14="http://schemas.microsoft.com/office/powerpoint/2010/main" val="1291100408"/>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50" y="0"/>
            <a:ext cx="9105900" cy="7353300"/>
          </a:xfrm>
          <a:prstGeom prst="rect">
            <a:avLst/>
          </a:prstGeom>
        </p:spPr>
      </p:pic>
    </p:spTree>
    <p:extLst>
      <p:ext uri="{BB962C8B-B14F-4D97-AF65-F5344CB8AC3E}">
        <p14:creationId xmlns:p14="http://schemas.microsoft.com/office/powerpoint/2010/main" val="3983521792"/>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
            <a:ext cx="9144000" cy="6858001"/>
          </a:xfrm>
          <a:prstGeom prst="rect">
            <a:avLst/>
          </a:prstGeom>
        </p:spPr>
      </p:pic>
    </p:spTree>
    <p:extLst>
      <p:ext uri="{BB962C8B-B14F-4D97-AF65-F5344CB8AC3E}">
        <p14:creationId xmlns:p14="http://schemas.microsoft.com/office/powerpoint/2010/main" val="7260978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09600" y="838200"/>
            <a:ext cx="7800975" cy="2819400"/>
          </a:xfrm>
          <a:prstGeom prst="rect">
            <a:avLst/>
          </a:prstGeom>
        </p:spPr>
      </p:pic>
      <p:sp>
        <p:nvSpPr>
          <p:cNvPr id="3" name="TextBox 2"/>
          <p:cNvSpPr txBox="1"/>
          <p:nvPr/>
        </p:nvSpPr>
        <p:spPr>
          <a:xfrm>
            <a:off x="596900" y="3810000"/>
            <a:ext cx="7800975" cy="2585323"/>
          </a:xfrm>
          <a:prstGeom prst="rect">
            <a:avLst/>
          </a:prstGeom>
          <a:solidFill>
            <a:schemeClr val="accent2"/>
          </a:solidFill>
          <a:ln>
            <a:solidFill>
              <a:schemeClr val="accent1">
                <a:lumMod val="75000"/>
              </a:schemeClr>
            </a:solidFill>
          </a:ln>
        </p:spPr>
        <p:txBody>
          <a:bodyPr wrap="square" rtlCol="0">
            <a:spAutoFit/>
          </a:bodyPr>
          <a:lstStyle/>
          <a:p>
            <a:r>
              <a:rPr lang="en-US" altLang="en-US" sz="2400" b="1" dirty="0" smtClean="0"/>
              <a:t>default copy constructor </a:t>
            </a:r>
            <a:r>
              <a:rPr lang="en-US" altLang="en-US" sz="2400" dirty="0" smtClean="0"/>
              <a:t>simply copies the contents of member variables. It does not work correctly for classes with pointers or dynamic data in their member variables. If your </a:t>
            </a:r>
            <a:r>
              <a:rPr lang="en-US" altLang="en-US" sz="2400" dirty="0"/>
              <a:t>class member variables involve pointers, dynamic arrays, or other dynamic data, you should define a copy constructor for the class.</a:t>
            </a:r>
          </a:p>
          <a:p>
            <a:endParaRPr lang="en-US" dirty="0"/>
          </a:p>
        </p:txBody>
      </p:sp>
    </p:spTree>
    <p:extLst>
      <p:ext uri="{BB962C8B-B14F-4D97-AF65-F5344CB8AC3E}">
        <p14:creationId xmlns:p14="http://schemas.microsoft.com/office/powerpoint/2010/main" val="20774889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76200"/>
            <a:ext cx="5410200" cy="762000"/>
          </a:xfrm>
          <a:solidFill>
            <a:srgbClr val="FFFF00"/>
          </a:solidFill>
        </p:spPr>
        <p:txBody>
          <a:bodyPr/>
          <a:lstStyle/>
          <a:p>
            <a:r>
              <a:rPr lang="en-US" altLang="en-US" sz="3200" dirty="0" smtClean="0"/>
              <a:t>Summary: Copy Constructor</a:t>
            </a:r>
          </a:p>
        </p:txBody>
      </p:sp>
      <p:sp>
        <p:nvSpPr>
          <p:cNvPr id="30723" name="Rectangle 3"/>
          <p:cNvSpPr>
            <a:spLocks noGrp="1" noChangeArrowheads="1"/>
          </p:cNvSpPr>
          <p:nvPr>
            <p:ph idx="1"/>
          </p:nvPr>
        </p:nvSpPr>
        <p:spPr>
          <a:xfrm>
            <a:off x="381000" y="990600"/>
            <a:ext cx="8686800" cy="4114800"/>
          </a:xfrm>
        </p:spPr>
        <p:txBody>
          <a:bodyPr>
            <a:normAutofit fontScale="25000" lnSpcReduction="20000"/>
          </a:bodyPr>
          <a:lstStyle/>
          <a:p>
            <a:pPr>
              <a:lnSpc>
                <a:spcPct val="85000"/>
              </a:lnSpc>
              <a:buFont typeface="Arial" panose="020B0604020202020204" pitchFamily="34" charset="0"/>
              <a:buChar char="•"/>
              <a:defRPr/>
            </a:pPr>
            <a:r>
              <a:rPr lang="en-US" altLang="en-US" sz="9600" dirty="0" smtClean="0"/>
              <a:t>Just a constructor </a:t>
            </a:r>
            <a:r>
              <a:rPr lang="en-US" altLang="en-US" sz="16000" dirty="0" smtClean="0"/>
              <a:t>(with a reference </a:t>
            </a:r>
            <a:r>
              <a:rPr lang="en-US" altLang="en-US" sz="16000" dirty="0" err="1" smtClean="0"/>
              <a:t>parm</a:t>
            </a:r>
            <a:r>
              <a:rPr lang="en-US" altLang="en-US" sz="16000" dirty="0" smtClean="0"/>
              <a:t>)</a:t>
            </a:r>
          </a:p>
          <a:p>
            <a:pPr>
              <a:lnSpc>
                <a:spcPct val="85000"/>
              </a:lnSpc>
              <a:buFont typeface="Arial" panose="020B0604020202020204" pitchFamily="34" charset="0"/>
              <a:buChar char="•"/>
              <a:defRPr/>
            </a:pPr>
            <a:endParaRPr lang="en-US" altLang="en-US" sz="16000" dirty="0" smtClean="0"/>
          </a:p>
          <a:p>
            <a:pPr marL="0" indent="0">
              <a:lnSpc>
                <a:spcPct val="85000"/>
              </a:lnSpc>
              <a:buFontTx/>
              <a:buNone/>
              <a:defRPr/>
            </a:pPr>
            <a:r>
              <a:rPr lang="en-US" altLang="en-US" sz="9600" dirty="0"/>
              <a:t> </a:t>
            </a:r>
            <a:r>
              <a:rPr lang="en-US" altLang="en-US" sz="9600" dirty="0" smtClean="0"/>
              <a:t>   1</a:t>
            </a:r>
            <a:r>
              <a:rPr lang="en-US" altLang="en-US" sz="16000" dirty="0" smtClean="0">
                <a:latin typeface="Courier New" pitchFamily="49" charset="0"/>
              </a:rPr>
              <a:t> </a:t>
            </a:r>
            <a:r>
              <a:rPr lang="en-US" altLang="en-US" sz="14400" dirty="0" err="1" smtClean="0">
                <a:latin typeface="Courier New" pitchFamily="49" charset="0"/>
              </a:rPr>
              <a:t>MyClass</a:t>
            </a:r>
            <a:r>
              <a:rPr lang="en-US" altLang="en-US" sz="14400" dirty="0" smtClean="0">
                <a:latin typeface="Courier New" pitchFamily="49" charset="0"/>
              </a:rPr>
              <a:t>(</a:t>
            </a:r>
            <a:r>
              <a:rPr lang="en-US" altLang="en-US" sz="14400" dirty="0" err="1" smtClean="0">
                <a:latin typeface="Courier New" pitchFamily="49" charset="0"/>
              </a:rPr>
              <a:t>const</a:t>
            </a:r>
            <a:r>
              <a:rPr lang="en-US" altLang="en-US" sz="14400" dirty="0" smtClean="0">
                <a:latin typeface="Courier New" pitchFamily="49" charset="0"/>
              </a:rPr>
              <a:t> </a:t>
            </a:r>
            <a:r>
              <a:rPr lang="en-US" altLang="en-US" sz="14400" dirty="0" err="1" smtClean="0">
                <a:latin typeface="Courier New" pitchFamily="49" charset="0"/>
              </a:rPr>
              <a:t>MyClass</a:t>
            </a:r>
            <a:r>
              <a:rPr lang="en-US" altLang="en-US" sz="14400" dirty="0" smtClean="0">
                <a:latin typeface="Courier New" pitchFamily="49" charset="0"/>
              </a:rPr>
              <a:t> </a:t>
            </a:r>
            <a:r>
              <a:rPr lang="en-US" altLang="en-US" sz="14400" b="1" dirty="0">
                <a:latin typeface="Courier New" pitchFamily="49" charset="0"/>
              </a:rPr>
              <a:t>&amp;</a:t>
            </a:r>
            <a:r>
              <a:rPr lang="en-US" altLang="en-US" sz="14400" b="1" dirty="0" err="1">
                <a:latin typeface="Courier New" pitchFamily="49" charset="0"/>
              </a:rPr>
              <a:t>obj</a:t>
            </a:r>
            <a:r>
              <a:rPr lang="en-US" altLang="en-US" sz="14400" dirty="0" smtClean="0">
                <a:latin typeface="Courier New" pitchFamily="49" charset="0"/>
              </a:rPr>
              <a:t>)</a:t>
            </a:r>
          </a:p>
          <a:p>
            <a:pPr marL="457200" lvl="1" indent="0">
              <a:lnSpc>
                <a:spcPct val="85000"/>
              </a:lnSpc>
              <a:buClr>
                <a:srgbClr val="3333CC"/>
              </a:buClr>
              <a:buFontTx/>
              <a:buNone/>
              <a:defRPr/>
            </a:pPr>
            <a:r>
              <a:rPr lang="en-US" altLang="en-US" sz="16000" dirty="0" smtClean="0"/>
              <a:t>	2 </a:t>
            </a:r>
            <a:r>
              <a:rPr lang="en-US" altLang="en-US" sz="9600" dirty="0">
                <a:latin typeface="Courier New" pitchFamily="49" charset="0"/>
              </a:rPr>
              <a:t>{</a:t>
            </a:r>
          </a:p>
          <a:p>
            <a:pPr marL="457200" lvl="1" indent="0">
              <a:lnSpc>
                <a:spcPct val="85000"/>
              </a:lnSpc>
              <a:buClr>
                <a:srgbClr val="3333CC"/>
              </a:buClr>
              <a:buFontTx/>
              <a:buNone/>
              <a:defRPr/>
            </a:pPr>
            <a:r>
              <a:rPr lang="en-US" altLang="en-US" sz="9600" dirty="0">
                <a:latin typeface="Courier New" pitchFamily="49" charset="0"/>
              </a:rPr>
              <a:t>		  value = new </a:t>
            </a:r>
            <a:r>
              <a:rPr lang="en-US" altLang="en-US" sz="9600" dirty="0" err="1">
                <a:latin typeface="Courier New" pitchFamily="49" charset="0"/>
              </a:rPr>
              <a:t>int</a:t>
            </a:r>
            <a:r>
              <a:rPr lang="en-US" altLang="en-US" sz="9600" dirty="0">
                <a:latin typeface="Courier New" pitchFamily="49" charset="0"/>
              </a:rPr>
              <a:t>;</a:t>
            </a:r>
          </a:p>
          <a:p>
            <a:pPr marL="457200" lvl="1" indent="0">
              <a:lnSpc>
                <a:spcPct val="85000"/>
              </a:lnSpc>
              <a:buClr>
                <a:srgbClr val="3333CC"/>
              </a:buClr>
              <a:buFontTx/>
              <a:buNone/>
              <a:defRPr/>
            </a:pPr>
            <a:r>
              <a:rPr lang="en-US" altLang="en-US" sz="9600" dirty="0">
                <a:latin typeface="Courier New" pitchFamily="49" charset="0"/>
              </a:rPr>
              <a:t>		  *value = </a:t>
            </a:r>
            <a:r>
              <a:rPr lang="en-US" altLang="en-US" sz="9600" dirty="0" err="1">
                <a:latin typeface="Courier New" pitchFamily="49" charset="0"/>
              </a:rPr>
              <a:t>obj.value</a:t>
            </a:r>
            <a:r>
              <a:rPr lang="en-US" altLang="en-US" sz="9600" dirty="0">
                <a:latin typeface="Courier New" pitchFamily="49" charset="0"/>
              </a:rPr>
              <a:t>;</a:t>
            </a:r>
          </a:p>
          <a:p>
            <a:pPr marL="457200" lvl="1" indent="0">
              <a:lnSpc>
                <a:spcPct val="85000"/>
              </a:lnSpc>
              <a:buClr>
                <a:srgbClr val="3333CC"/>
              </a:buClr>
              <a:buFontTx/>
              <a:buNone/>
              <a:defRPr/>
            </a:pPr>
            <a:r>
              <a:rPr lang="en-US" altLang="en-US" sz="9600" dirty="0">
                <a:latin typeface="Courier New" pitchFamily="49" charset="0"/>
              </a:rPr>
              <a:t>	}</a:t>
            </a:r>
          </a:p>
          <a:p>
            <a:pPr marL="0" indent="0">
              <a:lnSpc>
                <a:spcPct val="85000"/>
              </a:lnSpc>
              <a:buFontTx/>
              <a:buNone/>
              <a:defRPr/>
            </a:pPr>
            <a:r>
              <a:rPr lang="en-US" altLang="en-US" sz="16000" dirty="0" smtClean="0"/>
              <a:t>3  </a:t>
            </a:r>
            <a:r>
              <a:rPr lang="en-US" altLang="en-US" sz="9600" dirty="0" err="1" smtClean="0">
                <a:latin typeface="Courier New" pitchFamily="49" charset="0"/>
              </a:rPr>
              <a:t>MyClass</a:t>
            </a:r>
            <a:r>
              <a:rPr lang="en-US" altLang="en-US" sz="9600" dirty="0" smtClean="0">
                <a:latin typeface="Courier New" pitchFamily="49" charset="0"/>
              </a:rPr>
              <a:t> </a:t>
            </a:r>
            <a:r>
              <a:rPr lang="en-US" altLang="en-US" sz="9600" dirty="0" err="1" smtClean="0">
                <a:latin typeface="Courier New" pitchFamily="49" charset="0"/>
              </a:rPr>
              <a:t>MyObjOriginal</a:t>
            </a:r>
            <a:r>
              <a:rPr lang="en-US" altLang="en-US" sz="9600" dirty="0" smtClean="0">
                <a:latin typeface="Courier New" pitchFamily="49" charset="0"/>
              </a:rPr>
              <a:t>;</a:t>
            </a:r>
          </a:p>
          <a:p>
            <a:pPr marL="0" indent="0">
              <a:lnSpc>
                <a:spcPct val="85000"/>
              </a:lnSpc>
              <a:buFontTx/>
              <a:buNone/>
              <a:defRPr/>
            </a:pPr>
            <a:r>
              <a:rPr lang="en-US" altLang="en-US" sz="9600" dirty="0" smtClean="0">
                <a:latin typeface="Courier New" pitchFamily="49" charset="0"/>
              </a:rPr>
              <a:t>       .</a:t>
            </a:r>
          </a:p>
          <a:p>
            <a:pPr marL="0" indent="0">
              <a:lnSpc>
                <a:spcPct val="85000"/>
              </a:lnSpc>
              <a:buFontTx/>
              <a:buNone/>
              <a:defRPr/>
            </a:pPr>
            <a:r>
              <a:rPr lang="en-US" altLang="en-US" sz="9600" dirty="0">
                <a:latin typeface="Courier New" pitchFamily="49" charset="0"/>
              </a:rPr>
              <a:t> </a:t>
            </a:r>
            <a:r>
              <a:rPr lang="en-US" altLang="en-US" sz="9600" dirty="0" smtClean="0">
                <a:latin typeface="Courier New" pitchFamily="49" charset="0"/>
              </a:rPr>
              <a:t>      .</a:t>
            </a:r>
          </a:p>
          <a:p>
            <a:pPr marL="0" indent="0">
              <a:lnSpc>
                <a:spcPct val="85000"/>
              </a:lnSpc>
              <a:buFontTx/>
              <a:buNone/>
              <a:defRPr/>
            </a:pPr>
            <a:r>
              <a:rPr lang="en-US" altLang="en-US" sz="9600" dirty="0">
                <a:latin typeface="Courier New" pitchFamily="49" charset="0"/>
              </a:rPr>
              <a:t> </a:t>
            </a:r>
            <a:r>
              <a:rPr lang="en-US" altLang="en-US" sz="9600" dirty="0" smtClean="0">
                <a:latin typeface="Courier New" pitchFamily="49" charset="0"/>
              </a:rPr>
              <a:t>      .</a:t>
            </a:r>
          </a:p>
          <a:p>
            <a:pPr marL="0" indent="0">
              <a:lnSpc>
                <a:spcPct val="85000"/>
              </a:lnSpc>
              <a:buFontTx/>
              <a:buNone/>
              <a:defRPr/>
            </a:pPr>
            <a:r>
              <a:rPr lang="en-US" altLang="en-US" sz="9600" dirty="0">
                <a:latin typeface="Courier New" pitchFamily="49" charset="0"/>
              </a:rPr>
              <a:t> </a:t>
            </a:r>
            <a:r>
              <a:rPr lang="en-US" altLang="en-US" sz="9600" dirty="0" smtClean="0">
                <a:latin typeface="Courier New" pitchFamily="49" charset="0"/>
              </a:rPr>
              <a:t>  </a:t>
            </a:r>
            <a:r>
              <a:rPr lang="en-US" altLang="en-US" sz="9600" dirty="0" err="1" smtClean="0">
                <a:latin typeface="Courier New" pitchFamily="49" charset="0"/>
              </a:rPr>
              <a:t>MyClass</a:t>
            </a:r>
            <a:r>
              <a:rPr lang="en-US" altLang="en-US" sz="9600" dirty="0" smtClean="0">
                <a:latin typeface="Courier New" pitchFamily="49" charset="0"/>
              </a:rPr>
              <a:t> </a:t>
            </a:r>
            <a:r>
              <a:rPr lang="en-US" altLang="en-US" sz="9600" dirty="0" err="1" smtClean="0">
                <a:latin typeface="Courier New" pitchFamily="49" charset="0"/>
              </a:rPr>
              <a:t>MyObjCopy</a:t>
            </a:r>
            <a:r>
              <a:rPr lang="en-US" altLang="en-US" sz="9600" dirty="0" smtClean="0">
                <a:latin typeface="Courier New" pitchFamily="49" charset="0"/>
              </a:rPr>
              <a:t> = </a:t>
            </a:r>
            <a:r>
              <a:rPr lang="en-US" altLang="en-US" sz="9600" dirty="0" err="1" smtClean="0">
                <a:latin typeface="Courier New" pitchFamily="49" charset="0"/>
              </a:rPr>
              <a:t>MyObjOriginal</a:t>
            </a:r>
            <a:r>
              <a:rPr lang="en-US" altLang="en-US" sz="9600" dirty="0" smtClean="0">
                <a:latin typeface="Courier New" pitchFamily="49" charset="0"/>
              </a:rPr>
              <a:t>;</a:t>
            </a:r>
            <a:endParaRPr lang="en-US" altLang="en-US" sz="9600" dirty="0">
              <a:latin typeface="Courier New" pitchFamily="49" charset="0"/>
            </a:endParaRPr>
          </a:p>
          <a:p>
            <a:pPr marL="0" indent="0">
              <a:lnSpc>
                <a:spcPct val="85000"/>
              </a:lnSpc>
              <a:buFontTx/>
              <a:buNone/>
              <a:defRPr/>
            </a:pPr>
            <a:r>
              <a:rPr lang="en-US" altLang="en-US" sz="2400" dirty="0" smtClean="0">
                <a:latin typeface="Courier New" pitchFamily="49" charset="0"/>
              </a:rPr>
              <a:t> </a:t>
            </a:r>
          </a:p>
        </p:txBody>
      </p:sp>
    </p:spTree>
    <p:extLst>
      <p:ext uri="{BB962C8B-B14F-4D97-AF65-F5344CB8AC3E}">
        <p14:creationId xmlns:p14="http://schemas.microsoft.com/office/powerpoint/2010/main" val="1776392344"/>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0" y="990600"/>
            <a:ext cx="9144000" cy="4114800"/>
          </a:xfrm>
        </p:spPr>
        <p:txBody>
          <a:bodyPr>
            <a:normAutofit/>
          </a:bodyPr>
          <a:lstStyle/>
          <a:p>
            <a:pPr marL="0" indent="0">
              <a:lnSpc>
                <a:spcPct val="85000"/>
              </a:lnSpc>
              <a:buFontTx/>
              <a:buNone/>
            </a:pPr>
            <a:r>
              <a:rPr lang="en-US" altLang="en-US" sz="2400" dirty="0" smtClean="0">
                <a:latin typeface="Courier New" panose="02070309020205020404" pitchFamily="49" charset="0"/>
              </a:rPr>
              <a:t> // Copy constructor</a:t>
            </a:r>
          </a:p>
          <a:p>
            <a:pPr marL="0" indent="0">
              <a:lnSpc>
                <a:spcPct val="85000"/>
              </a:lnSpc>
              <a:buFontTx/>
              <a:buNone/>
            </a:pPr>
            <a:r>
              <a:rPr lang="en-US" altLang="en-US" sz="2400" b="1" dirty="0" smtClean="0">
                <a:latin typeface="Courier New" panose="02070309020205020404" pitchFamily="49" charset="0"/>
              </a:rPr>
              <a:t>1</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StudentTestScores</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const</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StudentTestScores</a:t>
            </a:r>
            <a:r>
              <a:rPr lang="en-US" altLang="en-US" sz="2400" dirty="0" smtClean="0">
                <a:latin typeface="Courier New" panose="02070309020205020404" pitchFamily="49" charset="0"/>
              </a:rPr>
              <a:t> &amp;</a:t>
            </a:r>
            <a:r>
              <a:rPr lang="en-US" altLang="en-US" sz="2400" dirty="0" err="1" smtClean="0">
                <a:latin typeface="Courier New" panose="02070309020205020404" pitchFamily="49" charset="0"/>
              </a:rPr>
              <a:t>obj</a:t>
            </a:r>
            <a:r>
              <a:rPr lang="en-US" altLang="en-US" sz="2400" dirty="0" smtClean="0">
                <a:latin typeface="Courier New" panose="02070309020205020404" pitchFamily="49" charset="0"/>
              </a:rPr>
              <a:t>)</a:t>
            </a:r>
          </a:p>
          <a:p>
            <a:pPr marL="0" indent="0">
              <a:lnSpc>
                <a:spcPct val="85000"/>
              </a:lnSpc>
              <a:buFontTx/>
              <a:buNone/>
            </a:pP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studentName</a:t>
            </a: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obj.studentName</a:t>
            </a:r>
            <a:r>
              <a:rPr lang="en-US" altLang="en-US" sz="2400" dirty="0" smtClean="0">
                <a:latin typeface="Courier New" panose="02070309020205020404" pitchFamily="49" charset="0"/>
              </a:rPr>
              <a:t>;</a:t>
            </a:r>
          </a:p>
          <a:p>
            <a:pPr marL="0" indent="0">
              <a:lnSpc>
                <a:spcPct val="85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numTestScores</a:t>
            </a:r>
            <a:r>
              <a:rPr lang="en-US" altLang="en-US" sz="2400" dirty="0" smtClean="0">
                <a:latin typeface="Courier New" panose="02070309020205020404" pitchFamily="49" charset="0"/>
              </a:rPr>
              <a:t> = obj. </a:t>
            </a:r>
            <a:r>
              <a:rPr lang="en-US" altLang="en-US" sz="2400" dirty="0" err="1" smtClean="0">
                <a:latin typeface="Courier New" panose="02070309020205020404" pitchFamily="49" charset="0"/>
              </a:rPr>
              <a:t>numTestScores</a:t>
            </a:r>
            <a:r>
              <a:rPr lang="en-US" altLang="en-US" sz="2400" dirty="0" smtClean="0">
                <a:latin typeface="Courier New" panose="02070309020205020404" pitchFamily="49" charset="0"/>
              </a:rPr>
              <a:t>;</a:t>
            </a:r>
          </a:p>
          <a:p>
            <a:pPr marL="0" indent="0">
              <a:lnSpc>
                <a:spcPct val="85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testScores</a:t>
            </a:r>
            <a:r>
              <a:rPr lang="en-US" altLang="en-US" sz="2400" dirty="0" smtClean="0">
                <a:latin typeface="Courier New" panose="02070309020205020404" pitchFamily="49" charset="0"/>
              </a:rPr>
              <a:t> = new double[</a:t>
            </a:r>
            <a:r>
              <a:rPr lang="en-US" altLang="en-US" sz="2400" dirty="0" err="1" smtClean="0">
                <a:latin typeface="Courier New" panose="02070309020205020404" pitchFamily="49" charset="0"/>
              </a:rPr>
              <a:t>numTestScores</a:t>
            </a:r>
            <a:r>
              <a:rPr lang="en-US" altLang="en-US" sz="2400" dirty="0" smtClean="0">
                <a:latin typeface="Courier New" panose="02070309020205020404" pitchFamily="49" charset="0"/>
              </a:rPr>
              <a:t>];</a:t>
            </a:r>
          </a:p>
          <a:p>
            <a:pPr marL="0" indent="0">
              <a:lnSpc>
                <a:spcPct val="85000"/>
              </a:lnSpc>
              <a:buFontTx/>
              <a:buNone/>
            </a:pPr>
            <a:r>
              <a:rPr lang="en-US" altLang="en-US" sz="2400" dirty="0" smtClean="0">
                <a:latin typeface="Courier New" panose="02070309020205020404" pitchFamily="49" charset="0"/>
              </a:rPr>
              <a:t>     for (</a:t>
            </a:r>
            <a:r>
              <a:rPr lang="en-US" altLang="en-US" sz="2400" dirty="0" err="1" smtClean="0">
                <a:latin typeface="Courier New" panose="02070309020205020404" pitchFamily="49" charset="0"/>
              </a:rPr>
              <a:t>int</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 0;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&lt; </a:t>
            </a:r>
            <a:r>
              <a:rPr lang="en-US" altLang="en-US" sz="2400" dirty="0" err="1" smtClean="0">
                <a:latin typeface="Courier New" panose="02070309020205020404" pitchFamily="49" charset="0"/>
              </a:rPr>
              <a:t>numTestScores</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a:t>
            </a:r>
          </a:p>
          <a:p>
            <a:pPr marL="0" indent="0">
              <a:lnSpc>
                <a:spcPct val="85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testScores</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obj.testScores</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i</a:t>
            </a:r>
            <a:r>
              <a:rPr lang="en-US" altLang="en-US" sz="2400" dirty="0" smtClean="0">
                <a:latin typeface="Courier New" panose="02070309020205020404" pitchFamily="49" charset="0"/>
              </a:rPr>
              <a:t>]; }</a:t>
            </a:r>
          </a:p>
          <a:p>
            <a:pPr marL="0" indent="0">
              <a:lnSpc>
                <a:spcPct val="85000"/>
              </a:lnSpc>
              <a:buFontTx/>
              <a:buNone/>
            </a:pPr>
            <a:r>
              <a:rPr lang="en-US" altLang="en-US" sz="2400" dirty="0" smtClean="0">
                <a:latin typeface="Courier New" panose="02070309020205020404" pitchFamily="49" charset="0"/>
              </a:rPr>
              <a:t> </a:t>
            </a:r>
          </a:p>
          <a:p>
            <a:pPr marL="0" indent="0">
              <a:lnSpc>
                <a:spcPct val="85000"/>
              </a:lnSpc>
              <a:buFontTx/>
              <a:buNone/>
            </a:pPr>
            <a:r>
              <a:rPr lang="en-US" altLang="en-US" sz="2400" b="1" dirty="0" smtClean="0">
                <a:latin typeface="Courier New" panose="02070309020205020404" pitchFamily="49" charset="0"/>
              </a:rPr>
              <a:t>2 </a:t>
            </a:r>
            <a:r>
              <a:rPr lang="en-US" altLang="en-US" sz="2400" dirty="0" err="1" smtClean="0">
                <a:latin typeface="Courier New" panose="02070309020205020404" pitchFamily="49" charset="0"/>
              </a:rPr>
              <a:t>StudentTestScores</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MyNew</a:t>
            </a: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MyCreated</a:t>
            </a:r>
            <a:r>
              <a:rPr lang="en-US" altLang="en-US" sz="2400" dirty="0" smtClean="0">
                <a:latin typeface="Courier New" panose="02070309020205020404" pitchFamily="49" charset="0"/>
              </a:rPr>
              <a:t> </a:t>
            </a:r>
          </a:p>
        </p:txBody>
      </p:sp>
      <p:sp>
        <p:nvSpPr>
          <p:cNvPr id="5" name="Rectangle 2"/>
          <p:cNvSpPr>
            <a:spLocks noGrp="1" noChangeArrowheads="1"/>
          </p:cNvSpPr>
          <p:nvPr>
            <p:ph type="title"/>
          </p:nvPr>
        </p:nvSpPr>
        <p:spPr>
          <a:xfrm>
            <a:off x="1981200" y="76200"/>
            <a:ext cx="5410200" cy="762000"/>
          </a:xfrm>
          <a:solidFill>
            <a:srgbClr val="FFFF00"/>
          </a:solidFill>
        </p:spPr>
        <p:txBody>
          <a:bodyPr/>
          <a:lstStyle/>
          <a:p>
            <a:r>
              <a:rPr lang="en-US" altLang="en-US" sz="3200" dirty="0" smtClean="0"/>
              <a:t>Summary: Copy Constructor</a:t>
            </a:r>
          </a:p>
        </p:txBody>
      </p:sp>
    </p:spTree>
    <p:extLst>
      <p:ext uri="{BB962C8B-B14F-4D97-AF65-F5344CB8AC3E}">
        <p14:creationId xmlns:p14="http://schemas.microsoft.com/office/powerpoint/2010/main" val="2117340992"/>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52601" y="228600"/>
            <a:ext cx="5867400" cy="914400"/>
          </a:xfrm>
          <a:solidFill>
            <a:srgbClr val="FFFF00"/>
          </a:solidFill>
          <a:ln>
            <a:solidFill>
              <a:srgbClr val="FFFF00"/>
            </a:solidFill>
          </a:ln>
        </p:spPr>
        <p:txBody>
          <a:bodyPr/>
          <a:lstStyle/>
          <a:p>
            <a:r>
              <a:rPr lang="en-US" altLang="en-US" dirty="0" smtClean="0"/>
              <a:t>Shallow and Deep Copies</a:t>
            </a:r>
          </a:p>
        </p:txBody>
      </p:sp>
      <p:sp>
        <p:nvSpPr>
          <p:cNvPr id="45059" name="Rectangle 3"/>
          <p:cNvSpPr>
            <a:spLocks noGrp="1" noChangeArrowheads="1"/>
          </p:cNvSpPr>
          <p:nvPr>
            <p:ph type="body" idx="1"/>
          </p:nvPr>
        </p:nvSpPr>
        <p:spPr>
          <a:xfrm>
            <a:off x="533400" y="1371600"/>
            <a:ext cx="7848600" cy="3880773"/>
          </a:xfrm>
        </p:spPr>
        <p:txBody>
          <a:bodyPr>
            <a:noAutofit/>
          </a:bodyPr>
          <a:lstStyle/>
          <a:p>
            <a:pPr>
              <a:lnSpc>
                <a:spcPct val="90000"/>
              </a:lnSpc>
            </a:pPr>
            <a:r>
              <a:rPr lang="en-US" altLang="en-US" sz="3200" dirty="0" smtClean="0"/>
              <a:t>Shallow copy</a:t>
            </a:r>
          </a:p>
          <a:p>
            <a:pPr lvl="1">
              <a:lnSpc>
                <a:spcPct val="90000"/>
              </a:lnSpc>
            </a:pPr>
            <a:r>
              <a:rPr lang="en-US" altLang="en-US" sz="2800" dirty="0" smtClean="0"/>
              <a:t>Assignment copies only member variable</a:t>
            </a:r>
            <a:br>
              <a:rPr lang="en-US" altLang="en-US" sz="2800" dirty="0" smtClean="0"/>
            </a:br>
            <a:r>
              <a:rPr lang="en-US" altLang="en-US" sz="2800" dirty="0" smtClean="0"/>
              <a:t>contents over</a:t>
            </a:r>
          </a:p>
          <a:p>
            <a:pPr lvl="1">
              <a:lnSpc>
                <a:spcPct val="90000"/>
              </a:lnSpc>
            </a:pPr>
            <a:r>
              <a:rPr lang="en-US" altLang="en-US" sz="2800" dirty="0" smtClean="0"/>
              <a:t>Default assignment and copy constructors</a:t>
            </a:r>
          </a:p>
          <a:p>
            <a:pPr>
              <a:lnSpc>
                <a:spcPct val="90000"/>
              </a:lnSpc>
              <a:spcBef>
                <a:spcPct val="50000"/>
              </a:spcBef>
            </a:pPr>
            <a:r>
              <a:rPr lang="en-US" altLang="en-US" sz="3200" dirty="0" smtClean="0"/>
              <a:t>Deep copy</a:t>
            </a:r>
          </a:p>
          <a:p>
            <a:pPr lvl="1">
              <a:lnSpc>
                <a:spcPct val="90000"/>
              </a:lnSpc>
            </a:pPr>
            <a:r>
              <a:rPr lang="en-US" altLang="en-US" sz="2800" dirty="0" smtClean="0"/>
              <a:t>Pointers, dynamic memory involved</a:t>
            </a:r>
          </a:p>
          <a:p>
            <a:pPr lvl="1">
              <a:lnSpc>
                <a:spcPct val="90000"/>
              </a:lnSpc>
            </a:pPr>
            <a:r>
              <a:rPr lang="en-US" altLang="en-US" sz="2800" dirty="0" smtClean="0"/>
              <a:t>Must dereference pointer variables to</a:t>
            </a:r>
            <a:br>
              <a:rPr lang="en-US" altLang="en-US" sz="2800" dirty="0" smtClean="0"/>
            </a:br>
            <a:r>
              <a:rPr lang="en-US" altLang="en-US" sz="2800" dirty="0" smtClean="0"/>
              <a:t>"get to" data for copying</a:t>
            </a:r>
          </a:p>
          <a:p>
            <a:pPr lvl="1">
              <a:lnSpc>
                <a:spcPct val="90000"/>
              </a:lnSpc>
            </a:pPr>
            <a:r>
              <a:rPr lang="en-US" altLang="en-US" sz="2800" dirty="0" smtClean="0"/>
              <a:t>Write your own assignment overload and</a:t>
            </a:r>
            <a:br>
              <a:rPr lang="en-US" altLang="en-US" sz="2800" dirty="0" smtClean="0"/>
            </a:br>
            <a:r>
              <a:rPr lang="en-US" altLang="en-US" sz="2800" dirty="0" smtClean="0"/>
              <a:t>copy constructor in this case!</a:t>
            </a:r>
          </a:p>
        </p:txBody>
      </p:sp>
    </p:spTree>
    <p:extLst>
      <p:ext uri="{BB962C8B-B14F-4D97-AF65-F5344CB8AC3E}">
        <p14:creationId xmlns:p14="http://schemas.microsoft.com/office/powerpoint/2010/main" val="49386754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905000"/>
            <a:ext cx="7848600" cy="3539430"/>
          </a:xfrm>
          <a:prstGeom prst="rect">
            <a:avLst/>
          </a:prstGeom>
        </p:spPr>
        <p:txBody>
          <a:bodyPr wrap="square">
            <a:spAutoFit/>
          </a:bodyPr>
          <a:lstStyle/>
          <a:p>
            <a:r>
              <a:rPr lang="en-US" sz="2800" dirty="0"/>
              <a:t>A </a:t>
            </a:r>
            <a:r>
              <a:rPr lang="en-US" sz="2800" b="1" dirty="0"/>
              <a:t>move constructor</a:t>
            </a:r>
            <a:r>
              <a:rPr lang="en-US" sz="2800" dirty="0"/>
              <a:t>, like a copy constructor, takes an instance of an object as its argument and creates a new instance from original object. However, the move constructor can avoid memory reallocation because we know it has been provided a temporary object, so rather than copy the fields of the object, we will move them.</a:t>
            </a:r>
          </a:p>
        </p:txBody>
      </p:sp>
      <p:sp>
        <p:nvSpPr>
          <p:cNvPr id="5" name="Rectangle 2"/>
          <p:cNvSpPr txBox="1">
            <a:spLocks noChangeArrowheads="1"/>
          </p:cNvSpPr>
          <p:nvPr/>
        </p:nvSpPr>
        <p:spPr>
          <a:xfrm>
            <a:off x="1828800" y="76200"/>
            <a:ext cx="6019800" cy="9144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Move Constructors</a:t>
            </a:r>
          </a:p>
        </p:txBody>
      </p:sp>
    </p:spTree>
    <p:extLst>
      <p:ext uri="{BB962C8B-B14F-4D97-AF65-F5344CB8AC3E}">
        <p14:creationId xmlns:p14="http://schemas.microsoft.com/office/powerpoint/2010/main" val="3420697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8000" y="2682952"/>
            <a:ext cx="5194242" cy="2987299"/>
          </a:xfrm>
          <a:prstGeom prst="rect">
            <a:avLst/>
          </a:prstGeom>
        </p:spPr>
      </p:pic>
      <p:sp>
        <p:nvSpPr>
          <p:cNvPr id="19458" name="Rectangle 2"/>
          <p:cNvSpPr>
            <a:spLocks noGrp="1" noChangeArrowheads="1"/>
          </p:cNvSpPr>
          <p:nvPr>
            <p:ph type="title"/>
          </p:nvPr>
        </p:nvSpPr>
        <p:spPr>
          <a:xfrm>
            <a:off x="2133600" y="228600"/>
            <a:ext cx="5105401" cy="1066800"/>
          </a:xfrm>
          <a:solidFill>
            <a:srgbClr val="FFFF00"/>
          </a:solidFill>
        </p:spPr>
        <p:txBody>
          <a:bodyPr>
            <a:normAutofit fontScale="90000"/>
          </a:bodyPr>
          <a:lstStyle/>
          <a:p>
            <a:r>
              <a:rPr lang="en-US" altLang="en-US" dirty="0" smtClean="0"/>
              <a:t>Object-Oriented </a:t>
            </a:r>
            <a:br>
              <a:rPr lang="en-US" altLang="en-US" dirty="0" smtClean="0"/>
            </a:br>
            <a:r>
              <a:rPr lang="en-US" altLang="en-US" dirty="0" smtClean="0"/>
              <a:t>Programming Terminology</a:t>
            </a:r>
          </a:p>
        </p:txBody>
      </p:sp>
      <p:sp>
        <p:nvSpPr>
          <p:cNvPr id="19459" name="Rectangle 3"/>
          <p:cNvSpPr>
            <a:spLocks noGrp="1" noChangeArrowheads="1"/>
          </p:cNvSpPr>
          <p:nvPr>
            <p:ph idx="1"/>
          </p:nvPr>
        </p:nvSpPr>
        <p:spPr>
          <a:xfrm>
            <a:off x="629478" y="1447800"/>
            <a:ext cx="6347714" cy="3880773"/>
          </a:xfrm>
        </p:spPr>
        <p:txBody>
          <a:bodyPr>
            <a:normAutofit/>
          </a:bodyPr>
          <a:lstStyle/>
          <a:p>
            <a:r>
              <a:rPr lang="en-US" altLang="en-US" sz="2800" u="sng" dirty="0" smtClean="0"/>
              <a:t>attributes</a:t>
            </a:r>
            <a:r>
              <a:rPr lang="en-US" altLang="en-US" sz="2800" dirty="0" smtClean="0"/>
              <a:t>: members of a class </a:t>
            </a:r>
          </a:p>
          <a:p>
            <a:endParaRPr lang="en-US" altLang="en-US" sz="2800" dirty="0" smtClean="0"/>
          </a:p>
          <a:p>
            <a:r>
              <a:rPr lang="en-US" altLang="en-US" sz="2800" u="sng" dirty="0" smtClean="0"/>
              <a:t>methods</a:t>
            </a:r>
            <a:r>
              <a:rPr lang="en-US" altLang="en-US" sz="2800" dirty="0" smtClean="0"/>
              <a:t> or </a:t>
            </a:r>
            <a:r>
              <a:rPr lang="en-US" altLang="en-US" sz="2800" u="sng" dirty="0" smtClean="0"/>
              <a:t>behaviors</a:t>
            </a:r>
            <a:r>
              <a:rPr lang="en-US" altLang="en-US" sz="2800" dirty="0" smtClean="0"/>
              <a:t>: member functions of a class</a:t>
            </a:r>
            <a:endParaRPr lang="en-US" altLang="en-US" sz="2800" dirty="0" smtClean="0">
              <a:latin typeface="Courier New" panose="02070309020205020404" pitchFamily="49" charset="0"/>
            </a:endParaRPr>
          </a:p>
        </p:txBody>
      </p:sp>
      <p:pic>
        <p:nvPicPr>
          <p:cNvPr id="3" name="Picture 2"/>
          <p:cNvPicPr>
            <a:picLocks noChangeAspect="1"/>
          </p:cNvPicPr>
          <p:nvPr/>
        </p:nvPicPr>
        <p:blipFill>
          <a:blip r:embed="rId4"/>
          <a:stretch>
            <a:fillRect/>
          </a:stretch>
        </p:blipFill>
        <p:spPr>
          <a:xfrm>
            <a:off x="2286000" y="4329002"/>
            <a:ext cx="6059949" cy="2438611"/>
          </a:xfrm>
          <a:prstGeom prst="rect">
            <a:avLst/>
          </a:prstGeom>
        </p:spPr>
      </p:pic>
    </p:spTree>
    <p:extLst>
      <p:ext uri="{BB962C8B-B14F-4D97-AF65-F5344CB8AC3E}">
        <p14:creationId xmlns:p14="http://schemas.microsoft.com/office/powerpoint/2010/main" val="3382971017"/>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76400"/>
            <a:ext cx="7467600" cy="4062651"/>
          </a:xfrm>
          <a:prstGeom prst="rect">
            <a:avLst/>
          </a:prstGeom>
        </p:spPr>
        <p:txBody>
          <a:bodyPr wrap="square">
            <a:spAutoFit/>
          </a:bodyPr>
          <a:lstStyle/>
          <a:p>
            <a:endParaRPr lang="en-US" sz="2400" dirty="0">
              <a:solidFill>
                <a:srgbClr val="000000"/>
              </a:solidFill>
            </a:endParaRPr>
          </a:p>
          <a:p>
            <a:r>
              <a:rPr lang="en-US" sz="2400" dirty="0">
                <a:solidFill>
                  <a:srgbClr val="000000"/>
                </a:solidFill>
              </a:rPr>
              <a:t>A class doesn't need a constructor. A default constructor is not needed if the object doesn't need initialization. </a:t>
            </a:r>
            <a:endParaRPr lang="en-US" sz="2400" dirty="0" smtClean="0">
              <a:solidFill>
                <a:srgbClr val="000000"/>
              </a:solidFill>
            </a:endParaRPr>
          </a:p>
          <a:p>
            <a:endParaRPr lang="en-US" sz="2400" dirty="0">
              <a:solidFill>
                <a:srgbClr val="000000"/>
              </a:solidFill>
            </a:endParaRPr>
          </a:p>
          <a:p>
            <a:r>
              <a:rPr lang="en-US" sz="2400" dirty="0" smtClean="0">
                <a:solidFill>
                  <a:srgbClr val="000000"/>
                </a:solidFill>
              </a:rPr>
              <a:t>A </a:t>
            </a:r>
            <a:r>
              <a:rPr lang="en-US" sz="2400" dirty="0">
                <a:solidFill>
                  <a:srgbClr val="000000"/>
                </a:solidFill>
              </a:rPr>
              <a:t>copy constructor is not needed if the object can be copied simply by copying all data members. </a:t>
            </a:r>
            <a:endParaRPr lang="en-US" sz="2400" dirty="0" smtClean="0">
              <a:solidFill>
                <a:srgbClr val="000000"/>
              </a:solidFill>
            </a:endParaRPr>
          </a:p>
          <a:p>
            <a:endParaRPr lang="en-US" sz="2400" dirty="0">
              <a:solidFill>
                <a:srgbClr val="000000"/>
              </a:solidFill>
            </a:endParaRPr>
          </a:p>
          <a:p>
            <a:r>
              <a:rPr lang="en-US" sz="2400" dirty="0" smtClean="0">
                <a:solidFill>
                  <a:srgbClr val="000000"/>
                </a:solidFill>
              </a:rPr>
              <a:t>A </a:t>
            </a:r>
            <a:r>
              <a:rPr lang="en-US" sz="2400" dirty="0">
                <a:solidFill>
                  <a:srgbClr val="000000"/>
                </a:solidFill>
              </a:rPr>
              <a:t>simple constructor may be </a:t>
            </a:r>
            <a:r>
              <a:rPr lang="en-US" sz="2400" dirty="0" smtClean="0">
                <a:solidFill>
                  <a:srgbClr val="000000"/>
                </a:solidFill>
              </a:rPr>
              <a:t>in-lined </a:t>
            </a:r>
            <a:r>
              <a:rPr lang="en-US" sz="2400" dirty="0">
                <a:solidFill>
                  <a:srgbClr val="000000"/>
                </a:solidFill>
              </a:rPr>
              <a:t>for improved performance. </a:t>
            </a:r>
          </a:p>
          <a:p>
            <a:endParaRPr lang="en-US" dirty="0">
              <a:solidFill>
                <a:srgbClr val="000000"/>
              </a:solidFill>
              <a:latin typeface="Arial" panose="020B0604020202020204" pitchFamily="34" charset="0"/>
            </a:endParaRPr>
          </a:p>
        </p:txBody>
      </p:sp>
      <p:sp>
        <p:nvSpPr>
          <p:cNvPr id="3"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Tree>
    <p:extLst>
      <p:ext uri="{BB962C8B-B14F-4D97-AF65-F5344CB8AC3E}">
        <p14:creationId xmlns:p14="http://schemas.microsoft.com/office/powerpoint/2010/main" val="28648674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133601" y="152400"/>
            <a:ext cx="4114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sp>
        <p:nvSpPr>
          <p:cNvPr id="2" name="TextBox 1"/>
          <p:cNvSpPr txBox="1"/>
          <p:nvPr/>
        </p:nvSpPr>
        <p:spPr>
          <a:xfrm>
            <a:off x="533400" y="1219200"/>
            <a:ext cx="83058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Employee </a:t>
            </a:r>
          </a:p>
          <a:p>
            <a:r>
              <a:rPr lang="en-US" sz="2400" b="1" dirty="0" smtClean="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p</a:t>
            </a:r>
            <a:r>
              <a:rPr lang="en-US" sz="2400" b="1" dirty="0" smtClean="0">
                <a:latin typeface="Courier New" panose="02070309020205020404" pitchFamily="49" charset="0"/>
                <a:cs typeface="Courier New" panose="02070309020205020404" pitchFamily="49" charset="0"/>
              </a:rPr>
              <a:t>rivate:</a:t>
            </a:r>
          </a:p>
          <a:p>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std</a:t>
            </a:r>
            <a:r>
              <a:rPr lang="en-US" sz="2400" b="1" dirty="0">
                <a:latin typeface="Courier New" panose="02070309020205020404" pitchFamily="49" charset="0"/>
                <a:cs typeface="Courier New" panose="02070309020205020404" pitchFamily="49" charset="0"/>
              </a:rPr>
              <a:t>::string </a:t>
            </a:r>
            <a:r>
              <a:rPr lang="en-US" sz="2400" b="1" dirty="0" err="1" smtClean="0">
                <a:latin typeface="Courier New" panose="02070309020205020404" pitchFamily="49" charset="0"/>
                <a:cs typeface="Courier New" panose="02070309020205020404" pitchFamily="49" charset="0"/>
              </a:rPr>
              <a:t>myString</a:t>
            </a:r>
            <a:r>
              <a:rPr lang="en-US" sz="2400" b="1" dirty="0" smtClean="0">
                <a:latin typeface="Courier New" panose="02070309020205020404" pitchFamily="49" charset="0"/>
                <a:cs typeface="Courier New" panose="02070309020205020404" pitchFamily="49" charset="0"/>
              </a:rPr>
              <a:t>; // for name </a:t>
            </a:r>
          </a:p>
          <a:p>
            <a:r>
              <a:rPr lang="en-US" sz="2400" b="1" dirty="0" smtClean="0">
                <a:latin typeface="Courier New" panose="02070309020205020404" pitchFamily="49" charset="0"/>
                <a:cs typeface="Courier New" panose="02070309020205020404" pitchFamily="49" charset="0"/>
              </a:rPr>
              <a:t>public:</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Employee (</a:t>
            </a:r>
            <a:r>
              <a:rPr lang="en-US" sz="2400" b="1" dirty="0" err="1" smtClean="0">
                <a:latin typeface="Courier New" panose="02070309020205020404" pitchFamily="49" charset="0"/>
                <a:cs typeface="Courier New" panose="02070309020205020404" pitchFamily="49" charset="0"/>
              </a:rPr>
              <a:t>std</a:t>
            </a:r>
            <a:r>
              <a:rPr lang="en-US" sz="2400" b="1" dirty="0" smtClean="0">
                <a:latin typeface="Courier New" panose="02070309020205020404" pitchFamily="49" charset="0"/>
                <a:cs typeface="Courier New" panose="02070309020205020404" pitchFamily="49" charset="0"/>
              </a:rPr>
              <a:t>::string name)</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set_name</a:t>
            </a:r>
            <a:r>
              <a:rPr lang="en-US" sz="2400" b="1" dirty="0" smtClean="0">
                <a:latin typeface="Courier New" panose="02070309020205020404" pitchFamily="49" charset="0"/>
                <a:cs typeface="Courier New" panose="02070309020205020404" pitchFamily="49" charset="0"/>
              </a:rPr>
              <a:t> (name); // call to </a:t>
            </a:r>
            <a:r>
              <a:rPr lang="en-US" sz="2400" b="1" dirty="0" err="1" smtClean="0">
                <a:latin typeface="Courier New" panose="02070309020205020404" pitchFamily="49" charset="0"/>
                <a:cs typeface="Courier New" panose="02070309020205020404" pitchFamily="49" charset="0"/>
              </a:rPr>
              <a:t>init</a:t>
            </a:r>
            <a:endParaRPr lang="en-US" sz="2400" b="1" dirty="0" smtClean="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void </a:t>
            </a:r>
            <a:r>
              <a:rPr lang="en-US" sz="2400" b="1" dirty="0" err="1" smtClean="0">
                <a:latin typeface="Courier New" panose="02070309020205020404" pitchFamily="49" charset="0"/>
                <a:cs typeface="Courier New" panose="02070309020205020404" pitchFamily="49" charset="0"/>
              </a:rPr>
              <a:t>set_name</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std</a:t>
            </a:r>
            <a:r>
              <a:rPr lang="en-US" sz="2400" b="1" dirty="0">
                <a:latin typeface="Courier New" panose="02070309020205020404" pitchFamily="49" charset="0"/>
                <a:cs typeface="Courier New" panose="02070309020205020404" pitchFamily="49" charset="0"/>
              </a:rPr>
              <a:t>::string&amp; </a:t>
            </a:r>
            <a:r>
              <a:rPr lang="en-US" sz="2400" b="1" dirty="0" smtClean="0">
                <a:latin typeface="Courier New" panose="02070309020205020404" pitchFamily="49" charset="0"/>
                <a:cs typeface="Courier New" panose="02070309020205020404" pitchFamily="49" charset="0"/>
              </a:rPr>
              <a:t>name)</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myString</a:t>
            </a:r>
            <a:r>
              <a:rPr lang="en-US" sz="2400" b="1" dirty="0" smtClean="0">
                <a:latin typeface="Courier New" panose="02070309020205020404" pitchFamily="49" charset="0"/>
                <a:cs typeface="Courier New" panose="02070309020205020404" pitchFamily="49" charset="0"/>
              </a:rPr>
              <a:t> = </a:t>
            </a:r>
            <a:r>
              <a:rPr lang="en-US" sz="2400" b="1" dirty="0">
                <a:latin typeface="Courier New" panose="02070309020205020404" pitchFamily="49" charset="0"/>
                <a:cs typeface="Courier New" panose="02070309020205020404" pitchFamily="49" charset="0"/>
              </a:rPr>
              <a:t>name</a:t>
            </a:r>
            <a:r>
              <a:rPr lang="en-US" sz="2400" b="1" dirty="0" smtClean="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p>
          <a:p>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048000"/>
            <a:ext cx="5486401" cy="5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786818"/>
            <a:ext cx="6248400" cy="5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92400" y="1733490"/>
            <a:ext cx="6172200" cy="400110"/>
          </a:xfrm>
          <a:prstGeom prst="rect">
            <a:avLst/>
          </a:prstGeom>
          <a:solidFill>
            <a:schemeClr val="accent2"/>
          </a:solidFill>
        </p:spPr>
        <p:txBody>
          <a:bodyPr wrap="square" rtlCol="0">
            <a:spAutoFit/>
          </a:bodyPr>
          <a:lstStyle/>
          <a:p>
            <a:r>
              <a:rPr lang="en-US" sz="2000" b="1" dirty="0" smtClean="0">
                <a:latin typeface="Courier New" panose="02070309020205020404" pitchFamily="49" charset="0"/>
                <a:cs typeface="Courier New" panose="02070309020205020404" pitchFamily="49" charset="0"/>
              </a:rPr>
              <a:t>Employee newEmployee1(“Ada Lovelace”);</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13051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057400" y="152400"/>
            <a:ext cx="6347713" cy="1320800"/>
          </a:xfrm>
          <a:solidFill>
            <a:srgbClr val="FFFF00"/>
          </a:solidFill>
        </p:spPr>
        <p:txBody>
          <a:bodyPr/>
          <a:lstStyle/>
          <a:p>
            <a:r>
              <a:rPr lang="en-US" altLang="en-US" dirty="0" smtClean="0"/>
              <a:t>Default and more - Constructors</a:t>
            </a:r>
          </a:p>
        </p:txBody>
      </p:sp>
      <p:sp>
        <p:nvSpPr>
          <p:cNvPr id="57347" name="Rectangle 5"/>
          <p:cNvSpPr>
            <a:spLocks noChangeArrowheads="1"/>
          </p:cNvSpPr>
          <p:nvPr/>
        </p:nvSpPr>
        <p:spPr bwMode="auto">
          <a:xfrm>
            <a:off x="990600" y="2133600"/>
            <a:ext cx="7162800" cy="3416320"/>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class Dog </a:t>
            </a:r>
            <a:endParaRPr lang="en-US" altLang="en-US" sz="2400" b="1" dirty="0" smtClean="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public:</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Dog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memberOne</a:t>
            </a: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Dog (float </a:t>
            </a:r>
            <a:r>
              <a:rPr lang="en-US" altLang="en-US" sz="2400" b="1" dirty="0" err="1">
                <a:latin typeface="Courier New" panose="02070309020205020404" pitchFamily="49" charset="0"/>
                <a:cs typeface="Courier New" panose="02070309020205020404" pitchFamily="49" charset="0"/>
              </a:rPr>
              <a:t>memberTwo</a:t>
            </a: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endParaRPr lang="en-US" altLang="en-US" sz="2400" b="1"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Dog::Dog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memberOne</a:t>
            </a: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Dog::Dog (float </a:t>
            </a:r>
            <a:r>
              <a:rPr lang="en-US" altLang="en-US" sz="2400" b="1" dirty="0" err="1">
                <a:latin typeface="Courier New" panose="02070309020205020404" pitchFamily="49" charset="0"/>
                <a:cs typeface="Courier New" panose="02070309020205020404" pitchFamily="49" charset="0"/>
              </a:rPr>
              <a:t>memberTwo</a:t>
            </a:r>
            <a:r>
              <a:rPr lang="en-US" alt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7096277"/>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33601" y="228600"/>
            <a:ext cx="5029200" cy="685800"/>
          </a:xfrm>
          <a:solidFill>
            <a:srgbClr val="FFFF00"/>
          </a:solidFill>
        </p:spPr>
        <p:txBody>
          <a:bodyPr/>
          <a:lstStyle/>
          <a:p>
            <a:r>
              <a:rPr lang="en-US" altLang="en-US" dirty="0" smtClean="0"/>
              <a:t>Calling a Constructors</a:t>
            </a:r>
          </a:p>
        </p:txBody>
      </p:sp>
      <p:sp>
        <p:nvSpPr>
          <p:cNvPr id="58371" name="Rectangle 5"/>
          <p:cNvSpPr>
            <a:spLocks noChangeArrowheads="1"/>
          </p:cNvSpPr>
          <p:nvPr/>
        </p:nvSpPr>
        <p:spPr bwMode="auto">
          <a:xfrm>
            <a:off x="685800" y="1447800"/>
            <a:ext cx="71628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Dog bark;</a:t>
            </a:r>
          </a:p>
          <a:p>
            <a:pPr eaLnBrk="1" hangingPunct="1">
              <a:spcBef>
                <a:spcPct val="0"/>
              </a:spcBef>
              <a:buFontTx/>
              <a:buNone/>
            </a:pPr>
            <a:endParaRPr lang="en-US" altLang="en-US" sz="2400" dirty="0"/>
          </a:p>
          <a:p>
            <a:pPr eaLnBrk="1" hangingPunct="1">
              <a:spcBef>
                <a:spcPct val="0"/>
              </a:spcBef>
              <a:buFontTx/>
              <a:buNone/>
            </a:pPr>
            <a:r>
              <a:rPr lang="en-US" altLang="en-US" sz="2400" dirty="0">
                <a:latin typeface="+mn-lt"/>
              </a:rPr>
              <a:t>The bark object is created and the program looks for the default constructor in the Dog class because we specified no parameters.</a:t>
            </a:r>
          </a:p>
          <a:p>
            <a:pPr eaLnBrk="1" hangingPunct="1">
              <a:spcBef>
                <a:spcPct val="0"/>
              </a:spcBef>
              <a:buFontTx/>
              <a:buNone/>
            </a:pPr>
            <a:endParaRPr lang="en-US" altLang="en-US" sz="2400" b="1"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Dog bark(447);</a:t>
            </a:r>
          </a:p>
          <a:p>
            <a:pPr eaLnBrk="1" hangingPunct="1">
              <a:spcBef>
                <a:spcPct val="0"/>
              </a:spcBef>
              <a:buFontTx/>
              <a:buNone/>
            </a:pPr>
            <a:r>
              <a:rPr lang="en-US" altLang="en-US" sz="2400" dirty="0"/>
              <a:t> </a:t>
            </a:r>
          </a:p>
          <a:p>
            <a:pPr eaLnBrk="1" hangingPunct="1">
              <a:spcBef>
                <a:spcPct val="0"/>
              </a:spcBef>
              <a:buFontTx/>
              <a:buNone/>
            </a:pPr>
            <a:r>
              <a:rPr lang="en-US" altLang="en-US" sz="2400" dirty="0">
                <a:latin typeface="+mn-lt"/>
              </a:rPr>
              <a:t>Here, the program looks for the constructor taking an integer.</a:t>
            </a:r>
          </a:p>
        </p:txBody>
      </p:sp>
    </p:spTree>
    <p:extLst>
      <p:ext uri="{BB962C8B-B14F-4D97-AF65-F5344CB8AC3E}">
        <p14:creationId xmlns:p14="http://schemas.microsoft.com/office/powerpoint/2010/main" val="1789928547"/>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05001" y="76200"/>
            <a:ext cx="4876800" cy="1320800"/>
          </a:xfrm>
          <a:solidFill>
            <a:srgbClr val="FFFF00"/>
          </a:solidFill>
        </p:spPr>
        <p:txBody>
          <a:bodyPr/>
          <a:lstStyle/>
          <a:p>
            <a:r>
              <a:rPr lang="en-US" altLang="en-US" dirty="0" smtClean="0"/>
              <a:t>Passing Arguments to Constructors</a:t>
            </a:r>
          </a:p>
        </p:txBody>
      </p:sp>
      <p:sp>
        <p:nvSpPr>
          <p:cNvPr id="60419" name="Rectangle 3"/>
          <p:cNvSpPr>
            <a:spLocks noGrp="1" noChangeArrowheads="1"/>
          </p:cNvSpPr>
          <p:nvPr>
            <p:ph idx="1"/>
          </p:nvPr>
        </p:nvSpPr>
        <p:spPr>
          <a:xfrm>
            <a:off x="457200" y="1736725"/>
            <a:ext cx="7999413" cy="3743325"/>
          </a:xfrm>
        </p:spPr>
        <p:txBody>
          <a:bodyPr>
            <a:normAutofit fontScale="92500" lnSpcReduction="10000"/>
          </a:bodyPr>
          <a:lstStyle/>
          <a:p>
            <a:pPr>
              <a:lnSpc>
                <a:spcPct val="90000"/>
              </a:lnSpc>
              <a:spcBef>
                <a:spcPct val="40000"/>
              </a:spcBef>
            </a:pPr>
            <a:r>
              <a:rPr lang="en-US" altLang="en-US" sz="2800" dirty="0" smtClean="0"/>
              <a:t>To create a constructor that takes arguments:</a:t>
            </a:r>
          </a:p>
          <a:p>
            <a:pPr lvl="1">
              <a:lnSpc>
                <a:spcPct val="90000"/>
              </a:lnSpc>
              <a:spcBef>
                <a:spcPct val="40000"/>
              </a:spcBef>
            </a:pPr>
            <a:r>
              <a:rPr lang="en-US" altLang="en-US" sz="2400" dirty="0" smtClean="0"/>
              <a:t>indicate parameters in prototype:</a:t>
            </a:r>
            <a:br>
              <a:rPr lang="en-US" altLang="en-US" sz="2400" dirty="0" smtClean="0"/>
            </a:br>
            <a:r>
              <a:rPr lang="en-US" altLang="en-US" sz="2400" dirty="0" smtClean="0"/>
              <a:t/>
            </a:r>
            <a:br>
              <a:rPr lang="en-US" altLang="en-US" sz="2400" dirty="0" smtClean="0"/>
            </a:br>
            <a:r>
              <a:rPr lang="en-US" altLang="en-US" sz="2400" b="1" dirty="0" smtClean="0">
                <a:latin typeface="Courier New" panose="02070309020205020404" pitchFamily="49" charset="0"/>
              </a:rPr>
              <a:t>Rectangle(double, double);</a:t>
            </a:r>
            <a:r>
              <a:rPr lang="en-US" altLang="en-US" sz="2400" dirty="0" smtClean="0">
                <a:latin typeface="Courier New" panose="02070309020205020404" pitchFamily="49" charset="0"/>
              </a:rPr>
              <a:t/>
            </a:r>
            <a:br>
              <a:rPr lang="en-US" altLang="en-US" sz="2400" dirty="0" smtClean="0">
                <a:latin typeface="Courier New" panose="02070309020205020404" pitchFamily="49" charset="0"/>
              </a:rPr>
            </a:br>
            <a:endParaRPr lang="en-US" altLang="en-US" sz="2400" dirty="0" smtClean="0">
              <a:latin typeface="Courier New" panose="02070309020205020404" pitchFamily="49" charset="0"/>
            </a:endParaRPr>
          </a:p>
          <a:p>
            <a:pPr lvl="1">
              <a:lnSpc>
                <a:spcPct val="90000"/>
              </a:lnSpc>
              <a:spcBef>
                <a:spcPct val="40000"/>
              </a:spcBef>
            </a:pPr>
            <a:r>
              <a:rPr lang="en-US" altLang="en-US" sz="2400" dirty="0" smtClean="0"/>
              <a:t>Use parameters in the definition:</a:t>
            </a:r>
            <a:br>
              <a:rPr lang="en-US" altLang="en-US" sz="2400" dirty="0" smtClean="0"/>
            </a:br>
            <a:r>
              <a:rPr lang="en-US" altLang="en-US" sz="2400" b="1" dirty="0" smtClean="0"/>
              <a:t/>
            </a:r>
            <a:br>
              <a:rPr lang="en-US" altLang="en-US" sz="2400" b="1" dirty="0" smtClean="0"/>
            </a:br>
            <a:r>
              <a:rPr lang="en-US" altLang="en-US" sz="2400" b="1" dirty="0" smtClean="0">
                <a:latin typeface="Courier New" panose="02070309020205020404" pitchFamily="49" charset="0"/>
              </a:rPr>
              <a:t>Rectangle::Rectangle(double w, double </a:t>
            </a:r>
            <a:r>
              <a:rPr lang="en-US" altLang="en-US" sz="2400" b="1" dirty="0" err="1" smtClean="0">
                <a:latin typeface="Courier New" panose="02070309020205020404" pitchFamily="49" charset="0"/>
              </a:rPr>
              <a:t>len</a:t>
            </a:r>
            <a:r>
              <a:rPr lang="en-US" altLang="en-US" sz="2400" b="1" dirty="0" smtClean="0">
                <a:latin typeface="Courier New" panose="02070309020205020404" pitchFamily="49" charset="0"/>
              </a:rPr>
              <a:t>)</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   width = w;</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   length = </a:t>
            </a:r>
            <a:r>
              <a:rPr lang="en-US" altLang="en-US" sz="2400" b="1" dirty="0" err="1" smtClean="0">
                <a:latin typeface="Courier New" panose="02070309020205020404" pitchFamily="49" charset="0"/>
              </a:rPr>
              <a:t>len</a:t>
            </a:r>
            <a:r>
              <a:rPr lang="en-US" altLang="en-US" sz="2400" b="1" dirty="0" smtClean="0">
                <a:latin typeface="Courier New" panose="02070309020205020404" pitchFamily="49" charset="0"/>
              </a:rPr>
              <a:t>;</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a:t>
            </a:r>
          </a:p>
        </p:txBody>
      </p:sp>
    </p:spTree>
    <p:extLst>
      <p:ext uri="{BB962C8B-B14F-4D97-AF65-F5344CB8AC3E}">
        <p14:creationId xmlns:p14="http://schemas.microsoft.com/office/powerpoint/2010/main" val="2675858164"/>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57200" y="1766888"/>
            <a:ext cx="7999413" cy="3741737"/>
          </a:xfrm>
        </p:spPr>
        <p:txBody>
          <a:bodyPr/>
          <a:lstStyle/>
          <a:p>
            <a:pPr>
              <a:lnSpc>
                <a:spcPct val="90000"/>
              </a:lnSpc>
              <a:spcBef>
                <a:spcPct val="40000"/>
              </a:spcBef>
            </a:pPr>
            <a:r>
              <a:rPr lang="en-US" altLang="en-US" sz="2800" dirty="0" smtClean="0"/>
              <a:t>You can pass arguments to the constructor when you create an object:</a:t>
            </a:r>
            <a:br>
              <a:rPr lang="en-US" altLang="en-US" sz="2800" dirty="0" smtClean="0"/>
            </a:br>
            <a:endParaRPr lang="en-US" altLang="en-US" sz="2800" dirty="0" smtClean="0"/>
          </a:p>
          <a:p>
            <a:pPr lvl="1">
              <a:lnSpc>
                <a:spcPct val="90000"/>
              </a:lnSpc>
              <a:spcBef>
                <a:spcPct val="40000"/>
              </a:spcBef>
              <a:buFontTx/>
              <a:buNone/>
            </a:pPr>
            <a:r>
              <a:rPr lang="en-US" altLang="en-US" sz="2400" dirty="0" smtClean="0"/>
              <a:t>	</a:t>
            </a:r>
            <a:r>
              <a:rPr lang="en-US" altLang="en-US" sz="2400" b="1" dirty="0" smtClean="0">
                <a:latin typeface="Courier New" panose="02070309020205020404" pitchFamily="49" charset="0"/>
              </a:rPr>
              <a:t>Rectangle r(10, 5);</a:t>
            </a:r>
          </a:p>
        </p:txBody>
      </p:sp>
      <p:sp>
        <p:nvSpPr>
          <p:cNvPr id="5" name="Rectangle 2"/>
          <p:cNvSpPr>
            <a:spLocks noGrp="1" noChangeArrowheads="1"/>
          </p:cNvSpPr>
          <p:nvPr>
            <p:ph type="title"/>
          </p:nvPr>
        </p:nvSpPr>
        <p:spPr>
          <a:xfrm>
            <a:off x="1905001" y="76200"/>
            <a:ext cx="4876800" cy="1320800"/>
          </a:xfrm>
          <a:solidFill>
            <a:srgbClr val="FFFF00"/>
          </a:solidFill>
        </p:spPr>
        <p:txBody>
          <a:bodyPr/>
          <a:lstStyle/>
          <a:p>
            <a:r>
              <a:rPr lang="en-US" altLang="en-US" dirty="0" smtClean="0"/>
              <a:t>Passing Arguments to Constructors</a:t>
            </a:r>
          </a:p>
        </p:txBody>
      </p:sp>
    </p:spTree>
    <p:extLst>
      <p:ext uri="{BB962C8B-B14F-4D97-AF65-F5344CB8AC3E}">
        <p14:creationId xmlns:p14="http://schemas.microsoft.com/office/powerpoint/2010/main" val="2591188768"/>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57400" y="152400"/>
            <a:ext cx="4267201" cy="1295400"/>
          </a:xfrm>
          <a:solidFill>
            <a:srgbClr val="FFFF00"/>
          </a:solidFill>
        </p:spPr>
        <p:txBody>
          <a:bodyPr/>
          <a:lstStyle/>
          <a:p>
            <a:r>
              <a:rPr lang="en-US" altLang="en-US" dirty="0" smtClean="0"/>
              <a:t>More About Default Constructors</a:t>
            </a:r>
          </a:p>
        </p:txBody>
      </p:sp>
      <p:sp>
        <p:nvSpPr>
          <p:cNvPr id="62467" name="Rectangle 3"/>
          <p:cNvSpPr>
            <a:spLocks noGrp="1" noChangeArrowheads="1"/>
          </p:cNvSpPr>
          <p:nvPr>
            <p:ph idx="1"/>
          </p:nvPr>
        </p:nvSpPr>
        <p:spPr>
          <a:xfrm>
            <a:off x="609598" y="1752600"/>
            <a:ext cx="7010402" cy="4288763"/>
          </a:xfrm>
        </p:spPr>
        <p:txBody>
          <a:bodyPr>
            <a:normAutofit lnSpcReduction="10000"/>
          </a:bodyPr>
          <a:lstStyle/>
          <a:p>
            <a:pPr>
              <a:lnSpc>
                <a:spcPct val="90000"/>
              </a:lnSpc>
            </a:pPr>
            <a:r>
              <a:rPr lang="en-US" altLang="en-US" sz="2800" dirty="0" smtClean="0"/>
              <a:t>If all of a constructor's parameters have default arguments, then it is a default constructor. For example:</a:t>
            </a:r>
            <a:br>
              <a:rPr lang="en-US" altLang="en-US" sz="2800" dirty="0" smtClean="0"/>
            </a:br>
            <a:endParaRPr lang="en-US" altLang="en-US" sz="2800" dirty="0" smtClean="0"/>
          </a:p>
          <a:p>
            <a:pPr lvl="1">
              <a:lnSpc>
                <a:spcPct val="90000"/>
              </a:lnSpc>
              <a:spcBef>
                <a:spcPct val="40000"/>
              </a:spcBef>
              <a:buFontTx/>
              <a:buNone/>
            </a:pPr>
            <a:r>
              <a:rPr lang="en-US" altLang="en-US" sz="2400" b="1" dirty="0" smtClean="0">
                <a:latin typeface="Courier New" panose="02070309020205020404" pitchFamily="49" charset="0"/>
              </a:rPr>
              <a:t>Rectangle(double = 0, double = 0);</a:t>
            </a:r>
            <a:r>
              <a:rPr lang="en-US" altLang="en-US" sz="2400" dirty="0" smtClean="0">
                <a:latin typeface="Courier New" panose="02070309020205020404" pitchFamily="49" charset="0"/>
              </a:rPr>
              <a:t/>
            </a:r>
            <a:br>
              <a:rPr lang="en-US" altLang="en-US" sz="2400" dirty="0" smtClean="0">
                <a:latin typeface="Courier New" panose="02070309020205020404" pitchFamily="49" charset="0"/>
              </a:rPr>
            </a:br>
            <a:endParaRPr lang="en-US" altLang="en-US" sz="2400" dirty="0" smtClean="0">
              <a:latin typeface="Courier New" panose="02070309020205020404" pitchFamily="49" charset="0"/>
            </a:endParaRPr>
          </a:p>
          <a:p>
            <a:pPr>
              <a:lnSpc>
                <a:spcPct val="90000"/>
              </a:lnSpc>
            </a:pPr>
            <a:r>
              <a:rPr lang="en-US" altLang="en-US" sz="2800" dirty="0" smtClean="0"/>
              <a:t>Creating an object and passing no arguments will cause this constructor to execute:</a:t>
            </a:r>
            <a:br>
              <a:rPr lang="en-US" altLang="en-US" sz="2800" dirty="0" smtClean="0"/>
            </a:br>
            <a:r>
              <a:rPr lang="en-US" altLang="en-US" sz="2800" dirty="0" smtClean="0"/>
              <a:t/>
            </a:r>
            <a:br>
              <a:rPr lang="en-US" altLang="en-US" sz="2800" dirty="0" smtClean="0"/>
            </a:br>
            <a:r>
              <a:rPr lang="en-US" altLang="en-US" sz="2800" b="1" dirty="0" smtClean="0">
                <a:latin typeface="Courier New" panose="02070309020205020404" pitchFamily="49" charset="0"/>
              </a:rPr>
              <a:t>Rectangle r;</a:t>
            </a:r>
          </a:p>
          <a:p>
            <a:pPr lvl="1">
              <a:lnSpc>
                <a:spcPct val="90000"/>
              </a:lnSpc>
              <a:spcBef>
                <a:spcPct val="40000"/>
              </a:spcBef>
              <a:buFontTx/>
              <a:buNone/>
            </a:pPr>
            <a:endParaRPr lang="en-US" altLang="en-US" sz="2400" dirty="0" smtClean="0">
              <a:latin typeface="Courier New" panose="02070309020205020404" pitchFamily="49" charset="0"/>
            </a:endParaRPr>
          </a:p>
        </p:txBody>
      </p:sp>
    </p:spTree>
    <p:extLst>
      <p:ext uri="{BB962C8B-B14F-4D97-AF65-F5344CB8AC3E}">
        <p14:creationId xmlns:p14="http://schemas.microsoft.com/office/powerpoint/2010/main" val="3009548207"/>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057400" y="76200"/>
            <a:ext cx="5105401" cy="1320800"/>
          </a:xfrm>
          <a:solidFill>
            <a:srgbClr val="FFFF00"/>
          </a:solidFill>
        </p:spPr>
        <p:txBody>
          <a:bodyPr/>
          <a:lstStyle/>
          <a:p>
            <a:r>
              <a:rPr lang="en-US" altLang="en-US" dirty="0" smtClean="0"/>
              <a:t>Classes with No Default Constructor</a:t>
            </a:r>
          </a:p>
        </p:txBody>
      </p:sp>
      <p:sp>
        <p:nvSpPr>
          <p:cNvPr id="63491" name="Rectangle 3"/>
          <p:cNvSpPr>
            <a:spLocks noGrp="1" noChangeArrowheads="1"/>
          </p:cNvSpPr>
          <p:nvPr>
            <p:ph idx="1"/>
          </p:nvPr>
        </p:nvSpPr>
        <p:spPr>
          <a:xfrm>
            <a:off x="609598" y="2160590"/>
            <a:ext cx="7467601" cy="3880773"/>
          </a:xfrm>
        </p:spPr>
        <p:txBody>
          <a:bodyPr>
            <a:normAutofit/>
          </a:bodyPr>
          <a:lstStyle/>
          <a:p>
            <a:r>
              <a:rPr lang="en-US" altLang="en-US" sz="2800" dirty="0" smtClean="0"/>
              <a:t>When all of a class's constructors require arguments, then the class has NO default constructor.</a:t>
            </a:r>
            <a:br>
              <a:rPr lang="en-US" altLang="en-US" sz="2800" dirty="0" smtClean="0"/>
            </a:br>
            <a:endParaRPr lang="en-US" altLang="en-US" sz="2800" dirty="0" smtClean="0"/>
          </a:p>
          <a:p>
            <a:r>
              <a:rPr lang="en-US" altLang="en-US" sz="2800" dirty="0" smtClean="0"/>
              <a:t>When this is the case, you must pass the required arguments to the constructor when creating an object.</a:t>
            </a:r>
          </a:p>
        </p:txBody>
      </p:sp>
    </p:spTree>
    <p:extLst>
      <p:ext uri="{BB962C8B-B14F-4D97-AF65-F5344CB8AC3E}">
        <p14:creationId xmlns:p14="http://schemas.microsoft.com/office/powerpoint/2010/main" val="18708226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57400" y="152400"/>
            <a:ext cx="6629400" cy="685800"/>
          </a:xfrm>
          <a:solidFill>
            <a:srgbClr val="FFFF00"/>
          </a:solidFill>
        </p:spPr>
        <p:txBody>
          <a:bodyPr>
            <a:normAutofit/>
          </a:bodyPr>
          <a:lstStyle/>
          <a:p>
            <a:r>
              <a:rPr lang="en-US" altLang="en-US" dirty="0" smtClean="0"/>
              <a:t>More examples of Constructors</a:t>
            </a:r>
          </a:p>
        </p:txBody>
      </p:sp>
      <p:sp>
        <p:nvSpPr>
          <p:cNvPr id="62467" name="Rectangle 3"/>
          <p:cNvSpPr>
            <a:spLocks noGrp="1" noChangeArrowheads="1"/>
          </p:cNvSpPr>
          <p:nvPr>
            <p:ph idx="1"/>
          </p:nvPr>
        </p:nvSpPr>
        <p:spPr>
          <a:xfrm>
            <a:off x="381000" y="990600"/>
            <a:ext cx="8001001" cy="4288763"/>
          </a:xfrm>
        </p:spPr>
        <p:txBody>
          <a:bodyPr>
            <a:noAutofit/>
          </a:bodyPr>
          <a:lstStyle/>
          <a:p>
            <a:pPr lvl="1">
              <a:lnSpc>
                <a:spcPct val="90000"/>
              </a:lnSpc>
              <a:spcBef>
                <a:spcPct val="40000"/>
              </a:spcBef>
              <a:buFontTx/>
              <a:buNone/>
            </a:pPr>
            <a:r>
              <a:rPr lang="en-US" altLang="en-US" sz="2200" b="1" dirty="0">
                <a:latin typeface="Courier New" panose="02070309020205020404" pitchFamily="49" charset="0"/>
              </a:rPr>
              <a:t>class Point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latin typeface="Courier New" panose="02070309020205020404" pitchFamily="49" charset="0"/>
              </a:rPr>
              <a:t>{</a:t>
            </a:r>
            <a:endParaRPr lang="en-US" altLang="en-US" sz="2200" b="1" dirty="0">
              <a:latin typeface="Courier New" panose="02070309020205020404" pitchFamily="49" charset="0"/>
            </a:endParaRPr>
          </a:p>
          <a:p>
            <a:pPr lvl="1">
              <a:lnSpc>
                <a:spcPct val="90000"/>
              </a:lnSpc>
              <a:spcBef>
                <a:spcPct val="40000"/>
              </a:spcBef>
              <a:buFontTx/>
              <a:buNone/>
            </a:pPr>
            <a:r>
              <a:rPr lang="en-US" altLang="en-US" sz="2200" b="1" dirty="0">
                <a:latin typeface="Courier New" panose="02070309020205020404" pitchFamily="49" charset="0"/>
              </a:rPr>
              <a:t>    public:</a:t>
            </a:r>
          </a:p>
          <a:p>
            <a:pPr lvl="1">
              <a:lnSpc>
                <a:spcPct val="90000"/>
              </a:lnSpc>
              <a:spcBef>
                <a:spcPct val="40000"/>
              </a:spcBef>
              <a:buFontTx/>
              <a:buNone/>
            </a:pPr>
            <a:r>
              <a:rPr lang="en-US" altLang="en-US" sz="2200" b="1" dirty="0" smtClean="0">
                <a:solidFill>
                  <a:schemeClr val="accent2">
                    <a:lumMod val="50000"/>
                  </a:schemeClr>
                </a:solidFill>
                <a:latin typeface="Courier New" panose="02070309020205020404" pitchFamily="49" charset="0"/>
              </a:rPr>
              <a:t>// no </a:t>
            </a:r>
            <a:r>
              <a:rPr lang="en-US" altLang="en-US" sz="2200" b="1" dirty="0" err="1" smtClean="0">
                <a:solidFill>
                  <a:schemeClr val="accent2">
                    <a:lumMod val="50000"/>
                  </a:schemeClr>
                </a:solidFill>
                <a:latin typeface="Courier New" panose="02070309020205020404" pitchFamily="49" charset="0"/>
              </a:rPr>
              <a:t>parm</a:t>
            </a:r>
            <a:r>
              <a:rPr lang="en-US" altLang="en-US" sz="2200" b="1" dirty="0" smtClean="0">
                <a:solidFill>
                  <a:schemeClr val="accent2">
                    <a:lumMod val="50000"/>
                  </a:schemeClr>
                </a:solidFill>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default constructor</a:t>
            </a:r>
          </a:p>
          <a:p>
            <a:pPr lvl="1">
              <a:lnSpc>
                <a:spcPct val="90000"/>
              </a:lnSpc>
              <a:spcBef>
                <a:spcPct val="40000"/>
              </a:spcBef>
              <a:buFontTx/>
              <a:buNone/>
            </a:pPr>
            <a:r>
              <a:rPr lang="en-US" altLang="en-US" sz="2200" b="1" dirty="0">
                <a:latin typeface="Courier New" panose="02070309020205020404" pitchFamily="49" charset="0"/>
              </a:rPr>
              <a:t> </a:t>
            </a:r>
            <a:r>
              <a:rPr lang="en-US" altLang="en-US" sz="2200" b="1" dirty="0" smtClean="0">
                <a:latin typeface="Courier New" panose="02070309020205020404" pitchFamily="49" charset="0"/>
              </a:rPr>
              <a:t>       Point</a:t>
            </a:r>
            <a:r>
              <a:rPr lang="en-US" altLang="en-US" sz="2200" b="1" dirty="0">
                <a:latin typeface="Courier New" panose="02070309020205020404" pitchFamily="49" charset="0"/>
              </a:rPr>
              <a:t>();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solidFill>
                  <a:schemeClr val="accent2">
                    <a:lumMod val="50000"/>
                  </a:schemeClr>
                </a:solidFill>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constructor with </a:t>
            </a:r>
            <a:r>
              <a:rPr lang="en-US" altLang="en-US" sz="2200" b="1" dirty="0" err="1" smtClean="0">
                <a:solidFill>
                  <a:schemeClr val="accent2">
                    <a:lumMod val="50000"/>
                  </a:schemeClr>
                </a:solidFill>
                <a:latin typeface="Courier New" panose="02070309020205020404" pitchFamily="49" charset="0"/>
              </a:rPr>
              <a:t>parms</a:t>
            </a:r>
            <a:endParaRPr lang="en-US" altLang="en-US" sz="2200" b="1" dirty="0">
              <a:solidFill>
                <a:schemeClr val="accent2">
                  <a:lumMod val="50000"/>
                </a:schemeClr>
              </a:solidFill>
              <a:latin typeface="Courier New" panose="02070309020205020404" pitchFamily="49" charset="0"/>
            </a:endParaRPr>
          </a:p>
          <a:p>
            <a:pPr lvl="1">
              <a:lnSpc>
                <a:spcPct val="90000"/>
              </a:lnSpc>
              <a:spcBef>
                <a:spcPct val="40000"/>
              </a:spcBef>
              <a:buNone/>
            </a:pPr>
            <a:r>
              <a:rPr lang="en-US" altLang="en-US" sz="2200" b="1" dirty="0" smtClean="0">
                <a:latin typeface="Courier New" panose="02070309020205020404" pitchFamily="49" charset="0"/>
              </a:rPr>
              <a:t>        Point(</a:t>
            </a:r>
            <a:r>
              <a:rPr lang="en-US" altLang="en-US" sz="2200" b="1" dirty="0" err="1" smtClean="0">
                <a:latin typeface="Courier New" panose="02070309020205020404" pitchFamily="49" charset="0"/>
              </a:rPr>
              <a:t>int</a:t>
            </a:r>
            <a:r>
              <a:rPr lang="en-US" altLang="en-US" sz="2200" b="1" dirty="0" smtClean="0">
                <a:latin typeface="Courier New" panose="02070309020205020404" pitchFamily="49" charset="0"/>
              </a:rPr>
              <a:t> </a:t>
            </a:r>
            <a:r>
              <a:rPr lang="en-US" altLang="en-US" sz="2200" b="1" dirty="0" err="1">
                <a:latin typeface="Courier New" panose="02070309020205020404" pitchFamily="49" charset="0"/>
              </a:rPr>
              <a:t>new_x</a:t>
            </a:r>
            <a:r>
              <a:rPr lang="en-US" altLang="en-US" sz="2200" b="1" dirty="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a:t>
            </a:r>
            <a:r>
              <a:rPr lang="en-US" altLang="en-US" sz="2200" b="1" dirty="0" err="1">
                <a:latin typeface="Courier New" panose="02070309020205020404" pitchFamily="49" charset="0"/>
              </a:rPr>
              <a:t>new_y</a:t>
            </a:r>
            <a:r>
              <a:rPr lang="en-US" altLang="en-US" sz="2200" b="1" dirty="0">
                <a:latin typeface="Courier New" panose="02070309020205020404" pitchFamily="49" charset="0"/>
              </a:rPr>
              <a:t>); </a:t>
            </a:r>
          </a:p>
          <a:p>
            <a:pPr lvl="1">
              <a:lnSpc>
                <a:spcPct val="90000"/>
              </a:lnSpc>
              <a:spcBef>
                <a:spcPct val="40000"/>
              </a:spcBef>
              <a:buFontTx/>
              <a:buNone/>
            </a:pPr>
            <a:r>
              <a:rPr lang="en-US" altLang="en-US" sz="2200" b="1" dirty="0" smtClean="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a:t>
            </a:r>
            <a:r>
              <a:rPr lang="en-US" altLang="en-US" sz="2200" b="1" dirty="0" err="1">
                <a:latin typeface="Courier New" panose="02070309020205020404" pitchFamily="49" charset="0"/>
              </a:rPr>
              <a:t>getX</a:t>
            </a:r>
            <a:r>
              <a:rPr lang="en-US" altLang="en-US" sz="2200" b="1" dirty="0">
                <a:latin typeface="Courier New" panose="02070309020205020404" pitchFamily="49" charset="0"/>
              </a:rPr>
              <a:t>();</a:t>
            </a:r>
          </a:p>
          <a:p>
            <a:pPr lvl="1">
              <a:lnSpc>
                <a:spcPct val="90000"/>
              </a:lnSpc>
              <a:spcBef>
                <a:spcPct val="40000"/>
              </a:spcBef>
              <a:buFontTx/>
              <a:buNone/>
            </a:pPr>
            <a:r>
              <a:rPr lang="en-US" altLang="en-US" sz="2200" b="1" dirty="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a:t>
            </a:r>
            <a:r>
              <a:rPr lang="en-US" altLang="en-US" sz="2200" b="1" dirty="0" err="1">
                <a:latin typeface="Courier New" panose="02070309020205020404" pitchFamily="49" charset="0"/>
              </a:rPr>
              <a:t>getY</a:t>
            </a:r>
            <a:r>
              <a:rPr lang="en-US" altLang="en-US" sz="2200" b="1" dirty="0">
                <a:latin typeface="Courier New" panose="02070309020205020404" pitchFamily="49" charset="0"/>
              </a:rPr>
              <a:t>();</a:t>
            </a:r>
          </a:p>
          <a:p>
            <a:pPr lvl="1">
              <a:lnSpc>
                <a:spcPct val="90000"/>
              </a:lnSpc>
              <a:spcBef>
                <a:spcPct val="40000"/>
              </a:spcBef>
              <a:buFontTx/>
              <a:buNone/>
            </a:pPr>
            <a:r>
              <a:rPr lang="en-US" altLang="en-US" sz="2200" b="1" dirty="0">
                <a:latin typeface="Courier New" panose="02070309020205020404" pitchFamily="49" charset="0"/>
              </a:rPr>
              <a:t>    private:</a:t>
            </a:r>
          </a:p>
          <a:p>
            <a:pPr lvl="1">
              <a:lnSpc>
                <a:spcPct val="90000"/>
              </a:lnSpc>
              <a:spcBef>
                <a:spcPct val="40000"/>
              </a:spcBef>
              <a:buFontTx/>
              <a:buNone/>
            </a:pPr>
            <a:r>
              <a:rPr lang="en-US" altLang="en-US" sz="2200" b="1" dirty="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x;</a:t>
            </a:r>
          </a:p>
          <a:p>
            <a:pPr lvl="1">
              <a:lnSpc>
                <a:spcPct val="90000"/>
              </a:lnSpc>
              <a:spcBef>
                <a:spcPct val="40000"/>
              </a:spcBef>
              <a:buFontTx/>
              <a:buNone/>
            </a:pPr>
            <a:r>
              <a:rPr lang="en-US" altLang="en-US" sz="2200" b="1" dirty="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y;</a:t>
            </a:r>
          </a:p>
          <a:p>
            <a:pPr lvl="1">
              <a:lnSpc>
                <a:spcPct val="90000"/>
              </a:lnSpc>
              <a:spcBef>
                <a:spcPct val="40000"/>
              </a:spcBef>
              <a:buFontTx/>
              <a:buNone/>
            </a:pPr>
            <a:r>
              <a:rPr lang="en-US" altLang="en-US" sz="2200" b="1" dirty="0" smtClean="0">
                <a:latin typeface="Courier New" panose="02070309020205020404" pitchFamily="49" charset="0"/>
              </a:rPr>
              <a:t>};                               point.hpp </a:t>
            </a:r>
          </a:p>
        </p:txBody>
      </p:sp>
    </p:spTree>
    <p:extLst>
      <p:ext uri="{BB962C8B-B14F-4D97-AF65-F5344CB8AC3E}">
        <p14:creationId xmlns:p14="http://schemas.microsoft.com/office/powerpoint/2010/main" val="1861936520"/>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57400" y="152400"/>
            <a:ext cx="6629400" cy="685800"/>
          </a:xfrm>
          <a:solidFill>
            <a:srgbClr val="FFFF00"/>
          </a:solidFill>
        </p:spPr>
        <p:txBody>
          <a:bodyPr>
            <a:normAutofit/>
          </a:bodyPr>
          <a:lstStyle/>
          <a:p>
            <a:r>
              <a:rPr lang="en-US" altLang="en-US" dirty="0" smtClean="0"/>
              <a:t>More examples of Constructors</a:t>
            </a:r>
          </a:p>
        </p:txBody>
      </p:sp>
      <p:sp>
        <p:nvSpPr>
          <p:cNvPr id="62467" name="Rectangle 3"/>
          <p:cNvSpPr>
            <a:spLocks noGrp="1" noChangeArrowheads="1"/>
          </p:cNvSpPr>
          <p:nvPr>
            <p:ph idx="1"/>
          </p:nvPr>
        </p:nvSpPr>
        <p:spPr>
          <a:xfrm>
            <a:off x="381000" y="990600"/>
            <a:ext cx="8001001" cy="4288763"/>
          </a:xfrm>
        </p:spPr>
        <p:txBody>
          <a:bodyPr>
            <a:noAutofit/>
          </a:bodyPr>
          <a:lstStyle/>
          <a:p>
            <a:pPr lvl="1">
              <a:lnSpc>
                <a:spcPct val="90000"/>
              </a:lnSpc>
              <a:spcBef>
                <a:spcPct val="40000"/>
              </a:spcBef>
              <a:buFontTx/>
              <a:buNone/>
            </a:pPr>
            <a:r>
              <a:rPr lang="en-US" altLang="en-US" sz="2200" b="1" dirty="0">
                <a:latin typeface="Courier New" panose="02070309020205020404" pitchFamily="49" charset="0"/>
              </a:rPr>
              <a:t>Point::Point()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 default constructor</a:t>
            </a:r>
          </a:p>
          <a:p>
            <a:pPr lvl="1">
              <a:lnSpc>
                <a:spcPct val="90000"/>
              </a:lnSpc>
              <a:spcBef>
                <a:spcPct val="40000"/>
              </a:spcBef>
              <a:buFontTx/>
              <a:buNone/>
            </a:pPr>
            <a:r>
              <a:rPr lang="en-US" altLang="en-US" sz="2200" b="1" dirty="0">
                <a:latin typeface="Courier New" panose="02070309020205020404" pitchFamily="49" charset="0"/>
              </a:rPr>
              <a:t>    x = 0;</a:t>
            </a:r>
          </a:p>
          <a:p>
            <a:pPr lvl="1">
              <a:lnSpc>
                <a:spcPct val="90000"/>
              </a:lnSpc>
              <a:spcBef>
                <a:spcPct val="40000"/>
              </a:spcBef>
              <a:buFontTx/>
              <a:buNone/>
            </a:pPr>
            <a:r>
              <a:rPr lang="en-US" altLang="en-US" sz="2200" b="1" dirty="0">
                <a:latin typeface="Courier New" panose="02070309020205020404" pitchFamily="49" charset="0"/>
              </a:rPr>
              <a:t>    y = 0;</a:t>
            </a:r>
          </a:p>
          <a:p>
            <a:pPr lvl="1">
              <a:lnSpc>
                <a:spcPct val="90000"/>
              </a:lnSpc>
              <a:spcBef>
                <a:spcPct val="40000"/>
              </a:spcBef>
              <a:buFontTx/>
              <a:buNone/>
            </a:pPr>
            <a:r>
              <a:rPr lang="en-US" altLang="en-US" sz="2200" b="1" dirty="0">
                <a:latin typeface="Courier New" panose="02070309020205020404" pitchFamily="49" charset="0"/>
              </a:rPr>
              <a:t>}</a:t>
            </a:r>
          </a:p>
          <a:p>
            <a:pPr lvl="1">
              <a:lnSpc>
                <a:spcPct val="90000"/>
              </a:lnSpc>
              <a:spcBef>
                <a:spcPct val="40000"/>
              </a:spcBef>
              <a:buFontTx/>
              <a:buNone/>
            </a:pPr>
            <a:endParaRPr lang="en-US" altLang="en-US" sz="2200" b="1" dirty="0">
              <a:latin typeface="Courier New" panose="02070309020205020404" pitchFamily="49" charset="0"/>
            </a:endParaRPr>
          </a:p>
          <a:p>
            <a:pPr lvl="1">
              <a:lnSpc>
                <a:spcPct val="90000"/>
              </a:lnSpc>
              <a:spcBef>
                <a:spcPct val="40000"/>
              </a:spcBef>
              <a:buFontTx/>
              <a:buNone/>
            </a:pPr>
            <a:r>
              <a:rPr lang="en-US" altLang="en-US" sz="2200" b="1" dirty="0">
                <a:latin typeface="Courier New" panose="02070309020205020404" pitchFamily="49" charset="0"/>
              </a:rPr>
              <a:t>Point::Point(</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a:t>
            </a:r>
            <a:r>
              <a:rPr lang="en-US" altLang="en-US" sz="2200" b="1" dirty="0" err="1">
                <a:latin typeface="Courier New" panose="02070309020205020404" pitchFamily="49" charset="0"/>
              </a:rPr>
              <a:t>new_x</a:t>
            </a:r>
            <a:r>
              <a:rPr lang="en-US" altLang="en-US" sz="2200" b="1" dirty="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a:t>
            </a:r>
            <a:r>
              <a:rPr lang="en-US" altLang="en-US" sz="2200" b="1" dirty="0" err="1">
                <a:latin typeface="Courier New" panose="02070309020205020404" pitchFamily="49" charset="0"/>
              </a:rPr>
              <a:t>new_y</a:t>
            </a:r>
            <a:r>
              <a:rPr lang="en-US" altLang="en-US" sz="2200" b="1" dirty="0">
                <a:latin typeface="Courier New" panose="02070309020205020404" pitchFamily="49" charset="0"/>
              </a:rPr>
              <a:t>)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 constructor</a:t>
            </a:r>
          </a:p>
          <a:p>
            <a:pPr lvl="1">
              <a:lnSpc>
                <a:spcPct val="90000"/>
              </a:lnSpc>
              <a:spcBef>
                <a:spcPct val="40000"/>
              </a:spcBef>
              <a:buFontTx/>
              <a:buNone/>
            </a:pPr>
            <a:r>
              <a:rPr lang="en-US" altLang="en-US" sz="2200" b="1" dirty="0">
                <a:latin typeface="Courier New" panose="02070309020205020404" pitchFamily="49" charset="0"/>
              </a:rPr>
              <a:t>    x = </a:t>
            </a:r>
            <a:r>
              <a:rPr lang="en-US" altLang="en-US" sz="2200" b="1" dirty="0" err="1">
                <a:latin typeface="Courier New" panose="02070309020205020404" pitchFamily="49" charset="0"/>
              </a:rPr>
              <a:t>new_x</a:t>
            </a:r>
            <a:r>
              <a:rPr lang="en-US" altLang="en-US" sz="2200" b="1" dirty="0">
                <a:latin typeface="Courier New" panose="02070309020205020404" pitchFamily="49" charset="0"/>
              </a:rPr>
              <a:t>;</a:t>
            </a:r>
          </a:p>
          <a:p>
            <a:pPr lvl="1">
              <a:lnSpc>
                <a:spcPct val="90000"/>
              </a:lnSpc>
              <a:spcBef>
                <a:spcPct val="40000"/>
              </a:spcBef>
              <a:buFontTx/>
              <a:buNone/>
            </a:pPr>
            <a:r>
              <a:rPr lang="en-US" altLang="en-US" sz="2200" b="1" dirty="0">
                <a:latin typeface="Courier New" panose="02070309020205020404" pitchFamily="49" charset="0"/>
              </a:rPr>
              <a:t>    y = </a:t>
            </a:r>
            <a:r>
              <a:rPr lang="en-US" altLang="en-US" sz="2200" b="1" dirty="0" err="1">
                <a:latin typeface="Courier New" panose="02070309020205020404" pitchFamily="49" charset="0"/>
              </a:rPr>
              <a:t>new_y</a:t>
            </a:r>
            <a:r>
              <a:rPr lang="en-US" altLang="en-US" sz="2200" b="1" dirty="0">
                <a:latin typeface="Courier New" panose="02070309020205020404" pitchFamily="49" charset="0"/>
              </a:rPr>
              <a:t>;</a:t>
            </a:r>
          </a:p>
          <a:p>
            <a:pPr lvl="1">
              <a:lnSpc>
                <a:spcPct val="90000"/>
              </a:lnSpc>
              <a:spcBef>
                <a:spcPct val="40000"/>
              </a:spcBef>
              <a:buFontTx/>
              <a:buNone/>
            </a:pPr>
            <a:r>
              <a:rPr lang="en-US" altLang="en-US" sz="2200" b="1" dirty="0" smtClean="0">
                <a:latin typeface="Courier New" panose="02070309020205020404" pitchFamily="49" charset="0"/>
              </a:rPr>
              <a:t>}</a:t>
            </a:r>
          </a:p>
          <a:p>
            <a:pPr lvl="1">
              <a:lnSpc>
                <a:spcPct val="90000"/>
              </a:lnSpc>
              <a:spcBef>
                <a:spcPct val="40000"/>
              </a:spcBef>
              <a:buFontTx/>
              <a:buNone/>
            </a:pPr>
            <a:r>
              <a:rPr lang="en-US" altLang="en-US" sz="2200" b="1" dirty="0">
                <a:latin typeface="Courier New" panose="02070309020205020404" pitchFamily="49" charset="0"/>
              </a:rPr>
              <a:t> </a:t>
            </a:r>
            <a:r>
              <a:rPr lang="en-US" altLang="en-US" sz="2200" b="1" dirty="0" smtClean="0">
                <a:latin typeface="Courier New" panose="02070309020205020404" pitchFamily="49" charset="0"/>
              </a:rPr>
              <a:t>                             point.cpp </a:t>
            </a:r>
          </a:p>
        </p:txBody>
      </p:sp>
    </p:spTree>
    <p:extLst>
      <p:ext uri="{BB962C8B-B14F-4D97-AF65-F5344CB8AC3E}">
        <p14:creationId xmlns:p14="http://schemas.microsoft.com/office/powerpoint/2010/main" val="99932523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3600" y="228600"/>
            <a:ext cx="5105401" cy="1066800"/>
          </a:xfrm>
          <a:solidFill>
            <a:srgbClr val="FFFF00"/>
          </a:solidFill>
        </p:spPr>
        <p:txBody>
          <a:bodyPr>
            <a:normAutofit fontScale="90000"/>
          </a:bodyPr>
          <a:lstStyle/>
          <a:p>
            <a:r>
              <a:rPr lang="en-US" altLang="en-US" dirty="0" smtClean="0"/>
              <a:t>Object-Oriented </a:t>
            </a:r>
            <a:br>
              <a:rPr lang="en-US" altLang="en-US" dirty="0" smtClean="0"/>
            </a:br>
            <a:r>
              <a:rPr lang="en-US" altLang="en-US" dirty="0" smtClean="0"/>
              <a:t>Programming Terminology</a:t>
            </a:r>
          </a:p>
        </p:txBody>
      </p:sp>
      <p:sp>
        <p:nvSpPr>
          <p:cNvPr id="19459" name="Rectangle 3"/>
          <p:cNvSpPr>
            <a:spLocks noGrp="1" noChangeArrowheads="1"/>
          </p:cNvSpPr>
          <p:nvPr>
            <p:ph idx="1"/>
          </p:nvPr>
        </p:nvSpPr>
        <p:spPr>
          <a:xfrm>
            <a:off x="629478" y="1447800"/>
            <a:ext cx="6914322" cy="3880773"/>
          </a:xfrm>
        </p:spPr>
        <p:txBody>
          <a:bodyPr>
            <a:normAutofit/>
          </a:bodyPr>
          <a:lstStyle/>
          <a:p>
            <a:r>
              <a:rPr lang="en-US" altLang="en-US" sz="2800" u="sng" dirty="0" smtClean="0"/>
              <a:t>encapsulation</a:t>
            </a:r>
            <a:r>
              <a:rPr lang="en-US" altLang="en-US" sz="2800" dirty="0" smtClean="0"/>
              <a:t>: methods of a class provide all the interface to the object’s data </a:t>
            </a:r>
          </a:p>
          <a:p>
            <a:endParaRPr lang="en-US" altLang="en-US" sz="2800" dirty="0" smtClean="0"/>
          </a:p>
          <a:p>
            <a:r>
              <a:rPr lang="en-US" altLang="en-US" sz="2800" u="sng" dirty="0" smtClean="0"/>
              <a:t>methods</a:t>
            </a:r>
            <a:r>
              <a:rPr lang="en-US" altLang="en-US" sz="2800" dirty="0" smtClean="0"/>
              <a:t> from outside of the class DO NOT interface </a:t>
            </a:r>
          </a:p>
          <a:p>
            <a:pPr lvl="1"/>
            <a:r>
              <a:rPr lang="en-US" altLang="en-US" sz="2600" dirty="0" smtClean="0"/>
              <a:t>Methods encompass all the knowledge of the particular object</a:t>
            </a:r>
          </a:p>
        </p:txBody>
      </p:sp>
    </p:spTree>
    <p:extLst>
      <p:ext uri="{BB962C8B-B14F-4D97-AF65-F5344CB8AC3E}">
        <p14:creationId xmlns:p14="http://schemas.microsoft.com/office/powerpoint/2010/main" val="2986476825"/>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57400" y="152400"/>
            <a:ext cx="6629400" cy="685800"/>
          </a:xfrm>
          <a:solidFill>
            <a:srgbClr val="FFFF00"/>
          </a:solidFill>
        </p:spPr>
        <p:txBody>
          <a:bodyPr>
            <a:normAutofit/>
          </a:bodyPr>
          <a:lstStyle/>
          <a:p>
            <a:r>
              <a:rPr lang="en-US" altLang="en-US" dirty="0" smtClean="0"/>
              <a:t>More examples of Constructors</a:t>
            </a:r>
          </a:p>
        </p:txBody>
      </p:sp>
      <p:sp>
        <p:nvSpPr>
          <p:cNvPr id="62467" name="Rectangle 3"/>
          <p:cNvSpPr>
            <a:spLocks noGrp="1" noChangeArrowheads="1"/>
          </p:cNvSpPr>
          <p:nvPr>
            <p:ph idx="1"/>
          </p:nvPr>
        </p:nvSpPr>
        <p:spPr>
          <a:xfrm>
            <a:off x="457200" y="1371600"/>
            <a:ext cx="8001001" cy="4288763"/>
          </a:xfrm>
        </p:spPr>
        <p:txBody>
          <a:bodyPr>
            <a:noAutofit/>
          </a:bodyPr>
          <a:lstStyle/>
          <a:p>
            <a:pPr lvl="1">
              <a:lnSpc>
                <a:spcPct val="90000"/>
              </a:lnSpc>
              <a:spcBef>
                <a:spcPct val="40000"/>
              </a:spcBef>
              <a:buFontTx/>
              <a:buNone/>
            </a:pPr>
            <a:r>
              <a:rPr lang="en-US" altLang="en-US" sz="2200" b="1" dirty="0" smtClean="0">
                <a:latin typeface="Courier New" panose="02070309020205020404" pitchFamily="49" charset="0"/>
              </a:rPr>
              <a:t>Point </a:t>
            </a:r>
            <a:r>
              <a:rPr lang="en-US" altLang="en-US" sz="2200" b="1" dirty="0">
                <a:latin typeface="Courier New" panose="02070309020205020404" pitchFamily="49" charset="0"/>
              </a:rPr>
              <a:t>p;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solidFill>
                  <a:schemeClr val="accent2">
                    <a:lumMod val="50000"/>
                  </a:schemeClr>
                </a:solidFill>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calls our default constructor</a:t>
            </a:r>
          </a:p>
          <a:p>
            <a:pPr lvl="1">
              <a:lnSpc>
                <a:spcPct val="90000"/>
              </a:lnSpc>
              <a:spcBef>
                <a:spcPct val="40000"/>
              </a:spcBef>
              <a:buFontTx/>
              <a:buNone/>
            </a:pPr>
            <a:r>
              <a:rPr lang="en-US" altLang="en-US" sz="2200" b="1" dirty="0" smtClean="0">
                <a:latin typeface="Courier New" panose="02070309020205020404" pitchFamily="49" charset="0"/>
              </a:rPr>
              <a:t>Point </a:t>
            </a:r>
            <a:r>
              <a:rPr lang="en-US" altLang="en-US" sz="2200" b="1" dirty="0">
                <a:latin typeface="Courier New" panose="02070309020205020404" pitchFamily="49" charset="0"/>
              </a:rPr>
              <a:t>q(10,20);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solidFill>
                  <a:schemeClr val="accent2">
                    <a:lumMod val="50000"/>
                  </a:schemeClr>
                </a:solidFill>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calls constructor with parameters</a:t>
            </a:r>
          </a:p>
          <a:p>
            <a:pPr lvl="1">
              <a:lnSpc>
                <a:spcPct val="90000"/>
              </a:lnSpc>
              <a:spcBef>
                <a:spcPct val="40000"/>
              </a:spcBef>
              <a:buFontTx/>
              <a:buNone/>
            </a:pPr>
            <a:r>
              <a:rPr lang="en-US" altLang="en-US" sz="2200" b="1" dirty="0" smtClean="0">
                <a:latin typeface="Courier New" panose="02070309020205020404" pitchFamily="49" charset="0"/>
              </a:rPr>
              <a:t>Point *r </a:t>
            </a:r>
            <a:r>
              <a:rPr lang="en-US" altLang="en-US" sz="2200" b="1" dirty="0">
                <a:latin typeface="Courier New" panose="02070309020205020404" pitchFamily="49" charset="0"/>
              </a:rPr>
              <a:t>= new Point();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solidFill>
                  <a:schemeClr val="accent2">
                    <a:lumMod val="50000"/>
                  </a:schemeClr>
                </a:solidFill>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calls default constructor</a:t>
            </a:r>
          </a:p>
          <a:p>
            <a:pPr lvl="1">
              <a:lnSpc>
                <a:spcPct val="90000"/>
              </a:lnSpc>
              <a:spcBef>
                <a:spcPct val="40000"/>
              </a:spcBef>
              <a:buFontTx/>
              <a:buNone/>
            </a:pPr>
            <a:r>
              <a:rPr lang="en-US" altLang="en-US" sz="2200" b="1" dirty="0" smtClean="0">
                <a:latin typeface="Courier New" panose="02070309020205020404" pitchFamily="49" charset="0"/>
              </a:rPr>
              <a:t>Point </a:t>
            </a:r>
            <a:r>
              <a:rPr lang="en-US" altLang="en-US" sz="2200" b="1" dirty="0">
                <a:latin typeface="Courier New" panose="02070309020205020404" pitchFamily="49" charset="0"/>
              </a:rPr>
              <a:t>s = p;          </a:t>
            </a:r>
            <a:endParaRPr lang="en-US" altLang="en-US" sz="2200" b="1" dirty="0" smtClean="0">
              <a:latin typeface="Courier New" panose="02070309020205020404" pitchFamily="49" charset="0"/>
            </a:endParaRPr>
          </a:p>
          <a:p>
            <a:pPr lvl="1">
              <a:lnSpc>
                <a:spcPct val="90000"/>
              </a:lnSpc>
              <a:spcBef>
                <a:spcPct val="40000"/>
              </a:spcBef>
              <a:buFontTx/>
              <a:buNone/>
            </a:pPr>
            <a:r>
              <a:rPr lang="en-US" altLang="en-US" sz="2200" b="1" dirty="0" smtClean="0">
                <a:solidFill>
                  <a:schemeClr val="accent2">
                    <a:lumMod val="50000"/>
                  </a:schemeClr>
                </a:solidFill>
                <a:latin typeface="Courier New" panose="02070309020205020404" pitchFamily="49" charset="0"/>
              </a:rPr>
              <a:t>// </a:t>
            </a:r>
            <a:r>
              <a:rPr lang="en-US" altLang="en-US" sz="2200" b="1" dirty="0">
                <a:solidFill>
                  <a:schemeClr val="accent2">
                    <a:lumMod val="50000"/>
                  </a:schemeClr>
                </a:solidFill>
                <a:latin typeface="Courier New" panose="02070309020205020404" pitchFamily="49" charset="0"/>
              </a:rPr>
              <a:t>our default constructor not called</a:t>
            </a:r>
            <a:r>
              <a:rPr lang="en-US" altLang="en-US" sz="2200" b="1" dirty="0" smtClean="0">
                <a:solidFill>
                  <a:schemeClr val="accent2">
                    <a:lumMod val="50000"/>
                  </a:schemeClr>
                </a:solidFill>
                <a:latin typeface="Courier New" panose="02070309020205020404" pitchFamily="49" charset="0"/>
              </a:rPr>
              <a:t>.</a:t>
            </a:r>
          </a:p>
          <a:p>
            <a:pPr lvl="1">
              <a:lnSpc>
                <a:spcPct val="90000"/>
              </a:lnSpc>
              <a:spcBef>
                <a:spcPct val="40000"/>
              </a:spcBef>
              <a:buFontTx/>
              <a:buNone/>
            </a:pPr>
            <a:r>
              <a:rPr lang="en-US" altLang="en-US" sz="2200" b="1" dirty="0" smtClean="0">
                <a:latin typeface="Courier New" panose="02070309020205020404" pitchFamily="49" charset="0"/>
              </a:rPr>
              <a:t>                              main.cpp </a:t>
            </a:r>
          </a:p>
        </p:txBody>
      </p:sp>
    </p:spTree>
    <p:extLst>
      <p:ext uri="{BB962C8B-B14F-4D97-AF65-F5344CB8AC3E}">
        <p14:creationId xmlns:p14="http://schemas.microsoft.com/office/powerpoint/2010/main" val="3622607513"/>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2057400" y="228600"/>
            <a:ext cx="4267201" cy="762000"/>
          </a:xfrm>
          <a:solidFill>
            <a:srgbClr val="FFFF00"/>
          </a:solidFill>
        </p:spPr>
        <p:txBody>
          <a:bodyPr/>
          <a:lstStyle/>
          <a:p>
            <a:r>
              <a:rPr lang="en-US" altLang="en-US" dirty="0" smtClean="0"/>
              <a:t>Member Initializers</a:t>
            </a:r>
          </a:p>
        </p:txBody>
      </p:sp>
      <p:sp>
        <p:nvSpPr>
          <p:cNvPr id="118787" name="Content Placeholder 2"/>
          <p:cNvSpPr>
            <a:spLocks noGrp="1"/>
          </p:cNvSpPr>
          <p:nvPr>
            <p:ph idx="1"/>
          </p:nvPr>
        </p:nvSpPr>
        <p:spPr>
          <a:xfrm>
            <a:off x="533400" y="1219200"/>
            <a:ext cx="8229600" cy="3880773"/>
          </a:xfrm>
        </p:spPr>
        <p:txBody>
          <a:bodyPr>
            <a:noAutofit/>
          </a:bodyPr>
          <a:lstStyle/>
          <a:p>
            <a:r>
              <a:rPr lang="en-US" altLang="en-US" sz="2400" dirty="0" smtClean="0"/>
              <a:t>C++11 supports a feature called member initialization</a:t>
            </a:r>
          </a:p>
          <a:p>
            <a:pPr lvl="1"/>
            <a:r>
              <a:rPr lang="en-US" altLang="en-US" sz="2400" dirty="0" smtClean="0"/>
              <a:t>Simply set member variables in the class</a:t>
            </a:r>
          </a:p>
          <a:p>
            <a:pPr lvl="1"/>
            <a:r>
              <a:rPr lang="en-US" altLang="en-US" sz="2400" dirty="0" smtClean="0"/>
              <a:t>Ex:   </a:t>
            </a:r>
            <a:r>
              <a:rPr lang="en-US" altLang="en-US" sz="2000" b="1" dirty="0" smtClean="0">
                <a:latin typeface="Courier New" panose="02070309020205020404" pitchFamily="49" charset="0"/>
                <a:cs typeface="Courier New" panose="02070309020205020404" pitchFamily="49" charset="0"/>
              </a:rPr>
              <a:t>class Coordinate</a:t>
            </a:r>
          </a:p>
          <a:p>
            <a:pPr marL="1371600" lvl="3" indent="0">
              <a:buFont typeface="Wingdings" panose="05000000000000000000" pitchFamily="2" charset="2"/>
              <a:buNone/>
            </a:pPr>
            <a:r>
              <a:rPr lang="en-US" altLang="en-US" sz="1800" b="1" dirty="0" smtClean="0">
                <a:latin typeface="Courier New" panose="02070309020205020404" pitchFamily="49" charset="0"/>
                <a:cs typeface="Courier New" panose="02070309020205020404" pitchFamily="49" charset="0"/>
              </a:rPr>
              <a:t>   {</a:t>
            </a:r>
          </a:p>
          <a:p>
            <a:pPr marL="1371600" lvl="3" indent="0">
              <a:buFont typeface="Wingdings" panose="05000000000000000000" pitchFamily="2" charset="2"/>
              <a:buNone/>
            </a:pPr>
            <a:r>
              <a:rPr lang="en-US" altLang="en-US" sz="2000" b="1" dirty="0" smtClean="0">
                <a:latin typeface="Courier New" panose="02070309020205020404" pitchFamily="49" charset="0"/>
                <a:cs typeface="Courier New" panose="02070309020205020404" pitchFamily="49" charset="0"/>
              </a:rPr>
              <a:t>	private:</a:t>
            </a:r>
          </a:p>
          <a:p>
            <a:pPr marL="1371600" lvl="3" indent="0">
              <a:buFont typeface="Wingdings" panose="05000000000000000000" pitchFamily="2" charset="2"/>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b="1" dirty="0" smtClean="0">
                <a:latin typeface="Courier New" panose="02070309020205020404" pitchFamily="49" charset="0"/>
                <a:cs typeface="Courier New" panose="02070309020205020404" pitchFamily="49" charset="0"/>
              </a:rPr>
              <a:t> x=1;</a:t>
            </a:r>
          </a:p>
          <a:p>
            <a:pPr marL="1371600" lvl="3" indent="0">
              <a:buFont typeface="Wingdings" panose="05000000000000000000" pitchFamily="2" charset="2"/>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b="1" dirty="0" smtClean="0">
                <a:latin typeface="Courier New" panose="02070309020205020404" pitchFamily="49" charset="0"/>
                <a:cs typeface="Courier New" panose="02070309020205020404" pitchFamily="49" charset="0"/>
              </a:rPr>
              <a:t> y=2;</a:t>
            </a:r>
          </a:p>
          <a:p>
            <a:pPr marL="1371600" lvl="3" indent="0">
              <a:buFont typeface="Wingdings" panose="05000000000000000000" pitchFamily="2" charset="2"/>
              <a:buNone/>
            </a:pPr>
            <a:r>
              <a:rPr lang="en-US" altLang="en-US" sz="2000" b="1" dirty="0" smtClean="0">
                <a:latin typeface="Courier New" panose="02070309020205020404" pitchFamily="49" charset="0"/>
                <a:cs typeface="Courier New" panose="02070309020205020404" pitchFamily="49" charset="0"/>
              </a:rPr>
              <a:t>	...</a:t>
            </a:r>
          </a:p>
          <a:p>
            <a:pPr marL="1371600" lvl="3" indent="0">
              <a:buFont typeface="Wingdings" panose="05000000000000000000" pitchFamily="2" charset="2"/>
              <a:buNone/>
            </a:pPr>
            <a:r>
              <a:rPr lang="en-US" altLang="en-US" sz="1800" b="1" dirty="0" smtClean="0">
                <a:latin typeface="Courier New" panose="02070309020205020404" pitchFamily="49" charset="0"/>
                <a:cs typeface="Courier New" panose="02070309020205020404" pitchFamily="49" charset="0"/>
              </a:rPr>
              <a:t>   };   </a:t>
            </a:r>
          </a:p>
          <a:p>
            <a:pPr lvl="1"/>
            <a:r>
              <a:rPr lang="en-US" altLang="en-US" sz="2400" dirty="0" smtClean="0"/>
              <a:t>Creating a Coordinate object will initialize its x variable to 1 and y to 2 (assuming a constructor isn’t called that sets the values to something else)</a:t>
            </a:r>
          </a:p>
        </p:txBody>
      </p:sp>
    </p:spTree>
    <p:extLst>
      <p:ext uri="{BB962C8B-B14F-4D97-AF65-F5344CB8AC3E}">
        <p14:creationId xmlns:p14="http://schemas.microsoft.com/office/powerpoint/2010/main" val="74238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2057400" y="228600"/>
            <a:ext cx="5029201" cy="685800"/>
          </a:xfrm>
          <a:solidFill>
            <a:srgbClr val="FFFF00"/>
          </a:solidFill>
        </p:spPr>
        <p:txBody>
          <a:bodyPr/>
          <a:lstStyle/>
          <a:p>
            <a:r>
              <a:rPr lang="en-US" altLang="en-US" dirty="0" smtClean="0"/>
              <a:t>Constructor Delegation</a:t>
            </a:r>
          </a:p>
        </p:txBody>
      </p:sp>
      <p:sp>
        <p:nvSpPr>
          <p:cNvPr id="3" name="Content Placeholder 2"/>
          <p:cNvSpPr>
            <a:spLocks noGrp="1"/>
          </p:cNvSpPr>
          <p:nvPr>
            <p:ph idx="1"/>
          </p:nvPr>
        </p:nvSpPr>
        <p:spPr>
          <a:xfrm>
            <a:off x="533400" y="1752600"/>
            <a:ext cx="7924800" cy="3880773"/>
          </a:xfrm>
        </p:spPr>
        <p:txBody>
          <a:bodyPr/>
          <a:lstStyle/>
          <a:p>
            <a:pPr>
              <a:defRPr/>
            </a:pPr>
            <a:r>
              <a:rPr lang="en-US" sz="2400" dirty="0" smtClean="0"/>
              <a:t>C++11 also supports constructor delegation.  This lets you have a constructor invoke another constructor in the initialization section.</a:t>
            </a:r>
          </a:p>
          <a:p>
            <a:pPr>
              <a:defRPr/>
            </a:pPr>
            <a:r>
              <a:rPr lang="en-US" sz="2400" dirty="0" smtClean="0"/>
              <a:t>For example, make the default constructor call a second constructor that sets X to 99 and Y to 99:</a:t>
            </a:r>
          </a:p>
          <a:p>
            <a:pPr>
              <a:defRPr/>
            </a:pPr>
            <a:endParaRPr lang="en-US" sz="2400" dirty="0"/>
          </a:p>
          <a:p>
            <a:pPr marL="0" indent="0">
              <a:buFont typeface="Wingdings" panose="05000000000000000000" pitchFamily="2" charset="2"/>
              <a:buNone/>
              <a:defRPr/>
            </a:pPr>
            <a:r>
              <a:rPr lang="en-US" sz="2400" b="1" dirty="0" smtClean="0"/>
              <a:t>	Coordinate::Coordinate() : Coordinate(99,99)</a:t>
            </a:r>
          </a:p>
          <a:p>
            <a:pPr marL="0" indent="0">
              <a:buFont typeface="Wingdings" panose="05000000000000000000" pitchFamily="2" charset="2"/>
              <a:buNone/>
              <a:defRPr/>
            </a:pPr>
            <a:r>
              <a:rPr lang="en-US" sz="2400" b="1" dirty="0"/>
              <a:t>	</a:t>
            </a:r>
            <a:r>
              <a:rPr lang="en-US" sz="2400" b="1" dirty="0" smtClean="0"/>
              <a:t>{ }</a:t>
            </a: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p:txBody>
      </p:sp>
    </p:spTree>
    <p:extLst>
      <p:ext uri="{BB962C8B-B14F-4D97-AF65-F5344CB8AC3E}">
        <p14:creationId xmlns:p14="http://schemas.microsoft.com/office/powerpoint/2010/main" val="653300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057400" y="228600"/>
            <a:ext cx="2895601" cy="685800"/>
          </a:xfrm>
          <a:solidFill>
            <a:srgbClr val="FFFF00"/>
          </a:solidFill>
        </p:spPr>
        <p:txBody>
          <a:bodyPr/>
          <a:lstStyle/>
          <a:p>
            <a:r>
              <a:rPr lang="en-US" altLang="en-US" dirty="0" smtClean="0"/>
              <a:t>Destructors</a:t>
            </a:r>
          </a:p>
        </p:txBody>
      </p:sp>
      <p:sp>
        <p:nvSpPr>
          <p:cNvPr id="65539" name="Rectangle 3"/>
          <p:cNvSpPr>
            <a:spLocks noGrp="1" noChangeArrowheads="1"/>
          </p:cNvSpPr>
          <p:nvPr>
            <p:ph idx="1"/>
          </p:nvPr>
        </p:nvSpPr>
        <p:spPr>
          <a:xfrm>
            <a:off x="609600" y="1600200"/>
            <a:ext cx="7010400" cy="3880773"/>
          </a:xfrm>
        </p:spPr>
        <p:txBody>
          <a:bodyPr>
            <a:normAutofit/>
          </a:bodyPr>
          <a:lstStyle/>
          <a:p>
            <a:pPr>
              <a:lnSpc>
                <a:spcPct val="85000"/>
              </a:lnSpc>
            </a:pPr>
            <a:r>
              <a:rPr lang="en-US" altLang="en-US" sz="2800" dirty="0" smtClean="0"/>
              <a:t>Member function automatically called when an object is destroyed</a:t>
            </a:r>
          </a:p>
          <a:p>
            <a:pPr>
              <a:lnSpc>
                <a:spcPct val="85000"/>
              </a:lnSpc>
            </a:pPr>
            <a:r>
              <a:rPr lang="en-US" altLang="en-US" sz="2800" dirty="0" smtClean="0"/>
              <a:t>Destructor name is </a:t>
            </a:r>
            <a:r>
              <a:rPr lang="en-US" altLang="en-US" sz="2800" dirty="0" smtClean="0">
                <a:latin typeface="Courier New" panose="02070309020205020404" pitchFamily="49" charset="0"/>
              </a:rPr>
              <a:t>~</a:t>
            </a:r>
            <a:r>
              <a:rPr lang="en-US" altLang="en-US" sz="2800" dirty="0" err="1" smtClean="0"/>
              <a:t>classname</a:t>
            </a:r>
            <a:r>
              <a:rPr lang="en-US" altLang="en-US" sz="2800" dirty="0" smtClean="0"/>
              <a:t>, </a:t>
            </a:r>
            <a:r>
              <a:rPr lang="en-US" altLang="en-US" sz="2800" i="1" dirty="0" smtClean="0"/>
              <a:t>e.g.</a:t>
            </a:r>
            <a:r>
              <a:rPr lang="en-US" altLang="en-US" sz="2800" dirty="0" smtClean="0"/>
              <a:t>, </a:t>
            </a:r>
            <a:r>
              <a:rPr lang="en-US" altLang="en-US" sz="2800" dirty="0" smtClean="0">
                <a:latin typeface="Courier New" panose="02070309020205020404" pitchFamily="49" charset="0"/>
              </a:rPr>
              <a:t>~Rectangle</a:t>
            </a:r>
            <a:endParaRPr lang="en-US" altLang="en-US" sz="2800" dirty="0" smtClean="0"/>
          </a:p>
          <a:p>
            <a:pPr>
              <a:lnSpc>
                <a:spcPct val="85000"/>
              </a:lnSpc>
            </a:pPr>
            <a:r>
              <a:rPr lang="en-US" altLang="en-US" sz="2800" dirty="0" smtClean="0"/>
              <a:t>Has no return type; takes no arguments</a:t>
            </a:r>
          </a:p>
          <a:p>
            <a:pPr>
              <a:lnSpc>
                <a:spcPct val="85000"/>
              </a:lnSpc>
            </a:pPr>
            <a:r>
              <a:rPr lang="en-US" altLang="en-US" sz="2800" dirty="0" smtClean="0"/>
              <a:t>Only one destructor per class, </a:t>
            </a:r>
            <a:r>
              <a:rPr lang="en-US" altLang="en-US" sz="2800" i="1" dirty="0" smtClean="0"/>
              <a:t>i.e.</a:t>
            </a:r>
            <a:r>
              <a:rPr lang="en-US" altLang="en-US" sz="2800" dirty="0" smtClean="0"/>
              <a:t>, it cannot be overloaded</a:t>
            </a:r>
          </a:p>
          <a:p>
            <a:pPr>
              <a:lnSpc>
                <a:spcPct val="85000"/>
              </a:lnSpc>
            </a:pPr>
            <a:r>
              <a:rPr lang="en-US" altLang="en-US" sz="2800" dirty="0" smtClean="0"/>
              <a:t>If constructor allocates dynamic memory, destructor should release it </a:t>
            </a:r>
          </a:p>
        </p:txBody>
      </p:sp>
    </p:spTree>
    <p:extLst>
      <p:ext uri="{BB962C8B-B14F-4D97-AF65-F5344CB8AC3E}">
        <p14:creationId xmlns:p14="http://schemas.microsoft.com/office/powerpoint/2010/main" val="2097447358"/>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
          <p:cNvSpPr>
            <a:spLocks noChangeArrowheads="1"/>
          </p:cNvSpPr>
          <p:nvPr/>
        </p:nvSpPr>
        <p:spPr bwMode="auto">
          <a:xfrm>
            <a:off x="533400" y="907774"/>
            <a:ext cx="7467600" cy="5632311"/>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class Store </a:t>
            </a:r>
            <a:endParaRPr lang="en-US" altLang="en-US" sz="2400" b="1" dirty="0" smtClean="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int</a:t>
            </a:r>
            <a:r>
              <a:rPr lang="en-US" altLang="en-US" sz="2400" b="1" dirty="0" smtClean="0">
                <a:latin typeface="Courier New" panose="02070309020205020404" pitchFamily="49" charset="0"/>
                <a:cs typeface="Courier New" panose="02070309020205020404" pitchFamily="49" charset="0"/>
              </a:rPr>
              <a:t> *items</a:t>
            </a: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public:</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Store();</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~Store();</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smtClean="0">
                <a:solidFill>
                  <a:srgbClr val="00B050"/>
                </a:solidFill>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Define the constructor.</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Store::Store</a:t>
            </a: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items = new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[100];</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smtClean="0">
                <a:solidFill>
                  <a:srgbClr val="00B050"/>
                </a:solidFill>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Define the destructor.</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Store::~Store</a:t>
            </a: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2400" b="1" dirty="0">
                <a:latin typeface="Courier New" panose="02070309020205020404" pitchFamily="49" charset="0"/>
                <a:cs typeface="Courier New" panose="02070309020205020404" pitchFamily="49" charset="0"/>
              </a:rPr>
              <a:t>   delete[] items;</a:t>
            </a:r>
          </a:p>
          <a:p>
            <a:pPr eaLnBrk="1" hangingPunct="1">
              <a:spcBef>
                <a:spcPct val="0"/>
              </a:spcBef>
              <a:buFontTx/>
              <a:buNone/>
            </a:pPr>
            <a:r>
              <a:rPr lang="en-US" altLang="en-US" sz="2400" b="1" dirty="0" smtClean="0">
                <a:latin typeface="Courier New" panose="02070309020205020404" pitchFamily="49" charset="0"/>
                <a:cs typeface="Courier New" panose="02070309020205020404" pitchFamily="49" charset="0"/>
              </a:rPr>
              <a:t>}</a:t>
            </a:r>
            <a:endParaRPr lang="en-US" altLang="en-US" sz="1800" dirty="0"/>
          </a:p>
        </p:txBody>
      </p:sp>
      <p:sp>
        <p:nvSpPr>
          <p:cNvPr id="5" name="Rectangle 2"/>
          <p:cNvSpPr>
            <a:spLocks noGrp="1" noChangeArrowheads="1"/>
          </p:cNvSpPr>
          <p:nvPr>
            <p:ph type="title"/>
          </p:nvPr>
        </p:nvSpPr>
        <p:spPr>
          <a:xfrm>
            <a:off x="2057400" y="228600"/>
            <a:ext cx="2895601" cy="685800"/>
          </a:xfrm>
          <a:solidFill>
            <a:srgbClr val="FFFF00"/>
          </a:solidFill>
        </p:spPr>
        <p:txBody>
          <a:bodyPr/>
          <a:lstStyle/>
          <a:p>
            <a:r>
              <a:rPr lang="en-US" altLang="en-US" dirty="0" smtClean="0"/>
              <a:t>Destructors</a:t>
            </a:r>
          </a:p>
        </p:txBody>
      </p:sp>
    </p:spTree>
    <p:extLst>
      <p:ext uri="{BB962C8B-B14F-4D97-AF65-F5344CB8AC3E}">
        <p14:creationId xmlns:p14="http://schemas.microsoft.com/office/powerpoint/2010/main" val="1077703470"/>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295400"/>
            <a:ext cx="79803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057400" y="228600"/>
            <a:ext cx="2895601" cy="68580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mtClean="0"/>
              <a:t>Destructors</a:t>
            </a:r>
            <a:endParaRPr lang="en-US" altLang="en-US" dirty="0" smtClean="0"/>
          </a:p>
        </p:txBody>
      </p:sp>
    </p:spTree>
    <p:extLst>
      <p:ext uri="{BB962C8B-B14F-4D97-AF65-F5344CB8AC3E}">
        <p14:creationId xmlns:p14="http://schemas.microsoft.com/office/powerpoint/2010/main" val="24312926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88" y="152400"/>
            <a:ext cx="8762999" cy="653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1"/>
          <p:cNvSpPr>
            <a:spLocks noChangeArrowheads="1"/>
          </p:cNvSpPr>
          <p:nvPr/>
        </p:nvSpPr>
        <p:spPr bwMode="auto">
          <a:xfrm>
            <a:off x="7162800" y="584835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(continued)</a:t>
            </a:r>
            <a:endParaRPr lang="en-US" altLang="en-US" sz="1800">
              <a:latin typeface="Courier New" panose="02070309020205020404" pitchFamily="49" charset="0"/>
            </a:endParaRPr>
          </a:p>
        </p:txBody>
      </p:sp>
    </p:spTree>
    <p:extLst>
      <p:ext uri="{BB962C8B-B14F-4D97-AF65-F5344CB8AC3E}">
        <p14:creationId xmlns:p14="http://schemas.microsoft.com/office/powerpoint/2010/main" val="2171963079"/>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228600"/>
            <a:ext cx="82645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837504"/>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05000" y="76200"/>
            <a:ext cx="6347713" cy="1320800"/>
          </a:xfrm>
          <a:solidFill>
            <a:srgbClr val="FFFF00"/>
          </a:solidFill>
        </p:spPr>
        <p:txBody>
          <a:bodyPr>
            <a:normAutofit fontScale="90000"/>
          </a:bodyPr>
          <a:lstStyle/>
          <a:p>
            <a:r>
              <a:rPr lang="en-US" altLang="en-US" dirty="0" smtClean="0"/>
              <a:t>Constructors, Destructors, and Dynamically Allocated Objects</a:t>
            </a:r>
          </a:p>
        </p:txBody>
      </p:sp>
      <p:sp>
        <p:nvSpPr>
          <p:cNvPr id="70659" name="Rectangle 3"/>
          <p:cNvSpPr>
            <a:spLocks noGrp="1" noChangeArrowheads="1"/>
          </p:cNvSpPr>
          <p:nvPr>
            <p:ph idx="1"/>
          </p:nvPr>
        </p:nvSpPr>
        <p:spPr>
          <a:xfrm>
            <a:off x="457200" y="1676400"/>
            <a:ext cx="8305800" cy="4114800"/>
          </a:xfrm>
        </p:spPr>
        <p:txBody>
          <a:bodyPr/>
          <a:lstStyle/>
          <a:p>
            <a:pPr>
              <a:lnSpc>
                <a:spcPct val="90000"/>
              </a:lnSpc>
            </a:pPr>
            <a:r>
              <a:rPr lang="en-US" altLang="en-US" sz="2800" dirty="0" smtClean="0"/>
              <a:t>When an object is dynamically allocated with the new operator, its constructor executes:</a:t>
            </a:r>
            <a:br>
              <a:rPr lang="en-US" altLang="en-US" sz="2800" dirty="0" smtClean="0"/>
            </a:br>
            <a:r>
              <a:rPr lang="en-US" altLang="en-US" sz="2800" dirty="0" smtClean="0"/>
              <a:t/>
            </a:r>
            <a:br>
              <a:rPr lang="en-US" altLang="en-US" sz="2800" dirty="0" smtClean="0"/>
            </a:br>
            <a:r>
              <a:rPr lang="en-US" altLang="en-US" sz="2400" b="1" dirty="0" smtClean="0">
                <a:latin typeface="Courier New" panose="02070309020205020404" pitchFamily="49" charset="0"/>
              </a:rPr>
              <a:t>Rectangle *r = new Rectangle(10, 20);</a:t>
            </a:r>
            <a:r>
              <a:rPr lang="en-US" altLang="en-US" sz="2400" dirty="0" smtClean="0"/>
              <a:t/>
            </a:r>
            <a:br>
              <a:rPr lang="en-US" altLang="en-US" sz="2400" dirty="0" smtClean="0"/>
            </a:br>
            <a:endParaRPr lang="en-US" altLang="en-US" sz="2400" dirty="0" smtClean="0"/>
          </a:p>
          <a:p>
            <a:pPr>
              <a:lnSpc>
                <a:spcPct val="90000"/>
              </a:lnSpc>
            </a:pPr>
            <a:r>
              <a:rPr lang="en-US" altLang="en-US" sz="2800" dirty="0" smtClean="0"/>
              <a:t>When the object is destroyed, its destructor executes:</a:t>
            </a:r>
            <a:br>
              <a:rPr lang="en-US" altLang="en-US" sz="2800" dirty="0" smtClean="0"/>
            </a:br>
            <a:r>
              <a:rPr lang="en-US" altLang="en-US" sz="2800" dirty="0" smtClean="0"/>
              <a:t/>
            </a:r>
            <a:br>
              <a:rPr lang="en-US" altLang="en-US" sz="2800" dirty="0" smtClean="0"/>
            </a:br>
            <a:r>
              <a:rPr lang="en-US" altLang="en-US" sz="2400" b="1" dirty="0" smtClean="0">
                <a:latin typeface="Courier New" panose="02070309020205020404" pitchFamily="49" charset="0"/>
              </a:rPr>
              <a:t>delete r;</a:t>
            </a:r>
          </a:p>
        </p:txBody>
      </p:sp>
    </p:spTree>
    <p:extLst>
      <p:ext uri="{BB962C8B-B14F-4D97-AF65-F5344CB8AC3E}">
        <p14:creationId xmlns:p14="http://schemas.microsoft.com/office/powerpoint/2010/main" val="77549988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057400" y="152400"/>
            <a:ext cx="5486401" cy="685800"/>
          </a:xfrm>
          <a:solidFill>
            <a:srgbClr val="FFFF00"/>
          </a:solidFill>
        </p:spPr>
        <p:txBody>
          <a:bodyPr/>
          <a:lstStyle/>
          <a:p>
            <a:r>
              <a:rPr lang="en-US" altLang="en-US" smtClean="0"/>
              <a:t>Overloading Constructors</a:t>
            </a:r>
          </a:p>
        </p:txBody>
      </p:sp>
      <p:sp>
        <p:nvSpPr>
          <p:cNvPr id="72707" name="Rectangle 3"/>
          <p:cNvSpPr>
            <a:spLocks noGrp="1" noChangeArrowheads="1"/>
          </p:cNvSpPr>
          <p:nvPr>
            <p:ph idx="1"/>
          </p:nvPr>
        </p:nvSpPr>
        <p:spPr>
          <a:xfrm>
            <a:off x="609600" y="1524000"/>
            <a:ext cx="7696200" cy="3880773"/>
          </a:xfrm>
        </p:spPr>
        <p:txBody>
          <a:bodyPr/>
          <a:lstStyle/>
          <a:p>
            <a:pPr>
              <a:lnSpc>
                <a:spcPct val="105000"/>
              </a:lnSpc>
            </a:pPr>
            <a:r>
              <a:rPr lang="en-US" altLang="en-US" sz="2800" dirty="0" smtClean="0"/>
              <a:t>A class can have more than one constructor</a:t>
            </a:r>
            <a:br>
              <a:rPr lang="en-US" altLang="en-US" sz="2800" dirty="0" smtClean="0"/>
            </a:br>
            <a:endParaRPr lang="en-US" altLang="en-US" sz="2800" dirty="0" smtClean="0"/>
          </a:p>
          <a:p>
            <a:pPr>
              <a:lnSpc>
                <a:spcPct val="105000"/>
              </a:lnSpc>
            </a:pPr>
            <a:r>
              <a:rPr lang="en-US" altLang="en-US" sz="2800" dirty="0" smtClean="0"/>
              <a:t>Overloaded constructors in a class must have different parameter lists:</a:t>
            </a:r>
          </a:p>
          <a:p>
            <a:pPr lvl="1">
              <a:lnSpc>
                <a:spcPct val="105000"/>
              </a:lnSpc>
              <a:buFontTx/>
              <a:buNone/>
            </a:pPr>
            <a:r>
              <a:rPr lang="en-US" altLang="en-US" sz="2400" dirty="0" smtClean="0"/>
              <a:t>	</a:t>
            </a:r>
            <a:r>
              <a:rPr lang="en-US" altLang="en-US" sz="2400" b="1" dirty="0" smtClean="0">
                <a:latin typeface="Courier New" panose="02070309020205020404" pitchFamily="49" charset="0"/>
              </a:rPr>
              <a:t>Rectangle();</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Rectangle(double);</a:t>
            </a:r>
          </a:p>
          <a:p>
            <a:pPr lvl="1">
              <a:lnSpc>
                <a:spcPct val="105000"/>
              </a:lnSpc>
              <a:buFontTx/>
              <a:buNone/>
            </a:pPr>
            <a:r>
              <a:rPr lang="en-US" altLang="en-US" sz="2400" b="1" dirty="0" smtClean="0">
                <a:latin typeface="Courier New" panose="02070309020205020404" pitchFamily="49" charset="0"/>
              </a:rPr>
              <a:t>	Rectangle(double, double);</a:t>
            </a:r>
            <a:endParaRPr lang="en-US" altLang="en-US" sz="2400" b="1" dirty="0" smtClean="0"/>
          </a:p>
        </p:txBody>
      </p:sp>
    </p:spTree>
    <p:extLst>
      <p:ext uri="{BB962C8B-B14F-4D97-AF65-F5344CB8AC3E}">
        <p14:creationId xmlns:p14="http://schemas.microsoft.com/office/powerpoint/2010/main" val="28045073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28801" y="228600"/>
            <a:ext cx="4038600" cy="685800"/>
          </a:xfrm>
          <a:solidFill>
            <a:srgbClr val="FFFF00"/>
          </a:solidFill>
        </p:spPr>
        <p:txBody>
          <a:bodyPr/>
          <a:lstStyle/>
          <a:p>
            <a:r>
              <a:rPr lang="en-US" altLang="en-US" dirty="0" smtClean="0"/>
              <a:t>More on Objects</a:t>
            </a:r>
          </a:p>
        </p:txBody>
      </p:sp>
      <p:sp>
        <p:nvSpPr>
          <p:cNvPr id="20483" name="Rectangle 3"/>
          <p:cNvSpPr>
            <a:spLocks noGrp="1" noChangeArrowheads="1"/>
          </p:cNvSpPr>
          <p:nvPr>
            <p:ph idx="1"/>
          </p:nvPr>
        </p:nvSpPr>
        <p:spPr>
          <a:xfrm>
            <a:off x="533400" y="1524000"/>
            <a:ext cx="7772400" cy="4517363"/>
          </a:xfrm>
        </p:spPr>
        <p:txBody>
          <a:bodyPr>
            <a:normAutofit lnSpcReduction="10000"/>
          </a:bodyPr>
          <a:lstStyle/>
          <a:p>
            <a:pPr>
              <a:lnSpc>
                <a:spcPct val="85000"/>
              </a:lnSpc>
            </a:pPr>
            <a:r>
              <a:rPr lang="en-US" altLang="en-US" sz="2800" u="sng" dirty="0" smtClean="0"/>
              <a:t>data hiding</a:t>
            </a:r>
            <a:r>
              <a:rPr lang="en-US" altLang="en-US" sz="2800" dirty="0" smtClean="0"/>
              <a:t>: restricting access to certain members of an object</a:t>
            </a:r>
            <a:br>
              <a:rPr lang="en-US" altLang="en-US" sz="2800" dirty="0" smtClean="0"/>
            </a:br>
            <a:endParaRPr lang="en-US" altLang="en-US" sz="2800" dirty="0" smtClean="0"/>
          </a:p>
          <a:p>
            <a:pPr>
              <a:lnSpc>
                <a:spcPct val="85000"/>
              </a:lnSpc>
            </a:pPr>
            <a:r>
              <a:rPr lang="en-US" altLang="en-US" sz="2800" u="sng" dirty="0" smtClean="0"/>
              <a:t>public interface</a:t>
            </a:r>
            <a:r>
              <a:rPr lang="en-US" altLang="en-US" sz="2800" dirty="0" smtClean="0"/>
              <a:t>: members of an object that are available outside of the object.  This allows the object to provide access to some data and functions without sharing its internal details and design, and provides some protection from data corruption</a:t>
            </a:r>
          </a:p>
          <a:p>
            <a:pPr lvl="1">
              <a:lnSpc>
                <a:spcPct val="85000"/>
              </a:lnSpc>
            </a:pPr>
            <a:r>
              <a:rPr lang="en-US" altLang="en-US" sz="2600" dirty="0" smtClean="0"/>
              <a:t>Private – only can be accessed by methods of the object</a:t>
            </a:r>
          </a:p>
          <a:p>
            <a:pPr lvl="1">
              <a:lnSpc>
                <a:spcPct val="85000"/>
              </a:lnSpc>
            </a:pPr>
            <a:r>
              <a:rPr lang="en-US" altLang="en-US" sz="2600" dirty="0" smtClean="0"/>
              <a:t>Public – accessible by outside methods</a:t>
            </a:r>
          </a:p>
        </p:txBody>
      </p:sp>
    </p:spTree>
    <p:extLst>
      <p:ext uri="{BB962C8B-B14F-4D97-AF65-F5344CB8AC3E}">
        <p14:creationId xmlns:p14="http://schemas.microsoft.com/office/powerpoint/2010/main" val="2016971727"/>
      </p:ext>
    </p:extLst>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6553200" y="60198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i="1"/>
              <a:t>Continues...</a:t>
            </a:r>
          </a:p>
        </p:txBody>
      </p:sp>
      <p:sp>
        <p:nvSpPr>
          <p:cNvPr id="4" name="Rectangle 2"/>
          <p:cNvSpPr>
            <a:spLocks noGrp="1" noChangeArrowheads="1"/>
          </p:cNvSpPr>
          <p:nvPr>
            <p:ph type="title"/>
          </p:nvPr>
        </p:nvSpPr>
        <p:spPr>
          <a:xfrm>
            <a:off x="2057400" y="152400"/>
            <a:ext cx="5486401" cy="685800"/>
          </a:xfrm>
          <a:solidFill>
            <a:srgbClr val="FFFF00"/>
          </a:solidFill>
        </p:spPr>
        <p:txBody>
          <a:bodyPr/>
          <a:lstStyle/>
          <a:p>
            <a:r>
              <a:rPr lang="en-US" altLang="en-US" smtClean="0"/>
              <a:t>Overloading Constructors</a:t>
            </a:r>
          </a:p>
        </p:txBody>
      </p:sp>
      <p:pic>
        <p:nvPicPr>
          <p:cNvPr id="2" name="Picture 1"/>
          <p:cNvPicPr>
            <a:picLocks noChangeAspect="1"/>
          </p:cNvPicPr>
          <p:nvPr/>
        </p:nvPicPr>
        <p:blipFill>
          <a:blip r:embed="rId3"/>
          <a:stretch>
            <a:fillRect/>
          </a:stretch>
        </p:blipFill>
        <p:spPr>
          <a:xfrm>
            <a:off x="228600" y="838200"/>
            <a:ext cx="8610600" cy="6172200"/>
          </a:xfrm>
          <a:prstGeom prst="rect">
            <a:avLst/>
          </a:prstGeom>
        </p:spPr>
      </p:pic>
    </p:spTree>
    <p:extLst>
      <p:ext uri="{BB962C8B-B14F-4D97-AF65-F5344CB8AC3E}">
        <p14:creationId xmlns:p14="http://schemas.microsoft.com/office/powerpoint/2010/main" val="3843070253"/>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912" y="609601"/>
            <a:ext cx="9020175" cy="6248400"/>
          </a:xfrm>
          <a:prstGeom prst="rect">
            <a:avLst/>
          </a:prstGeom>
        </p:spPr>
      </p:pic>
      <p:sp>
        <p:nvSpPr>
          <p:cNvPr id="3" name="Rectangle 2"/>
          <p:cNvSpPr>
            <a:spLocks noGrp="1" noChangeArrowheads="1"/>
          </p:cNvSpPr>
          <p:nvPr>
            <p:ph type="title"/>
          </p:nvPr>
        </p:nvSpPr>
        <p:spPr>
          <a:xfrm>
            <a:off x="2057400" y="152400"/>
            <a:ext cx="5486401" cy="685800"/>
          </a:xfrm>
          <a:solidFill>
            <a:srgbClr val="FFFF00"/>
          </a:solidFill>
        </p:spPr>
        <p:txBody>
          <a:bodyPr/>
          <a:lstStyle/>
          <a:p>
            <a:r>
              <a:rPr lang="en-US" altLang="en-US" dirty="0" smtClean="0"/>
              <a:t>Overloading Constructors</a:t>
            </a:r>
          </a:p>
        </p:txBody>
      </p:sp>
    </p:spTree>
    <p:extLst>
      <p:ext uri="{BB962C8B-B14F-4D97-AF65-F5344CB8AC3E}">
        <p14:creationId xmlns:p14="http://schemas.microsoft.com/office/powerpoint/2010/main" val="2571320422"/>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057400" y="76200"/>
            <a:ext cx="5562600" cy="1143000"/>
          </a:xfrm>
          <a:solidFill>
            <a:srgbClr val="FFFF00"/>
          </a:solidFill>
        </p:spPr>
        <p:txBody>
          <a:bodyPr>
            <a:normAutofit fontScale="90000"/>
          </a:bodyPr>
          <a:lstStyle/>
          <a:p>
            <a:r>
              <a:rPr lang="en-US" altLang="en-US" dirty="0" smtClean="0"/>
              <a:t>Only One Default Constructor                     and One Destructor</a:t>
            </a:r>
          </a:p>
        </p:txBody>
      </p:sp>
      <p:sp>
        <p:nvSpPr>
          <p:cNvPr id="75779" name="Rectangle 3"/>
          <p:cNvSpPr>
            <a:spLocks noGrp="1" noChangeArrowheads="1"/>
          </p:cNvSpPr>
          <p:nvPr>
            <p:ph idx="1"/>
          </p:nvPr>
        </p:nvSpPr>
        <p:spPr>
          <a:xfrm>
            <a:off x="304800" y="1676400"/>
            <a:ext cx="8229600" cy="4525963"/>
          </a:xfrm>
        </p:spPr>
        <p:txBody>
          <a:bodyPr/>
          <a:lstStyle/>
          <a:p>
            <a:pPr>
              <a:spcBef>
                <a:spcPct val="30000"/>
              </a:spcBef>
            </a:pPr>
            <a:r>
              <a:rPr lang="en-US" altLang="en-US" sz="2800" dirty="0" smtClean="0"/>
              <a:t>Do not provide more than one default constructor for a class: one that takes no arguments and one that has default arguments for all parameters</a:t>
            </a:r>
          </a:p>
          <a:p>
            <a:pPr lvl="1">
              <a:spcBef>
                <a:spcPct val="30000"/>
              </a:spcBef>
              <a:buClr>
                <a:srgbClr val="3333CC"/>
              </a:buClr>
              <a:buFontTx/>
              <a:buNone/>
            </a:pPr>
            <a:r>
              <a:rPr lang="en-US" altLang="en-US" sz="2400" b="1" dirty="0" smtClean="0"/>
              <a:t>	</a:t>
            </a:r>
            <a:r>
              <a:rPr lang="en-US" altLang="en-US" sz="2400" b="1" dirty="0" smtClean="0">
                <a:latin typeface="Courier New" panose="02070309020205020404" pitchFamily="49" charset="0"/>
              </a:rPr>
              <a:t>Square();</a:t>
            </a:r>
          </a:p>
          <a:p>
            <a:pPr lvl="1">
              <a:spcBef>
                <a:spcPct val="30000"/>
              </a:spcBef>
              <a:buClr>
                <a:srgbClr val="3333CC"/>
              </a:buClr>
              <a:buFontTx/>
              <a:buNone/>
            </a:pPr>
            <a:r>
              <a:rPr lang="en-US" altLang="en-US" sz="2400" b="1" dirty="0" smtClean="0"/>
              <a:t>	</a:t>
            </a:r>
            <a:r>
              <a:rPr lang="en-US" altLang="en-US" sz="2400" b="1" dirty="0" smtClean="0">
                <a:latin typeface="Courier New" panose="02070309020205020404" pitchFamily="49" charset="0"/>
              </a:rPr>
              <a:t>Square(</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 0);  // will not compile</a:t>
            </a:r>
            <a:r>
              <a:rPr lang="en-US" altLang="en-US" sz="2400" dirty="0" smtClean="0">
                <a:latin typeface="Courier New" panose="02070309020205020404" pitchFamily="49" charset="0"/>
              </a:rPr>
              <a:t/>
            </a:r>
            <a:br>
              <a:rPr lang="en-US" altLang="en-US" sz="2400" dirty="0" smtClean="0">
                <a:latin typeface="Courier New" panose="02070309020205020404" pitchFamily="49" charset="0"/>
              </a:rPr>
            </a:br>
            <a:endParaRPr lang="en-US" altLang="en-US" sz="2400" dirty="0" smtClean="0">
              <a:latin typeface="Courier New" panose="02070309020205020404" pitchFamily="49" charset="0"/>
            </a:endParaRPr>
          </a:p>
          <a:p>
            <a:pPr>
              <a:spcBef>
                <a:spcPct val="30000"/>
              </a:spcBef>
            </a:pPr>
            <a:r>
              <a:rPr lang="en-US" altLang="en-US" sz="2800" dirty="0" smtClean="0"/>
              <a:t>Since a destructor takes no arguments, there can only be one destructor for a class</a:t>
            </a:r>
          </a:p>
        </p:txBody>
      </p:sp>
    </p:spTree>
    <p:extLst>
      <p:ext uri="{BB962C8B-B14F-4D97-AF65-F5344CB8AC3E}">
        <p14:creationId xmlns:p14="http://schemas.microsoft.com/office/powerpoint/2010/main" val="3087410504"/>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78" y="1600200"/>
            <a:ext cx="8991600" cy="3847207"/>
          </a:xfrm>
          <a:prstGeom prst="rect">
            <a:avLst/>
          </a:prstGeom>
        </p:spPr>
        <p:txBody>
          <a:bodyPr wrap="square">
            <a:spAutoFit/>
          </a:bodyPr>
          <a:lstStyle/>
          <a:p>
            <a:r>
              <a:rPr lang="en-US" sz="2400" dirty="0" smtClean="0">
                <a:solidFill>
                  <a:srgbClr val="000000"/>
                </a:solidFill>
              </a:rPr>
              <a:t>A </a:t>
            </a:r>
            <a:r>
              <a:rPr lang="en-US" sz="2400" b="1" dirty="0">
                <a:solidFill>
                  <a:srgbClr val="000000"/>
                </a:solidFill>
              </a:rPr>
              <a:t>copy </a:t>
            </a:r>
            <a:r>
              <a:rPr lang="en-US" sz="2400" b="1" dirty="0" smtClean="0">
                <a:solidFill>
                  <a:srgbClr val="000000"/>
                </a:solidFill>
              </a:rPr>
              <a:t>constructor </a:t>
            </a:r>
            <a:r>
              <a:rPr lang="en-US" sz="2400" dirty="0" smtClean="0">
                <a:solidFill>
                  <a:srgbClr val="000000"/>
                </a:solidFill>
              </a:rPr>
              <a:t>is</a:t>
            </a:r>
            <a:r>
              <a:rPr lang="en-US" sz="2800" dirty="0" smtClean="0">
                <a:solidFill>
                  <a:srgbClr val="000000"/>
                </a:solidFill>
              </a:rPr>
              <a:t> </a:t>
            </a:r>
            <a:r>
              <a:rPr lang="en-US" sz="2400" dirty="0" smtClean="0">
                <a:solidFill>
                  <a:srgbClr val="000000"/>
                </a:solidFill>
              </a:rPr>
              <a:t>an </a:t>
            </a:r>
            <a:r>
              <a:rPr lang="en-US" sz="2400" smtClean="0">
                <a:solidFill>
                  <a:srgbClr val="000000"/>
                </a:solidFill>
              </a:rPr>
              <a:t>(overloaded) </a:t>
            </a:r>
            <a:r>
              <a:rPr lang="en-US" sz="2400" dirty="0">
                <a:solidFill>
                  <a:srgbClr val="000000"/>
                </a:solidFill>
              </a:rPr>
              <a:t>constructor that has one parameter that is of the </a:t>
            </a:r>
            <a:r>
              <a:rPr lang="en-US" sz="2400" dirty="0" smtClean="0">
                <a:solidFill>
                  <a:srgbClr val="000000"/>
                </a:solidFill>
              </a:rPr>
              <a:t>same type </a:t>
            </a:r>
            <a:r>
              <a:rPr lang="en-US" sz="2400" dirty="0">
                <a:solidFill>
                  <a:srgbClr val="000000"/>
                </a:solidFill>
              </a:rPr>
              <a:t>as the class. The one parameter must be a call-by-reference parameter, </a:t>
            </a:r>
            <a:r>
              <a:rPr lang="en-US" sz="2400" dirty="0" smtClean="0">
                <a:solidFill>
                  <a:srgbClr val="000000"/>
                </a:solidFill>
              </a:rPr>
              <a:t>and normally </a:t>
            </a:r>
            <a:r>
              <a:rPr lang="en-US" sz="2400" dirty="0">
                <a:solidFill>
                  <a:srgbClr val="000000"/>
                </a:solidFill>
              </a:rPr>
              <a:t>the parameter is preceded by the </a:t>
            </a:r>
            <a:r>
              <a:rPr lang="en-US" sz="2400" dirty="0" err="1">
                <a:solidFill>
                  <a:srgbClr val="000000"/>
                </a:solidFill>
              </a:rPr>
              <a:t>const</a:t>
            </a:r>
            <a:r>
              <a:rPr lang="en-US" sz="2400" dirty="0">
                <a:solidFill>
                  <a:srgbClr val="000000"/>
                </a:solidFill>
              </a:rPr>
              <a:t> parameter modifier, so it is </a:t>
            </a:r>
            <a:r>
              <a:rPr lang="en-US" sz="2400" dirty="0" smtClean="0">
                <a:solidFill>
                  <a:srgbClr val="000000"/>
                </a:solidFill>
              </a:rPr>
              <a:t>a constant </a:t>
            </a:r>
            <a:r>
              <a:rPr lang="en-US" sz="2400" dirty="0">
                <a:solidFill>
                  <a:srgbClr val="000000"/>
                </a:solidFill>
              </a:rPr>
              <a:t>parameter. In all other respects, a copy constructor is defined in </a:t>
            </a:r>
            <a:r>
              <a:rPr lang="en-US" sz="2400" dirty="0" smtClean="0">
                <a:solidFill>
                  <a:srgbClr val="000000"/>
                </a:solidFill>
              </a:rPr>
              <a:t>the same </a:t>
            </a:r>
            <a:r>
              <a:rPr lang="en-US" sz="2400" dirty="0">
                <a:solidFill>
                  <a:srgbClr val="000000"/>
                </a:solidFill>
              </a:rPr>
              <a:t>way as any other constructor and can be used just like other constructors</a:t>
            </a:r>
            <a:r>
              <a:rPr lang="en-US" sz="2400" dirty="0" smtClean="0">
                <a:solidFill>
                  <a:srgbClr val="000000"/>
                </a:solidFill>
              </a:rPr>
              <a:t>.</a:t>
            </a:r>
          </a:p>
          <a:p>
            <a:endParaRPr lang="en-US" sz="2400" dirty="0" smtClean="0">
              <a:solidFill>
                <a:srgbClr val="000000"/>
              </a:solidFill>
            </a:endParaRPr>
          </a:p>
          <a:p>
            <a:r>
              <a:rPr lang="en-US" sz="2400" dirty="0"/>
              <a:t>A copy constructor is used to initialize a </a:t>
            </a:r>
            <a:r>
              <a:rPr lang="en-US" sz="2400" i="1" dirty="0"/>
              <a:t>newly </a:t>
            </a:r>
            <a:r>
              <a:rPr lang="en-US" sz="2400" i="1" dirty="0" smtClean="0"/>
              <a:t>declared</a:t>
            </a:r>
            <a:r>
              <a:rPr lang="en-US" sz="2400" dirty="0"/>
              <a:t> variable from an existing variable. </a:t>
            </a:r>
            <a:endParaRPr lang="en-US" sz="2400" dirty="0">
              <a:solidFill>
                <a:srgbClr val="000000"/>
              </a:solidFill>
            </a:endParaRPr>
          </a:p>
        </p:txBody>
      </p:sp>
      <p:sp>
        <p:nvSpPr>
          <p:cNvPr id="3" name="Rectangle 2"/>
          <p:cNvSpPr txBox="1">
            <a:spLocks noChangeArrowheads="1"/>
          </p:cNvSpPr>
          <p:nvPr/>
        </p:nvSpPr>
        <p:spPr>
          <a:xfrm>
            <a:off x="1752600" y="76200"/>
            <a:ext cx="64770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 notes</a:t>
            </a:r>
          </a:p>
        </p:txBody>
      </p:sp>
    </p:spTree>
    <p:extLst>
      <p:ext uri="{BB962C8B-B14F-4D97-AF65-F5344CB8AC3E}">
        <p14:creationId xmlns:p14="http://schemas.microsoft.com/office/powerpoint/2010/main" val="4035403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278" y="1066800"/>
            <a:ext cx="8991600" cy="5324535"/>
          </a:xfrm>
          <a:prstGeom prst="rect">
            <a:avLst/>
          </a:prstGeom>
        </p:spPr>
        <p:txBody>
          <a:bodyPr wrap="square">
            <a:spAutoFit/>
          </a:bodyPr>
          <a:lstStyle/>
          <a:p>
            <a:r>
              <a:rPr lang="en-US" sz="2000" b="1" dirty="0">
                <a:solidFill>
                  <a:schemeClr val="accent4">
                    <a:lumMod val="50000"/>
                  </a:schemeClr>
                </a:solidFill>
                <a:latin typeface="Courier New" panose="02070309020205020404" pitchFamily="49" charset="0"/>
                <a:cs typeface="Courier New" panose="02070309020205020404" pitchFamily="49" charset="0"/>
              </a:rPr>
              <a:t>//=== file </a:t>
            </a:r>
            <a:r>
              <a:rPr lang="en-US" sz="2000" b="1" dirty="0" smtClean="0">
                <a:solidFill>
                  <a:schemeClr val="accent4">
                    <a:lumMod val="50000"/>
                  </a:schemeClr>
                </a:solidFill>
                <a:latin typeface="Courier New" panose="02070309020205020404" pitchFamily="49" charset="0"/>
                <a:cs typeface="Courier New" panose="02070309020205020404" pitchFamily="49" charset="0"/>
              </a:rPr>
              <a:t>Point.hpp</a:t>
            </a:r>
            <a:endParaRPr lang="en-US" sz="2000" b="1" dirty="0">
              <a:solidFill>
                <a:schemeClr val="accent4">
                  <a:lumMod val="50000"/>
                </a:schemeClr>
              </a:solidFill>
              <a:latin typeface="Courier New" panose="02070309020205020404" pitchFamily="49" charset="0"/>
              <a:cs typeface="Courier New" panose="02070309020205020404" pitchFamily="49" charset="0"/>
            </a:endParaRPr>
          </a:p>
          <a:p>
            <a:r>
              <a:rPr lang="en-US" sz="2000" b="1" dirty="0" smtClean="0">
                <a:solidFill>
                  <a:srgbClr val="000000"/>
                </a:solidFill>
                <a:latin typeface="Courier New" panose="02070309020205020404" pitchFamily="49" charset="0"/>
                <a:cs typeface="Courier New" panose="02070309020205020404" pitchFamily="49" charset="0"/>
              </a:rPr>
              <a:t>class </a:t>
            </a:r>
            <a:r>
              <a:rPr lang="en-US" sz="2000" b="1" dirty="0">
                <a:solidFill>
                  <a:srgbClr val="000000"/>
                </a:solidFill>
                <a:latin typeface="Courier New" panose="02070309020205020404" pitchFamily="49" charset="0"/>
                <a:cs typeface="Courier New" panose="02070309020205020404" pitchFamily="49" charset="0"/>
              </a:rPr>
              <a:t>Point {</a:t>
            </a:r>
          </a:p>
          <a:p>
            <a:r>
              <a:rPr lang="en-US" sz="2000" b="1" dirty="0">
                <a:solidFill>
                  <a:srgbClr val="000000"/>
                </a:solidFill>
                <a:latin typeface="Courier New" panose="02070309020205020404" pitchFamily="49" charset="0"/>
                <a:cs typeface="Courier New" panose="02070309020205020404" pitchFamily="49" charset="0"/>
              </a:rPr>
              <a:t>    public:</a:t>
            </a:r>
          </a:p>
          <a:p>
            <a:r>
              <a:rPr lang="en-US" sz="2000" b="1" dirty="0">
                <a:solidFill>
                  <a:srgbClr val="000000"/>
                </a:solidFill>
                <a:latin typeface="Courier New" panose="02070309020205020404" pitchFamily="49" charset="0"/>
                <a:cs typeface="Courier New" panose="02070309020205020404" pitchFamily="49" charset="0"/>
              </a:rPr>
              <a:t>        . . .</a:t>
            </a:r>
          </a:p>
          <a:p>
            <a:r>
              <a:rPr lang="en-US" sz="2000" b="1" dirty="0">
                <a:solidFill>
                  <a:srgbClr val="000000"/>
                </a:solidFill>
                <a:latin typeface="Courier New" panose="02070309020205020404" pitchFamily="49" charset="0"/>
                <a:cs typeface="Courier New" panose="02070309020205020404" pitchFamily="49" charset="0"/>
              </a:rPr>
              <a:t>        Point(</a:t>
            </a:r>
            <a:r>
              <a:rPr lang="en-US" sz="2000" b="1" dirty="0" err="1">
                <a:solidFill>
                  <a:srgbClr val="000000"/>
                </a:solidFill>
                <a:latin typeface="Courier New" panose="02070309020205020404" pitchFamily="49" charset="0"/>
                <a:cs typeface="Courier New" panose="02070309020205020404" pitchFamily="49" charset="0"/>
              </a:rPr>
              <a:t>const</a:t>
            </a:r>
            <a:r>
              <a:rPr lang="en-US" sz="2000" b="1" dirty="0">
                <a:solidFill>
                  <a:srgbClr val="000000"/>
                </a:solidFill>
                <a:latin typeface="Courier New" panose="02070309020205020404" pitchFamily="49" charset="0"/>
                <a:cs typeface="Courier New" panose="02070309020205020404" pitchFamily="49" charset="0"/>
              </a:rPr>
              <a:t> </a:t>
            </a:r>
            <a:r>
              <a:rPr lang="en-US" sz="2000" b="1" dirty="0" smtClean="0">
                <a:solidFill>
                  <a:srgbClr val="000000"/>
                </a:solidFill>
                <a:latin typeface="Courier New" panose="02070309020205020404" pitchFamily="49" charset="0"/>
                <a:cs typeface="Courier New" panose="02070309020205020404" pitchFamily="49" charset="0"/>
              </a:rPr>
              <a:t>Point &amp;p</a:t>
            </a:r>
            <a:r>
              <a:rPr lang="en-US" sz="2000" b="1" dirty="0">
                <a:solidFill>
                  <a:srgbClr val="000000"/>
                </a:solidFill>
                <a:latin typeface="Courier New" panose="02070309020205020404" pitchFamily="49" charset="0"/>
                <a:cs typeface="Courier New" panose="02070309020205020404" pitchFamily="49" charset="0"/>
              </a:rPr>
              <a:t>);   </a:t>
            </a:r>
            <a:r>
              <a:rPr lang="en-US" sz="2000" b="1" dirty="0">
                <a:solidFill>
                  <a:schemeClr val="accent4">
                    <a:lumMod val="50000"/>
                  </a:schemeClr>
                </a:solidFill>
                <a:latin typeface="Courier New" panose="02070309020205020404" pitchFamily="49" charset="0"/>
                <a:cs typeface="Courier New" panose="02070309020205020404" pitchFamily="49" charset="0"/>
              </a:rPr>
              <a:t>// copy constructor</a:t>
            </a:r>
          </a:p>
          <a:p>
            <a:r>
              <a:rPr lang="en-US" sz="2000" b="1" dirty="0">
                <a:solidFill>
                  <a:srgbClr val="000000"/>
                </a:solidFill>
                <a:latin typeface="Courier New" panose="02070309020205020404" pitchFamily="49" charset="0"/>
                <a:cs typeface="Courier New" panose="02070309020205020404" pitchFamily="49" charset="0"/>
              </a:rPr>
              <a:t>        . . .</a:t>
            </a:r>
          </a:p>
          <a:p>
            <a:r>
              <a:rPr lang="en-US" sz="2000" b="1" dirty="0">
                <a:solidFill>
                  <a:schemeClr val="accent4">
                    <a:lumMod val="50000"/>
                  </a:schemeClr>
                </a:solidFill>
                <a:latin typeface="Courier New" panose="02070309020205020404" pitchFamily="49" charset="0"/>
                <a:cs typeface="Courier New" panose="02070309020205020404" pitchFamily="49" charset="0"/>
              </a:rPr>
              <a:t>//=== file </a:t>
            </a:r>
            <a:r>
              <a:rPr lang="en-US" sz="2000" b="1" dirty="0" smtClean="0">
                <a:solidFill>
                  <a:schemeClr val="accent4">
                    <a:lumMod val="50000"/>
                  </a:schemeClr>
                </a:solidFill>
                <a:latin typeface="Courier New" panose="02070309020205020404" pitchFamily="49" charset="0"/>
                <a:cs typeface="Courier New" panose="02070309020205020404" pitchFamily="49" charset="0"/>
              </a:rPr>
              <a:t>Point.cpp</a:t>
            </a:r>
          </a:p>
          <a:p>
            <a:r>
              <a:rPr lang="en-US" sz="2000" b="1" dirty="0" smtClean="0">
                <a:solidFill>
                  <a:srgbClr val="000000"/>
                </a:solidFill>
                <a:latin typeface="Courier New" panose="02070309020205020404" pitchFamily="49" charset="0"/>
                <a:cs typeface="Courier New" panose="02070309020205020404" pitchFamily="49" charset="0"/>
              </a:rPr>
              <a:t>. </a:t>
            </a:r>
            <a:r>
              <a:rPr lang="en-US" sz="2000" b="1" dirty="0">
                <a:solidFill>
                  <a:srgbClr val="000000"/>
                </a:solidFill>
                <a:latin typeface="Courier New" panose="02070309020205020404" pitchFamily="49" charset="0"/>
                <a:cs typeface="Courier New" panose="02070309020205020404" pitchFamily="49" charset="0"/>
              </a:rPr>
              <a:t>. .</a:t>
            </a:r>
          </a:p>
          <a:p>
            <a:r>
              <a:rPr lang="en-US" sz="2000" b="1" dirty="0">
                <a:solidFill>
                  <a:srgbClr val="000000"/>
                </a:solidFill>
                <a:latin typeface="Courier New" panose="02070309020205020404" pitchFamily="49" charset="0"/>
                <a:cs typeface="Courier New" panose="02070309020205020404" pitchFamily="49" charset="0"/>
              </a:rPr>
              <a:t>Point::Point(</a:t>
            </a:r>
            <a:r>
              <a:rPr lang="en-US" sz="2000" b="1" dirty="0" err="1">
                <a:solidFill>
                  <a:srgbClr val="000000"/>
                </a:solidFill>
                <a:latin typeface="Courier New" panose="02070309020205020404" pitchFamily="49" charset="0"/>
                <a:cs typeface="Courier New" panose="02070309020205020404" pitchFamily="49" charset="0"/>
              </a:rPr>
              <a:t>const</a:t>
            </a:r>
            <a:r>
              <a:rPr lang="en-US" sz="2000" b="1" dirty="0">
                <a:solidFill>
                  <a:srgbClr val="000000"/>
                </a:solidFill>
                <a:latin typeface="Courier New" panose="02070309020205020404" pitchFamily="49" charset="0"/>
                <a:cs typeface="Courier New" panose="02070309020205020404" pitchFamily="49" charset="0"/>
              </a:rPr>
              <a:t> </a:t>
            </a:r>
            <a:r>
              <a:rPr lang="en-US" sz="2000" b="1" dirty="0" smtClean="0">
                <a:solidFill>
                  <a:srgbClr val="000000"/>
                </a:solidFill>
                <a:latin typeface="Courier New" panose="02070309020205020404" pitchFamily="49" charset="0"/>
                <a:cs typeface="Courier New" panose="02070309020205020404" pitchFamily="49" charset="0"/>
              </a:rPr>
              <a:t>Point &amp; </a:t>
            </a:r>
            <a:r>
              <a:rPr lang="en-US" sz="2000" b="1" dirty="0">
                <a:solidFill>
                  <a:srgbClr val="000000"/>
                </a:solidFill>
                <a:latin typeface="Courier New" panose="02070309020205020404" pitchFamily="49" charset="0"/>
                <a:cs typeface="Courier New" panose="02070309020205020404" pitchFamily="49" charset="0"/>
              </a:rPr>
              <a:t>p) {</a:t>
            </a:r>
          </a:p>
          <a:p>
            <a:r>
              <a:rPr lang="en-US" sz="2000" b="1" dirty="0">
                <a:solidFill>
                  <a:srgbClr val="000000"/>
                </a:solidFill>
                <a:latin typeface="Courier New" panose="02070309020205020404" pitchFamily="49" charset="0"/>
                <a:cs typeface="Courier New" panose="02070309020205020404" pitchFamily="49" charset="0"/>
              </a:rPr>
              <a:t>    x = </a:t>
            </a:r>
            <a:r>
              <a:rPr lang="en-US" sz="2000" b="1" dirty="0" err="1">
                <a:solidFill>
                  <a:srgbClr val="000000"/>
                </a:solidFill>
                <a:latin typeface="Courier New" panose="02070309020205020404" pitchFamily="49" charset="0"/>
                <a:cs typeface="Courier New" panose="02070309020205020404" pitchFamily="49" charset="0"/>
              </a:rPr>
              <a:t>p.x</a:t>
            </a:r>
            <a:r>
              <a:rPr lang="en-US" sz="2000" b="1" dirty="0">
                <a:solidFill>
                  <a:srgbClr val="000000"/>
                </a:solidFill>
                <a:latin typeface="Courier New" panose="02070309020205020404" pitchFamily="49" charset="0"/>
                <a:cs typeface="Courier New" panose="02070309020205020404" pitchFamily="49" charset="0"/>
              </a:rPr>
              <a:t>;</a:t>
            </a:r>
          </a:p>
          <a:p>
            <a:r>
              <a:rPr lang="en-US" sz="2000" b="1" dirty="0">
                <a:solidFill>
                  <a:srgbClr val="000000"/>
                </a:solidFill>
                <a:latin typeface="Courier New" panose="02070309020205020404" pitchFamily="49" charset="0"/>
                <a:cs typeface="Courier New" panose="02070309020205020404" pitchFamily="49" charset="0"/>
              </a:rPr>
              <a:t>    y = </a:t>
            </a:r>
            <a:r>
              <a:rPr lang="en-US" sz="2000" b="1" dirty="0" err="1">
                <a:solidFill>
                  <a:srgbClr val="000000"/>
                </a:solidFill>
                <a:latin typeface="Courier New" panose="02070309020205020404" pitchFamily="49" charset="0"/>
                <a:cs typeface="Courier New" panose="02070309020205020404" pitchFamily="49" charset="0"/>
              </a:rPr>
              <a:t>p.y</a:t>
            </a:r>
            <a:r>
              <a:rPr lang="en-US" sz="2000" b="1" dirty="0">
                <a:solidFill>
                  <a:srgbClr val="000000"/>
                </a:solidFill>
                <a:latin typeface="Courier New" panose="02070309020205020404" pitchFamily="49" charset="0"/>
                <a:cs typeface="Courier New" panose="02070309020205020404" pitchFamily="49" charset="0"/>
              </a:rPr>
              <a:t>;</a:t>
            </a:r>
          </a:p>
          <a:p>
            <a:r>
              <a:rPr lang="en-US" sz="2000" b="1" dirty="0">
                <a:solidFill>
                  <a:srgbClr val="000000"/>
                </a:solidFill>
                <a:latin typeface="Courier New" panose="02070309020205020404" pitchFamily="49" charset="0"/>
                <a:cs typeface="Courier New" panose="02070309020205020404" pitchFamily="49" charset="0"/>
              </a:rPr>
              <a:t>} </a:t>
            </a:r>
            <a:endParaRPr lang="en-US" sz="2000" b="1" dirty="0" smtClean="0">
              <a:solidFill>
                <a:srgbClr val="000000"/>
              </a:solidFill>
              <a:latin typeface="Courier New" panose="02070309020205020404" pitchFamily="49" charset="0"/>
              <a:cs typeface="Courier New" panose="02070309020205020404" pitchFamily="49" charset="0"/>
            </a:endParaRPr>
          </a:p>
          <a:p>
            <a:r>
              <a:rPr lang="en-US" sz="2000" b="1" dirty="0" smtClean="0">
                <a:solidFill>
                  <a:schemeClr val="accent4">
                    <a:lumMod val="50000"/>
                  </a:schemeClr>
                </a:solidFill>
                <a:latin typeface="Courier New" panose="02070309020205020404" pitchFamily="49" charset="0"/>
                <a:cs typeface="Courier New" panose="02070309020205020404" pitchFamily="49" charset="0"/>
              </a:rPr>
              <a:t>//=== </a:t>
            </a:r>
            <a:r>
              <a:rPr lang="en-US" sz="2000" b="1" dirty="0">
                <a:solidFill>
                  <a:schemeClr val="accent4">
                    <a:lumMod val="50000"/>
                  </a:schemeClr>
                </a:solidFill>
                <a:latin typeface="Courier New" panose="02070309020205020404" pitchFamily="49" charset="0"/>
                <a:cs typeface="Courier New" panose="02070309020205020404" pitchFamily="49" charset="0"/>
              </a:rPr>
              <a:t>file </a:t>
            </a:r>
            <a:r>
              <a:rPr lang="en-US" sz="2000" b="1" dirty="0" smtClean="0">
                <a:solidFill>
                  <a:schemeClr val="accent4">
                    <a:lumMod val="50000"/>
                  </a:schemeClr>
                </a:solidFill>
                <a:latin typeface="Courier New" panose="02070309020205020404" pitchFamily="49" charset="0"/>
                <a:cs typeface="Courier New" panose="02070309020205020404" pitchFamily="49" charset="0"/>
              </a:rPr>
              <a:t>my_program.cpp</a:t>
            </a:r>
            <a:endParaRPr lang="en-US" sz="2000" b="1" dirty="0">
              <a:solidFill>
                <a:schemeClr val="accent4">
                  <a:lumMod val="50000"/>
                </a:schemeClr>
              </a:solidFill>
              <a:latin typeface="Courier New" panose="02070309020205020404" pitchFamily="49" charset="0"/>
              <a:cs typeface="Courier New" panose="02070309020205020404" pitchFamily="49" charset="0"/>
            </a:endParaRPr>
          </a:p>
          <a:p>
            <a:r>
              <a:rPr lang="en-US" sz="2000" b="1" dirty="0">
                <a:solidFill>
                  <a:srgbClr val="000000"/>
                </a:solidFill>
                <a:latin typeface="Courier New" panose="02070309020205020404" pitchFamily="49" charset="0"/>
                <a:cs typeface="Courier New" panose="02070309020205020404" pitchFamily="49" charset="0"/>
              </a:rPr>
              <a:t>. . .</a:t>
            </a:r>
          </a:p>
          <a:p>
            <a:r>
              <a:rPr lang="en-US" sz="2000" b="1" dirty="0">
                <a:solidFill>
                  <a:srgbClr val="000000"/>
                </a:solidFill>
                <a:latin typeface="Courier New" panose="02070309020205020404" pitchFamily="49" charset="0"/>
                <a:cs typeface="Courier New" panose="02070309020205020404" pitchFamily="49" charset="0"/>
              </a:rPr>
              <a:t>Point p;            </a:t>
            </a:r>
            <a:r>
              <a:rPr lang="en-US" sz="2000" b="1" dirty="0">
                <a:solidFill>
                  <a:schemeClr val="accent4">
                    <a:lumMod val="50000"/>
                  </a:schemeClr>
                </a:solidFill>
                <a:latin typeface="Courier New" panose="02070309020205020404" pitchFamily="49" charset="0"/>
                <a:cs typeface="Courier New" panose="02070309020205020404" pitchFamily="49" charset="0"/>
              </a:rPr>
              <a:t>// calls default constructor</a:t>
            </a:r>
          </a:p>
          <a:p>
            <a:r>
              <a:rPr lang="en-US" sz="2000" b="1" dirty="0">
                <a:solidFill>
                  <a:srgbClr val="000000"/>
                </a:solidFill>
                <a:latin typeface="Courier New" panose="02070309020205020404" pitchFamily="49" charset="0"/>
                <a:cs typeface="Courier New" panose="02070309020205020404" pitchFamily="49" charset="0"/>
              </a:rPr>
              <a:t>Point s = p;        </a:t>
            </a:r>
            <a:r>
              <a:rPr lang="en-US" sz="2000" b="1" dirty="0">
                <a:solidFill>
                  <a:schemeClr val="accent4">
                    <a:lumMod val="50000"/>
                  </a:schemeClr>
                </a:solidFill>
                <a:latin typeface="Courier New" panose="02070309020205020404" pitchFamily="49" charset="0"/>
                <a:cs typeface="Courier New" panose="02070309020205020404" pitchFamily="49" charset="0"/>
              </a:rPr>
              <a:t>// calls copy constructor.</a:t>
            </a:r>
          </a:p>
          <a:p>
            <a:r>
              <a:rPr lang="en-US" sz="2000" b="1" dirty="0">
                <a:solidFill>
                  <a:srgbClr val="000000"/>
                </a:solidFill>
                <a:latin typeface="Courier New" panose="02070309020205020404" pitchFamily="49" charset="0"/>
                <a:cs typeface="Courier New" panose="02070309020205020404" pitchFamily="49" charset="0"/>
              </a:rPr>
              <a:t>p = s;              </a:t>
            </a:r>
            <a:r>
              <a:rPr lang="en-US" sz="2000" b="1" dirty="0">
                <a:solidFill>
                  <a:schemeClr val="accent4">
                    <a:lumMod val="50000"/>
                  </a:schemeClr>
                </a:solidFill>
                <a:latin typeface="Courier New" panose="02070309020205020404" pitchFamily="49" charset="0"/>
                <a:cs typeface="Courier New" panose="02070309020205020404" pitchFamily="49" charset="0"/>
              </a:rPr>
              <a:t>// assignment, not copy constructor.</a:t>
            </a:r>
          </a:p>
        </p:txBody>
      </p:sp>
      <p:sp>
        <p:nvSpPr>
          <p:cNvPr id="3" name="Rectangle 2"/>
          <p:cNvSpPr txBox="1">
            <a:spLocks noChangeArrowheads="1"/>
          </p:cNvSpPr>
          <p:nvPr/>
        </p:nvSpPr>
        <p:spPr>
          <a:xfrm>
            <a:off x="1752600" y="76200"/>
            <a:ext cx="64770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 notes</a:t>
            </a:r>
          </a:p>
        </p:txBody>
      </p:sp>
    </p:spTree>
    <p:extLst>
      <p:ext uri="{BB962C8B-B14F-4D97-AF65-F5344CB8AC3E}">
        <p14:creationId xmlns:p14="http://schemas.microsoft.com/office/powerpoint/2010/main" val="19903927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01148"/>
            <a:ext cx="8991600" cy="6309420"/>
          </a:xfrm>
          <a:prstGeom prst="rect">
            <a:avLst/>
          </a:prstGeom>
        </p:spPr>
        <p:txBody>
          <a:bodyPr wrap="square">
            <a:spAutoFit/>
          </a:bodyPr>
          <a:lstStyle/>
          <a:p>
            <a:r>
              <a:rPr lang="en-US" sz="2400" dirty="0" smtClean="0">
                <a:solidFill>
                  <a:srgbClr val="000000"/>
                </a:solidFill>
              </a:rPr>
              <a:t>A </a:t>
            </a:r>
            <a:r>
              <a:rPr lang="en-US" sz="2400" b="1" dirty="0">
                <a:solidFill>
                  <a:srgbClr val="000000"/>
                </a:solidFill>
              </a:rPr>
              <a:t>copy constructor </a:t>
            </a:r>
            <a:r>
              <a:rPr lang="en-US" sz="2400" dirty="0">
                <a:solidFill>
                  <a:srgbClr val="000000"/>
                </a:solidFill>
              </a:rPr>
              <a:t>may be called whenever an object is copied by assignment, as a function parameter, or as a function return value. The copy constructor can be a </a:t>
            </a:r>
            <a:r>
              <a:rPr lang="en-US" sz="2400" i="1" u="sng" dirty="0">
                <a:solidFill>
                  <a:srgbClr val="000000"/>
                </a:solidFill>
              </a:rPr>
              <a:t>time consumer </a:t>
            </a:r>
            <a:r>
              <a:rPr lang="en-US" sz="2400" dirty="0">
                <a:solidFill>
                  <a:srgbClr val="000000"/>
                </a:solidFill>
              </a:rPr>
              <a:t>if it involves allocation of memory or other resources. There are various ways to avoid this wasteful copying of memory blocks, for example</a:t>
            </a:r>
            <a:r>
              <a:rPr lang="en-US" sz="2400" dirty="0" smtClean="0">
                <a:solidFill>
                  <a:srgbClr val="000000"/>
                </a:solidFill>
              </a:rPr>
              <a:t>:</a:t>
            </a:r>
          </a:p>
          <a:p>
            <a:endParaRPr lang="en-US" sz="2400" dirty="0">
              <a:solidFill>
                <a:srgbClr val="000000"/>
              </a:solidFill>
              <a:latin typeface="Arial" panose="020B0604020202020204" pitchFamily="34" charset="0"/>
            </a:endParaRPr>
          </a:p>
          <a:p>
            <a:pPr marL="342900" indent="-342900">
              <a:buFont typeface="Arial" panose="020B0604020202020204" pitchFamily="34" charset="0"/>
              <a:buChar char="•"/>
            </a:pPr>
            <a:r>
              <a:rPr lang="en-US" sz="2400" dirty="0" smtClean="0">
                <a:solidFill>
                  <a:srgbClr val="000000"/>
                </a:solidFill>
              </a:rPr>
              <a:t>Use </a:t>
            </a:r>
            <a:r>
              <a:rPr lang="en-US" sz="2400" dirty="0">
                <a:solidFill>
                  <a:srgbClr val="000000"/>
                </a:solidFill>
              </a:rPr>
              <a:t>a reference or pointer to the object instead of copying it </a:t>
            </a:r>
            <a:endParaRPr lang="en-US" sz="2400" dirty="0" smtClean="0">
              <a:solidFill>
                <a:srgbClr val="000000"/>
              </a:solidFill>
            </a:endParaRP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smtClean="0">
                <a:solidFill>
                  <a:srgbClr val="000000"/>
                </a:solidFill>
              </a:rPr>
              <a:t>Use </a:t>
            </a:r>
            <a:r>
              <a:rPr lang="en-US" sz="2400" dirty="0">
                <a:solidFill>
                  <a:srgbClr val="000000"/>
                </a:solidFill>
              </a:rPr>
              <a:t>a "move constructor" to transfer ownership of the memory block. This requires a compiler with C++0x support. </a:t>
            </a:r>
            <a:endParaRPr lang="en-US" sz="2400" dirty="0" smtClean="0">
              <a:solidFill>
                <a:srgbClr val="000000"/>
              </a:solidFill>
            </a:endParaRP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smtClean="0">
                <a:solidFill>
                  <a:srgbClr val="000000"/>
                </a:solidFill>
              </a:rPr>
              <a:t>Make </a:t>
            </a:r>
            <a:r>
              <a:rPr lang="en-US" sz="2400" dirty="0">
                <a:solidFill>
                  <a:srgbClr val="000000"/>
                </a:solidFill>
              </a:rPr>
              <a:t>a member function or friend function or operator that transfers ownership of the memory block from one object to another. The object that looses ownership of the memory block should have its pointer set to NULL. </a:t>
            </a:r>
            <a:endParaRPr lang="en-US" sz="2400" dirty="0" smtClean="0">
              <a:solidFill>
                <a:srgbClr val="000000"/>
              </a:solidFill>
            </a:endParaRPr>
          </a:p>
          <a:p>
            <a:endParaRPr lang="en-US" sz="2000" dirty="0">
              <a:solidFill>
                <a:srgbClr val="000000"/>
              </a:solidFill>
              <a:latin typeface="Arial" panose="020B0604020202020204" pitchFamily="34" charset="0"/>
            </a:endParaRPr>
          </a:p>
        </p:txBody>
      </p:sp>
      <p:sp>
        <p:nvSpPr>
          <p:cNvPr id="3" name="Rectangle 2"/>
          <p:cNvSpPr txBox="1">
            <a:spLocks noChangeArrowheads="1"/>
          </p:cNvSpPr>
          <p:nvPr/>
        </p:nvSpPr>
        <p:spPr>
          <a:xfrm>
            <a:off x="1752600" y="76200"/>
            <a:ext cx="64770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 notes</a:t>
            </a:r>
          </a:p>
        </p:txBody>
      </p:sp>
    </p:spTree>
    <p:extLst>
      <p:ext uri="{BB962C8B-B14F-4D97-AF65-F5344CB8AC3E}">
        <p14:creationId xmlns:p14="http://schemas.microsoft.com/office/powerpoint/2010/main" val="6389466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700" y="1752600"/>
            <a:ext cx="8991600" cy="3847207"/>
          </a:xfrm>
          <a:prstGeom prst="rect">
            <a:avLst/>
          </a:prstGeom>
        </p:spPr>
        <p:txBody>
          <a:bodyPr wrap="square">
            <a:spAutoFit/>
          </a:bodyPr>
          <a:lstStyle/>
          <a:p>
            <a:endParaRPr lang="en-US" sz="2000" dirty="0">
              <a:solidFill>
                <a:srgbClr val="000000"/>
              </a:solidFill>
              <a:latin typeface="Arial" panose="020B0604020202020204" pitchFamily="34" charset="0"/>
            </a:endParaRPr>
          </a:p>
          <a:p>
            <a:r>
              <a:rPr lang="en-US" sz="2800" dirty="0" smtClean="0">
                <a:solidFill>
                  <a:srgbClr val="000000"/>
                </a:solidFill>
              </a:rPr>
              <a:t>There </a:t>
            </a:r>
            <a:r>
              <a:rPr lang="en-US" sz="2800" dirty="0">
                <a:solidFill>
                  <a:srgbClr val="000000"/>
                </a:solidFill>
              </a:rPr>
              <a:t>should of course be a destructor that destroys any memory block that the object owns. </a:t>
            </a:r>
          </a:p>
          <a:p>
            <a:endParaRPr lang="en-US" sz="2800" dirty="0">
              <a:solidFill>
                <a:srgbClr val="000000"/>
              </a:solidFill>
            </a:endParaRPr>
          </a:p>
          <a:p>
            <a:r>
              <a:rPr lang="en-US" sz="2800" dirty="0">
                <a:solidFill>
                  <a:srgbClr val="000000"/>
                </a:solidFill>
              </a:rPr>
              <a:t>A destructor is as efficient as a member function. Do not make a destructor if it is not necessary. </a:t>
            </a:r>
            <a:endParaRPr lang="en-US" sz="2800" dirty="0" smtClean="0">
              <a:solidFill>
                <a:srgbClr val="000000"/>
              </a:solidFill>
            </a:endParaRPr>
          </a:p>
          <a:p>
            <a:endParaRPr lang="en-US" sz="2800" dirty="0">
              <a:solidFill>
                <a:srgbClr val="000000"/>
              </a:solidFill>
            </a:endParaRPr>
          </a:p>
          <a:p>
            <a:r>
              <a:rPr lang="en-US" sz="2800" dirty="0" smtClean="0"/>
              <a:t>Again, a </a:t>
            </a:r>
            <a:r>
              <a:rPr lang="en-US" sz="2800" dirty="0"/>
              <a:t>simple constructor may be </a:t>
            </a:r>
            <a:r>
              <a:rPr lang="en-US" sz="2800" dirty="0" smtClean="0"/>
              <a:t>in-lined </a:t>
            </a:r>
            <a:r>
              <a:rPr lang="en-US" sz="2800" dirty="0"/>
              <a:t>for improved performance </a:t>
            </a:r>
          </a:p>
        </p:txBody>
      </p:sp>
      <p:sp>
        <p:nvSpPr>
          <p:cNvPr id="5" name="Rectangle 2"/>
          <p:cNvSpPr txBox="1">
            <a:spLocks noChangeArrowheads="1"/>
          </p:cNvSpPr>
          <p:nvPr/>
        </p:nvSpPr>
        <p:spPr>
          <a:xfrm>
            <a:off x="1752600" y="76200"/>
            <a:ext cx="64770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 notes</a:t>
            </a:r>
          </a:p>
        </p:txBody>
      </p:sp>
    </p:spTree>
    <p:extLst>
      <p:ext uri="{BB962C8B-B14F-4D97-AF65-F5344CB8AC3E}">
        <p14:creationId xmlns:p14="http://schemas.microsoft.com/office/powerpoint/2010/main" val="286347123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86000" y="152400"/>
            <a:ext cx="4495800" cy="838200"/>
          </a:xfrm>
          <a:prstGeom prst="rect">
            <a:avLst/>
          </a:prstGeom>
          <a:solidFill>
            <a:srgbClr val="FFFF00"/>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Constructors</a:t>
            </a:r>
          </a:p>
        </p:txBody>
      </p:sp>
      <p:pic>
        <p:nvPicPr>
          <p:cNvPr id="2" name="Picture 1"/>
          <p:cNvPicPr>
            <a:picLocks noChangeAspect="1"/>
          </p:cNvPicPr>
          <p:nvPr/>
        </p:nvPicPr>
        <p:blipFill>
          <a:blip r:embed="rId3"/>
          <a:stretch>
            <a:fillRect/>
          </a:stretch>
        </p:blipFill>
        <p:spPr>
          <a:xfrm>
            <a:off x="635000" y="2590800"/>
            <a:ext cx="5114987" cy="2950720"/>
          </a:xfrm>
          <a:prstGeom prst="rect">
            <a:avLst/>
          </a:prstGeom>
        </p:spPr>
      </p:pic>
      <p:sp>
        <p:nvSpPr>
          <p:cNvPr id="3" name="Cloud 2"/>
          <p:cNvSpPr/>
          <p:nvPr/>
        </p:nvSpPr>
        <p:spPr>
          <a:xfrm>
            <a:off x="3962400" y="1219200"/>
            <a:ext cx="4343400"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Is move faster than a copy constructor?</a:t>
            </a:r>
            <a:endParaRPr lang="en-US" sz="3200" dirty="0"/>
          </a:p>
        </p:txBody>
      </p:sp>
    </p:spTree>
    <p:extLst>
      <p:ext uri="{BB962C8B-B14F-4D97-AF65-F5344CB8AC3E}">
        <p14:creationId xmlns:p14="http://schemas.microsoft.com/office/powerpoint/2010/main" val="20857727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81200" y="152400"/>
            <a:ext cx="6096001" cy="762000"/>
          </a:xfrm>
          <a:solidFill>
            <a:srgbClr val="FFFF00"/>
          </a:solidFill>
        </p:spPr>
        <p:txBody>
          <a:bodyPr>
            <a:normAutofit fontScale="90000"/>
          </a:bodyPr>
          <a:lstStyle/>
          <a:p>
            <a:r>
              <a:rPr lang="en-US" altLang="en-US" dirty="0" smtClean="0"/>
              <a:t>Member Function Overloading</a:t>
            </a:r>
          </a:p>
        </p:txBody>
      </p:sp>
      <p:sp>
        <p:nvSpPr>
          <p:cNvPr id="76803" name="Rectangle 3"/>
          <p:cNvSpPr>
            <a:spLocks noGrp="1" noChangeArrowheads="1"/>
          </p:cNvSpPr>
          <p:nvPr>
            <p:ph idx="1"/>
          </p:nvPr>
        </p:nvSpPr>
        <p:spPr>
          <a:xfrm>
            <a:off x="762000" y="1600200"/>
            <a:ext cx="6347714" cy="3880773"/>
          </a:xfrm>
        </p:spPr>
        <p:txBody>
          <a:bodyPr>
            <a:normAutofit/>
          </a:bodyPr>
          <a:lstStyle/>
          <a:p>
            <a:r>
              <a:rPr lang="en-US" altLang="en-US" sz="2800" dirty="0" smtClean="0"/>
              <a:t>Non-constructor member functions can also be overloaded:</a:t>
            </a:r>
          </a:p>
          <a:p>
            <a:pPr lvl="1">
              <a:buClr>
                <a:srgbClr val="3333CC"/>
              </a:buClr>
              <a:buFontTx/>
              <a:buNone/>
            </a:pPr>
            <a:r>
              <a:rPr lang="en-US" altLang="en-US" sz="2400" b="1" dirty="0" smtClean="0"/>
              <a:t>	</a:t>
            </a:r>
            <a:r>
              <a:rPr lang="en-US" altLang="en-US" sz="2400" b="1" dirty="0" smtClean="0">
                <a:latin typeface="Courier New" panose="02070309020205020404" pitchFamily="49" charset="0"/>
              </a:rPr>
              <a:t>void </a:t>
            </a:r>
            <a:r>
              <a:rPr lang="en-US" altLang="en-US" sz="2400" b="1" dirty="0" err="1" smtClean="0">
                <a:latin typeface="Courier New" panose="02070309020205020404" pitchFamily="49" charset="0"/>
              </a:rPr>
              <a:t>setCost</a:t>
            </a:r>
            <a:r>
              <a:rPr lang="en-US" altLang="en-US" sz="2400" b="1" dirty="0" smtClean="0">
                <a:latin typeface="Courier New" panose="02070309020205020404" pitchFamily="49" charset="0"/>
              </a:rPr>
              <a:t>(double);</a:t>
            </a:r>
          </a:p>
          <a:p>
            <a:pPr lvl="1">
              <a:buClr>
                <a:srgbClr val="3333CC"/>
              </a:buClr>
              <a:buFontTx/>
              <a:buNone/>
            </a:pPr>
            <a:r>
              <a:rPr lang="en-US" altLang="en-US" sz="2400" b="1" dirty="0" smtClean="0">
                <a:latin typeface="Courier New" panose="02070309020205020404" pitchFamily="49" charset="0"/>
              </a:rPr>
              <a:t>	void </a:t>
            </a:r>
            <a:r>
              <a:rPr lang="en-US" altLang="en-US" sz="2400" b="1" dirty="0" err="1" smtClean="0">
                <a:latin typeface="Courier New" panose="02070309020205020404" pitchFamily="49" charset="0"/>
              </a:rPr>
              <a:t>setCost</a:t>
            </a:r>
            <a:r>
              <a:rPr lang="en-US" altLang="en-US" sz="2400" b="1" dirty="0" smtClean="0">
                <a:latin typeface="Courier New" panose="02070309020205020404" pitchFamily="49" charset="0"/>
              </a:rPr>
              <a:t>(char *);</a:t>
            </a:r>
            <a:r>
              <a:rPr lang="en-US" altLang="en-US" sz="2400" dirty="0" smtClean="0">
                <a:latin typeface="Courier New" panose="02070309020205020404" pitchFamily="49" charset="0"/>
              </a:rPr>
              <a:t/>
            </a:r>
            <a:br>
              <a:rPr lang="en-US" altLang="en-US" sz="2400" dirty="0" smtClean="0">
                <a:latin typeface="Courier New" panose="02070309020205020404" pitchFamily="49" charset="0"/>
              </a:rPr>
            </a:br>
            <a:endParaRPr lang="en-US" altLang="en-US" sz="2400" dirty="0" smtClean="0">
              <a:latin typeface="Courier New" panose="02070309020205020404" pitchFamily="49" charset="0"/>
            </a:endParaRPr>
          </a:p>
          <a:p>
            <a:r>
              <a:rPr lang="en-US" altLang="en-US" sz="2800" dirty="0" smtClean="0"/>
              <a:t>Must have unique parameter lists as for constructors</a:t>
            </a:r>
          </a:p>
        </p:txBody>
      </p:sp>
    </p:spTree>
    <p:extLst>
      <p:ext uri="{BB962C8B-B14F-4D97-AF65-F5344CB8AC3E}">
        <p14:creationId xmlns:p14="http://schemas.microsoft.com/office/powerpoint/2010/main" val="4018544686"/>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57400" y="228600"/>
            <a:ext cx="6347713" cy="1320800"/>
          </a:xfrm>
          <a:solidFill>
            <a:srgbClr val="FFFF00"/>
          </a:solidFill>
        </p:spPr>
        <p:txBody>
          <a:bodyPr/>
          <a:lstStyle/>
          <a:p>
            <a:r>
              <a:rPr lang="en-US" altLang="en-US" dirty="0" smtClean="0"/>
              <a:t>Using Private Member Functions</a:t>
            </a:r>
          </a:p>
        </p:txBody>
      </p:sp>
      <p:sp>
        <p:nvSpPr>
          <p:cNvPr id="78851" name="Rectangle 3"/>
          <p:cNvSpPr>
            <a:spLocks noGrp="1" noChangeArrowheads="1"/>
          </p:cNvSpPr>
          <p:nvPr>
            <p:ph idx="1"/>
          </p:nvPr>
        </p:nvSpPr>
        <p:spPr>
          <a:xfrm>
            <a:off x="609598" y="2160590"/>
            <a:ext cx="7543801" cy="3880773"/>
          </a:xfrm>
        </p:spPr>
        <p:txBody>
          <a:bodyPr>
            <a:normAutofit fontScale="92500" lnSpcReduction="20000"/>
          </a:bodyPr>
          <a:lstStyle/>
          <a:p>
            <a:pPr>
              <a:lnSpc>
                <a:spcPct val="90000"/>
              </a:lnSpc>
              <a:spcBef>
                <a:spcPct val="60000"/>
              </a:spcBef>
            </a:pPr>
            <a:r>
              <a:rPr lang="en-US" altLang="en-US" sz="2800" dirty="0" smtClean="0"/>
              <a:t>A </a:t>
            </a:r>
            <a:r>
              <a:rPr lang="en-US" altLang="en-US" sz="2800" dirty="0" smtClean="0">
                <a:latin typeface="Courier New" panose="02070309020205020404" pitchFamily="49" charset="0"/>
              </a:rPr>
              <a:t>private</a:t>
            </a:r>
            <a:r>
              <a:rPr lang="en-US" altLang="en-US" sz="2800" dirty="0" smtClean="0"/>
              <a:t> member function can only be called by another member function</a:t>
            </a:r>
            <a:br>
              <a:rPr lang="en-US" altLang="en-US" sz="2800" dirty="0" smtClean="0"/>
            </a:br>
            <a:endParaRPr lang="en-US" altLang="en-US" sz="2800" dirty="0" smtClean="0"/>
          </a:p>
          <a:p>
            <a:pPr>
              <a:lnSpc>
                <a:spcPct val="90000"/>
              </a:lnSpc>
              <a:spcBef>
                <a:spcPct val="60000"/>
              </a:spcBef>
            </a:pPr>
            <a:r>
              <a:rPr lang="en-US" altLang="en-US" sz="2800" dirty="0" smtClean="0"/>
              <a:t>It is used for internal processing (like performing a calculation only when a value is stored in a particular member variable) by the class, not for use outside of the class</a:t>
            </a:r>
          </a:p>
          <a:p>
            <a:pPr>
              <a:lnSpc>
                <a:spcPct val="90000"/>
              </a:lnSpc>
              <a:spcBef>
                <a:spcPct val="60000"/>
              </a:spcBef>
            </a:pPr>
            <a:r>
              <a:rPr lang="en-US" altLang="en-US" sz="2800" dirty="0"/>
              <a:t>When we want this kind of behavior we should declare a member function private. </a:t>
            </a:r>
            <a:endParaRPr lang="en-US" altLang="en-US" sz="2800" dirty="0" smtClean="0"/>
          </a:p>
          <a:p>
            <a:pPr>
              <a:lnSpc>
                <a:spcPct val="90000"/>
              </a:lnSpc>
              <a:spcBef>
                <a:spcPct val="60000"/>
              </a:spcBef>
            </a:pPr>
            <a:r>
              <a:rPr lang="en-US" altLang="en-US" sz="2800" dirty="0" smtClean="0"/>
              <a:t>When </a:t>
            </a:r>
            <a:r>
              <a:rPr lang="en-US" altLang="en-US" sz="2800" dirty="0"/>
              <a:t>it's private, it may only be called in internally. </a:t>
            </a:r>
            <a:endParaRPr lang="en-US" altLang="en-US" sz="2800" dirty="0" smtClean="0"/>
          </a:p>
        </p:txBody>
      </p:sp>
    </p:spTree>
    <p:extLst>
      <p:ext uri="{BB962C8B-B14F-4D97-AF65-F5344CB8AC3E}">
        <p14:creationId xmlns:p14="http://schemas.microsoft.com/office/powerpoint/2010/main" val="4124351974"/>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acet">
  <a:themeElements>
    <a:clrScheme name="Custom 1">
      <a:dk1>
        <a:sysClr val="windowText" lastClr="000000"/>
      </a:dk1>
      <a:lt1>
        <a:sysClr val="window" lastClr="FFFFFF"/>
      </a:lt1>
      <a:dk2>
        <a:srgbClr val="44546A"/>
      </a:dk2>
      <a:lt2>
        <a:srgbClr val="E7E6E6"/>
      </a:lt2>
      <a:accent1>
        <a:srgbClr val="5B9BD5"/>
      </a:accent1>
      <a:accent2>
        <a:srgbClr val="FEE599"/>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4923</Words>
  <Application>Microsoft Office PowerPoint</Application>
  <PresentationFormat>On-screen Show (4:3)</PresentationFormat>
  <Paragraphs>937</Paragraphs>
  <Slides>118</Slides>
  <Notes>117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118</vt:i4>
      </vt:variant>
    </vt:vector>
  </HeadingPairs>
  <TitlesOfParts>
    <vt:vector size="134" baseType="lpstr">
      <vt:lpstr>PMingLiU</vt:lpstr>
      <vt:lpstr>Aharoni</vt:lpstr>
      <vt:lpstr>Arial</vt:lpstr>
      <vt:lpstr>Book Antiqua</vt:lpstr>
      <vt:lpstr>Calibri</vt:lpstr>
      <vt:lpstr>Cambria</vt:lpstr>
      <vt:lpstr>Courier New</vt:lpstr>
      <vt:lpstr>GiovanniStd-Book</vt:lpstr>
      <vt:lpstr>Tahoma</vt:lpstr>
      <vt:lpstr>Times</vt:lpstr>
      <vt:lpstr>Times New Roman</vt:lpstr>
      <vt:lpstr>Trebuchet MS</vt:lpstr>
      <vt:lpstr>Wingdings</vt:lpstr>
      <vt:lpstr>Wingdings 3</vt:lpstr>
      <vt:lpstr>Facet</vt:lpstr>
      <vt:lpstr>2_Blends</vt:lpstr>
      <vt:lpstr>PowerPoint Presentation</vt:lpstr>
      <vt:lpstr>PowerPoint Presentation</vt:lpstr>
      <vt:lpstr>PowerPoint Presentation</vt:lpstr>
      <vt:lpstr>Object-Oriented Programming Terminology</vt:lpstr>
      <vt:lpstr>Classes and Objects</vt:lpstr>
      <vt:lpstr>How to Think About Objects</vt:lpstr>
      <vt:lpstr>Object-Oriented  Programming Terminology</vt:lpstr>
      <vt:lpstr>Object-Oriented  Programming Terminology</vt:lpstr>
      <vt:lpstr>More on Objects</vt:lpstr>
      <vt:lpstr>Objects</vt:lpstr>
      <vt:lpstr>Inheritance</vt:lpstr>
      <vt:lpstr>Inheritance</vt:lpstr>
      <vt:lpstr>The "is a" Relationship</vt:lpstr>
      <vt:lpstr>The “has a" Relationship</vt:lpstr>
      <vt:lpstr>Introduction to Classes</vt:lpstr>
      <vt:lpstr>Class Example</vt:lpstr>
      <vt:lpstr>Access Specifiers</vt:lpstr>
      <vt:lpstr>Class Example</vt:lpstr>
      <vt:lpstr>More on Access Specifiers</vt:lpstr>
      <vt:lpstr>Using const With Member Functions</vt:lpstr>
      <vt:lpstr>Defining a Member Function</vt:lpstr>
      <vt:lpstr>Accessors and Mutators</vt:lpstr>
      <vt:lpstr>Defining an Instance of a Class</vt:lpstr>
      <vt:lpstr>PowerPoint Presentation</vt:lpstr>
      <vt:lpstr>PowerPoint Presentation</vt:lpstr>
      <vt:lpstr>PowerPoint Presentation</vt:lpstr>
      <vt:lpstr>PowerPoint Presentation</vt:lpstr>
      <vt:lpstr>Avoiding Stale Data</vt:lpstr>
      <vt:lpstr>Pointer to an Object</vt:lpstr>
      <vt:lpstr>Dynamically Allocating an Object</vt:lpstr>
      <vt:lpstr>Why Have Private Members?</vt:lpstr>
      <vt:lpstr>PowerPoint Presentation</vt:lpstr>
      <vt:lpstr>Separating Specification from Implementation</vt:lpstr>
      <vt:lpstr>Inline Member Functions</vt:lpstr>
      <vt:lpstr>Rectangle Class with Inline Member Functions</vt:lpstr>
      <vt:lpstr>Tradeoffs – Inline vs. Regular Member Functions</vt:lpstr>
      <vt:lpstr>Tradeoffs – Inline vs. Regular Member Functions</vt:lpstr>
      <vt:lpstr>Tradeoffs – Inline vs. Regular Member Functions</vt:lpstr>
      <vt:lpstr>Tradeoffs – Inline vs. Regular Member Functions</vt:lpstr>
      <vt:lpstr>Tradeoffs – Inline vs. Regular Member Functions</vt:lpstr>
      <vt:lpstr>How the compiler optimizes</vt:lpstr>
      <vt:lpstr>PowerPoint Presentation</vt:lpstr>
      <vt:lpstr>Memberwise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 Constructors</vt:lpstr>
      <vt:lpstr>Copy Constructors</vt:lpstr>
      <vt:lpstr>PowerPoint Presentation</vt:lpstr>
      <vt:lpstr>Copy Constructors</vt:lpstr>
      <vt:lpstr>Programmer-Defined  Copy Constructor</vt:lpstr>
      <vt:lpstr>Programmer-Defined  Copy Constructor</vt:lpstr>
      <vt:lpstr>Programmer-Defined  Copy Constructor</vt:lpstr>
      <vt:lpstr>Programmer-Defined  Copy Constructor</vt:lpstr>
      <vt:lpstr>More on Copy Constructor</vt:lpstr>
      <vt:lpstr>More on Copy Constructor</vt:lpstr>
      <vt:lpstr>More on Copy Constructor</vt:lpstr>
      <vt:lpstr>PowerPoint Presentation</vt:lpstr>
      <vt:lpstr>PowerPoint Presentation</vt:lpstr>
      <vt:lpstr>PowerPoint Presentation</vt:lpstr>
      <vt:lpstr>Summary: Copy Constructor</vt:lpstr>
      <vt:lpstr>Summary: Copy Constructor</vt:lpstr>
      <vt:lpstr>Shallow and Deep Copies</vt:lpstr>
      <vt:lpstr>PowerPoint Presentation</vt:lpstr>
      <vt:lpstr>PowerPoint Presentation</vt:lpstr>
      <vt:lpstr>PowerPoint Presentation</vt:lpstr>
      <vt:lpstr>Default and more - Constructors</vt:lpstr>
      <vt:lpstr>Calling a Constructors</vt:lpstr>
      <vt:lpstr>Passing Arguments to Constructors</vt:lpstr>
      <vt:lpstr>Passing Arguments to Constructors</vt:lpstr>
      <vt:lpstr>More About Default Constructors</vt:lpstr>
      <vt:lpstr>Classes with No Default Constructor</vt:lpstr>
      <vt:lpstr>More examples of Constructors</vt:lpstr>
      <vt:lpstr>More examples of Constructors</vt:lpstr>
      <vt:lpstr>More examples of Constructors</vt:lpstr>
      <vt:lpstr>Member Initializers</vt:lpstr>
      <vt:lpstr>Constructor Delegation</vt:lpstr>
      <vt:lpstr>Destructors</vt:lpstr>
      <vt:lpstr>Destructors</vt:lpstr>
      <vt:lpstr>PowerPoint Presentation</vt:lpstr>
      <vt:lpstr>PowerPoint Presentation</vt:lpstr>
      <vt:lpstr>PowerPoint Presentation</vt:lpstr>
      <vt:lpstr>Constructors, Destructors, and Dynamically Allocated Objects</vt:lpstr>
      <vt:lpstr>Overloading Constructors</vt:lpstr>
      <vt:lpstr>Overloading Constructors</vt:lpstr>
      <vt:lpstr>Overloading Constructors</vt:lpstr>
      <vt:lpstr>Only One Default Constructor                     and One Destructor</vt:lpstr>
      <vt:lpstr>PowerPoint Presentation</vt:lpstr>
      <vt:lpstr>PowerPoint Presentation</vt:lpstr>
      <vt:lpstr>PowerPoint Presentation</vt:lpstr>
      <vt:lpstr>PowerPoint Presentation</vt:lpstr>
      <vt:lpstr>PowerPoint Presentation</vt:lpstr>
      <vt:lpstr>Member Function Overloading</vt:lpstr>
      <vt:lpstr>Using Private Member Functions</vt:lpstr>
      <vt:lpstr>Using Private Member Functions</vt:lpstr>
      <vt:lpstr>PowerPoint Presentation</vt:lpstr>
      <vt:lpstr>Aggregation</vt:lpstr>
      <vt:lpstr>PowerPoint Presentation</vt:lpstr>
      <vt:lpstr>Revisiting inheritance – Terminology and Notation</vt:lpstr>
      <vt:lpstr>Back to the ‘is a’ Relationship</vt:lpstr>
      <vt:lpstr>What Does a Child Have?</vt:lpstr>
      <vt:lpstr>What Does a Child NOT Have?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2015-08-19T21:45:20Z</dcterms:created>
  <dcterms:modified xsi:type="dcterms:W3CDTF">2017-08-02T19:51:47Z</dcterms:modified>
</cp:coreProperties>
</file>