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  <p:sldMasterId id="2147483694" r:id="rId2"/>
  </p:sldMasterIdLst>
  <p:notesMasterIdLst>
    <p:notesMasterId r:id="rId59"/>
  </p:notesMasterIdLst>
  <p:handoutMasterIdLst>
    <p:handoutMasterId r:id="rId60"/>
  </p:handoutMasterIdLst>
  <p:sldIdLst>
    <p:sldId id="257" r:id="rId3"/>
    <p:sldId id="568" r:id="rId4"/>
    <p:sldId id="553" r:id="rId5"/>
    <p:sldId id="569" r:id="rId6"/>
    <p:sldId id="570" r:id="rId7"/>
    <p:sldId id="554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71" r:id="rId16"/>
    <p:sldId id="563" r:id="rId17"/>
    <p:sldId id="564" r:id="rId18"/>
    <p:sldId id="565" r:id="rId19"/>
    <p:sldId id="566" r:id="rId20"/>
    <p:sldId id="567" r:id="rId21"/>
    <p:sldId id="572" r:id="rId22"/>
    <p:sldId id="574" r:id="rId23"/>
    <p:sldId id="601" r:id="rId24"/>
    <p:sldId id="575" r:id="rId25"/>
    <p:sldId id="602" r:id="rId26"/>
    <p:sldId id="604" r:id="rId27"/>
    <p:sldId id="576" r:id="rId28"/>
    <p:sldId id="605" r:id="rId29"/>
    <p:sldId id="577" r:id="rId30"/>
    <p:sldId id="606" r:id="rId31"/>
    <p:sldId id="607" r:id="rId32"/>
    <p:sldId id="578" r:id="rId33"/>
    <p:sldId id="580" r:id="rId34"/>
    <p:sldId id="581" r:id="rId35"/>
    <p:sldId id="608" r:id="rId36"/>
    <p:sldId id="609" r:id="rId37"/>
    <p:sldId id="582" r:id="rId38"/>
    <p:sldId id="583" r:id="rId39"/>
    <p:sldId id="585" r:id="rId40"/>
    <p:sldId id="586" r:id="rId41"/>
    <p:sldId id="587" r:id="rId42"/>
    <p:sldId id="588" r:id="rId43"/>
    <p:sldId id="610" r:id="rId44"/>
    <p:sldId id="589" r:id="rId45"/>
    <p:sldId id="590" r:id="rId46"/>
    <p:sldId id="591" r:id="rId47"/>
    <p:sldId id="593" r:id="rId48"/>
    <p:sldId id="594" r:id="rId49"/>
    <p:sldId id="595" r:id="rId50"/>
    <p:sldId id="597" r:id="rId51"/>
    <p:sldId id="598" r:id="rId52"/>
    <p:sldId id="599" r:id="rId53"/>
    <p:sldId id="611" r:id="rId54"/>
    <p:sldId id="600" r:id="rId55"/>
    <p:sldId id="397" r:id="rId56"/>
    <p:sldId id="552" r:id="rId57"/>
    <p:sldId id="306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87565" autoAdjust="0"/>
  </p:normalViewPr>
  <p:slideViewPr>
    <p:cSldViewPr>
      <p:cViewPr varScale="1">
        <p:scale>
          <a:sx n="100" d="100"/>
          <a:sy n="100" d="100"/>
        </p:scale>
        <p:origin x="3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BADF3A-C257-4470-8308-4B5263375280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8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5CECCD-2370-4FC5-8120-523F61DE19F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2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24E69-79AB-434E-9661-C67E82B894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0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24E69-79AB-434E-9661-C67E82B894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2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24E69-79AB-434E-9661-C67E82B894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0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24E69-79AB-434E-9661-C67E82B894E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108D9-747D-4EEC-A1B3-0D9378E629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89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108D9-747D-4EEC-A1B3-0D9378E629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108D9-747D-4EEC-A1B3-0D9378E629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31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D108D9-747D-4EEC-A1B3-0D9378E629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5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3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C41A6-0FE8-4BE0-88B7-44A4D9622F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05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BC9F2-FE0A-41ED-BA99-9EF3A83383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85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BC9F2-FE0A-41ED-BA99-9EF3A833837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54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3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96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4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1D072-D947-46D8-87F6-2400A52CC1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46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1D072-D947-46D8-87F6-2400A52CC17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25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AA2CE-14A6-4B75-A727-6C12EF37A7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8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AA2CE-14A6-4B75-A727-6C12EF37A7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0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70127B-A733-463C-BB31-94D12470A09A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573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AA2CE-14A6-4B75-A727-6C12EF37A7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52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2CD4DF-8F31-46C9-AFE8-B5A12B58F28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63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533740-FF0C-42FB-B63C-99E50BBA5D6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312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EE143-1975-4D4B-AE9F-4A8588308B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889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EE143-1975-4D4B-AE9F-4A8588308B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23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2EE143-1975-4D4B-AE9F-4A8588308BA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59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918AF-FD61-4503-8FB2-87B611EC0B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29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C95E09-470E-4D52-A999-D5EA6CD180E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0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8F45BB-ACCF-4D17-800F-58FC90CF05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96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9C3692-230D-4028-BE47-1FF592848E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1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034D39-B998-429C-B4BF-74ED270B4E2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81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14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237AF5-2D0B-4069-A292-A65559A757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877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237AF5-2D0B-4069-A292-A65559A757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8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751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CB571A-C17F-4787-9811-B2F0B9EFF2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960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700314-27DA-40C7-BC98-01FBB16B5E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598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F8CF9D-69FC-48A1-B718-5C2AD41F9F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15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D596B-8670-4AEE-A468-77EEACE234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73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9AEEE8-A8C0-47CF-BC5F-F92A8BA612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7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034D39-B998-429C-B4BF-74ED270B4E2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913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96DBD9-3DC4-49B4-86F0-DAF6A7CBB9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958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5CCFAB-554F-4D61-9ED1-17CB5866E5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759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5CCFAB-554F-4D61-9ED1-17CB5866E5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5436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1A0925-A698-4BB1-99DD-9686BAE44E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84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034D39-B998-429C-B4BF-74ED270B4E2C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446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73A36A-F9CA-48C4-BF9F-EEF047F92DA0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3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565378E-66A1-4B1A-94B2-F17B909707D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2275E2-048A-4AC4-9CA8-D9899F91FCF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2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3264"/>
            <a:ext cx="2376308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90600"/>
            <a:ext cx="79994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81200" y="152400"/>
            <a:ext cx="6347713" cy="7620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Accessing Objects in an Array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0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228600" y="700778"/>
            <a:ext cx="7743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Program 13-14 (Continued)</a:t>
            </a:r>
          </a:p>
        </p:txBody>
      </p:sp>
      <p:pic>
        <p:nvPicPr>
          <p:cNvPr id="870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8168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152400"/>
            <a:ext cx="6347713" cy="7620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Accessing Objects in an Array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50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5867400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and Dynamic Arrays   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6200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 dynamic array can have a class as its base type</a:t>
            </a:r>
          </a:p>
          <a:p>
            <a:pPr eaLnBrk="1" hangingPunct="1"/>
            <a:r>
              <a:rPr lang="en-US" altLang="en-US" sz="2800" dirty="0" smtClean="0"/>
              <a:t>A class can have a member variable that is a dynamic array</a:t>
            </a:r>
          </a:p>
          <a:p>
            <a:r>
              <a:rPr lang="en-US" altLang="en-US" sz="2800" dirty="0"/>
              <a:t>If an exception occurs </a:t>
            </a:r>
            <a:r>
              <a:rPr lang="en-US" altLang="en-US" sz="2800" dirty="0" smtClean="0"/>
              <a:t>after successful </a:t>
            </a:r>
            <a:r>
              <a:rPr lang="en-US" altLang="en-US" sz="2800" dirty="0"/>
              <a:t>memory allocation but before the delete statement executes, a memory </a:t>
            </a:r>
            <a:r>
              <a:rPr lang="en-US" altLang="en-US" sz="2800" dirty="0" smtClean="0"/>
              <a:t>leak could </a:t>
            </a:r>
            <a:r>
              <a:rPr lang="en-US" altLang="en-US" sz="2800" dirty="0"/>
              <a:t>occur. </a:t>
            </a:r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dirty="0"/>
              <a:t>C++ standard provides class template </a:t>
            </a:r>
            <a:r>
              <a:rPr lang="en-US" altLang="en-US" sz="2800" dirty="0" err="1" smtClean="0"/>
              <a:t>unique_ptr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in header file &lt;memory</a:t>
            </a:r>
            <a:r>
              <a:rPr lang="en-US" altLang="en-US" sz="2800" dirty="0" smtClean="0"/>
              <a:t>&gt; to </a:t>
            </a:r>
            <a:r>
              <a:rPr lang="en-US" altLang="en-US" sz="2800" dirty="0"/>
              <a:t>deal with this situation.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70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5867400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and Dynamic Arrays   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7620000" cy="480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A unique pointer for an object keeps the pointer to the dynamically allocated memory</a:t>
            </a:r>
          </a:p>
          <a:p>
            <a:pPr eaLnBrk="1" hangingPunct="1"/>
            <a:r>
              <a:rPr lang="en-US" altLang="en-US" sz="2800" dirty="0" smtClean="0"/>
              <a:t>Unique pointers automatically delete the object when they go out of scope</a:t>
            </a:r>
          </a:p>
          <a:p>
            <a:r>
              <a:rPr lang="en-US" altLang="en-US" sz="2800" dirty="0" smtClean="0"/>
              <a:t>And </a:t>
            </a:r>
            <a:r>
              <a:rPr lang="en-US" altLang="en-US" sz="2800" dirty="0" err="1" smtClean="0"/>
              <a:t>unique_ptr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provides overloaded operators * and -&gt; so that an </a:t>
            </a:r>
            <a:r>
              <a:rPr lang="en-US" altLang="en-US" sz="2800" dirty="0" err="1" smtClean="0"/>
              <a:t>unique_ptr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object can be </a:t>
            </a:r>
            <a:r>
              <a:rPr lang="en-US" altLang="en-US" sz="2800" dirty="0" smtClean="0"/>
              <a:t>used just </a:t>
            </a:r>
            <a:r>
              <a:rPr lang="en-US" altLang="en-US" sz="2800" dirty="0"/>
              <a:t>as a regular pointer variable is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 smtClean="0"/>
              <a:t>Avoid any possible memory leak</a:t>
            </a:r>
          </a:p>
          <a:p>
            <a:r>
              <a:rPr lang="en-US" altLang="en-US" sz="2800" dirty="0" smtClean="0"/>
              <a:t>Only one </a:t>
            </a:r>
            <a:r>
              <a:rPr lang="en-US" altLang="en-US" sz="2800" dirty="0" err="1" smtClean="0"/>
              <a:t>unique_ptr</a:t>
            </a:r>
            <a:r>
              <a:rPr lang="en-US" altLang="en-US" sz="2800" dirty="0" smtClean="0"/>
              <a:t> at a time</a:t>
            </a:r>
          </a:p>
          <a:p>
            <a:r>
              <a:rPr lang="en-US" altLang="en-US" sz="2800" dirty="0" smtClean="0"/>
              <a:t>Can transfer ownership of the memory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93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>
          <a:xfrm>
            <a:off x="2014647" y="42238"/>
            <a:ext cx="5867400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and Dynamic Arrays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171825"/>
            <a:ext cx="7667625" cy="3686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8672"/>
            <a:ext cx="6219825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31" y="4681835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cpp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9098" y="1371600"/>
            <a:ext cx="140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hpp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5" y="4396085"/>
            <a:ext cx="4495800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34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3047999" cy="7620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Unique </a:t>
            </a:r>
            <a:r>
              <a:rPr lang="en-US" altLang="en-US" dirty="0" smtClean="0"/>
              <a:t>_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FYI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48006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Because </a:t>
            </a:r>
            <a:r>
              <a:rPr lang="en-US" altLang="en-US" sz="2800" dirty="0" smtClean="0"/>
              <a:t>unique </a:t>
            </a:r>
            <a:r>
              <a:rPr lang="en-US" altLang="en-US" sz="2800" dirty="0"/>
              <a:t>_</a:t>
            </a:r>
            <a:r>
              <a:rPr lang="en-US" altLang="en-US" sz="2800" dirty="0" err="1"/>
              <a:t>ptr</a:t>
            </a:r>
            <a:r>
              <a:rPr lang="en-US" altLang="en-US" sz="2800" dirty="0"/>
              <a:t> objects transfer ownership of memory when they are copied, they </a:t>
            </a:r>
            <a:r>
              <a:rPr lang="en-US" altLang="en-US" sz="2800" dirty="0" smtClean="0"/>
              <a:t>cannot be </a:t>
            </a:r>
            <a:r>
              <a:rPr lang="en-US" altLang="en-US" sz="2800" dirty="0"/>
              <a:t>used with Standard Library container classes like vector. </a:t>
            </a:r>
            <a:endParaRPr lang="en-US" altLang="en-US" sz="2800" dirty="0" smtClean="0"/>
          </a:p>
          <a:p>
            <a:r>
              <a:rPr lang="en-US" altLang="en-US" sz="2800" dirty="0" smtClean="0"/>
              <a:t>Container </a:t>
            </a:r>
            <a:r>
              <a:rPr lang="en-US" altLang="en-US" sz="2800" dirty="0"/>
              <a:t>classes often </a:t>
            </a:r>
            <a:r>
              <a:rPr lang="en-US" altLang="en-US" sz="2800" dirty="0" smtClean="0"/>
              <a:t>make copies </a:t>
            </a:r>
            <a:r>
              <a:rPr lang="en-US" altLang="en-US" sz="2800" dirty="0"/>
              <a:t>of objects. This causes ownership of a container element to be transferred to </a:t>
            </a:r>
            <a:r>
              <a:rPr lang="en-US" altLang="en-US" sz="2800" dirty="0" smtClean="0"/>
              <a:t>another object</a:t>
            </a:r>
            <a:r>
              <a:rPr lang="en-US" altLang="en-US" sz="2800" dirty="0"/>
              <a:t>, which might then be accidentally deleted when the copy goes out of scope. 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5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28600"/>
            <a:ext cx="5715000" cy="8382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Integer Class definition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5029200"/>
          </a:xfr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class definition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Integer(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0 );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default constructor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~Integer();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destructor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functions to set Integer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to return Integer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621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28600"/>
            <a:ext cx="57150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The Integer </a:t>
            </a:r>
            <a:r>
              <a:rPr lang="en-US" altLang="en-US" dirty="0" smtClean="0"/>
              <a:t>CPP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</a:t>
            </a:r>
            <a:r>
              <a:rPr lang="en-US" alt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the member functions. (some code has been omitted for easier reading)</a:t>
            </a:r>
            <a:endParaRPr lang="en-US" alt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Integer.hpp”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default constructor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::Integer(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value(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"Constructor for Integer " &lt;&lt; value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Integer constructor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destructor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::~Integer()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"Destructor for Integer " &lt;&lt; value &lt;&lt;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Integer 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endParaRPr lang="en-US" alt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28600"/>
            <a:ext cx="57150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The Integer CPP</a:t>
            </a:r>
            <a:endParaRPr lang="en-US" altLang="en-US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839200" cy="5029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Integer value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setInteger</a:t>
            </a:r>
            <a:endParaRPr lang="en-US" alt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Integer value</a:t>
            </a:r>
          </a:p>
          <a:p>
            <a:pPr marL="0" indent="0"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function 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endParaRPr lang="en-US" altLang="en-US" sz="2000" b="1" dirty="0" smtClean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28600"/>
            <a:ext cx="57150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main()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16000"/>
            <a:ext cx="8839200" cy="57150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&lt;memory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Integer.hpp“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manipulate Integer 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"aim" </a:t>
            </a:r>
            <a:r>
              <a:rPr lang="en-US" altLang="en-US" sz="2000" b="1" dirty="0" err="1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Integer object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"Creating an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smart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that points to an Integer\n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ptrToInteger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Integer(7));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"\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nUsing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manipulate the Integer\n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ptrToInteger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setInteger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(99);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auto_ptr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set Integer </a:t>
            </a:r>
            <a:r>
              <a:rPr lang="en-US" altLang="en-US" sz="20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"Integer after </a:t>
            </a:r>
            <a:r>
              <a:rPr lang="en-US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setInteger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endParaRPr lang="en-US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ptrToInteger</a:t>
            </a:r>
            <a:r>
              <a:rPr lang="en-US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getInteger</a:t>
            </a: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8746"/>
            <a:ext cx="7391400" cy="51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5024764"/>
            <a:ext cx="4648200" cy="51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10300"/>
            <a:ext cx="4648200" cy="51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28600"/>
            <a:ext cx="7010399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1 </a:t>
            </a:r>
            <a:r>
              <a:rPr lang="en-US" altLang="en-US" sz="3600" b="1"/>
              <a:t>Module </a:t>
            </a:r>
            <a:r>
              <a:rPr lang="en-US" altLang="en-US" sz="3600" b="1" smtClean="0"/>
              <a:t>4: </a:t>
            </a:r>
            <a:endParaRPr lang="en-US" altLang="en-US" sz="3600" b="1" dirty="0" smtClean="0"/>
          </a:p>
          <a:p>
            <a:pPr algn="ctr"/>
            <a:r>
              <a:rPr lang="en-US" sz="3600" b="1" dirty="0" smtClean="0"/>
              <a:t>Arrays of Objects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Arrays of Objects</a:t>
            </a:r>
            <a:endParaRPr lang="en-US" sz="2800" dirty="0"/>
          </a:p>
          <a:p>
            <a:r>
              <a:rPr lang="en-US" sz="2800" dirty="0" smtClean="0"/>
              <a:t>Accessing Objects in the Array</a:t>
            </a:r>
            <a:endParaRPr lang="en-US" sz="2800" dirty="0"/>
          </a:p>
          <a:p>
            <a:r>
              <a:rPr lang="en-US" sz="2800" dirty="0" smtClean="0"/>
              <a:t>Classes and Dynamic Arrays</a:t>
            </a:r>
            <a:endParaRPr lang="en-US" sz="2800" dirty="0"/>
          </a:p>
          <a:p>
            <a:r>
              <a:rPr lang="en-US" sz="2800" dirty="0" smtClean="0"/>
              <a:t>Using </a:t>
            </a:r>
            <a:r>
              <a:rPr lang="en-US" sz="2800" dirty="0" err="1" smtClean="0"/>
              <a:t>unique_ptr</a:t>
            </a:r>
            <a:r>
              <a:rPr lang="en-US" sz="2800" dirty="0" smtClean="0"/>
              <a:t> with a Dynamic Object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StringVar</a:t>
            </a:r>
            <a:r>
              <a:rPr lang="en-US" sz="2800" dirty="0" smtClean="0"/>
              <a:t> Class example</a:t>
            </a:r>
            <a:endParaRPr lang="en-US" sz="2800" dirty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72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347713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Classes and Dynamic Arrays   </a:t>
            </a:r>
          </a:p>
        </p:txBody>
      </p:sp>
      <p:sp>
        <p:nvSpPr>
          <p:cNvPr id="139267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1295400"/>
            <a:ext cx="7490713" cy="3880773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A dynamic array can have a class as its base type</a:t>
            </a:r>
          </a:p>
          <a:p>
            <a:r>
              <a:rPr lang="en-US" altLang="en-US" sz="2400" dirty="0" smtClean="0"/>
              <a:t>A class can have a member variable that is a</a:t>
            </a:r>
            <a:br>
              <a:rPr lang="en-US" altLang="en-US" sz="2400" dirty="0" smtClean="0"/>
            </a:br>
            <a:r>
              <a:rPr lang="en-US" altLang="en-US" sz="2400" dirty="0" smtClean="0"/>
              <a:t>dynamic array</a:t>
            </a:r>
          </a:p>
          <a:p>
            <a:r>
              <a:rPr lang="en-US" altLang="en-US" sz="2800" dirty="0" smtClean="0"/>
              <a:t>We </a:t>
            </a:r>
            <a:r>
              <a:rPr lang="en-US" altLang="en-US" sz="2800" dirty="0"/>
              <a:t>will define the class </a:t>
            </a:r>
            <a:r>
              <a:rPr lang="en-US" altLang="en-US" sz="2800" dirty="0" err="1"/>
              <a:t>StringVar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StringVar</a:t>
            </a:r>
            <a:r>
              <a:rPr lang="en-US" altLang="en-US" sz="2400" dirty="0"/>
              <a:t> objects will be string variables</a:t>
            </a:r>
          </a:p>
          <a:p>
            <a:pPr lvl="1"/>
            <a:r>
              <a:rPr lang="en-US" altLang="en-US" sz="2400" dirty="0" err="1"/>
              <a:t>StringVar</a:t>
            </a:r>
            <a:r>
              <a:rPr lang="en-US" altLang="en-US" sz="2400" dirty="0"/>
              <a:t> objects use dynamic arrays whose size is determined when the program is </a:t>
            </a:r>
            <a:r>
              <a:rPr lang="en-US" altLang="en-US" sz="2400" dirty="0" smtClean="0"/>
              <a:t>running</a:t>
            </a:r>
          </a:p>
          <a:p>
            <a:pPr lvl="1" eaLnBrk="1" hangingPunct="1"/>
            <a:r>
              <a:rPr lang="en-US" altLang="en-US" sz="2000" dirty="0" smtClean="0"/>
              <a:t>It is a class using a dynamic array as a member variable.</a:t>
            </a:r>
          </a:p>
        </p:txBody>
      </p:sp>
    </p:spTree>
    <p:extLst>
      <p:ext uri="{BB962C8B-B14F-4D97-AF65-F5344CB8AC3E}">
        <p14:creationId xmlns:p14="http://schemas.microsoft.com/office/powerpoint/2010/main" val="8431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5867400" cy="83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Constructors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6962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The default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constructor creates an </a:t>
            </a:r>
            <a:br>
              <a:rPr lang="en-US" altLang="en-US" sz="2400" dirty="0" smtClean="0"/>
            </a:br>
            <a:r>
              <a:rPr lang="en-US" altLang="en-US" sz="2400" dirty="0" smtClean="0"/>
              <a:t>object with a maximum string length of 100</a:t>
            </a:r>
          </a:p>
          <a:p>
            <a:pPr eaLnBrk="1" hangingPunct="1"/>
            <a:r>
              <a:rPr lang="en-US" altLang="en-US" sz="2400" dirty="0" smtClean="0"/>
              <a:t>Another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constructor takes an argument</a:t>
            </a:r>
            <a:br>
              <a:rPr lang="en-US" altLang="en-US" sz="2400" dirty="0" smtClean="0"/>
            </a:br>
            <a:r>
              <a:rPr lang="en-US" altLang="en-US" sz="2400" dirty="0" smtClean="0"/>
              <a:t>of type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which determines the maximum</a:t>
            </a:r>
            <a:br>
              <a:rPr lang="en-US" altLang="en-US" sz="2400" dirty="0" smtClean="0"/>
            </a:br>
            <a:r>
              <a:rPr lang="en-US" altLang="en-US" sz="2400" dirty="0" smtClean="0"/>
              <a:t>string length of the object</a:t>
            </a:r>
          </a:p>
          <a:p>
            <a:pPr eaLnBrk="1" hangingPunct="1"/>
            <a:r>
              <a:rPr lang="en-US" altLang="en-US" sz="2400" dirty="0" smtClean="0"/>
              <a:t>A third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constructor takes a C-string</a:t>
            </a:r>
            <a:br>
              <a:rPr lang="en-US" altLang="en-US" sz="2400" dirty="0" smtClean="0"/>
            </a:br>
            <a:r>
              <a:rPr lang="en-US" altLang="en-US" sz="2400" dirty="0" smtClean="0"/>
              <a:t>argument and…</a:t>
            </a:r>
          </a:p>
          <a:p>
            <a:pPr lvl="1" eaLnBrk="1" hangingPunct="1"/>
            <a:r>
              <a:rPr lang="en-US" altLang="en-US" sz="2000" dirty="0" smtClean="0"/>
              <a:t>sets maximum length to the length of the C-string</a:t>
            </a:r>
          </a:p>
          <a:p>
            <a:pPr lvl="1" eaLnBrk="1" hangingPunct="1"/>
            <a:r>
              <a:rPr lang="en-US" altLang="en-US" sz="2000" dirty="0" smtClean="0"/>
              <a:t>copies the C-string into the object's string value</a:t>
            </a:r>
          </a:p>
        </p:txBody>
      </p:sp>
    </p:spTree>
    <p:extLst>
      <p:ext uri="{BB962C8B-B14F-4D97-AF65-F5344CB8AC3E}">
        <p14:creationId xmlns:p14="http://schemas.microsoft.com/office/powerpoint/2010/main" val="4060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52400"/>
            <a:ext cx="5867400" cy="83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Constructors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696200" cy="3880773"/>
          </a:xfrm>
        </p:spPr>
        <p:txBody>
          <a:bodyPr>
            <a:noAutofit/>
          </a:bodyPr>
          <a:lstStyle/>
          <a:p>
            <a:r>
              <a:rPr lang="en-US" sz="2400" dirty="0"/>
              <a:t>When an object of type </a:t>
            </a:r>
            <a:r>
              <a:rPr lang="en-US" sz="2400" dirty="0" err="1"/>
              <a:t>StringVar</a:t>
            </a:r>
            <a:r>
              <a:rPr lang="en-US" sz="2400" dirty="0"/>
              <a:t> is declared, a constructor is </a:t>
            </a:r>
            <a:r>
              <a:rPr lang="en-US" sz="2400" dirty="0" smtClean="0"/>
              <a:t>called to </a:t>
            </a:r>
            <a:r>
              <a:rPr lang="en-US" sz="2400" dirty="0"/>
              <a:t>initialize the object. The constructor uses the </a:t>
            </a:r>
            <a:r>
              <a:rPr lang="en-US" sz="2400" i="1" dirty="0"/>
              <a:t>new </a:t>
            </a:r>
            <a:r>
              <a:rPr lang="en-US" sz="2400" dirty="0"/>
              <a:t>operator to create a </a:t>
            </a:r>
            <a:r>
              <a:rPr lang="en-US" sz="2400" dirty="0" smtClean="0"/>
              <a:t>new dynamic </a:t>
            </a:r>
            <a:r>
              <a:rPr lang="en-US" sz="2400" dirty="0"/>
              <a:t>array of characters for the member variable value.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string </a:t>
            </a:r>
            <a:r>
              <a:rPr lang="en-US" sz="2400" dirty="0" smtClean="0"/>
              <a:t>value is </a:t>
            </a:r>
            <a:r>
              <a:rPr lang="en-US" sz="2400" dirty="0"/>
              <a:t>stored in the array value as an ordinary string value, with '\0' used </a:t>
            </a:r>
            <a:r>
              <a:rPr lang="en-US" sz="2400" dirty="0" smtClean="0"/>
              <a:t>to mark </a:t>
            </a:r>
            <a:r>
              <a:rPr lang="en-US" sz="2400" dirty="0"/>
              <a:t>the end of the string. </a:t>
            </a:r>
            <a:endParaRPr lang="en-US" sz="2400" dirty="0" smtClean="0"/>
          </a:p>
          <a:p>
            <a:r>
              <a:rPr lang="en-US" sz="2400" dirty="0" smtClean="0"/>
              <a:t>You’ll notice </a:t>
            </a:r>
            <a:r>
              <a:rPr lang="en-US" sz="2400" dirty="0"/>
              <a:t>that the size of this array is not </a:t>
            </a:r>
            <a:r>
              <a:rPr lang="en-US" sz="2400" dirty="0" smtClean="0"/>
              <a:t>determined until </a:t>
            </a:r>
            <a:r>
              <a:rPr lang="en-US" sz="2400" dirty="0"/>
              <a:t>the object is declared, at which point the constructor is called and </a:t>
            </a:r>
            <a:r>
              <a:rPr lang="en-US" sz="2400" dirty="0" smtClean="0"/>
              <a:t>the argument </a:t>
            </a:r>
            <a:r>
              <a:rPr lang="en-US" sz="2400" dirty="0"/>
              <a:t>to the constructor determines the size of the dynamic array.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99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1" y="142213"/>
            <a:ext cx="5638800" cy="92458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Interface</a:t>
            </a:r>
          </a:p>
        </p:txBody>
      </p:sp>
      <p:sp>
        <p:nvSpPr>
          <p:cNvPr id="145411" name="Rectangle 6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 addition to constructors, the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dirty="0" smtClean="0"/>
              <a:t>interface includes:</a:t>
            </a:r>
          </a:p>
          <a:p>
            <a:pPr lvl="1" eaLnBrk="1" hangingPunct="1"/>
            <a:r>
              <a:rPr lang="en-US" altLang="en-US" sz="2400" dirty="0" smtClean="0"/>
              <a:t>Member functions</a:t>
            </a:r>
          </a:p>
          <a:p>
            <a:pPr lvl="2" eaLnBrk="1" hangingPunct="1"/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length( );</a:t>
            </a:r>
          </a:p>
          <a:p>
            <a:pPr lvl="2" eaLnBrk="1" hangingPunct="1"/>
            <a:r>
              <a:rPr lang="en-US" altLang="en-US" sz="2000" dirty="0" smtClean="0"/>
              <a:t>void </a:t>
            </a:r>
            <a:r>
              <a:rPr lang="en-US" altLang="en-US" sz="2000" dirty="0" err="1" smtClean="0"/>
              <a:t>input_line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istream</a:t>
            </a:r>
            <a:r>
              <a:rPr lang="en-US" altLang="en-US" sz="2000" dirty="0" smtClean="0"/>
              <a:t>&amp; ins);</a:t>
            </a:r>
          </a:p>
          <a:p>
            <a:pPr lvl="2" eaLnBrk="1" hangingPunct="1"/>
            <a:r>
              <a:rPr lang="en-US" altLang="en-US" sz="2000" dirty="0" smtClean="0"/>
              <a:t>friend </a:t>
            </a:r>
            <a:r>
              <a:rPr lang="en-US" altLang="en-US" sz="2000" dirty="0" err="1" smtClean="0"/>
              <a:t>ostream</a:t>
            </a:r>
            <a:r>
              <a:rPr lang="en-US" altLang="en-US" sz="2000" dirty="0" smtClean="0"/>
              <a:t>&amp; operator &lt;&lt; (</a:t>
            </a:r>
            <a:r>
              <a:rPr lang="en-US" altLang="en-US" sz="2000" dirty="0" err="1" smtClean="0"/>
              <a:t>ostream</a:t>
            </a:r>
            <a:r>
              <a:rPr lang="en-US" altLang="en-US" sz="2000" dirty="0" smtClean="0"/>
              <a:t>&amp; outs,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                   </a:t>
            </a:r>
            <a:r>
              <a:rPr lang="en-US" altLang="en-US" sz="2000" dirty="0" err="1" smtClean="0"/>
              <a:t>const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&amp; </a:t>
            </a:r>
            <a:r>
              <a:rPr lang="en-US" altLang="en-US" sz="2000" dirty="0" err="1" smtClean="0"/>
              <a:t>the_string</a:t>
            </a:r>
            <a:r>
              <a:rPr lang="en-US" altLang="en-US" sz="2000" dirty="0" smtClean="0"/>
              <a:t>);</a:t>
            </a:r>
          </a:p>
          <a:p>
            <a:pPr lvl="1" eaLnBrk="1" hangingPunct="1"/>
            <a:r>
              <a:rPr lang="en-US" altLang="en-US" sz="2400" dirty="0" smtClean="0"/>
              <a:t>Copy Constructor …discussed later</a:t>
            </a:r>
          </a:p>
          <a:p>
            <a:pPr lvl="1" eaLnBrk="1" hangingPunct="1"/>
            <a:r>
              <a:rPr lang="en-US" altLang="en-US" sz="2400" dirty="0" smtClean="0"/>
              <a:t>Destructor …discussed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0617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34413"/>
            <a:ext cx="5638800" cy="92458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81" y="762000"/>
            <a:ext cx="916858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5"/>
          <p:cNvSpPr>
            <a:spLocks noGrp="1" noChangeArrowheads="1"/>
          </p:cNvSpPr>
          <p:nvPr>
            <p:ph type="title"/>
          </p:nvPr>
        </p:nvSpPr>
        <p:spPr>
          <a:xfrm>
            <a:off x="1828800" y="34413"/>
            <a:ext cx="5638800" cy="92458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Interface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72" y="838200"/>
            <a:ext cx="918087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title"/>
          </p:nvPr>
        </p:nvSpPr>
        <p:spPr>
          <a:xfrm>
            <a:off x="1802195" y="152400"/>
            <a:ext cx="4979605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Program</a:t>
            </a:r>
          </a:p>
        </p:txBody>
      </p:sp>
      <p:sp>
        <p:nvSpPr>
          <p:cNvPr id="146435" name="Rectangle 4"/>
          <p:cNvSpPr>
            <a:spLocks noGrp="1" noChangeArrowheads="1"/>
          </p:cNvSpPr>
          <p:nvPr>
            <p:ph idx="1"/>
          </p:nvPr>
        </p:nvSpPr>
        <p:spPr>
          <a:xfrm>
            <a:off x="405796" y="1356375"/>
            <a:ext cx="7772401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Using the </a:t>
            </a:r>
            <a:r>
              <a:rPr lang="en-US" altLang="en-US" sz="2800" dirty="0" err="1" smtClean="0"/>
              <a:t>StringVar</a:t>
            </a:r>
            <a:r>
              <a:rPr lang="en-US" altLang="en-US" sz="2800" dirty="0" smtClean="0"/>
              <a:t> interface, we can write a program using the </a:t>
            </a:r>
            <a:r>
              <a:rPr lang="en-US" altLang="en-US" sz="2800" dirty="0" err="1" smtClean="0"/>
              <a:t>StringVar</a:t>
            </a:r>
            <a:r>
              <a:rPr lang="en-US" altLang="en-US" sz="2800" dirty="0" smtClean="0"/>
              <a:t> class</a:t>
            </a:r>
          </a:p>
          <a:p>
            <a:pPr lvl="1" eaLnBrk="1" hangingPunct="1"/>
            <a:r>
              <a:rPr lang="en-US" altLang="en-US" sz="2400" dirty="0" smtClean="0"/>
              <a:t>The program uses function conversation to</a:t>
            </a:r>
          </a:p>
          <a:p>
            <a:pPr lvl="2" eaLnBrk="1" hangingPunct="1"/>
            <a:r>
              <a:rPr lang="en-US" altLang="en-US" sz="2000" dirty="0" smtClean="0"/>
              <a:t>Create two </a:t>
            </a:r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 objects, </a:t>
            </a:r>
            <a:r>
              <a:rPr lang="en-US" altLang="en-US" sz="2000" dirty="0" err="1" smtClean="0"/>
              <a:t>your_name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/>
              <a:t>our_name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dirty="0" err="1" smtClean="0"/>
              <a:t>your_name</a:t>
            </a:r>
            <a:r>
              <a:rPr lang="en-US" altLang="en-US" sz="2000" dirty="0" smtClean="0"/>
              <a:t> can contain any string </a:t>
            </a:r>
            <a:r>
              <a:rPr lang="en-US" altLang="en-US" sz="2000" dirty="0" err="1" smtClean="0"/>
              <a:t>max_name_size</a:t>
            </a:r>
            <a:r>
              <a:rPr lang="en-US" altLang="en-US" sz="2000" dirty="0" smtClean="0"/>
              <a:t> or shorter in length</a:t>
            </a:r>
          </a:p>
          <a:p>
            <a:pPr lvl="2" eaLnBrk="1" hangingPunct="1"/>
            <a:r>
              <a:rPr lang="en-US" altLang="en-US" sz="2000" dirty="0" err="1" smtClean="0"/>
              <a:t>our_name</a:t>
            </a:r>
            <a:r>
              <a:rPr lang="en-US" altLang="en-US" sz="2000" dirty="0" smtClean="0"/>
              <a:t> is initialized to "Borg" and can have any string of 4  or less characters</a:t>
            </a:r>
          </a:p>
        </p:txBody>
      </p:sp>
    </p:spTree>
    <p:extLst>
      <p:ext uri="{BB962C8B-B14F-4D97-AF65-F5344CB8AC3E}">
        <p14:creationId xmlns:p14="http://schemas.microsoft.com/office/powerpoint/2010/main" val="378789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title"/>
          </p:nvPr>
        </p:nvSpPr>
        <p:spPr>
          <a:xfrm>
            <a:off x="1802195" y="152400"/>
            <a:ext cx="4979605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55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19065"/>
            <a:ext cx="6347713" cy="79533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Implementation</a:t>
            </a:r>
          </a:p>
        </p:txBody>
      </p:sp>
      <p:sp>
        <p:nvSpPr>
          <p:cNvPr id="14848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51666"/>
            <a:ext cx="7315201" cy="3880773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uses a dynamic array to store its string</a:t>
            </a:r>
          </a:p>
          <a:p>
            <a:pPr lvl="1" eaLnBrk="1" hangingPunct="1"/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 constructors call new to create the dynamic array for member variable value</a:t>
            </a:r>
          </a:p>
          <a:p>
            <a:pPr lvl="1" eaLnBrk="1" hangingPunct="1"/>
            <a:r>
              <a:rPr lang="en-US" altLang="en-US" sz="2000" dirty="0" smtClean="0"/>
              <a:t>'\0' is used to terminate the string</a:t>
            </a:r>
          </a:p>
          <a:p>
            <a:pPr lvl="1" eaLnBrk="1" hangingPunct="1"/>
            <a:r>
              <a:rPr lang="en-US" altLang="en-US" sz="2000" dirty="0" smtClean="0"/>
              <a:t>The size of the array is not determined until the </a:t>
            </a:r>
            <a:br>
              <a:rPr lang="en-US" altLang="en-US" sz="2000" dirty="0" smtClean="0"/>
            </a:br>
            <a:r>
              <a:rPr lang="en-US" altLang="en-US" sz="2000" dirty="0" smtClean="0"/>
              <a:t>array is declared </a:t>
            </a:r>
          </a:p>
          <a:p>
            <a:pPr lvl="2" eaLnBrk="1" hangingPunct="1"/>
            <a:r>
              <a:rPr lang="en-US" altLang="en-US" sz="1800" dirty="0" smtClean="0"/>
              <a:t>Constructor arguments determine the size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828800" y="4794471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l </a:t>
            </a:r>
            <a:r>
              <a:rPr lang="en-US" sz="2800" b="1" dirty="0" err="1" smtClean="0"/>
              <a:t>l</a:t>
            </a:r>
            <a:r>
              <a:rPr lang="en-US" sz="2800" b="1" dirty="0" smtClean="0"/>
              <a:t>  w a s  h e r e  \0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9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19065"/>
            <a:ext cx="6347713" cy="79533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9143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3810001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Arrays of Objects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075613" cy="3741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800" dirty="0" smtClean="0"/>
              <a:t>Objects can be the elements of an array: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InventoryItem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inventory[40];</a:t>
            </a:r>
            <a:r>
              <a:rPr lang="en-US" altLang="en-US" sz="2000" dirty="0" smtClean="0">
                <a:latin typeface="Courier New" panose="02070309020205020404" pitchFamily="49" charset="0"/>
              </a:rPr>
              <a:t/>
            </a:r>
            <a:br>
              <a:rPr lang="en-US" altLang="en-US" sz="2000" dirty="0" smtClean="0">
                <a:latin typeface="Courier New" panose="02070309020205020404" pitchFamily="49" charset="0"/>
              </a:rPr>
            </a:br>
            <a:endParaRPr lang="en-US" alt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800" dirty="0" smtClean="0"/>
              <a:t>Default constructor for object is used when array is defined</a:t>
            </a:r>
          </a:p>
        </p:txBody>
      </p:sp>
    </p:spTree>
    <p:extLst>
      <p:ext uri="{BB962C8B-B14F-4D97-AF65-F5344CB8AC3E}">
        <p14:creationId xmlns:p14="http://schemas.microsoft.com/office/powerpoint/2010/main" val="115220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19065"/>
            <a:ext cx="6347713" cy="79533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StringVar</a:t>
            </a:r>
            <a:r>
              <a:rPr lang="en-US" altLang="en-US" dirty="0" smtClean="0"/>
              <a:t> 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4495800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Dynamic Variables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239001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Dynamic variables do not "go away" unless </a:t>
            </a:r>
            <a:br>
              <a:rPr lang="en-US" altLang="en-US" sz="2400" dirty="0" smtClean="0"/>
            </a:br>
            <a:r>
              <a:rPr lang="en-US" altLang="en-US" sz="2400" dirty="0" smtClean="0"/>
              <a:t>delete is called</a:t>
            </a:r>
          </a:p>
          <a:p>
            <a:pPr lvl="1" eaLnBrk="1" hangingPunct="1"/>
            <a:r>
              <a:rPr lang="en-US" altLang="en-US" sz="2000" dirty="0" smtClean="0"/>
              <a:t>Even if a local pointer variable goes away at the end of a function, the dynamic variable it pointed to remains unless delete is called</a:t>
            </a:r>
          </a:p>
          <a:p>
            <a:pPr lvl="1" eaLnBrk="1" hangingPunct="1"/>
            <a:r>
              <a:rPr lang="en-US" altLang="en-US" sz="2000" dirty="0" smtClean="0"/>
              <a:t>A user of the </a:t>
            </a:r>
            <a:r>
              <a:rPr lang="en-US" altLang="en-US" sz="2000" dirty="0" err="1" smtClean="0"/>
              <a:t>SringVar</a:t>
            </a:r>
            <a:r>
              <a:rPr lang="en-US" altLang="en-US" sz="2000" dirty="0" smtClean="0"/>
              <a:t> class could not know that a dynamic array is a member of the class, so could not be expected to call delete when finished with a </a:t>
            </a:r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295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3347858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~</a:t>
            </a:r>
            <a:r>
              <a:rPr lang="en-US" altLang="en-US" dirty="0" err="1" smtClean="0"/>
              <a:t>StringVar</a:t>
            </a:r>
            <a:endParaRPr lang="en-US" alt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467601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The destructor in the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class must call</a:t>
            </a:r>
            <a:br>
              <a:rPr lang="en-US" altLang="en-US" sz="2400" dirty="0" smtClean="0"/>
            </a:br>
            <a:r>
              <a:rPr lang="en-US" altLang="en-US" sz="2400" dirty="0" smtClean="0"/>
              <a:t>delete [ ] to return the memory of any dynamic </a:t>
            </a:r>
            <a:br>
              <a:rPr lang="en-US" altLang="en-US" sz="2400" dirty="0" smtClean="0"/>
            </a:br>
            <a:r>
              <a:rPr lang="en-US" altLang="en-US" sz="2400" dirty="0" smtClean="0"/>
              <a:t>variables to the </a:t>
            </a:r>
            <a:r>
              <a:rPr lang="en-US" altLang="en-US" sz="2400" dirty="0" err="1" smtClean="0"/>
              <a:t>freestore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000" dirty="0" smtClean="0"/>
              <a:t>Example:    </a:t>
            </a:r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::~</a:t>
            </a:r>
            <a:r>
              <a:rPr lang="en-US" altLang="en-US" sz="2000" dirty="0" err="1" smtClean="0"/>
              <a:t>StringVar</a:t>
            </a:r>
            <a:r>
              <a:rPr lang="en-US" altLang="en-US" sz="2000" dirty="0" smtClean="0"/>
              <a:t>( 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{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delete [ ] value;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005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50800"/>
            <a:ext cx="6347713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Pointers as </a:t>
            </a:r>
            <a:br>
              <a:rPr lang="en-US" altLang="en-US" dirty="0" smtClean="0"/>
            </a:br>
            <a:r>
              <a:rPr lang="en-US" altLang="en-US" dirty="0" smtClean="0"/>
              <a:t>Call-by-Value Parameters</a:t>
            </a:r>
          </a:p>
        </p:txBody>
      </p:sp>
      <p:sp>
        <p:nvSpPr>
          <p:cNvPr id="156675" name="Rectangle 5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Using pointers as call-by-value parameters yields</a:t>
            </a:r>
            <a:br>
              <a:rPr lang="en-US" altLang="en-US" sz="2400" dirty="0" smtClean="0"/>
            </a:br>
            <a:r>
              <a:rPr lang="en-US" altLang="en-US" sz="2400" dirty="0" smtClean="0"/>
              <a:t>results you might not expect</a:t>
            </a:r>
          </a:p>
          <a:p>
            <a:pPr lvl="1" eaLnBrk="1" hangingPunct="1"/>
            <a:r>
              <a:rPr lang="en-US" altLang="en-US" sz="2400" dirty="0" smtClean="0"/>
              <a:t>Remember that parameters are local variables</a:t>
            </a:r>
          </a:p>
          <a:p>
            <a:pPr lvl="2" eaLnBrk="1" hangingPunct="1"/>
            <a:r>
              <a:rPr lang="en-US" altLang="en-US" sz="2000" dirty="0" smtClean="0"/>
              <a:t>No change to the parameter should cause a change to the argument</a:t>
            </a:r>
          </a:p>
          <a:p>
            <a:pPr lvl="1" eaLnBrk="1" hangingPunct="1"/>
            <a:r>
              <a:rPr lang="en-US" altLang="en-US" sz="2400" dirty="0" smtClean="0"/>
              <a:t>The value of the parameter is set to the value of the argument (an address is stored in a pointer variable)</a:t>
            </a:r>
          </a:p>
          <a:p>
            <a:pPr lvl="2" eaLnBrk="1" hangingPunct="1"/>
            <a:r>
              <a:rPr lang="en-US" altLang="en-US" sz="2000" dirty="0" smtClean="0"/>
              <a:t>The argument and the parameter hold the same address</a:t>
            </a:r>
          </a:p>
          <a:p>
            <a:pPr lvl="1" eaLnBrk="1" hangingPunct="1"/>
            <a:r>
              <a:rPr lang="en-US" altLang="en-US" sz="2400" dirty="0" smtClean="0"/>
              <a:t>If the parameter is used to change the value pointed to, this is the same value pointed to by the argument!</a:t>
            </a:r>
          </a:p>
        </p:txBody>
      </p:sp>
    </p:spTree>
    <p:extLst>
      <p:ext uri="{BB962C8B-B14F-4D97-AF65-F5344CB8AC3E}">
        <p14:creationId xmlns:p14="http://schemas.microsoft.com/office/powerpoint/2010/main" val="31365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50800"/>
            <a:ext cx="6347713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Pointers as </a:t>
            </a:r>
            <a:br>
              <a:rPr lang="en-US" altLang="en-US" dirty="0" smtClean="0"/>
            </a:br>
            <a:r>
              <a:rPr lang="en-US" altLang="en-US" dirty="0" smtClean="0"/>
              <a:t>Call-by-Value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50800"/>
            <a:ext cx="6347713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Pointers as </a:t>
            </a:r>
            <a:br>
              <a:rPr lang="en-US" altLang="en-US" dirty="0" smtClean="0"/>
            </a:br>
            <a:r>
              <a:rPr lang="en-US" altLang="en-US" dirty="0" smtClean="0"/>
              <a:t>Call-by-Value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5768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2616200"/>
            <a:ext cx="7924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temp is an address, like FF00A8, because it is a pointer. When we dereferenced it changed the value of where the address was pointing, and that was p. </a:t>
            </a:r>
          </a:p>
        </p:txBody>
      </p:sp>
    </p:spTree>
    <p:extLst>
      <p:ext uri="{BB962C8B-B14F-4D97-AF65-F5344CB8AC3E}">
        <p14:creationId xmlns:p14="http://schemas.microsoft.com/office/powerpoint/2010/main" val="26748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27000"/>
            <a:ext cx="4191000" cy="939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Copy Constructors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447800"/>
            <a:ext cx="8382002" cy="4593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The problem with using call-by-value parameters with pointer variables is solved by the copy constructor.</a:t>
            </a:r>
          </a:p>
          <a:p>
            <a:pPr eaLnBrk="1" hangingPunct="1"/>
            <a:r>
              <a:rPr lang="en-US" altLang="en-US" sz="2000" dirty="0" smtClean="0"/>
              <a:t>A copy constructor is a constructor with one </a:t>
            </a:r>
            <a:br>
              <a:rPr lang="en-US" altLang="en-US" sz="2000" dirty="0" smtClean="0"/>
            </a:br>
            <a:r>
              <a:rPr lang="en-US" altLang="en-US" sz="2000" dirty="0" smtClean="0"/>
              <a:t>parameter of the same type as the class</a:t>
            </a:r>
          </a:p>
          <a:p>
            <a:pPr lvl="1" eaLnBrk="1" hangingPunct="1"/>
            <a:r>
              <a:rPr lang="en-US" altLang="en-US" sz="2800" dirty="0" smtClean="0"/>
              <a:t>The parameter is a call-by-reference parameter</a:t>
            </a:r>
          </a:p>
          <a:p>
            <a:pPr lvl="1" eaLnBrk="1" hangingPunct="1"/>
            <a:r>
              <a:rPr lang="en-US" altLang="en-US" sz="2800" dirty="0" smtClean="0"/>
              <a:t>The parameter is usually a constant  parameter</a:t>
            </a:r>
          </a:p>
          <a:p>
            <a:pPr lvl="1" eaLnBrk="1" hangingPunct="1"/>
            <a:r>
              <a:rPr lang="en-US" altLang="en-US" sz="2800" b="1" dirty="0" smtClean="0"/>
              <a:t>The constructor creates a complete, independent copy of its argument</a:t>
            </a:r>
          </a:p>
        </p:txBody>
      </p:sp>
    </p:spTree>
    <p:extLst>
      <p:ext uri="{BB962C8B-B14F-4D97-AF65-F5344CB8AC3E}">
        <p14:creationId xmlns:p14="http://schemas.microsoft.com/office/powerpoint/2010/main" val="41304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347713" cy="914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mtClean="0"/>
              <a:t>StringVar Copy Constructor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This code for the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copy constructor</a:t>
            </a:r>
          </a:p>
          <a:p>
            <a:pPr lvl="1" eaLnBrk="1" hangingPunct="1"/>
            <a:r>
              <a:rPr lang="en-US" altLang="en-US" sz="2400" dirty="0" smtClean="0"/>
              <a:t>Creates a new dynamic array for a copy of the </a:t>
            </a:r>
            <a:br>
              <a:rPr lang="en-US" altLang="en-US" sz="2400" dirty="0" smtClean="0"/>
            </a:br>
            <a:r>
              <a:rPr lang="en-US" altLang="en-US" sz="2400" dirty="0" smtClean="0"/>
              <a:t>argument</a:t>
            </a:r>
          </a:p>
          <a:p>
            <a:pPr lvl="2" eaLnBrk="1" hangingPunct="1"/>
            <a:r>
              <a:rPr lang="en-US" altLang="en-US" sz="1600" dirty="0" smtClean="0"/>
              <a:t>Making a new copy, protects the original from changes</a:t>
            </a:r>
          </a:p>
          <a:p>
            <a:pPr marL="914400" lvl="2" indent="0" eaLnBrk="1" hangingPunct="1">
              <a:buNone/>
            </a:pPr>
            <a:endParaRPr lang="en-US" altLang="en-US" sz="1600" dirty="0" smtClean="0"/>
          </a:p>
          <a:p>
            <a:pPr marL="457200" lvl="1" indent="0" eaLnBrk="1" hangingPunct="1"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string_object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string_object.length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 = new char[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+ 1];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string_object.value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0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90062"/>
            <a:ext cx="4108190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Need For </a:t>
            </a:r>
            <a:br>
              <a:rPr lang="en-US" altLang="en-US" dirty="0" smtClean="0"/>
            </a:br>
            <a:r>
              <a:rPr lang="en-US" altLang="en-US" dirty="0" smtClean="0"/>
              <a:t>a Copy Constructor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This code (assuming no copy constructor) </a:t>
            </a:r>
            <a:br>
              <a:rPr lang="en-US" altLang="en-US" sz="2800" dirty="0" smtClean="0"/>
            </a:br>
            <a:r>
              <a:rPr lang="en-US" altLang="en-US" sz="2800" dirty="0" smtClean="0"/>
              <a:t>illustrates the need for a copy constructor</a:t>
            </a:r>
          </a:p>
          <a:p>
            <a:pPr lvl="1" eaLnBrk="1" hangingPunct="1"/>
            <a:r>
              <a:rPr lang="en-US" altLang="en-US" sz="2400" dirty="0" smtClean="0"/>
              <a:t>void </a:t>
            </a:r>
            <a:r>
              <a:rPr lang="en-US" altLang="en-US" sz="2400" dirty="0" err="1" smtClean="0"/>
              <a:t>show_string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the_string</a:t>
            </a:r>
            <a:r>
              <a:rPr lang="en-US" altLang="en-US" sz="2400" dirty="0" smtClean="0"/>
              <a:t>)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{ …}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greeting("Hello");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show_string</a:t>
            </a:r>
            <a:r>
              <a:rPr lang="en-US" altLang="en-US" sz="2400" dirty="0" smtClean="0"/>
              <a:t>(greeting);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cout</a:t>
            </a:r>
            <a:r>
              <a:rPr lang="en-US" altLang="en-US" sz="2400" dirty="0" smtClean="0"/>
              <a:t> &lt;&lt; greeting &lt;&lt; </a:t>
            </a:r>
            <a:r>
              <a:rPr lang="en-US" altLang="en-US" sz="2400" dirty="0" err="1" smtClean="0"/>
              <a:t>endl</a:t>
            </a:r>
            <a:r>
              <a:rPr lang="en-US" altLang="en-US" sz="2400" dirty="0" smtClean="0"/>
              <a:t>;</a:t>
            </a:r>
          </a:p>
          <a:p>
            <a:pPr lvl="1" eaLnBrk="1" hangingPunct="1"/>
            <a:r>
              <a:rPr lang="en-US" altLang="en-US" sz="2400" dirty="0" smtClean="0"/>
              <a:t>When function </a:t>
            </a:r>
            <a:r>
              <a:rPr lang="en-US" altLang="en-US" sz="2400" dirty="0" err="1" smtClean="0"/>
              <a:t>show_string</a:t>
            </a:r>
            <a:r>
              <a:rPr lang="en-US" altLang="en-US" sz="2400" dirty="0" smtClean="0"/>
              <a:t> is called, greeting is copied into </a:t>
            </a:r>
            <a:r>
              <a:rPr lang="en-US" altLang="en-US" sz="2400" dirty="0" err="1" smtClean="0"/>
              <a:t>the_string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000" dirty="0" err="1" smtClean="0"/>
              <a:t>the_string.value</a:t>
            </a:r>
            <a:r>
              <a:rPr lang="en-US" altLang="en-US" sz="2000" dirty="0" smtClean="0"/>
              <a:t> is set equal to </a:t>
            </a:r>
            <a:r>
              <a:rPr lang="en-US" altLang="en-US" sz="2000" dirty="0" err="1" smtClean="0"/>
              <a:t>greeting.value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400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9"/>
          <p:cNvSpPr>
            <a:spLocks noGrp="1" noChangeArrowheads="1"/>
          </p:cNvSpPr>
          <p:nvPr>
            <p:ph type="title"/>
          </p:nvPr>
        </p:nvSpPr>
        <p:spPr>
          <a:xfrm>
            <a:off x="1826769" y="108746"/>
            <a:ext cx="5793232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Need For </a:t>
            </a:r>
            <a:br>
              <a:rPr lang="en-US" altLang="en-US" dirty="0" smtClean="0"/>
            </a:br>
            <a:r>
              <a:rPr lang="en-US" altLang="en-US" dirty="0" smtClean="0"/>
              <a:t>a Copy Constructor (cont.)</a:t>
            </a:r>
          </a:p>
        </p:txBody>
      </p:sp>
      <p:sp>
        <p:nvSpPr>
          <p:cNvPr id="166915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48600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Since </a:t>
            </a:r>
            <a:r>
              <a:rPr lang="en-US" altLang="en-US" sz="2400" dirty="0" err="1" smtClean="0"/>
              <a:t>greeting.value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/>
              <a:t>the_string.value</a:t>
            </a:r>
            <a:r>
              <a:rPr lang="en-US" altLang="en-US" sz="2400" dirty="0" smtClean="0"/>
              <a:t> are</a:t>
            </a:r>
            <a:br>
              <a:rPr lang="en-US" altLang="en-US" sz="2400" dirty="0" smtClean="0"/>
            </a:br>
            <a:r>
              <a:rPr lang="en-US" altLang="en-US" sz="2400" dirty="0" smtClean="0"/>
              <a:t>pointers, they now point to the same dynamic </a:t>
            </a:r>
            <a:br>
              <a:rPr lang="en-US" altLang="en-US" sz="2400" dirty="0" smtClean="0"/>
            </a:br>
            <a:r>
              <a:rPr lang="en-US" altLang="en-US" sz="2400" dirty="0" smtClean="0"/>
              <a:t>array</a:t>
            </a: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  <p:bldP spid="611335" grpId="0" animBg="1"/>
      <p:bldP spid="6113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7409"/>
            <a:ext cx="8686800" cy="572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description; // The item description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cost; // The item cost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units; // Number of units on hand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#1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 // Initialize description, cost, and units.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""; </a:t>
            </a: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cost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0.0;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units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0; }</a:t>
            </a:r>
            <a:endParaRPr lang="en-US" altLang="en-US" sz="1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152400"/>
            <a:ext cx="3810001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Arrays of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39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0"/>
          <p:cNvSpPr>
            <a:spLocks noGrp="1" noChangeArrowheads="1"/>
          </p:cNvSpPr>
          <p:nvPr>
            <p:ph type="title"/>
          </p:nvPr>
        </p:nvSpPr>
        <p:spPr>
          <a:xfrm>
            <a:off x="1905001" y="130969"/>
            <a:ext cx="5715000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Need For </a:t>
            </a:r>
            <a:br>
              <a:rPr lang="en-US" altLang="en-US" dirty="0" smtClean="0"/>
            </a:br>
            <a:r>
              <a:rPr lang="en-US" altLang="en-US" dirty="0" smtClean="0"/>
              <a:t>a Copy Constructor (cont.)</a:t>
            </a:r>
          </a:p>
        </p:txBody>
      </p:sp>
      <p:sp>
        <p:nvSpPr>
          <p:cNvPr id="168963" name="Rectangle 11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294687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When </a:t>
            </a:r>
            <a:r>
              <a:rPr lang="en-US" altLang="en-US" sz="2400" dirty="0" err="1" smtClean="0"/>
              <a:t>show_string</a:t>
            </a:r>
            <a:r>
              <a:rPr lang="en-US" altLang="en-US" sz="2400" dirty="0" smtClean="0"/>
              <a:t> ends, the destructor for 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the_string</a:t>
            </a:r>
            <a:r>
              <a:rPr lang="en-US" altLang="en-US" sz="2400" dirty="0" smtClean="0"/>
              <a:t> executes, returning the dynamic array</a:t>
            </a:r>
            <a:br>
              <a:rPr lang="en-US" altLang="en-US" sz="2400" dirty="0" smtClean="0"/>
            </a:br>
            <a:r>
              <a:rPr lang="en-US" altLang="en-US" sz="2400" dirty="0" smtClean="0"/>
              <a:t>pointed to by </a:t>
            </a:r>
            <a:r>
              <a:rPr lang="en-US" altLang="en-US" sz="2400" dirty="0" err="1" smtClean="0"/>
              <a:t>the_string.value</a:t>
            </a:r>
            <a:r>
              <a:rPr lang="en-US" altLang="en-US" sz="2400" dirty="0" smtClean="0"/>
              <a:t> to the </a:t>
            </a:r>
            <a:r>
              <a:rPr lang="en-US" altLang="en-US" sz="2400" dirty="0" err="1" smtClean="0"/>
              <a:t>freestore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err="1" smtClean="0"/>
              <a:t>greeting.value</a:t>
            </a:r>
            <a:r>
              <a:rPr lang="en-US" altLang="en-US" sz="2400" dirty="0" smtClean="0"/>
              <a:t> now points to memory that has</a:t>
            </a:r>
            <a:br>
              <a:rPr lang="en-US" altLang="en-US" sz="2400" dirty="0" smtClean="0"/>
            </a:br>
            <a:r>
              <a:rPr lang="en-US" altLang="en-US" sz="2400" dirty="0" smtClean="0"/>
              <a:t>been given back to the </a:t>
            </a:r>
            <a:r>
              <a:rPr lang="en-US" altLang="en-US" sz="2400" dirty="0" err="1" smtClean="0"/>
              <a:t>freestore</a:t>
            </a:r>
            <a:r>
              <a:rPr lang="en-US" altLang="en-US" sz="2400" dirty="0" smtClean="0"/>
              <a:t>!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168966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168967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Arial Unicode MS" panose="020B0604020202020204" pitchFamily="34" charset="-128"/>
                </a:rPr>
                <a:t>the_string.value</a:t>
              </a:r>
            </a:p>
          </p:txBody>
        </p:sp>
        <p:sp>
          <p:nvSpPr>
            <p:cNvPr id="168968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68969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68970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1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2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0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91201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Need For </a:t>
            </a:r>
            <a:br>
              <a:rPr lang="en-US" altLang="en-US" dirty="0" smtClean="0"/>
            </a:br>
            <a:r>
              <a:rPr lang="en-US" altLang="en-US" dirty="0" smtClean="0"/>
              <a:t>a Copy Constructor (cont.)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248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Two problems now exist for object greeting</a:t>
            </a:r>
          </a:p>
          <a:p>
            <a:pPr lvl="1" eaLnBrk="1" hangingPunct="1"/>
            <a:r>
              <a:rPr lang="en-US" altLang="en-US" sz="2400" dirty="0" smtClean="0"/>
              <a:t>Attempting to output </a:t>
            </a:r>
            <a:r>
              <a:rPr lang="en-US" altLang="en-US" sz="2400" dirty="0" err="1" smtClean="0"/>
              <a:t>greeting.value</a:t>
            </a:r>
            <a:r>
              <a:rPr lang="en-US" altLang="en-US" sz="2400" dirty="0" smtClean="0"/>
              <a:t> is likely to </a:t>
            </a:r>
            <a:br>
              <a:rPr lang="en-US" altLang="en-US" sz="2400" dirty="0" smtClean="0"/>
            </a:br>
            <a:r>
              <a:rPr lang="en-US" altLang="en-US" sz="2400" dirty="0" smtClean="0"/>
              <a:t>produce an error</a:t>
            </a:r>
          </a:p>
          <a:p>
            <a:pPr lvl="2" eaLnBrk="1" hangingPunct="1"/>
            <a:r>
              <a:rPr lang="en-US" altLang="en-US" sz="2000" dirty="0" smtClean="0"/>
              <a:t>In some instances all could go OK</a:t>
            </a:r>
          </a:p>
          <a:p>
            <a:pPr lvl="1" eaLnBrk="1" hangingPunct="1"/>
            <a:r>
              <a:rPr lang="en-US" altLang="en-US" sz="2400" dirty="0" smtClean="0"/>
              <a:t>When greeting goes out of scope, its destructor will be called</a:t>
            </a:r>
          </a:p>
          <a:p>
            <a:pPr lvl="2" eaLnBrk="1" hangingPunct="1"/>
            <a:r>
              <a:rPr lang="en-US" altLang="en-US" sz="2000" dirty="0" smtClean="0"/>
              <a:t>Calling a destructor for the same location twice is likely to produce a system crashing error</a:t>
            </a:r>
          </a:p>
        </p:txBody>
      </p:sp>
    </p:spTree>
    <p:extLst>
      <p:ext uri="{BB962C8B-B14F-4D97-AF65-F5344CB8AC3E}">
        <p14:creationId xmlns:p14="http://schemas.microsoft.com/office/powerpoint/2010/main" val="22080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91201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Need For </a:t>
            </a:r>
            <a:br>
              <a:rPr lang="en-US" altLang="en-US" dirty="0" smtClean="0"/>
            </a:br>
            <a:r>
              <a:rPr lang="en-US" altLang="en-US" dirty="0" smtClean="0"/>
              <a:t>a Copy Constructor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686300" cy="33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3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11"/>
          <p:cNvSpPr>
            <a:spLocks noGrp="1" noChangeArrowheads="1"/>
          </p:cNvSpPr>
          <p:nvPr>
            <p:ph type="title"/>
          </p:nvPr>
        </p:nvSpPr>
        <p:spPr>
          <a:xfrm>
            <a:off x="2063532" y="157549"/>
            <a:ext cx="3827681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Copy Constructor Demonstration</a:t>
            </a:r>
          </a:p>
        </p:txBody>
      </p:sp>
      <p:sp>
        <p:nvSpPr>
          <p:cNvPr id="172035" name="Rectangle 12"/>
          <p:cNvSpPr>
            <a:spLocks noGrp="1" noChangeArrowheads="1"/>
          </p:cNvSpPr>
          <p:nvPr>
            <p:ph idx="1"/>
          </p:nvPr>
        </p:nvSpPr>
        <p:spPr>
          <a:xfrm>
            <a:off x="914400" y="1871201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Using the same example, but with a copy</a:t>
            </a:r>
            <a:br>
              <a:rPr lang="en-US" altLang="en-US" sz="2400" dirty="0" smtClean="0"/>
            </a:br>
            <a:r>
              <a:rPr lang="en-US" altLang="en-US" sz="2400" dirty="0" smtClean="0"/>
              <a:t>constructor defined</a:t>
            </a:r>
          </a:p>
          <a:p>
            <a:pPr lvl="1" eaLnBrk="1" hangingPunct="1"/>
            <a:r>
              <a:rPr lang="en-US" altLang="en-US" sz="2000" dirty="0" err="1" smtClean="0"/>
              <a:t>greeting.value</a:t>
            </a:r>
            <a:r>
              <a:rPr lang="en-US" altLang="en-US" sz="2000" dirty="0" smtClean="0"/>
              <a:t> and </a:t>
            </a:r>
            <a:r>
              <a:rPr lang="en-US" altLang="en-US" sz="2000" dirty="0" err="1" smtClean="0"/>
              <a:t>the_string.value</a:t>
            </a:r>
            <a:r>
              <a:rPr lang="en-US" altLang="en-US" sz="2000" dirty="0" smtClean="0"/>
              <a:t> point to </a:t>
            </a:r>
            <a:br>
              <a:rPr lang="en-US" altLang="en-US" sz="2000" dirty="0" smtClean="0"/>
            </a:br>
            <a:r>
              <a:rPr lang="en-US" altLang="en-US" sz="2000" dirty="0" smtClean="0"/>
              <a:t>different locations in memory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172038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172039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172040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2041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2042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172043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4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5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"Hello"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3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1"/>
          <p:cNvSpPr>
            <a:spLocks noGrp="1" noChangeArrowheads="1"/>
          </p:cNvSpPr>
          <p:nvPr>
            <p:ph type="title"/>
          </p:nvPr>
        </p:nvSpPr>
        <p:spPr>
          <a:xfrm>
            <a:off x="1981200" y="99219"/>
            <a:ext cx="5029201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Copy Constructor Demonstration (cont.)</a:t>
            </a:r>
          </a:p>
        </p:txBody>
      </p:sp>
      <p:sp>
        <p:nvSpPr>
          <p:cNvPr id="173059" name="Rectangle 12"/>
          <p:cNvSpPr>
            <a:spLocks noGrp="1" noChangeArrowheads="1"/>
          </p:cNvSpPr>
          <p:nvPr>
            <p:ph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When </a:t>
            </a:r>
            <a:r>
              <a:rPr lang="en-US" altLang="en-US" sz="2400" dirty="0" err="1" smtClean="0"/>
              <a:t>the_string</a:t>
            </a:r>
            <a:r>
              <a:rPr lang="en-US" altLang="en-US" sz="2400" dirty="0" smtClean="0"/>
              <a:t> goes out of scope, the destructor is called, returning </a:t>
            </a:r>
            <a:r>
              <a:rPr lang="en-US" altLang="en-US" sz="2400" dirty="0" err="1" smtClean="0"/>
              <a:t>the_string.value</a:t>
            </a:r>
            <a:r>
              <a:rPr lang="en-US" altLang="en-US" sz="2400" dirty="0" smtClean="0"/>
              <a:t> to the </a:t>
            </a:r>
            <a:r>
              <a:rPr lang="en-US" altLang="en-US" sz="2400" dirty="0" err="1" smtClean="0"/>
              <a:t>freestore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err="1" smtClean="0"/>
              <a:t>greeting.value</a:t>
            </a:r>
            <a:r>
              <a:rPr lang="en-US" altLang="en-US" dirty="0" smtClean="0"/>
              <a:t> still exists and can be accessed or deleted without problems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173062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173063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173064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3065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173066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173067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8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9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5310F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28DA0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5310F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rgbClr val="CC0000"/>
                </a:buClr>
                <a:buSzTx/>
                <a:buFont typeface="Wingdings" panose="05000000000000000000" pitchFamily="2" charset="2"/>
                <a:buNone/>
              </a:pPr>
              <a:r>
                <a:rPr lang="en-US" altLang="en-US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52400"/>
            <a:ext cx="4038600" cy="1320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When To Include a </a:t>
            </a:r>
            <a:br>
              <a:rPr lang="en-US" altLang="en-US" dirty="0" smtClean="0"/>
            </a:br>
            <a:r>
              <a:rPr lang="en-US" altLang="en-US" dirty="0" smtClean="0"/>
              <a:t>Copy Constructor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467601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When a class definition involves pointers and </a:t>
            </a:r>
            <a:br>
              <a:rPr lang="en-US" altLang="en-US" sz="2400" dirty="0" smtClean="0"/>
            </a:br>
            <a:r>
              <a:rPr lang="en-US" altLang="en-US" sz="2400" dirty="0" smtClean="0"/>
              <a:t>dynamically allocated memory using "new", </a:t>
            </a:r>
            <a:br>
              <a:rPr lang="en-US" altLang="en-US" sz="2400" dirty="0" smtClean="0"/>
            </a:br>
            <a:r>
              <a:rPr lang="en-US" altLang="en-US" sz="2400" dirty="0" smtClean="0"/>
              <a:t>include a copy constructor</a:t>
            </a:r>
          </a:p>
          <a:p>
            <a:pPr eaLnBrk="1" hangingPunct="1"/>
            <a:r>
              <a:rPr lang="en-US" altLang="en-US" sz="2400" dirty="0" smtClean="0"/>
              <a:t>Classes that do not involve pointers and </a:t>
            </a:r>
            <a:br>
              <a:rPr lang="en-US" altLang="en-US" sz="2400" dirty="0" smtClean="0"/>
            </a:br>
            <a:r>
              <a:rPr lang="en-US" altLang="en-US" sz="2400" dirty="0" smtClean="0"/>
              <a:t>dynamically allocated memory do not need </a:t>
            </a:r>
            <a:br>
              <a:rPr lang="en-US" altLang="en-US" sz="2400" dirty="0" smtClean="0"/>
            </a:br>
            <a:r>
              <a:rPr lang="en-US" altLang="en-US" sz="2400" dirty="0" smtClean="0"/>
              <a:t>copy constructors</a:t>
            </a:r>
          </a:p>
        </p:txBody>
      </p:sp>
    </p:spTree>
    <p:extLst>
      <p:ext uri="{BB962C8B-B14F-4D97-AF65-F5344CB8AC3E}">
        <p14:creationId xmlns:p14="http://schemas.microsoft.com/office/powerpoint/2010/main" val="11168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5715001" cy="762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The Assignment Operator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543801" cy="388077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400" dirty="0" smtClean="0"/>
              <a:t>Given these declarations: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</a:t>
            </a:r>
            <a:r>
              <a:rPr lang="en-US" altLang="en-US" sz="2400" dirty="0" err="1" smtClean="0"/>
              <a:t>StringVar</a:t>
            </a:r>
            <a:r>
              <a:rPr lang="en-US" altLang="en-US" sz="2400" dirty="0" smtClean="0"/>
              <a:t> string(10), string2(20);</a:t>
            </a:r>
            <a:br>
              <a:rPr lang="en-US" altLang="en-US" sz="2400" dirty="0" smtClean="0"/>
            </a:br>
            <a:r>
              <a:rPr lang="en-US" altLang="en-US" sz="2400" dirty="0" smtClean="0"/>
              <a:t>the statement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        string1 = string2;</a:t>
            </a:r>
            <a:br>
              <a:rPr lang="en-US" altLang="en-US" sz="2400" dirty="0" smtClean="0"/>
            </a:br>
            <a:r>
              <a:rPr lang="en-US" altLang="en-US" sz="2400" dirty="0" smtClean="0"/>
              <a:t>is legal</a:t>
            </a:r>
          </a:p>
          <a:p>
            <a:pPr eaLnBrk="1" hangingPunct="1"/>
            <a:r>
              <a:rPr lang="en-US" altLang="en-US" sz="2400" dirty="0" smtClean="0"/>
              <a:t>But, since </a:t>
            </a:r>
            <a:r>
              <a:rPr lang="en-US" altLang="en-US" sz="2400" dirty="0" err="1" smtClean="0"/>
              <a:t>StringVar's</a:t>
            </a:r>
            <a:r>
              <a:rPr lang="en-US" altLang="en-US" sz="2400" dirty="0" smtClean="0"/>
              <a:t> member value is a </a:t>
            </a:r>
            <a:br>
              <a:rPr lang="en-US" altLang="en-US" sz="2400" dirty="0" smtClean="0"/>
            </a:br>
            <a:r>
              <a:rPr lang="en-US" altLang="en-US" sz="2400" dirty="0" smtClean="0"/>
              <a:t>pointer, we have string1.value  and string2.value</a:t>
            </a:r>
            <a:br>
              <a:rPr lang="en-US" altLang="en-US" sz="2400" dirty="0" smtClean="0"/>
            </a:br>
            <a:r>
              <a:rPr lang="en-US" altLang="en-US" sz="2400" dirty="0" smtClean="0"/>
              <a:t>pointing to the same memory location</a:t>
            </a:r>
          </a:p>
          <a:p>
            <a:r>
              <a:rPr lang="en-US" altLang="en-US" sz="2400" dirty="0" smtClean="0"/>
              <a:t>So if string1 </a:t>
            </a:r>
            <a:r>
              <a:rPr lang="en-US" altLang="en-US" sz="2400" dirty="0"/>
              <a:t>and </a:t>
            </a:r>
            <a:r>
              <a:rPr lang="en-US" altLang="en-US" sz="2400" dirty="0" smtClean="0"/>
              <a:t>string2 </a:t>
            </a:r>
            <a:r>
              <a:rPr lang="en-US" altLang="en-US" sz="2400" dirty="0"/>
              <a:t>are both objects of a class that uses dynamic memory allocation,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the class does not have an assignment operator,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pointer(s) to the dynamically declared memory in </a:t>
            </a:r>
            <a:r>
              <a:rPr lang="en-US" altLang="en-US" sz="2400" dirty="0" smtClean="0"/>
              <a:t>string2 </a:t>
            </a:r>
            <a:r>
              <a:rPr lang="en-US" altLang="en-US" sz="2400" dirty="0"/>
              <a:t>are copied to the corresponding pointers in </a:t>
            </a:r>
            <a:r>
              <a:rPr lang="en-US" altLang="en-US" sz="2400" dirty="0" smtClean="0"/>
              <a:t>string1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35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8658" y="152400"/>
            <a:ext cx="3276600" cy="83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Overloading =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solution is to overload the assignment </a:t>
            </a:r>
            <a:br>
              <a:rPr lang="en-US" altLang="en-US" sz="2400" dirty="0" smtClean="0"/>
            </a:br>
            <a:r>
              <a:rPr lang="en-US" altLang="en-US" sz="2400" dirty="0" smtClean="0"/>
              <a:t>operator = so it works for </a:t>
            </a:r>
            <a:r>
              <a:rPr lang="en-US" altLang="en-US" sz="2400" dirty="0" err="1" smtClean="0"/>
              <a:t>StringVar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operator =   is overloaded as a member function</a:t>
            </a:r>
          </a:p>
          <a:p>
            <a:pPr lvl="1" eaLnBrk="1" hangingPunct="1"/>
            <a:r>
              <a:rPr lang="en-US" altLang="en-US" sz="2400" dirty="0" smtClean="0"/>
              <a:t>Example:  operator =   declaration</a:t>
            </a:r>
            <a:br>
              <a:rPr lang="en-US" altLang="en-US" sz="2400" dirty="0" smtClean="0"/>
            </a:b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dirty="0" smtClean="0"/>
              <a:t> 	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operator=(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lvl="2" eaLnBrk="1" hangingPunct="1"/>
            <a:r>
              <a:rPr lang="en-US" altLang="en-US" sz="2000" dirty="0" err="1" smtClean="0"/>
              <a:t>Right_side</a:t>
            </a:r>
            <a:r>
              <a:rPr lang="en-US" altLang="en-US" sz="2000" dirty="0" smtClean="0"/>
              <a:t> is the argument from the right side of the = operator</a:t>
            </a:r>
            <a:br>
              <a:rPr lang="en-US" altLang="en-US" sz="2000" dirty="0" smtClean="0"/>
            </a:b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321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3505200" cy="914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Definition of =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46482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4000" dirty="0" smtClean="0"/>
              <a:t>The definition of  =  for </a:t>
            </a:r>
            <a:r>
              <a:rPr lang="en-US" altLang="en-US" sz="4000" dirty="0" err="1" smtClean="0"/>
              <a:t>StringVar</a:t>
            </a:r>
            <a:r>
              <a:rPr lang="en-US" altLang="en-US" sz="4000" dirty="0" smtClean="0"/>
              <a:t> could be:</a:t>
            </a:r>
          </a:p>
          <a:p>
            <a:pPr marL="0" indent="0" eaLnBrk="1" hangingPunct="1">
              <a:buNone/>
            </a:pPr>
            <a:r>
              <a:rPr lang="en-US" altLang="en-US" sz="3400" dirty="0" smtClean="0"/>
              <a:t/>
            </a:r>
            <a:br>
              <a:rPr lang="en-US" altLang="en-US" sz="3400" dirty="0" smtClean="0"/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::operator= (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((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for(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value[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value[</a:t>
            </a:r>
            <a:r>
              <a:rPr lang="en-US" alt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15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3733801" cy="6858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Problems with =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315201" cy="38807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 smtClean="0"/>
              <a:t>The definition of operator = has a problem</a:t>
            </a:r>
          </a:p>
          <a:p>
            <a:pPr lvl="1" eaLnBrk="1" hangingPunct="1"/>
            <a:r>
              <a:rPr lang="en-US" altLang="en-US" sz="2400" dirty="0" smtClean="0"/>
              <a:t>Usually we want a copy of the right hand argument regardless of its size</a:t>
            </a:r>
          </a:p>
          <a:p>
            <a:pPr lvl="1" eaLnBrk="1" hangingPunct="1"/>
            <a:r>
              <a:rPr lang="en-US" altLang="en-US" sz="2400" dirty="0" smtClean="0"/>
              <a:t>To do this, we need to delete the dynamic array in the left hand argument and allocate a new array large enough for the right hand side's dynamic array</a:t>
            </a:r>
          </a:p>
          <a:p>
            <a:pPr lvl="1" eaLnBrk="1" hangingPunct="1"/>
            <a:r>
              <a:rPr lang="en-US" altLang="en-US" sz="2400" dirty="0" smtClean="0"/>
              <a:t>The next slide shows this (buggy) attempt at </a:t>
            </a:r>
            <a:br>
              <a:rPr lang="en-US" altLang="en-US" sz="2400" dirty="0" smtClean="0"/>
            </a:br>
            <a:r>
              <a:rPr lang="en-US" altLang="en-US" sz="2400" dirty="0" smtClean="0"/>
              <a:t>overloading the assignment operator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357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 </a:t>
            </a:r>
            <a:r>
              <a:rPr lang="en-US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 // Assign the value to description.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cost and units.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cost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0.0;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units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0; }</a:t>
            </a: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 #3</a:t>
            </a:r>
          </a:p>
          <a:p>
            <a:pPr marL="0" indent="0">
              <a:buNone/>
            </a:pP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InventoryItem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c,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{ // Assign values to description, cost, and units.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cost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units = u; </a:t>
            </a:r>
            <a:endParaRPr lang="en-US" sz="20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152400"/>
            <a:ext cx="3810001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Arrays of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3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4572001" cy="8382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Another Attempt at =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599" cy="44411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::operator=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delete [ ] value;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 = new char[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value[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value[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1" cy="914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 New Problem With =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The new definition of operator = has a problem</a:t>
            </a:r>
          </a:p>
          <a:p>
            <a:pPr lvl="1" eaLnBrk="1" hangingPunct="1"/>
            <a:r>
              <a:rPr lang="en-US" altLang="en-US" sz="2400" dirty="0" smtClean="0"/>
              <a:t>What happens if we happen to have the same object on each side of the assignment operator? 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      </a:t>
            </a:r>
            <a:r>
              <a:rPr lang="en-US" altLang="en-US" sz="2400" dirty="0" err="1" smtClean="0"/>
              <a:t>my_string</a:t>
            </a:r>
            <a:r>
              <a:rPr lang="en-US" altLang="en-US" sz="2400" dirty="0" smtClean="0"/>
              <a:t> = </a:t>
            </a:r>
            <a:r>
              <a:rPr lang="en-US" altLang="en-US" sz="2400" dirty="0" err="1" smtClean="0"/>
              <a:t>my_string</a:t>
            </a:r>
            <a:r>
              <a:rPr lang="en-US" altLang="en-US" sz="2400" dirty="0" smtClean="0"/>
              <a:t>;</a:t>
            </a:r>
          </a:p>
          <a:p>
            <a:pPr lvl="1" eaLnBrk="1" hangingPunct="1"/>
            <a:r>
              <a:rPr lang="en-US" altLang="en-US" sz="2400" dirty="0" smtClean="0"/>
              <a:t>This version of operator = first deletes the dynamic array in the left hand argument.</a:t>
            </a:r>
          </a:p>
          <a:p>
            <a:pPr lvl="1" eaLnBrk="1" hangingPunct="1"/>
            <a:r>
              <a:rPr lang="en-US" altLang="en-US" sz="2400" dirty="0" smtClean="0"/>
              <a:t>Since the objects are the same object, there is no longer an array to copy from the right hand side!</a:t>
            </a:r>
          </a:p>
        </p:txBody>
      </p:sp>
    </p:spTree>
    <p:extLst>
      <p:ext uri="{BB962C8B-B14F-4D97-AF65-F5344CB8AC3E}">
        <p14:creationId xmlns:p14="http://schemas.microsoft.com/office/powerpoint/2010/main" val="3093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800601" cy="914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 New Problem With 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686300" cy="33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31531"/>
            <a:ext cx="4648200" cy="959069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dirty="0" smtClean="0"/>
              <a:t>A Better = Operator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270000"/>
            <a:ext cx="8534402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 =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)//delete value only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                                             	                      					  			   // if more space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delete [ ] value; 	// is needed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value = new char[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0;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value[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right_side.value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new_length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6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8800"/>
            <a:ext cx="4267200" cy="29718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6477000" y="76200"/>
            <a:ext cx="2514600" cy="2743200"/>
          </a:xfrm>
          <a:prstGeom prst="cloudCallout">
            <a:avLst>
              <a:gd name="adj1" fmla="val -69787"/>
              <a:gd name="adj2" fmla="val 4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pointer was deprecated in C++11 because it wasn’t so smart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(9th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</a:t>
            </a:r>
            <a:r>
              <a:rPr lang="en-US" alt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Effective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Modern 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2015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(O’Reilly)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897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1143000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504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3800" dirty="0" smtClean="0"/>
              <a:t>Must use initializer list to invoke constructor that takes arguments: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endParaRPr lang="en-US" altLang="en-US" sz="2600" dirty="0" smtClean="0"/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altLang="en-US" sz="2900" dirty="0" err="1" smtClean="0">
                <a:latin typeface="Courier New" panose="02070309020205020404" pitchFamily="49" charset="0"/>
              </a:rPr>
              <a:t>InventoryItem</a:t>
            </a:r>
            <a:r>
              <a:rPr lang="en-US" altLang="en-US" sz="2900" dirty="0" smtClean="0">
                <a:latin typeface="Courier New" panose="02070309020205020404" pitchFamily="49" charset="0"/>
              </a:rPr>
              <a:t> inventory[3] =</a:t>
            </a:r>
            <a:br>
              <a:rPr lang="en-US" altLang="en-US" sz="2900" dirty="0" smtClean="0">
                <a:latin typeface="Courier New" panose="02070309020205020404" pitchFamily="49" charset="0"/>
              </a:rPr>
            </a:br>
            <a:r>
              <a:rPr lang="en-US" altLang="en-US" sz="2900" dirty="0" smtClean="0">
                <a:latin typeface="Courier New" panose="02070309020205020404" pitchFamily="49" charset="0"/>
              </a:rPr>
              <a:t>{ "Hammer", "Wrench", "Pliers" };</a:t>
            </a:r>
            <a:r>
              <a:rPr lang="en-US" altLang="en-US" sz="2600" dirty="0" smtClean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81200" y="152400"/>
            <a:ext cx="3810001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Arrays of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9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075613" cy="3741737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en-US" sz="2800" dirty="0" smtClean="0"/>
              <a:t>If the constructor requires more than one argument, the initializer must take the form of a function call: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1"/>
            <a:ext cx="76962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1200" y="152400"/>
            <a:ext cx="3810001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Arrays of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9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It isn't necessary to call the same constructor for each object in an array: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1200" y="152400"/>
            <a:ext cx="3810001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mtClean="0"/>
              <a:t>Arrays of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76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347713" cy="7620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Accessing Objects in an Array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2800" dirty="0" smtClean="0"/>
              <a:t>Objects in an array are referenced using subscripts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altLang="en-US" sz="2800" dirty="0" smtClean="0"/>
              <a:t>Member functions are referenced using dot notation: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inventory[2].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setUnits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(30);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altLang="en-US" sz="24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&lt;&lt; inventory[2].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getUnits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6666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EE5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1785</Words>
  <Application>Microsoft Office PowerPoint</Application>
  <PresentationFormat>On-screen Show (4:3)</PresentationFormat>
  <Paragraphs>358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 Unicode MS</vt:lpstr>
      <vt:lpstr>Aharoni</vt:lpstr>
      <vt:lpstr>Arial</vt:lpstr>
      <vt:lpstr>Calibri</vt:lpstr>
      <vt:lpstr>Cambria</vt:lpstr>
      <vt:lpstr>Courier New</vt:lpstr>
      <vt:lpstr>Tahoma</vt:lpstr>
      <vt:lpstr>Trebuchet MS</vt:lpstr>
      <vt:lpstr>Wingdings</vt:lpstr>
      <vt:lpstr>Wingdings 3</vt:lpstr>
      <vt:lpstr>Facet</vt:lpstr>
      <vt:lpstr>2_Blends</vt:lpstr>
      <vt:lpstr>PowerPoint Presentation</vt:lpstr>
      <vt:lpstr>PowerPoint Presentation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Accessing Objects in an Array</vt:lpstr>
      <vt:lpstr>PowerPoint Presentation</vt:lpstr>
      <vt:lpstr>PowerPoint Presentation</vt:lpstr>
      <vt:lpstr>Classes and Dynamic Arrays   </vt:lpstr>
      <vt:lpstr>Classes and Dynamic Arrays   </vt:lpstr>
      <vt:lpstr>Classes and Dynamic Arrays   </vt:lpstr>
      <vt:lpstr>Unique _Ptr FYI</vt:lpstr>
      <vt:lpstr>The Integer Class definition</vt:lpstr>
      <vt:lpstr>The Integer CPP</vt:lpstr>
      <vt:lpstr>The Integer CPP</vt:lpstr>
      <vt:lpstr>The main()</vt:lpstr>
      <vt:lpstr>Classes and Dynamic Arrays   </vt:lpstr>
      <vt:lpstr>The StringVar Constructors</vt:lpstr>
      <vt:lpstr>The StringVar Constructors</vt:lpstr>
      <vt:lpstr>The StringVar Interface</vt:lpstr>
      <vt:lpstr>The StringVar Interface</vt:lpstr>
      <vt:lpstr>The StringVar Interface</vt:lpstr>
      <vt:lpstr>The StringVar Program</vt:lpstr>
      <vt:lpstr>The StringVar Program</vt:lpstr>
      <vt:lpstr>The StringVar Implementation</vt:lpstr>
      <vt:lpstr>The StringVar Implementation</vt:lpstr>
      <vt:lpstr>The StringVar Implementation</vt:lpstr>
      <vt:lpstr>Dynamic Variables</vt:lpstr>
      <vt:lpstr>~StringVar</vt:lpstr>
      <vt:lpstr>Pointers as  Call-by-Value Parameters</vt:lpstr>
      <vt:lpstr>Pointers as  Call-by-Value Parameters</vt:lpstr>
      <vt:lpstr>Pointers as  Call-by-Value Parameters</vt:lpstr>
      <vt:lpstr>Copy Constructors</vt:lpstr>
      <vt:lpstr>StringVar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Assignment Operator</vt:lpstr>
      <vt:lpstr>Overloading =</vt:lpstr>
      <vt:lpstr>Definition of =</vt:lpstr>
      <vt:lpstr>Problems with =</vt:lpstr>
      <vt:lpstr>Another Attempt at =</vt:lpstr>
      <vt:lpstr>A New Problem With =</vt:lpstr>
      <vt:lpstr>A New Problem With =</vt:lpstr>
      <vt:lpstr>A Better = Operator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2017-08-02T19:49:48Z</dcterms:modified>
</cp:coreProperties>
</file>