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1"/>
    <p:sldMasterId id="2147483694" r:id="rId2"/>
  </p:sldMasterIdLst>
  <p:notesMasterIdLst>
    <p:notesMasterId r:id="rId18"/>
  </p:notesMasterIdLst>
  <p:handoutMasterIdLst>
    <p:handoutMasterId r:id="rId19"/>
  </p:handoutMasterIdLst>
  <p:sldIdLst>
    <p:sldId id="257" r:id="rId3"/>
    <p:sldId id="560" r:id="rId4"/>
    <p:sldId id="554" r:id="rId5"/>
    <p:sldId id="555" r:id="rId6"/>
    <p:sldId id="556" r:id="rId7"/>
    <p:sldId id="557" r:id="rId8"/>
    <p:sldId id="558" r:id="rId9"/>
    <p:sldId id="559" r:id="rId10"/>
    <p:sldId id="553" r:id="rId11"/>
    <p:sldId id="406" r:id="rId12"/>
    <p:sldId id="407" r:id="rId13"/>
    <p:sldId id="408" r:id="rId14"/>
    <p:sldId id="409" r:id="rId15"/>
    <p:sldId id="397" r:id="rId16"/>
    <p:sldId id="55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5784" autoAdjust="0"/>
  </p:normalViewPr>
  <p:slideViewPr>
    <p:cSldViewPr>
      <p:cViewPr varScale="1">
        <p:scale>
          <a:sx n="94" d="100"/>
          <a:sy n="94" d="100"/>
        </p:scale>
        <p:origin x="4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CS209: Computer Science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46D7-3D8B-4355-B9DA-41842385940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199E7-3083-4ED1-832A-9C24BBC0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4485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CS209: Computer Science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22D7-A2B4-47B6-9F9A-2FCC47ACD62E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D7A77-5421-40AB-8526-F148FA1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9074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1631A3-BB25-4893-B6E8-3D2931205D4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3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C622C0-0721-47E4-BD8F-06E9CE2100A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72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8F1EDE-324A-4273-B63E-CF927960D1D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99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15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8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959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8AEF02-A263-400C-A3CE-318B94D4CCBF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89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3E8DC3-50C9-4A45-B936-FDCB0BA661E7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54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3768A9-66E9-46E9-A68B-7F400C646688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4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DFA84F-BE73-4E57-A87E-E5D0AB764F4F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14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58A03E-6328-4748-990B-B1630E95E64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4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3B137A-E39A-48C8-A3A7-1456172B210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3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1631A3-BB25-4893-B6E8-3D2931205D4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9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188B-E2C6-4775-89CD-275DD9806E24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ED2A-9B07-435B-8C4F-39CDEE327839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2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214C-FBF7-4BD5-9331-007D8F9BC028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08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02A6-4102-416D-B96A-7149BA63BCC9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59D5-F529-4B10-9045-F5D358ECC804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53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FC80-2FDE-4AF2-9544-02083D55D89D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2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9F1-805F-48D9-BEAB-34A282E360C4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9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42-4726-43F8-AB00-D1978FA590A9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0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527425" cy="230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69257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42AB670-B945-4570-B83B-B70CB6F3EDF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97073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FC98090-923A-4CE0-BE68-87BF8F99E78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3453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0056-7ABD-4EDF-BD88-BFD5AA9EE22D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4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612C6B0-CE8C-48CD-BBD6-919011B6971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69035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0CD2208-4A0F-4415-A2B7-CABC585B5F5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89473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7E3F59F7-74FE-4E07-BA47-20FC2604428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88960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769E589-E721-435C-814E-2712331BA94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23050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E63F018-9125-486B-AB74-519A88A1B1D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05111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5CF0E0E-1EDE-4BCB-8BC5-15E11004F00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66242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E64F658-2F10-4FC8-AF79-FC404B86882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37418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CC1815A-3C96-4FE6-9796-17D62EC8CAA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70791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E393-4019-4631-89FF-643BCBB2E214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77BE-CF42-4526-BF6F-767B831F4856}" type="datetime1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F799-2FBC-452E-B441-295E1C01F5B1}" type="datetime1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7A83-4B87-4CAB-8AAA-BAD207C095BC}" type="datetime1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29D-122F-4460-9A82-703905C05F86}" type="datetime1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3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06C2-508B-4759-B40F-5D3BC6CE9BFB}" type="datetime1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BC48-E1CB-4520-A3CD-960096EA2C04}" type="datetime1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7000"/>
            <a:lum/>
          </a:blip>
          <a:srcRect/>
          <a:stretch>
            <a:fillRect r="-2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A91B-ED9F-4781-9FAC-2765E0E5D878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" y="3264"/>
            <a:ext cx="2376308" cy="7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000"/>
            <a:lum/>
          </a:blip>
          <a:srcRect/>
          <a:stretch>
            <a:fillRect r="-2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Slide 1- </a:t>
            </a:r>
            <a:fld id="{9E6EC2E6-CC41-46DC-A9C2-98E1BD67E0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92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81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/>
                </a:solidFill>
                <a:latin typeface="Cambria" pitchFamily="18" charset="0"/>
              </a:rPr>
              <a:t>CS210: Computer Science II</a:t>
            </a:r>
            <a:endParaRPr lang="en-US" altLang="en-US" sz="44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28600"/>
            <a:ext cx="5486400" cy="64865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Classes To Produce ADTs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518920"/>
            <a:ext cx="7643114" cy="388077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400" dirty="0" smtClean="0"/>
              <a:t>To define a class so it is an ADT</a:t>
            </a:r>
          </a:p>
          <a:p>
            <a:pPr lvl="1" eaLnBrk="1" hangingPunct="1"/>
            <a:r>
              <a:rPr lang="en-US" altLang="en-US" sz="2400" dirty="0" smtClean="0"/>
              <a:t>Separate the specification of how the type is used</a:t>
            </a:r>
            <a:br>
              <a:rPr lang="en-US" altLang="en-US" sz="2400" dirty="0" smtClean="0"/>
            </a:br>
            <a:r>
              <a:rPr lang="en-US" altLang="en-US" sz="2400" dirty="0" smtClean="0"/>
              <a:t>by a programmer from the details of how the type</a:t>
            </a:r>
            <a:br>
              <a:rPr lang="en-US" altLang="en-US" sz="2400" dirty="0" smtClean="0"/>
            </a:br>
            <a:r>
              <a:rPr lang="en-US" altLang="en-US" sz="2400" dirty="0" smtClean="0"/>
              <a:t>is implemented</a:t>
            </a:r>
          </a:p>
          <a:p>
            <a:pPr lvl="1" eaLnBrk="1" hangingPunct="1"/>
            <a:r>
              <a:rPr lang="en-US" altLang="en-US" sz="2400" dirty="0" smtClean="0"/>
              <a:t>Make all member variables private members</a:t>
            </a:r>
          </a:p>
          <a:p>
            <a:pPr lvl="1" eaLnBrk="1" hangingPunct="1"/>
            <a:r>
              <a:rPr lang="en-US" altLang="en-US" sz="2400" dirty="0" smtClean="0"/>
              <a:t>Basic operations a programmer needs should be </a:t>
            </a:r>
            <a:br>
              <a:rPr lang="en-US" altLang="en-US" sz="2400" dirty="0" smtClean="0"/>
            </a:br>
            <a:r>
              <a:rPr lang="en-US" altLang="en-US" sz="2400" dirty="0" smtClean="0"/>
              <a:t>public member functions</a:t>
            </a:r>
          </a:p>
          <a:p>
            <a:pPr lvl="1" eaLnBrk="1" hangingPunct="1"/>
            <a:r>
              <a:rPr lang="en-US" altLang="en-US" sz="2400" dirty="0" smtClean="0"/>
              <a:t>Fully specify how to use each public function</a:t>
            </a:r>
          </a:p>
          <a:p>
            <a:pPr lvl="1" eaLnBrk="1" hangingPunct="1"/>
            <a:r>
              <a:rPr lang="en-US" altLang="en-US" sz="2400" dirty="0" smtClean="0"/>
              <a:t>Helper functions should be private members </a:t>
            </a:r>
          </a:p>
        </p:txBody>
      </p:sp>
    </p:spTree>
    <p:extLst>
      <p:ext uri="{BB962C8B-B14F-4D97-AF65-F5344CB8AC3E}">
        <p14:creationId xmlns:p14="http://schemas.microsoft.com/office/powerpoint/2010/main" val="4360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152400"/>
            <a:ext cx="3200400" cy="762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ADT Interface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7543801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The ADT interface tells how to use the ADT in a program</a:t>
            </a:r>
          </a:p>
          <a:p>
            <a:pPr lvl="1" eaLnBrk="1" hangingPunct="1"/>
            <a:r>
              <a:rPr lang="en-US" altLang="en-US" sz="2800" dirty="0" smtClean="0"/>
              <a:t>The interface consists of </a:t>
            </a:r>
          </a:p>
          <a:p>
            <a:pPr lvl="2" eaLnBrk="1" hangingPunct="1"/>
            <a:r>
              <a:rPr lang="en-US" altLang="en-US" sz="2400" dirty="0" smtClean="0"/>
              <a:t>The public member functions</a:t>
            </a:r>
          </a:p>
          <a:p>
            <a:pPr lvl="2" eaLnBrk="1" hangingPunct="1"/>
            <a:r>
              <a:rPr lang="en-US" altLang="en-US" sz="2400" dirty="0" smtClean="0"/>
              <a:t>The comments that explain how to use the functions</a:t>
            </a:r>
          </a:p>
          <a:p>
            <a:pPr lvl="1" eaLnBrk="1" hangingPunct="1"/>
            <a:r>
              <a:rPr lang="en-US" altLang="en-US" sz="2800" dirty="0" smtClean="0"/>
              <a:t>The interface should be all that is needed to know how to use the ADT in a program</a:t>
            </a:r>
          </a:p>
        </p:txBody>
      </p:sp>
    </p:spTree>
    <p:extLst>
      <p:ext uri="{BB962C8B-B14F-4D97-AF65-F5344CB8AC3E}">
        <p14:creationId xmlns:p14="http://schemas.microsoft.com/office/powerpoint/2010/main" val="42884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76200"/>
            <a:ext cx="4419600" cy="8382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ADT Implementation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76962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The ADT implementation tells how the interface is realized in C++</a:t>
            </a:r>
          </a:p>
          <a:p>
            <a:pPr lvl="1" eaLnBrk="1" hangingPunct="1"/>
            <a:r>
              <a:rPr lang="en-US" altLang="en-US" sz="2800" dirty="0" smtClean="0"/>
              <a:t>The implementation consists of </a:t>
            </a:r>
          </a:p>
          <a:p>
            <a:pPr lvl="2" eaLnBrk="1" hangingPunct="1"/>
            <a:r>
              <a:rPr lang="en-US" altLang="en-US" sz="2400" dirty="0" smtClean="0"/>
              <a:t>The private members of the class</a:t>
            </a:r>
          </a:p>
          <a:p>
            <a:pPr lvl="2" eaLnBrk="1" hangingPunct="1"/>
            <a:r>
              <a:rPr lang="en-US" altLang="en-US" sz="2400" dirty="0" smtClean="0"/>
              <a:t>The definitions of public and private member functions</a:t>
            </a:r>
          </a:p>
          <a:p>
            <a:pPr lvl="1" eaLnBrk="1" hangingPunct="1"/>
            <a:r>
              <a:rPr lang="en-US" altLang="en-US" sz="2800" dirty="0" smtClean="0"/>
              <a:t>The implementation is needed to run a program</a:t>
            </a:r>
          </a:p>
          <a:p>
            <a:pPr lvl="1" eaLnBrk="1" hangingPunct="1"/>
            <a:r>
              <a:rPr lang="en-US" altLang="en-US" sz="2800" dirty="0" smtClean="0"/>
              <a:t>The implementation is not needed to write the main part of a program or any non-member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298713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152400"/>
            <a:ext cx="28956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ADT Benefits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1" cy="388077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Changing an ADT implementation does require</a:t>
            </a:r>
            <a:br>
              <a:rPr lang="en-US" altLang="en-US" sz="2800" dirty="0" smtClean="0"/>
            </a:br>
            <a:r>
              <a:rPr lang="en-US" altLang="en-US" sz="2800" dirty="0" smtClean="0"/>
              <a:t>changing a program that uses the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ADT’s make it easier to divide work among </a:t>
            </a:r>
            <a:br>
              <a:rPr lang="en-US" altLang="en-US" sz="2800" dirty="0" smtClean="0"/>
            </a:br>
            <a:r>
              <a:rPr lang="en-US" altLang="en-US" sz="2800" dirty="0" smtClean="0"/>
              <a:t>different programmers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One or more can write the ADT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One or more can write code that uses the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Writing and using ADTs breaks the larger </a:t>
            </a:r>
            <a:br>
              <a:rPr lang="en-US" altLang="en-US" sz="2800" dirty="0" smtClean="0"/>
            </a:br>
            <a:r>
              <a:rPr lang="en-US" altLang="en-US" sz="2800" smtClean="0"/>
              <a:t>programming tasks </a:t>
            </a:r>
            <a:r>
              <a:rPr lang="en-US" altLang="en-US" sz="2800" dirty="0" smtClean="0"/>
              <a:t>into smaller tasks</a:t>
            </a:r>
          </a:p>
        </p:txBody>
      </p:sp>
    </p:spTree>
    <p:extLst>
      <p:ext uri="{BB962C8B-B14F-4D97-AF65-F5344CB8AC3E}">
        <p14:creationId xmlns:p14="http://schemas.microsoft.com/office/powerpoint/2010/main" val="31703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5148815" cy="29718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4724400" y="-16213"/>
            <a:ext cx="3276600" cy="2286000"/>
          </a:xfrm>
          <a:prstGeom prst="wedgeEllipseCallout">
            <a:avLst>
              <a:gd name="adj1" fmla="val -30333"/>
              <a:gd name="adj2" fmla="val 76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thought an ADT was an Akron Devo Tribute?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617068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4300" y="990600"/>
            <a:ext cx="89154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Walter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Savitch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Problem solving with C++ 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(9th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Edition)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Gaddis,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Starting Out with C++: From Control Structures through Objects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(8th Ed.) , 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Bjarne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Stroustrup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The C++ Programming Language,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3rd Edition, Addison-Wesley Longman Publishing Co., Inc. Boston, MA, USA ©2007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Herb Sutter, Andrei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Alexandrescu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C++ coding standards : 101 rules, guidelines, and best practices,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Copyright © 2005 Pearson Education, Inc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Paul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&amp; Harvey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C++ How to Program, (7th Ed.) © 2010 by Pearson Education, Inc.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Upper Saddle River, New Jersey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07458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Scott Meyers,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Effective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Modern C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++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Copyright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©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2015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(O’Reilly)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978-1-491-90399-5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Andrew Koenig and Barbara E. Moo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Accelerated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++ Practical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Programming by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Example,</a:t>
            </a:r>
            <a:endParaRPr lang="en-US" altLang="en-US" sz="1600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Addison-Wesley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2000 ISBN </a:t>
            </a:r>
            <a:r>
              <a:rPr lang="en-US" alt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0-201-70353-</a:t>
            </a:r>
            <a:r>
              <a:rPr lang="en-US" altLang="en-US" sz="1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4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211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52400"/>
            <a:ext cx="5956005" cy="5715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/>
              <a:t>Unit 1 </a:t>
            </a:r>
            <a:r>
              <a:rPr lang="en-US" altLang="en-US" sz="3200" b="1" smtClean="0"/>
              <a:t>Module 5 </a:t>
            </a:r>
            <a:endParaRPr lang="en-US" altLang="en-US" sz="3200" b="1" dirty="0" smtClean="0"/>
          </a:p>
          <a:p>
            <a:pPr algn="ctr"/>
            <a:r>
              <a:rPr lang="en-US" altLang="en-US" sz="3200" b="1" dirty="0" smtClean="0"/>
              <a:t>Abstract Data Types</a:t>
            </a:r>
          </a:p>
          <a:p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000" dirty="0" smtClean="0"/>
              <a:t>Intro to Abstract Data Types</a:t>
            </a:r>
          </a:p>
          <a:p>
            <a:r>
              <a:rPr lang="en-US" altLang="en-US" sz="2000" dirty="0"/>
              <a:t>Using Abstract Data Types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41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52400"/>
            <a:ext cx="4419600" cy="8382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 smtClean="0"/>
              <a:t>Abstract Data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73200"/>
            <a:ext cx="8088313" cy="37036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 data type that specifies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values that can be stored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operations that can be done on the values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User of an abstract data type does not need to know the implementation of the data type, </a:t>
            </a:r>
            <a:r>
              <a:rPr lang="en-US" altLang="en-US" sz="2800" i="1" dirty="0" smtClean="0"/>
              <a:t>e.g.</a:t>
            </a:r>
            <a:r>
              <a:rPr lang="en-US" altLang="en-US" sz="2800" dirty="0" smtClean="0"/>
              <a:t>, how the data is stored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ADTs are created by programmers</a:t>
            </a:r>
          </a:p>
        </p:txBody>
      </p:sp>
    </p:spTree>
    <p:extLst>
      <p:ext uri="{BB962C8B-B14F-4D97-AF65-F5344CB8AC3E}">
        <p14:creationId xmlns:p14="http://schemas.microsoft.com/office/powerpoint/2010/main" val="304437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152400"/>
            <a:ext cx="5791200" cy="6604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 smtClean="0"/>
              <a:t>Abstraction and Data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12800"/>
            <a:ext cx="7848600" cy="3880773"/>
          </a:xfrm>
        </p:spPr>
        <p:txBody>
          <a:bodyPr>
            <a:noAutofit/>
          </a:bodyPr>
          <a:lstStyle/>
          <a:p>
            <a:r>
              <a:rPr lang="en-US" altLang="en-US" sz="2800" u="sng" dirty="0" smtClean="0"/>
              <a:t>Abstraction</a:t>
            </a:r>
            <a:r>
              <a:rPr lang="en-US" altLang="en-US" sz="2800" dirty="0" smtClean="0"/>
              <a:t>: a definition that captures general characteristics without details</a:t>
            </a:r>
          </a:p>
          <a:p>
            <a:pPr lvl="1"/>
            <a:r>
              <a:rPr lang="en-US" altLang="en-US" sz="2400" dirty="0" smtClean="0"/>
              <a:t>Ex: An abstract triangle is a 3-sided polygon.  A specific triangle may be scalene, isosceles, or equilateral</a:t>
            </a:r>
          </a:p>
          <a:p>
            <a:r>
              <a:rPr lang="en-US" altLang="en-US" sz="2800" u="sng" dirty="0" smtClean="0"/>
              <a:t>Data Type</a:t>
            </a:r>
            <a:r>
              <a:rPr lang="en-US" altLang="en-US" sz="2800" dirty="0" smtClean="0"/>
              <a:t> defines the values that can be stored in a variable and the operations that can be performed on it </a:t>
            </a:r>
          </a:p>
          <a:p>
            <a:r>
              <a:rPr lang="en-US" altLang="en-US" sz="2800" dirty="0" smtClean="0"/>
              <a:t>Typical </a:t>
            </a:r>
            <a:r>
              <a:rPr lang="en-US" altLang="en-US" sz="2800" dirty="0"/>
              <a:t>operations on data when using ADTs – Add data to a data collection - Remove data from a data collection -	Ask questions about the data in a data collection</a:t>
            </a: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762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152400"/>
            <a:ext cx="4572000" cy="6858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 smtClean="0"/>
              <a:t>Abstract Data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239000" cy="4622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 smtClean="0"/>
              <a:t>Data abstraction</a:t>
            </a:r>
          </a:p>
          <a:p>
            <a:pPr lvl="1"/>
            <a:r>
              <a:rPr lang="en-US" altLang="en-US" sz="2400" dirty="0" smtClean="0"/>
              <a:t>Asks you to think </a:t>
            </a:r>
            <a:r>
              <a:rPr lang="en-US" altLang="en-US" sz="2400" i="1" dirty="0" smtClean="0"/>
              <a:t>what</a:t>
            </a:r>
            <a:r>
              <a:rPr lang="en-US" altLang="en-US" sz="2400" dirty="0" smtClean="0"/>
              <a:t> you can do to a collection of data independently of </a:t>
            </a:r>
            <a:r>
              <a:rPr lang="en-US" altLang="en-US" sz="2400" i="1" dirty="0" smtClean="0"/>
              <a:t>how</a:t>
            </a:r>
            <a:r>
              <a:rPr lang="en-US" altLang="en-US" sz="2400" dirty="0" smtClean="0"/>
              <a:t> you do it</a:t>
            </a:r>
          </a:p>
          <a:p>
            <a:pPr lvl="1"/>
            <a:r>
              <a:rPr lang="en-US" altLang="en-US" sz="2400" dirty="0" smtClean="0"/>
              <a:t>Allows you to develop each data structure in relative isolation from the rest of the solution</a:t>
            </a:r>
          </a:p>
          <a:p>
            <a:pPr lvl="1"/>
            <a:r>
              <a:rPr lang="en-US" altLang="en-US" sz="2400" dirty="0" smtClean="0"/>
              <a:t>A natural extension of procedural abstraction</a:t>
            </a:r>
          </a:p>
          <a:p>
            <a:pPr lvl="1"/>
            <a:r>
              <a:rPr lang="en-US" altLang="en-US" sz="2400" dirty="0"/>
              <a:t>A data type consists of a collection of values together with a set of basic operations defined on the values</a:t>
            </a:r>
          </a:p>
          <a:p>
            <a:pPr lvl="1"/>
            <a:r>
              <a:rPr lang="en-US" altLang="en-US" sz="2400" dirty="0"/>
              <a:t>A data type is an Abstract Data Type (ADT) if programmers using the type do not have access to the details of how the values </a:t>
            </a:r>
            <a:r>
              <a:rPr lang="en-US" altLang="en-US" sz="2400" dirty="0" smtClean="0"/>
              <a:t>and operations </a:t>
            </a:r>
            <a:r>
              <a:rPr lang="en-US" altLang="en-US" sz="2400" dirty="0"/>
              <a:t>are implemented</a:t>
            </a:r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2566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76200"/>
            <a:ext cx="4572000" cy="7620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 smtClean="0"/>
              <a:t>Abstract Data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490714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Abstract data type (ADT)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An ADT is composed of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A collection of data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A set of operations on that data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Specifications of an ADT indicate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What the ADT operations do, not how to implement them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Implementation of an ADT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Includes choosing a particular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8649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16840"/>
            <a:ext cx="4648200" cy="79756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 smtClean="0"/>
              <a:t>Abstract Data Types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7640"/>
            <a:ext cx="658018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914400" y="5638800"/>
            <a:ext cx="6503987" cy="810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2400" b="1" i="1" dirty="0"/>
              <a:t>A wall of ADT operations isolates a data structure from the program that uses it</a:t>
            </a:r>
          </a:p>
        </p:txBody>
      </p:sp>
    </p:spTree>
    <p:extLst>
      <p:ext uri="{BB962C8B-B14F-4D97-AF65-F5344CB8AC3E}">
        <p14:creationId xmlns:p14="http://schemas.microsoft.com/office/powerpoint/2010/main" val="41095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0"/>
            <a:ext cx="4572000" cy="9144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 smtClean="0"/>
              <a:t>Abstract Data Types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135063"/>
            <a:ext cx="7686675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28600"/>
            <a:ext cx="5486400" cy="64865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Classes To Produce ADTs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518920"/>
            <a:ext cx="764311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A class is a type that you define, as opposed to the types, such as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char</a:t>
            </a:r>
            <a:r>
              <a:rPr lang="en-US" sz="2400" dirty="0" smtClean="0"/>
              <a:t>, that </a:t>
            </a:r>
            <a:r>
              <a:rPr lang="en-US" sz="2400" dirty="0"/>
              <a:t>are already defined for you.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value for a class type is the set of </a:t>
            </a:r>
            <a:r>
              <a:rPr lang="en-US" sz="2400" dirty="0" smtClean="0"/>
              <a:t>values of </a:t>
            </a:r>
            <a:r>
              <a:rPr lang="en-US" sz="2400" dirty="0"/>
              <a:t>the member variables.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EE599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717</Words>
  <Application>Microsoft Office PowerPoint</Application>
  <PresentationFormat>On-screen Show (4:3)</PresentationFormat>
  <Paragraphs>103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Aharoni</vt:lpstr>
      <vt:lpstr>Arial</vt:lpstr>
      <vt:lpstr>Calibri</vt:lpstr>
      <vt:lpstr>Cambria</vt:lpstr>
      <vt:lpstr>Tahoma</vt:lpstr>
      <vt:lpstr>Trebuchet MS</vt:lpstr>
      <vt:lpstr>Wingdings</vt:lpstr>
      <vt:lpstr>Wingdings 3</vt:lpstr>
      <vt:lpstr>Facet</vt:lpstr>
      <vt:lpstr>2_Blends</vt:lpstr>
      <vt:lpstr>PowerPoint Presentation</vt:lpstr>
      <vt:lpstr>PowerPoint Presentation</vt:lpstr>
      <vt:lpstr>Abstract Data Types</vt:lpstr>
      <vt:lpstr>Abstraction and Data Types</vt:lpstr>
      <vt:lpstr>Abstract Data Types</vt:lpstr>
      <vt:lpstr>Abstract Data Types</vt:lpstr>
      <vt:lpstr>Abstract Data Types</vt:lpstr>
      <vt:lpstr>Abstract Data Types</vt:lpstr>
      <vt:lpstr>Classes To Produce ADTs</vt:lpstr>
      <vt:lpstr>Classes To Produce ADTs</vt:lpstr>
      <vt:lpstr>ADT Interface</vt:lpstr>
      <vt:lpstr>ADT Implementation</vt:lpstr>
      <vt:lpstr>ADT 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2015-08-19T21:45:20Z</dcterms:created>
  <dcterms:modified xsi:type="dcterms:W3CDTF">2017-01-06T23:57:18Z</dcterms:modified>
</cp:coreProperties>
</file>