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7" r:id="rId1"/>
    <p:sldMasterId id="2147483694" r:id="rId2"/>
  </p:sldMasterIdLst>
  <p:notesMasterIdLst>
    <p:notesMasterId r:id="rId35"/>
  </p:notesMasterIdLst>
  <p:handoutMasterIdLst>
    <p:handoutMasterId r:id="rId36"/>
  </p:handoutMasterIdLst>
  <p:sldIdLst>
    <p:sldId id="257" r:id="rId3"/>
    <p:sldId id="568" r:id="rId4"/>
    <p:sldId id="614" r:id="rId5"/>
    <p:sldId id="600" r:id="rId6"/>
    <p:sldId id="613" r:id="rId7"/>
    <p:sldId id="601" r:id="rId8"/>
    <p:sldId id="602" r:id="rId9"/>
    <p:sldId id="603" r:id="rId10"/>
    <p:sldId id="604" r:id="rId11"/>
    <p:sldId id="615" r:id="rId12"/>
    <p:sldId id="605" r:id="rId13"/>
    <p:sldId id="608" r:id="rId14"/>
    <p:sldId id="609" r:id="rId15"/>
    <p:sldId id="610" r:id="rId16"/>
    <p:sldId id="611" r:id="rId17"/>
    <p:sldId id="612" r:id="rId18"/>
    <p:sldId id="621" r:id="rId19"/>
    <p:sldId id="616" r:id="rId20"/>
    <p:sldId id="626" r:id="rId21"/>
    <p:sldId id="630" r:id="rId22"/>
    <p:sldId id="629" r:id="rId23"/>
    <p:sldId id="628" r:id="rId24"/>
    <p:sldId id="617" r:id="rId25"/>
    <p:sldId id="622" r:id="rId26"/>
    <p:sldId id="619" r:id="rId27"/>
    <p:sldId id="624" r:id="rId28"/>
    <p:sldId id="620" r:id="rId29"/>
    <p:sldId id="623" r:id="rId30"/>
    <p:sldId id="581" r:id="rId31"/>
    <p:sldId id="397" r:id="rId32"/>
    <p:sldId id="552" r:id="rId33"/>
    <p:sldId id="30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85784" autoAdjust="0"/>
  </p:normalViewPr>
  <p:slideViewPr>
    <p:cSldViewPr>
      <p:cViewPr varScale="1">
        <p:scale>
          <a:sx n="94" d="100"/>
          <a:sy n="94" d="100"/>
        </p:scale>
        <p:origin x="49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7-27T16:35:36.642" idx="1">
    <p:pos x="10" y="10"/>
    <p:text>This is the language for files!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7-27T16:35:36.642" idx="1">
    <p:pos x="10" y="10"/>
    <p:text>This is the language for files!</p:text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CS209: Computer Science II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F46D7-3D8B-4355-B9DA-41842385940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199E7-3083-4ED1-832A-9C24BBC0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4485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CS209: Computer Science II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F22D7-A2B4-47B6-9F9A-2FCC47ACD62E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D7A77-5421-40AB-8526-F148FA1A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9074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CS209: Computer Science II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9EB1D38-73AF-4023-A8A8-CCED8FF80663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9441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CD3B04F-75C5-42D1-ADB5-89F514830616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04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8B2FF8-9EC3-449A-9917-244FA9D28E5C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25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82C172E-2A45-41C6-AF56-056DCD0E8684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090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54CF935-4B56-495A-A32A-B750554670BD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403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861D7B5-F644-480B-983E-C8BDC8B5A9CA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255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268FB22-A201-4E1A-9BC4-E06B1FA571AE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912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E0AF44-2064-4BA1-BAC1-37399AFFB04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354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95EC6BD-17B4-4A34-8AF6-DE65E9B266B1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5149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26629C-80FA-47DB-B8D3-C8C09DFDC5B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726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43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EA2DD47-EA2E-4DE3-8429-A9EAD5289FC3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975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50A37E-ED38-460C-8E18-FF7BC40B294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797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DCBE32-BC01-42E3-A8DD-BAFF36F51FA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2945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65D7235-5929-41B9-B12F-7DD39AEA1A7B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1443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65D7235-5929-41B9-B12F-7DD39AEA1A7B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80847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389CC34-1158-4249-9018-3C1F36EDE767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05066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389CC34-1158-4249-9018-3C1F36EDE767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26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75494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3A74E31-331B-4940-BC6F-A554F1902F5C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80235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3A74E31-331B-4940-BC6F-A554F1902F5C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28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91850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FD0D3D-E8DA-4A91-9C31-B12476F838E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30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0A76E7E-4531-4FAA-85C7-2DC109829BA7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27207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E0AF44-2064-4BA1-BAC1-37399AFFB04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787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0A76E7E-4531-4FAA-85C7-2DC109829BA7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917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0A76E7E-4531-4FAA-85C7-2DC109829BA7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2098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0299F95-1D44-43E9-84F1-F7A996855425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7967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882F09E-98E8-4D9B-8F84-5D1CA4A50211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030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79AD22D-AC8D-49E1-91F7-EBD464046A09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240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9EB1D38-73AF-4023-A8A8-CCED8FF80663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197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5188B-E2C6-4775-89CD-275DD9806E24}" type="datetime1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5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ED2A-9B07-435B-8C4F-39CDEE327839}" type="datetime1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2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214C-FBF7-4BD5-9331-007D8F9BC028}" type="datetime1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608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02A6-4102-416D-B96A-7149BA63BCC9}" type="datetime1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05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59D5-F529-4B10-9045-F5D358ECC804}" type="datetime1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539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FC80-2FDE-4AF2-9544-02083D55D89D}" type="datetime1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2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9F1-805F-48D9-BEAB-34A282E360C4}" type="datetime1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9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42-4726-43F8-AB00-D1978FA590A9}" type="datetime1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06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3921"/>
              </a:srgbClr>
            </a:fgClr>
            <a:bgClr>
              <a:schemeClr val="bg1">
                <a:alpha val="63921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6" name="Picture 4" descr="Pearso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6419850"/>
            <a:ext cx="1152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395413" y="6537325"/>
            <a:ext cx="3527425" cy="2301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 smtClean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05310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6569257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142AB670-B945-4570-B83B-B70CB6F3EDFC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97073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3FC98090-923A-4CE0-BE68-87BF8F99E787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434531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0056-7ABD-4EDF-BD88-BFD5AA9EE22D}" type="datetime1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4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0612C6B0-CE8C-48CD-BBD6-919011B69710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69035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90CD2208-4A0F-4415-A2B7-CABC585B5F5B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589473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7E3F59F7-74FE-4E07-BA47-20FC2604428C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889606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1769E589-E721-435C-814E-2712331BA947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5230509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DE63F018-9125-486B-AB74-519A88A1B1DC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6051118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95CF0E0E-1EDE-4BCB-8BC5-15E11004F003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662429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1E64F658-2F10-4FC8-AF79-FC404B86882B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7374182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DCC1815A-3C96-4FE6-9796-17D62EC8CAAB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70791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E393-4019-4631-89FF-643BCBB2E214}" type="datetime1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77BE-CF42-4526-BF6F-767B831F4856}" type="datetime1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1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F799-2FBC-452E-B441-295E1C01F5B1}" type="datetime1">
              <a:rPr lang="en-US" smtClean="0"/>
              <a:t>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3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7A83-4B87-4CAB-8AAA-BAD207C095BC}" type="datetime1">
              <a:rPr lang="en-US" smtClean="0"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1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A29D-122F-4460-9A82-703905C05F86}" type="datetime1">
              <a:rPr lang="en-US" smtClean="0"/>
              <a:t>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36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06C2-508B-4759-B40F-5D3BC6CE9BFB}" type="datetime1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BC48-E1CB-4520-A3CD-960096EA2C04}" type="datetime1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7000"/>
            <a:lum/>
          </a:blip>
          <a:srcRect/>
          <a:stretch>
            <a:fillRect r="-2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0A91B-ED9F-4781-9FAC-2765E0E5D878}" type="datetime1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" y="3264"/>
            <a:ext cx="2376308" cy="75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1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7000"/>
            <a:lum/>
          </a:blip>
          <a:srcRect/>
          <a:stretch>
            <a:fillRect r="-2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ChangeArrowheads="1"/>
          </p:cNvSpPr>
          <p:nvPr userDrawn="1"/>
        </p:nvSpPr>
        <p:spPr bwMode="gray">
          <a:xfrm rot="-54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6999"/>
                </a:srgbClr>
              </a:gs>
              <a:gs pos="100000">
                <a:srgbClr val="CCCDE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32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42" descr="40%"/>
          <p:cNvSpPr>
            <a:spLocks noChangeArrowheads="1"/>
          </p:cNvSpPr>
          <p:nvPr userDrawn="1"/>
        </p:nvSpPr>
        <p:spPr bwMode="gray">
          <a:xfrm rot="-5400000">
            <a:off x="3849688" y="-3849688"/>
            <a:ext cx="1441450" cy="9140825"/>
          </a:xfrm>
          <a:prstGeom prst="rect">
            <a:avLst/>
          </a:prstGeom>
          <a:solidFill>
            <a:srgbClr val="053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32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Slide 1- </a:t>
            </a:r>
            <a:fld id="{9E6EC2E6-CC41-46DC-A9C2-98E1BD67E00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900" smtClean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192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spd="med"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381000" y="1828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/>
                </a:solidFill>
                <a:latin typeface="Cambria" pitchFamily="18" charset="0"/>
              </a:rPr>
              <a:t>CS209: Computer Science II</a:t>
            </a:r>
            <a:endParaRPr lang="en-US" altLang="en-US" sz="4400" dirty="0">
              <a:solidFill>
                <a:schemeClr val="tx2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50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1149" y="609600"/>
            <a:ext cx="6347713" cy="1320800"/>
          </a:xfrm>
        </p:spPr>
        <p:txBody>
          <a:bodyPr/>
          <a:lstStyle/>
          <a:p>
            <a:r>
              <a:rPr lang="en-US" altLang="en-US" dirty="0" smtClean="0">
                <a:latin typeface="Courier New" panose="02070309020205020404" pitchFamily="49" charset="0"/>
              </a:rPr>
              <a:t>static</a:t>
            </a:r>
            <a:r>
              <a:rPr lang="en-US" altLang="en-US" dirty="0" smtClean="0"/>
              <a:t> member function</a:t>
            </a:r>
            <a:endParaRPr lang="en-US" altLang="en-US" dirty="0" smtClean="0">
              <a:latin typeface="Courier New" panose="02070309020205020404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075613" cy="457199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Can </a:t>
            </a:r>
            <a:r>
              <a:rPr lang="en-US" altLang="en-US" sz="2800" dirty="0"/>
              <a:t>access static member variables BEFORE any instance of a class are defined </a:t>
            </a:r>
            <a:endParaRPr lang="en-US" altLang="en-US" sz="2800" dirty="0" smtClean="0"/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Allows us to employ setup routines and the like	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Defined outside </a:t>
            </a:r>
            <a:r>
              <a:rPr lang="en-US" altLang="en-US" sz="2800" dirty="0"/>
              <a:t>the class </a:t>
            </a:r>
            <a:r>
              <a:rPr lang="en-US" altLang="en-US" sz="2800" dirty="0" smtClean="0"/>
              <a:t>declaration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 smtClean="0"/>
              <a:t>They exist when the program begins, and even before we created an instance of the class the are declared in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Static memory – persist throughout the program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 smtClean="0"/>
              <a:t>Use is something to consider (sparingly)</a:t>
            </a:r>
            <a:br>
              <a:rPr lang="en-US" altLang="en-US" sz="2600" dirty="0" smtClean="0"/>
            </a:br>
            <a:r>
              <a:rPr lang="en-US" altLang="en-US" sz="2600" dirty="0" smtClean="0"/>
              <a:t/>
            </a:r>
            <a:br>
              <a:rPr lang="en-US" altLang="en-US" sz="2600" dirty="0" smtClean="0"/>
            </a:br>
            <a:endParaRPr lang="en-US" altLang="en-US" sz="2200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6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09600" y="609600"/>
            <a:ext cx="83058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Version of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Tree.</a:t>
            </a:r>
            <a:r>
              <a:rPr lang="en-US" altLang="en-US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1  // Tree class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2  class Tree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3 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4  private: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5     static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objectCount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   // Static member variable.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6  public: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7     // Constructor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8     Tree()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9        {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objectCount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++; 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    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     // Accessor function for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objectCount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     </a:t>
            </a:r>
            <a:r>
              <a:rPr lang="en-US" altLang="en-US" sz="1600" b="1" dirty="0">
                <a:solidFill>
                  <a:srgbClr val="FA8218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static</a:t>
            </a:r>
            <a:r>
              <a:rPr lang="en-US" altLang="en-US" sz="1600" dirty="0">
                <a:solidFill>
                  <a:srgbClr val="FA8218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getObjectCount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const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13        { return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objectCount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14  };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15 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16  // Definition of the static member variable, written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17  // outside the class.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18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Tree::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objectCount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0;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09600" y="5503247"/>
            <a:ext cx="79248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 dirty="0">
                <a:solidFill>
                  <a:srgbClr val="FA8218"/>
                </a:solidFill>
              </a:rPr>
              <a:t>Now we can call the function like this:</a:t>
            </a:r>
            <a:br>
              <a:rPr lang="en-US" altLang="en-US" sz="2000" i="1" dirty="0">
                <a:solidFill>
                  <a:srgbClr val="FA8218"/>
                </a:solidFill>
              </a:rPr>
            </a:br>
            <a:r>
              <a:rPr lang="en-US" altLang="en-US" sz="1600" dirty="0" err="1">
                <a:latin typeface="Courier New" panose="02070309020205020404" pitchFamily="49" charset="0"/>
              </a:rPr>
              <a:t>cout</a:t>
            </a:r>
            <a:r>
              <a:rPr lang="en-US" altLang="en-US" sz="1600" dirty="0">
                <a:latin typeface="Courier New" panose="02070309020205020404" pitchFamily="49" charset="0"/>
              </a:rPr>
              <a:t> &lt;&lt; "There are " &lt;&lt; Tree::</a:t>
            </a:r>
            <a:r>
              <a:rPr lang="en-US" altLang="en-US" sz="1600" dirty="0" err="1">
                <a:latin typeface="Courier New" panose="02070309020205020404" pitchFamily="49" charset="0"/>
              </a:rPr>
              <a:t>getObjectCount</a:t>
            </a:r>
            <a:r>
              <a:rPr lang="en-US" altLang="en-US" sz="1600" dirty="0">
                <a:latin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 &lt;&lt; " objects.\n";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28800" y="25940"/>
            <a:ext cx="6347713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mtClean="0">
                <a:latin typeface="Courier New" panose="02070309020205020404" pitchFamily="49" charset="0"/>
              </a:rPr>
              <a:t>static</a:t>
            </a:r>
            <a:r>
              <a:rPr lang="en-US" altLang="en-US" smtClean="0"/>
              <a:t> member function</a:t>
            </a:r>
            <a:endParaRPr lang="en-US" altLang="en-US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00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81000" y="559435"/>
            <a:ext cx="83058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 b="1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More fun with </a:t>
            </a:r>
            <a:r>
              <a:rPr lang="en-US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the use of </a:t>
            </a:r>
            <a:r>
              <a:rPr lang="en-US" alt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static</a:t>
            </a:r>
            <a:r>
              <a:rPr lang="en-US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 in a class</a:t>
            </a:r>
            <a:endParaRPr lang="en-US" altLang="en-US" sz="13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en-US" altLang="en-US" sz="13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ifndef</a:t>
            </a:r>
            <a:r>
              <a:rPr lang="en-US" altLang="en-US" sz="13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BUDGET_H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#define BUDGET_H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Budget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private: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static double </a:t>
            </a:r>
            <a:r>
              <a:rPr lang="en-US" altLang="en-US" sz="13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corpBudget</a:t>
            </a:r>
            <a:r>
              <a:rPr lang="en-US" altLang="en-US" sz="13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 // Static member variable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double </a:t>
            </a:r>
            <a:r>
              <a:rPr lang="en-US" altLang="en-US" sz="13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divisionBudget</a:t>
            </a:r>
            <a:r>
              <a:rPr lang="en-US" altLang="en-US" sz="13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    // Instance member variable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Budget()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{ </a:t>
            </a:r>
            <a:r>
              <a:rPr lang="en-US" altLang="en-US" sz="13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divisionBudget</a:t>
            </a:r>
            <a:r>
              <a:rPr lang="en-US" altLang="en-US" sz="13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0; 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void </a:t>
            </a:r>
            <a:r>
              <a:rPr lang="en-US" altLang="en-US" sz="13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addBudget</a:t>
            </a:r>
            <a:r>
              <a:rPr lang="en-US" altLang="en-US" sz="13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(double b)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{ </a:t>
            </a:r>
            <a:r>
              <a:rPr lang="en-US" altLang="en-US" sz="13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divisionBudget</a:t>
            </a:r>
            <a:r>
              <a:rPr lang="en-US" altLang="en-US" sz="13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+= b;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en-US" sz="13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corpBudget</a:t>
            </a:r>
            <a:r>
              <a:rPr lang="en-US" altLang="en-US" sz="13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+= b; 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double </a:t>
            </a:r>
            <a:r>
              <a:rPr lang="en-US" altLang="en-US" sz="13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getDivisionBudget</a:t>
            </a:r>
            <a:r>
              <a:rPr lang="en-US" altLang="en-US" sz="13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 </a:t>
            </a:r>
            <a:r>
              <a:rPr lang="en-US" altLang="en-US" sz="13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const</a:t>
            </a:r>
            <a:endParaRPr lang="en-US" altLang="en-US" sz="13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{ return </a:t>
            </a:r>
            <a:r>
              <a:rPr lang="en-US" altLang="en-US" sz="13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divisionBudget</a:t>
            </a:r>
            <a:r>
              <a:rPr lang="en-US" altLang="en-US" sz="13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double </a:t>
            </a:r>
            <a:r>
              <a:rPr lang="en-US" altLang="en-US" sz="13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getCorpBudget</a:t>
            </a:r>
            <a:r>
              <a:rPr lang="en-US" altLang="en-US" sz="13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 </a:t>
            </a:r>
            <a:r>
              <a:rPr lang="en-US" altLang="en-US" sz="13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const</a:t>
            </a:r>
            <a:endParaRPr lang="en-US" altLang="en-US" sz="13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{ return </a:t>
            </a:r>
            <a:r>
              <a:rPr lang="en-US" altLang="en-US" sz="13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corpBudget</a:t>
            </a:r>
            <a:r>
              <a:rPr lang="en-US" altLang="en-US" sz="13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static void </a:t>
            </a:r>
            <a:r>
              <a:rPr lang="en-US" altLang="en-US" sz="13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mainOffice</a:t>
            </a:r>
            <a:r>
              <a:rPr lang="en-US" altLang="en-US" sz="13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(double);  // Static member function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en-US" altLang="en-US" sz="13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endif</a:t>
            </a:r>
            <a:endParaRPr lang="en-US" altLang="en-US" sz="13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2286000"/>
            <a:ext cx="2743200" cy="314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5943600"/>
            <a:ext cx="3429000" cy="314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925320" y="5080"/>
            <a:ext cx="6347713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 smtClean="0">
                <a:latin typeface="Courier New" panose="02070309020205020404" pitchFamily="49" charset="0"/>
              </a:rPr>
              <a:t>static</a:t>
            </a:r>
            <a:r>
              <a:rPr lang="en-US" altLang="en-US" dirty="0" smtClean="0"/>
              <a:t> member function</a:t>
            </a:r>
            <a:endParaRPr lang="en-US" altLang="en-US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82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09600" y="762000"/>
            <a:ext cx="8305800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More fun with </a:t>
            </a:r>
            <a:r>
              <a:rPr lang="en-US" altLang="en-US" sz="1400">
                <a:latin typeface="Aharoni" panose="02010803020104030203" pitchFamily="2" charset="-79"/>
                <a:cs typeface="Aharoni" panose="02010803020104030203" pitchFamily="2" charset="-79"/>
              </a:rPr>
              <a:t>the use of </a:t>
            </a:r>
            <a:r>
              <a:rPr lang="en-US" altLang="en-US" sz="1400" b="1">
                <a:latin typeface="Aharoni" panose="02010803020104030203" pitchFamily="2" charset="-79"/>
                <a:cs typeface="Aharoni" panose="02010803020104030203" pitchFamily="2" charset="-79"/>
              </a:rPr>
              <a:t>static</a:t>
            </a:r>
            <a:r>
              <a:rPr lang="en-US" altLang="en-US" sz="1400">
                <a:latin typeface="Aharoni" panose="02010803020104030203" pitchFamily="2" charset="-79"/>
                <a:cs typeface="Aharoni" panose="02010803020104030203" pitchFamily="2" charset="-79"/>
              </a:rPr>
              <a:t> in a class</a:t>
            </a:r>
            <a:endParaRPr lang="en-US" altLang="en-US" sz="130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30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 "Budget.h"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30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Definition of corpBudget static member variable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double Budget::corpBudget = 0;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30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//**********************************************************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Definition of static member function mainOffice.        *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This function adds the main office's budget request to  *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the corpBudget variable.                                *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//**********************************************************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30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void Budget::mainOffice(double moffice)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corpBudget += moffice;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588643" y="152400"/>
            <a:ext cx="6347713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mtClean="0">
                <a:latin typeface="Courier New" panose="02070309020205020404" pitchFamily="49" charset="0"/>
              </a:rPr>
              <a:t>static</a:t>
            </a:r>
            <a:r>
              <a:rPr lang="en-US" altLang="en-US" smtClean="0"/>
              <a:t> member function</a:t>
            </a:r>
            <a:endParaRPr lang="en-US" altLang="en-US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81000" y="990600"/>
            <a:ext cx="8305800" cy="510909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b="1" dirty="0" smtClean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More fun with </a:t>
            </a:r>
            <a:r>
              <a:rPr lang="en-US" sz="1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the use of </a:t>
            </a:r>
            <a:r>
              <a:rPr lang="en-US" sz="1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static</a:t>
            </a:r>
            <a:r>
              <a:rPr lang="en-US" sz="1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 in a class</a:t>
            </a:r>
            <a:endParaRPr lang="en-US" altLang="en-US" sz="1300" dirty="0" smtClean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#include &lt;</a:t>
            </a:r>
            <a:r>
              <a:rPr lang="en-US" altLang="en-US" sz="13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iostream</a:t>
            </a: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#include &lt;</a:t>
            </a:r>
            <a:r>
              <a:rPr lang="en-US" altLang="en-US" sz="13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iomanip</a:t>
            </a: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#include "Budget.hpp"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en-US" altLang="en-US" sz="1300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main()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{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altLang="en-US" sz="13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count;                    // Loop counter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double </a:t>
            </a:r>
            <a:r>
              <a:rPr lang="en-US" altLang="en-US" sz="13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mainOfficeRequest</a:t>
            </a: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;     // Main office budget request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altLang="en-US" sz="13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const</a:t>
            </a: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13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NUM_DIVISIONS = 4;  // Number of divisions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en-US" altLang="en-US" sz="1300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// Get the main office's budget request.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// Note that no instances of the Budget class have been defined.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altLang="en-US" sz="13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cout</a:t>
            </a: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&lt;&lt; "Enter the main office's budget request: ";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altLang="en-US" sz="13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cin</a:t>
            </a: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&gt;&gt; </a:t>
            </a:r>
            <a:r>
              <a:rPr lang="en-US" altLang="en-US" sz="13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mainOfficeRequest</a:t>
            </a: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en-US" altLang="en-US" sz="1300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dirty="0" smtClean="0"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altLang="en-US" sz="1300" b="1" dirty="0" smtClean="0">
                <a:latin typeface="Courier New" pitchFamily="49" charset="0"/>
                <a:cs typeface="Times New Roman" pitchFamily="18" charset="0"/>
              </a:rPr>
              <a:t>Budget::</a:t>
            </a:r>
            <a:r>
              <a:rPr lang="en-US" altLang="en-US" sz="1300" b="1" dirty="0" err="1" smtClean="0">
                <a:latin typeface="Courier New" pitchFamily="49" charset="0"/>
                <a:cs typeface="Times New Roman" pitchFamily="18" charset="0"/>
              </a:rPr>
              <a:t>mainOffice</a:t>
            </a:r>
            <a:r>
              <a:rPr lang="en-US" altLang="en-US" sz="1300" b="1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1300" b="1" dirty="0" err="1" smtClean="0">
                <a:latin typeface="Courier New" pitchFamily="49" charset="0"/>
                <a:cs typeface="Times New Roman" pitchFamily="18" charset="0"/>
              </a:rPr>
              <a:t>mainOfficeRequest</a:t>
            </a:r>
            <a:r>
              <a:rPr lang="en-US" altLang="en-US" sz="1300" b="1" dirty="0" smtClean="0">
                <a:latin typeface="Courier New" pitchFamily="49" charset="0"/>
                <a:cs typeface="Times New Roman" pitchFamily="18" charset="0"/>
              </a:rPr>
              <a:t>);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676400" y="228600"/>
            <a:ext cx="6347713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 member function</a:t>
            </a:r>
            <a:endParaRPr lang="en-US" altLang="en-US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80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8305800" cy="45085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b="1" dirty="0" smtClean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More fun with </a:t>
            </a:r>
            <a:r>
              <a:rPr lang="en-US" sz="1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the use of </a:t>
            </a:r>
            <a:r>
              <a:rPr lang="en-US" sz="1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static</a:t>
            </a:r>
            <a:r>
              <a:rPr lang="en-US" sz="1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 in a class</a:t>
            </a:r>
            <a:endParaRPr lang="en-US" altLang="en-US" sz="1300" dirty="0" smtClean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en-US" altLang="en-US" sz="1300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Budget divisions[NUM_DIVISIONS]; // An array of Budget objects.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en-US" altLang="en-US" sz="1300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// Get the budget requests for each division.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for (count = 0; count &lt; NUM_DIVISIONS; count++)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{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double </a:t>
            </a:r>
            <a:r>
              <a:rPr lang="en-US" altLang="en-US" sz="13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budgetAmount</a:t>
            </a: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en-US" altLang="en-US" sz="13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cout</a:t>
            </a: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&lt;&lt; "Enter the budget request for division ";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en-US" altLang="en-US" sz="13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cout</a:t>
            </a: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&lt;&lt; (count + 1) &lt;&lt; ": ";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en-US" altLang="en-US" sz="13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cin</a:t>
            </a: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&gt;&gt; </a:t>
            </a:r>
            <a:r>
              <a:rPr lang="en-US" altLang="en-US" sz="13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budgetAmount</a:t>
            </a: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divisions[count].</a:t>
            </a:r>
            <a:r>
              <a:rPr lang="en-US" altLang="en-US" sz="13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addBudget</a:t>
            </a: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13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budgetAmount</a:t>
            </a: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);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}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en-US" altLang="en-US" sz="1300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4343400"/>
            <a:ext cx="4114800" cy="314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76400" y="228600"/>
            <a:ext cx="6347713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 member function</a:t>
            </a:r>
            <a:endParaRPr lang="en-US" altLang="en-US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7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33400" y="1219200"/>
            <a:ext cx="8305800" cy="480853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b="1" dirty="0" smtClean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More fun with </a:t>
            </a:r>
            <a:r>
              <a:rPr lang="en-US" sz="1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the use of </a:t>
            </a:r>
            <a:r>
              <a:rPr lang="en-US" sz="1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static</a:t>
            </a:r>
            <a:r>
              <a:rPr lang="en-US" sz="1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 in a class</a:t>
            </a:r>
            <a:endParaRPr lang="en-US" altLang="en-US" sz="1300" dirty="0" smtClean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en-US" altLang="en-US" sz="1300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en-US" altLang="en-US" sz="1300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// Display the budget requests and the corporate budget.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altLang="en-US" sz="13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cout</a:t>
            </a: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&lt;&lt; fixed &lt;&lt; </a:t>
            </a:r>
            <a:r>
              <a:rPr lang="en-US" altLang="en-US" sz="13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showpoint</a:t>
            </a: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&lt;&lt; </a:t>
            </a:r>
            <a:r>
              <a:rPr lang="en-US" altLang="en-US" sz="13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setprecision</a:t>
            </a: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(2);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altLang="en-US" sz="13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cout</a:t>
            </a: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&lt;&lt; "\</a:t>
            </a:r>
            <a:r>
              <a:rPr lang="en-US" altLang="en-US" sz="13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nHere</a:t>
            </a: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are the division budget requests:\n";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for (count = 0; count &lt; NUM_DIVISIONS; count++)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{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en-US" altLang="en-US" sz="13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cout</a:t>
            </a: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&lt;&lt; "\</a:t>
            </a:r>
            <a:r>
              <a:rPr lang="en-US" altLang="en-US" sz="13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tDivision</a:t>
            </a: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" &lt;&lt; (count + 1) &lt;&lt; "\t$ ";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en-US" altLang="en-US" sz="13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cout</a:t>
            </a: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&lt;&lt; divisions[count].</a:t>
            </a:r>
            <a:r>
              <a:rPr lang="en-US" altLang="en-US" sz="13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getDivisionBudget</a:t>
            </a: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() &lt;&lt; </a:t>
            </a:r>
            <a:r>
              <a:rPr lang="en-US" altLang="en-US" sz="13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endl</a:t>
            </a: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}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altLang="en-US" sz="13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cout</a:t>
            </a: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&lt;&lt; "\</a:t>
            </a:r>
            <a:r>
              <a:rPr lang="en-US" altLang="en-US" sz="13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tTotal</a:t>
            </a: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Budget Requests:\t$ ";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altLang="en-US" sz="13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cout</a:t>
            </a: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&lt;&lt; divisions[0].</a:t>
            </a:r>
            <a:r>
              <a:rPr lang="en-US" altLang="en-US" sz="13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getCorpBudget</a:t>
            </a: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() &lt;&lt; </a:t>
            </a:r>
            <a:r>
              <a:rPr lang="en-US" altLang="en-US" sz="13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endl</a:t>
            </a: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; 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en-US" altLang="en-US" sz="1300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return 0;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3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676400" y="228600"/>
            <a:ext cx="6347713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 member function</a:t>
            </a:r>
            <a:endParaRPr lang="en-US" altLang="en-US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83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38200"/>
            <a:ext cx="4059840" cy="3569716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4876800" y="381000"/>
            <a:ext cx="3505200" cy="1981200"/>
          </a:xfrm>
          <a:prstGeom prst="borderCallout1">
            <a:avLst>
              <a:gd name="adj1" fmla="val 50566"/>
              <a:gd name="adj2" fmla="val -1126"/>
              <a:gd name="adj3" fmla="val 90673"/>
              <a:gd name="adj4" fmla="val -22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Think about static member functions and static variables as related, but acting independently. Also, I recommend other solutions first!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273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359150"/>
            <a:ext cx="6096000" cy="37338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152400"/>
            <a:ext cx="4648200" cy="838200"/>
          </a:xfrm>
        </p:spPr>
        <p:txBody>
          <a:bodyPr/>
          <a:lstStyle/>
          <a:p>
            <a:r>
              <a:rPr lang="en-US" altLang="en-US" dirty="0" smtClean="0"/>
              <a:t>Friend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240713" cy="3702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u="sng" dirty="0" smtClean="0">
                <a:solidFill>
                  <a:schemeClr val="tx1"/>
                </a:solidFill>
              </a:rPr>
              <a:t>Friend</a:t>
            </a:r>
            <a:r>
              <a:rPr lang="en-US" altLang="en-US" sz="2800" dirty="0" smtClean="0">
                <a:solidFill>
                  <a:schemeClr val="tx1"/>
                </a:solidFill>
              </a:rPr>
              <a:t>: a function or class that is not a member of a class, but has access to private members of the class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1"/>
                </a:solidFill>
              </a:rPr>
              <a:t>A friend function can be a stand-alone function or a member function of another class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1"/>
                </a:solidFill>
              </a:rPr>
              <a:t>It is declared a friend of a class with </a:t>
            </a:r>
            <a:r>
              <a:rPr lang="en-US" altLang="en-US" sz="28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friend</a:t>
            </a:r>
            <a:r>
              <a:rPr lang="en-US" altLang="en-US" sz="2800" dirty="0" smtClean="0">
                <a:solidFill>
                  <a:schemeClr val="tx1"/>
                </a:solidFill>
              </a:rPr>
              <a:t> keyword in the function prototype</a:t>
            </a:r>
          </a:p>
        </p:txBody>
      </p:sp>
    </p:spTree>
    <p:extLst>
      <p:ext uri="{BB962C8B-B14F-4D97-AF65-F5344CB8AC3E}">
        <p14:creationId xmlns:p14="http://schemas.microsoft.com/office/powerpoint/2010/main" val="411083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6347713" cy="1320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Friend Functions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229601" cy="388077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Friend functions are not members of a class, but can access private member variables of the class</a:t>
            </a:r>
          </a:p>
          <a:p>
            <a:pPr lvl="1" eaLnBrk="1" hangingPunct="1"/>
            <a:r>
              <a:rPr lang="en-US" altLang="en-US" sz="2400" dirty="0" smtClean="0"/>
              <a:t>A friend function is declared using the keyword</a:t>
            </a:r>
            <a:br>
              <a:rPr lang="en-US" altLang="en-US" sz="2400" dirty="0" smtClean="0"/>
            </a:b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altLang="en-US" sz="2400" dirty="0" smtClean="0"/>
              <a:t> in the class definition</a:t>
            </a:r>
          </a:p>
          <a:p>
            <a:pPr lvl="2" eaLnBrk="1" hangingPunct="1"/>
            <a:r>
              <a:rPr lang="en-US" altLang="en-US" sz="2000" dirty="0" smtClean="0"/>
              <a:t>A friend function is not a member function</a:t>
            </a:r>
          </a:p>
          <a:p>
            <a:pPr lvl="2" eaLnBrk="1" hangingPunct="1"/>
            <a:r>
              <a:rPr lang="en-US" altLang="en-US" sz="2000" dirty="0" smtClean="0"/>
              <a:t>A friend function is an ordinary function</a:t>
            </a:r>
          </a:p>
          <a:p>
            <a:pPr lvl="2" eaLnBrk="1" hangingPunct="1"/>
            <a:r>
              <a:rPr lang="en-US" altLang="en-US" sz="2000" dirty="0" smtClean="0"/>
              <a:t>A friend function has extraordinary access to data members of the class</a:t>
            </a:r>
          </a:p>
        </p:txBody>
      </p:sp>
    </p:spTree>
    <p:extLst>
      <p:ext uri="{BB962C8B-B14F-4D97-AF65-F5344CB8AC3E}">
        <p14:creationId xmlns:p14="http://schemas.microsoft.com/office/powerpoint/2010/main" val="418260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28600"/>
            <a:ext cx="6477000" cy="5715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/>
              <a:t>Unit 1 Module </a:t>
            </a:r>
            <a:r>
              <a:rPr lang="en-US" altLang="en-US" sz="3600" b="1" dirty="0" smtClean="0"/>
              <a:t>6:</a:t>
            </a:r>
          </a:p>
          <a:p>
            <a:pPr algn="ctr"/>
            <a:r>
              <a:rPr lang="en-US" altLang="en-US" sz="3600" b="1" dirty="0" smtClean="0"/>
              <a:t> FRIENDS OF </a:t>
            </a:r>
            <a:r>
              <a:rPr lang="en-US" sz="3600" b="1" dirty="0" smtClean="0"/>
              <a:t>CLASSES</a:t>
            </a:r>
            <a:endParaRPr lang="en-US" sz="3600" b="1" dirty="0"/>
          </a:p>
          <a:p>
            <a:pPr>
              <a:defRPr/>
            </a:pPr>
            <a:endParaRPr lang="en-US" sz="2800" dirty="0"/>
          </a:p>
          <a:p>
            <a:r>
              <a:rPr lang="en-US" altLang="en-US" sz="2800" dirty="0" smtClean="0"/>
              <a:t>Instance </a:t>
            </a:r>
            <a:r>
              <a:rPr lang="en-US" altLang="en-US" sz="2800" dirty="0"/>
              <a:t>and Static </a:t>
            </a:r>
            <a:r>
              <a:rPr lang="en-US" altLang="en-US" sz="2800" dirty="0" smtClean="0"/>
              <a:t>Members</a:t>
            </a:r>
          </a:p>
          <a:p>
            <a:r>
              <a:rPr lang="en-US" sz="2800" dirty="0" smtClean="0"/>
              <a:t>Friend </a:t>
            </a:r>
            <a:r>
              <a:rPr lang="en-US" sz="2800" dirty="0"/>
              <a:t>Function</a:t>
            </a:r>
          </a:p>
          <a:p>
            <a:endParaRPr lang="en-US" altLang="en-US" sz="2800" dirty="0"/>
          </a:p>
          <a:p>
            <a:r>
              <a:rPr lang="en-US" altLang="en-US" dirty="0" smtClean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72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152400"/>
            <a:ext cx="3733800" cy="992187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 smtClean="0">
                <a:latin typeface="Courier New" panose="02070309020205020404" pitchFamily="49" charset="0"/>
              </a:rPr>
              <a:t>friend</a:t>
            </a:r>
            <a:r>
              <a:rPr lang="en-US" altLang="en-US" dirty="0" smtClean="0"/>
              <a:t> </a:t>
            </a:r>
            <a:br>
              <a:rPr lang="en-US" altLang="en-US" dirty="0" smtClean="0"/>
            </a:br>
            <a:r>
              <a:rPr lang="en-US" altLang="en-US" dirty="0" smtClean="0"/>
              <a:t>Class Declarations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75000"/>
              </a:lnSpc>
            </a:pPr>
            <a:r>
              <a:rPr lang="en-US" altLang="en-US" sz="3000" dirty="0" smtClean="0"/>
              <a:t>Class as a friend of a class:</a:t>
            </a:r>
          </a:p>
          <a:p>
            <a:pPr>
              <a:lnSpc>
                <a:spcPct val="75000"/>
              </a:lnSpc>
            </a:pPr>
            <a:endParaRPr lang="en-US" altLang="en-US" sz="3000" dirty="0" smtClean="0"/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altLang="en-US" sz="2600" b="1" dirty="0" smtClean="0">
                <a:latin typeface="Courier New" panose="02070309020205020404" pitchFamily="49" charset="0"/>
              </a:rPr>
              <a:t>class </a:t>
            </a:r>
            <a:r>
              <a:rPr lang="en-US" altLang="en-US" sz="2600" b="1" dirty="0" err="1" smtClean="0">
                <a:latin typeface="Courier New" panose="02070309020205020404" pitchFamily="49" charset="0"/>
              </a:rPr>
              <a:t>FriendClass</a:t>
            </a:r>
            <a:endParaRPr lang="en-US" altLang="en-US" sz="2600" b="1" dirty="0" smtClean="0">
              <a:latin typeface="Courier New" panose="02070309020205020404" pitchFamily="49" charset="0"/>
            </a:endParaRP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altLang="en-US" sz="2600" b="1" dirty="0" smtClean="0"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altLang="en-US" sz="2600" b="1" dirty="0" smtClean="0">
                <a:latin typeface="Courier New" panose="02070309020205020404" pitchFamily="49" charset="0"/>
              </a:rPr>
              <a:t>	...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altLang="en-US" sz="2600" b="1" dirty="0" smtClean="0">
                <a:latin typeface="Courier New" panose="02070309020205020404" pitchFamily="49" charset="0"/>
              </a:rPr>
              <a:t>};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altLang="en-US" sz="2600" b="1" dirty="0" smtClean="0">
                <a:latin typeface="Courier New" panose="02070309020205020404" pitchFamily="49" charset="0"/>
              </a:rPr>
              <a:t>class </a:t>
            </a:r>
            <a:r>
              <a:rPr lang="en-US" altLang="en-US" sz="2600" b="1" dirty="0" err="1" smtClean="0">
                <a:latin typeface="Courier New" panose="02070309020205020404" pitchFamily="49" charset="0"/>
              </a:rPr>
              <a:t>NewClass</a:t>
            </a:r>
            <a:endParaRPr lang="en-US" altLang="en-US" sz="2600" b="1" dirty="0" smtClean="0">
              <a:latin typeface="Courier New" panose="02070309020205020404" pitchFamily="49" charset="0"/>
            </a:endParaRP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altLang="en-US" sz="2600" b="1" dirty="0" smtClean="0"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altLang="en-US" sz="2600" b="1" dirty="0" smtClean="0">
                <a:latin typeface="Courier New" panose="02070309020205020404" pitchFamily="49" charset="0"/>
              </a:rPr>
              <a:t>	public: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altLang="en-US" sz="2600" b="1" dirty="0" smtClean="0">
                <a:latin typeface="Courier New" panose="02070309020205020404" pitchFamily="49" charset="0"/>
              </a:rPr>
              <a:t>	  friend class </a:t>
            </a:r>
            <a:r>
              <a:rPr lang="en-US" altLang="en-US" sz="2600" b="1" dirty="0" err="1" smtClean="0">
                <a:latin typeface="Courier New" panose="02070309020205020404" pitchFamily="49" charset="0"/>
              </a:rPr>
              <a:t>FriendClass</a:t>
            </a:r>
            <a:r>
              <a:rPr lang="en-US" altLang="en-US" sz="2600" b="1" dirty="0" smtClean="0">
                <a:latin typeface="Courier New" panose="02070309020205020404" pitchFamily="49" charset="0"/>
              </a:rPr>
              <a:t>; </a:t>
            </a:r>
            <a:r>
              <a:rPr lang="en-US" altLang="en-US" sz="26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// declares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altLang="en-US" sz="26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	// entire class </a:t>
            </a:r>
            <a:r>
              <a:rPr lang="en-US" altLang="en-US" sz="2600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FriendClass</a:t>
            </a:r>
            <a:r>
              <a:rPr lang="en-US" altLang="en-US" sz="26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 as a friend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altLang="en-US" sz="26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	// of this class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altLang="en-US" sz="2600" b="1" dirty="0" smtClean="0"/>
              <a:t>	…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altLang="en-US" sz="2600" b="1" dirty="0" smtClean="0">
                <a:latin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3730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6347713" cy="1320800"/>
          </a:xfrm>
        </p:spPr>
        <p:txBody>
          <a:bodyPr/>
          <a:lstStyle/>
          <a:p>
            <a:pPr eaLnBrk="1" hangingPunct="1"/>
            <a:r>
              <a:rPr lang="en-US" altLang="en-US" smtClean="0"/>
              <a:t>Friend Declaration Syntax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7924800" cy="3880773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cs typeface="Courier New" panose="02070309020205020404" pitchFamily="49" charset="0"/>
              </a:rPr>
              <a:t>The syntax for declaring friend function is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friend declaration_for_Friend_Function_1</a:t>
            </a:r>
            <a:b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friend declaration_for_Friend_Function_2</a:t>
            </a:r>
            <a:b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…</a:t>
            </a:r>
            <a:b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Member_Function_Declarations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Private_Member_Declarations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9240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>
          <a:xfrm>
            <a:off x="2087789" y="203200"/>
            <a:ext cx="6347713" cy="1320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Using A Friend Function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153400" cy="5486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A friend function is declared as a friend in the </a:t>
            </a:r>
            <a:br>
              <a:rPr lang="en-US" altLang="en-US" sz="2400" dirty="0" smtClean="0"/>
            </a:br>
            <a:r>
              <a:rPr lang="en-US" altLang="en-US" sz="2400" dirty="0" smtClean="0"/>
              <a:t>class definition</a:t>
            </a:r>
          </a:p>
          <a:p>
            <a:pPr eaLnBrk="1" hangingPunct="1"/>
            <a:r>
              <a:rPr lang="en-US" altLang="en-US" sz="2400" dirty="0" smtClean="0"/>
              <a:t>A friend function is defined as a nonmember </a:t>
            </a:r>
            <a:br>
              <a:rPr lang="en-US" altLang="en-US" sz="2400" dirty="0" smtClean="0"/>
            </a:br>
            <a:r>
              <a:rPr lang="en-US" altLang="en-US" sz="2400" dirty="0" smtClean="0"/>
              <a:t>function without using the "::" operator</a:t>
            </a:r>
          </a:p>
          <a:p>
            <a:pPr eaLnBrk="1" hangingPunct="1"/>
            <a:r>
              <a:rPr lang="en-US" altLang="en-US" sz="2400" dirty="0" smtClean="0"/>
              <a:t>A friend function is called without using then </a:t>
            </a:r>
            <a:br>
              <a:rPr lang="en-US" altLang="en-US" sz="2400" dirty="0" smtClean="0"/>
            </a:br>
            <a:r>
              <a:rPr lang="en-US" altLang="en-US" sz="2400" dirty="0" smtClean="0"/>
              <a:t>'.' operator</a:t>
            </a:r>
          </a:p>
          <a:p>
            <a:r>
              <a:rPr lang="en-US" sz="2400" dirty="0"/>
              <a:t>Public and private don't apply to them.</a:t>
            </a:r>
            <a:endParaRPr lang="en-US" altLang="en-US" sz="2400" dirty="0" smtClean="0"/>
          </a:p>
          <a:p>
            <a:r>
              <a:rPr lang="en-US" sz="2400" dirty="0"/>
              <a:t>Perhaps the most common use of friend functions is overloading &lt;&lt; and &gt;&gt; for I/O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Another use of friend functions is to permit operators to be </a:t>
            </a:r>
            <a:r>
              <a:rPr lang="en-US" sz="2400" b="1" dirty="0"/>
              <a:t>commutative</a:t>
            </a:r>
            <a:r>
              <a:rPr lang="en-US" sz="2400" dirty="0"/>
              <a:t>. </a:t>
            </a:r>
            <a:endParaRPr lang="en-US" sz="2400" dirty="0" smtClean="0"/>
          </a:p>
          <a:p>
            <a:r>
              <a:rPr lang="en-US" sz="2400" dirty="0" smtClean="0"/>
              <a:t>Makes </a:t>
            </a:r>
            <a:r>
              <a:rPr lang="en-US" sz="2400" dirty="0"/>
              <a:t>some function calls </a:t>
            </a:r>
            <a:r>
              <a:rPr lang="en-US" sz="2400" b="1" dirty="0"/>
              <a:t>more attractive</a:t>
            </a:r>
            <a:r>
              <a:rPr lang="en-US" sz="2400" dirty="0"/>
              <a:t>.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6011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396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 smtClean="0">
                <a:latin typeface="Courier New" panose="02070309020205020404" pitchFamily="49" charset="0"/>
              </a:rPr>
              <a:t>friend</a:t>
            </a:r>
            <a:r>
              <a:rPr lang="en-US" altLang="en-US" dirty="0" smtClean="0"/>
              <a:t> Function Declarations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7630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Stand-alone function: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friend void 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setAVal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(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intVal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&amp;, 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// declares </a:t>
            </a:r>
            <a:r>
              <a:rPr lang="en-US" altLang="en-US" sz="2400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setAVal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function to be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// a friend of this class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 function of another class: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friend void </a:t>
            </a:r>
            <a:r>
              <a:rPr lang="en-US" altLang="en-US" sz="24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SomeClass</a:t>
            </a:r>
            <a:r>
              <a:rPr lang="en-US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::</a:t>
            </a:r>
            <a:r>
              <a:rPr lang="en-US" altLang="en-US" sz="24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setNum</a:t>
            </a:r>
            <a:r>
              <a:rPr lang="en-US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en-US" sz="24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int</a:t>
            </a:r>
            <a:r>
              <a:rPr lang="en-US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num</a:t>
            </a:r>
            <a:r>
              <a:rPr lang="en-US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// </a:t>
            </a:r>
            <a:r>
              <a:rPr lang="en-US" altLang="en-US" sz="24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setNum</a:t>
            </a:r>
            <a:r>
              <a:rPr lang="en-US" altLang="en-US" sz="2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function from </a:t>
            </a:r>
            <a:r>
              <a:rPr lang="en-US" altLang="en-US" sz="24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SomeClass</a:t>
            </a:r>
            <a:r>
              <a:rPr lang="en-US" altLang="en-US" sz="2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// class is a friend of this class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367" y="5929868"/>
            <a:ext cx="879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i="1" dirty="0"/>
              <a:t>can be a function, function template, member function, a class or class template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0100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396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 smtClean="0">
                <a:latin typeface="Courier New" panose="02070309020205020404" pitchFamily="49" charset="0"/>
              </a:rPr>
              <a:t>friend</a:t>
            </a:r>
            <a:r>
              <a:rPr lang="en-US" altLang="en-US" dirty="0" smtClean="0"/>
              <a:t> Function Declarations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7630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Stand-alone function: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friend void </a:t>
            </a:r>
            <a:r>
              <a:rPr lang="en-US" altLang="en-US" sz="24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setAVal</a:t>
            </a:r>
            <a:r>
              <a:rPr lang="en-US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en-US" sz="24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intVal</a:t>
            </a:r>
            <a:r>
              <a:rPr lang="en-US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&amp;, </a:t>
            </a:r>
            <a:r>
              <a:rPr lang="en-US" altLang="en-US" sz="24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int</a:t>
            </a:r>
            <a:r>
              <a:rPr lang="en-US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// declares </a:t>
            </a:r>
            <a:r>
              <a:rPr lang="en-US" altLang="en-US" sz="24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setAVal</a:t>
            </a:r>
            <a:r>
              <a:rPr lang="en-US" altLang="en-US" sz="2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function to be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// a friend of this class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Member function of another class: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friend void 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SomeClass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::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setNum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(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num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2400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setNum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function from </a:t>
            </a:r>
            <a:r>
              <a:rPr lang="en-US" altLang="en-US" sz="2400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SomeClass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// class is a friend of this class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367" y="5929868"/>
            <a:ext cx="879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i="1" dirty="0"/>
              <a:t>can be a function, function template, member function, a class or class template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229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7743825" cy="992187"/>
          </a:xfrm>
        </p:spPr>
        <p:txBody>
          <a:bodyPr/>
          <a:lstStyle/>
          <a:p>
            <a:r>
              <a:rPr lang="en-US" altLang="en-US" dirty="0" smtClean="0"/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Our example program</a:t>
            </a:r>
            <a:endParaRPr lang="en-US" altLang="en-US" b="1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4572000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class Budget;  </a:t>
            </a: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// Forward declaration of Budget class </a:t>
            </a:r>
          </a:p>
          <a:p>
            <a:pPr marL="0" indent="0">
              <a:lnSpc>
                <a:spcPct val="75000"/>
              </a:lnSpc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// Aux class declaration</a:t>
            </a: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class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AuxiliaryOffice</a:t>
            </a:r>
            <a:endParaRPr lang="en-US" altLang="en-US" b="1" dirty="0" smtClean="0">
              <a:latin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private:</a:t>
            </a: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   double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auxBudget</a:t>
            </a:r>
            <a:r>
              <a:rPr lang="en-US" altLang="en-US" b="1" dirty="0" smtClean="0"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  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AuxiliaryOffice</a:t>
            </a:r>
            <a:r>
              <a:rPr lang="en-US" altLang="en-US" b="1" dirty="0" smtClean="0">
                <a:latin typeface="Courier New" panose="02070309020205020404" pitchFamily="49" charset="0"/>
              </a:rPr>
              <a:t>() </a:t>
            </a: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      {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auxBudget</a:t>
            </a:r>
            <a:r>
              <a:rPr lang="en-US" altLang="en-US" b="1" dirty="0" smtClean="0">
                <a:latin typeface="Courier New" panose="02070309020205020404" pitchFamily="49" charset="0"/>
              </a:rPr>
              <a:t> = 0; }</a:t>
            </a: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      </a:t>
            </a: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   double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getDivisionBudget</a:t>
            </a:r>
            <a:r>
              <a:rPr lang="en-US" altLang="en-US" b="1" dirty="0" smtClean="0">
                <a:latin typeface="Courier New" panose="02070309020205020404" pitchFamily="49" charset="0"/>
              </a:rPr>
              <a:t>()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const</a:t>
            </a:r>
            <a:endParaRPr lang="en-US" altLang="en-US" b="1" dirty="0" smtClean="0">
              <a:latin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      { return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auxBudget</a:t>
            </a:r>
            <a:r>
              <a:rPr lang="en-US" altLang="en-US" b="1" dirty="0" smtClean="0">
                <a:latin typeface="Courier New" panose="02070309020205020404" pitchFamily="49" charset="0"/>
              </a:rPr>
              <a:t>; }</a:t>
            </a: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      </a:t>
            </a: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   void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addBudget</a:t>
            </a:r>
            <a:r>
              <a:rPr lang="en-US" altLang="en-US" b="1" dirty="0" smtClean="0">
                <a:latin typeface="Courier New" panose="02070309020205020404" pitchFamily="49" charset="0"/>
              </a:rPr>
              <a:t>(double, Budget &amp;);</a:t>
            </a: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62800" y="5987534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AUXIL.HPP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38600" y="5579963"/>
            <a:ext cx="1219200" cy="314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7743825" cy="992187"/>
          </a:xfrm>
        </p:spPr>
        <p:txBody>
          <a:bodyPr/>
          <a:lstStyle/>
          <a:p>
            <a:r>
              <a:rPr lang="en-US" altLang="en-US" dirty="0" smtClean="0"/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Our example program</a:t>
            </a:r>
            <a:endParaRPr lang="en-US" altLang="en-US" b="1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534400" cy="4572000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class Budget</a:t>
            </a: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private:</a:t>
            </a: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...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Budget() </a:t>
            </a: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{ </a:t>
            </a:r>
            <a:r>
              <a:rPr lang="en-US" altLang="en-US" b="1" dirty="0" err="1">
                <a:latin typeface="Courier New" panose="02070309020205020404" pitchFamily="49" charset="0"/>
              </a:rPr>
              <a:t>divisionBudget</a:t>
            </a:r>
            <a:r>
              <a:rPr lang="en-US" altLang="en-US" b="1" dirty="0">
                <a:latin typeface="Courier New" panose="02070309020205020404" pitchFamily="49" charset="0"/>
              </a:rPr>
              <a:t> = 0; }</a:t>
            </a: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... </a:t>
            </a:r>
            <a:r>
              <a:rPr lang="en-US" altLang="en-US" b="1" dirty="0">
                <a:latin typeface="Courier New" panose="02070309020205020404" pitchFamily="49" charset="0"/>
              </a:rPr>
              <a:t>m</a:t>
            </a:r>
            <a:r>
              <a:rPr lang="en-US" altLang="en-US" b="1" dirty="0" smtClean="0">
                <a:latin typeface="Courier New" panose="02070309020205020404" pitchFamily="49" charset="0"/>
              </a:rPr>
              <a:t>ore constructors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// Static member function</a:t>
            </a: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static void </a:t>
            </a:r>
            <a:r>
              <a:rPr lang="en-US" altLang="en-US" b="1" dirty="0" err="1">
                <a:latin typeface="Courier New" panose="02070309020205020404" pitchFamily="49" charset="0"/>
              </a:rPr>
              <a:t>mainOffice</a:t>
            </a:r>
            <a:r>
              <a:rPr lang="en-US" altLang="en-US" b="1" dirty="0">
                <a:latin typeface="Courier New" panose="02070309020205020404" pitchFamily="49" charset="0"/>
              </a:rPr>
              <a:t>(double);</a:t>
            </a:r>
          </a:p>
          <a:p>
            <a:pPr marL="0" indent="0">
              <a:lnSpc>
                <a:spcPct val="75000"/>
              </a:lnSpc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// Friend function</a:t>
            </a: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friend void </a:t>
            </a:r>
            <a:r>
              <a:rPr lang="en-US" altLang="en-US" b="1" dirty="0" err="1">
                <a:latin typeface="Courier New" panose="02070309020205020404" pitchFamily="49" charset="0"/>
              </a:rPr>
              <a:t>AuxiliaryOffice</a:t>
            </a:r>
            <a:r>
              <a:rPr lang="en-US" altLang="en-US" b="1" dirty="0">
                <a:latin typeface="Courier New" panose="02070309020205020404" pitchFamily="49" charset="0"/>
              </a:rPr>
              <a:t>::</a:t>
            </a:r>
            <a:r>
              <a:rPr lang="en-US" altLang="en-US" b="1" dirty="0" err="1">
                <a:latin typeface="Courier New" panose="02070309020205020404" pitchFamily="49" charset="0"/>
              </a:rPr>
              <a:t>addBudget</a:t>
            </a:r>
            <a:r>
              <a:rPr lang="en-US" altLang="en-US" b="1" dirty="0">
                <a:latin typeface="Courier New" panose="02070309020205020404" pitchFamily="49" charset="0"/>
              </a:rPr>
              <a:t>(double, Budget &amp;);</a:t>
            </a: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62800" y="5987534"/>
            <a:ext cx="147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BUDGET.HPP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6400" y="4876800"/>
            <a:ext cx="1219200" cy="314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4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534400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75000"/>
              </a:lnSpc>
              <a:buFontTx/>
              <a:buNone/>
            </a:pPr>
            <a:endParaRPr lang="en-US" altLang="en-US" sz="8000" b="1" dirty="0" smtClean="0">
              <a:latin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void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AuxiliaryOffice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::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addBudget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(double b, Budget &amp;div)</a:t>
            </a: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  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auxBudget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+= b;</a:t>
            </a: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  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div.corpBudget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+= b;</a:t>
            </a: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75000"/>
              </a:lnSpc>
              <a:buFontTx/>
              <a:buNone/>
            </a:pPr>
            <a:endParaRPr lang="en-US" altLang="en-US" sz="1400" dirty="0" smtClean="0">
              <a:latin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51418" y="5987534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AUXIL.CPP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00200" y="150813"/>
            <a:ext cx="7743825" cy="9921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 smtClean="0"/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Our example program</a:t>
            </a:r>
            <a:endParaRPr lang="en-US" altLang="en-US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7696200" y="1905000"/>
            <a:ext cx="914400" cy="609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" y="3186588"/>
            <a:ext cx="3352800" cy="314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9220200" cy="510540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sz="72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**************** Meanwhile, back in Main’s code </a:t>
            </a: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sz="7200" b="1" dirty="0" err="1" smtClean="0">
                <a:latin typeface="Courier New" panose="02070309020205020404" pitchFamily="49" charset="0"/>
              </a:rPr>
              <a:t>AuxiliaryOffice</a:t>
            </a:r>
            <a:r>
              <a:rPr lang="en-US" altLang="en-US" sz="72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7200" b="1" dirty="0" err="1" smtClean="0">
                <a:latin typeface="Courier New" panose="02070309020205020404" pitchFamily="49" charset="0"/>
              </a:rPr>
              <a:t>auxOffices</a:t>
            </a:r>
            <a:r>
              <a:rPr lang="en-US" altLang="en-US" sz="7200" b="1" dirty="0" smtClean="0">
                <a:latin typeface="Courier New" panose="02070309020205020404" pitchFamily="49" charset="0"/>
              </a:rPr>
              <a:t>[4];   </a:t>
            </a:r>
            <a:r>
              <a:rPr lang="en-US" altLang="en-US" sz="72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// Array of </a:t>
            </a:r>
            <a:r>
              <a:rPr lang="en-US" altLang="en-US" sz="7200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AuxiliaryOffice</a:t>
            </a:r>
            <a:endParaRPr lang="en-US" altLang="en-US" sz="7200" b="1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FontTx/>
              <a:buNone/>
            </a:pPr>
            <a:endParaRPr lang="en-US" altLang="en-US" sz="7200" b="1" dirty="0" smtClean="0">
              <a:latin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sz="72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   // Get the budget requests for each division</a:t>
            </a: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sz="72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   // and their auxiliary offices.</a:t>
            </a: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sz="7200" b="1" dirty="0" smtClean="0">
                <a:latin typeface="Courier New" panose="02070309020205020404" pitchFamily="49" charset="0"/>
              </a:rPr>
              <a:t>   for (count = 0; count &lt; NUM_DIVISIONS; count++)</a:t>
            </a: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sz="7200" b="1" dirty="0" smtClean="0">
                <a:latin typeface="Courier New" panose="02070309020205020404" pitchFamily="49" charset="0"/>
              </a:rPr>
              <a:t>   {</a:t>
            </a: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sz="7200" b="1" dirty="0" smtClean="0">
                <a:latin typeface="Courier New" panose="02070309020205020404" pitchFamily="49" charset="0"/>
              </a:rPr>
              <a:t>      </a:t>
            </a:r>
            <a:r>
              <a:rPr lang="en-US" altLang="en-US" sz="6400" b="1" dirty="0" smtClean="0">
                <a:latin typeface="Courier New" panose="02070309020205020404" pitchFamily="49" charset="0"/>
              </a:rPr>
              <a:t>double </a:t>
            </a:r>
            <a:r>
              <a:rPr lang="en-US" altLang="en-US" sz="6400" b="1" dirty="0" err="1" smtClean="0">
                <a:latin typeface="Courier New" panose="02070309020205020404" pitchFamily="49" charset="0"/>
              </a:rPr>
              <a:t>budgetAmount</a:t>
            </a:r>
            <a:r>
              <a:rPr lang="en-US" altLang="en-US" sz="6400" b="1" dirty="0" smtClean="0">
                <a:latin typeface="Courier New" panose="02070309020205020404" pitchFamily="49" charset="0"/>
              </a:rPr>
              <a:t>;  // To hold input</a:t>
            </a: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sz="7200" b="1" dirty="0" smtClean="0">
                <a:latin typeface="Courier New" panose="02070309020205020404" pitchFamily="49" charset="0"/>
              </a:rPr>
              <a:t>      </a:t>
            </a:r>
            <a:r>
              <a:rPr lang="en-US" altLang="en-US" sz="56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// Get the request for the division office.</a:t>
            </a: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sz="5600" b="1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5600" b="1" dirty="0" err="1" smtClean="0">
                <a:latin typeface="Courier New" panose="02070309020205020404" pitchFamily="49" charset="0"/>
              </a:rPr>
              <a:t>cout</a:t>
            </a:r>
            <a:r>
              <a:rPr lang="en-US" altLang="en-US" sz="5600" b="1" dirty="0" smtClean="0">
                <a:latin typeface="Courier New" panose="02070309020205020404" pitchFamily="49" charset="0"/>
              </a:rPr>
              <a:t> &lt;&lt; "Enter the budget request for division ";</a:t>
            </a: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sz="5600" b="1" dirty="0" smtClean="0">
                <a:latin typeface="Courier New" panose="02070309020205020404" pitchFamily="49" charset="0"/>
              </a:rPr>
              <a:t>  	    </a:t>
            </a:r>
            <a:r>
              <a:rPr lang="en-US" altLang="en-US" sz="5600" b="1" dirty="0" err="1" smtClean="0">
                <a:latin typeface="Courier New" panose="02070309020205020404" pitchFamily="49" charset="0"/>
              </a:rPr>
              <a:t>cout</a:t>
            </a:r>
            <a:r>
              <a:rPr lang="en-US" altLang="en-US" sz="5600" b="1" dirty="0" smtClean="0">
                <a:latin typeface="Courier New" panose="02070309020205020404" pitchFamily="49" charset="0"/>
              </a:rPr>
              <a:t> &lt;&lt; (count + 1) &lt;&lt; ": ";</a:t>
            </a: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sz="5600" b="1" dirty="0" smtClean="0">
                <a:latin typeface="Courier New" panose="02070309020205020404" pitchFamily="49" charset="0"/>
              </a:rPr>
              <a:t>      </a:t>
            </a:r>
            <a:r>
              <a:rPr lang="en-US" altLang="en-US" sz="5600" b="1" dirty="0">
                <a:latin typeface="Courier New" panose="02070309020205020404" pitchFamily="49" charset="0"/>
              </a:rPr>
              <a:t> </a:t>
            </a:r>
            <a:r>
              <a:rPr lang="en-US" altLang="en-US" sz="56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5600" b="1" dirty="0" err="1" smtClean="0">
                <a:latin typeface="Courier New" panose="02070309020205020404" pitchFamily="49" charset="0"/>
              </a:rPr>
              <a:t>cin</a:t>
            </a:r>
            <a:r>
              <a:rPr lang="en-US" altLang="en-US" sz="5600" b="1" dirty="0" smtClean="0">
                <a:latin typeface="Courier New" panose="02070309020205020404" pitchFamily="49" charset="0"/>
              </a:rPr>
              <a:t> &gt;&gt; </a:t>
            </a:r>
            <a:r>
              <a:rPr lang="en-US" altLang="en-US" sz="5600" b="1" dirty="0" err="1" smtClean="0">
                <a:latin typeface="Courier New" panose="02070309020205020404" pitchFamily="49" charset="0"/>
              </a:rPr>
              <a:t>budgetAmount</a:t>
            </a:r>
            <a:r>
              <a:rPr lang="en-US" altLang="en-US" sz="5600" b="1" dirty="0" smtClean="0"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sz="5600" b="1" dirty="0" smtClean="0">
                <a:latin typeface="Courier New" panose="02070309020205020404" pitchFamily="49" charset="0"/>
              </a:rPr>
              <a:t>        divisions[count].</a:t>
            </a:r>
            <a:r>
              <a:rPr lang="en-US" altLang="en-US" sz="5600" b="1" dirty="0" err="1" smtClean="0">
                <a:latin typeface="Courier New" panose="02070309020205020404" pitchFamily="49" charset="0"/>
              </a:rPr>
              <a:t>addBudget</a:t>
            </a:r>
            <a:r>
              <a:rPr lang="en-US" altLang="en-US" sz="5600" b="1" dirty="0" smtClean="0">
                <a:latin typeface="Courier New" panose="02070309020205020404" pitchFamily="49" charset="0"/>
              </a:rPr>
              <a:t>(</a:t>
            </a:r>
            <a:r>
              <a:rPr lang="en-US" altLang="en-US" sz="5600" b="1" dirty="0" err="1" smtClean="0">
                <a:latin typeface="Courier New" panose="02070309020205020404" pitchFamily="49" charset="0"/>
              </a:rPr>
              <a:t>budgetAmount</a:t>
            </a:r>
            <a:r>
              <a:rPr lang="en-US" altLang="en-US" sz="5600" b="1" dirty="0" smtClean="0">
                <a:latin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75000"/>
              </a:lnSpc>
              <a:buFontTx/>
              <a:buNone/>
            </a:pPr>
            <a:endParaRPr lang="en-US" altLang="en-US" sz="7200" b="1" dirty="0" smtClean="0">
              <a:latin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sz="7200" b="1" dirty="0" smtClean="0">
                <a:latin typeface="Courier New" panose="02070309020205020404" pitchFamily="49" charset="0"/>
              </a:rPr>
              <a:t>      </a:t>
            </a:r>
            <a:r>
              <a:rPr lang="en-US" altLang="en-US" sz="7200" b="1" dirty="0" err="1" smtClean="0">
                <a:latin typeface="Courier New" panose="02070309020205020404" pitchFamily="49" charset="0"/>
              </a:rPr>
              <a:t>cout</a:t>
            </a:r>
            <a:r>
              <a:rPr lang="en-US" altLang="en-US" sz="7200" b="1" dirty="0" smtClean="0">
                <a:latin typeface="Courier New" panose="02070309020205020404" pitchFamily="49" charset="0"/>
              </a:rPr>
              <a:t> &lt;&lt; "Enter the budget request for that division's\n";</a:t>
            </a: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sz="7200" b="1" dirty="0" smtClean="0">
                <a:latin typeface="Courier New" panose="02070309020205020404" pitchFamily="49" charset="0"/>
              </a:rPr>
              <a:t>      </a:t>
            </a:r>
            <a:r>
              <a:rPr lang="en-US" altLang="en-US" sz="7200" b="1" dirty="0" err="1" smtClean="0">
                <a:latin typeface="Courier New" panose="02070309020205020404" pitchFamily="49" charset="0"/>
              </a:rPr>
              <a:t>cout</a:t>
            </a:r>
            <a:r>
              <a:rPr lang="en-US" altLang="en-US" sz="7200" b="1" dirty="0" smtClean="0">
                <a:latin typeface="Courier New" panose="02070309020205020404" pitchFamily="49" charset="0"/>
              </a:rPr>
              <a:t> &lt;&lt; "auxiliary office: ";</a:t>
            </a: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sz="7200" b="1" dirty="0" smtClean="0">
                <a:latin typeface="Courier New" panose="02070309020205020404" pitchFamily="49" charset="0"/>
              </a:rPr>
              <a:t>      </a:t>
            </a:r>
            <a:r>
              <a:rPr lang="en-US" altLang="en-US" sz="7200" b="1" dirty="0" err="1" smtClean="0">
                <a:latin typeface="Courier New" panose="02070309020205020404" pitchFamily="49" charset="0"/>
              </a:rPr>
              <a:t>cin</a:t>
            </a:r>
            <a:r>
              <a:rPr lang="en-US" altLang="en-US" sz="7200" b="1" dirty="0" smtClean="0">
                <a:latin typeface="Courier New" panose="02070309020205020404" pitchFamily="49" charset="0"/>
              </a:rPr>
              <a:t> &gt;&gt; </a:t>
            </a:r>
            <a:r>
              <a:rPr lang="en-US" altLang="en-US" sz="7200" b="1" dirty="0" err="1" smtClean="0">
                <a:latin typeface="Courier New" panose="02070309020205020404" pitchFamily="49" charset="0"/>
              </a:rPr>
              <a:t>budgetAmount</a:t>
            </a:r>
            <a:r>
              <a:rPr lang="en-US" altLang="en-US" sz="7200" b="1" dirty="0" smtClean="0"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sz="7200" b="1" dirty="0" smtClean="0">
                <a:latin typeface="Courier New" panose="02070309020205020404" pitchFamily="49" charset="0"/>
              </a:rPr>
              <a:t>      </a:t>
            </a:r>
            <a:r>
              <a:rPr lang="en-US" altLang="en-US" sz="7200" b="1" dirty="0" err="1" smtClean="0">
                <a:latin typeface="Courier New" panose="02070309020205020404" pitchFamily="49" charset="0"/>
              </a:rPr>
              <a:t>auxOffices</a:t>
            </a:r>
            <a:r>
              <a:rPr lang="en-US" altLang="en-US" sz="7200" b="1" dirty="0" smtClean="0">
                <a:latin typeface="Courier New" panose="02070309020205020404" pitchFamily="49" charset="0"/>
              </a:rPr>
              <a:t>[count].</a:t>
            </a:r>
            <a:r>
              <a:rPr lang="en-US" altLang="en-US" sz="7200" b="1" dirty="0" err="1" smtClean="0">
                <a:latin typeface="Courier New" panose="02070309020205020404" pitchFamily="49" charset="0"/>
              </a:rPr>
              <a:t>addBudget</a:t>
            </a:r>
            <a:r>
              <a:rPr lang="en-US" altLang="en-US" sz="7200" b="1" dirty="0" smtClean="0">
                <a:latin typeface="Courier New" panose="02070309020205020404" pitchFamily="49" charset="0"/>
              </a:rPr>
              <a:t>(</a:t>
            </a:r>
            <a:r>
              <a:rPr lang="en-US" altLang="en-US" sz="7200" b="1" dirty="0" err="1" smtClean="0">
                <a:latin typeface="Courier New" panose="02070309020205020404" pitchFamily="49" charset="0"/>
              </a:rPr>
              <a:t>budgetAmount</a:t>
            </a:r>
            <a:r>
              <a:rPr lang="en-US" altLang="en-US" sz="7200" b="1" dirty="0" smtClean="0">
                <a:latin typeface="Courier New" panose="02070309020205020404" pitchFamily="49" charset="0"/>
              </a:rPr>
              <a:t>, divisions[count]);</a:t>
            </a:r>
          </a:p>
          <a:p>
            <a:pPr marL="0" indent="0">
              <a:lnSpc>
                <a:spcPct val="75000"/>
              </a:lnSpc>
              <a:buFontTx/>
              <a:buNone/>
            </a:pPr>
            <a:r>
              <a:rPr lang="en-US" altLang="en-US" sz="7200" b="1" dirty="0" smtClean="0">
                <a:latin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75000"/>
              </a:lnSpc>
              <a:buFontTx/>
              <a:buNone/>
            </a:pPr>
            <a:endParaRPr lang="en-US" altLang="en-US" sz="1400" dirty="0" smtClean="0">
              <a:latin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FontTx/>
              <a:buNone/>
            </a:pPr>
            <a:endParaRPr lang="en-US" altLang="en-US" sz="1400" dirty="0" smtClean="0">
              <a:latin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62800" y="598753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MAIN.CPP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00200" y="150813"/>
            <a:ext cx="7743825" cy="9921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 smtClean="0"/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Our example program</a:t>
            </a: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2081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6347713" cy="1320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Choosing Friends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09598" y="1143000"/>
            <a:ext cx="7239001" cy="48983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How do you know when a function should be </a:t>
            </a:r>
            <a:br>
              <a:rPr lang="en-US" altLang="en-US" sz="2400" dirty="0" smtClean="0"/>
            </a:br>
            <a:r>
              <a:rPr lang="en-US" altLang="en-US" sz="2400" dirty="0" smtClean="0"/>
              <a:t>a friend or a member function?</a:t>
            </a:r>
          </a:p>
          <a:p>
            <a:pPr lvl="1" eaLnBrk="1" hangingPunct="1"/>
            <a:r>
              <a:rPr lang="en-US" altLang="en-US" sz="2400" dirty="0" smtClean="0"/>
              <a:t>In general, use a member function if the task </a:t>
            </a:r>
            <a:br>
              <a:rPr lang="en-US" altLang="en-US" sz="2400" dirty="0" smtClean="0"/>
            </a:br>
            <a:r>
              <a:rPr lang="en-US" altLang="en-US" sz="2400" dirty="0" smtClean="0"/>
              <a:t>performed by the function involves only one object</a:t>
            </a:r>
          </a:p>
          <a:p>
            <a:pPr lvl="1" eaLnBrk="1" hangingPunct="1"/>
            <a:r>
              <a:rPr lang="en-US" altLang="en-US" sz="2400" dirty="0" smtClean="0"/>
              <a:t>In general, use a nonmember function if the task performed by the function involves more than one object</a:t>
            </a:r>
          </a:p>
          <a:p>
            <a:pPr lvl="2" eaLnBrk="1" hangingPunct="1"/>
            <a:r>
              <a:rPr lang="en-US" altLang="en-US" sz="2000" dirty="0" smtClean="0"/>
              <a:t>Choosing to make the nonmember function a friend is a decision of efficiency and personal taste</a:t>
            </a:r>
          </a:p>
        </p:txBody>
      </p:sp>
    </p:spTree>
    <p:extLst>
      <p:ext uri="{BB962C8B-B14F-4D97-AF65-F5344CB8AC3E}">
        <p14:creationId xmlns:p14="http://schemas.microsoft.com/office/powerpoint/2010/main" val="318894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6347713" cy="1320800"/>
          </a:xfrm>
        </p:spPr>
        <p:txBody>
          <a:bodyPr/>
          <a:lstStyle/>
          <a:p>
            <a:r>
              <a:rPr lang="en-US" altLang="en-US" dirty="0" smtClean="0"/>
              <a:t>Instance and Static </a:t>
            </a:r>
            <a:br>
              <a:rPr lang="en-US" altLang="en-US" dirty="0" smtClean="0"/>
            </a:br>
            <a:r>
              <a:rPr lang="en-US" altLang="en-US" dirty="0" smtClean="0"/>
              <a:t>Members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322151"/>
            <a:ext cx="6019800" cy="533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4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81200"/>
            <a:ext cx="4059840" cy="2343264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5562600" y="152400"/>
            <a:ext cx="3200400" cy="2670048"/>
          </a:xfrm>
          <a:prstGeom prst="wedgeEllipseCallout">
            <a:avLst>
              <a:gd name="adj1" fmla="val -39865"/>
              <a:gd name="adj2" fmla="val 61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While it’s hard to choose a friend, it’s easy to use them in C++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825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14300" y="990600"/>
            <a:ext cx="8915400" cy="634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Slide contributions include: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Walter </a:t>
            </a: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Savitch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Problem solving with C++ </a:t>
            </a:r>
            <a:r>
              <a:rPr lang="en-US" altLang="en-US" sz="1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(9th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Edition)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Addison-Wesley Longman Publishing Co., Inc. Boston, MA, USA ©2015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Gaddis,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Starting Out with C++: From Control Structures through Objects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(8th Ed.) , Addison-Wesley Longman Publishing Co., Inc. Boston, MA, USA ©2015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Bjarne </a:t>
            </a: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Stroustrup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The C++ Programming Language,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3rd Edition, Addison-Wesley Longman Publishing Co., Inc. Boston, MA, USA ©2007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Herb Sutter, Andrei </a:t>
            </a: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Alexandrescu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C++ coding standards : 101 rules, guidelines, and best practices,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Copyright © 2005 Pearson Education, Inc</a:t>
            </a:r>
            <a:r>
              <a:rPr lang="en-US" altLang="en-US" sz="1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Paul </a:t>
            </a:r>
            <a:r>
              <a:rPr lang="en-US" altLang="en-US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Deitel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 &amp; Harvey </a:t>
            </a:r>
            <a:r>
              <a:rPr lang="en-US" altLang="en-US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Deitel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, C++ How to Program, (7th Ed.) © 2010 by Pearson Education, Inc.</a:t>
            </a: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Upper Saddle River, New Jersey </a:t>
            </a: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07458</a:t>
            </a:r>
          </a:p>
          <a:p>
            <a:pPr algn="l">
              <a:spcBef>
                <a:spcPct val="0"/>
              </a:spcBef>
              <a:buClrTx/>
            </a:pPr>
            <a:endParaRPr lang="en-US" altLang="en-US" sz="1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Scott Meyers, </a:t>
            </a:r>
            <a:r>
              <a:rPr lang="en-US" altLang="en-US" sz="1600" b="1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Effective </a:t>
            </a:r>
            <a:r>
              <a:rPr lang="en-US" altLang="en-US" sz="1600" b="1" i="1" dirty="0">
                <a:latin typeface="Aharoni" panose="02010803020104030203" pitchFamily="2" charset="-79"/>
                <a:cs typeface="Aharoni" panose="02010803020104030203" pitchFamily="2" charset="-79"/>
              </a:rPr>
              <a:t>Modern C</a:t>
            </a:r>
            <a:r>
              <a:rPr lang="en-US" altLang="en-US" sz="1600" b="1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++</a:t>
            </a: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Copyright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© </a:t>
            </a: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2015 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(O’Reilly) </a:t>
            </a: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978-1-491-90399-5</a:t>
            </a: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</a:p>
          <a:p>
            <a:pPr algn="l">
              <a:spcBef>
                <a:spcPct val="0"/>
              </a:spcBef>
              <a:buClrTx/>
            </a:pPr>
            <a:endParaRPr lang="en-US" altLang="en-US" sz="1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Andrew Koenig and Barbara E. Moo</a:t>
            </a: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b="1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Accelerated </a:t>
            </a:r>
            <a:r>
              <a:rPr lang="en-US" altLang="en-US" sz="1600" b="1" i="1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  <a:r>
              <a:rPr lang="en-US" altLang="en-US" sz="1600" b="1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++ Practical </a:t>
            </a:r>
            <a:r>
              <a:rPr lang="en-US" altLang="en-US" sz="1600" b="1" i="1" dirty="0">
                <a:latin typeface="Aharoni" panose="02010803020104030203" pitchFamily="2" charset="-79"/>
                <a:cs typeface="Aharoni" panose="02010803020104030203" pitchFamily="2" charset="-79"/>
              </a:rPr>
              <a:t>Programming by </a:t>
            </a:r>
            <a:r>
              <a:rPr lang="en-US" altLang="en-US" sz="1600" b="1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Example,</a:t>
            </a:r>
            <a:endParaRPr lang="en-US" altLang="en-US" sz="1600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Addison-Wesley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2000 ISBN </a:t>
            </a:r>
            <a:r>
              <a:rPr lang="en-US" alt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0-201-70353-</a:t>
            </a:r>
            <a:r>
              <a:rPr lang="en-US" altLang="en-US" sz="1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</a:p>
          <a:p>
            <a:pPr algn="l">
              <a:spcBef>
                <a:spcPct val="0"/>
              </a:spcBef>
              <a:buClrTx/>
            </a:pPr>
            <a:endParaRPr lang="en-US" altLang="en-US" sz="1400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4400">
                <a:solidFill>
                  <a:schemeClr val="tx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28974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14300" y="1143000"/>
            <a:ext cx="89154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Slide contributions include: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Frank M. </a:t>
            </a:r>
            <a:r>
              <a:rPr lang="en-US" altLang="en-US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Carrano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Data Abstraction &amp; Problem Solving with C++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(5th Edition)</a:t>
            </a:r>
          </a:p>
          <a:p>
            <a:pPr algn="l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Addison-Wesley Longman Publishing Co., Inc. Boston, MA, USA ©2006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TutorialsPoint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- http://www.tutorialspoint.com/cplusplus/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Cplusplus.com - http://www.cplusplus.com/doc/tutorial/</a:t>
            </a:r>
            <a:b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4400">
                <a:solidFill>
                  <a:schemeClr val="tx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5042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6347713" cy="1320800"/>
          </a:xfrm>
        </p:spPr>
        <p:txBody>
          <a:bodyPr/>
          <a:lstStyle/>
          <a:p>
            <a:r>
              <a:rPr lang="en-US" altLang="en-US" dirty="0" smtClean="0"/>
              <a:t>Instance and Static </a:t>
            </a:r>
            <a:br>
              <a:rPr lang="en-US" altLang="en-US" dirty="0" smtClean="0"/>
            </a:br>
            <a:r>
              <a:rPr lang="en-US" altLang="en-US" dirty="0" smtClean="0"/>
              <a:t>Members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752600"/>
            <a:ext cx="35433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6347713" cy="1320800"/>
          </a:xfrm>
        </p:spPr>
        <p:txBody>
          <a:bodyPr/>
          <a:lstStyle/>
          <a:p>
            <a:r>
              <a:rPr lang="en-US" altLang="en-US" dirty="0" smtClean="0"/>
              <a:t>Instance and Static </a:t>
            </a:r>
            <a:br>
              <a:rPr lang="en-US" altLang="en-US" dirty="0" smtClean="0"/>
            </a:br>
            <a:r>
              <a:rPr lang="en-US" altLang="en-US" dirty="0" smtClean="0"/>
              <a:t>Members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6347714" cy="38807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u="sng" dirty="0" smtClean="0"/>
              <a:t>instance variable</a:t>
            </a:r>
            <a:r>
              <a:rPr lang="en-US" altLang="en-US" sz="2800" dirty="0" smtClean="0"/>
              <a:t>: a member variable in a class.  Each object has its own copy.</a:t>
            </a:r>
            <a:br>
              <a:rPr lang="en-US" altLang="en-US" sz="2800" dirty="0" smtClean="0"/>
            </a:br>
            <a:endParaRPr lang="en-US" altLang="en-US" sz="2800" u="sng" dirty="0" smtClean="0"/>
          </a:p>
          <a:p>
            <a:pPr>
              <a:lnSpc>
                <a:spcPct val="90000"/>
              </a:lnSpc>
            </a:pPr>
            <a:r>
              <a:rPr lang="en-US" altLang="en-US" sz="2800" u="sng" dirty="0" smtClean="0">
                <a:latin typeface="Courier New" panose="02070309020205020404" pitchFamily="49" charset="0"/>
              </a:rPr>
              <a:t>static</a:t>
            </a:r>
            <a:r>
              <a:rPr lang="en-US" altLang="en-US" sz="2800" u="sng" dirty="0" smtClean="0"/>
              <a:t> variable</a:t>
            </a:r>
            <a:r>
              <a:rPr lang="en-US" altLang="en-US" sz="2800" dirty="0" smtClean="0"/>
              <a:t>: one variable shared among all objects of a class</a:t>
            </a:r>
            <a:br>
              <a:rPr lang="en-US" altLang="en-US" sz="2800" dirty="0" smtClean="0"/>
            </a:br>
            <a:endParaRPr lang="en-US" altLang="en-US" sz="2800" dirty="0" smtClean="0"/>
          </a:p>
          <a:p>
            <a:pPr>
              <a:lnSpc>
                <a:spcPct val="90000"/>
              </a:lnSpc>
            </a:pPr>
            <a:r>
              <a:rPr lang="en-US" altLang="en-US" sz="2800" u="sng" dirty="0" smtClean="0">
                <a:latin typeface="Courier New" panose="02070309020205020404" pitchFamily="49" charset="0"/>
              </a:rPr>
              <a:t>static</a:t>
            </a:r>
            <a:r>
              <a:rPr lang="en-US" altLang="en-US" sz="2800" u="sng" dirty="0" smtClean="0"/>
              <a:t> member function</a:t>
            </a:r>
            <a:r>
              <a:rPr lang="en-US" altLang="en-US" sz="2800" dirty="0" smtClean="0"/>
              <a:t>: can be used to access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static</a:t>
            </a:r>
            <a:r>
              <a:rPr lang="en-US" altLang="en-US" sz="2800" dirty="0" smtClean="0"/>
              <a:t> member variable; can be called before any objects are defined</a:t>
            </a:r>
            <a:endParaRPr lang="en-US" altLang="en-US" sz="2800" u="sng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63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14500" y="217488"/>
            <a:ext cx="5715000" cy="773112"/>
          </a:xfrm>
        </p:spPr>
        <p:txBody>
          <a:bodyPr/>
          <a:lstStyle/>
          <a:p>
            <a:r>
              <a:rPr lang="en-US" altLang="en-US" dirty="0" smtClean="0">
                <a:latin typeface="Courier New" panose="02070309020205020404" pitchFamily="49" charset="0"/>
              </a:rPr>
              <a:t>static</a:t>
            </a:r>
            <a:r>
              <a:rPr lang="en-US" altLang="en-US" dirty="0" smtClean="0"/>
              <a:t> member variable</a:t>
            </a:r>
            <a:endParaRPr lang="en-US" altLang="en-US" dirty="0" smtClean="0">
              <a:latin typeface="Courier New" panose="02070309020205020404" pitchFamily="49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90500" y="970280"/>
            <a:ext cx="8305800" cy="5770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 of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Tree.</a:t>
            </a:r>
            <a:r>
              <a:rPr lang="en-US" alt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1  // Tree class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2  class Tree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3  {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4  private: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5     static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objectCount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   // Static member variable.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6  public: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7     // Constructor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8     Tree()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9        {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objectCount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++; }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    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     // Accessor function for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objectCount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  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getObjectCount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const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13        { return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objectCount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}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14  };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15 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16  // Definition of the static member variable, written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17  // outside the class.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18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Tree::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objectCount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0;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733800" y="1279525"/>
            <a:ext cx="434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rgbClr val="FA8218"/>
                </a:solidFill>
              </a:rPr>
              <a:t>Static member declared here.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H="1">
            <a:off x="3581400" y="1743392"/>
            <a:ext cx="838200" cy="7620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5029200" y="4876800"/>
            <a:ext cx="434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rgbClr val="FA8218"/>
                </a:solidFill>
              </a:rPr>
              <a:t>Static member defined here.</a:t>
            </a: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H="1">
            <a:off x="4419600" y="5273675"/>
            <a:ext cx="990600" cy="517525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43000" y="2505392"/>
            <a:ext cx="990600" cy="314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4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838200"/>
            <a:ext cx="7772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</a:rPr>
              <a:t>#include &lt;</a:t>
            </a:r>
            <a:r>
              <a:rPr lang="en-US" sz="2000" b="1" dirty="0" err="1">
                <a:latin typeface="Courier New" panose="02070309020205020404" pitchFamily="49" charset="0"/>
              </a:rPr>
              <a:t>iostream</a:t>
            </a:r>
            <a:r>
              <a:rPr lang="en-US" sz="20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latin typeface="Courier New" panose="02070309020205020404" pitchFamily="49" charset="0"/>
              </a:rPr>
              <a:t>#include "</a:t>
            </a:r>
            <a:r>
              <a:rPr lang="en-US" sz="2000" b="1" dirty="0" err="1">
                <a:latin typeface="Courier New" panose="02070309020205020404" pitchFamily="49" charset="0"/>
              </a:rPr>
              <a:t>Tree.h</a:t>
            </a:r>
            <a:r>
              <a:rPr lang="en-US" sz="2000" b="1" dirty="0">
                <a:latin typeface="Courier New" panose="02070309020205020404" pitchFamily="49" charset="0"/>
              </a:rPr>
              <a:t>"</a:t>
            </a:r>
          </a:p>
          <a:p>
            <a:r>
              <a:rPr lang="en-US" sz="2000" b="1" dirty="0">
                <a:latin typeface="Courier New" panose="02070309020205020404" pitchFamily="49" charset="0"/>
              </a:rPr>
              <a:t>using namespace </a:t>
            </a:r>
            <a:r>
              <a:rPr lang="en-US" sz="2000" b="1" dirty="0" err="1">
                <a:latin typeface="Courier New" panose="02070309020205020404" pitchFamily="49" charset="0"/>
              </a:rPr>
              <a:t>std</a:t>
            </a:r>
            <a:r>
              <a:rPr lang="en-US" sz="2000" b="1" dirty="0">
                <a:latin typeface="Courier New" panose="02070309020205020404" pitchFamily="49" charset="0"/>
              </a:rPr>
              <a:t>;</a:t>
            </a:r>
          </a:p>
          <a:p>
            <a:endParaRPr lang="en-US" sz="2000" b="1" dirty="0">
              <a:latin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</a:rPr>
              <a:t> main()</a:t>
            </a:r>
          </a:p>
          <a:p>
            <a:r>
              <a:rPr lang="en-US" sz="20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urier New" panose="02070309020205020404" pitchFamily="49" charset="0"/>
              </a:rPr>
              <a:t>   // Define three Tree objects.</a:t>
            </a:r>
          </a:p>
          <a:p>
            <a:r>
              <a:rPr lang="en-US" sz="2000" b="1" dirty="0">
                <a:latin typeface="Courier New" panose="02070309020205020404" pitchFamily="49" charset="0"/>
              </a:rPr>
              <a:t>   Tree oak;</a:t>
            </a:r>
          </a:p>
          <a:p>
            <a:r>
              <a:rPr lang="en-US" sz="2000" b="1" dirty="0">
                <a:latin typeface="Courier New" panose="02070309020205020404" pitchFamily="49" charset="0"/>
              </a:rPr>
              <a:t>   Tree elm;</a:t>
            </a:r>
          </a:p>
          <a:p>
            <a:r>
              <a:rPr lang="en-US" sz="2000" b="1" dirty="0">
                <a:latin typeface="Courier New" panose="02070309020205020404" pitchFamily="49" charset="0"/>
              </a:rPr>
              <a:t>   Tree pine;</a:t>
            </a:r>
          </a:p>
          <a:p>
            <a:r>
              <a:rPr lang="en-US" sz="2000" b="1" dirty="0">
                <a:latin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latin typeface="Courier New" panose="02070309020205020404" pitchFamily="49" charset="0"/>
              </a:rPr>
              <a:t>   // Display the number of Tree objects we have.</a:t>
            </a:r>
          </a:p>
          <a:p>
            <a:r>
              <a:rPr lang="en-US" sz="2000" b="1" dirty="0">
                <a:latin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</a:rPr>
              <a:t> &lt;&lt; "We have " &lt;&lt; </a:t>
            </a:r>
            <a:r>
              <a:rPr lang="en-US" sz="2000" b="1" dirty="0" err="1">
                <a:latin typeface="Courier New" panose="02070309020205020404" pitchFamily="49" charset="0"/>
              </a:rPr>
              <a:t>pine.getObjectCount</a:t>
            </a:r>
            <a:r>
              <a:rPr lang="en-US" sz="2000" b="1" dirty="0">
                <a:latin typeface="Courier New" panose="02070309020205020404" pitchFamily="49" charset="0"/>
              </a:rPr>
              <a:t>()</a:t>
            </a:r>
          </a:p>
          <a:p>
            <a:r>
              <a:rPr lang="en-US" sz="2000" b="1" dirty="0">
                <a:latin typeface="Courier New" panose="02070309020205020404" pitchFamily="49" charset="0"/>
              </a:rPr>
              <a:t>        &lt;&lt; " trees in our program!\n";</a:t>
            </a:r>
          </a:p>
          <a:p>
            <a:r>
              <a:rPr lang="en-US" sz="2000" b="1" dirty="0">
                <a:latin typeface="Courier New" panose="02070309020205020404" pitchFamily="49" charset="0"/>
              </a:rPr>
              <a:t>   return 0;</a:t>
            </a:r>
          </a:p>
          <a:p>
            <a:r>
              <a:rPr lang="en-US" sz="2000" b="1" dirty="0">
                <a:latin typeface="Courier New" panose="02070309020205020404" pitchFamily="49" charset="0"/>
              </a:rPr>
              <a:t>}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6096000"/>
            <a:ext cx="40386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 have 3 trees in our program!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28800" y="210602"/>
            <a:ext cx="5715000" cy="773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mtClean="0">
                <a:latin typeface="Courier New" panose="02070309020205020404" pitchFamily="49" charset="0"/>
              </a:rPr>
              <a:t>static</a:t>
            </a:r>
            <a:r>
              <a:rPr lang="en-US" altLang="en-US" smtClean="0"/>
              <a:t> member variable</a:t>
            </a:r>
            <a:endParaRPr lang="en-US" altLang="en-US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51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07887" y="685800"/>
            <a:ext cx="6347714" cy="1320800"/>
          </a:xfrm>
        </p:spPr>
        <p:txBody>
          <a:bodyPr>
            <a:normAutofit fontScale="90000"/>
          </a:bodyPr>
          <a:lstStyle/>
          <a:p>
            <a:r>
              <a:rPr lang="en-US" altLang="en-US" sz="3200" dirty="0" smtClean="0"/>
              <a:t>Three Instances of the Tree Class, But Only One </a:t>
            </a:r>
            <a:r>
              <a:rPr lang="en-US" altLang="en-US" sz="3200" dirty="0" err="1" smtClean="0">
                <a:latin typeface="Courier New" panose="02070309020205020404" pitchFamily="49" charset="0"/>
              </a:rPr>
              <a:t>objectCount</a:t>
            </a:r>
            <a:r>
              <a:rPr lang="en-US" altLang="en-US" sz="3200" dirty="0" smtClean="0"/>
              <a:t> Variable</a:t>
            </a:r>
          </a:p>
        </p:txBody>
      </p:sp>
      <p:pic>
        <p:nvPicPr>
          <p:cNvPr id="8195" name="Picture 3" descr="1402sowc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0"/>
            <a:ext cx="5231890" cy="343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1149" y="609600"/>
            <a:ext cx="6347713" cy="1320800"/>
          </a:xfrm>
        </p:spPr>
        <p:txBody>
          <a:bodyPr/>
          <a:lstStyle/>
          <a:p>
            <a:r>
              <a:rPr lang="en-US" altLang="en-US" dirty="0" smtClean="0">
                <a:latin typeface="Courier New" panose="02070309020205020404" pitchFamily="49" charset="0"/>
              </a:rPr>
              <a:t>static</a:t>
            </a:r>
            <a:r>
              <a:rPr lang="en-US" altLang="en-US" dirty="0" smtClean="0"/>
              <a:t> member function</a:t>
            </a:r>
            <a:endParaRPr lang="en-US" altLang="en-US" dirty="0" smtClean="0">
              <a:latin typeface="Courier New" panose="02070309020205020404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06575"/>
            <a:ext cx="8075613" cy="3741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Declared with </a:t>
            </a:r>
            <a:r>
              <a:rPr lang="en-US" altLang="en-US" sz="2800" smtClean="0">
                <a:latin typeface="Courier New" panose="02070309020205020404" pitchFamily="49" charset="0"/>
              </a:rPr>
              <a:t>static</a:t>
            </a:r>
            <a:r>
              <a:rPr lang="en-US" altLang="en-US" sz="2800" smtClean="0"/>
              <a:t> before return type: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400" smtClean="0"/>
              <a:t>	</a:t>
            </a:r>
            <a:r>
              <a:rPr lang="en-US" altLang="en-US" sz="2400" smtClean="0">
                <a:latin typeface="Courier New" panose="02070309020205020404" pitchFamily="49" charset="0"/>
              </a:rPr>
              <a:t>static int getObjectCount() const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	{ return objectCount; }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Static member functions can only access static member data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Can be called independent of objects:</a:t>
            </a:r>
            <a:br>
              <a:rPr lang="en-US" altLang="en-US" sz="2800" smtClean="0"/>
            </a:br>
            <a:r>
              <a:rPr lang="en-US" altLang="en-US" sz="2800" smtClean="0"/>
              <a:t/>
            </a:r>
            <a:br>
              <a:rPr lang="en-US" altLang="en-US" sz="2800" smtClean="0"/>
            </a:br>
            <a:r>
              <a:rPr lang="en-US" altLang="en-US" sz="2400" smtClean="0">
                <a:latin typeface="Courier New" panose="02070309020205020404" pitchFamily="49" charset="0"/>
              </a:rPr>
              <a:t>int num = Tree::getObjectCount();</a:t>
            </a:r>
          </a:p>
        </p:txBody>
      </p:sp>
    </p:spTree>
    <p:extLst>
      <p:ext uri="{BB962C8B-B14F-4D97-AF65-F5344CB8AC3E}">
        <p14:creationId xmlns:p14="http://schemas.microsoft.com/office/powerpoint/2010/main" val="140256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EE599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1055</Words>
  <Application>Microsoft Office PowerPoint</Application>
  <PresentationFormat>On-screen Show (4:3)</PresentationFormat>
  <Paragraphs>331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Aharoni</vt:lpstr>
      <vt:lpstr>Arial</vt:lpstr>
      <vt:lpstr>Calibri</vt:lpstr>
      <vt:lpstr>Cambria</vt:lpstr>
      <vt:lpstr>Courier New</vt:lpstr>
      <vt:lpstr>Tahoma</vt:lpstr>
      <vt:lpstr>Times New Roman</vt:lpstr>
      <vt:lpstr>Trebuchet MS</vt:lpstr>
      <vt:lpstr>Wingdings</vt:lpstr>
      <vt:lpstr>Wingdings 3</vt:lpstr>
      <vt:lpstr>Facet</vt:lpstr>
      <vt:lpstr>2_Blends</vt:lpstr>
      <vt:lpstr>PowerPoint Presentation</vt:lpstr>
      <vt:lpstr>PowerPoint Presentation</vt:lpstr>
      <vt:lpstr>Instance and Static  Members</vt:lpstr>
      <vt:lpstr>Instance and Static  Members</vt:lpstr>
      <vt:lpstr>Instance and Static  Members</vt:lpstr>
      <vt:lpstr>static member variable</vt:lpstr>
      <vt:lpstr>PowerPoint Presentation</vt:lpstr>
      <vt:lpstr>Three Instances of the Tree Class, But Only One objectCount Variable</vt:lpstr>
      <vt:lpstr>static member function</vt:lpstr>
      <vt:lpstr>static member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Friend Functions</vt:lpstr>
      <vt:lpstr>Friend Functions</vt:lpstr>
      <vt:lpstr> friend  Class Declarations</vt:lpstr>
      <vt:lpstr>Friend Declaration Syntax</vt:lpstr>
      <vt:lpstr>Using A Friend Function</vt:lpstr>
      <vt:lpstr> friend Function Declarations</vt:lpstr>
      <vt:lpstr> friend Function Declarations</vt:lpstr>
      <vt:lpstr> Our example program</vt:lpstr>
      <vt:lpstr> Our example program</vt:lpstr>
      <vt:lpstr>PowerPoint Presentation</vt:lpstr>
      <vt:lpstr>PowerPoint Presentation</vt:lpstr>
      <vt:lpstr>Choosing Friends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2015-08-19T21:45:20Z</dcterms:created>
  <dcterms:modified xsi:type="dcterms:W3CDTF">2017-01-06T23:57:44Z</dcterms:modified>
</cp:coreProperties>
</file>