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1"/>
    <p:sldMasterId id="2147483718" r:id="rId2"/>
  </p:sldMasterIdLst>
  <p:notesMasterIdLst>
    <p:notesMasterId r:id="rId47"/>
  </p:notesMasterIdLst>
  <p:handoutMasterIdLst>
    <p:handoutMasterId r:id="rId48"/>
  </p:handoutMasterIdLst>
  <p:sldIdLst>
    <p:sldId id="257" r:id="rId3"/>
    <p:sldId id="568" r:id="rId4"/>
    <p:sldId id="569" r:id="rId5"/>
    <p:sldId id="608" r:id="rId6"/>
    <p:sldId id="609" r:id="rId7"/>
    <p:sldId id="607" r:id="rId8"/>
    <p:sldId id="610" r:id="rId9"/>
    <p:sldId id="570" r:id="rId10"/>
    <p:sldId id="571" r:id="rId11"/>
    <p:sldId id="572" r:id="rId12"/>
    <p:sldId id="573" r:id="rId13"/>
    <p:sldId id="574" r:id="rId14"/>
    <p:sldId id="575" r:id="rId15"/>
    <p:sldId id="576" r:id="rId16"/>
    <p:sldId id="577" r:id="rId17"/>
    <p:sldId id="578" r:id="rId18"/>
    <p:sldId id="579" r:id="rId19"/>
    <p:sldId id="580" r:id="rId20"/>
    <p:sldId id="581" r:id="rId21"/>
    <p:sldId id="611" r:id="rId22"/>
    <p:sldId id="612" r:id="rId23"/>
    <p:sldId id="582" r:id="rId24"/>
    <p:sldId id="614" r:id="rId25"/>
    <p:sldId id="613" r:id="rId26"/>
    <p:sldId id="583" r:id="rId27"/>
    <p:sldId id="585" r:id="rId28"/>
    <p:sldId id="586" r:id="rId29"/>
    <p:sldId id="587" r:id="rId30"/>
    <p:sldId id="605" r:id="rId31"/>
    <p:sldId id="588" r:id="rId32"/>
    <p:sldId id="589" r:id="rId33"/>
    <p:sldId id="590" r:id="rId34"/>
    <p:sldId id="591" r:id="rId35"/>
    <p:sldId id="592" r:id="rId36"/>
    <p:sldId id="593" r:id="rId37"/>
    <p:sldId id="594" r:id="rId38"/>
    <p:sldId id="595" r:id="rId39"/>
    <p:sldId id="602" r:id="rId40"/>
    <p:sldId id="603" r:id="rId41"/>
    <p:sldId id="604" r:id="rId42"/>
    <p:sldId id="615" r:id="rId43"/>
    <p:sldId id="397" r:id="rId44"/>
    <p:sldId id="552" r:id="rId45"/>
    <p:sldId id="306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1" autoAdjust="0"/>
    <p:restoredTop sz="80437" autoAdjust="0"/>
  </p:normalViewPr>
  <p:slideViewPr>
    <p:cSldViewPr>
      <p:cViewPr varScale="1">
        <p:scale>
          <a:sx n="88" d="100"/>
          <a:sy n="88" d="100"/>
        </p:scale>
        <p:origin x="69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7-27T16:35:36.642" idx="1">
    <p:pos x="10" y="10"/>
    <p:text>This is the language for files!</p:text>
    <p:extLst>
      <p:ext uri="{C676402C-5697-4E1C-873F-D02D1690AC5C}">
        <p15:threadingInfo xmlns:p15="http://schemas.microsoft.com/office/powerpoint/2012/main" timeZoneBias="2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CS210: Computer Science II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F46D7-3D8B-4355-B9DA-41842385940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199E7-3083-4ED1-832A-9C24BBC0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4485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CS210: Computer Science II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22D7-A2B4-47B6-9F9A-2FCC47ACD62E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D7A77-5421-40AB-8526-F148FA1A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9074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CS210: Computer Science II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363C1A7-6F76-40A2-B615-F9F7C20E59E5}" type="slidenum">
              <a:rPr lang="en-CA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CA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136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41BB2D5-437A-4895-9EAD-6D9854F64D4E}" type="slidenum">
              <a:rPr lang="en-CA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en-CA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2368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BB24A28-C42C-48DC-A89D-81D75434F40D}" type="slidenum">
              <a:rPr lang="en-CA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CA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5143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DFE4C36-643A-4358-AC37-BB1832CFF2B1}" type="slidenum">
              <a:rPr lang="en-CA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en-CA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4767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E5A73DC-03B2-4E97-A801-B74951637097}" type="slidenum">
              <a:rPr lang="en-CA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en-CA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523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CCCE4AA-6E3D-4F52-8461-5E5434F040FF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78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77D4734-F958-4406-8D8C-A58A58DB4E7A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61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665476D-0A0D-41EE-B77B-478DCE6942C7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747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6A94442-B65A-4411-867D-AFF50E480F48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en-US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317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A2A87E-887A-4C30-82D2-DDFEA1D71E86}" type="slidenum">
              <a:rPr lang="en-CA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en-CA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535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3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A2A87E-887A-4C30-82D2-DDFEA1D71E86}" type="slidenum">
              <a:rPr lang="en-CA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en-CA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6881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A2A87E-887A-4C30-82D2-DDFEA1D71E86}" type="slidenum">
              <a:rPr lang="en-CA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en-CA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19349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9725231-B1B7-42E7-A582-F80CB6C222E2}" type="slidenum">
              <a:rPr lang="en-CA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CA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6256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9725231-B1B7-42E7-A582-F80CB6C222E2}" type="slidenum">
              <a:rPr lang="en-CA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en-CA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064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9725231-B1B7-42E7-A582-F80CB6C222E2}" type="slidenum">
              <a:rPr lang="en-CA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CA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5068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4DCD5E4-43B1-4047-8091-54B6F5AB082A}" type="slidenum">
              <a:rPr lang="en-CA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en-CA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413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6CF156F-134F-4DCD-81EF-8E492AD6900A}" type="slidenum">
              <a:rPr lang="en-CA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en-CA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806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8DC930-B580-46EE-B908-174ED1A1F4AF}" type="slidenum">
              <a:rPr lang="en-CA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CA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190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BEF55B-C51B-4C0F-A9C5-8A3EECE0E6D0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en-US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0654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BEF55B-C51B-4C0F-A9C5-8A3EECE0E6D0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29</a:t>
            </a:fld>
            <a:endParaRPr lang="en-US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149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6845281-EA97-4F28-AC1C-E9C090F0B14E}" type="slidenum">
              <a:rPr lang="en-CA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CA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91438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40B229D-4474-4CD5-882E-2AF90B5C2E4F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30</a:t>
            </a:fld>
            <a:endParaRPr lang="en-US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0884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DFF8193-2723-4B50-81D1-9A16823DFAD2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lang="en-US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424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1058229-4A18-4E06-941D-B81DCC562CA5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32</a:t>
            </a:fld>
            <a:endParaRPr lang="en-US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0243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80233C3-2C3B-40EA-835D-A091C8D65A1E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33</a:t>
            </a:fld>
            <a:endParaRPr lang="en-US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496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EA02A99-ED06-4B49-8ADB-D24FD658FF45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34</a:t>
            </a:fld>
            <a:endParaRPr lang="en-US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7723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3F7E03E-8891-457D-BC5F-60A71DD589AA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35</a:t>
            </a:fld>
            <a:endParaRPr lang="en-US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5491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D76F3EB-3792-4608-8F44-34A1DCFFA15E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36</a:t>
            </a:fld>
            <a:endParaRPr lang="en-US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438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1D35FC4-94ED-458F-A657-2296C8016BD2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37</a:t>
            </a:fld>
            <a:endParaRPr lang="en-US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8223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ED6B5CA-C81F-4FB4-A279-A02FF02D055A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38</a:t>
            </a:fld>
            <a:endParaRPr lang="en-US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6566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357E27C-8D96-49A8-8095-1D27E6D1FF36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39</a:t>
            </a:fld>
            <a:endParaRPr lang="en-US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61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6845281-EA97-4F28-AC1C-E9C090F0B14E}" type="slidenum">
              <a:rPr lang="en-CA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CA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3436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A052DC5-3CD9-46D8-983A-3EBF5EBE671D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40</a:t>
            </a:fld>
            <a:endParaRPr lang="en-US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883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A052DC5-3CD9-46D8-983A-3EBF5EBE671D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41</a:t>
            </a:fld>
            <a:endParaRPr lang="en-US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757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E0AF44-2064-4BA1-BAC1-37399AFFB04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787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6845281-EA97-4F28-AC1C-E9C090F0B14E}" type="slidenum">
              <a:rPr lang="en-CA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CA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1539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6845281-EA97-4F28-AC1C-E9C090F0B14E}" type="slidenum">
              <a:rPr lang="en-CA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CA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6512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6845281-EA97-4F28-AC1C-E9C090F0B14E}" type="slidenum">
              <a:rPr lang="en-CA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CA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297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AE6F632-D129-4424-AA1E-A791C37836F4}" type="slidenum">
              <a:rPr lang="en-CA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CA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310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6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1226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D3373B7-EF59-40BE-B80F-AABF83FDE2D2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56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3921"/>
              </a:srgbClr>
            </a:fgClr>
            <a:bgClr>
              <a:schemeClr val="bg1">
                <a:alpha val="63921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6" name="Picture 4" descr="Pearso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6419850"/>
            <a:ext cx="1152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395413" y="6537325"/>
            <a:ext cx="3527425" cy="2301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 smtClean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05310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6569257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E64F658-2F10-4FC8-AF79-FC404B86882B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737418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DCC1815A-3C96-4FE6-9796-17D62EC8CAAB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70791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5188B-E2C6-4775-89CD-275DD9806E24}" type="datetime1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47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0056-7ABD-4EDF-BD88-BFD5AA9EE22D}" type="datetime1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09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E393-4019-4631-89FF-643BCBB2E214}" type="datetime1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51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77BE-CF42-4526-BF6F-767B831F4856}" type="datetime1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67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F799-2FBC-452E-B441-295E1C01F5B1}" type="datetime1">
              <a:rPr lang="en-US" smtClean="0"/>
              <a:t>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28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7A83-4B87-4CAB-8AAA-BAD207C095BC}" type="datetime1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62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A29D-122F-4460-9A82-703905C05F86}" type="datetime1">
              <a:rPr lang="en-US" smtClean="0"/>
              <a:t>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07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06C2-508B-4759-B40F-5D3BC6CE9BFB}" type="datetime1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3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42AB670-B945-4570-B83B-B70CB6F3EDF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970735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BC48-E1CB-4520-A3CD-960096EA2C04}" type="datetime1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75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ED2A-9B07-435B-8C4F-39CDEE327839}" type="datetime1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57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214C-FBF7-4BD5-9331-007D8F9BC028}" type="datetime1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89041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02A6-4102-416D-B96A-7149BA63BCC9}" type="datetime1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03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59D5-F529-4B10-9045-F5D358ECC804}" type="datetime1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87155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FC80-2FDE-4AF2-9544-02083D55D89D}" type="datetime1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933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9F1-805F-48D9-BEAB-34A282E360C4}" type="datetime1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885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42-4726-43F8-AB00-D1978FA590A9}" type="datetime1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5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3FC98090-923A-4CE0-BE68-87BF8F99E78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434531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612C6B0-CE8C-48CD-BBD6-919011B69710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69035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90CD2208-4A0F-4415-A2B7-CABC585B5F5B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89473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7E3F59F7-74FE-4E07-BA47-20FC2604428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88960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769E589-E721-435C-814E-2712331BA94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23050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DE63F018-9125-486B-AB74-519A88A1B1D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605111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95CF0E0E-1EDE-4BCB-8BC5-15E11004F003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66242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7000"/>
            <a:lum/>
          </a:blip>
          <a:srcRect/>
          <a:stretch>
            <a:fillRect r="-2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 userDrawn="1"/>
        </p:nvSpPr>
        <p:spPr bwMode="gray">
          <a:xfrm rot="-54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32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42" descr="40%"/>
          <p:cNvSpPr>
            <a:spLocks noChangeArrowheads="1"/>
          </p:cNvSpPr>
          <p:nvPr userDrawn="1"/>
        </p:nvSpPr>
        <p:spPr bwMode="gray">
          <a:xfrm rot="-5400000">
            <a:off x="3849688" y="-3849688"/>
            <a:ext cx="1441450" cy="9140825"/>
          </a:xfrm>
          <a:prstGeom prst="rect">
            <a:avLst/>
          </a:prstGeom>
          <a:solidFill>
            <a:srgbClr val="053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32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Slide 1- </a:t>
            </a:r>
            <a:fld id="{9E6EC2E6-CC41-46DC-A9C2-98E1BD67E00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900" smtClean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192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spd="med"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0A91B-ED9F-4781-9FAC-2765E0E5D878}" type="datetime1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0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Relationship Id="rId5" Type="http://schemas.openxmlformats.org/officeDocument/2006/relationships/comments" Target="../comments/comment1.xml"/><Relationship Id="rId4" Type="http://schemas.openxmlformats.org/officeDocument/2006/relationships/image" Target="../media/image7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381000" y="1828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/>
                </a:solidFill>
                <a:latin typeface="Cambria" pitchFamily="18" charset="0"/>
              </a:rPr>
              <a:t>CS209: Computer Science II</a:t>
            </a:r>
            <a:endParaRPr lang="en-US" altLang="en-US" sz="4400" dirty="0">
              <a:solidFill>
                <a:schemeClr val="tx2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50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41498"/>
            <a:ext cx="6589199" cy="1280890"/>
          </a:xfrm>
        </p:spPr>
        <p:txBody>
          <a:bodyPr/>
          <a:lstStyle/>
          <a:p>
            <a:r>
              <a:rPr lang="en-US" altLang="en-US" dirty="0" smtClean="0"/>
              <a:t>Invoking an Overloaded Operator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43100"/>
            <a:ext cx="8686800" cy="3741738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Operator can be invoked as a member function: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2400" b="1" dirty="0" smtClean="0"/>
              <a:t>	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object1.operator=(object2);</a:t>
            </a:r>
          </a:p>
          <a:p>
            <a:r>
              <a:rPr lang="en-US" altLang="en-US" sz="2800" dirty="0" smtClean="0"/>
              <a:t>It can also be used in more conventional manner: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2400" dirty="0" smtClean="0"/>
              <a:t>	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object1 = object2;</a:t>
            </a:r>
            <a:endParaRPr lang="en-US" altLang="en-US" sz="24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895600" y="1412369"/>
            <a:ext cx="6122988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>
                <a:solidFill>
                  <a:srgbClr val="FFFFFF"/>
                </a:solidFill>
                <a:latin typeface="Courier New" pitchFamily="49" charset="0"/>
              </a:rPr>
              <a:t>void operator=(</a:t>
            </a:r>
            <a:r>
              <a:rPr lang="en-US" altLang="en-US" sz="2000" dirty="0" err="1">
                <a:solidFill>
                  <a:srgbClr val="FFFFFF"/>
                </a:solidFill>
                <a:latin typeface="Courier New" pitchFamily="49" charset="0"/>
              </a:rPr>
              <a:t>const</a:t>
            </a:r>
            <a:r>
              <a:rPr lang="en-US" altLang="en-US" sz="2000" dirty="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en-US" altLang="en-US" sz="2000" dirty="0" err="1">
                <a:solidFill>
                  <a:srgbClr val="FFFFFF"/>
                </a:solidFill>
                <a:latin typeface="Courier New" pitchFamily="49" charset="0"/>
              </a:rPr>
              <a:t>SomeClass</a:t>
            </a:r>
            <a:r>
              <a:rPr lang="en-US" altLang="en-US" sz="2000" dirty="0">
                <a:solidFill>
                  <a:srgbClr val="FFFFFF"/>
                </a:solidFill>
                <a:latin typeface="Courier New" pitchFamily="49" charset="0"/>
              </a:rPr>
              <a:t> &amp;</a:t>
            </a:r>
            <a:r>
              <a:rPr lang="en-US" altLang="en-US" sz="2000" dirty="0" err="1">
                <a:solidFill>
                  <a:srgbClr val="FFFFFF"/>
                </a:solidFill>
                <a:latin typeface="Courier New" pitchFamily="49" charset="0"/>
              </a:rPr>
              <a:t>rval</a:t>
            </a:r>
            <a:r>
              <a:rPr lang="en-US" altLang="en-US" sz="2000" dirty="0">
                <a:solidFill>
                  <a:srgbClr val="FFFFFF"/>
                </a:solidFill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003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 smtClean="0"/>
              <a:t>Invoking an Overloaded Operator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72269" y="1677352"/>
            <a:ext cx="8510588" cy="4571047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Overloaded = operator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operator=(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StudentTestScores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&amp;right)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 delete []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studentName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right.studentName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numTestScores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right.numTestScores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double[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numTestScores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numTestScores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right.testScores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1031239"/>
            <a:ext cx="525780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</a:rPr>
              <a:t> // Assign the student1 object to student2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</a:rPr>
              <a:t>    student2 = student1;</a:t>
            </a:r>
          </a:p>
        </p:txBody>
      </p:sp>
    </p:spTree>
    <p:extLst>
      <p:ext uri="{BB962C8B-B14F-4D97-AF65-F5344CB8AC3E}">
        <p14:creationId xmlns:p14="http://schemas.microsoft.com/office/powerpoint/2010/main" val="65113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Returning a Value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610600" cy="4343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 smtClean="0"/>
              <a:t>Overloaded operator can return a value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class Point2d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	public: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	  double operator-(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const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point2d &amp;right)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	  { return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sqrt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(pow((x-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right.x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),2)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				 + pow((y-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right.y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),2));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	private: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	 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x, y;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};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Point2d point1(2,2), point2(4,4);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// Compute and display distance between 2 points.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 err="1" smtClean="0">
                <a:latin typeface="Courier New" panose="02070309020205020404" pitchFamily="49" charset="0"/>
              </a:rPr>
              <a:t>cout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&lt;&lt; point2 </a:t>
            </a:r>
            <a:r>
              <a:rPr lang="en-US" altLang="en-US" sz="2000" b="1" dirty="0" smtClean="0"/>
              <a:t>–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point1 &lt;&lt;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endl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; // displays 2.82843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9658" y="6324600"/>
            <a:ext cx="785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b="1" i="1" dirty="0" smtClean="0"/>
              <a:t>Always overload </a:t>
            </a:r>
            <a:r>
              <a:rPr lang="en-US" altLang="en-US" sz="1600" b="1" i="1" dirty="0"/>
              <a:t>operators as member operators rather than as nonmembers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8019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Returning a Value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If the function has a valid return type, multiple assignment statements as seen in the notation here are supported. </a:t>
            </a:r>
            <a:endParaRPr lang="en-US" altLang="en-US" dirty="0" smtClean="0"/>
          </a:p>
          <a:p>
            <a:r>
              <a:rPr lang="en-US" altLang="en-US" dirty="0" smtClean="0"/>
              <a:t>Return type the same as the left operand supports notation like: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latin typeface="Courier New" panose="02070309020205020404" pitchFamily="49" charset="0"/>
              </a:rPr>
              <a:t>object1 = object2 = object3;</a:t>
            </a:r>
          </a:p>
          <a:p>
            <a:r>
              <a:rPr lang="en-US" altLang="en-US" dirty="0" smtClean="0"/>
              <a:t>Function declared as follows: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2100" dirty="0" err="1" smtClean="0">
                <a:latin typeface="Courier New" panose="02070309020205020404" pitchFamily="49" charset="0"/>
              </a:rPr>
              <a:t>const</a:t>
            </a:r>
            <a:r>
              <a:rPr lang="en-US" altLang="en-US" sz="2100" dirty="0" smtClean="0">
                <a:latin typeface="Courier New" panose="02070309020205020404" pitchFamily="49" charset="0"/>
              </a:rPr>
              <a:t> </a:t>
            </a:r>
            <a:r>
              <a:rPr lang="en-US" altLang="en-US" sz="2100" dirty="0" err="1" smtClean="0">
                <a:latin typeface="Courier New" panose="02070309020205020404" pitchFamily="49" charset="0"/>
              </a:rPr>
              <a:t>SomeClass</a:t>
            </a:r>
            <a:r>
              <a:rPr lang="en-US" altLang="en-US" sz="2100" dirty="0" smtClean="0">
                <a:latin typeface="Courier New" panose="02070309020205020404" pitchFamily="49" charset="0"/>
              </a:rPr>
              <a:t> operator=(</a:t>
            </a:r>
            <a:r>
              <a:rPr lang="en-US" altLang="en-US" sz="2100" dirty="0" err="1" smtClean="0">
                <a:latin typeface="Courier New" panose="02070309020205020404" pitchFamily="49" charset="0"/>
              </a:rPr>
              <a:t>const</a:t>
            </a:r>
            <a:r>
              <a:rPr lang="en-US" altLang="en-US" sz="2100" dirty="0" smtClean="0">
                <a:latin typeface="Courier New" panose="02070309020205020404" pitchFamily="49" charset="0"/>
              </a:rPr>
              <a:t> </a:t>
            </a:r>
            <a:r>
              <a:rPr lang="en-US" altLang="en-US" sz="2100" dirty="0" err="1" smtClean="0">
                <a:latin typeface="Courier New" panose="02070309020205020404" pitchFamily="49" charset="0"/>
              </a:rPr>
              <a:t>someClass</a:t>
            </a:r>
            <a:r>
              <a:rPr lang="en-US" altLang="en-US" sz="2100" dirty="0" smtClean="0">
                <a:latin typeface="Courier New" panose="02070309020205020404" pitchFamily="49" charset="0"/>
              </a:rPr>
              <a:t> &amp;</a:t>
            </a:r>
            <a:r>
              <a:rPr lang="en-US" altLang="en-US" sz="2100" dirty="0" err="1" smtClean="0">
                <a:latin typeface="Courier New" panose="02070309020205020404" pitchFamily="49" charset="0"/>
              </a:rPr>
              <a:t>rval</a:t>
            </a:r>
            <a:r>
              <a:rPr lang="en-US" altLang="en-US" sz="2100" dirty="0" smtClean="0">
                <a:latin typeface="Courier New" panose="02070309020205020404" pitchFamily="49" charset="0"/>
              </a:rPr>
              <a:t>)</a:t>
            </a:r>
          </a:p>
          <a:p>
            <a:r>
              <a:rPr lang="en-US" altLang="en-US" dirty="0" smtClean="0"/>
              <a:t>In function, include as last statement: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 smtClean="0"/>
              <a:t>	 </a:t>
            </a:r>
            <a:r>
              <a:rPr lang="en-US" altLang="en-US" dirty="0" smtClean="0">
                <a:latin typeface="Courier New" panose="02070309020205020404" pitchFamily="49" charset="0"/>
              </a:rPr>
              <a:t>return *this;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354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this</a:t>
            </a:r>
            <a:r>
              <a:rPr lang="en-US" altLang="en-US" smtClean="0"/>
              <a:t> Pointer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295401" y="1447800"/>
            <a:ext cx="7239000" cy="4463422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altLang="en-US" sz="2800" u="sng" dirty="0" smtClean="0">
                <a:latin typeface="Courier New" panose="02070309020205020404" pitchFamily="49" charset="0"/>
              </a:rPr>
              <a:t>this</a:t>
            </a:r>
            <a:r>
              <a:rPr lang="en-US" altLang="en-US" sz="2800" dirty="0" smtClean="0"/>
              <a:t>: predefined pointer available to a class’s member functions</a:t>
            </a:r>
          </a:p>
          <a:p>
            <a:pPr>
              <a:lnSpc>
                <a:spcPct val="85000"/>
              </a:lnSpc>
            </a:pPr>
            <a:r>
              <a:rPr lang="en-US" altLang="en-US" sz="2800" dirty="0" smtClean="0"/>
              <a:t>Always points to the instance (object) of the class whose function is being called</a:t>
            </a:r>
          </a:p>
          <a:p>
            <a:pPr>
              <a:lnSpc>
                <a:spcPct val="85000"/>
              </a:lnSpc>
            </a:pPr>
            <a:r>
              <a:rPr lang="en-US" altLang="en-US" sz="2800" dirty="0" smtClean="0"/>
              <a:t>Is passed as a hidden argument to all non-static member functions</a:t>
            </a:r>
          </a:p>
          <a:p>
            <a:pPr>
              <a:lnSpc>
                <a:spcPct val="85000"/>
              </a:lnSpc>
            </a:pPr>
            <a:r>
              <a:rPr lang="en-US" altLang="en-US" sz="2800" dirty="0" smtClean="0"/>
              <a:t>Can be used to access members that may be hidden by parameters with same name</a:t>
            </a:r>
            <a:endParaRPr lang="en-US" altLang="en-US" sz="2800" u="sng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5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492030"/>
            <a:ext cx="6589199" cy="1280890"/>
          </a:xfrm>
        </p:spPr>
        <p:txBody>
          <a:bodyPr/>
          <a:lstStyle/>
          <a:p>
            <a:r>
              <a:rPr lang="en-US" altLang="en-US" dirty="0" smtClean="0">
                <a:latin typeface="Courier New" panose="02070309020205020404" pitchFamily="49" charset="0"/>
              </a:rPr>
              <a:t>this</a:t>
            </a:r>
            <a:r>
              <a:rPr lang="en-US" altLang="en-US" dirty="0" smtClean="0"/>
              <a:t> Pointer Example</a:t>
            </a:r>
            <a:endParaRPr lang="en-US" altLang="en-US" dirty="0" smtClean="0">
              <a:latin typeface="Courier New" panose="02070309020205020404" pitchFamily="49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7837488" cy="45720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class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SomeClass</a:t>
            </a:r>
            <a:endParaRPr lang="en-US" altLang="en-US" sz="2400" b="1" dirty="0" smtClean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	 private:</a:t>
            </a:r>
          </a:p>
          <a:p>
            <a:pPr lvl="1"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			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num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	 public:</a:t>
            </a:r>
          </a:p>
          <a:p>
            <a:pPr lvl="1"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			void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setNum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num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)</a:t>
            </a:r>
          </a:p>
          <a:p>
            <a:pPr lvl="1"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			{ this-&gt;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num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 =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num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; }</a:t>
            </a:r>
          </a:p>
          <a:p>
            <a:pPr lvl="1"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			...</a:t>
            </a:r>
          </a:p>
          <a:p>
            <a:pPr lvl="1"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9545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425443"/>
            <a:ext cx="6589199" cy="1280890"/>
          </a:xfrm>
        </p:spPr>
        <p:txBody>
          <a:bodyPr/>
          <a:lstStyle/>
          <a:p>
            <a:r>
              <a:rPr lang="en-US" altLang="en-US" dirty="0" smtClean="0">
                <a:latin typeface="Courier New" panose="02070309020205020404" pitchFamily="49" charset="0"/>
              </a:rPr>
              <a:t>this</a:t>
            </a:r>
            <a:r>
              <a:rPr lang="en-US" altLang="en-US" dirty="0" smtClean="0"/>
              <a:t> Pointer Example</a:t>
            </a:r>
            <a:endParaRPr lang="en-US" altLang="en-US" dirty="0" smtClean="0">
              <a:latin typeface="Courier New" panose="02070309020205020404" pitchFamily="49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64555"/>
            <a:ext cx="8294688" cy="4572000"/>
          </a:xfrm>
        </p:spPr>
        <p:txBody>
          <a:bodyPr>
            <a:normAutofit lnSpcReduction="10000"/>
          </a:bodyPr>
          <a:lstStyle/>
          <a:p>
            <a:pPr lvl="1"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class Sample</a:t>
            </a:r>
          </a:p>
          <a:p>
            <a:pPr lvl="1"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public:</a:t>
            </a:r>
          </a:p>
          <a:p>
            <a:pPr lvl="1"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...</a:t>
            </a:r>
          </a:p>
          <a:p>
            <a:pPr lvl="1"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void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showStuff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 )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const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...</a:t>
            </a:r>
          </a:p>
          <a:p>
            <a:pPr lvl="1"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private:</a:t>
            </a:r>
          </a:p>
          <a:p>
            <a:pPr lvl="1">
              <a:buFontTx/>
              <a:buNone/>
            </a:pPr>
            <a:r>
              <a:rPr lang="en-US" altLang="en-US" sz="2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stuff;</a:t>
            </a:r>
          </a:p>
          <a:p>
            <a:pPr lvl="1"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...</a:t>
            </a:r>
          </a:p>
          <a:p>
            <a:pPr lvl="1"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};</a:t>
            </a:r>
          </a:p>
          <a:p>
            <a:pPr lvl="1"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</a:t>
            </a:r>
          </a:p>
          <a:p>
            <a:pPr lvl="1"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6600" y="3429000"/>
            <a:ext cx="5416550" cy="25542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void Sample::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showStuff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 )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endParaRPr lang="en-US" alt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&lt;&lt; stuff;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void Sample::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showStuff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 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&lt;&lt; this-&gt;stuff;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98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Courier New" panose="02070309020205020404" pitchFamily="49" charset="0"/>
              </a:rPr>
              <a:t>this</a:t>
            </a:r>
            <a:r>
              <a:rPr lang="en-US" altLang="en-US" smtClean="0"/>
              <a:t> and chaining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294688" cy="4572000"/>
          </a:xfrm>
        </p:spPr>
        <p:txBody>
          <a:bodyPr>
            <a:normAutofit lnSpcReduction="10000"/>
          </a:bodyPr>
          <a:lstStyle/>
          <a:p>
            <a:pPr lvl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StringClass&amp; StringClass::operator=( const StringClass&amp; rtSide)</a:t>
            </a:r>
          </a:p>
          <a:p>
            <a:pPr lvl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capacity = rtSide.capacity;</a:t>
            </a:r>
          </a:p>
          <a:p>
            <a:pPr lvl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length = rtSide.length;</a:t>
            </a:r>
          </a:p>
          <a:p>
            <a:pPr lvl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delete [] a;</a:t>
            </a:r>
          </a:p>
          <a:p>
            <a:pPr lvl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a = new char[capacity];</a:t>
            </a:r>
          </a:p>
          <a:p>
            <a:pPr lvl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for ( int i = 0; i &lt; length; i++)</a:t>
            </a:r>
          </a:p>
          <a:p>
            <a:pPr lvl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	a[i] = rtSide.a[i];</a:t>
            </a:r>
          </a:p>
          <a:p>
            <a:pPr lvl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</a:t>
            </a:r>
            <a:r>
              <a:rPr lang="en-US" altLang="en-US" sz="2000" b="1" smtClean="0">
                <a:latin typeface="Courier New" panose="02070309020205020404" pitchFamily="49" charset="0"/>
              </a:rPr>
              <a:t>return * this;</a:t>
            </a:r>
          </a:p>
          <a:p>
            <a:pPr lvl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 </a:t>
            </a:r>
          </a:p>
          <a:p>
            <a:pPr lvl="1"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1000" y="4629150"/>
            <a:ext cx="4151313" cy="6477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FFFFFF"/>
                </a:solidFill>
                <a:latin typeface="Showcard Gothic" panose="04020904020102020604" pitchFamily="82" charset="0"/>
              </a:rPr>
              <a:t>obj1 = obj2 = obj3</a:t>
            </a:r>
          </a:p>
        </p:txBody>
      </p:sp>
    </p:spTree>
    <p:extLst>
      <p:ext uri="{BB962C8B-B14F-4D97-AF65-F5344CB8AC3E}">
        <p14:creationId xmlns:p14="http://schemas.microsoft.com/office/powerpoint/2010/main" val="33291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Courier New" panose="02070309020205020404" pitchFamily="49" charset="0"/>
              </a:rPr>
              <a:t>this</a:t>
            </a:r>
            <a:r>
              <a:rPr lang="en-US" altLang="en-US" smtClean="0"/>
              <a:t> and self-assignment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225" y="1447800"/>
            <a:ext cx="7874000" cy="3416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 err="1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MyClass</a:t>
            </a:r>
            <a:r>
              <a:rPr lang="en-US" sz="24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&amp; </a:t>
            </a:r>
            <a:r>
              <a:rPr lang="en-US" sz="2400" dirty="0" err="1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MyClass</a:t>
            </a:r>
            <a:r>
              <a:rPr lang="en-US" sz="24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::operator=(</a:t>
            </a:r>
            <a:r>
              <a:rPr lang="en-US" sz="2400" dirty="0" err="1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MyClass</a:t>
            </a:r>
            <a:r>
              <a:rPr lang="en-US" sz="24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&amp; </a:t>
            </a:r>
            <a:r>
              <a:rPr lang="en-US" sz="2400" dirty="0" err="1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rtSide</a:t>
            </a:r>
            <a:r>
              <a:rPr lang="en-US" sz="24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if ( this == &amp;</a:t>
            </a:r>
            <a:r>
              <a:rPr lang="en-US" sz="2400" dirty="0" err="1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rtSide</a:t>
            </a:r>
            <a:r>
              <a:rPr lang="en-US" sz="24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i="1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//if the right side is the same as the left side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return * this;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code to go ahead and do the copy…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311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6589199" cy="1280890"/>
          </a:xfrm>
        </p:spPr>
        <p:txBody>
          <a:bodyPr/>
          <a:lstStyle/>
          <a:p>
            <a:r>
              <a:rPr lang="en-US" altLang="en-US" dirty="0" smtClean="0"/>
              <a:t>Notes on </a:t>
            </a:r>
            <a:br>
              <a:rPr lang="en-US" altLang="en-US" dirty="0" smtClean="0"/>
            </a:br>
            <a:r>
              <a:rPr lang="en-US" altLang="en-US" dirty="0" smtClean="0"/>
              <a:t>Overloaded Operators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524001" y="1752600"/>
            <a:ext cx="7010400" cy="4158622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Can change meaning of an operator</a:t>
            </a:r>
          </a:p>
          <a:p>
            <a:r>
              <a:rPr lang="en-US" altLang="en-US" sz="2800" dirty="0" smtClean="0"/>
              <a:t>Cannot change the number of operands of the operator</a:t>
            </a:r>
          </a:p>
          <a:p>
            <a:r>
              <a:rPr lang="en-US" altLang="en-US" sz="2800" dirty="0" smtClean="0"/>
              <a:t>Only certain operators can be overloaded.  Cannot overload the following operators:</a:t>
            </a:r>
          </a:p>
          <a:p>
            <a:pPr lvl="1">
              <a:buFontTx/>
              <a:buNone/>
            </a:pPr>
            <a:r>
              <a:rPr lang="en-US" altLang="en-US" sz="2400" dirty="0" smtClean="0"/>
              <a:t>	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?:  .  .*  ::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sizeof</a:t>
            </a:r>
            <a:endParaRPr lang="en-US" altLang="en-US" sz="2400" b="1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91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33400"/>
            <a:ext cx="7010399" cy="57150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en-US" sz="3600" b="1" dirty="0"/>
              <a:t>Unit 1 Module </a:t>
            </a:r>
            <a:r>
              <a:rPr lang="en-US" altLang="en-US" sz="3600" b="1" dirty="0" smtClean="0"/>
              <a:t>7: </a:t>
            </a:r>
            <a:r>
              <a:rPr lang="en-US" sz="3600" b="1" dirty="0" smtClean="0"/>
              <a:t>Operator Overloading</a:t>
            </a:r>
            <a:endParaRPr lang="en-US" sz="3600" b="1" dirty="0"/>
          </a:p>
          <a:p>
            <a:pPr>
              <a:defRPr/>
            </a:pPr>
            <a:endParaRPr lang="en-US" sz="2800" dirty="0"/>
          </a:p>
          <a:p>
            <a:pPr algn="r"/>
            <a:r>
              <a:rPr lang="en-US" sz="2800" dirty="0" smtClean="0"/>
              <a:t>Operator Overloading</a:t>
            </a:r>
            <a:endParaRPr lang="en-US" sz="2800" dirty="0"/>
          </a:p>
          <a:p>
            <a:pPr algn="r"/>
            <a:r>
              <a:rPr lang="en-US" sz="2800" dirty="0"/>
              <a:t>Invoking Operator Overloading</a:t>
            </a:r>
          </a:p>
          <a:p>
            <a:pPr algn="r"/>
            <a:r>
              <a:rPr lang="en-US" sz="2800" dirty="0" smtClean="0"/>
              <a:t>The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</a:t>
            </a:r>
            <a:r>
              <a:rPr lang="en-US" sz="2800" dirty="0" smtClean="0"/>
              <a:t>pointer</a:t>
            </a:r>
            <a:endParaRPr lang="en-US" sz="2800" dirty="0"/>
          </a:p>
          <a:p>
            <a:pPr algn="r"/>
            <a:r>
              <a:rPr lang="en-US" sz="2800" dirty="0" smtClean="0"/>
              <a:t>Overloading Types of Operators </a:t>
            </a:r>
            <a:endParaRPr lang="en-US" sz="2800" dirty="0"/>
          </a:p>
          <a:p>
            <a:pPr algn="r"/>
            <a:r>
              <a:rPr lang="en-US" sz="2800" dirty="0" smtClean="0"/>
              <a:t>Overloading Review</a:t>
            </a:r>
          </a:p>
          <a:p>
            <a:pPr algn="r"/>
            <a:r>
              <a:rPr lang="en-US" sz="2800" dirty="0" smtClean="0"/>
              <a:t>Examples</a:t>
            </a:r>
          </a:p>
          <a:p>
            <a:pPr algn="r"/>
            <a:r>
              <a:rPr lang="en-US" sz="2800" dirty="0" smtClean="0"/>
              <a:t>Object Conversions</a:t>
            </a:r>
            <a:endParaRPr lang="en-US" sz="2800" dirty="0"/>
          </a:p>
          <a:p>
            <a:r>
              <a:rPr lang="en-US" altLang="en-US" dirty="0" smtClean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72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6589199" cy="1280890"/>
          </a:xfrm>
        </p:spPr>
        <p:txBody>
          <a:bodyPr/>
          <a:lstStyle/>
          <a:p>
            <a:r>
              <a:rPr lang="en-US" altLang="en-US" dirty="0" smtClean="0"/>
              <a:t>Notes on </a:t>
            </a:r>
            <a:br>
              <a:rPr lang="en-US" altLang="en-US" dirty="0" smtClean="0"/>
            </a:br>
            <a:r>
              <a:rPr lang="en-US" altLang="en-US" dirty="0" smtClean="0"/>
              <a:t>Overloaded Operators</a:t>
            </a:r>
          </a:p>
        </p:txBody>
      </p:sp>
      <p:graphicFrame>
        <p:nvGraphicFramePr>
          <p:cNvPr id="5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82260321"/>
              </p:ext>
            </p:extLst>
          </p:nvPr>
        </p:nvGraphicFramePr>
        <p:xfrm>
          <a:off x="609600" y="1828800"/>
          <a:ext cx="8358184" cy="263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ocument" r:id="rId4" imgW="7651271" imgH="2410940" progId="Word.Document.8">
                  <p:embed/>
                </p:oleObj>
              </mc:Choice>
              <mc:Fallback>
                <p:oleObj name="Document" r:id="rId4" imgW="7651271" imgH="24109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8358184" cy="263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406032"/>
              </p:ext>
            </p:extLst>
          </p:nvPr>
        </p:nvGraphicFramePr>
        <p:xfrm>
          <a:off x="2274058" y="4617569"/>
          <a:ext cx="5295140" cy="1230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6" imgW="4819291" imgH="1120279" progId="Word.Document.8">
                  <p:embed/>
                </p:oleObj>
              </mc:Choice>
              <mc:Fallback>
                <p:oleObj name="Document" r:id="rId6" imgW="4819291" imgH="11202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058" y="4617569"/>
                        <a:ext cx="5295140" cy="1230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04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6589199" cy="1280890"/>
          </a:xfrm>
        </p:spPr>
        <p:txBody>
          <a:bodyPr/>
          <a:lstStyle/>
          <a:p>
            <a:r>
              <a:rPr lang="en-US" altLang="en-US" dirty="0" smtClean="0"/>
              <a:t>Notes on </a:t>
            </a:r>
            <a:br>
              <a:rPr lang="en-US" altLang="en-US" dirty="0" smtClean="0"/>
            </a:br>
            <a:r>
              <a:rPr lang="en-US" altLang="en-US" dirty="0" smtClean="0"/>
              <a:t>Overloaded Operators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524001" y="1752600"/>
            <a:ext cx="7010400" cy="4158622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So</a:t>
            </a:r>
            <a:r>
              <a:rPr lang="en-US" altLang="en-US" sz="2800" dirty="0"/>
              <a:t>, for example, you can overload the % operator to apply to two objects of type Money or to an object of type Money and a double , but you cannot overload % to combine two doubles.</a:t>
            </a:r>
            <a:endParaRPr lang="en-US" altLang="en-US" sz="2400" b="1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51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153400" cy="1143000"/>
          </a:xfrm>
        </p:spPr>
        <p:txBody>
          <a:bodyPr/>
          <a:lstStyle/>
          <a:p>
            <a:r>
              <a:rPr lang="en-US" altLang="en-US" smtClean="0"/>
              <a:t>Overloading Types of Operators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229600" cy="2895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Courier New" panose="02070309020205020404" pitchFamily="49" charset="0"/>
              </a:rPr>
              <a:t>++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--</a:t>
            </a:r>
            <a:r>
              <a:rPr lang="en-US" altLang="en-US" sz="2400" dirty="0" smtClean="0"/>
              <a:t> operators overloaded differently for prefix vs. postfix notation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  </a:t>
            </a:r>
            <a:r>
              <a:rPr lang="en-US" altLang="en-US" sz="1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Number&amp; operator++ ();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prefix ++: no parameter, returns a </a:t>
            </a:r>
            <a:r>
              <a:rPr lang="en-US" altLang="en-US" sz="19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endParaRPr lang="en-US" altLang="en-US" sz="19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Number  operator++ (</a:t>
            </a:r>
            <a:r>
              <a:rPr lang="en-US" altLang="en-US" sz="19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altLang="en-US" sz="19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9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en-US" sz="1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postfix ++: dummy parameter, returns a </a:t>
            </a:r>
            <a:r>
              <a:rPr lang="en-US" altLang="en-US" sz="19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47822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153400" cy="1143000"/>
          </a:xfrm>
        </p:spPr>
        <p:txBody>
          <a:bodyPr/>
          <a:lstStyle/>
          <a:p>
            <a:r>
              <a:rPr lang="en-US" altLang="en-US" smtClean="0"/>
              <a:t>Overloading Types of Operators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229600" cy="2438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Overloaded relational operators should return a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bool</a:t>
            </a:r>
            <a:r>
              <a:rPr lang="en-US" altLang="en-US" sz="2400" dirty="0" smtClean="0"/>
              <a:t> value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 smtClean="0"/>
              <a:t>      </a:t>
            </a:r>
            <a:r>
              <a:rPr lang="en-US" alt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operator==(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Array&amp;)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equality operator </a:t>
            </a:r>
          </a:p>
        </p:txBody>
      </p:sp>
    </p:spTree>
    <p:extLst>
      <p:ext uri="{BB962C8B-B14F-4D97-AF65-F5344CB8AC3E}">
        <p14:creationId xmlns:p14="http://schemas.microsoft.com/office/powerpoint/2010/main" val="249506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153400" cy="1143000"/>
          </a:xfrm>
        </p:spPr>
        <p:txBody>
          <a:bodyPr/>
          <a:lstStyle/>
          <a:p>
            <a:r>
              <a:rPr lang="en-US" altLang="en-US" smtClean="0"/>
              <a:t>Overloading Types of Operators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315686" y="1905000"/>
            <a:ext cx="822960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Overloaded stream operators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&gt;&gt;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&lt;&lt;</a:t>
            </a:r>
            <a:r>
              <a:rPr lang="en-US" altLang="en-US" sz="2400" dirty="0" smtClean="0"/>
              <a:t> must return reference to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istream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ostream</a:t>
            </a:r>
            <a:r>
              <a:rPr lang="en-US" altLang="en-US" sz="2400" dirty="0" smtClean="0"/>
              <a:t> objects and take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istream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ostream</a:t>
            </a:r>
            <a:r>
              <a:rPr lang="en-US" altLang="en-US" sz="2400" dirty="0" smtClean="0"/>
              <a:t> objects as parameters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operator&gt;&gt;(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&amp;, 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</p:txBody>
      </p:sp>
    </p:spTree>
    <p:extLst>
      <p:ext uri="{BB962C8B-B14F-4D97-AF65-F5344CB8AC3E}">
        <p14:creationId xmlns:p14="http://schemas.microsoft.com/office/powerpoint/2010/main" val="252908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Overloaded </a:t>
            </a:r>
            <a:r>
              <a:rPr lang="en-US" altLang="en-US" smtClean="0">
                <a:latin typeface="Courier New" panose="02070309020205020404" pitchFamily="49" charset="0"/>
              </a:rPr>
              <a:t>[]</a:t>
            </a:r>
            <a:r>
              <a:rPr lang="en-US" altLang="en-US" smtClean="0"/>
              <a:t> Operator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294688" cy="457200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Can create classes that behave like arrays, provide bounds-checking on subscripts</a:t>
            </a:r>
          </a:p>
          <a:p>
            <a:r>
              <a:rPr lang="en-US" altLang="en-US" sz="2400" dirty="0" smtClean="0"/>
              <a:t>Must consider constructor, destructor</a:t>
            </a:r>
          </a:p>
          <a:p>
            <a:r>
              <a:rPr lang="en-US" altLang="en-US" sz="2400" dirty="0" smtClean="0"/>
              <a:t>Overloaded [] returns a reference to object, not an object itself</a:t>
            </a:r>
          </a:p>
        </p:txBody>
      </p:sp>
    </p:spTree>
    <p:extLst>
      <p:ext uri="{BB962C8B-B14F-4D97-AF65-F5344CB8AC3E}">
        <p14:creationId xmlns:p14="http://schemas.microsoft.com/office/powerpoint/2010/main" val="105665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Object Conversion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06575"/>
            <a:ext cx="8382000" cy="37417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Type of an object can be converted to another type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Automatically done for built-in data types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Must write an operator function to perform conversion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To convert an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FeetInches</a:t>
            </a:r>
            <a:r>
              <a:rPr lang="en-US" altLang="en-US" sz="2400" dirty="0" smtClean="0"/>
              <a:t> object to an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400" dirty="0" smtClean="0"/>
              <a:t>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000" dirty="0" smtClean="0"/>
              <a:t>	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FeetInches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::operator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() </a:t>
            </a:r>
            <a:br>
              <a:rPr lang="en-US" altLang="en-US" sz="2000" b="1" dirty="0" smtClean="0">
                <a:latin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</a:rPr>
              <a:t>{return feet;}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Assuming distance is a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FeetInches</a:t>
            </a:r>
            <a:r>
              <a:rPr lang="en-US" altLang="en-US" sz="2400" dirty="0" smtClean="0"/>
              <a:t> object, allows statements like: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000" dirty="0" smtClean="0"/>
              <a:t>	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d = distance;</a:t>
            </a:r>
          </a:p>
        </p:txBody>
      </p:sp>
    </p:spTree>
    <p:extLst>
      <p:ext uri="{BB962C8B-B14F-4D97-AF65-F5344CB8AC3E}">
        <p14:creationId xmlns:p14="http://schemas.microsoft.com/office/powerpoint/2010/main" val="162753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/>
          <a:lstStyle/>
          <a:p>
            <a:r>
              <a:rPr lang="en-US" altLang="en-US" smtClean="0"/>
              <a:t>Object Conversion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34440"/>
            <a:ext cx="7999413" cy="3741738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 // Overloaded operator functions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	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FeetInches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 operator + (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const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FeetInches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 &amp;);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// Overloaded +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	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FeetInches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 operator - (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const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FeetInches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 &amp;);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// Overloaded -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	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FeetInches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 operator ++ ();				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// Prefix ++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	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FeetInches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 operator ++ (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);	</a:t>
            </a:r>
            <a:r>
              <a:rPr lang="en-US" alt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// dummy included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		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// Postfix ++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	bool operator &gt; (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const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FeetInches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 &amp;);		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// Overloaded &gt;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	bool operator &lt; (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const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FeetInches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 &amp;);		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// Overloaded &lt;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	bool operator == (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const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FeetInches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 &amp;);		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// Overloaded ==</a:t>
            </a:r>
          </a:p>
        </p:txBody>
      </p:sp>
    </p:spTree>
    <p:extLst>
      <p:ext uri="{BB962C8B-B14F-4D97-AF65-F5344CB8AC3E}">
        <p14:creationId xmlns:p14="http://schemas.microsoft.com/office/powerpoint/2010/main" val="3848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610600" cy="1143000"/>
          </a:xfrm>
        </p:spPr>
        <p:txBody>
          <a:bodyPr/>
          <a:lstStyle/>
          <a:p>
            <a:r>
              <a:rPr lang="en-US" altLang="en-US" smtClean="0"/>
              <a:t>Overloading quick review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" y="1295400"/>
            <a:ext cx="8854440" cy="507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</a:rPr>
              <a:t>Rules on Overloading Operators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■ When overloading an operator, at least one parameter (one operand) of the </a:t>
            </a:r>
            <a:r>
              <a:rPr lang="en-US" dirty="0" smtClean="0">
                <a:solidFill>
                  <a:srgbClr val="000000"/>
                </a:solidFill>
              </a:rPr>
              <a:t>resulting overloaded </a:t>
            </a:r>
            <a:r>
              <a:rPr lang="en-US" dirty="0">
                <a:solidFill>
                  <a:srgbClr val="000000"/>
                </a:solidFill>
              </a:rPr>
              <a:t>operator must be of a class type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■ Most operators can be overloaded as a member of the class, a friend of the class, or </a:t>
            </a:r>
            <a:r>
              <a:rPr lang="en-US" dirty="0" smtClean="0">
                <a:solidFill>
                  <a:srgbClr val="000000"/>
                </a:solidFill>
              </a:rPr>
              <a:t>a nonmember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nonfriend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■ The following operators can only be overloaded as (</a:t>
            </a:r>
            <a:r>
              <a:rPr lang="en-US" dirty="0" err="1">
                <a:solidFill>
                  <a:srgbClr val="000000"/>
                </a:solidFill>
              </a:rPr>
              <a:t>nonstatic</a:t>
            </a:r>
            <a:r>
              <a:rPr lang="en-US" dirty="0">
                <a:solidFill>
                  <a:srgbClr val="000000"/>
                </a:solidFill>
              </a:rPr>
              <a:t>) members of the class: =, [], -&gt;, and </a:t>
            </a:r>
            <a:r>
              <a:rPr lang="en-US" dirty="0" smtClean="0">
                <a:solidFill>
                  <a:srgbClr val="000000"/>
                </a:solidFill>
              </a:rPr>
              <a:t>().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■ You cannot create a new operator. All you can do is overload existing operators such as +, -, *, /, %, and so forth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■ You cannot change the number of arguments that an operator takes. For example, </a:t>
            </a:r>
            <a:r>
              <a:rPr lang="en-US" dirty="0" smtClean="0">
                <a:solidFill>
                  <a:srgbClr val="000000"/>
                </a:solidFill>
              </a:rPr>
              <a:t>you cannot </a:t>
            </a:r>
            <a:r>
              <a:rPr lang="en-US" dirty="0">
                <a:solidFill>
                  <a:srgbClr val="000000"/>
                </a:solidFill>
              </a:rPr>
              <a:t>change % from a binary to a unary operator when you overload %; you </a:t>
            </a:r>
            <a:r>
              <a:rPr lang="en-US" dirty="0" smtClean="0">
                <a:solidFill>
                  <a:srgbClr val="000000"/>
                </a:solidFill>
              </a:rPr>
              <a:t>cannot change </a:t>
            </a:r>
            <a:r>
              <a:rPr lang="en-US" dirty="0">
                <a:solidFill>
                  <a:srgbClr val="000000"/>
                </a:solidFill>
              </a:rPr>
              <a:t>++ from a unary to a binary operator when you overload it.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80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610600" cy="1143000"/>
          </a:xfrm>
        </p:spPr>
        <p:txBody>
          <a:bodyPr/>
          <a:lstStyle/>
          <a:p>
            <a:r>
              <a:rPr lang="en-US" altLang="en-US" smtClean="0"/>
              <a:t>Overloading quick review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1295400"/>
            <a:ext cx="8839200" cy="31393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</a:rPr>
              <a:t>Rules on Overloading Operators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■ </a:t>
            </a:r>
            <a:r>
              <a:rPr lang="en-US" dirty="0">
                <a:solidFill>
                  <a:srgbClr val="000000"/>
                </a:solidFill>
              </a:rPr>
              <a:t>You cannot change the precedence of an operator. An overloaded operator has </a:t>
            </a:r>
            <a:r>
              <a:rPr lang="en-US" dirty="0" smtClean="0">
                <a:solidFill>
                  <a:srgbClr val="000000"/>
                </a:solidFill>
              </a:rPr>
              <a:t>the same </a:t>
            </a:r>
            <a:r>
              <a:rPr lang="en-US" dirty="0">
                <a:solidFill>
                  <a:srgbClr val="000000"/>
                </a:solidFill>
              </a:rPr>
              <a:t>precedence as the ordinary version of the operator. For example, x*y + </a:t>
            </a:r>
            <a:r>
              <a:rPr lang="en-US" dirty="0" smtClean="0">
                <a:solidFill>
                  <a:srgbClr val="000000"/>
                </a:solidFill>
              </a:rPr>
              <a:t>z always </a:t>
            </a:r>
            <a:r>
              <a:rPr lang="en-US" dirty="0">
                <a:solidFill>
                  <a:srgbClr val="000000"/>
                </a:solidFill>
              </a:rPr>
              <a:t>means (x*y) + z, even if x, y, and z are objects and the operators + and </a:t>
            </a:r>
            <a:r>
              <a:rPr lang="en-US" dirty="0" smtClean="0">
                <a:solidFill>
                  <a:srgbClr val="000000"/>
                </a:solidFill>
              </a:rPr>
              <a:t>* have </a:t>
            </a:r>
            <a:r>
              <a:rPr lang="en-US" dirty="0">
                <a:solidFill>
                  <a:srgbClr val="000000"/>
                </a:solidFill>
              </a:rPr>
              <a:t>been overloaded for the appropriate classes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■ The following operators cannot be overloaded: the dot operator </a:t>
            </a:r>
            <a:r>
              <a:rPr lang="en-US" dirty="0" smtClean="0">
                <a:solidFill>
                  <a:srgbClr val="000000"/>
                </a:solidFill>
              </a:rPr>
              <a:t>(.), </a:t>
            </a:r>
            <a:r>
              <a:rPr lang="en-US" dirty="0">
                <a:solidFill>
                  <a:srgbClr val="000000"/>
                </a:solidFill>
              </a:rPr>
              <a:t>the scope resolution operator </a:t>
            </a:r>
            <a:r>
              <a:rPr lang="en-US" dirty="0" smtClean="0">
                <a:solidFill>
                  <a:srgbClr val="000000"/>
                </a:solidFill>
              </a:rPr>
              <a:t>(::), </a:t>
            </a:r>
            <a:r>
              <a:rPr lang="en-US" dirty="0" err="1">
                <a:solidFill>
                  <a:srgbClr val="000000"/>
                </a:solidFill>
              </a:rPr>
              <a:t>sizeof</a:t>
            </a:r>
            <a:r>
              <a:rPr lang="en-US" dirty="0">
                <a:solidFill>
                  <a:srgbClr val="000000"/>
                </a:solidFill>
              </a:rPr>
              <a:t>, ?:, and the operator .*, which is not discussed in this book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■ An overloaded operator cannot have default arguments.</a:t>
            </a:r>
          </a:p>
        </p:txBody>
      </p:sp>
    </p:spTree>
    <p:extLst>
      <p:ext uri="{BB962C8B-B14F-4D97-AF65-F5344CB8AC3E}">
        <p14:creationId xmlns:p14="http://schemas.microsoft.com/office/powerpoint/2010/main" val="66737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Operator Overloading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534400" cy="434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400" dirty="0" smtClean="0"/>
              <a:t>C++ has abundance of operators, such as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=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+</a:t>
            </a:r>
            <a:r>
              <a:rPr lang="en-US" altLang="en-US" sz="2400" dirty="0" smtClean="0"/>
              <a:t>, and others can be redefined when used with objects of a class</a:t>
            </a:r>
          </a:p>
          <a:p>
            <a:pPr>
              <a:lnSpc>
                <a:spcPct val="85000"/>
              </a:lnSpc>
            </a:pPr>
            <a:r>
              <a:rPr lang="en-US" altLang="en-US" sz="2400" dirty="0"/>
              <a:t>We do this by overloading with classes and objects. </a:t>
            </a:r>
            <a:endParaRPr lang="en-US" altLang="en-US" sz="2400" dirty="0" smtClean="0"/>
          </a:p>
          <a:p>
            <a:pPr>
              <a:lnSpc>
                <a:spcPct val="85000"/>
              </a:lnSpc>
            </a:pPr>
            <a:r>
              <a:rPr lang="en-US" altLang="en-US" sz="2400" dirty="0" smtClean="0"/>
              <a:t>Problems with copy constructor’s inability to work with simple assignment statements, for example, cause it to perform member-wise assignments</a:t>
            </a:r>
          </a:p>
          <a:p>
            <a:pPr>
              <a:lnSpc>
                <a:spcPct val="85000"/>
              </a:lnSpc>
            </a:pPr>
            <a:r>
              <a:rPr lang="en-US" altLang="en-US" sz="2400" dirty="0" smtClean="0"/>
              <a:t>We can reload operator functions like the assignment operator to overcome this</a:t>
            </a:r>
          </a:p>
        </p:txBody>
      </p:sp>
    </p:spTree>
    <p:extLst>
      <p:ext uri="{BB962C8B-B14F-4D97-AF65-F5344CB8AC3E}">
        <p14:creationId xmlns:p14="http://schemas.microsoft.com/office/powerpoint/2010/main" val="225867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Overloading &gt;&gt; and &lt;&lt;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Enables input and output of our objects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Similar to other operator overloads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New subtleties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smtClean="0"/>
              <a:t>Improves readability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Like all operator overloads do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Enables:</a:t>
            </a:r>
            <a:br>
              <a:rPr lang="en-US" altLang="en-US" sz="2400" smtClean="0"/>
            </a:br>
            <a:r>
              <a:rPr lang="en-US" altLang="en-US" sz="2400" smtClean="0"/>
              <a:t>cout &lt;&lt; myObject;</a:t>
            </a:r>
            <a:br>
              <a:rPr lang="en-US" altLang="en-US" sz="2400" smtClean="0"/>
            </a:br>
            <a:r>
              <a:rPr lang="en-US" altLang="en-US" sz="2400" smtClean="0"/>
              <a:t>cin &gt;&gt; myObject;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Instead of need for:</a:t>
            </a:r>
            <a:br>
              <a:rPr lang="en-US" altLang="en-US" sz="2400" smtClean="0"/>
            </a:br>
            <a:r>
              <a:rPr lang="en-US" altLang="en-US" sz="2400" smtClean="0"/>
              <a:t>myObject.output(); …</a:t>
            </a:r>
          </a:p>
        </p:txBody>
      </p:sp>
    </p:spTree>
    <p:extLst>
      <p:ext uri="{BB962C8B-B14F-4D97-AF65-F5344CB8AC3E}">
        <p14:creationId xmlns:p14="http://schemas.microsoft.com/office/powerpoint/2010/main" val="26606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Overloading &lt;&lt;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800" smtClean="0"/>
              <a:t>Insertion operator, &lt;&lt;</a:t>
            </a:r>
          </a:p>
          <a:p>
            <a:pPr lvl="1"/>
            <a:r>
              <a:rPr lang="en-US" altLang="en-US" sz="2400" smtClean="0"/>
              <a:t>Used with cout</a:t>
            </a:r>
          </a:p>
          <a:p>
            <a:pPr lvl="1"/>
            <a:r>
              <a:rPr lang="en-US" altLang="en-US" sz="2400" smtClean="0"/>
              <a:t>A binary operator</a:t>
            </a:r>
          </a:p>
          <a:p>
            <a:pPr>
              <a:spcBef>
                <a:spcPct val="50000"/>
              </a:spcBef>
            </a:pPr>
            <a:r>
              <a:rPr lang="en-US" altLang="en-US" sz="2800" smtClean="0"/>
              <a:t>Example:</a:t>
            </a:r>
            <a:br>
              <a:rPr lang="en-US" altLang="en-US" sz="2800" smtClean="0"/>
            </a:br>
            <a:r>
              <a:rPr lang="en-US" altLang="en-US" sz="2400" smtClean="0"/>
              <a:t>cout &lt;&lt; "Hello";</a:t>
            </a:r>
          </a:p>
          <a:p>
            <a:pPr lvl="1"/>
            <a:r>
              <a:rPr lang="en-US" altLang="en-US" sz="2400" smtClean="0"/>
              <a:t>Operator is &lt;&lt;</a:t>
            </a:r>
          </a:p>
          <a:p>
            <a:pPr lvl="1"/>
            <a:r>
              <a:rPr lang="en-US" altLang="en-US" sz="2400" smtClean="0"/>
              <a:t>1</a:t>
            </a:r>
            <a:r>
              <a:rPr lang="en-US" altLang="en-US" sz="2400" baseline="30000" smtClean="0"/>
              <a:t>st</a:t>
            </a:r>
            <a:r>
              <a:rPr lang="en-US" altLang="en-US" sz="2400" smtClean="0"/>
              <a:t> operand is predefined object </a:t>
            </a:r>
            <a:r>
              <a:rPr lang="en-US" altLang="en-US" sz="2400" i="1" smtClean="0"/>
              <a:t>cout</a:t>
            </a:r>
            <a:endParaRPr lang="en-US" altLang="en-US" sz="2400" smtClean="0"/>
          </a:p>
          <a:p>
            <a:pPr lvl="2"/>
            <a:r>
              <a:rPr lang="en-US" altLang="en-US" sz="2000" smtClean="0"/>
              <a:t>From library iostream</a:t>
            </a:r>
          </a:p>
          <a:p>
            <a:pPr lvl="1"/>
            <a:r>
              <a:rPr lang="en-US" altLang="en-US" sz="2400" smtClean="0"/>
              <a:t>2</a:t>
            </a:r>
            <a:r>
              <a:rPr lang="en-US" altLang="en-US" sz="2400" baseline="30000" smtClean="0"/>
              <a:t>nd</a:t>
            </a:r>
            <a:r>
              <a:rPr lang="en-US" altLang="en-US" sz="2400" smtClean="0"/>
              <a:t> operand is literal string "Hello"</a:t>
            </a:r>
          </a:p>
        </p:txBody>
      </p:sp>
    </p:spTree>
    <p:extLst>
      <p:ext uri="{BB962C8B-B14F-4D97-AF65-F5344CB8AC3E}">
        <p14:creationId xmlns:p14="http://schemas.microsoft.com/office/powerpoint/2010/main" val="389407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228600" y="228600"/>
            <a:ext cx="87630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 smtClean="0">
                <a:solidFill>
                  <a:srgbClr val="000000"/>
                </a:solidFill>
                <a:latin typeface="OptimaLTStd-Bold"/>
              </a:rPr>
              <a:t>Overloading </a:t>
            </a:r>
            <a:r>
              <a:rPr lang="en-US" altLang="en-US" dirty="0" smtClean="0">
                <a:solidFill>
                  <a:srgbClr val="000000"/>
                </a:solidFill>
                <a:latin typeface="CourierStd"/>
              </a:rPr>
              <a:t>&gt;&gt; </a:t>
            </a:r>
            <a:r>
              <a:rPr lang="en-US" altLang="en-US" b="1" dirty="0" smtClean="0">
                <a:solidFill>
                  <a:srgbClr val="000000"/>
                </a:solidFill>
                <a:latin typeface="OptimaLTStd-Bold"/>
              </a:rPr>
              <a:t>and </a:t>
            </a:r>
            <a:r>
              <a:rPr lang="en-US" altLang="en-US" dirty="0" smtClean="0">
                <a:solidFill>
                  <a:srgbClr val="000000"/>
                </a:solidFill>
                <a:latin typeface="CourierStd"/>
              </a:rPr>
              <a:t>&lt;&lt;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dirty="0" smtClean="0">
              <a:solidFill>
                <a:srgbClr val="000000"/>
              </a:solidFill>
              <a:latin typeface="CourierStd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Univers-Light"/>
              </a:rPr>
              <a:t>The input and output operators </a:t>
            </a:r>
            <a:r>
              <a:rPr lang="en-US" altLang="en-US" sz="1800" dirty="0" smtClean="0">
                <a:solidFill>
                  <a:srgbClr val="000000"/>
                </a:solidFill>
                <a:latin typeface="CourierStd"/>
              </a:rPr>
              <a:t>&gt;&gt; </a:t>
            </a:r>
            <a:r>
              <a:rPr lang="en-US" altLang="en-US" sz="1800" dirty="0" smtClean="0">
                <a:solidFill>
                  <a:srgbClr val="000000"/>
                </a:solidFill>
                <a:latin typeface="Univers-Light"/>
              </a:rPr>
              <a:t>and </a:t>
            </a:r>
            <a:r>
              <a:rPr lang="en-US" altLang="en-US" sz="1800" dirty="0" smtClean="0">
                <a:solidFill>
                  <a:srgbClr val="000000"/>
                </a:solidFill>
                <a:latin typeface="CourierStd"/>
              </a:rPr>
              <a:t>&lt;&lt; </a:t>
            </a:r>
            <a:r>
              <a:rPr lang="en-US" altLang="en-US" sz="1800" dirty="0" smtClean="0">
                <a:solidFill>
                  <a:srgbClr val="000000"/>
                </a:solidFill>
                <a:latin typeface="Univers-Light"/>
              </a:rPr>
              <a:t>can be overloaded just like any other operators. If you want the operators to behave as expected for 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Std"/>
              </a:rPr>
              <a:t>cin</a:t>
            </a:r>
            <a:r>
              <a:rPr lang="en-US" altLang="en-US" sz="1800" dirty="0" smtClean="0">
                <a:solidFill>
                  <a:srgbClr val="000000"/>
                </a:solidFill>
                <a:latin typeface="Univers-Light"/>
              </a:rPr>
              <a:t>, 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Std"/>
              </a:rPr>
              <a:t>cout</a:t>
            </a:r>
            <a:r>
              <a:rPr lang="en-US" altLang="en-US" sz="1800" dirty="0" smtClean="0">
                <a:solidFill>
                  <a:srgbClr val="000000"/>
                </a:solidFill>
                <a:latin typeface="Univers-Light"/>
              </a:rPr>
              <a:t>, and fi le I/O, then the value returned should be of type 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Std"/>
              </a:rPr>
              <a:t>istream</a:t>
            </a:r>
            <a:r>
              <a:rPr lang="en-US" altLang="en-US" sz="1800" dirty="0" smtClean="0">
                <a:solidFill>
                  <a:srgbClr val="000000"/>
                </a:solidFill>
                <a:latin typeface="CourierStd"/>
              </a:rPr>
              <a:t> </a:t>
            </a:r>
            <a:r>
              <a:rPr lang="en-US" altLang="en-US" sz="1800" dirty="0" smtClean="0">
                <a:solidFill>
                  <a:srgbClr val="000000"/>
                </a:solidFill>
                <a:latin typeface="Univers-Light"/>
              </a:rPr>
              <a:t>for input and 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Std"/>
              </a:rPr>
              <a:t>ostream</a:t>
            </a:r>
            <a:r>
              <a:rPr lang="en-US" altLang="en-US" sz="1800" dirty="0" smtClean="0">
                <a:solidFill>
                  <a:srgbClr val="000000"/>
                </a:solidFill>
                <a:latin typeface="CourierStd"/>
              </a:rPr>
              <a:t> </a:t>
            </a:r>
            <a:r>
              <a:rPr lang="en-US" altLang="en-US" sz="1800" dirty="0" smtClean="0">
                <a:solidFill>
                  <a:srgbClr val="000000"/>
                </a:solidFill>
                <a:latin typeface="Univers-Light"/>
              </a:rPr>
              <a:t>for output, and the value should be returned by reference.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 smtClean="0">
              <a:solidFill>
                <a:srgbClr val="000000"/>
              </a:solidFill>
              <a:latin typeface="Univers-Light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dirty="0" smtClean="0">
                <a:solidFill>
                  <a:srgbClr val="000000"/>
                </a:solidFill>
                <a:latin typeface="OptimaLTStd-Bold"/>
              </a:rPr>
              <a:t>DECLARATIONS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AEF0"/>
                </a:solidFill>
                <a:latin typeface="CourierStd"/>
              </a:rPr>
              <a:t>class </a:t>
            </a:r>
            <a:r>
              <a:rPr lang="en-US" altLang="en-US" sz="1800" i="1" dirty="0" err="1" smtClean="0">
                <a:solidFill>
                  <a:srgbClr val="000000"/>
                </a:solidFill>
                <a:latin typeface="CourierStd-Oblique"/>
              </a:rPr>
              <a:t>Class_Name</a:t>
            </a:r>
            <a:endParaRPr lang="en-US" altLang="en-US" sz="1800" i="1" dirty="0" smtClean="0">
              <a:solidFill>
                <a:srgbClr val="000000"/>
              </a:solidFill>
              <a:latin typeface="CourierStd-Oblique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urierStd"/>
              </a:rPr>
              <a:t>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urierStd"/>
              </a:rPr>
              <a:t>. . 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AEF0"/>
                </a:solidFill>
                <a:latin typeface="CourierStd"/>
              </a:rPr>
              <a:t>public</a:t>
            </a:r>
            <a:r>
              <a:rPr lang="en-US" altLang="en-US" sz="1800" dirty="0" smtClean="0">
                <a:solidFill>
                  <a:srgbClr val="000000"/>
                </a:solidFill>
                <a:latin typeface="CourierStd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urierStd"/>
              </a:rPr>
              <a:t>. . 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AEF0"/>
                </a:solidFill>
                <a:latin typeface="CourierStd"/>
              </a:rPr>
              <a:t>friend 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Std"/>
              </a:rPr>
              <a:t>istream</a:t>
            </a:r>
            <a:r>
              <a:rPr lang="en-US" altLang="en-US" sz="1800" dirty="0" smtClean="0">
                <a:solidFill>
                  <a:srgbClr val="000000"/>
                </a:solidFill>
                <a:latin typeface="CourierStd"/>
              </a:rPr>
              <a:t>&amp; </a:t>
            </a:r>
            <a:r>
              <a:rPr lang="en-US" altLang="en-US" sz="1800" dirty="0" smtClean="0">
                <a:solidFill>
                  <a:srgbClr val="00AEF0"/>
                </a:solidFill>
                <a:latin typeface="CourierStd"/>
              </a:rPr>
              <a:t>operator </a:t>
            </a:r>
            <a:r>
              <a:rPr lang="en-US" altLang="en-US" sz="1800" dirty="0" smtClean="0">
                <a:solidFill>
                  <a:srgbClr val="000000"/>
                </a:solidFill>
                <a:latin typeface="CourierStd"/>
              </a:rPr>
              <a:t>&gt;&gt;(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Std"/>
              </a:rPr>
              <a:t>istream</a:t>
            </a:r>
            <a:r>
              <a:rPr lang="en-US" altLang="en-US" sz="1800" dirty="0" smtClean="0">
                <a:solidFill>
                  <a:srgbClr val="000000"/>
                </a:solidFill>
                <a:latin typeface="CourierStd"/>
              </a:rPr>
              <a:t>&amp; </a:t>
            </a:r>
            <a:r>
              <a:rPr lang="en-US" altLang="en-US" sz="1800" i="1" dirty="0" smtClean="0">
                <a:solidFill>
                  <a:srgbClr val="000000"/>
                </a:solidFill>
                <a:latin typeface="CourierStd-Oblique"/>
              </a:rPr>
              <a:t>Parameter_1,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i="1" dirty="0" smtClean="0">
                <a:solidFill>
                  <a:srgbClr val="000000"/>
                </a:solidFill>
                <a:latin typeface="CourierStd-Oblique"/>
              </a:rPr>
              <a:t>					</a:t>
            </a:r>
            <a:r>
              <a:rPr lang="en-US" altLang="en-US" sz="1800" i="1" dirty="0" err="1" smtClean="0">
                <a:solidFill>
                  <a:srgbClr val="000000"/>
                </a:solidFill>
                <a:latin typeface="CourierStd-Oblique"/>
              </a:rPr>
              <a:t>Class_Name</a:t>
            </a:r>
            <a:r>
              <a:rPr lang="en-US" altLang="en-US" sz="1800" i="1" dirty="0" smtClean="0">
                <a:solidFill>
                  <a:srgbClr val="000000"/>
                </a:solidFill>
                <a:latin typeface="CourierStd-Oblique"/>
              </a:rPr>
              <a:t>&amp; Parameter_2);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AEF0"/>
                </a:solidFill>
                <a:latin typeface="CourierStd"/>
              </a:rPr>
              <a:t>friend 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Std"/>
              </a:rPr>
              <a:t>ostream</a:t>
            </a:r>
            <a:r>
              <a:rPr lang="en-US" altLang="en-US" sz="1800" dirty="0" smtClean="0">
                <a:solidFill>
                  <a:srgbClr val="000000"/>
                </a:solidFill>
                <a:latin typeface="CourierStd"/>
              </a:rPr>
              <a:t>&amp; </a:t>
            </a:r>
            <a:r>
              <a:rPr lang="en-US" altLang="en-US" sz="1800" dirty="0" smtClean="0">
                <a:solidFill>
                  <a:srgbClr val="00AEF0"/>
                </a:solidFill>
                <a:latin typeface="CourierStd"/>
              </a:rPr>
              <a:t>operator </a:t>
            </a:r>
            <a:r>
              <a:rPr lang="en-US" altLang="en-US" sz="1800" dirty="0" smtClean="0">
                <a:solidFill>
                  <a:srgbClr val="000000"/>
                </a:solidFill>
                <a:latin typeface="CourierStd"/>
              </a:rPr>
              <a:t>&lt;&lt;(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Std"/>
              </a:rPr>
              <a:t>ostream</a:t>
            </a:r>
            <a:r>
              <a:rPr lang="en-US" altLang="en-US" sz="1800" dirty="0" smtClean="0">
                <a:solidFill>
                  <a:srgbClr val="000000"/>
                </a:solidFill>
                <a:latin typeface="CourierStd"/>
              </a:rPr>
              <a:t>&amp; </a:t>
            </a:r>
            <a:r>
              <a:rPr lang="en-US" altLang="en-US" sz="1800" i="1" dirty="0" smtClean="0">
                <a:solidFill>
                  <a:srgbClr val="000000"/>
                </a:solidFill>
                <a:latin typeface="CourierStd-Oblique"/>
              </a:rPr>
              <a:t>Parameter_3,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i="1" dirty="0" smtClean="0">
                <a:solidFill>
                  <a:srgbClr val="000000"/>
                </a:solidFill>
                <a:latin typeface="CourierStd-Oblique"/>
              </a:rPr>
              <a:t>					</a:t>
            </a:r>
            <a:r>
              <a:rPr lang="en-US" altLang="en-US" sz="1800" dirty="0" err="1" smtClean="0">
                <a:solidFill>
                  <a:srgbClr val="00AEF0"/>
                </a:solidFill>
                <a:latin typeface="CourierStd"/>
              </a:rPr>
              <a:t>const</a:t>
            </a:r>
            <a:r>
              <a:rPr lang="en-US" altLang="en-US" sz="1800" dirty="0" smtClean="0">
                <a:solidFill>
                  <a:srgbClr val="00AEF0"/>
                </a:solidFill>
                <a:latin typeface="CourierStd"/>
              </a:rPr>
              <a:t> </a:t>
            </a:r>
            <a:r>
              <a:rPr lang="en-US" altLang="en-US" sz="1800" i="1" dirty="0" err="1" smtClean="0">
                <a:solidFill>
                  <a:srgbClr val="000000"/>
                </a:solidFill>
                <a:latin typeface="CourierStd-Oblique"/>
              </a:rPr>
              <a:t>Class_Name</a:t>
            </a:r>
            <a:r>
              <a:rPr lang="en-US" altLang="en-US" sz="1800" i="1" dirty="0" smtClean="0">
                <a:solidFill>
                  <a:srgbClr val="000000"/>
                </a:solidFill>
                <a:latin typeface="CourierStd-Oblique"/>
              </a:rPr>
              <a:t>&amp; Parameter_4);</a:t>
            </a:r>
            <a:endParaRPr lang="en-US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1028649">
            <a:off x="1466850" y="2735263"/>
            <a:ext cx="7335838" cy="708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FFFFFF"/>
                </a:solidFill>
              </a:rPr>
              <a:t> friend </a:t>
            </a:r>
            <a:r>
              <a:rPr lang="en-US" sz="2000" dirty="0" err="1">
                <a:solidFill>
                  <a:srgbClr val="FFFFFF"/>
                </a:solidFill>
              </a:rPr>
              <a:t>ostream</a:t>
            </a:r>
            <a:r>
              <a:rPr lang="en-US" sz="2000" dirty="0">
                <a:solidFill>
                  <a:srgbClr val="FFFFFF"/>
                </a:solidFill>
              </a:rPr>
              <a:t> &amp;operator &lt;&lt; (</a:t>
            </a:r>
            <a:r>
              <a:rPr lang="en-US" sz="2000" dirty="0" err="1">
                <a:solidFill>
                  <a:srgbClr val="FFFFFF"/>
                </a:solidFill>
              </a:rPr>
              <a:t>ostream</a:t>
            </a:r>
            <a:r>
              <a:rPr lang="en-US" sz="2000" dirty="0">
                <a:solidFill>
                  <a:srgbClr val="FFFFFF"/>
                </a:solidFill>
              </a:rPr>
              <a:t> &amp;, </a:t>
            </a:r>
            <a:r>
              <a:rPr lang="en-US" sz="2000" dirty="0" err="1">
                <a:solidFill>
                  <a:srgbClr val="FFFFFF"/>
                </a:solidFill>
              </a:rPr>
              <a:t>const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FeetInches</a:t>
            </a:r>
            <a:r>
              <a:rPr lang="en-US" sz="2000" dirty="0">
                <a:solidFill>
                  <a:srgbClr val="FFFFFF"/>
                </a:solidFill>
              </a:rPr>
              <a:t> &amp;);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FFFFFF"/>
                </a:solidFill>
              </a:rPr>
              <a:t>   friend </a:t>
            </a:r>
            <a:r>
              <a:rPr lang="en-US" sz="2000" dirty="0" err="1">
                <a:solidFill>
                  <a:srgbClr val="FFFFFF"/>
                </a:solidFill>
              </a:rPr>
              <a:t>istream</a:t>
            </a:r>
            <a:r>
              <a:rPr lang="en-US" sz="2000" dirty="0">
                <a:solidFill>
                  <a:srgbClr val="FFFFFF"/>
                </a:solidFill>
              </a:rPr>
              <a:t> &amp;operator &gt;&gt; (</a:t>
            </a:r>
            <a:r>
              <a:rPr lang="en-US" sz="2000" dirty="0" err="1">
                <a:solidFill>
                  <a:srgbClr val="FFFFFF"/>
                </a:solidFill>
              </a:rPr>
              <a:t>istream</a:t>
            </a:r>
            <a:r>
              <a:rPr lang="en-US" sz="2000" dirty="0">
                <a:solidFill>
                  <a:srgbClr val="FFFFFF"/>
                </a:solidFill>
              </a:rPr>
              <a:t> &amp;, </a:t>
            </a:r>
            <a:r>
              <a:rPr lang="en-US" sz="2000" dirty="0" err="1">
                <a:solidFill>
                  <a:srgbClr val="FFFFFF"/>
                </a:solidFill>
              </a:rPr>
              <a:t>FeetInches</a:t>
            </a:r>
            <a:r>
              <a:rPr lang="en-US" sz="2000" dirty="0">
                <a:solidFill>
                  <a:srgbClr val="FFFFFF"/>
                </a:solidFill>
              </a:rPr>
              <a:t> &amp;);</a:t>
            </a:r>
          </a:p>
        </p:txBody>
      </p:sp>
    </p:spTree>
    <p:extLst>
      <p:ext uri="{BB962C8B-B14F-4D97-AF65-F5344CB8AC3E}">
        <p14:creationId xmlns:p14="http://schemas.microsoft.com/office/powerpoint/2010/main" val="385877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Increment and Decrement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752600"/>
            <a:ext cx="7391400" cy="377762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Each operator has two versions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400" dirty="0" smtClean="0"/>
              <a:t>Prefix notation: ++x;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400" dirty="0" smtClean="0"/>
              <a:t>Postfix notation: x++;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en-US" sz="2800" dirty="0" smtClean="0"/>
              <a:t>Must distinguish in overload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400" dirty="0" smtClean="0"/>
              <a:t>Standard overload method </a:t>
            </a:r>
            <a:r>
              <a:rPr lang="en-US" altLang="en-US" sz="2400" dirty="0" smtClean="0">
                <a:sym typeface="Wingdings" panose="05000000000000000000" pitchFamily="2" charset="2"/>
              </a:rPr>
              <a:t></a:t>
            </a:r>
            <a:r>
              <a:rPr lang="en-US" altLang="en-US" sz="2400" dirty="0" smtClean="0"/>
              <a:t> Prefix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400" dirty="0" smtClean="0"/>
              <a:t>Add 2d parameter of type </a:t>
            </a: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Wingdings" panose="05000000000000000000" pitchFamily="2" charset="2"/>
              </a:rPr>
              <a:t></a:t>
            </a:r>
            <a:r>
              <a:rPr lang="en-US" altLang="en-US" sz="2400" dirty="0" smtClean="0"/>
              <a:t> Postfix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Just a marker for compiler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Specifies postfix is allowed</a:t>
            </a:r>
          </a:p>
        </p:txBody>
      </p:sp>
    </p:spTree>
    <p:extLst>
      <p:ext uri="{BB962C8B-B14F-4D97-AF65-F5344CB8AC3E}">
        <p14:creationId xmlns:p14="http://schemas.microsoft.com/office/powerpoint/2010/main" val="211779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3663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Increment and Decrement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1175" y="1920875"/>
            <a:ext cx="5562600" cy="369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FFFFFF"/>
                </a:solidFill>
              </a:rPr>
              <a:t>IntPair</a:t>
            </a:r>
            <a:r>
              <a:rPr lang="en-US" dirty="0">
                <a:solidFill>
                  <a:srgbClr val="FFFFFF"/>
                </a:solidFill>
              </a:rPr>
              <a:t> operator++( </a:t>
            </a:r>
            <a:r>
              <a:rPr lang="en-US" dirty="0" err="1">
                <a:solidFill>
                  <a:srgbClr val="FFFFFF"/>
                </a:solidFill>
              </a:rPr>
              <a:t>int</a:t>
            </a:r>
            <a:r>
              <a:rPr lang="en-US" dirty="0">
                <a:solidFill>
                  <a:srgbClr val="FFFFFF"/>
                </a:solidFill>
              </a:rPr>
              <a:t>);   </a:t>
            </a:r>
            <a:r>
              <a:rPr lang="en-US" i="1" dirty="0">
                <a:solidFill>
                  <a:srgbClr val="FFFFFF"/>
                </a:solidFill>
              </a:rPr>
              <a:t>//Postfix version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1450" y="2590800"/>
            <a:ext cx="3543300" cy="17541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CourierStd"/>
              </a:rPr>
              <a:t>IntPair</a:t>
            </a:r>
            <a:r>
              <a:rPr lang="en-US" dirty="0">
                <a:solidFill>
                  <a:srgbClr val="000000"/>
                </a:solidFill>
                <a:latin typeface="CourierSt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Std"/>
              </a:rPr>
              <a:t>IntPair</a:t>
            </a:r>
            <a:r>
              <a:rPr lang="en-US" dirty="0">
                <a:solidFill>
                  <a:srgbClr val="000000"/>
                </a:solidFill>
                <a:latin typeface="CourierStd"/>
              </a:rPr>
              <a:t>:: operator++( ) </a:t>
            </a:r>
            <a:endParaRPr lang="en-US" i="1" dirty="0">
              <a:solidFill>
                <a:srgbClr val="000000"/>
              </a:solidFill>
              <a:latin typeface="CourierStd-Oblique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urierStd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urierStd"/>
              </a:rPr>
              <a:t>    first++;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urierStd"/>
              </a:rPr>
              <a:t>    second++;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urierStd"/>
              </a:rPr>
              <a:t>    return </a:t>
            </a:r>
            <a:r>
              <a:rPr lang="en-US" dirty="0" err="1">
                <a:solidFill>
                  <a:srgbClr val="000000"/>
                </a:solidFill>
                <a:latin typeface="CourierStd"/>
              </a:rPr>
              <a:t>IntPair</a:t>
            </a:r>
            <a:r>
              <a:rPr lang="en-US" dirty="0">
                <a:solidFill>
                  <a:srgbClr val="000000"/>
                </a:solidFill>
                <a:latin typeface="CourierStd"/>
              </a:rPr>
              <a:t>(first, second);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urierStd"/>
              </a:rPr>
              <a:t> }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2200" y="1281113"/>
            <a:ext cx="5562600" cy="36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/>
                </a:solidFill>
              </a:rPr>
              <a:t>IntPair</a:t>
            </a:r>
            <a:r>
              <a:rPr lang="en-US" dirty="0">
                <a:solidFill>
                  <a:srgbClr val="000000"/>
                </a:solidFill>
              </a:rPr>
              <a:t> operator++();          </a:t>
            </a:r>
            <a:r>
              <a:rPr lang="en-US" i="1" dirty="0">
                <a:solidFill>
                  <a:srgbClr val="000000"/>
                </a:solidFill>
              </a:rPr>
              <a:t>//Prefix version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2736850"/>
            <a:ext cx="4800600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FFFFFF"/>
                </a:solidFill>
                <a:latin typeface="CourierStd"/>
              </a:rPr>
              <a:t>IntPair</a:t>
            </a:r>
            <a:r>
              <a:rPr lang="en-US" dirty="0">
                <a:solidFill>
                  <a:srgbClr val="FFFFFF"/>
                </a:solidFill>
                <a:latin typeface="CourierStd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Std"/>
              </a:rPr>
              <a:t>IntPair</a:t>
            </a:r>
            <a:r>
              <a:rPr lang="en-US" dirty="0">
                <a:solidFill>
                  <a:srgbClr val="FFFFFF"/>
                </a:solidFill>
                <a:latin typeface="CourierStd"/>
              </a:rPr>
              <a:t>:: operator++(</a:t>
            </a:r>
            <a:r>
              <a:rPr lang="en-US" dirty="0" err="1">
                <a:solidFill>
                  <a:srgbClr val="FFFFFF"/>
                </a:solidFill>
                <a:latin typeface="CourierStd"/>
              </a:rPr>
              <a:t>int</a:t>
            </a:r>
            <a:r>
              <a:rPr lang="en-US" dirty="0">
                <a:solidFill>
                  <a:srgbClr val="FFFFFF"/>
                </a:solidFill>
                <a:latin typeface="CourierStd"/>
              </a:rPr>
              <a:t> dummy)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CourierStd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CourierStd"/>
              </a:rPr>
              <a:t>   </a:t>
            </a:r>
            <a:r>
              <a:rPr lang="en-US" dirty="0" err="1">
                <a:solidFill>
                  <a:srgbClr val="FFFFFF"/>
                </a:solidFill>
                <a:latin typeface="CourierStd"/>
              </a:rPr>
              <a:t>int</a:t>
            </a:r>
            <a:r>
              <a:rPr lang="en-US" dirty="0">
                <a:solidFill>
                  <a:srgbClr val="FFFFFF"/>
                </a:solidFill>
                <a:latin typeface="CourierStd"/>
              </a:rPr>
              <a:t> temp1 = first;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CourierStd"/>
              </a:rPr>
              <a:t>   </a:t>
            </a:r>
            <a:r>
              <a:rPr lang="en-US" dirty="0" err="1">
                <a:solidFill>
                  <a:srgbClr val="FFFFFF"/>
                </a:solidFill>
                <a:latin typeface="CourierStd"/>
              </a:rPr>
              <a:t>int</a:t>
            </a:r>
            <a:r>
              <a:rPr lang="en-US" dirty="0">
                <a:solidFill>
                  <a:srgbClr val="FFFFFF"/>
                </a:solidFill>
                <a:latin typeface="CourierStd"/>
              </a:rPr>
              <a:t> temp2 = second;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CourierStd"/>
              </a:rPr>
              <a:t>   first++;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CourierStd"/>
              </a:rPr>
              <a:t>   second++;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CourierStd"/>
              </a:rPr>
              <a:t>   return </a:t>
            </a:r>
            <a:r>
              <a:rPr lang="en-US" dirty="0" err="1">
                <a:solidFill>
                  <a:srgbClr val="FFFFFF"/>
                </a:solidFill>
                <a:latin typeface="CourierStd"/>
              </a:rPr>
              <a:t>IntPair</a:t>
            </a:r>
            <a:r>
              <a:rPr lang="en-US" dirty="0">
                <a:solidFill>
                  <a:srgbClr val="FFFFFF"/>
                </a:solidFill>
                <a:latin typeface="CourierStd"/>
              </a:rPr>
              <a:t>(temp1, temp2);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CourierStd"/>
              </a:rPr>
              <a:t> }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1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3663"/>
            <a:ext cx="8229600" cy="1143000"/>
          </a:xfrm>
        </p:spPr>
        <p:txBody>
          <a:bodyPr/>
          <a:lstStyle/>
          <a:p>
            <a:r>
              <a:rPr lang="en-US" altLang="en-US" smtClean="0"/>
              <a:t>Increment and Decrement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1905000"/>
            <a:ext cx="6172200" cy="22463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</a:rPr>
              <a:t>Counter &amp; Counter::operator++()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</a:rPr>
              <a:t>   ++count;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</a:rPr>
              <a:t>   return *this;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04912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Overload Array Operator, [ ]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/>
              <a:t>Can overload [ ] for your class</a:t>
            </a:r>
          </a:p>
          <a:p>
            <a:pPr lvl="1">
              <a:spcBef>
                <a:spcPct val="50000"/>
              </a:spcBef>
            </a:pPr>
            <a:r>
              <a:rPr lang="en-US" altLang="en-US" sz="2400" dirty="0" smtClean="0"/>
              <a:t>To be used with objects of your class</a:t>
            </a:r>
          </a:p>
          <a:p>
            <a:pPr lvl="1">
              <a:spcBef>
                <a:spcPct val="50000"/>
              </a:spcBef>
            </a:pPr>
            <a:r>
              <a:rPr lang="en-US" altLang="en-US" sz="2400" dirty="0" smtClean="0"/>
              <a:t>Operator must return a reference</a:t>
            </a:r>
          </a:p>
          <a:p>
            <a:pPr lvl="1">
              <a:spcBef>
                <a:spcPct val="50000"/>
              </a:spcBef>
            </a:pPr>
            <a:r>
              <a:rPr lang="en-US" altLang="en-US" sz="2400" dirty="0" smtClean="0"/>
              <a:t>Operator [ ] must be a member function</a:t>
            </a:r>
          </a:p>
        </p:txBody>
      </p:sp>
    </p:spTree>
    <p:extLst>
      <p:ext uri="{BB962C8B-B14F-4D97-AF65-F5344CB8AC3E}">
        <p14:creationId xmlns:p14="http://schemas.microsoft.com/office/powerpoint/2010/main" val="183557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381000"/>
            <a:ext cx="8229600" cy="4525963"/>
          </a:xfrm>
        </p:spPr>
        <p:txBody>
          <a:bodyPr>
            <a:noAutofit/>
          </a:bodyPr>
          <a:lstStyle/>
          <a:p>
            <a:pPr marL="0" indent="0"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IntArray</a:t>
            </a:r>
            <a:endParaRPr lang="en-US" alt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aptr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// Pointer to the array</a:t>
            </a:r>
          </a:p>
          <a:p>
            <a:pPr marL="0" indent="0"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// Holds the array size</a:t>
            </a:r>
          </a:p>
          <a:p>
            <a:pPr marL="0" indent="0"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subscriptError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        // Handles invalid subscripts</a:t>
            </a:r>
          </a:p>
          <a:p>
            <a:pPr marL="0" indent="0"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IntArray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  // Constructor</a:t>
            </a:r>
          </a:p>
          <a:p>
            <a:pPr marL="0" indent="0"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IntArray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IntArray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&amp;);    // Copy constructor</a:t>
            </a:r>
          </a:p>
          <a:p>
            <a:pPr marL="0" indent="0"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~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IntArray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                  // Destructor</a:t>
            </a:r>
          </a:p>
          <a:p>
            <a:pPr marL="0" indent="0"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size() 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// Returns the array size</a:t>
            </a:r>
          </a:p>
          <a:p>
            <a:pPr marL="0" indent="0"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{ return 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spcBef>
                <a:spcPct val="50000"/>
              </a:spcBef>
              <a:buFontTx/>
              <a:buNone/>
            </a:pPr>
            <a:endParaRPr lang="en-US" alt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&amp;operator[](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&amp;);  // Overloaded [] operator</a:t>
            </a:r>
          </a:p>
          <a:p>
            <a:pPr marL="0" indent="0"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alt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Overloading…why?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Readable code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Extension of language to include user-defined types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i.e., classes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Make operators sensitive to context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Generalization of function overloading</a:t>
            </a:r>
          </a:p>
        </p:txBody>
      </p:sp>
      <p:sp>
        <p:nvSpPr>
          <p:cNvPr id="4" name="Explosion 2 3"/>
          <p:cNvSpPr/>
          <p:nvPr/>
        </p:nvSpPr>
        <p:spPr>
          <a:xfrm>
            <a:off x="5562600" y="914400"/>
            <a:ext cx="3505200" cy="181429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/>
              <a:t>automatic type conversion </a:t>
            </a:r>
            <a:endParaRPr lang="en-US" dirty="0"/>
          </a:p>
        </p:txBody>
      </p:sp>
      <p:sp>
        <p:nvSpPr>
          <p:cNvPr id="6" name="Explosion 2 5"/>
          <p:cNvSpPr/>
          <p:nvPr/>
        </p:nvSpPr>
        <p:spPr>
          <a:xfrm>
            <a:off x="5562600" y="5043710"/>
            <a:ext cx="3505200" cy="181429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/>
              <a:t>Bypass setter and getter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6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Friends on some compilers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997075"/>
            <a:ext cx="7772400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AGaramond-Regular"/>
              </a:rPr>
              <a:t>A </a:t>
            </a:r>
            <a:r>
              <a:rPr lang="en-US" sz="2400" b="1" dirty="0">
                <a:solidFill>
                  <a:srgbClr val="FFFFFF"/>
                </a:solidFill>
                <a:latin typeface="AGaramond-Bold"/>
              </a:rPr>
              <a:t>friend function </a:t>
            </a:r>
            <a:r>
              <a:rPr lang="en-US" sz="2400" dirty="0">
                <a:solidFill>
                  <a:srgbClr val="FFFFFF"/>
                </a:solidFill>
                <a:latin typeface="AGaramond-Regular"/>
              </a:rPr>
              <a:t>of a class is not a member function of the class, but it has access to the private members of that class (to both private member variables and private member functions) just as a member function does. To make a function a friend function, you must name it as a friend in the class definition.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42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Operator Overloading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534400" cy="434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400" dirty="0" smtClean="0"/>
              <a:t>We are essentially reprogramming operators</a:t>
            </a:r>
          </a:p>
          <a:p>
            <a:pPr>
              <a:lnSpc>
                <a:spcPct val="85000"/>
              </a:lnSpc>
            </a:pPr>
            <a:r>
              <a:rPr lang="en-US" altLang="en-US" sz="2400" dirty="0" smtClean="0"/>
              <a:t>The operators can then perform certain things with objects that were clumsy or not very clear</a:t>
            </a:r>
          </a:p>
          <a:p>
            <a:pPr>
              <a:lnSpc>
                <a:spcPct val="85000"/>
              </a:lnSpc>
            </a:pPr>
            <a:r>
              <a:rPr lang="en-US" altLang="en-US" sz="2400" dirty="0" smtClean="0"/>
              <a:t>We use overloaded operator functions</a:t>
            </a:r>
          </a:p>
          <a:p>
            <a:pPr>
              <a:lnSpc>
                <a:spcPct val="85000"/>
              </a:lnSpc>
            </a:pPr>
            <a:r>
              <a:rPr lang="en-US" altLang="en-US" sz="2400" dirty="0" smtClean="0"/>
              <a:t>We commonly do this to </a:t>
            </a:r>
            <a:r>
              <a:rPr lang="en-US" sz="2400" dirty="0" smtClean="0"/>
              <a:t>define </a:t>
            </a:r>
            <a:r>
              <a:rPr lang="en-US" sz="2400" dirty="0"/>
              <a:t>a meaning for an existing operator for objects of a new class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4101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Big three - copy constructor, destructor, = assignment operator</a:t>
            </a:r>
          </a:p>
        </p:txBody>
      </p:sp>
      <p:sp>
        <p:nvSpPr>
          <p:cNvPr id="82947" name="TextBox 1"/>
          <p:cNvSpPr txBox="1">
            <a:spLocks noChangeArrowheads="1"/>
          </p:cNvSpPr>
          <p:nvPr/>
        </p:nvSpPr>
        <p:spPr bwMode="auto">
          <a:xfrm>
            <a:off x="838200" y="18288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2438400"/>
            <a:ext cx="7924800" cy="3970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000000"/>
                </a:solidFill>
                <a:latin typeface="OptimaLTStd-Bold"/>
              </a:rPr>
              <a:t>Copy Constructor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Univers-Light"/>
              </a:rPr>
              <a:t>A copy constructor is a constructor that has one call-by-reference parameter that is of the same type as the class. The one parameter must be a call-by-reference parameter; normally, the parameter is also a constant parameter—that is, it is preceded by the </a:t>
            </a:r>
            <a:r>
              <a:rPr lang="en-US" sz="2000" dirty="0" err="1">
                <a:solidFill>
                  <a:srgbClr val="000000"/>
                </a:solidFill>
                <a:latin typeface="CourierStd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urierStd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Univers-Light"/>
              </a:rPr>
              <a:t>parameter modifier. The copy constructor for a class is called automatically whenever a function returns a value of the class type. The copy constructor is also called automatically whenever an argument is plugged in for a call-by-value parameter of the class type. A copy constructor can also be used in the same ways as other constructors. Any class that uses pointers and the </a:t>
            </a:r>
            <a:r>
              <a:rPr lang="en-US" sz="2000" dirty="0">
                <a:solidFill>
                  <a:srgbClr val="000000"/>
                </a:solidFill>
                <a:latin typeface="CourierStd"/>
              </a:rPr>
              <a:t>new </a:t>
            </a:r>
            <a:r>
              <a:rPr lang="en-US" sz="2000" dirty="0">
                <a:solidFill>
                  <a:srgbClr val="000000"/>
                </a:solidFill>
                <a:latin typeface="Univers-Light"/>
              </a:rPr>
              <a:t>operator should have a copy constructor.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7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Overloading and Efficiency</a:t>
            </a:r>
          </a:p>
        </p:txBody>
      </p:sp>
      <p:sp>
        <p:nvSpPr>
          <p:cNvPr id="82947" name="TextBox 1"/>
          <p:cNvSpPr txBox="1">
            <a:spLocks noChangeArrowheads="1"/>
          </p:cNvSpPr>
          <p:nvPr/>
        </p:nvSpPr>
        <p:spPr bwMode="auto">
          <a:xfrm>
            <a:off x="838200" y="18288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0275" y="1598523"/>
            <a:ext cx="73468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Avoid </a:t>
            </a:r>
            <a:r>
              <a:rPr lang="en-US" sz="2400" b="1" i="1" dirty="0"/>
              <a:t>gratuitous/clever operator overloading. </a:t>
            </a:r>
            <a:endParaRPr lang="en-US" sz="2400" b="1" i="1" dirty="0" smtClean="0"/>
          </a:p>
          <a:p>
            <a:r>
              <a:rPr lang="en-US" sz="2400" dirty="0" smtClean="0"/>
              <a:t>One </a:t>
            </a:r>
            <a:r>
              <a:rPr lang="en-US" sz="2400" dirty="0"/>
              <a:t>needlessly weird GUI </a:t>
            </a:r>
            <a:r>
              <a:rPr lang="en-US" sz="2400" dirty="0" smtClean="0"/>
              <a:t>library had </a:t>
            </a:r>
            <a:r>
              <a:rPr lang="en-US" sz="2400" dirty="0"/>
              <a:t>users write </a:t>
            </a:r>
            <a:endParaRPr lang="en-US" sz="2400" dirty="0" smtClean="0"/>
          </a:p>
          <a:p>
            <a:r>
              <a:rPr lang="en-US" sz="2400" dirty="0" smtClean="0"/>
              <a:t>w </a:t>
            </a:r>
            <a:r>
              <a:rPr lang="en-US" sz="2400" dirty="0"/>
              <a:t>+ c; to add a child control c to a widget w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i="1" dirty="0"/>
              <a:t>Overload operators only for good reason</a:t>
            </a:r>
            <a:r>
              <a:rPr lang="en-US" sz="2400" dirty="0"/>
              <a:t>, and </a:t>
            </a:r>
            <a:endParaRPr lang="en-US" sz="2400" dirty="0" smtClean="0"/>
          </a:p>
          <a:p>
            <a:r>
              <a:rPr lang="en-US" sz="2400" dirty="0" smtClean="0"/>
              <a:t>preserve natural </a:t>
            </a:r>
            <a:r>
              <a:rPr lang="en-US" sz="2400" dirty="0"/>
              <a:t>semantics; if that's difficult, you </a:t>
            </a:r>
            <a:endParaRPr lang="en-US" sz="2400" dirty="0" smtClean="0"/>
          </a:p>
          <a:p>
            <a:r>
              <a:rPr lang="en-US" sz="2400" dirty="0" smtClean="0"/>
              <a:t>might </a:t>
            </a:r>
            <a:r>
              <a:rPr lang="en-US" sz="2400" dirty="0"/>
              <a:t>be misusing operator overloading.</a:t>
            </a:r>
          </a:p>
        </p:txBody>
      </p:sp>
    </p:spTree>
    <p:extLst>
      <p:ext uri="{BB962C8B-B14F-4D97-AF65-F5344CB8AC3E}">
        <p14:creationId xmlns:p14="http://schemas.microsoft.com/office/powerpoint/2010/main" val="102401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19200"/>
            <a:ext cx="4267200" cy="2971800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5105400" y="27214"/>
            <a:ext cx="3124200" cy="2743200"/>
          </a:xfrm>
          <a:prstGeom prst="cloudCallout">
            <a:avLst>
              <a:gd name="adj1" fmla="val -39543"/>
              <a:gd name="adj2" fmla="val 45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this C++ or constructor++</a:t>
            </a:r>
          </a:p>
          <a:p>
            <a:pPr algn="ctr"/>
            <a:r>
              <a:rPr lang="en-US" dirty="0"/>
              <a:t>?</a:t>
            </a:r>
          </a:p>
        </p:txBody>
      </p:sp>
      <p:pic>
        <p:nvPicPr>
          <p:cNvPr id="2050" name="Picture 2" descr="https://encrypted-tbn1.gstatic.com/images?q=tbn:ANd9GcQXZnpLxqm998R26jSES-5vVUbR3d1O6UQ1ku4rduIN16pGf316-ps1GW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72000"/>
            <a:ext cx="2529962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 Callout 4"/>
          <p:cNvSpPr/>
          <p:nvPr/>
        </p:nvSpPr>
        <p:spPr>
          <a:xfrm>
            <a:off x="5486400" y="2590800"/>
            <a:ext cx="3124200" cy="2743200"/>
          </a:xfrm>
          <a:prstGeom prst="cloudCallout">
            <a:avLst>
              <a:gd name="adj1" fmla="val -75432"/>
              <a:gd name="adj2" fmla="val 38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know, right. C’mon man!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5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14300" y="990600"/>
            <a:ext cx="8915400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Slide contributions include: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Walter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Savitch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Problem solving with C++ </a:t>
            </a:r>
            <a:r>
              <a:rPr lang="en-US" altLang="en-US" sz="1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(9th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Edition)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Addison-Wesley Longman Publishing Co., Inc. Boston, MA, USA ©2015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Gaddis,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Starting Out with C++: From Control Structures through Objects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(8th Ed.) , Addison-Wesley Longman Publishing Co., Inc. Boston, MA, USA ©2015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Bjarne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Stroustrup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The C++ Programming Language,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3rd Edition, Addison-Wesley Longman Publishing Co., Inc. Boston, MA, USA ©2007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Herb Sutter, Andrei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Alexandrescu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C++ coding standards : 101 rules, guidelines, and best practices,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Copyright © 2005 Pearson Education, Inc</a:t>
            </a:r>
            <a:r>
              <a:rPr lang="en-US" altLang="en-US" sz="1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Paul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Deitel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 &amp; Harvey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Deitel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, C++ How to Program, (7th Ed.) © 2010 by Pearson Education, Inc.</a:t>
            </a: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Upper Saddle River, New Jersey 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07458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Scott Meyers, </a:t>
            </a:r>
            <a:r>
              <a:rPr lang="en-US" altLang="en-US" sz="16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Effective </a:t>
            </a:r>
            <a:r>
              <a:rPr lang="en-US" altLang="en-US" sz="1600" b="1" i="1" dirty="0">
                <a:latin typeface="Aharoni" panose="02010803020104030203" pitchFamily="2" charset="-79"/>
                <a:cs typeface="Aharoni" panose="02010803020104030203" pitchFamily="2" charset="-79"/>
              </a:rPr>
              <a:t>Modern C</a:t>
            </a:r>
            <a:r>
              <a:rPr lang="en-US" altLang="en-US" sz="16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++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Copyright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© 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2015 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(O’Reilly) 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978-1-491-90399-5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Andrew Koenig and Barbara E. Moo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Accelerated </a:t>
            </a:r>
            <a:r>
              <a:rPr lang="en-US" altLang="en-US" sz="1600" b="1" i="1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r>
              <a:rPr lang="en-US" altLang="en-US" sz="16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++ Practical </a:t>
            </a:r>
            <a:r>
              <a:rPr lang="en-US" altLang="en-US" sz="1600" b="1" i="1" dirty="0">
                <a:latin typeface="Aharoni" panose="02010803020104030203" pitchFamily="2" charset="-79"/>
                <a:cs typeface="Aharoni" panose="02010803020104030203" pitchFamily="2" charset="-79"/>
              </a:rPr>
              <a:t>Programming by </a:t>
            </a:r>
            <a:r>
              <a:rPr lang="en-US" altLang="en-US" sz="16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Example,</a:t>
            </a:r>
            <a:endParaRPr lang="en-US" altLang="en-US" sz="1600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Addison-Wesley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2000 ISBN </a:t>
            </a:r>
            <a:r>
              <a:rPr lang="en-US" alt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0-201-70353-</a:t>
            </a:r>
            <a:r>
              <a:rPr lang="en-US" altLang="en-US" sz="1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4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4400">
                <a:solidFill>
                  <a:schemeClr val="tx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28974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14300" y="1143000"/>
            <a:ext cx="89154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Slide contributions include: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Frank M.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Carrano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Data Abstraction &amp; Problem Solving with C++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(5th Edition)</a:t>
            </a:r>
          </a:p>
          <a:p>
            <a:pPr algn="l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Addison-Wesley Longman Publishing Co., Inc. Boston, MA, USA ©2006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TutorialsPoint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- http://www.tutorialspoint.com/cplusplus/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Cplusplus.com - http://www.cplusplus.com/doc/tutorial/</a:t>
            </a:r>
            <a:b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4400">
                <a:solidFill>
                  <a:schemeClr val="tx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5042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Operator Overloading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534400" cy="434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400" dirty="0" smtClean="0"/>
              <a:t>The name of the function for the overloaded operator is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operator</a:t>
            </a:r>
            <a:r>
              <a:rPr lang="en-US" altLang="en-US" sz="2400" dirty="0" smtClean="0"/>
              <a:t> followed by the operator symbol, </a:t>
            </a:r>
            <a:r>
              <a:rPr lang="en-US" altLang="en-US" sz="2400" i="1" dirty="0" smtClean="0"/>
              <a:t>e.g.</a:t>
            </a:r>
            <a:r>
              <a:rPr lang="en-US" altLang="en-US" sz="2400" dirty="0" smtClean="0"/>
              <a:t>,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operator+</a:t>
            </a:r>
            <a:r>
              <a:rPr lang="en-US" altLang="en-US" sz="2000" dirty="0" smtClean="0"/>
              <a:t> to overload the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+</a:t>
            </a:r>
            <a:r>
              <a:rPr lang="en-US" altLang="en-US" sz="2000" dirty="0" smtClean="0"/>
              <a:t> operator, and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000" dirty="0" smtClean="0"/>
              <a:t>	</a:t>
            </a:r>
            <a:r>
              <a:rPr lang="en-US" altLang="en-US" sz="2000" dirty="0" smtClean="0">
                <a:latin typeface="Courier New" panose="02070309020205020404" pitchFamily="49" charset="0"/>
              </a:rPr>
              <a:t>operator=</a:t>
            </a:r>
            <a:r>
              <a:rPr lang="en-US" altLang="en-US" sz="2000" dirty="0" smtClean="0"/>
              <a:t> to overload the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=</a:t>
            </a:r>
            <a:r>
              <a:rPr lang="en-US" altLang="en-US" sz="2000" dirty="0" smtClean="0"/>
              <a:t> operator</a:t>
            </a:r>
          </a:p>
          <a:p>
            <a:pPr>
              <a:lnSpc>
                <a:spcPct val="85000"/>
              </a:lnSpc>
            </a:pPr>
            <a:r>
              <a:rPr lang="en-US" altLang="en-US" sz="2400" dirty="0" smtClean="0"/>
              <a:t>Prototype for the overloaded operator goes in the declaration of the class that is overloading it</a:t>
            </a:r>
          </a:p>
          <a:p>
            <a:pPr>
              <a:lnSpc>
                <a:spcPct val="85000"/>
              </a:lnSpc>
            </a:pPr>
            <a:r>
              <a:rPr lang="en-US" altLang="en-US" sz="2400" dirty="0" smtClean="0"/>
              <a:t>Overloaded operator function definition goes with other member functions</a:t>
            </a:r>
          </a:p>
        </p:txBody>
      </p:sp>
    </p:spTree>
    <p:extLst>
      <p:ext uri="{BB962C8B-B14F-4D97-AF65-F5344CB8AC3E}">
        <p14:creationId xmlns:p14="http://schemas.microsoft.com/office/powerpoint/2010/main" val="127914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Operator Overloading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219200"/>
            <a:ext cx="6591985" cy="438722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class complex </a:t>
            </a:r>
            <a:endParaRPr lang="en-US" altLang="en-US" sz="2400" b="1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{</a:t>
            </a:r>
            <a:r>
              <a:rPr lang="en-US" altLang="en-US" sz="2400" b="1" dirty="0">
                <a:latin typeface="Courier New" panose="02070309020205020404" pitchFamily="49" charset="0"/>
              </a:rPr>
              <a:t/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double real,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imag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public: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complex(double r, double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) :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	real(r),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imag</a:t>
            </a:r>
            <a:r>
              <a:rPr lang="en-US" altLang="en-US" sz="2400" b="1" dirty="0">
                <a:latin typeface="Courier New" panose="02070309020205020404" pitchFamily="49" charset="0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) {}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800" dirty="0"/>
              <a:t>Would like to be able to write:–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complex a = complex(1, 3.0);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complex b = complex(1.2, 2);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complex c = b;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/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a = b + c;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b =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b + c * a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c =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a * b </a:t>
            </a:r>
            <a:r>
              <a:rPr lang="en-US" altLang="en-US" sz="2400" b="1" dirty="0">
                <a:latin typeface="Courier New" panose="02070309020205020404" pitchFamily="49" charset="0"/>
              </a:rPr>
              <a:t>+ complex(1,2);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33800" y="5486400"/>
            <a:ext cx="5102225" cy="1196975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400" dirty="0" smtClean="0"/>
              <a:t>i.e</a:t>
            </a:r>
            <a:r>
              <a:rPr lang="en-US" altLang="en-US" sz="2400" dirty="0"/>
              <a:t>., would like to write </a:t>
            </a:r>
            <a:br>
              <a:rPr lang="en-US" altLang="en-US" sz="2400" dirty="0"/>
            </a:br>
            <a:r>
              <a:rPr lang="en-US" altLang="en-US" sz="2400" dirty="0"/>
              <a:t>ordinary arithmetic expressions</a:t>
            </a:r>
            <a:br>
              <a:rPr lang="en-US" altLang="en-US" sz="2400" dirty="0"/>
            </a:br>
            <a:r>
              <a:rPr lang="en-US" altLang="en-US" sz="2400" dirty="0"/>
              <a:t>on this user-defined class.</a:t>
            </a:r>
          </a:p>
        </p:txBody>
      </p:sp>
    </p:spTree>
    <p:extLst>
      <p:ext uri="{BB962C8B-B14F-4D97-AF65-F5344CB8AC3E}">
        <p14:creationId xmlns:p14="http://schemas.microsoft.com/office/powerpoint/2010/main" val="269017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Operator Overloading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7696200" cy="4953000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class complex </a:t>
            </a:r>
            <a:endParaRPr lang="en-US" altLang="en-US" sz="24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{</a:t>
            </a:r>
            <a:r>
              <a:rPr lang="en-US" altLang="en-US" sz="2400" b="1" dirty="0">
                <a:latin typeface="Courier New" panose="02070309020205020404" pitchFamily="49" charset="0"/>
              </a:rPr>
              <a:t/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double real,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imag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public: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complex(double r, double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) :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	real(r),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imag</a:t>
            </a:r>
            <a:r>
              <a:rPr lang="en-US" altLang="en-US" sz="2400" b="1" dirty="0">
                <a:latin typeface="Courier New" panose="02070309020205020404" pitchFamily="49" charset="0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) {}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/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complex operator+(complex a, complex b);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complex operator*(complex a, complex b);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complex&amp; operator=(complex a, complex b);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421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Operator Overloading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74838"/>
            <a:ext cx="8305800" cy="37417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Prototype: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 </a:t>
            </a:r>
            <a:r>
              <a:rPr lang="en-US" altLang="en-US" sz="2600" smtClean="0">
                <a:latin typeface="Courier New" panose="02070309020205020404" pitchFamily="49" charset="0"/>
              </a:rPr>
              <a:t>void operator=(const SomeClass &amp;rval)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4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4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4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4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800" smtClean="0"/>
          </a:p>
          <a:p>
            <a:pPr>
              <a:lnSpc>
                <a:spcPct val="90000"/>
              </a:lnSpc>
            </a:pPr>
            <a:r>
              <a:rPr lang="en-US" altLang="en-US" sz="2800" smtClean="0"/>
              <a:t>Operator is called via object on left side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01663" y="4343400"/>
            <a:ext cx="847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srgbClr val="FA8218"/>
                </a:solidFill>
              </a:rPr>
              <a:t>return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srgbClr val="FA8218"/>
                </a:solidFill>
              </a:rPr>
              <a:t>type</a:t>
            </a:r>
          </a:p>
        </p:txBody>
      </p:sp>
      <p:sp>
        <p:nvSpPr>
          <p:cNvPr id="48133" name="AutoShape 5"/>
          <p:cNvSpPr>
            <a:spLocks/>
          </p:cNvSpPr>
          <p:nvPr/>
        </p:nvSpPr>
        <p:spPr bwMode="auto">
          <a:xfrm rot="5411607">
            <a:off x="2437606" y="2286794"/>
            <a:ext cx="230188" cy="1600200"/>
          </a:xfrm>
          <a:prstGeom prst="rightBrace">
            <a:avLst>
              <a:gd name="adj1" fmla="val 57931"/>
              <a:gd name="adj2" fmla="val 50000"/>
            </a:avLst>
          </a:prstGeom>
          <a:noFill/>
          <a:ln w="25400">
            <a:solidFill>
              <a:srgbClr val="FA82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1981200" y="4343400"/>
            <a:ext cx="1073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srgbClr val="FA8218"/>
                </a:solidFill>
              </a:rPr>
              <a:t>function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srgbClr val="FA8218"/>
                </a:solidFill>
              </a:rPr>
              <a:t>name</a:t>
            </a:r>
          </a:p>
        </p:txBody>
      </p:sp>
      <p:sp>
        <p:nvSpPr>
          <p:cNvPr id="48135" name="AutoShape 7"/>
          <p:cNvSpPr>
            <a:spLocks/>
          </p:cNvSpPr>
          <p:nvPr/>
        </p:nvSpPr>
        <p:spPr bwMode="auto">
          <a:xfrm rot="5411607">
            <a:off x="5790406" y="915194"/>
            <a:ext cx="227013" cy="4340225"/>
          </a:xfrm>
          <a:prstGeom prst="rightBrace">
            <a:avLst>
              <a:gd name="adj1" fmla="val 159324"/>
              <a:gd name="adj2" fmla="val 50000"/>
            </a:avLst>
          </a:prstGeom>
          <a:noFill/>
          <a:ln w="25400">
            <a:solidFill>
              <a:srgbClr val="FA82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4951413" y="4114800"/>
            <a:ext cx="19494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srgbClr val="FA8218"/>
                </a:solidFill>
              </a:rPr>
              <a:t>parameter for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srgbClr val="FA8218"/>
                </a:solidFill>
              </a:rPr>
              <a:t>object on right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srgbClr val="FA8218"/>
                </a:solidFill>
              </a:rPr>
              <a:t>side of operator</a:t>
            </a:r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 flipV="1">
            <a:off x="982663" y="2971800"/>
            <a:ext cx="0" cy="12192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V="1">
            <a:off x="2514600" y="3352800"/>
            <a:ext cx="0" cy="9144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 flipV="1">
            <a:off x="5943600" y="3276600"/>
            <a:ext cx="0" cy="7620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24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6589199" cy="1280890"/>
          </a:xfrm>
        </p:spPr>
        <p:txBody>
          <a:bodyPr/>
          <a:lstStyle/>
          <a:p>
            <a:r>
              <a:rPr lang="en-US" altLang="en-US" sz="3600" dirty="0" smtClean="0"/>
              <a:t>Overloading Assignment Operator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981200"/>
            <a:ext cx="7010400" cy="3777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Assignment operator returns reference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So assignment "chains" are possible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e.g., a = b = c;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Sets a and b equal to c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dirty="0" smtClean="0"/>
              <a:t>Operator must return "same type" as it’s</a:t>
            </a:r>
            <a:br>
              <a:rPr lang="en-US" altLang="en-US" sz="2400" dirty="0" smtClean="0"/>
            </a:br>
            <a:r>
              <a:rPr lang="en-US" altLang="en-US" sz="2400" dirty="0" smtClean="0"/>
              <a:t>left-hand side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To allow chains to work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The </a:t>
            </a:r>
            <a:r>
              <a:rPr lang="en-US" altLang="en-US" sz="2000" i="1" dirty="0" smtClean="0"/>
              <a:t>this</a:t>
            </a:r>
            <a:r>
              <a:rPr lang="en-US" altLang="en-US" sz="2000" dirty="0" smtClean="0"/>
              <a:t> pointer will help with this</a:t>
            </a:r>
          </a:p>
        </p:txBody>
      </p:sp>
    </p:spTree>
    <p:extLst>
      <p:ext uri="{BB962C8B-B14F-4D97-AF65-F5344CB8AC3E}">
        <p14:creationId xmlns:p14="http://schemas.microsoft.com/office/powerpoint/2010/main" val="93741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2107</Words>
  <Application>Microsoft Office PowerPoint</Application>
  <PresentationFormat>On-screen Show (4:3)</PresentationFormat>
  <Paragraphs>414</Paragraphs>
  <Slides>44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65" baseType="lpstr">
      <vt:lpstr>AGaramond-Bold</vt:lpstr>
      <vt:lpstr>AGaramond-Regular</vt:lpstr>
      <vt:lpstr>Aharoni</vt:lpstr>
      <vt:lpstr>Arial</vt:lpstr>
      <vt:lpstr>Calibri</vt:lpstr>
      <vt:lpstr>Cambria</vt:lpstr>
      <vt:lpstr>Century Gothic</vt:lpstr>
      <vt:lpstr>Courier New</vt:lpstr>
      <vt:lpstr>CourierStd</vt:lpstr>
      <vt:lpstr>CourierStd-Oblique</vt:lpstr>
      <vt:lpstr>OptimaLTStd-Bold</vt:lpstr>
      <vt:lpstr>Showcard Gothic</vt:lpstr>
      <vt:lpstr>Tahoma</vt:lpstr>
      <vt:lpstr>Times</vt:lpstr>
      <vt:lpstr>Times New Roman</vt:lpstr>
      <vt:lpstr>Univers-Light</vt:lpstr>
      <vt:lpstr>Wingdings</vt:lpstr>
      <vt:lpstr>Wingdings 3</vt:lpstr>
      <vt:lpstr>2_Blends</vt:lpstr>
      <vt:lpstr>Wisp</vt:lpstr>
      <vt:lpstr>Document</vt:lpstr>
      <vt:lpstr>PowerPoint Presentation</vt:lpstr>
      <vt:lpstr>PowerPoint Presentation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Overloading Assignment Operator</vt:lpstr>
      <vt:lpstr>Invoking an Overloaded Operator</vt:lpstr>
      <vt:lpstr>Invoking an Overloaded Operator</vt:lpstr>
      <vt:lpstr>Returning a Value</vt:lpstr>
      <vt:lpstr>Returning a Value</vt:lpstr>
      <vt:lpstr>The this Pointer</vt:lpstr>
      <vt:lpstr>this Pointer Example</vt:lpstr>
      <vt:lpstr>this Pointer Example</vt:lpstr>
      <vt:lpstr>this and chaining</vt:lpstr>
      <vt:lpstr>this and self-assignment</vt:lpstr>
      <vt:lpstr>Notes on  Overloaded Operators</vt:lpstr>
      <vt:lpstr>Notes on  Overloaded Operators</vt:lpstr>
      <vt:lpstr>Notes on  Overloaded Operators</vt:lpstr>
      <vt:lpstr>Overloading Types of Operators</vt:lpstr>
      <vt:lpstr>Overloading Types of Operators</vt:lpstr>
      <vt:lpstr>Overloading Types of Operators</vt:lpstr>
      <vt:lpstr>Overloaded [] Operator</vt:lpstr>
      <vt:lpstr>Object Conversion</vt:lpstr>
      <vt:lpstr>Object Conversion</vt:lpstr>
      <vt:lpstr>Overloading quick review </vt:lpstr>
      <vt:lpstr>Overloading quick review </vt:lpstr>
      <vt:lpstr>Overloading &gt;&gt; and &lt;&lt;</vt:lpstr>
      <vt:lpstr>Overloading &lt;&lt;</vt:lpstr>
      <vt:lpstr>PowerPoint Presentation</vt:lpstr>
      <vt:lpstr>Increment and Decrement</vt:lpstr>
      <vt:lpstr>Increment and Decrement</vt:lpstr>
      <vt:lpstr>Increment and Decrement</vt:lpstr>
      <vt:lpstr>Overload Array Operator, [ ]</vt:lpstr>
      <vt:lpstr>PowerPoint Presentation</vt:lpstr>
      <vt:lpstr>Overloading…why?</vt:lpstr>
      <vt:lpstr>Friends on some compilers</vt:lpstr>
      <vt:lpstr>Big three - copy constructor, destructor, = assignment operator</vt:lpstr>
      <vt:lpstr>Overloading and Efficiency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2015-08-19T21:45:20Z</dcterms:created>
  <dcterms:modified xsi:type="dcterms:W3CDTF">2017-01-06T23:58:21Z</dcterms:modified>
</cp:coreProperties>
</file>