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8" r:id="rId12"/>
    <p:sldId id="269" r:id="rId13"/>
    <p:sldId id="270" r:id="rId14"/>
    <p:sldId id="272" r:id="rId15"/>
    <p:sldId id="275" r:id="rId16"/>
    <p:sldId id="273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826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90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46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7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660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 go in a single implementation file. By default,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variables have internal linkage. We use the extern keyword to explicitly make them external. Notice we initialize them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60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 go in a single implementation file. By default,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variables have internal linkage. We use the extern keyword to explicitly make them external. Notice we initialize them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3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definitions go in a single implementation file.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56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20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can have arbitrary names, but programmers often call them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64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Coded a little differently but here we are giving main two parameters: an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pointer to a pointer to char.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55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can have arbitrary names, but programmers often call them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1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can have arbitrary names, but programmers often call them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argc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argv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65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1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11700" y="2004575"/>
            <a:ext cx="8520599" cy="79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Command Line Arguments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31018" y="149190"/>
            <a:ext cx="8520599" cy="5726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Set up command line arguments with </a:t>
            </a:r>
            <a:r>
              <a:rPr lang="en" b="1" dirty="0" smtClean="0"/>
              <a:t>Code::Blocks</a:t>
            </a:r>
            <a:endParaRPr lang="en" b="1"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4"/>
            <a:ext cx="2989100" cy="37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374" y="1152474"/>
            <a:ext cx="2876925" cy="372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 flipH="1" flipV="1">
            <a:off x="2966272" y="2683567"/>
            <a:ext cx="2989102" cy="579586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699" y="149189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699" y="1075764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You may have defined your unnamed NS as seen:</a:t>
            </a:r>
            <a:endParaRPr lang="e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{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Constants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DEATH_RATE = 0.1;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CONVERSION_RATE = 0.00001;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GROWTH_RATE = 0.4;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WOLF_ABILITY = 0.0005;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 = 30000;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ARRAY_SIZE = 101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014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699" y="149189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699" y="1075764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First, what is linkage?</a:t>
            </a:r>
          </a:p>
          <a:p>
            <a:r>
              <a:rPr lang="en-US" dirty="0">
                <a:solidFill>
                  <a:schemeClr val="tx1"/>
                </a:solidFill>
              </a:rPr>
              <a:t>linkage describes how names can or can not refer to the same entity throughout the whole program or </a:t>
            </a:r>
            <a:r>
              <a:rPr lang="en-US" dirty="0" smtClean="0">
                <a:solidFill>
                  <a:schemeClr val="tx1"/>
                </a:solidFill>
              </a:rPr>
              <a:t>a single </a:t>
            </a:r>
            <a:r>
              <a:rPr lang="en-US" dirty="0">
                <a:solidFill>
                  <a:schemeClr val="tx1"/>
                </a:solidFill>
              </a:rPr>
              <a:t>translation unit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want same names in our project. We saw (or will see) pretty quickly how these names defined this way are not seen in </a:t>
            </a:r>
            <a:r>
              <a:rPr lang="en-US" dirty="0">
                <a:solidFill>
                  <a:schemeClr val="tx1"/>
                </a:solidFill>
              </a:rPr>
              <a:t>our functions.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We’ll be tempted to recreate them in our header files. We then may </a:t>
            </a:r>
            <a:r>
              <a:rPr lang="en-US" dirty="0">
                <a:solidFill>
                  <a:schemeClr val="tx1"/>
                </a:solidFill>
              </a:rPr>
              <a:t>encounter messages </a:t>
            </a:r>
            <a:r>
              <a:rPr lang="en-US" dirty="0" smtClean="0">
                <a:solidFill>
                  <a:schemeClr val="tx1"/>
                </a:solidFill>
              </a:rPr>
              <a:t>and cause </a:t>
            </a:r>
            <a:r>
              <a:rPr lang="en-US" dirty="0">
                <a:solidFill>
                  <a:schemeClr val="tx1"/>
                </a:solidFill>
              </a:rPr>
              <a:t>link-time errors complaining of duplicate </a:t>
            </a:r>
            <a:r>
              <a:rPr lang="en-US" dirty="0" smtClean="0">
                <a:solidFill>
                  <a:schemeClr val="tx1"/>
                </a:solidFill>
              </a:rPr>
              <a:t>symbols… That’s because each </a:t>
            </a:r>
            <a:r>
              <a:rPr lang="en-US" dirty="0">
                <a:solidFill>
                  <a:schemeClr val="tx1"/>
                </a:solidFill>
              </a:rPr>
              <a:t>source </a:t>
            </a:r>
            <a:r>
              <a:rPr lang="en-US" dirty="0" smtClean="0">
                <a:solidFill>
                  <a:schemeClr val="tx1"/>
                </a:solidFill>
              </a:rPr>
              <a:t>file actually </a:t>
            </a:r>
            <a:r>
              <a:rPr lang="en-US" dirty="0">
                <a:solidFill>
                  <a:schemeClr val="tx1"/>
                </a:solidFill>
              </a:rPr>
              <a:t>defines and allocates </a:t>
            </a:r>
            <a:r>
              <a:rPr lang="en-US" dirty="0" smtClean="0">
                <a:solidFill>
                  <a:schemeClr val="tx1"/>
                </a:solidFill>
              </a:rPr>
              <a:t>space for them.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causes bloat because they are repeated.</a:t>
            </a:r>
            <a:endParaRPr lang="en-US" dirty="0">
              <a:solidFill>
                <a:schemeClr val="tx1"/>
              </a:solidFill>
            </a:endParaRPr>
          </a:p>
          <a:p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882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699" y="149189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699" y="1075764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For our project (and for our future domination as extraordinary programmers) we will use the </a:t>
            </a:r>
            <a:r>
              <a:rPr lang="en-US" b="1" i="1" dirty="0" smtClean="0">
                <a:solidFill>
                  <a:schemeClr val="tx1"/>
                </a:solidFill>
              </a:rPr>
              <a:t>extern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option, accompanied with a separate implementation file (.</a:t>
            </a:r>
            <a:r>
              <a:rPr lang="en-US" dirty="0" err="1" smtClean="0">
                <a:solidFill>
                  <a:schemeClr val="tx1"/>
                </a:solidFill>
              </a:rPr>
              <a:t>hpp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Programmer’s use </a:t>
            </a:r>
            <a:r>
              <a:rPr lang="en-US" dirty="0">
                <a:solidFill>
                  <a:schemeClr val="tx1"/>
                </a:solidFill>
              </a:rPr>
              <a:t>extern to </a:t>
            </a:r>
            <a:r>
              <a:rPr lang="en-US" dirty="0" smtClean="0">
                <a:solidFill>
                  <a:schemeClr val="tx1"/>
                </a:solidFill>
              </a:rPr>
              <a:t>extend </a:t>
            </a:r>
            <a:r>
              <a:rPr lang="en-US" dirty="0">
                <a:solidFill>
                  <a:schemeClr val="tx1"/>
                </a:solidFill>
              </a:rPr>
              <a:t>the visibility</a:t>
            </a:r>
            <a:r>
              <a:rPr lang="en-US" dirty="0" smtClean="0">
                <a:solidFill>
                  <a:schemeClr val="tx1"/>
                </a:solidFill>
              </a:rPr>
              <a:t>. We will code them in main, as a forward declaration (here are the names that will be used later…)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Sadly, the unnamed NS will not work this way (but that’s okay).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avoids </a:t>
            </a:r>
            <a:r>
              <a:rPr lang="en-US" dirty="0">
                <a:solidFill>
                  <a:schemeClr val="tx1"/>
                </a:solidFill>
              </a:rPr>
              <a:t>having many copies </a:t>
            </a:r>
            <a:r>
              <a:rPr lang="en-US" dirty="0" smtClean="0">
                <a:solidFill>
                  <a:schemeClr val="tx1"/>
                </a:solidFill>
              </a:rPr>
              <a:t>by sharing </a:t>
            </a:r>
            <a:r>
              <a:rPr lang="en-US" dirty="0">
                <a:solidFill>
                  <a:schemeClr val="tx1"/>
                </a:solidFill>
              </a:rPr>
              <a:t>these </a:t>
            </a:r>
            <a:r>
              <a:rPr lang="en-US" dirty="0" smtClean="0">
                <a:solidFill>
                  <a:schemeClr val="tx1"/>
                </a:solidFill>
              </a:rPr>
              <a:t>constants. We need to simply add the extern, and </a:t>
            </a:r>
            <a:r>
              <a:rPr lang="en-US" dirty="0">
                <a:solidFill>
                  <a:schemeClr val="tx1"/>
                </a:solidFill>
              </a:rPr>
              <a:t>make a </a:t>
            </a:r>
            <a:r>
              <a:rPr lang="en-US" dirty="0" smtClean="0">
                <a:solidFill>
                  <a:schemeClr val="tx1"/>
                </a:solidFill>
              </a:rPr>
              <a:t>separate header </a:t>
            </a:r>
            <a:r>
              <a:rPr lang="en-US" dirty="0">
                <a:solidFill>
                  <a:schemeClr val="tx1"/>
                </a:solidFill>
              </a:rPr>
              <a:t>file (see p3Constants) to hold </a:t>
            </a:r>
            <a:r>
              <a:rPr lang="en-US" dirty="0" smtClean="0">
                <a:solidFill>
                  <a:schemeClr val="tx1"/>
                </a:solidFill>
              </a:rPr>
              <a:t>only the </a:t>
            </a:r>
            <a:r>
              <a:rPr lang="en-US" dirty="0">
                <a:solidFill>
                  <a:schemeClr val="tx1"/>
                </a:solidFill>
              </a:rPr>
              <a:t>variable forward declarations</a:t>
            </a:r>
            <a:endParaRPr lang="en-US" dirty="0" smtClean="0">
              <a:solidFill>
                <a:schemeClr val="tx1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067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699" y="149189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699" y="1075764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And here is the updated NS now as seen:</a:t>
            </a:r>
            <a:endParaRPr lang="e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p3Constants 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Constants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DEATH_RATE = 0.1;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CONVERSION_RATE = 0.00001;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GROWTH_RATE = 0.4;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WOLF_ABILITY = 0.0005;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 = 30000;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ARRAY_SIZE = 101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6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699" y="149189"/>
            <a:ext cx="8520599" cy="926575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Put all entities with linkage in</a:t>
            </a:r>
            <a:br>
              <a:rPr lang="en-US" dirty="0"/>
            </a:br>
            <a:r>
              <a:rPr lang="en-US" dirty="0"/>
              <a:t>implementation files.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699" y="1075764"/>
            <a:ext cx="8520599" cy="38637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A look inside of the p3Population function, we find the include for the constants (b/c it was the first to use them):</a:t>
            </a:r>
            <a:endParaRPr lang="e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p3Population_hpp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p3Population_hpp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 will get instantiated only once (in p3Constants.hpp),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instead of once every time p3Constants.hpp is #included, and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other uses will simply refer to the version in p3WolfMoose.cpp.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"p3Constants.hpp"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p3Constants;</a:t>
            </a:r>
            <a:endParaRPr lang="en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174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699" y="152400"/>
            <a:ext cx="8520599" cy="47871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p3Constants_hpp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p3Constants_hpp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header file is just for forward declarations of the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forward declaration tells the compiler about the existence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these constants before actually defining them...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p3Constants{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Project 3 Constants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DEATH_RATE;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CONVERSION_RATE;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GROWTH_RATE;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WOLF_ABILITY;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extern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ARRAY_SIZE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04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194800"/>
            <a:ext cx="8520599" cy="4373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Command Line arguments are passed into the main function of a program when launched by the operating system.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They are most commonly used when executing programs from a console such as powershell or terminal. 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Here g++ is the name of the program (C++ compiler) and main.cpp is an argument that will get passed into the g++!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8425"/>
            <a:ext cx="80200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699" y="14919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The main function!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39982" y="820781"/>
            <a:ext cx="8520599" cy="38856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 main(int argc, char *argv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[])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argc is the argument count. Note the name of the program is included in this count. The previous example (g++ main.cpp) has an argument count of 2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argv is an array of cstrings (null terminated strings)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The * and [] is what makes it an array of strings. To access the first element (the </a:t>
            </a:r>
            <a:r>
              <a:rPr lang="en" dirty="0" smtClean="0"/>
              <a:t>program’s </a:t>
            </a:r>
            <a:r>
              <a:rPr lang="en" dirty="0"/>
              <a:t>name) you use argv[0]. Remember arrays are zero </a:t>
            </a:r>
            <a:r>
              <a:rPr lang="en" dirty="0" smtClean="0"/>
              <a:t>indexed.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9983" y="104367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Example Program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39982" y="766993"/>
            <a:ext cx="8520599" cy="38856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int main(int argc, char *argv[]){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std::cout &lt;&lt; “argc =” &lt;&lt;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&lt;&lt; std::endl;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// Prints out the command entered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for(int i = 0; i &lt;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; ++i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  std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::cout &lt;&lt;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argv[i]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&lt;&lt; “ “;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std::cout &lt;&lt; endl;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Here we print out every item using the index [i], one-by-one,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ntil we reach the count, or the argc value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699" y="7747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loser look at main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698" y="758028"/>
            <a:ext cx="8520599" cy="341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char*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there are arguments, write them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&gt; 1) 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0;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// write all but the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 &lt;&lt; " "; //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 is a char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*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 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; // write the last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entry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Here we print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the name of the file, then everything else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151132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699" y="77472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loser look at main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698" y="758028"/>
            <a:ext cx="8520599" cy="4271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char** </a:t>
            </a:r>
            <a:r>
              <a:rPr lang="en-US" b="1" dirty="0" err="1" smtClean="0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if there are arguments, write them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&gt; 1) 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0;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b="1" dirty="0" err="1" smtClean="0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// write all but the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last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 &lt;&lt; " "; //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 is a char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*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] &lt;&lt;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; // write the last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entry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447" y="1390350"/>
            <a:ext cx="8166847" cy="29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 </a:t>
            </a:r>
            <a:r>
              <a:rPr lang="en-US" dirty="0" smtClean="0"/>
              <a:t>of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/>
              <a:t>is a pointer to the initial element of an array of pointers, one for each argument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698" y="4213411"/>
            <a:ext cx="8520599" cy="288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 of </a:t>
            </a:r>
            <a:r>
              <a:rPr lang="en-US" dirty="0" err="1"/>
              <a:t>argc</a:t>
            </a:r>
            <a:r>
              <a:rPr lang="en-US" dirty="0"/>
              <a:t> is the number of pointers in the array of which </a:t>
            </a:r>
            <a:r>
              <a:rPr lang="en-US" dirty="0" err="1"/>
              <a:t>argv</a:t>
            </a:r>
            <a:r>
              <a:rPr lang="en-US" dirty="0"/>
              <a:t> points to </a:t>
            </a:r>
            <a:r>
              <a:rPr lang="en-US" dirty="0" smtClean="0"/>
              <a:t>the initial </a:t>
            </a:r>
            <a:r>
              <a:rPr lang="en-US" dirty="0"/>
              <a:t>element.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791" y="3092824"/>
            <a:ext cx="8507506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initial element of that array always represents the name by </a:t>
            </a:r>
            <a:r>
              <a:rPr lang="en-US" dirty="0" smtClean="0"/>
              <a:t>which the </a:t>
            </a:r>
            <a:r>
              <a:rPr lang="en-US" dirty="0"/>
              <a:t>program is called, so </a:t>
            </a:r>
            <a:r>
              <a:rPr lang="en-US" dirty="0" err="1"/>
              <a:t>argc</a:t>
            </a:r>
            <a:r>
              <a:rPr lang="en-US" dirty="0"/>
              <a:t> is always at least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51412" y="1057835"/>
            <a:ext cx="510988" cy="313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69576" y="1940335"/>
            <a:ext cx="582706" cy="1152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23247" y="2464660"/>
            <a:ext cx="1353670" cy="174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5393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698" y="22923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loser look at main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698" y="676825"/>
            <a:ext cx="8520599" cy="2451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char*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endParaRPr lang="en-US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if there are arguments, write them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&gt; 1) </a:t>
            </a:r>
            <a:endParaRPr lang="en-US" sz="14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0;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) // write all but the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last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 lang="en-US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&lt;&lt; " "; //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] is a char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*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1698" y="3128683"/>
            <a:ext cx="8520599" cy="8785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If we compile this program and put the resulting executable in a file called </a:t>
            </a:r>
            <a:r>
              <a:rPr lang="en-US" sz="1800" dirty="0" smtClean="0"/>
              <a:t>say, </a:t>
            </a:r>
            <a:r>
              <a:rPr lang="en-US" sz="1800" dirty="0"/>
              <a:t>then by asking the system to </a:t>
            </a:r>
            <a:r>
              <a:rPr lang="en-US" sz="1800" dirty="0" smtClean="0"/>
              <a:t>execute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 Hello, world </a:t>
            </a:r>
            <a:r>
              <a:rPr lang="en-US" sz="1800" dirty="0" smtClean="0"/>
              <a:t>will result in this output: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0071" y="400722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Hello, world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886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698" y="22923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loser look at main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698" y="676825"/>
            <a:ext cx="8520599" cy="2263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char* </a:t>
            </a:r>
            <a:r>
              <a:rPr lang="en-US" sz="1100" dirty="0" err="1" smtClean="0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//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if there are arguments, write them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&gt; 1) </a:t>
            </a:r>
            <a:endParaRPr lang="en-US" sz="11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sz="1100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0;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1100" dirty="0" err="1" smtClean="0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) // write all but the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last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] &lt;&lt; " "; //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] is a char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*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dirty="0" err="1" smtClean="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] &lt;&lt;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; // write the last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entry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1698" y="2061362"/>
            <a:ext cx="8520599" cy="9592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In this case, </a:t>
            </a:r>
            <a:r>
              <a:rPr lang="en-US" sz="1800" dirty="0" err="1"/>
              <a:t>argc</a:t>
            </a:r>
            <a:r>
              <a:rPr lang="en-US" sz="1800" dirty="0"/>
              <a:t> will be 3, and the three elements of </a:t>
            </a:r>
            <a:r>
              <a:rPr lang="en-US" sz="1800" dirty="0" err="1"/>
              <a:t>argv</a:t>
            </a:r>
            <a:r>
              <a:rPr lang="en-US" sz="1800" dirty="0"/>
              <a:t> will be pointers to the</a:t>
            </a:r>
          </a:p>
          <a:p>
            <a:r>
              <a:rPr lang="en-US" sz="1800" dirty="0"/>
              <a:t>initial characters of arrays initialized with say, Hello , and world respectively. We </a:t>
            </a:r>
            <a:r>
              <a:rPr lang="en-US" sz="1800" dirty="0" smtClean="0"/>
              <a:t>can visualize </a:t>
            </a:r>
            <a:r>
              <a:rPr lang="en-US" sz="1800" dirty="0"/>
              <a:t>the value of </a:t>
            </a:r>
            <a:r>
              <a:rPr lang="en-US" sz="1800" dirty="0" err="1"/>
              <a:t>argv</a:t>
            </a:r>
            <a:r>
              <a:rPr lang="en-US" sz="1800" dirty="0"/>
              <a:t> this way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3020585"/>
            <a:ext cx="8520599" cy="21963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1918313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IMPORTANT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Do not access an element outside the bounds of your array! That is why we have argc.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You do not pass in argc from the command line!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1389</Words>
  <Application>Microsoft Office PowerPoint</Application>
  <PresentationFormat>On-screen Show (16:9)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simple-light-2</vt:lpstr>
      <vt:lpstr>Command Line Arguments</vt:lpstr>
      <vt:lpstr>PowerPoint Presentation</vt:lpstr>
      <vt:lpstr>The main function!</vt:lpstr>
      <vt:lpstr>Example Program</vt:lpstr>
      <vt:lpstr>Closer look at main</vt:lpstr>
      <vt:lpstr>Closer look at main</vt:lpstr>
      <vt:lpstr>Closer look at main</vt:lpstr>
      <vt:lpstr>Closer look at main</vt:lpstr>
      <vt:lpstr>IMPORTANT</vt:lpstr>
      <vt:lpstr>Set up command line arguments with Code::Blocks</vt:lpstr>
      <vt:lpstr>Put all entities with linkage in implementation files.</vt:lpstr>
      <vt:lpstr>Put all entities with linkage in implementation files.</vt:lpstr>
      <vt:lpstr>Put all entities with linkage in implementation files.</vt:lpstr>
      <vt:lpstr>Put all entities with linkage in implementation files.</vt:lpstr>
      <vt:lpstr>Put all entities with linkage in implementation files.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</dc:title>
  <dc:creator>ROO ster</dc:creator>
  <cp:lastModifiedBy>ROO ster</cp:lastModifiedBy>
  <cp:revision>14</cp:revision>
  <dcterms:modified xsi:type="dcterms:W3CDTF">2016-10-18T22:03:12Z</dcterms:modified>
</cp:coreProperties>
</file>