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  <p:sldMasterId id="2147483694" r:id="rId2"/>
  </p:sldMasterIdLst>
  <p:notesMasterIdLst>
    <p:notesMasterId r:id="rId57"/>
  </p:notesMasterIdLst>
  <p:handoutMasterIdLst>
    <p:handoutMasterId r:id="rId58"/>
  </p:handoutMasterIdLst>
  <p:sldIdLst>
    <p:sldId id="257" r:id="rId3"/>
    <p:sldId id="646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623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82" r:id="rId23"/>
    <p:sldId id="625" r:id="rId24"/>
    <p:sldId id="626" r:id="rId25"/>
    <p:sldId id="627" r:id="rId26"/>
    <p:sldId id="633" r:id="rId27"/>
    <p:sldId id="628" r:id="rId28"/>
    <p:sldId id="629" r:id="rId29"/>
    <p:sldId id="630" r:id="rId30"/>
    <p:sldId id="642" r:id="rId31"/>
    <p:sldId id="643" r:id="rId32"/>
    <p:sldId id="641" r:id="rId33"/>
    <p:sldId id="631" r:id="rId34"/>
    <p:sldId id="632" r:id="rId35"/>
    <p:sldId id="591" r:id="rId36"/>
    <p:sldId id="594" r:id="rId37"/>
    <p:sldId id="598" r:id="rId38"/>
    <p:sldId id="599" r:id="rId39"/>
    <p:sldId id="600" r:id="rId40"/>
    <p:sldId id="644" r:id="rId41"/>
    <p:sldId id="645" r:id="rId42"/>
    <p:sldId id="602" r:id="rId43"/>
    <p:sldId id="604" r:id="rId44"/>
    <p:sldId id="606" r:id="rId45"/>
    <p:sldId id="605" r:id="rId46"/>
    <p:sldId id="634" r:id="rId47"/>
    <p:sldId id="635" r:id="rId48"/>
    <p:sldId id="636" r:id="rId49"/>
    <p:sldId id="637" r:id="rId50"/>
    <p:sldId id="638" r:id="rId51"/>
    <p:sldId id="639" r:id="rId52"/>
    <p:sldId id="551" r:id="rId53"/>
    <p:sldId id="397" r:id="rId54"/>
    <p:sldId id="553" r:id="rId55"/>
    <p:sldId id="55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5784" autoAdjust="0"/>
  </p:normalViewPr>
  <p:slideViewPr>
    <p:cSldViewPr>
      <p:cViewPr varScale="1">
        <p:scale>
          <a:sx n="98" d="100"/>
          <a:sy n="98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421395-B8CC-4261-8735-DC40AFA7A3B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7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2E1A6D-B3B2-4258-8BF2-CF602EA1306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8D10DF-C768-41DA-BAA4-3541656D63F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8D10DF-C768-41DA-BAA4-3541656D63F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9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2CD9DD-181D-42BB-BCBE-EF6D41DFEDA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21DE6B-6576-4E58-BC4C-9C9FA19E1E3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E18159-D896-4191-8029-747D011E44E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6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5C1AED-7FC8-4351-8A83-15DF1CE315E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91A879-DE0C-45AC-8ECB-8E3978B6D74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9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0B4AC-7A42-475E-B8B3-656D73B53E6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6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6092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1EFA2-4410-451B-A32E-58E21D0D711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9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79BD00-A5F4-4F1C-B04B-36ADA584A71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1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6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2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00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D4402-A300-4F01-BC89-BBD340A289A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76E8D-A63A-4351-9FCF-0B597DA00AE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00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57C934-02E9-406C-A034-E83BFB70188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45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4707FF-02DF-4A89-B356-7D85584AFB0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49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C25B-4A78-44B3-B74B-4333B7B251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1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7EE00-BE26-45BA-A9C9-E475ED8573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6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8BB74D-F849-44A8-95B3-B6E3AE4C971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79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0FD0CD-FE6A-4892-B46E-D717130F9CF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92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E19631-B464-49D6-A47B-7BD5E1F53F4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1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0ECE6F-C36C-4532-976A-2819A06341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93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0ECE6F-C36C-4532-976A-2819A06341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7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0ECE6F-C36C-4532-976A-2819A06341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9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2D3CB9-F8EF-481A-8EFD-B35DD5B64C5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57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A10251-7168-4915-8734-AD544C80AB5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34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883B6-C621-45F7-B9FB-A51DD0749EC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10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80A4A5-7C99-4784-B316-A5F9D2824C0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51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A2081C-DB6B-4A4C-8330-CF36C73AC5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77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7275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4336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804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833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558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72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42F83-50DD-4AB0-ADFB-48EB09E603D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78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87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3C2B3C-7181-4E15-9F08-90289EB1CB8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7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06068-83F4-4B5F-94EC-226565346E5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1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94724B-833C-4C68-9569-CC50DB4712E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6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C3BD30-D4BE-4455-8B83-B420DA02574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9877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3264"/>
            <a:ext cx="2376308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0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CS210: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Naming The Interface File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990599" y="1371600"/>
            <a:ext cx="7185913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dirty="0" err="1" smtClean="0"/>
              <a:t>DigitalTime</a:t>
            </a:r>
            <a:r>
              <a:rPr lang="en-US" altLang="en-US" sz="2800" dirty="0" smtClean="0"/>
              <a:t> ADT interface is stored in a file named dtime.hpp</a:t>
            </a:r>
          </a:p>
          <a:p>
            <a:pPr lvl="1" eaLnBrk="1" hangingPunct="1"/>
            <a:r>
              <a:rPr lang="en-US" altLang="en-US" sz="2800" dirty="0" smtClean="0"/>
              <a:t>The .</a:t>
            </a:r>
            <a:r>
              <a:rPr lang="en-US" altLang="en-US" sz="2800" dirty="0" err="1" smtClean="0"/>
              <a:t>hpp</a:t>
            </a:r>
            <a:r>
              <a:rPr lang="en-US" altLang="en-US" sz="2800" dirty="0" smtClean="0"/>
              <a:t> suffix means this is a header file</a:t>
            </a:r>
          </a:p>
          <a:p>
            <a:pPr lvl="1" eaLnBrk="1" hangingPunct="1"/>
            <a:r>
              <a:rPr lang="en-US" altLang="en-US" sz="2800" dirty="0" smtClean="0"/>
              <a:t>Interface files are always header files</a:t>
            </a:r>
          </a:p>
          <a:p>
            <a:pPr eaLnBrk="1" hangingPunct="1"/>
            <a:r>
              <a:rPr lang="en-US" altLang="en-US" sz="2800" dirty="0" smtClean="0"/>
              <a:t>A program using dtime.hpp must include it using an include directive </a:t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br>
              <a:rPr lang="en-US" altLang="en-US" sz="2800" dirty="0" smtClean="0"/>
            </a:b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#include "dtime.hpp"</a:t>
            </a:r>
          </a:p>
        </p:txBody>
      </p:sp>
    </p:spTree>
    <p:extLst>
      <p:ext uri="{BB962C8B-B14F-4D97-AF65-F5344CB8AC3E}">
        <p14:creationId xmlns:p14="http://schemas.microsoft.com/office/powerpoint/2010/main" val="18532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#include " " or &lt; &gt; 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81826"/>
            <a:ext cx="81534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To include a predefined header file use &lt; and &gt;</a:t>
            </a:r>
            <a:br>
              <a:rPr lang="en-US" altLang="en-US" sz="2800" dirty="0" smtClean="0"/>
            </a:br>
            <a:r>
              <a:rPr lang="en-US" altLang="en-US" sz="2800" dirty="0" smtClean="0"/>
              <a:t>        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en-US" altLang="en-US" sz="2800" dirty="0" smtClean="0"/>
              <a:t>&lt; and &gt; tells the compiler to look where the system stores predefined  header files</a:t>
            </a:r>
          </a:p>
          <a:p>
            <a:pPr eaLnBrk="1" hangingPunct="1"/>
            <a:r>
              <a:rPr lang="en-US" altLang="en-US" sz="2800" dirty="0" smtClean="0"/>
              <a:t>To include a header file you wrote, use " and "</a:t>
            </a:r>
            <a:br>
              <a:rPr lang="en-US" altLang="en-US" sz="2800" dirty="0" smtClean="0"/>
            </a:br>
            <a:r>
              <a:rPr lang="en-US" altLang="en-US" sz="2800" dirty="0" smtClean="0"/>
              <a:t> 	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#include "dtime.hpp"</a:t>
            </a:r>
          </a:p>
          <a:p>
            <a:pPr lvl="1" eaLnBrk="1" hangingPunct="1"/>
            <a:r>
              <a:rPr lang="en-US" altLang="en-US" sz="2800" dirty="0" smtClean="0"/>
              <a:t>" and " usually cause the compiler to look </a:t>
            </a:r>
            <a:br>
              <a:rPr lang="en-US" altLang="en-US" sz="2800" dirty="0" smtClean="0"/>
            </a:br>
            <a:r>
              <a:rPr lang="en-US" altLang="en-US" sz="2800" dirty="0" smtClean="0"/>
              <a:t>in the current directory for the header file</a:t>
            </a:r>
          </a:p>
        </p:txBody>
      </p:sp>
    </p:spTree>
    <p:extLst>
      <p:ext uri="{BB962C8B-B14F-4D97-AF65-F5344CB8AC3E}">
        <p14:creationId xmlns:p14="http://schemas.microsoft.com/office/powerpoint/2010/main" val="32019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Implementation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338314" cy="388077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500" dirty="0" smtClean="0"/>
              <a:t>Contains the definitions of the ADT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500" dirty="0" smtClean="0"/>
              <a:t>Usually has the same name as the header file but a different suffix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smtClean="0"/>
              <a:t>Since our header file is named dtime.hpp,  the </a:t>
            </a:r>
            <a:br>
              <a:rPr lang="en-US" altLang="en-US" sz="2600" dirty="0" smtClean="0"/>
            </a:br>
            <a:r>
              <a:rPr lang="en-US" altLang="en-US" sz="2600" dirty="0" smtClean="0"/>
              <a:t>implementation file is named dtime.cpp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smtClean="0"/>
              <a:t>Suffix depends on your system </a:t>
            </a:r>
            <a:br>
              <a:rPr lang="en-US" altLang="en-US" sz="2600" dirty="0" smtClean="0"/>
            </a:br>
            <a:r>
              <a:rPr lang="en-US" altLang="en-US" sz="2600" dirty="0" smtClean="0"/>
              <a:t>(some use .cxx or .CPP)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5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Implementation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426"/>
            <a:ext cx="9144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1957311" y="173834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#include "dtime.hpp"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20435"/>
            <a:ext cx="7695425" cy="8799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implementation file requires an include </a:t>
            </a:r>
            <a:br>
              <a:rPr lang="en-US" altLang="en-US" dirty="0" smtClean="0"/>
            </a:br>
            <a:r>
              <a:rPr lang="en-US" altLang="en-US" dirty="0" smtClean="0"/>
              <a:t>directive to include the interface file:    #include "dtime.hpp"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2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Application File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872902" y="990600"/>
            <a:ext cx="6347714" cy="190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Application file is the file that contains the </a:t>
            </a:r>
            <a:br>
              <a:rPr lang="en-US" altLang="en-US" dirty="0" smtClean="0"/>
            </a:br>
            <a:r>
              <a:rPr lang="en-US" altLang="en-US" dirty="0" smtClean="0"/>
              <a:t>program that uses the ADT</a:t>
            </a:r>
          </a:p>
          <a:p>
            <a:pPr lvl="1" eaLnBrk="1" hangingPunct="1"/>
            <a:r>
              <a:rPr lang="en-US" altLang="en-US" dirty="0" smtClean="0"/>
              <a:t>It is also called a driver file</a:t>
            </a:r>
          </a:p>
          <a:p>
            <a:pPr lvl="1" eaLnBrk="1" hangingPunct="1"/>
            <a:r>
              <a:rPr lang="en-US" altLang="en-US" dirty="0" smtClean="0"/>
              <a:t>Must use an include directive to include the </a:t>
            </a:r>
            <a:br>
              <a:rPr lang="en-US" altLang="en-US" dirty="0" smtClean="0"/>
            </a:br>
            <a:r>
              <a:rPr lang="en-US" altLang="en-US" dirty="0" smtClean="0"/>
              <a:t>interface file:  #include "dtime.hpp"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067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Running The Program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69342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Basic steps required to run a program:</a:t>
            </a:r>
            <a:br>
              <a:rPr lang="en-US" altLang="en-US" sz="2800" dirty="0" smtClean="0"/>
            </a:br>
            <a:r>
              <a:rPr lang="en-US" altLang="en-US" sz="2800" dirty="0" smtClean="0"/>
              <a:t>(Details vary from system to system!)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Compile the implementation file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Compile the application file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Link the files to create an executable program using a utility called a linker</a:t>
            </a:r>
          </a:p>
          <a:p>
            <a:pPr lvl="2" eaLnBrk="1" hangingPunct="1"/>
            <a:r>
              <a:rPr lang="en-US" altLang="en-US" sz="2000" dirty="0" smtClean="0"/>
              <a:t>Linking is often done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221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Compile dtime.hpp 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The interface file is not compiled separately</a:t>
            </a:r>
          </a:p>
          <a:p>
            <a:pPr lvl="1" eaLnBrk="1" hangingPunct="1"/>
            <a:r>
              <a:rPr lang="en-US" altLang="en-US" sz="2800" dirty="0" smtClean="0"/>
              <a:t>The preprocessor replaces any occurrence of </a:t>
            </a:r>
            <a:br>
              <a:rPr lang="en-US" altLang="en-US" sz="2800" dirty="0" smtClean="0"/>
            </a:br>
            <a:r>
              <a:rPr lang="en-US" altLang="en-US" sz="2800" dirty="0" smtClean="0"/>
              <a:t>#include "dtime.hpp" with the text of dtime.hpp before compiling </a:t>
            </a:r>
          </a:p>
          <a:p>
            <a:pPr lvl="1" eaLnBrk="1" hangingPunct="1"/>
            <a:r>
              <a:rPr lang="en-US" altLang="en-US" sz="2800" dirty="0" smtClean="0"/>
              <a:t>Both the implementation file and the application file contain #include "dtime.hpp"</a:t>
            </a:r>
          </a:p>
          <a:p>
            <a:pPr lvl="2" eaLnBrk="1" hangingPunct="1"/>
            <a:r>
              <a:rPr lang="en-US" altLang="en-US" sz="2400" dirty="0" smtClean="0"/>
              <a:t>The text of dtime.hpp is seen by the compiler in each of these files</a:t>
            </a:r>
          </a:p>
          <a:p>
            <a:pPr lvl="2" eaLnBrk="1" hangingPunct="1"/>
            <a:r>
              <a:rPr lang="en-US" altLang="en-US" sz="2400" dirty="0" smtClean="0"/>
              <a:t>There is no need to compile dtime.hpp separately</a:t>
            </a:r>
          </a:p>
        </p:txBody>
      </p:sp>
    </p:spTree>
    <p:extLst>
      <p:ext uri="{BB962C8B-B14F-4D97-AF65-F5344CB8AC3E}">
        <p14:creationId xmlns:p14="http://schemas.microsoft.com/office/powerpoint/2010/main" val="1013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Three Files?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0866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Using separate files permits</a:t>
            </a:r>
          </a:p>
          <a:p>
            <a:pPr lvl="1" eaLnBrk="1" hangingPunct="1"/>
            <a:r>
              <a:rPr lang="en-US" altLang="en-US" sz="2400" dirty="0" smtClean="0"/>
              <a:t>The ADT to be used in other programs without rewriting the definition of the class for each</a:t>
            </a:r>
          </a:p>
          <a:p>
            <a:pPr lvl="1" eaLnBrk="1" hangingPunct="1"/>
            <a:r>
              <a:rPr lang="en-US" altLang="en-US" sz="2400" dirty="0" smtClean="0"/>
              <a:t>Implementation file to be compiled once even if multiple programs use the ADT</a:t>
            </a:r>
          </a:p>
          <a:p>
            <a:pPr lvl="1" eaLnBrk="1" hangingPunct="1"/>
            <a:r>
              <a:rPr lang="en-US" altLang="en-US" sz="2400" dirty="0" smtClean="0"/>
              <a:t>Changing the implementation file does not </a:t>
            </a:r>
            <a:br>
              <a:rPr lang="en-US" altLang="en-US" sz="2400" dirty="0" smtClean="0"/>
            </a:br>
            <a:r>
              <a:rPr lang="en-US" altLang="en-US" sz="2400" dirty="0" smtClean="0"/>
              <a:t>require changing the program using the ADT</a:t>
            </a:r>
          </a:p>
        </p:txBody>
      </p:sp>
    </p:spTree>
    <p:extLst>
      <p:ext uri="{BB962C8B-B14F-4D97-AF65-F5344CB8AC3E}">
        <p14:creationId xmlns:p14="http://schemas.microsoft.com/office/powerpoint/2010/main" val="23445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Reusable Components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3460"/>
            <a:ext cx="8229600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An ADT coded in separate files can be used over and over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The reusability of such an ADT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Saves effort since it does not need to be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Redesigned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Recoded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Retested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Is likely to result in more reliable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649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30595" y="228600"/>
            <a:ext cx="5956005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Unit </a:t>
            </a:r>
            <a:r>
              <a:rPr lang="en-US" altLang="en-US" sz="3200" b="1" dirty="0" smtClean="0"/>
              <a:t>2 </a:t>
            </a:r>
            <a:r>
              <a:rPr lang="en-US" altLang="en-US" sz="3200" b="1" dirty="0"/>
              <a:t>Module </a:t>
            </a:r>
            <a:r>
              <a:rPr lang="en-US" altLang="en-US" sz="3200" b="1" dirty="0" smtClean="0"/>
              <a:t>1 </a:t>
            </a:r>
            <a:r>
              <a:rPr lang="en-US" sz="3200" b="1" dirty="0" smtClean="0"/>
              <a:t>NS and </a:t>
            </a:r>
          </a:p>
          <a:p>
            <a:pPr algn="ctr"/>
            <a:r>
              <a:rPr lang="en-US" sz="3200" b="1" dirty="0" smtClean="0"/>
              <a:t>Separate </a:t>
            </a:r>
            <a:r>
              <a:rPr lang="en-US" sz="3200" b="1" dirty="0"/>
              <a:t>Compilation</a:t>
            </a:r>
          </a:p>
          <a:p>
            <a:endParaRPr lang="en-US" altLang="en-US" sz="2400" b="1" dirty="0"/>
          </a:p>
          <a:p>
            <a:pPr>
              <a:defRPr/>
            </a:pPr>
            <a:r>
              <a:rPr lang="en-US" sz="2000" dirty="0"/>
              <a:t>Separate Compilation</a:t>
            </a:r>
          </a:p>
          <a:p>
            <a:pPr>
              <a:defRPr/>
            </a:pPr>
            <a:r>
              <a:rPr lang="en-US" sz="2000" dirty="0"/>
              <a:t>Namespace</a:t>
            </a:r>
          </a:p>
          <a:p>
            <a:pPr>
              <a:defRPr/>
            </a:pPr>
            <a:r>
              <a:rPr lang="en-US" sz="2000" dirty="0"/>
              <a:t>Using directive</a:t>
            </a:r>
          </a:p>
          <a:p>
            <a:pPr>
              <a:defRPr/>
            </a:pPr>
            <a:r>
              <a:rPr lang="en-US" sz="2000" dirty="0"/>
              <a:t>Qualifying NS</a:t>
            </a:r>
          </a:p>
          <a:p>
            <a:pPr>
              <a:defRPr/>
            </a:pPr>
            <a:r>
              <a:rPr lang="en-US" sz="2000" dirty="0"/>
              <a:t>Unnamed namespace</a:t>
            </a:r>
          </a:p>
          <a:p>
            <a:pPr>
              <a:defRPr/>
            </a:pPr>
            <a:r>
              <a:rPr lang="en-US" sz="2000" dirty="0"/>
              <a:t>Coding for Efficiency</a:t>
            </a:r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2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Classes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058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 program may use several classes</a:t>
            </a:r>
          </a:p>
          <a:p>
            <a:pPr lvl="1" eaLnBrk="1" hangingPunct="1"/>
            <a:r>
              <a:rPr lang="en-US" altLang="en-US" sz="2800" dirty="0" smtClean="0"/>
              <a:t>Each could be stored in its own interface and </a:t>
            </a:r>
            <a:br>
              <a:rPr lang="en-US" altLang="en-US" sz="2800" dirty="0" smtClean="0"/>
            </a:br>
            <a:r>
              <a:rPr lang="en-US" altLang="en-US" sz="2800" dirty="0" smtClean="0"/>
              <a:t>implementation files</a:t>
            </a:r>
          </a:p>
          <a:p>
            <a:pPr lvl="2" eaLnBrk="1" hangingPunct="1"/>
            <a:r>
              <a:rPr lang="en-US" altLang="en-US" sz="2400" dirty="0" smtClean="0"/>
              <a:t>Some files can "include" other files, that include still others</a:t>
            </a:r>
          </a:p>
          <a:p>
            <a:pPr lvl="1" eaLnBrk="1" hangingPunct="1"/>
            <a:r>
              <a:rPr lang="en-US" altLang="en-US" sz="2800" dirty="0" smtClean="0"/>
              <a:t>It is possible that the same interface file could be included in multiple files</a:t>
            </a:r>
          </a:p>
          <a:p>
            <a:pPr lvl="1" eaLnBrk="1" hangingPunct="1"/>
            <a:r>
              <a:rPr lang="en-US" altLang="en-US" sz="2800" dirty="0" smtClean="0"/>
              <a:t>C++ does not allow multiple declarations of a class</a:t>
            </a:r>
          </a:p>
          <a:p>
            <a:pPr lvl="1" eaLnBrk="1" hangingPunct="1"/>
            <a:r>
              <a:rPr lang="en-US" altLang="en-US" sz="2800" dirty="0" smtClean="0"/>
              <a:t>The #</a:t>
            </a:r>
            <a:r>
              <a:rPr lang="en-US" altLang="en-US" sz="2800" dirty="0" err="1" smtClean="0"/>
              <a:t>ifndef</a:t>
            </a:r>
            <a:r>
              <a:rPr lang="en-US" altLang="en-US" sz="2800" dirty="0" smtClean="0"/>
              <a:t> directive can be used to prevent </a:t>
            </a:r>
            <a:br>
              <a:rPr lang="en-US" altLang="en-US" sz="2800" dirty="0" smtClean="0"/>
            </a:br>
            <a:r>
              <a:rPr lang="en-US" altLang="en-US" sz="2800" dirty="0" smtClean="0"/>
              <a:t>multiple declarations of a class</a:t>
            </a:r>
          </a:p>
        </p:txBody>
      </p:sp>
    </p:spTree>
    <p:extLst>
      <p:ext uri="{BB962C8B-B14F-4D97-AF65-F5344CB8AC3E}">
        <p14:creationId xmlns:p14="http://schemas.microsoft.com/office/powerpoint/2010/main" val="1148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Namespaces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924800" cy="3880773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sz="11200" dirty="0" smtClean="0"/>
              <a:t>Preceding a name by </a:t>
            </a:r>
            <a:r>
              <a:rPr lang="en-US" altLang="en-US" sz="11200" dirty="0" err="1" smtClean="0"/>
              <a:t>std</a:t>
            </a:r>
            <a:r>
              <a:rPr lang="en-US" altLang="en-US" sz="11200" dirty="0" smtClean="0"/>
              <a:t>:: indicates that the name is part of a namespace named std. A namespace is a collection of related names; the standard library uses </a:t>
            </a:r>
            <a:r>
              <a:rPr lang="en-US" altLang="en-US" sz="11200" dirty="0" err="1" smtClean="0"/>
              <a:t>std</a:t>
            </a:r>
            <a:r>
              <a:rPr lang="en-US" altLang="en-US" sz="11200" dirty="0" smtClean="0"/>
              <a:t> to contain all the names that it defines. </a:t>
            </a:r>
          </a:p>
          <a:p>
            <a:r>
              <a:rPr lang="en-US" altLang="en-US" sz="11200" dirty="0" smtClean="0"/>
              <a:t>So, for example, the </a:t>
            </a:r>
            <a:r>
              <a:rPr lang="en-US" altLang="en-US" sz="11200" dirty="0" err="1" smtClean="0"/>
              <a:t>iostream</a:t>
            </a:r>
            <a:r>
              <a:rPr lang="en-US" altLang="en-US" sz="11200" dirty="0" smtClean="0"/>
              <a:t> standard header defines the names </a:t>
            </a:r>
            <a:r>
              <a:rPr lang="en-US" altLang="en-US" sz="11200" dirty="0" err="1" smtClean="0"/>
              <a:t>cout</a:t>
            </a:r>
            <a:r>
              <a:rPr lang="en-US" altLang="en-US" sz="11200" dirty="0" smtClean="0"/>
              <a:t> and </a:t>
            </a:r>
            <a:r>
              <a:rPr lang="en-US" altLang="en-US" sz="11200" dirty="0" err="1" smtClean="0"/>
              <a:t>endl</a:t>
            </a:r>
            <a:r>
              <a:rPr lang="en-US" altLang="en-US" sz="11200" dirty="0" smtClean="0"/>
              <a:t>, and we refer to these names as </a:t>
            </a:r>
            <a:r>
              <a:rPr lang="en-US" altLang="en-US" sz="11200" dirty="0" err="1" smtClean="0"/>
              <a:t>std</a:t>
            </a:r>
            <a:r>
              <a:rPr lang="en-US" altLang="en-US" sz="11200" dirty="0" smtClean="0"/>
              <a:t>::</a:t>
            </a:r>
            <a:r>
              <a:rPr lang="en-US" altLang="en-US" sz="11200" dirty="0" err="1" smtClean="0"/>
              <a:t>cout</a:t>
            </a:r>
            <a:r>
              <a:rPr lang="en-US" altLang="en-US" sz="11200" dirty="0" smtClean="0"/>
              <a:t> and </a:t>
            </a:r>
            <a:r>
              <a:rPr lang="en-US" altLang="en-US" sz="11200" dirty="0" err="1" smtClean="0"/>
              <a:t>std</a:t>
            </a:r>
            <a:r>
              <a:rPr lang="en-US" altLang="en-US" sz="11200" dirty="0" smtClean="0"/>
              <a:t>::</a:t>
            </a:r>
            <a:r>
              <a:rPr lang="en-US" altLang="en-US" sz="11200" dirty="0" err="1" smtClean="0"/>
              <a:t>endl</a:t>
            </a:r>
            <a:r>
              <a:rPr lang="en-US" altLang="en-US" sz="11200" dirty="0"/>
              <a:t>, or class definitions and variable declarations</a:t>
            </a:r>
            <a:r>
              <a:rPr lang="en-US" altLang="en-US" sz="11200" dirty="0" smtClean="0"/>
              <a:t>.</a:t>
            </a:r>
          </a:p>
          <a:p>
            <a:r>
              <a:rPr lang="en-US" altLang="en-US" sz="11200" dirty="0"/>
              <a:t>If a program uses classes and functions written by </a:t>
            </a:r>
            <a:r>
              <a:rPr lang="en-US" altLang="en-US" sz="11200" dirty="0" smtClean="0"/>
              <a:t>different </a:t>
            </a:r>
            <a:r>
              <a:rPr lang="en-US" altLang="en-US" sz="11200" dirty="0"/>
              <a:t>programmers, it may be that the same </a:t>
            </a:r>
            <a:r>
              <a:rPr lang="en-US" altLang="en-US" sz="11200" dirty="0" smtClean="0"/>
              <a:t>name is </a:t>
            </a:r>
            <a:r>
              <a:rPr lang="en-US" altLang="en-US" sz="11200" dirty="0"/>
              <a:t>used for different </a:t>
            </a:r>
            <a:r>
              <a:rPr lang="en-US" altLang="en-US" sz="11200" dirty="0" smtClean="0"/>
              <a:t>things (NS </a:t>
            </a:r>
            <a:r>
              <a:rPr lang="en-US" altLang="en-US" sz="11200" dirty="0"/>
              <a:t>help us deal with this </a:t>
            </a:r>
            <a:r>
              <a:rPr lang="en-US" altLang="en-US" sz="11200" dirty="0" smtClean="0"/>
              <a:t>problem)</a:t>
            </a:r>
            <a:endParaRPr lang="en-US" altLang="en-US" sz="11200" dirty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98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97662" cy="863974"/>
          </a:xfrm>
        </p:spPr>
        <p:txBody>
          <a:bodyPr/>
          <a:lstStyle/>
          <a:p>
            <a:r>
              <a:rPr lang="en-US" altLang="en-US" smtClean="0"/>
              <a:t>Namespace std</a:t>
            </a:r>
            <a:endParaRPr lang="en-US" alt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48800"/>
            <a:ext cx="7543800" cy="4000500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ym typeface="Wingdings" panose="05000000000000000000" pitchFamily="2" charset="2"/>
              </a:rPr>
              <a:t>We’ve used namespace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std</a:t>
            </a:r>
            <a:endParaRPr lang="en-US" altLang="en-US" sz="2800" dirty="0" smtClean="0"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ym typeface="Wingdings" panose="05000000000000000000" pitchFamily="2" charset="2"/>
              </a:rPr>
              <a:t>Contains all names defined in all standard library files</a:t>
            </a:r>
          </a:p>
          <a:p>
            <a:pPr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ym typeface="Wingdings" panose="05000000000000000000" pitchFamily="2" charset="2"/>
              </a:rPr>
              <a:t>Example:</a:t>
            </a:r>
            <a:br>
              <a:rPr lang="en-US" altLang="en-US" sz="2800" dirty="0" smtClean="0">
                <a:sym typeface="Wingdings" panose="05000000000000000000" pitchFamily="2" charset="2"/>
              </a:rPr>
            </a:br>
            <a:r>
              <a:rPr lang="en-US" altLang="en-US" sz="3200" dirty="0">
                <a:sym typeface="Wingdings" panose="05000000000000000000" pitchFamily="2" charset="2"/>
              </a:rPr>
              <a:t>#include &lt;</a:t>
            </a:r>
            <a:r>
              <a:rPr lang="en-US" altLang="en-US" sz="3200" dirty="0" err="1">
                <a:sym typeface="Wingdings" panose="05000000000000000000" pitchFamily="2" charset="2"/>
              </a:rPr>
              <a:t>iostream</a:t>
            </a:r>
            <a:r>
              <a:rPr lang="en-US" altLang="en-US" sz="3200" dirty="0">
                <a:sym typeface="Wingdings" panose="05000000000000000000" pitchFamily="2" charset="2"/>
              </a:rPr>
              <a:t>&gt;</a:t>
            </a:r>
          </a:p>
          <a:p>
            <a:pPr marL="685800" lvl="1" indent="-3429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ym typeface="Wingdings" panose="05000000000000000000" pitchFamily="2" charset="2"/>
              </a:rPr>
              <a:t>Places all name definitions (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cin</a:t>
            </a:r>
            <a:r>
              <a:rPr lang="en-US" altLang="en-US" sz="2400" dirty="0" smtClean="0">
                <a:sym typeface="Wingdings" panose="05000000000000000000" pitchFamily="2" charset="2"/>
              </a:rPr>
              <a:t>,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cout</a:t>
            </a:r>
            <a:r>
              <a:rPr lang="en-US" altLang="en-US" sz="2400" dirty="0" smtClean="0">
                <a:sym typeface="Wingdings" panose="05000000000000000000" pitchFamily="2" charset="2"/>
              </a:rPr>
              <a:t>, etc.) into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std</a:t>
            </a:r>
            <a:r>
              <a:rPr lang="en-US" altLang="en-US" sz="2400" dirty="0" smtClean="0">
                <a:sym typeface="Wingdings" panose="05000000000000000000" pitchFamily="2" charset="2"/>
              </a:rPr>
              <a:t> namespace</a:t>
            </a:r>
          </a:p>
          <a:p>
            <a:pPr marL="685800" lvl="1" indent="-3429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ym typeface="Wingdings" panose="05000000000000000000" pitchFamily="2" charset="2"/>
              </a:rPr>
              <a:t>Program doesn’t know these names</a:t>
            </a:r>
          </a:p>
          <a:p>
            <a:pPr marL="685800" lvl="1" indent="-3429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ym typeface="Wingdings" panose="05000000000000000000" pitchFamily="2" charset="2"/>
              </a:rPr>
              <a:t>Must specify this namespace for program to access names</a:t>
            </a:r>
            <a:r>
              <a:rPr lang="en-US" altLang="en-US" sz="2400" dirty="0" smtClean="0">
                <a:solidFill>
                  <a:srgbClr val="CC0000"/>
                </a:solidFill>
                <a:sym typeface="Wingdings" panose="05000000000000000000" pitchFamily="2" charset="2"/>
              </a:rPr>
              <a:t>	</a:t>
            </a:r>
          </a:p>
          <a:p>
            <a:pPr marL="685800" lvl="1" indent="-3429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Like </a:t>
            </a:r>
            <a:r>
              <a:rPr lang="en-US" sz="2400" dirty="0" smtClean="0"/>
              <a:t>blocks</a:t>
            </a:r>
            <a:r>
              <a:rPr lang="en-US" sz="2400" dirty="0"/>
              <a:t>, </a:t>
            </a:r>
            <a:r>
              <a:rPr lang="en-US" sz="2400" dirty="0" smtClean="0"/>
              <a:t>namespaces </a:t>
            </a:r>
            <a:r>
              <a:rPr lang="en-US" sz="2400" dirty="0"/>
              <a:t>define their own scopes.</a:t>
            </a:r>
            <a:endParaRPr lang="en-US" altLang="en-US" sz="2400" dirty="0">
              <a:solidFill>
                <a:srgbClr val="CC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47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3276600" cy="863974"/>
          </a:xfrm>
        </p:spPr>
        <p:txBody>
          <a:bodyPr/>
          <a:lstStyle/>
          <a:p>
            <a:r>
              <a:rPr lang="en-US" altLang="en-US" dirty="0" smtClean="0"/>
              <a:t>using Directive</a:t>
            </a:r>
            <a:endParaRPr lang="en-US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305300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using namespace </a:t>
            </a:r>
            <a:r>
              <a:rPr lang="en-US" altLang="en-US" sz="2800" dirty="0" err="1">
                <a:sym typeface="Wingdings" panose="05000000000000000000" pitchFamily="2" charset="2"/>
              </a:rPr>
              <a:t>std</a:t>
            </a:r>
            <a:r>
              <a:rPr lang="en-US" altLang="en-US" sz="2800" dirty="0">
                <a:sym typeface="Wingdings" panose="05000000000000000000" pitchFamily="2" charset="2"/>
              </a:rPr>
              <a:t>;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Wingdings" panose="05000000000000000000" pitchFamily="2" charset="2"/>
              </a:rPr>
              <a:t>Makes all definitions in </a:t>
            </a:r>
            <a:r>
              <a:rPr lang="en-US" altLang="en-US" sz="2400" dirty="0" err="1">
                <a:sym typeface="Wingdings" panose="05000000000000000000" pitchFamily="2" charset="2"/>
              </a:rPr>
              <a:t>std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namespace available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Why might you NOT want this?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Wingdings" panose="05000000000000000000" pitchFamily="2" charset="2"/>
              </a:rPr>
              <a:t>Can make </a:t>
            </a:r>
            <a:r>
              <a:rPr lang="en-US" altLang="en-US" sz="2400" dirty="0" err="1">
                <a:sym typeface="Wingdings" panose="05000000000000000000" pitchFamily="2" charset="2"/>
              </a:rPr>
              <a:t>cout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sym typeface="Wingdings" panose="05000000000000000000" pitchFamily="2" charset="2"/>
              </a:rPr>
              <a:t>cin</a:t>
            </a:r>
            <a:r>
              <a:rPr lang="en-US" altLang="en-US" sz="2400" dirty="0">
                <a:sym typeface="Wingdings" panose="05000000000000000000" pitchFamily="2" charset="2"/>
              </a:rPr>
              <a:t> have non-standard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meaning</a:t>
            </a:r>
          </a:p>
          <a:p>
            <a:pPr marL="1028700" lvl="2" indent="-3429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sym typeface="Wingdings" panose="05000000000000000000" pitchFamily="2" charset="2"/>
              </a:rPr>
              <a:t>Perhaps a need to redefine </a:t>
            </a:r>
            <a:r>
              <a:rPr lang="en-US" altLang="en-US" sz="1800" dirty="0" err="1">
                <a:sym typeface="Wingdings" panose="05000000000000000000" pitchFamily="2" charset="2"/>
              </a:rPr>
              <a:t>cout</a:t>
            </a:r>
            <a:r>
              <a:rPr lang="en-US" altLang="en-US" sz="1800" dirty="0"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sym typeface="Wingdings" panose="05000000000000000000" pitchFamily="2" charset="2"/>
              </a:rPr>
              <a:t>cin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Wingdings" panose="05000000000000000000" pitchFamily="2" charset="2"/>
              </a:rPr>
              <a:t>Can redefine any others</a:t>
            </a:r>
            <a:r>
              <a:rPr lang="en-US" altLang="en-US" sz="2000" dirty="0" smtClean="0">
                <a:solidFill>
                  <a:srgbClr val="CC0000"/>
                </a:solidFill>
                <a:sym typeface="Wingdings" panose="05000000000000000000" pitchFamily="2" charset="2"/>
              </a:rPr>
              <a:t>	</a:t>
            </a:r>
            <a:endParaRPr lang="en-US" altLang="en-US" sz="2000" dirty="0">
              <a:solidFill>
                <a:srgbClr val="CC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13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4343400" cy="1066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How to access </a:t>
            </a:r>
            <a:r>
              <a:rPr lang="en-US" altLang="en-US" sz="2800" dirty="0" smtClean="0"/>
              <a:t>identifiers</a:t>
            </a: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dirty="0"/>
              <a:t>in a namespace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848600" cy="480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using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using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World!” &lt;&lt; 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  <a:buNone/>
            </a:pPr>
            <a:endParaRPr lang="en-US" altLang="en-US" sz="9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6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using declaration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World!” </a:t>
            </a:r>
            <a:endParaRPr lang="en-US" altLang="en-US" sz="9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4343400" cy="1066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How to access </a:t>
            </a:r>
            <a:r>
              <a:rPr lang="en-US" altLang="en-US" sz="2800" dirty="0" smtClean="0"/>
              <a:t>identifiers</a:t>
            </a: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dirty="0"/>
              <a:t>in a namespace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153400" cy="510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Either of these is good for our class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using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using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World!” &lt;&lt; 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  <a:buNone/>
            </a:pPr>
            <a:endParaRPr lang="en-US" altLang="en-US" sz="9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6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using declaration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World!” </a:t>
            </a:r>
            <a:endParaRPr lang="en-US" altLang="en-US" sz="9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USE USING STD NAMESPACE</a:t>
            </a:r>
          </a:p>
        </p:txBody>
      </p:sp>
    </p:spTree>
    <p:extLst>
      <p:ext uri="{BB962C8B-B14F-4D97-AF65-F5344CB8AC3E}">
        <p14:creationId xmlns:p14="http://schemas.microsoft.com/office/powerpoint/2010/main" val="28913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97662" cy="863974"/>
          </a:xfrm>
        </p:spPr>
        <p:txBody>
          <a:bodyPr/>
          <a:lstStyle/>
          <a:p>
            <a:r>
              <a:rPr lang="en-US" altLang="en-US" dirty="0" smtClean="0"/>
              <a:t>Global Namespace</a:t>
            </a:r>
            <a:endParaRPr lang="en-US" alt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6705600" cy="40005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3200" dirty="0">
                <a:sym typeface="Wingdings" panose="05000000000000000000" pitchFamily="2" charset="2"/>
              </a:rPr>
              <a:t>The default namespace is the global one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C and pre-standardized C++ 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	(before </a:t>
            </a:r>
            <a:r>
              <a:rPr lang="en-US" altLang="en-US" sz="2800" dirty="0" smtClean="0">
                <a:sym typeface="Wingdings" panose="05000000000000000000" pitchFamily="2" charset="2"/>
              </a:rPr>
              <a:t>namespace </a:t>
            </a:r>
            <a:r>
              <a:rPr lang="en-US" altLang="en-US" sz="2800" dirty="0">
                <a:sym typeface="Wingdings" panose="05000000000000000000" pitchFamily="2" charset="2"/>
              </a:rPr>
              <a:t>was introduced)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No need for using directive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Global namespace always available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ym typeface="Wingdings" panose="05000000000000000000" pitchFamily="2" charset="2"/>
              </a:rPr>
              <a:t>Implied ‘automatic’ using directive</a:t>
            </a:r>
            <a:r>
              <a:rPr lang="en-US" altLang="en-US" sz="21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62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97662" cy="863974"/>
          </a:xfrm>
        </p:spPr>
        <p:txBody>
          <a:bodyPr/>
          <a:lstStyle/>
          <a:p>
            <a:r>
              <a:rPr lang="en-US" altLang="en-US" dirty="0" smtClean="0"/>
              <a:t>Multiple Names</a:t>
            </a:r>
            <a:endParaRPr lang="en-US" altLang="en-US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6648449" cy="4000500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3600" dirty="0">
                <a:sym typeface="Wingdings" panose="05000000000000000000" pitchFamily="2" charset="2"/>
              </a:rPr>
              <a:t>Multiple namespaces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3200" dirty="0">
                <a:sym typeface="Wingdings" panose="05000000000000000000" pitchFamily="2" charset="2"/>
              </a:rPr>
              <a:t>e.g.:  global, and </a:t>
            </a:r>
            <a:r>
              <a:rPr lang="en-US" altLang="en-US" sz="3200" dirty="0" err="1">
                <a:sym typeface="Wingdings" panose="05000000000000000000" pitchFamily="2" charset="2"/>
              </a:rPr>
              <a:t>std</a:t>
            </a:r>
            <a:r>
              <a:rPr lang="en-US" altLang="en-US" sz="3200" dirty="0">
                <a:sym typeface="Wingdings" panose="05000000000000000000" pitchFamily="2" charset="2"/>
              </a:rPr>
              <a:t> typically used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3200" dirty="0">
                <a:sym typeface="Wingdings" panose="05000000000000000000" pitchFamily="2" charset="2"/>
              </a:rPr>
              <a:t>Can still use both namespaces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3200" dirty="0">
                <a:sym typeface="Wingdings" panose="05000000000000000000" pitchFamily="2" charset="2"/>
              </a:rPr>
              <a:t>Must specify which namespace used </a:t>
            </a:r>
            <a:r>
              <a:rPr lang="en-US" altLang="en-US" sz="3200" dirty="0" smtClean="0">
                <a:sym typeface="Wingdings" panose="05000000000000000000" pitchFamily="2" charset="2"/>
              </a:rPr>
              <a:t>at what </a:t>
            </a:r>
            <a:r>
              <a:rPr lang="en-US" altLang="en-US" sz="3200" dirty="0">
                <a:sym typeface="Wingdings" panose="05000000000000000000" pitchFamily="2" charset="2"/>
              </a:rPr>
              <a:t>time</a:t>
            </a:r>
            <a:r>
              <a:rPr lang="en-US" altLang="en-US" sz="2400" dirty="0" smtClean="0">
                <a:solidFill>
                  <a:srgbClr val="CC0000"/>
                </a:solidFill>
                <a:sym typeface="Wingdings" panose="05000000000000000000" pitchFamily="2" charset="2"/>
              </a:rPr>
              <a:t>	</a:t>
            </a:r>
            <a:endParaRPr lang="en-US" altLang="en-US" sz="2400" dirty="0">
              <a:solidFill>
                <a:srgbClr val="CC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9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97662" cy="863974"/>
          </a:xfrm>
        </p:spPr>
        <p:txBody>
          <a:bodyPr/>
          <a:lstStyle/>
          <a:p>
            <a:r>
              <a:rPr lang="en-US" altLang="en-US" dirty="0"/>
              <a:t>Specifying Namespaces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5637"/>
            <a:ext cx="7391399" cy="4457700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Sz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Given namespaces NS1, NS2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Wingdings" panose="05000000000000000000" pitchFamily="2" charset="2"/>
              </a:rPr>
              <a:t>Both have void function </a:t>
            </a:r>
            <a:r>
              <a:rPr lang="en-US" altLang="en-US" sz="2400" dirty="0" err="1">
                <a:sym typeface="Wingdings" panose="05000000000000000000" pitchFamily="2" charset="2"/>
              </a:rPr>
              <a:t>myFunction</a:t>
            </a:r>
            <a:r>
              <a:rPr lang="en-US" altLang="en-US" sz="2400" dirty="0">
                <a:sym typeface="Wingdings" panose="05000000000000000000" pitchFamily="2" charset="2"/>
              </a:rPr>
              <a:t>()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defined differently</a:t>
            </a:r>
          </a:p>
          <a:p>
            <a:pPr marL="342900" lvl="1" indent="0">
              <a:buClr>
                <a:schemeClr val="accent1">
                  <a:lumMod val="50000"/>
                </a:schemeClr>
              </a:buClr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using namespace NS1;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342900" lvl="1" indent="0">
              <a:buClr>
                <a:schemeClr val="accent1">
                  <a:lumMod val="50000"/>
                </a:schemeClr>
              </a:buClr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using namespace NS2;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lvl="1" indent="-400050"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Wingdings" panose="05000000000000000000" pitchFamily="2" charset="2"/>
              </a:rPr>
              <a:t>using directive has block-scope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977081" y="2502711"/>
            <a:ext cx="3886200" cy="147021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977081" y="4383017"/>
            <a:ext cx="3733800" cy="157778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157180" y="6172200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 smtClean="0"/>
              <a:t>Example: adding </a:t>
            </a:r>
            <a:r>
              <a:rPr lang="en-US" altLang="en-US" i="1" dirty="0"/>
              <a:t>a </a:t>
            </a:r>
            <a:r>
              <a:rPr lang="en-US" altLang="en-US" i="1" dirty="0" smtClean="0"/>
              <a:t>function</a:t>
            </a:r>
          </a:p>
          <a:p>
            <a:r>
              <a:rPr lang="en-US" altLang="en-US" i="1" dirty="0" smtClean="0"/>
              <a:t> </a:t>
            </a:r>
            <a:r>
              <a:rPr lang="en-US" altLang="en-US" i="1" dirty="0"/>
              <a:t>to a namespace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924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1401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Subtle Point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8077200" cy="38807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 dirty="0" smtClean="0"/>
              <a:t>A using directive potentially introduces a name</a:t>
            </a:r>
          </a:p>
          <a:p>
            <a:pPr eaLnBrk="1" hangingPunct="1"/>
            <a:r>
              <a:rPr lang="en-US" altLang="en-US" sz="3000" dirty="0" smtClean="0"/>
              <a:t>If ns1 and ns2 both define </a:t>
            </a:r>
            <a:r>
              <a:rPr lang="en-US" altLang="en-US" sz="3000" dirty="0" err="1" smtClean="0"/>
              <a:t>my_function</a:t>
            </a:r>
            <a:r>
              <a:rPr lang="en-US" altLang="en-US" sz="3000" dirty="0" smtClean="0"/>
              <a:t>,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            </a:t>
            </a:r>
            <a:r>
              <a:rPr lang="en-US" alt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ns1;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using namespace ns2;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is OK, provided </a:t>
            </a:r>
            <a:r>
              <a:rPr lang="en-US" altLang="en-US" sz="3000" dirty="0" err="1" smtClean="0"/>
              <a:t>my_function</a:t>
            </a:r>
            <a:r>
              <a:rPr lang="en-US" altLang="en-US" sz="3000" dirty="0" smtClean="0"/>
              <a:t> is never used!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3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Separate Compilation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533399" y="1295400"/>
            <a:ext cx="7871713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C++ allows you to divide a program into parts</a:t>
            </a:r>
          </a:p>
          <a:p>
            <a:pPr lvl="1" eaLnBrk="1" hangingPunct="1"/>
            <a:r>
              <a:rPr lang="en-US" altLang="en-US" sz="2800" dirty="0" smtClean="0"/>
              <a:t>Each part can be stored in a separate file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Each part can be compiled separately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A class definition can be stored separately from a program.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marL="1085850" lvl="2" eaLnBrk="1" hangingPunct="1"/>
            <a:r>
              <a:rPr lang="en-US" altLang="en-US" sz="2400" dirty="0" smtClean="0"/>
              <a:t>This allows you to use the class in multiple programs</a:t>
            </a:r>
          </a:p>
        </p:txBody>
      </p:sp>
    </p:spTree>
    <p:extLst>
      <p:ext uri="{BB962C8B-B14F-4D97-AF65-F5344CB8AC3E}">
        <p14:creationId xmlns:p14="http://schemas.microsoft.com/office/powerpoint/2010/main" val="1631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Subtle Point </a:t>
            </a:r>
            <a:br>
              <a:rPr lang="en-US" altLang="en-US" dirty="0" smtClean="0"/>
            </a:br>
            <a:r>
              <a:rPr lang="en-US" altLang="en-US" dirty="0" smtClean="0"/>
              <a:t>Continued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239001" cy="38807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 smtClean="0"/>
              <a:t>A using declaration introduces a name into your code: no other use of the name can be made</a:t>
            </a:r>
          </a:p>
          <a:p>
            <a:pPr eaLnBrk="1" hangingPunct="1"/>
            <a:endParaRPr lang="en-US" altLang="en-US" sz="2000" dirty="0" smtClean="0"/>
          </a:p>
          <a:p>
            <a:pPr marL="457200" lvl="1" indent="0" eaLnBrk="1" hangingPunct="1"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using ns1::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using ns2::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2800" dirty="0" smtClean="0"/>
              <a:t>is illegal, even if </a:t>
            </a:r>
            <a:r>
              <a:rPr lang="en-US" altLang="en-US" sz="2800" dirty="0" err="1" smtClean="0"/>
              <a:t>my_function</a:t>
            </a:r>
            <a:r>
              <a:rPr lang="en-US" altLang="en-US" sz="2800" dirty="0" smtClean="0"/>
              <a:t> is never used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Qualifying Names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4974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Using declarations (not directives) allow us to select individual functions to use from namespaces</a:t>
            </a:r>
          </a:p>
          <a:p>
            <a:pPr lvl="1" eaLnBrk="1" hangingPunct="1"/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ns1::fun1</a:t>
            </a:r>
            <a:r>
              <a:rPr lang="en-US" altLang="en-US" sz="3200" dirty="0" smtClean="0"/>
              <a:t>;   //makes only fun1 in ns1 avail	</a:t>
            </a:r>
          </a:p>
          <a:p>
            <a:pPr lvl="2" eaLnBrk="1" hangingPunct="1"/>
            <a:r>
              <a:rPr lang="en-US" altLang="en-US" sz="2400" dirty="0" smtClean="0"/>
              <a:t>The scope resolution operator identifies a namespace here</a:t>
            </a:r>
          </a:p>
          <a:p>
            <a:pPr lvl="2" eaLnBrk="1" hangingPunct="1"/>
            <a:r>
              <a:rPr lang="en-US" altLang="en-US" sz="2400" dirty="0" smtClean="0"/>
              <a:t>Means we are using only namespace ns1's version of fun1</a:t>
            </a:r>
          </a:p>
          <a:p>
            <a:pPr lvl="1" eaLnBrk="1" hangingPunct="1"/>
            <a:r>
              <a:rPr lang="en-US" altLang="en-US" sz="3200" dirty="0" smtClean="0"/>
              <a:t>If you only want to use the function once, call it like this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          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ns1::fun1( );</a:t>
            </a:r>
          </a:p>
        </p:txBody>
      </p:sp>
    </p:spTree>
    <p:extLst>
      <p:ext uri="{BB962C8B-B14F-4D97-AF65-F5344CB8AC3E}">
        <p14:creationId xmlns:p14="http://schemas.microsoft.com/office/powerpoint/2010/main" val="26391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4114800" cy="1066800"/>
          </a:xfrm>
        </p:spPr>
        <p:txBody>
          <a:bodyPr>
            <a:normAutofit/>
          </a:bodyPr>
          <a:lstStyle/>
          <a:p>
            <a:r>
              <a:rPr lang="en-US" altLang="en-US" sz="2700" dirty="0"/>
              <a:t>How to access identifiers </a:t>
            </a:r>
            <a:r>
              <a:rPr lang="en-US" altLang="en-US" sz="2700" dirty="0" smtClean="0"/>
              <a:t/>
            </a:r>
            <a:br>
              <a:rPr lang="en-US" altLang="en-US" sz="2700" dirty="0" smtClean="0"/>
            </a:br>
            <a:r>
              <a:rPr lang="en-US" altLang="en-US" sz="2700" dirty="0" smtClean="0"/>
              <a:t>in </a:t>
            </a:r>
            <a:r>
              <a:rPr lang="en-US" altLang="en-US" sz="2700" dirty="0"/>
              <a:t>a namespace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534399" cy="4800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en-US" sz="3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3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make all identifiers in </a:t>
            </a:r>
            <a:r>
              <a:rPr lang="en-US" altLang="en-US" sz="3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3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namespace accessible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to the program, i.e., all functions in the program.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World!” &lt;&lt; </a:t>
            </a:r>
            <a:r>
              <a:rPr lang="en-US" alt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6700" b="1" dirty="0">
                <a:latin typeface="Agency FB" panose="020B0503020202020204" pitchFamily="34" charset="0"/>
              </a:rPr>
              <a:t>// </a:t>
            </a:r>
            <a:r>
              <a:rPr lang="en-US" altLang="en-US" sz="6700" i="1" dirty="0">
                <a:latin typeface="Agency FB" panose="020B0503020202020204" pitchFamily="34" charset="0"/>
              </a:rPr>
              <a:t>undesirable for large programs</a:t>
            </a:r>
          </a:p>
        </p:txBody>
      </p:sp>
    </p:spTree>
    <p:extLst>
      <p:ext uri="{BB962C8B-B14F-4D97-AF65-F5344CB8AC3E}">
        <p14:creationId xmlns:p14="http://schemas.microsoft.com/office/powerpoint/2010/main" val="25671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4876800" cy="863974"/>
          </a:xfrm>
        </p:spPr>
        <p:txBody>
          <a:bodyPr>
            <a:normAutofit fontScale="90000"/>
          </a:bodyPr>
          <a:lstStyle/>
          <a:p>
            <a:r>
              <a:rPr lang="en-US" altLang="en-US" sz="2700" dirty="0"/>
              <a:t>How to access identifiers in a </a:t>
            </a:r>
            <a:r>
              <a:rPr lang="en-US" altLang="en-US" sz="2700" dirty="0" smtClean="0"/>
              <a:t/>
            </a:r>
            <a:br>
              <a:rPr lang="en-US" altLang="en-US" sz="2700" dirty="0" smtClean="0"/>
            </a:br>
            <a:r>
              <a:rPr lang="en-US" altLang="en-US" sz="2700" dirty="0" smtClean="0"/>
              <a:t>namespace</a:t>
            </a:r>
            <a:r>
              <a:rPr lang="en-US" altLang="en-US" sz="2700" dirty="0"/>
              <a:t>: continued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7288284" cy="5105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using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make all identifiers in </a:t>
            </a:r>
            <a:r>
              <a:rPr lang="en-US" altLang="en-US" sz="9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9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namespace accessible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only to the main function.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World!” &lt;&lt; </a:t>
            </a:r>
            <a:r>
              <a:rPr lang="en-US" altLang="en-US" sz="9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400" b="1" dirty="0">
                <a:latin typeface="Agency FB" panose="020B0503020202020204" pitchFamily="34" charset="0"/>
              </a:rPr>
              <a:t>// </a:t>
            </a:r>
            <a:r>
              <a:rPr lang="en-US" altLang="en-US" sz="14400" i="1" dirty="0">
                <a:latin typeface="Agency FB" panose="020B0503020202020204" pitchFamily="34" charset="0"/>
              </a:rPr>
              <a:t>better way for large programs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1410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title"/>
          </p:nvPr>
        </p:nvSpPr>
        <p:spPr>
          <a:xfrm>
            <a:off x="2231401" y="4916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Namespaces:</a:t>
            </a:r>
            <a:br>
              <a:rPr lang="en-US" altLang="en-US" dirty="0" smtClean="0"/>
            </a:br>
            <a:r>
              <a:rPr lang="en-US" altLang="en-US" dirty="0" smtClean="0"/>
              <a:t>Using a Function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use a function defined in a namespace</a:t>
            </a:r>
          </a:p>
          <a:p>
            <a:pPr lvl="1" eaLnBrk="1" hangingPunct="1"/>
            <a:r>
              <a:rPr lang="en-US" altLang="en-US" sz="2400" dirty="0" smtClean="0"/>
              <a:t>Include the using directive in the program where the namespace is to be used</a:t>
            </a:r>
          </a:p>
          <a:p>
            <a:pPr lvl="1" eaLnBrk="1" hangingPunct="1"/>
            <a:r>
              <a:rPr lang="en-US" altLang="en-US" sz="2400" dirty="0" smtClean="0"/>
              <a:t>Call the function as the function would normally</a:t>
            </a:r>
            <a:br>
              <a:rPr lang="en-US" altLang="en-US" sz="2400" dirty="0" smtClean="0"/>
            </a:br>
            <a:r>
              <a:rPr lang="en-US" altLang="en-US" sz="2400" dirty="0" smtClean="0"/>
              <a:t>be called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main( )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{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    { </a:t>
            </a:r>
            <a:br>
              <a:rPr lang="en-US" altLang="en-US" sz="2400" dirty="0" smtClean="0"/>
            </a:br>
            <a:r>
              <a:rPr lang="en-US" altLang="en-US" sz="2400" dirty="0" smtClean="0"/>
              <a:t>			                 using namespace savitch1;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        greeting( );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     }</a:t>
            </a:r>
          </a:p>
        </p:txBody>
      </p:sp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228600" y="5943600"/>
            <a:ext cx="357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Using directive's scope</a:t>
            </a:r>
          </a:p>
        </p:txBody>
      </p:sp>
      <p:sp>
        <p:nvSpPr>
          <p:cNvPr id="546819" name="Line 3"/>
          <p:cNvSpPr>
            <a:spLocks noChangeShapeType="1"/>
          </p:cNvSpPr>
          <p:nvPr/>
        </p:nvSpPr>
        <p:spPr bwMode="auto">
          <a:xfrm flipV="1">
            <a:off x="1790700" y="4629150"/>
            <a:ext cx="1619250" cy="13144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 flipV="1">
            <a:off x="1790700" y="5734050"/>
            <a:ext cx="1600200" cy="2095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/>
      <p:bldP spid="546819" grpId="0" animBg="1"/>
      <p:bldP spid="5468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Qualifying </a:t>
            </a:r>
            <a:br>
              <a:rPr lang="en-US" altLang="en-US" dirty="0" smtClean="0"/>
            </a:br>
            <a:r>
              <a:rPr lang="en-US" altLang="en-US" dirty="0" smtClean="0"/>
              <a:t>Parameter Names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9916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To qualify the type of a parameter with a </a:t>
            </a:r>
            <a:br>
              <a:rPr lang="en-US" altLang="en-US" sz="2800" dirty="0" smtClean="0"/>
            </a:br>
            <a:r>
              <a:rPr lang="en-US" altLang="en-US" sz="2800" dirty="0" smtClean="0"/>
              <a:t>using declaration</a:t>
            </a:r>
          </a:p>
          <a:p>
            <a:pPr lvl="1" eaLnBrk="1" hangingPunct="1"/>
            <a:r>
              <a:rPr lang="en-US" altLang="en-US" sz="2400" dirty="0" smtClean="0"/>
              <a:t>Use the namespace and the type name</a:t>
            </a:r>
            <a:endParaRPr lang="en-US" altLang="en-US" sz="2400" dirty="0"/>
          </a:p>
          <a:p>
            <a:pPr marL="457200" lvl="1" indent="0" eaLnBrk="1" hangingPunct="1"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get_number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input_stream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    </a:t>
            </a:r>
          </a:p>
          <a:p>
            <a:pPr marL="914400" lvl="2" indent="0" eaLnBrk="1" hangingPunct="1">
              <a:buNone/>
            </a:pPr>
            <a:r>
              <a:rPr lang="en-US" altLang="en-US" sz="2000" dirty="0" err="1" smtClean="0"/>
              <a:t>istream</a:t>
            </a:r>
            <a:r>
              <a:rPr lang="en-US" altLang="en-US" sz="2000" dirty="0" smtClean="0"/>
              <a:t> is the </a:t>
            </a:r>
            <a:r>
              <a:rPr lang="en-US" altLang="en-US" sz="2000" dirty="0" err="1" smtClean="0"/>
              <a:t>istream</a:t>
            </a:r>
            <a:r>
              <a:rPr lang="en-US" altLang="en-US" sz="2000" dirty="0" smtClean="0"/>
              <a:t> defined in namespace </a:t>
            </a:r>
            <a:r>
              <a:rPr lang="en-US" altLang="en-US" sz="2000" dirty="0" err="1" smtClean="0"/>
              <a:t>std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762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Unnamed Namespaces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1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As we have done helper functions so far, they </a:t>
            </a:r>
            <a:br>
              <a:rPr lang="en-US" altLang="en-US" sz="2800" dirty="0" smtClean="0"/>
            </a:br>
            <a:r>
              <a:rPr lang="en-US" altLang="en-US" sz="2800" dirty="0" smtClean="0"/>
              <a:t>are not really hidden </a:t>
            </a:r>
          </a:p>
          <a:p>
            <a:pPr lvl="1" eaLnBrk="1" hangingPunct="1"/>
            <a:r>
              <a:rPr lang="en-US" altLang="en-US" sz="2800" dirty="0" smtClean="0"/>
              <a:t>We would like them to be local to the implementation file to implement information hiding</a:t>
            </a:r>
          </a:p>
          <a:p>
            <a:pPr eaLnBrk="1" hangingPunct="1"/>
            <a:r>
              <a:rPr lang="en-US" altLang="en-US" sz="2800" dirty="0" smtClean="0"/>
              <a:t>The unnamed namespace can hide helper</a:t>
            </a:r>
            <a:br>
              <a:rPr lang="en-US" altLang="en-US" sz="2800" dirty="0" smtClean="0"/>
            </a:br>
            <a:r>
              <a:rPr lang="en-US" altLang="en-US" sz="2800" dirty="0" smtClean="0"/>
              <a:t> functions</a:t>
            </a:r>
          </a:p>
          <a:p>
            <a:pPr lvl="1" eaLnBrk="1" hangingPunct="1"/>
            <a:r>
              <a:rPr lang="en-US" altLang="en-US" sz="2800" dirty="0" smtClean="0"/>
              <a:t>Names defined in the unnamed namespace are </a:t>
            </a:r>
            <a:br>
              <a:rPr lang="en-US" altLang="en-US" sz="2800" dirty="0" smtClean="0"/>
            </a:br>
            <a:r>
              <a:rPr lang="en-US" altLang="en-US" sz="2800" dirty="0" smtClean="0"/>
              <a:t>local to the compilation unit</a:t>
            </a:r>
          </a:p>
          <a:p>
            <a:pPr lvl="2" eaLnBrk="1" hangingPunct="1"/>
            <a:r>
              <a:rPr lang="en-US" altLang="en-US" sz="2800" dirty="0" smtClean="0"/>
              <a:t>A compilation unit is a file (such as an implementation file) plus any file(s) #included in the file</a:t>
            </a:r>
          </a:p>
        </p:txBody>
      </p:sp>
    </p:spTree>
    <p:extLst>
      <p:ext uri="{BB962C8B-B14F-4D97-AF65-F5344CB8AC3E}">
        <p14:creationId xmlns:p14="http://schemas.microsoft.com/office/powerpoint/2010/main" val="25307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unnamed grouping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315201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Every compilation unit has an unnamed </a:t>
            </a:r>
            <a:br>
              <a:rPr lang="en-US" altLang="en-US" sz="2800" dirty="0" smtClean="0"/>
            </a:br>
            <a:r>
              <a:rPr lang="en-US" altLang="en-US" sz="2800" dirty="0" smtClean="0"/>
              <a:t>namespace</a:t>
            </a:r>
          </a:p>
          <a:p>
            <a:pPr marL="0" indent="0">
              <a:buNone/>
            </a:pPr>
            <a:r>
              <a:rPr lang="en-US" altLang="en-US" sz="2600" dirty="0" smtClean="0"/>
              <a:t>The namespace grouping is written as any other namespace, but no name is given:</a:t>
            </a:r>
            <a:br>
              <a:rPr lang="en-US" altLang="en-US" sz="2600" dirty="0" smtClean="0"/>
            </a:b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namespace </a:t>
            </a:r>
            <a:b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  <a:b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void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sample_function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b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…</a:t>
            </a:r>
            <a:b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}  //unnamed namespace</a:t>
            </a:r>
          </a:p>
        </p:txBody>
      </p:sp>
    </p:spTree>
    <p:extLst>
      <p:ext uri="{BB962C8B-B14F-4D97-AF65-F5344CB8AC3E}">
        <p14:creationId xmlns:p14="http://schemas.microsoft.com/office/powerpoint/2010/main" val="16062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Names in </a:t>
            </a:r>
            <a:r>
              <a:rPr lang="en-US" altLang="en-US" i="1" dirty="0" smtClean="0"/>
              <a:t>The </a:t>
            </a:r>
            <a:br>
              <a:rPr lang="en-US" altLang="en-US" i="1" dirty="0" smtClean="0"/>
            </a:br>
            <a:r>
              <a:rPr lang="en-US" altLang="en-US" i="1" dirty="0" smtClean="0"/>
              <a:t>unnamed namespace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3880773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sz="11200" dirty="0" smtClean="0"/>
              <a:t>Names in the unnamed namespace</a:t>
            </a:r>
          </a:p>
          <a:p>
            <a:pPr lvl="1" eaLnBrk="1" hangingPunct="1"/>
            <a:r>
              <a:rPr lang="en-US" altLang="en-US" sz="11200" dirty="0" smtClean="0"/>
              <a:t>Can be reused outside the compilation unit</a:t>
            </a:r>
          </a:p>
          <a:p>
            <a:pPr lvl="1" eaLnBrk="1" hangingPunct="1"/>
            <a:r>
              <a:rPr lang="en-US" altLang="en-US" sz="11200" dirty="0" smtClean="0"/>
              <a:t>Can be used in the compilation unit </a:t>
            </a:r>
            <a:br>
              <a:rPr lang="en-US" altLang="en-US" sz="11200" dirty="0" smtClean="0"/>
            </a:br>
            <a:r>
              <a:rPr lang="en-US" altLang="en-US" sz="11200" dirty="0" smtClean="0"/>
              <a:t>without a namespace qualifier</a:t>
            </a:r>
          </a:p>
          <a:p>
            <a:r>
              <a:rPr lang="en-US" altLang="en-US" sz="11200" dirty="0" smtClean="0"/>
              <a:t>The </a:t>
            </a:r>
            <a:r>
              <a:rPr lang="en-US" altLang="en-US" sz="11200" dirty="0"/>
              <a:t>idea is that the items </a:t>
            </a:r>
            <a:r>
              <a:rPr lang="en-US" altLang="en-US" sz="11200" dirty="0" smtClean="0"/>
              <a:t>can </a:t>
            </a:r>
            <a:r>
              <a:rPr lang="en-US" altLang="en-US" sz="11200" dirty="0"/>
              <a:t>be "global" to the source file they are in, but not pollute the namespace of any other source files in your </a:t>
            </a:r>
            <a:r>
              <a:rPr lang="en-US" altLang="en-US" sz="11200" dirty="0" smtClean="0"/>
              <a:t>compilation.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0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Names in </a:t>
            </a:r>
            <a:r>
              <a:rPr lang="en-US" altLang="en-US" i="1" dirty="0" smtClean="0"/>
              <a:t>The </a:t>
            </a:r>
            <a:br>
              <a:rPr lang="en-US" altLang="en-US" i="1" dirty="0" smtClean="0"/>
            </a:br>
            <a:r>
              <a:rPr lang="en-US" altLang="en-US" i="1" dirty="0" smtClean="0"/>
              <a:t>unnamed namespace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6" y="1332271"/>
            <a:ext cx="88087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 function declarations are for use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read_hour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ins,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the_hour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Precondition: Next input in the stream ins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Postcondition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the_hour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been set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read_minute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ins,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the_minute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 the minute from the stream ins after </a:t>
            </a:r>
            <a:r>
              <a:rPr lang="en-US" sz="2000" b="1" i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read_hour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digit_to_int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chToDigit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Precondition: c is one of the digits '0' through '9'.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the integer for the digit; for example, ...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unnamed namespace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ADT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566913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An ADT is a class defined to separate the</a:t>
            </a:r>
            <a:br>
              <a:rPr lang="en-US" altLang="en-US" sz="2800" dirty="0" smtClean="0"/>
            </a:br>
            <a:r>
              <a:rPr lang="en-US" altLang="en-US" sz="2800" dirty="0" smtClean="0"/>
              <a:t>interface and the implementation</a:t>
            </a:r>
          </a:p>
          <a:p>
            <a:pPr lvl="1" eaLnBrk="1" hangingPunct="1"/>
            <a:r>
              <a:rPr lang="en-US" altLang="en-US" sz="2800" dirty="0" smtClean="0"/>
              <a:t>All member variables are private</a:t>
            </a:r>
          </a:p>
          <a:p>
            <a:pPr lvl="1" eaLnBrk="1" hangingPunct="1"/>
            <a:r>
              <a:rPr lang="en-US" altLang="en-US" sz="2800" dirty="0" smtClean="0"/>
              <a:t>The class definition along with the function and operator declarations are grouped together as the interface of the ADT</a:t>
            </a:r>
          </a:p>
          <a:p>
            <a:pPr lvl="1" eaLnBrk="1" hangingPunct="1"/>
            <a:r>
              <a:rPr lang="en-US" altLang="en-US" sz="2800" dirty="0" smtClean="0"/>
              <a:t>Group the implementation of the operations together and make them unavailable to the programmer </a:t>
            </a:r>
            <a:br>
              <a:rPr lang="en-US" altLang="en-US" sz="2800" dirty="0" smtClean="0"/>
            </a:br>
            <a:r>
              <a:rPr lang="en-US" altLang="en-US" sz="2800" dirty="0" smtClean="0"/>
              <a:t>using the ADT</a:t>
            </a:r>
          </a:p>
        </p:txBody>
      </p:sp>
    </p:spTree>
    <p:extLst>
      <p:ext uri="{BB962C8B-B14F-4D97-AF65-F5344CB8AC3E}">
        <p14:creationId xmlns:p14="http://schemas.microsoft.com/office/powerpoint/2010/main" val="37172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Cont</a:t>
            </a:r>
            <a:r>
              <a:rPr lang="en-US" altLang="en-US" dirty="0" smtClean="0"/>
              <a:t>…</a:t>
            </a:r>
            <a:r>
              <a:rPr lang="en-US" altLang="en-US" i="1" dirty="0" smtClean="0"/>
              <a:t>The unnamed 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8458200" cy="6055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43400" y="1828800"/>
            <a:ext cx="28194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result of this program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 = 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 = 1</a:t>
            </a:r>
          </a:p>
        </p:txBody>
      </p:sp>
    </p:spTree>
    <p:extLst>
      <p:ext uri="{BB962C8B-B14F-4D97-AF65-F5344CB8AC3E}">
        <p14:creationId xmlns:p14="http://schemas.microsoft.com/office/powerpoint/2010/main" val="24322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Compilation Units Overlap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7724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A header file is #included in two files</a:t>
            </a:r>
          </a:p>
          <a:p>
            <a:pPr lvl="1" eaLnBrk="1" hangingPunct="1"/>
            <a:r>
              <a:rPr lang="en-US" altLang="en-US" sz="2800" dirty="0" smtClean="0"/>
              <a:t>It is in two compilation units</a:t>
            </a:r>
          </a:p>
          <a:p>
            <a:pPr lvl="1" eaLnBrk="1" hangingPunct="1"/>
            <a:r>
              <a:rPr lang="en-US" altLang="en-US" sz="2800" dirty="0" smtClean="0"/>
              <a:t>Participates in two unnamed namespaces!</a:t>
            </a:r>
          </a:p>
          <a:p>
            <a:pPr lvl="1" eaLnBrk="1" hangingPunct="1"/>
            <a:r>
              <a:rPr lang="en-US" altLang="en-US" sz="2800" dirty="0" smtClean="0"/>
              <a:t>This is OK as long as each of the compilation units makes sense independent of the other</a:t>
            </a:r>
          </a:p>
          <a:p>
            <a:pPr lvl="2" eaLnBrk="1" hangingPunct="1"/>
            <a:r>
              <a:rPr lang="en-US" altLang="en-US" sz="2400" dirty="0" smtClean="0"/>
              <a:t>A name in the header file's unnamed namespace cannot be defined again in the unnamed namespace of the implementation or application file</a:t>
            </a:r>
          </a:p>
        </p:txBody>
      </p:sp>
    </p:spTree>
    <p:extLst>
      <p:ext uri="{BB962C8B-B14F-4D97-AF65-F5344CB8AC3E}">
        <p14:creationId xmlns:p14="http://schemas.microsoft.com/office/powerpoint/2010/main" val="37431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Global or unnamed?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04112" y="1600200"/>
            <a:ext cx="8001001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Names in the global namespace have global </a:t>
            </a:r>
            <a:br>
              <a:rPr lang="en-US" altLang="en-US" sz="2800" dirty="0" smtClean="0"/>
            </a:br>
            <a:r>
              <a:rPr lang="en-US" altLang="en-US" sz="2800" dirty="0" smtClean="0"/>
              <a:t>scope (all files)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They are available without a qualifier to all the </a:t>
            </a:r>
            <a:br>
              <a:rPr lang="en-US" altLang="en-US" sz="2400" dirty="0" smtClean="0"/>
            </a:br>
            <a:r>
              <a:rPr lang="en-US" altLang="en-US" sz="2400" dirty="0" smtClean="0"/>
              <a:t>program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Names in the unnamed namespace are local to</a:t>
            </a:r>
            <a:br>
              <a:rPr lang="en-US" altLang="en-US" sz="2800" dirty="0" smtClean="0"/>
            </a:br>
            <a:r>
              <a:rPr lang="en-US" altLang="en-US" sz="2800" dirty="0" smtClean="0"/>
              <a:t>a compilation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They are available without a qualifier within the </a:t>
            </a:r>
            <a:br>
              <a:rPr lang="en-US" altLang="en-US" sz="2400" dirty="0" smtClean="0"/>
            </a:br>
            <a:r>
              <a:rPr lang="en-US" altLang="en-US" sz="2400" dirty="0" smtClean="0"/>
              <a:t>compilation unit</a:t>
            </a:r>
          </a:p>
        </p:txBody>
      </p:sp>
    </p:spTree>
    <p:extLst>
      <p:ext uri="{BB962C8B-B14F-4D97-AF65-F5344CB8AC3E}">
        <p14:creationId xmlns:p14="http://schemas.microsoft.com/office/powerpoint/2010/main" val="42493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NS Efficiency?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6934201" cy="433797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b="1" dirty="0" smtClean="0"/>
              <a:t>There is no cost in terms of execution speed to using namespaces</a:t>
            </a:r>
            <a:r>
              <a:rPr lang="en-US" altLang="en-US" sz="2800" dirty="0" smtClean="0"/>
              <a:t>.</a:t>
            </a:r>
          </a:p>
          <a:p>
            <a:r>
              <a:rPr lang="en-US" sz="2800" dirty="0" smtClean="0"/>
              <a:t>Namespace </a:t>
            </a:r>
            <a:r>
              <a:rPr lang="en-US" sz="2800" dirty="0" err="1"/>
              <a:t>usings</a:t>
            </a:r>
            <a:r>
              <a:rPr lang="en-US" sz="2800" dirty="0"/>
              <a:t> are for your convenience, not for you to inflict on others: Never write a using declaration or a using directive before an #include directive.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header files, don’t write namespace-level using directives or using declarations; instead, explicitly namespace-qualify all names.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can and should use namespace using declarations and directives liberally in your implementation </a:t>
            </a:r>
            <a:r>
              <a:rPr lang="en-US" sz="2800" dirty="0" smtClean="0"/>
              <a:t>files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40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Make functions local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68284"/>
            <a:ext cx="7543800" cy="3880773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A function that is used only within the same module (i.e. the current .</a:t>
            </a:r>
            <a:r>
              <a:rPr lang="en-US" altLang="en-US" sz="2800" dirty="0" err="1" smtClean="0"/>
              <a:t>cpp</a:t>
            </a:r>
            <a:r>
              <a:rPr lang="en-US" altLang="en-US" sz="2800" dirty="0" smtClean="0"/>
              <a:t> file) should be made local. This makes it easier for the compiler to inline the function and to optimize across function calls. There are three ways to make a function local, but we offer the best one: </a:t>
            </a:r>
          </a:p>
          <a:p>
            <a:pPr lvl="1"/>
            <a:r>
              <a:rPr lang="en-US" altLang="en-US" sz="2600" dirty="0" smtClean="0"/>
              <a:t>Put the function or class into an anonymous namespace </a:t>
            </a:r>
          </a:p>
        </p:txBody>
      </p:sp>
    </p:spTree>
    <p:extLst>
      <p:ext uri="{BB962C8B-B14F-4D97-AF65-F5344CB8AC3E}">
        <p14:creationId xmlns:p14="http://schemas.microsoft.com/office/powerpoint/2010/main" val="10397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-228600" y="53340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933015"/>
            <a:ext cx="8520599" cy="40867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tx1"/>
                </a:solidFill>
              </a:rPr>
              <a:t>We may defined NS as seen (in our driver app):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Constants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DEATH_RATE = 0.1;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CONVERSION_RATE = 0.00001;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GROWTH_RATE = 0.4;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WOLF_ABILITY = 0.0005;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 = 30000;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 = 101;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3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933015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tx1"/>
                </a:solidFill>
              </a:rPr>
              <a:t>First, what is linkage?</a:t>
            </a:r>
          </a:p>
          <a:p>
            <a:pPr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linkage describes how names can or can not refer to the same entity throughout the whole program or </a:t>
            </a:r>
            <a:r>
              <a:rPr lang="en-US" dirty="0" smtClean="0">
                <a:solidFill>
                  <a:schemeClr val="tx1"/>
                </a:solidFill>
              </a:rPr>
              <a:t>a single </a:t>
            </a:r>
            <a:r>
              <a:rPr lang="en-US" dirty="0">
                <a:solidFill>
                  <a:schemeClr val="tx1"/>
                </a:solidFill>
              </a:rPr>
              <a:t>translation unit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want same names in our program. We saw (or would see) pretty quickly how these names defined this way are not seen in </a:t>
            </a:r>
            <a:r>
              <a:rPr lang="en-US" dirty="0">
                <a:solidFill>
                  <a:schemeClr val="tx1"/>
                </a:solidFill>
              </a:rPr>
              <a:t>our functions.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We’ll be tempted to recreate them in our header files. We then may </a:t>
            </a:r>
            <a:r>
              <a:rPr lang="en-US" dirty="0">
                <a:solidFill>
                  <a:schemeClr val="tx1"/>
                </a:solidFill>
              </a:rPr>
              <a:t>encounter messages </a:t>
            </a:r>
            <a:r>
              <a:rPr lang="en-US" dirty="0" smtClean="0">
                <a:solidFill>
                  <a:schemeClr val="tx1"/>
                </a:solidFill>
              </a:rPr>
              <a:t>and cause </a:t>
            </a:r>
            <a:r>
              <a:rPr lang="en-US" dirty="0">
                <a:solidFill>
                  <a:schemeClr val="tx1"/>
                </a:solidFill>
              </a:rPr>
              <a:t>link-time errors complaining of duplicate </a:t>
            </a:r>
            <a:r>
              <a:rPr lang="en-US" dirty="0" smtClean="0">
                <a:solidFill>
                  <a:schemeClr val="tx1"/>
                </a:solidFill>
              </a:rPr>
              <a:t>symbols… That’s because each </a:t>
            </a:r>
            <a:r>
              <a:rPr lang="en-US" dirty="0">
                <a:solidFill>
                  <a:schemeClr val="tx1"/>
                </a:solidFill>
              </a:rPr>
              <a:t>source </a:t>
            </a:r>
            <a:r>
              <a:rPr lang="en-US" dirty="0" smtClean="0">
                <a:solidFill>
                  <a:schemeClr val="tx1"/>
                </a:solidFill>
              </a:rPr>
              <a:t>file actually </a:t>
            </a:r>
            <a:r>
              <a:rPr lang="en-US" dirty="0">
                <a:solidFill>
                  <a:schemeClr val="tx1"/>
                </a:solidFill>
              </a:rPr>
              <a:t>defines and allocates </a:t>
            </a:r>
            <a:r>
              <a:rPr lang="en-US" dirty="0" smtClean="0">
                <a:solidFill>
                  <a:schemeClr val="tx1"/>
                </a:solidFill>
              </a:rPr>
              <a:t>space for them.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causes bloat because they are repeated.</a:t>
            </a:r>
            <a:endParaRPr lang="en-US" dirty="0">
              <a:solidFill>
                <a:schemeClr val="tx1"/>
              </a:solidFill>
            </a:endParaRPr>
          </a:p>
          <a:p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92245" y="68580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933015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For our </a:t>
            </a:r>
            <a:r>
              <a:rPr lang="en-US" smtClean="0">
                <a:solidFill>
                  <a:schemeClr val="tx1"/>
                </a:solidFill>
              </a:rPr>
              <a:t>program we </a:t>
            </a:r>
            <a:r>
              <a:rPr lang="en-US" dirty="0" smtClean="0">
                <a:solidFill>
                  <a:schemeClr val="tx1"/>
                </a:solidFill>
              </a:rPr>
              <a:t>will want to use the </a:t>
            </a:r>
            <a:r>
              <a:rPr lang="en-US" b="1" i="1" dirty="0" smtClean="0">
                <a:solidFill>
                  <a:schemeClr val="tx1"/>
                </a:solidFill>
              </a:rPr>
              <a:t>extern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option, accompanied with a separate implementation file (.</a:t>
            </a:r>
            <a:r>
              <a:rPr lang="en-US" dirty="0" err="1" smtClean="0">
                <a:solidFill>
                  <a:schemeClr val="tx1"/>
                </a:solidFill>
              </a:rPr>
              <a:t>hpp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Programmer’s use </a:t>
            </a:r>
            <a:r>
              <a:rPr lang="en-US" dirty="0">
                <a:solidFill>
                  <a:schemeClr val="tx1"/>
                </a:solidFill>
              </a:rPr>
              <a:t>extern to </a:t>
            </a:r>
            <a:r>
              <a:rPr lang="en-US" dirty="0" smtClean="0">
                <a:solidFill>
                  <a:schemeClr val="tx1"/>
                </a:solidFill>
              </a:rPr>
              <a:t>extend </a:t>
            </a:r>
            <a:r>
              <a:rPr lang="en-US" dirty="0">
                <a:solidFill>
                  <a:schemeClr val="tx1"/>
                </a:solidFill>
              </a:rPr>
              <a:t>the visibility</a:t>
            </a:r>
            <a:r>
              <a:rPr lang="en-US" dirty="0" smtClean="0">
                <a:solidFill>
                  <a:schemeClr val="tx1"/>
                </a:solidFill>
              </a:rPr>
              <a:t>. We will code them in main, as a forward declaration (here are the names that will be used later…)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avoids </a:t>
            </a:r>
            <a:r>
              <a:rPr lang="en-US" dirty="0">
                <a:solidFill>
                  <a:schemeClr val="tx1"/>
                </a:solidFill>
              </a:rPr>
              <a:t>having many copies </a:t>
            </a:r>
            <a:r>
              <a:rPr lang="en-US" dirty="0" smtClean="0">
                <a:solidFill>
                  <a:schemeClr val="tx1"/>
                </a:solidFill>
              </a:rPr>
              <a:t>by sharing </a:t>
            </a:r>
            <a:r>
              <a:rPr lang="en-US" dirty="0">
                <a:solidFill>
                  <a:schemeClr val="tx1"/>
                </a:solidFill>
              </a:rPr>
              <a:t>these </a:t>
            </a:r>
            <a:r>
              <a:rPr lang="en-US" dirty="0" smtClean="0">
                <a:solidFill>
                  <a:schemeClr val="tx1"/>
                </a:solidFill>
              </a:rPr>
              <a:t>constants. We need to simply add the extern, and </a:t>
            </a:r>
            <a:r>
              <a:rPr lang="en-US" dirty="0">
                <a:solidFill>
                  <a:schemeClr val="tx1"/>
                </a:solidFill>
              </a:rPr>
              <a:t>make a </a:t>
            </a:r>
            <a:r>
              <a:rPr lang="en-US" dirty="0" smtClean="0">
                <a:solidFill>
                  <a:schemeClr val="tx1"/>
                </a:solidFill>
              </a:rPr>
              <a:t>separate header </a:t>
            </a:r>
            <a:r>
              <a:rPr lang="en-US" dirty="0">
                <a:solidFill>
                  <a:schemeClr val="tx1"/>
                </a:solidFill>
              </a:rPr>
              <a:t>file (see p3Constants) to hold </a:t>
            </a:r>
            <a:r>
              <a:rPr lang="en-US" dirty="0" smtClean="0">
                <a:solidFill>
                  <a:schemeClr val="tx1"/>
                </a:solidFill>
              </a:rPr>
              <a:t>only the </a:t>
            </a:r>
            <a:r>
              <a:rPr lang="en-US" dirty="0">
                <a:solidFill>
                  <a:schemeClr val="tx1"/>
                </a:solidFill>
              </a:rPr>
              <a:t>variable forward declarations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933015"/>
            <a:ext cx="8520599" cy="4162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tx1"/>
                </a:solidFill>
              </a:rPr>
              <a:t>And here is the updated NS now as seen: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p3Constants (in our driver app)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Constants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DEATH_RATE = 0.1;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CONVERSION_RATE = 0.00001;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GROWTH_RATE = 0.4;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WOLF_ABILITY = 0.0005;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 = 30000;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 = 101;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599" cy="556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p3Constants_hpp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p3Constants_hpp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header file is just for forward declarations of the variables.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forward declaration tells the compiler about the existence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these constants before actually defining them...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p3Constants{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Project 3 Constants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DEATH_RATE;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CONVERSION_RATE;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GROWTH_RATE;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WOLF_ABILITY;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hape 74"/>
          <p:cNvSpPr txBox="1">
            <a:spLocks noGrp="1"/>
          </p:cNvSpPr>
          <p:nvPr>
            <p:ph type="title"/>
          </p:nvPr>
        </p:nvSpPr>
        <p:spPr>
          <a:xfrm>
            <a:off x="623401" y="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Put all entities with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linkage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implementation files.</a:t>
            </a:r>
            <a:endParaRPr lang="e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52400"/>
            <a:ext cx="4495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ADT Interface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8486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The interface of the ADT includes</a:t>
            </a:r>
          </a:p>
          <a:p>
            <a:pPr lvl="1" eaLnBrk="1" hangingPunct="1"/>
            <a:r>
              <a:rPr lang="en-US" altLang="en-US" sz="3200" dirty="0" smtClean="0"/>
              <a:t>The class definition</a:t>
            </a:r>
          </a:p>
          <a:p>
            <a:pPr lvl="1" eaLnBrk="1" hangingPunct="1"/>
            <a:r>
              <a:rPr lang="en-US" altLang="en-US" sz="3200" dirty="0" smtClean="0"/>
              <a:t>The declarations of the basic operations which can be one of the following</a:t>
            </a:r>
          </a:p>
          <a:p>
            <a:pPr lvl="2" eaLnBrk="1" hangingPunct="1"/>
            <a:r>
              <a:rPr lang="en-US" altLang="en-US" sz="2800" dirty="0" smtClean="0"/>
              <a:t>Public member functions </a:t>
            </a:r>
          </a:p>
          <a:p>
            <a:pPr lvl="2" eaLnBrk="1" hangingPunct="1"/>
            <a:r>
              <a:rPr lang="en-US" altLang="en-US" sz="2800" dirty="0" smtClean="0"/>
              <a:t>Friend functions</a:t>
            </a:r>
          </a:p>
          <a:p>
            <a:pPr lvl="2" eaLnBrk="1" hangingPunct="1"/>
            <a:r>
              <a:rPr lang="en-US" altLang="en-US" sz="2800" dirty="0" smtClean="0"/>
              <a:t>Ordinary functions</a:t>
            </a:r>
          </a:p>
          <a:p>
            <a:pPr lvl="2" eaLnBrk="1" hangingPunct="1"/>
            <a:r>
              <a:rPr lang="en-US" altLang="en-US" sz="2800" dirty="0" smtClean="0"/>
              <a:t>Overloaded operators</a:t>
            </a:r>
          </a:p>
          <a:p>
            <a:pPr lvl="1" eaLnBrk="1" hangingPunct="1"/>
            <a:r>
              <a:rPr lang="en-US" altLang="en-US" sz="3200" dirty="0" smtClean="0"/>
              <a:t>The function comments</a:t>
            </a:r>
          </a:p>
        </p:txBody>
      </p:sp>
    </p:spTree>
    <p:extLst>
      <p:ext uri="{BB962C8B-B14F-4D97-AF65-F5344CB8AC3E}">
        <p14:creationId xmlns:p14="http://schemas.microsoft.com/office/powerpoint/2010/main" val="22705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3401" y="0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Put all entities with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linkage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implementation files.</a:t>
            </a:r>
            <a:endParaRPr lang="e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10600" cy="518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tx1"/>
                </a:solidFill>
              </a:rPr>
              <a:t>A look inside of the p3Population function, we find the include for the constants (b/c it was the first to use them):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p3Population_hpp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p3Population_hpp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get instantiated only once (in p3Constants.hpp),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instead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once every time p3Constants.hpp is #included, and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uses will simply refer to the version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P3WolfMoose.cpp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"p3Constants.hpp"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p3Constants;</a:t>
            </a:r>
            <a:endParaRPr lang="e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28600" y="1447800"/>
            <a:ext cx="8229600" cy="4456112"/>
          </a:xfrm>
        </p:spPr>
        <p:txBody>
          <a:bodyPr>
            <a:normAutofit/>
          </a:bodyPr>
          <a:lstStyle/>
          <a:p>
            <a:r>
              <a:rPr lang="en-US" altLang="en-US" sz="3600" i="1" dirty="0">
                <a:solidFill>
                  <a:schemeClr val="tx1"/>
                </a:solidFill>
              </a:rPr>
              <a:t>Explain the purpose of using interface and </a:t>
            </a:r>
            <a:r>
              <a:rPr lang="en-US" altLang="en-US" sz="3600" i="1" dirty="0" smtClean="0">
                <a:solidFill>
                  <a:schemeClr val="tx1"/>
                </a:solidFill>
              </a:rPr>
              <a:t>implementation </a:t>
            </a:r>
            <a:r>
              <a:rPr lang="en-US" altLang="en-US" sz="3600" i="1" dirty="0">
                <a:solidFill>
                  <a:schemeClr val="tx1"/>
                </a:solidFill>
              </a:rPr>
              <a:t>files</a:t>
            </a:r>
            <a:r>
              <a:rPr lang="en-US" altLang="en-US" sz="3600" i="1" dirty="0" smtClean="0">
                <a:solidFill>
                  <a:schemeClr val="tx1"/>
                </a:solidFill>
              </a:rPr>
              <a:t>?</a:t>
            </a:r>
            <a:endParaRPr lang="en-US" altLang="en-US" sz="3600" i="1" dirty="0">
              <a:solidFill>
                <a:schemeClr val="tx1"/>
              </a:solidFill>
            </a:endParaRPr>
          </a:p>
          <a:p>
            <a:r>
              <a:rPr lang="en-US" altLang="en-US" sz="3600" i="1" dirty="0">
                <a:solidFill>
                  <a:schemeClr val="tx1"/>
                </a:solidFill>
              </a:rPr>
              <a:t>Describe a namespace</a:t>
            </a:r>
            <a:r>
              <a:rPr lang="en-US" altLang="en-US" sz="3600" i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en-US" sz="3600" i="1" dirty="0">
                <a:solidFill>
                  <a:schemeClr val="tx1"/>
                </a:solidFill>
              </a:rPr>
              <a:t>Demonstrate three ways to use the names in a </a:t>
            </a:r>
            <a:r>
              <a:rPr lang="en-US" altLang="en-US" sz="3600" i="1" dirty="0" smtClean="0">
                <a:solidFill>
                  <a:schemeClr val="tx1"/>
                </a:solidFill>
              </a:rPr>
              <a:t>namespace</a:t>
            </a:r>
            <a:r>
              <a:rPr lang="en-US" altLang="en-US" sz="3600" i="1" dirty="0">
                <a:solidFill>
                  <a:schemeClr val="tx1"/>
                </a:solidFill>
              </a:rPr>
              <a:t>?</a:t>
            </a:r>
          </a:p>
          <a:p>
            <a:endParaRPr lang="en-US" altLang="en-US" sz="3600" i="1" dirty="0">
              <a:solidFill>
                <a:schemeClr val="tx1"/>
              </a:solidFill>
            </a:endParaRPr>
          </a:p>
          <a:p>
            <a:endParaRPr lang="en-US" altLang="en-US" sz="3600" i="1" dirty="0" smtClean="0"/>
          </a:p>
          <a:p>
            <a:endParaRPr lang="en-US" altLang="en-US" sz="3600" i="1" dirty="0" smtClean="0"/>
          </a:p>
          <a:p>
            <a:endParaRPr lang="en-US" altLang="en-US" sz="3600" i="1" dirty="0" smtClean="0"/>
          </a:p>
          <a:p>
            <a:endParaRPr lang="en-US" altLang="en-US" dirty="0" smtClean="0"/>
          </a:p>
        </p:txBody>
      </p:sp>
      <p:sp>
        <p:nvSpPr>
          <p:cNvPr id="28681" name="Title 3"/>
          <p:cNvSpPr>
            <a:spLocks noGrp="1"/>
          </p:cNvSpPr>
          <p:nvPr>
            <p:ph type="title"/>
          </p:nvPr>
        </p:nvSpPr>
        <p:spPr>
          <a:xfrm>
            <a:off x="2286000" y="152400"/>
            <a:ext cx="1600200" cy="685800"/>
          </a:xfr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80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1447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6477000" cy="33528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3962400" y="304800"/>
            <a:ext cx="4953000" cy="2133600"/>
          </a:xfrm>
          <a:prstGeom prst="cloudCallout">
            <a:avLst>
              <a:gd name="adj1" fmla="val 4398"/>
              <a:gd name="adj2" fmla="val 8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could create an alias for a namespace too, like this: namespace lost = found. Now lost is found….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(9th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Effective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Modern 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2015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(O’Reilly)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332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1143000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629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ADT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2465"/>
            <a:ext cx="81534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The implementation of the ADT includes</a:t>
            </a:r>
          </a:p>
          <a:p>
            <a:pPr lvl="1" eaLnBrk="1" hangingPunct="1"/>
            <a:r>
              <a:rPr lang="en-US" altLang="en-US" sz="3200" dirty="0" smtClean="0"/>
              <a:t>The function definitions</a:t>
            </a:r>
          </a:p>
          <a:p>
            <a:pPr lvl="2" eaLnBrk="1" hangingPunct="1"/>
            <a:r>
              <a:rPr lang="en-US" altLang="en-US" sz="2800" dirty="0" smtClean="0"/>
              <a:t>The public member functions</a:t>
            </a:r>
          </a:p>
          <a:p>
            <a:pPr lvl="2" eaLnBrk="1" hangingPunct="1"/>
            <a:r>
              <a:rPr lang="en-US" altLang="en-US" sz="2800" dirty="0" smtClean="0"/>
              <a:t>The private member functions</a:t>
            </a:r>
          </a:p>
          <a:p>
            <a:pPr lvl="2" eaLnBrk="1" hangingPunct="1"/>
            <a:r>
              <a:rPr lang="en-US" altLang="en-US" sz="2800" dirty="0" smtClean="0"/>
              <a:t>Non-member functions</a:t>
            </a:r>
          </a:p>
          <a:p>
            <a:pPr lvl="2" eaLnBrk="1" hangingPunct="1"/>
            <a:r>
              <a:rPr lang="en-US" altLang="en-US" sz="2800" dirty="0" smtClean="0"/>
              <a:t>Private helper functions</a:t>
            </a:r>
          </a:p>
          <a:p>
            <a:pPr lvl="1" eaLnBrk="1" hangingPunct="1"/>
            <a:r>
              <a:rPr lang="en-US" altLang="en-US" sz="3200" dirty="0" smtClean="0"/>
              <a:t>Overloaded operator definitions</a:t>
            </a:r>
          </a:p>
          <a:p>
            <a:pPr lvl="1" eaLnBrk="1" hangingPunct="1"/>
            <a:r>
              <a:rPr lang="en-US" altLang="en-US" sz="3200" dirty="0" smtClean="0"/>
              <a:t>Member variables</a:t>
            </a:r>
          </a:p>
          <a:p>
            <a:pPr lvl="1" eaLnBrk="1" hangingPunct="1"/>
            <a:r>
              <a:rPr lang="en-US" altLang="en-US" sz="3200" dirty="0" smtClean="0"/>
              <a:t>Other items required by the definitions</a:t>
            </a:r>
          </a:p>
        </p:txBody>
      </p:sp>
    </p:spTree>
    <p:extLst>
      <p:ext uri="{BB962C8B-B14F-4D97-AF65-F5344CB8AC3E}">
        <p14:creationId xmlns:p14="http://schemas.microsoft.com/office/powerpoint/2010/main" val="28595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Separate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19313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In C++ the ADT interface and implementation can be stored in separate files</a:t>
            </a:r>
          </a:p>
          <a:p>
            <a:pPr lvl="1" eaLnBrk="1" hangingPunct="1"/>
            <a:r>
              <a:rPr lang="en-US" altLang="en-US" sz="2800" dirty="0" smtClean="0"/>
              <a:t>The interface file stores the ADT interface</a:t>
            </a:r>
          </a:p>
          <a:p>
            <a:pPr lvl="1" eaLnBrk="1" hangingPunct="1"/>
            <a:r>
              <a:rPr lang="en-US" altLang="en-US" sz="2800" dirty="0" smtClean="0"/>
              <a:t>The implementation file stores the ADT </a:t>
            </a:r>
            <a:br>
              <a:rPr lang="en-US" altLang="en-US" sz="2800" dirty="0" smtClean="0"/>
            </a:br>
            <a:r>
              <a:rPr lang="en-US" altLang="en-US" sz="2800" dirty="0" smtClean="0"/>
              <a:t>implementation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5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Minor Compromise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1855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The public part of the class definition is part of </a:t>
            </a:r>
            <a:br>
              <a:rPr lang="en-US" altLang="en-US" sz="2800" dirty="0" smtClean="0"/>
            </a:br>
            <a:r>
              <a:rPr lang="en-US" altLang="en-US" sz="2800" dirty="0" smtClean="0"/>
              <a:t>the ADT interface</a:t>
            </a:r>
          </a:p>
          <a:p>
            <a:pPr eaLnBrk="1" hangingPunct="1"/>
            <a:r>
              <a:rPr lang="en-US" altLang="en-US" sz="2800" dirty="0" smtClean="0"/>
              <a:t>The private part of the class definition is part of </a:t>
            </a:r>
            <a:br>
              <a:rPr lang="en-US" altLang="en-US" sz="2800" dirty="0" smtClean="0"/>
            </a:br>
            <a:r>
              <a:rPr lang="en-US" altLang="en-US" sz="2800" dirty="0" smtClean="0"/>
              <a:t>the ADT implementation </a:t>
            </a:r>
          </a:p>
          <a:p>
            <a:pPr lvl="1" eaLnBrk="1" hangingPunct="1"/>
            <a:r>
              <a:rPr lang="en-US" altLang="en-US" sz="2800" dirty="0" smtClean="0"/>
              <a:t>This would hide it from those using the ADT</a:t>
            </a:r>
          </a:p>
          <a:p>
            <a:pPr eaLnBrk="1" hangingPunct="1"/>
            <a:r>
              <a:rPr lang="en-US" altLang="en-US" sz="2800" dirty="0" smtClean="0"/>
              <a:t>C++ does not allow splitting the public and</a:t>
            </a:r>
            <a:br>
              <a:rPr lang="en-US" altLang="en-US" sz="2800" dirty="0" smtClean="0"/>
            </a:br>
            <a:r>
              <a:rPr lang="en-US" altLang="en-US" sz="2800" dirty="0" smtClean="0"/>
              <a:t>private parts of the class definition across files</a:t>
            </a:r>
          </a:p>
          <a:p>
            <a:pPr lvl="1" eaLnBrk="1" hangingPunct="1"/>
            <a:r>
              <a:rPr lang="en-US" altLang="en-US" sz="2800" dirty="0" smtClean="0"/>
              <a:t>The entire class definition is usually in the </a:t>
            </a:r>
            <a:br>
              <a:rPr lang="en-US" altLang="en-US" sz="2800" dirty="0" smtClean="0"/>
            </a:br>
            <a:r>
              <a:rPr lang="en-US" altLang="en-US" sz="2800" dirty="0" smtClean="0"/>
              <a:t>interface file</a:t>
            </a:r>
          </a:p>
        </p:txBody>
      </p:sp>
    </p:spTree>
    <p:extLst>
      <p:ext uri="{BB962C8B-B14F-4D97-AF65-F5344CB8AC3E}">
        <p14:creationId xmlns:p14="http://schemas.microsoft.com/office/powerpoint/2010/main" val="1260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Case Study:	</a:t>
            </a:r>
            <a:r>
              <a:rPr lang="en-US" altLang="en-US" dirty="0" err="1" smtClean="0"/>
              <a:t>DigitalTime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620000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The interface file of the </a:t>
            </a:r>
            <a:r>
              <a:rPr lang="en-US" altLang="en-US" sz="3200" dirty="0" err="1" smtClean="0"/>
              <a:t>DigitalTime</a:t>
            </a:r>
            <a:r>
              <a:rPr lang="en-US" altLang="en-US" sz="3200" dirty="0" smtClean="0"/>
              <a:t>  ADT class contains the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values of the class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Time of day, such as 9:30, in 24 hour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public members are part of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private members are part of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comments in the file should provide all the details needed to use the ADT</a:t>
            </a:r>
          </a:p>
        </p:txBody>
      </p:sp>
    </p:spTree>
    <p:extLst>
      <p:ext uri="{BB962C8B-B14F-4D97-AF65-F5344CB8AC3E}">
        <p14:creationId xmlns:p14="http://schemas.microsoft.com/office/powerpoint/2010/main" val="130300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EE5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2149</Words>
  <Application>Microsoft Office PowerPoint</Application>
  <PresentationFormat>On-screen Show (4:3)</PresentationFormat>
  <Paragraphs>423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Agency FB</vt:lpstr>
      <vt:lpstr>Aharoni</vt:lpstr>
      <vt:lpstr>Arial</vt:lpstr>
      <vt:lpstr>Calibri</vt:lpstr>
      <vt:lpstr>Cambria</vt:lpstr>
      <vt:lpstr>Courier New</vt:lpstr>
      <vt:lpstr>Tahoma</vt:lpstr>
      <vt:lpstr>Trebuchet MS</vt:lpstr>
      <vt:lpstr>Wingdings</vt:lpstr>
      <vt:lpstr>Wingdings 3</vt:lpstr>
      <vt:lpstr>Facet</vt:lpstr>
      <vt:lpstr>2_Blends</vt:lpstr>
      <vt:lpstr>PowerPoint Presentation</vt:lpstr>
      <vt:lpstr>PowerPoint Presentation</vt:lpstr>
      <vt:lpstr>Separate Compilation</vt:lpstr>
      <vt:lpstr>ADT Review</vt:lpstr>
      <vt:lpstr>The ADT Interface</vt:lpstr>
      <vt:lpstr>The ADT Implementation</vt:lpstr>
      <vt:lpstr>Separate Files</vt:lpstr>
      <vt:lpstr>A Minor Compromise</vt:lpstr>
      <vt:lpstr>Case Study: DigitalTime</vt:lpstr>
      <vt:lpstr>Naming The Interface File</vt:lpstr>
      <vt:lpstr>#include " " or &lt; &gt; ?</vt:lpstr>
      <vt:lpstr>The Implementation File</vt:lpstr>
      <vt:lpstr>The Implementation File</vt:lpstr>
      <vt:lpstr>#include "dtime.hpp"</vt:lpstr>
      <vt:lpstr>The Application File</vt:lpstr>
      <vt:lpstr>Running The Program</vt:lpstr>
      <vt:lpstr>Compile dtime.hpp ?</vt:lpstr>
      <vt:lpstr>Why Three Files?</vt:lpstr>
      <vt:lpstr>Reusable Components</vt:lpstr>
      <vt:lpstr>Multiple Classes</vt:lpstr>
      <vt:lpstr>Namespaces</vt:lpstr>
      <vt:lpstr>Namespace std</vt:lpstr>
      <vt:lpstr>using Directive</vt:lpstr>
      <vt:lpstr>How to access identifiers  in a namespace</vt:lpstr>
      <vt:lpstr>How to access identifiers  in a namespace</vt:lpstr>
      <vt:lpstr>Global Namespace</vt:lpstr>
      <vt:lpstr>Multiple Names</vt:lpstr>
      <vt:lpstr>Specifying Namespaces</vt:lpstr>
      <vt:lpstr>A Subtle Point</vt:lpstr>
      <vt:lpstr>A Subtle Point  Continued</vt:lpstr>
      <vt:lpstr>Qualifying Names</vt:lpstr>
      <vt:lpstr>How to access identifiers  in a namespace</vt:lpstr>
      <vt:lpstr>How to access identifiers in a  namespace: continued</vt:lpstr>
      <vt:lpstr>Namespaces: Using a Function</vt:lpstr>
      <vt:lpstr>Qualifying  Parameter Names</vt:lpstr>
      <vt:lpstr>Unnamed Namespaces</vt:lpstr>
      <vt:lpstr>The unnamed grouping</vt:lpstr>
      <vt:lpstr>Names in The  unnamed namespace</vt:lpstr>
      <vt:lpstr>Names in The  unnamed namespace</vt:lpstr>
      <vt:lpstr>Cont…The unnamed NS</vt:lpstr>
      <vt:lpstr>Compilation Units Overlap</vt:lpstr>
      <vt:lpstr>Global or unnamed?</vt:lpstr>
      <vt:lpstr>NS Efficiency?</vt:lpstr>
      <vt:lpstr>Make functions local </vt:lpstr>
      <vt:lpstr>Put all entities with linkage in implementation files.</vt:lpstr>
      <vt:lpstr>Put all entities with linkage in implementation files.</vt:lpstr>
      <vt:lpstr>Put all entities with linkage in implementation files.</vt:lpstr>
      <vt:lpstr>Put all entities with linkage in implementation files.</vt:lpstr>
      <vt:lpstr>Put all entities with linkage in implementation files.</vt:lpstr>
      <vt:lpstr>Put all entities with linkage in implementation files.</vt:lpstr>
      <vt:lpstr>Q &amp; A</vt:lpstr>
      <vt:lpstr>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2017-08-02T19:55:31Z</dcterms:modified>
</cp:coreProperties>
</file>