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61"/>
  </p:notesMasterIdLst>
  <p:sldIdLst>
    <p:sldId id="320" r:id="rId2"/>
    <p:sldId id="321" r:id="rId3"/>
    <p:sldId id="257" r:id="rId4"/>
    <p:sldId id="258" r:id="rId5"/>
    <p:sldId id="259" r:id="rId6"/>
    <p:sldId id="322" r:id="rId7"/>
    <p:sldId id="260" r:id="rId8"/>
    <p:sldId id="261" r:id="rId9"/>
    <p:sldId id="262" r:id="rId10"/>
    <p:sldId id="323" r:id="rId11"/>
    <p:sldId id="263" r:id="rId12"/>
    <p:sldId id="264" r:id="rId13"/>
    <p:sldId id="265" r:id="rId14"/>
    <p:sldId id="367" r:id="rId15"/>
    <p:sldId id="331" r:id="rId16"/>
    <p:sldId id="333" r:id="rId17"/>
    <p:sldId id="334" r:id="rId18"/>
    <p:sldId id="335" r:id="rId19"/>
    <p:sldId id="267" r:id="rId20"/>
    <p:sldId id="269" r:id="rId21"/>
    <p:sldId id="336" r:id="rId22"/>
    <p:sldId id="270" r:id="rId23"/>
    <p:sldId id="271" r:id="rId24"/>
    <p:sldId id="337" r:id="rId25"/>
    <p:sldId id="338" r:id="rId26"/>
    <p:sldId id="339" r:id="rId27"/>
    <p:sldId id="341" r:id="rId28"/>
    <p:sldId id="340" r:id="rId29"/>
    <p:sldId id="342" r:id="rId30"/>
    <p:sldId id="344" r:id="rId31"/>
    <p:sldId id="343" r:id="rId32"/>
    <p:sldId id="329" r:id="rId33"/>
    <p:sldId id="332" r:id="rId34"/>
    <p:sldId id="330" r:id="rId35"/>
    <p:sldId id="345" r:id="rId36"/>
    <p:sldId id="346" r:id="rId37"/>
    <p:sldId id="348" r:id="rId38"/>
    <p:sldId id="349" r:id="rId39"/>
    <p:sldId id="350" r:id="rId40"/>
    <p:sldId id="347" r:id="rId41"/>
    <p:sldId id="351" r:id="rId42"/>
    <p:sldId id="366" r:id="rId43"/>
    <p:sldId id="352" r:id="rId44"/>
    <p:sldId id="354" r:id="rId45"/>
    <p:sldId id="355" r:id="rId46"/>
    <p:sldId id="357" r:id="rId47"/>
    <p:sldId id="359" r:id="rId48"/>
    <p:sldId id="360" r:id="rId49"/>
    <p:sldId id="358" r:id="rId50"/>
    <p:sldId id="361" r:id="rId51"/>
    <p:sldId id="363" r:id="rId52"/>
    <p:sldId id="365" r:id="rId53"/>
    <p:sldId id="364" r:id="rId54"/>
    <p:sldId id="362" r:id="rId55"/>
    <p:sldId id="356" r:id="rId56"/>
    <p:sldId id="353" r:id="rId57"/>
    <p:sldId id="326" r:id="rId58"/>
    <p:sldId id="327" r:id="rId59"/>
    <p:sldId id="328"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84569" autoAdjust="0"/>
  </p:normalViewPr>
  <p:slideViewPr>
    <p:cSldViewPr snapToGrid="0">
      <p:cViewPr varScale="1">
        <p:scale>
          <a:sx n="76" d="100"/>
          <a:sy n="76" d="100"/>
        </p:scale>
        <p:origin x="54" y="420"/>
      </p:cViewPr>
      <p:guideLst/>
    </p:cSldViewPr>
  </p:slideViewPr>
  <p:outlineViewPr>
    <p:cViewPr>
      <p:scale>
        <a:sx n="33" d="100"/>
        <a:sy n="33" d="100"/>
      </p:scale>
      <p:origin x="0" y="-4008"/>
    </p:cViewPr>
  </p:outlineViewPr>
  <p:notesTextViewPr>
    <p:cViewPr>
      <p:scale>
        <a:sx n="3" d="2"/>
        <a:sy n="3" d="2"/>
      </p:scale>
      <p:origin x="0" y="0"/>
    </p:cViewPr>
  </p:notesTextViewPr>
  <p:notesViewPr>
    <p:cSldViewPr snapToGrid="0">
      <p:cViewPr varScale="1">
        <p:scale>
          <a:sx n="84" d="100"/>
          <a:sy n="84" d="100"/>
        </p:scale>
        <p:origin x="1992"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7-27T16:35:36.642" idx="1">
    <p:pos x="10" y="10"/>
    <p:text>This is the language for files!</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1F84AB-FE12-447F-A126-D970C6A05C97}" type="datetimeFigureOut">
              <a:rPr lang="en-US" smtClean="0"/>
              <a:t>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E13A3A-DEA2-4B92-8ED4-4BD75CAAD263}" type="slidenum">
              <a:rPr lang="en-US" smtClean="0"/>
              <a:t>‹#›</a:t>
            </a:fld>
            <a:endParaRPr lang="en-US"/>
          </a:p>
        </p:txBody>
      </p:sp>
    </p:spTree>
    <p:extLst>
      <p:ext uri="{BB962C8B-B14F-4D97-AF65-F5344CB8AC3E}">
        <p14:creationId xmlns:p14="http://schemas.microsoft.com/office/powerpoint/2010/main" val="3335257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CS209: Computer Science II</a:t>
            </a:r>
            <a:endParaRPr lang="en-US"/>
          </a:p>
        </p:txBody>
      </p:sp>
    </p:spTree>
    <p:extLst>
      <p:ext uri="{BB962C8B-B14F-4D97-AF65-F5344CB8AC3E}">
        <p14:creationId xmlns:p14="http://schemas.microsoft.com/office/powerpoint/2010/main" val="2873111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582054B7-D529-47F9-B596-CE3C1506CE81}" type="slidenum">
              <a:rPr lang="en-CA" altLang="en-US">
                <a:latin typeface="Arial" panose="020B0604020202020204" pitchFamily="34" charset="0"/>
              </a:rPr>
              <a:pPr eaLnBrk="1" hangingPunct="1">
                <a:spcBef>
                  <a:spcPct val="0"/>
                </a:spcBef>
              </a:pPr>
              <a:t>10</a:t>
            </a:fld>
            <a:endParaRPr lang="en-CA" altLang="en-US">
              <a:latin typeface="Arial" panose="020B0604020202020204" pitchFamily="34" charset="0"/>
            </a:endParaRPr>
          </a:p>
        </p:txBody>
      </p:sp>
      <p:sp>
        <p:nvSpPr>
          <p:cNvPr id="1484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dirty="0"/>
          </a:p>
        </p:txBody>
      </p:sp>
    </p:spTree>
    <p:extLst>
      <p:ext uri="{BB962C8B-B14F-4D97-AF65-F5344CB8AC3E}">
        <p14:creationId xmlns:p14="http://schemas.microsoft.com/office/powerpoint/2010/main" val="3138217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71D31811-4273-4EF1-AD9C-455C4F2D1B13}" type="slidenum">
              <a:rPr lang="en-CA" altLang="en-US">
                <a:latin typeface="Arial" panose="020B0604020202020204" pitchFamily="34" charset="0"/>
              </a:rPr>
              <a:pPr eaLnBrk="1" hangingPunct="1">
                <a:spcBef>
                  <a:spcPct val="0"/>
                </a:spcBef>
              </a:pPr>
              <a:t>11</a:t>
            </a:fld>
            <a:endParaRPr lang="en-CA" altLang="en-US">
              <a:latin typeface="Arial" panose="020B0604020202020204" pitchFamily="34" charset="0"/>
            </a:endParaRPr>
          </a:p>
        </p:txBody>
      </p:sp>
      <p:sp>
        <p:nvSpPr>
          <p:cNvPr id="1495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extLst>
      <p:ext uri="{BB962C8B-B14F-4D97-AF65-F5344CB8AC3E}">
        <p14:creationId xmlns:p14="http://schemas.microsoft.com/office/powerpoint/2010/main" val="2066892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C1484D91-AD07-4A92-8F73-7C85F4A32FA9}" type="slidenum">
              <a:rPr lang="en-CA" altLang="en-US">
                <a:latin typeface="Arial" panose="020B0604020202020204" pitchFamily="34" charset="0"/>
              </a:rPr>
              <a:pPr eaLnBrk="1" hangingPunct="1">
                <a:spcBef>
                  <a:spcPct val="0"/>
                </a:spcBef>
              </a:pPr>
              <a:t>12</a:t>
            </a:fld>
            <a:endParaRPr lang="en-CA" altLang="en-US">
              <a:latin typeface="Arial" panose="020B0604020202020204" pitchFamily="34" charset="0"/>
            </a:endParaRPr>
          </a:p>
        </p:txBody>
      </p:sp>
      <p:sp>
        <p:nvSpPr>
          <p:cNvPr id="1505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434974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D79B437E-C3F6-40F9-8C1B-5115DFC4A6FE}" type="slidenum">
              <a:rPr lang="en-CA" altLang="en-US">
                <a:latin typeface="Arial" panose="020B0604020202020204" pitchFamily="34" charset="0"/>
              </a:rPr>
              <a:pPr eaLnBrk="1" hangingPunct="1">
                <a:spcBef>
                  <a:spcPct val="0"/>
                </a:spcBef>
              </a:pPr>
              <a:t>13</a:t>
            </a:fld>
            <a:endParaRPr lang="en-CA" altLang="en-US">
              <a:latin typeface="Arial" panose="020B0604020202020204" pitchFamily="34" charset="0"/>
            </a:endParaRPr>
          </a:p>
        </p:txBody>
      </p:sp>
      <p:sp>
        <p:nvSpPr>
          <p:cNvPr id="1515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dirty="0"/>
          </a:p>
        </p:txBody>
      </p:sp>
    </p:spTree>
    <p:extLst>
      <p:ext uri="{BB962C8B-B14F-4D97-AF65-F5344CB8AC3E}">
        <p14:creationId xmlns:p14="http://schemas.microsoft.com/office/powerpoint/2010/main" val="1715503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D79B437E-C3F6-40F9-8C1B-5115DFC4A6FE}" type="slidenum">
              <a:rPr lang="en-CA" altLang="en-US">
                <a:latin typeface="Arial" panose="020B0604020202020204" pitchFamily="34" charset="0"/>
              </a:rPr>
              <a:pPr eaLnBrk="1" hangingPunct="1">
                <a:spcBef>
                  <a:spcPct val="0"/>
                </a:spcBef>
              </a:pPr>
              <a:t>14</a:t>
            </a:fld>
            <a:endParaRPr lang="en-CA" altLang="en-US">
              <a:latin typeface="Arial" panose="020B0604020202020204" pitchFamily="34" charset="0"/>
            </a:endParaRPr>
          </a:p>
        </p:txBody>
      </p:sp>
      <p:sp>
        <p:nvSpPr>
          <p:cNvPr id="1515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dirty="0"/>
          </a:p>
        </p:txBody>
      </p:sp>
    </p:spTree>
    <p:extLst>
      <p:ext uri="{BB962C8B-B14F-4D97-AF65-F5344CB8AC3E}">
        <p14:creationId xmlns:p14="http://schemas.microsoft.com/office/powerpoint/2010/main" val="21052173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2F1F52C-04EE-49A0-B815-F24234200078}" type="slidenum">
              <a:rPr lang="en-CA" altLang="en-US">
                <a:latin typeface="Tahoma" panose="020B0604030504040204" pitchFamily="34" charset="0"/>
              </a:rPr>
              <a:pPr>
                <a:spcBef>
                  <a:spcPct val="0"/>
                </a:spcBef>
              </a:pPr>
              <a:t>15</a:t>
            </a:fld>
            <a:endParaRPr lang="en-CA" altLang="en-US">
              <a:latin typeface="Tahoma" panose="020B0604030504040204" pitchFamily="34" charset="0"/>
            </a:endParaRPr>
          </a:p>
        </p:txBody>
      </p:sp>
    </p:spTree>
    <p:extLst>
      <p:ext uri="{BB962C8B-B14F-4D97-AF65-F5344CB8AC3E}">
        <p14:creationId xmlns:p14="http://schemas.microsoft.com/office/powerpoint/2010/main" val="3077019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A6B2658-EFCC-4B72-95D5-18609BFF63C9}" type="slidenum">
              <a:rPr lang="en-CA" altLang="en-US">
                <a:latin typeface="Tahoma" panose="020B0604030504040204" pitchFamily="34" charset="0"/>
              </a:rPr>
              <a:pPr>
                <a:spcBef>
                  <a:spcPct val="0"/>
                </a:spcBef>
              </a:pPr>
              <a:t>16</a:t>
            </a:fld>
            <a:endParaRPr lang="en-CA" altLang="en-US">
              <a:latin typeface="Tahoma" panose="020B0604030504040204" pitchFamily="34" charset="0"/>
            </a:endParaRPr>
          </a:p>
        </p:txBody>
      </p:sp>
    </p:spTree>
    <p:extLst>
      <p:ext uri="{BB962C8B-B14F-4D97-AF65-F5344CB8AC3E}">
        <p14:creationId xmlns:p14="http://schemas.microsoft.com/office/powerpoint/2010/main" val="16140263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D3C2F49-FE45-40DC-B293-5F4FC4AABE75}" type="slidenum">
              <a:rPr lang="en-CA" altLang="en-US">
                <a:latin typeface="Tahoma" panose="020B0604030504040204" pitchFamily="34" charset="0"/>
              </a:rPr>
              <a:pPr>
                <a:spcBef>
                  <a:spcPct val="0"/>
                </a:spcBef>
              </a:pPr>
              <a:t>17</a:t>
            </a:fld>
            <a:endParaRPr lang="en-CA" altLang="en-US">
              <a:latin typeface="Tahoma" panose="020B0604030504040204" pitchFamily="34" charset="0"/>
            </a:endParaRPr>
          </a:p>
        </p:txBody>
      </p:sp>
    </p:spTree>
    <p:extLst>
      <p:ext uri="{BB962C8B-B14F-4D97-AF65-F5344CB8AC3E}">
        <p14:creationId xmlns:p14="http://schemas.microsoft.com/office/powerpoint/2010/main" val="30582443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BDBB4F2-9513-4E53-A945-DDDCBC27AB72}" type="slidenum">
              <a:rPr lang="en-CA" altLang="en-US">
                <a:latin typeface="Tahoma" panose="020B0604030504040204" pitchFamily="34" charset="0"/>
              </a:rPr>
              <a:pPr>
                <a:spcBef>
                  <a:spcPct val="0"/>
                </a:spcBef>
              </a:pPr>
              <a:t>18</a:t>
            </a:fld>
            <a:endParaRPr lang="en-CA" altLang="en-US">
              <a:latin typeface="Tahoma" panose="020B0604030504040204" pitchFamily="34" charset="0"/>
            </a:endParaRPr>
          </a:p>
        </p:txBody>
      </p:sp>
    </p:spTree>
    <p:extLst>
      <p:ext uri="{BB962C8B-B14F-4D97-AF65-F5344CB8AC3E}">
        <p14:creationId xmlns:p14="http://schemas.microsoft.com/office/powerpoint/2010/main" val="2592862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dirty="0"/>
          </a:p>
        </p:txBody>
      </p:sp>
      <p:sp>
        <p:nvSpPr>
          <p:cNvPr id="153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97A25D79-EDC6-49A8-909B-01C8CE1D0A67}" type="slidenum">
              <a:rPr lang="en-US" altLang="en-US">
                <a:latin typeface="Arial" panose="020B0604020202020204" pitchFamily="34" charset="0"/>
              </a:rPr>
              <a:pPr eaLnBrk="1" hangingPunct="1">
                <a:spcBef>
                  <a:spcPct val="0"/>
                </a:spcBef>
              </a:pPr>
              <a:t>19</a:t>
            </a:fld>
            <a:endParaRPr lang="en-US" altLang="en-US">
              <a:latin typeface="Arial" panose="020B0604020202020204" pitchFamily="34" charset="0"/>
            </a:endParaRPr>
          </a:p>
        </p:txBody>
      </p:sp>
    </p:spTree>
    <p:extLst>
      <p:ext uri="{BB962C8B-B14F-4D97-AF65-F5344CB8AC3E}">
        <p14:creationId xmlns:p14="http://schemas.microsoft.com/office/powerpoint/2010/main" val="743711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20355571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44436B42-9FF1-4724-8D9E-C6F0C08B06B2}" type="slidenum">
              <a:rPr lang="en-CA" altLang="en-US">
                <a:latin typeface="Arial" panose="020B0604020202020204" pitchFamily="34" charset="0"/>
              </a:rPr>
              <a:pPr eaLnBrk="1" hangingPunct="1">
                <a:spcBef>
                  <a:spcPct val="0"/>
                </a:spcBef>
              </a:pPr>
              <a:t>20</a:t>
            </a:fld>
            <a:endParaRPr lang="en-CA" altLang="en-US">
              <a:latin typeface="Arial" panose="020B0604020202020204" pitchFamily="34" charset="0"/>
            </a:endParaRPr>
          </a:p>
        </p:txBody>
      </p:sp>
      <p:sp>
        <p:nvSpPr>
          <p:cNvPr id="1556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extLst>
      <p:ext uri="{BB962C8B-B14F-4D97-AF65-F5344CB8AC3E}">
        <p14:creationId xmlns:p14="http://schemas.microsoft.com/office/powerpoint/2010/main" val="35564342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E0F4789-D6DE-4245-AB0C-2A4BE09CF268}" type="slidenum">
              <a:rPr lang="en-CA" altLang="en-US">
                <a:latin typeface="Tahoma" panose="020B0604030504040204" pitchFamily="34" charset="0"/>
              </a:rPr>
              <a:pPr>
                <a:spcBef>
                  <a:spcPct val="0"/>
                </a:spcBef>
              </a:pPr>
              <a:t>21</a:t>
            </a:fld>
            <a:endParaRPr lang="en-CA" altLang="en-US">
              <a:latin typeface="Tahoma" panose="020B0604030504040204" pitchFamily="34" charset="0"/>
            </a:endParaRPr>
          </a:p>
        </p:txBody>
      </p:sp>
    </p:spTree>
    <p:extLst>
      <p:ext uri="{BB962C8B-B14F-4D97-AF65-F5344CB8AC3E}">
        <p14:creationId xmlns:p14="http://schemas.microsoft.com/office/powerpoint/2010/main" val="10071622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156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C834152E-98DC-4DA3-9CAC-1CA1E21C685A}" type="slidenum">
              <a:rPr lang="en-US" altLang="en-US">
                <a:latin typeface="Arial" panose="020B0604020202020204" pitchFamily="34" charset="0"/>
              </a:rPr>
              <a:pPr eaLnBrk="1" hangingPunct="1">
                <a:spcBef>
                  <a:spcPct val="0"/>
                </a:spcBef>
              </a:pPr>
              <a:t>22</a:t>
            </a:fld>
            <a:endParaRPr lang="en-US" altLang="en-US">
              <a:latin typeface="Arial" panose="020B0604020202020204" pitchFamily="34" charset="0"/>
            </a:endParaRPr>
          </a:p>
        </p:txBody>
      </p:sp>
    </p:spTree>
    <p:extLst>
      <p:ext uri="{BB962C8B-B14F-4D97-AF65-F5344CB8AC3E}">
        <p14:creationId xmlns:p14="http://schemas.microsoft.com/office/powerpoint/2010/main" val="29351223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157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D0F3D6F2-4370-40B0-A855-D9D173E4B7EB}" type="slidenum">
              <a:rPr lang="en-US" altLang="en-US">
                <a:latin typeface="Arial" panose="020B0604020202020204" pitchFamily="34" charset="0"/>
              </a:rPr>
              <a:pPr eaLnBrk="1" hangingPunct="1">
                <a:spcBef>
                  <a:spcPct val="0"/>
                </a:spcBef>
              </a:pPr>
              <a:t>23</a:t>
            </a:fld>
            <a:endParaRPr lang="en-US" altLang="en-US">
              <a:latin typeface="Arial" panose="020B0604020202020204" pitchFamily="34" charset="0"/>
            </a:endParaRPr>
          </a:p>
        </p:txBody>
      </p:sp>
    </p:spTree>
    <p:extLst>
      <p:ext uri="{BB962C8B-B14F-4D97-AF65-F5344CB8AC3E}">
        <p14:creationId xmlns:p14="http://schemas.microsoft.com/office/powerpoint/2010/main" val="15044197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741547F-5357-4C10-9A67-B8671E82F5F9}" type="slidenum">
              <a:rPr lang="en-CA" altLang="en-US">
                <a:latin typeface="Tahoma" panose="020B0604030504040204" pitchFamily="34" charset="0"/>
              </a:rPr>
              <a:pPr>
                <a:spcBef>
                  <a:spcPct val="0"/>
                </a:spcBef>
              </a:pPr>
              <a:t>24</a:t>
            </a:fld>
            <a:endParaRPr lang="en-CA" altLang="en-US">
              <a:latin typeface="Tahoma" panose="020B0604030504040204" pitchFamily="34" charset="0"/>
            </a:endParaRPr>
          </a:p>
        </p:txBody>
      </p:sp>
    </p:spTree>
    <p:extLst>
      <p:ext uri="{BB962C8B-B14F-4D97-AF65-F5344CB8AC3E}">
        <p14:creationId xmlns:p14="http://schemas.microsoft.com/office/powerpoint/2010/main" val="1932811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D07DE9B-5DBE-4143-9687-163565E01A09}" type="slidenum">
              <a:rPr lang="en-CA" altLang="en-US">
                <a:latin typeface="Tahoma" panose="020B0604030504040204" pitchFamily="34" charset="0"/>
              </a:rPr>
              <a:pPr>
                <a:spcBef>
                  <a:spcPct val="0"/>
                </a:spcBef>
              </a:pPr>
              <a:t>25</a:t>
            </a:fld>
            <a:endParaRPr lang="en-CA" altLang="en-US">
              <a:latin typeface="Tahoma" panose="020B0604030504040204" pitchFamily="34" charset="0"/>
            </a:endParaRPr>
          </a:p>
        </p:txBody>
      </p:sp>
    </p:spTree>
    <p:extLst>
      <p:ext uri="{BB962C8B-B14F-4D97-AF65-F5344CB8AC3E}">
        <p14:creationId xmlns:p14="http://schemas.microsoft.com/office/powerpoint/2010/main" val="34959518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B8B2EA1-323B-48FD-9DAD-5DA86F189FE9}" type="slidenum">
              <a:rPr lang="en-CA" altLang="en-US">
                <a:latin typeface="Tahoma" panose="020B0604030504040204" pitchFamily="34" charset="0"/>
              </a:rPr>
              <a:pPr>
                <a:spcBef>
                  <a:spcPct val="0"/>
                </a:spcBef>
              </a:pPr>
              <a:t>26</a:t>
            </a:fld>
            <a:endParaRPr lang="en-CA" altLang="en-US">
              <a:latin typeface="Tahoma" panose="020B0604030504040204" pitchFamily="34" charset="0"/>
            </a:endParaRPr>
          </a:p>
        </p:txBody>
      </p:sp>
    </p:spTree>
    <p:extLst>
      <p:ext uri="{BB962C8B-B14F-4D97-AF65-F5344CB8AC3E}">
        <p14:creationId xmlns:p14="http://schemas.microsoft.com/office/powerpoint/2010/main" val="26578626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00F8189-740F-4D1C-A012-48C72059B892}" type="slidenum">
              <a:rPr lang="en-CA" altLang="en-US">
                <a:latin typeface="Tahoma" panose="020B0604030504040204" pitchFamily="34" charset="0"/>
              </a:rPr>
              <a:pPr>
                <a:spcBef>
                  <a:spcPct val="0"/>
                </a:spcBef>
              </a:pPr>
              <a:t>27</a:t>
            </a:fld>
            <a:endParaRPr lang="en-CA" altLang="en-US">
              <a:latin typeface="Tahoma" panose="020B0604030504040204" pitchFamily="34" charset="0"/>
            </a:endParaRPr>
          </a:p>
        </p:txBody>
      </p:sp>
    </p:spTree>
    <p:extLst>
      <p:ext uri="{BB962C8B-B14F-4D97-AF65-F5344CB8AC3E}">
        <p14:creationId xmlns:p14="http://schemas.microsoft.com/office/powerpoint/2010/main" val="25099563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26A99EF-7D1F-4AC4-8864-39EB36413DC8}" type="slidenum">
              <a:rPr lang="en-CA" altLang="en-US">
                <a:latin typeface="Tahoma" panose="020B0604030504040204" pitchFamily="34" charset="0"/>
              </a:rPr>
              <a:pPr>
                <a:spcBef>
                  <a:spcPct val="0"/>
                </a:spcBef>
              </a:pPr>
              <a:t>28</a:t>
            </a:fld>
            <a:endParaRPr lang="en-CA" altLang="en-US">
              <a:latin typeface="Tahoma" panose="020B0604030504040204" pitchFamily="34" charset="0"/>
            </a:endParaRPr>
          </a:p>
        </p:txBody>
      </p:sp>
    </p:spTree>
    <p:extLst>
      <p:ext uri="{BB962C8B-B14F-4D97-AF65-F5344CB8AC3E}">
        <p14:creationId xmlns:p14="http://schemas.microsoft.com/office/powerpoint/2010/main" val="33550796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B9C8395-0D31-4899-A5F9-5AA5363D8547}" type="slidenum">
              <a:rPr lang="en-CA" altLang="en-US">
                <a:latin typeface="Tahoma" panose="020B0604030504040204" pitchFamily="34" charset="0"/>
              </a:rPr>
              <a:pPr>
                <a:spcBef>
                  <a:spcPct val="0"/>
                </a:spcBef>
              </a:pPr>
              <a:t>29</a:t>
            </a:fld>
            <a:endParaRPr lang="en-CA" altLang="en-US">
              <a:latin typeface="Tahoma" panose="020B0604030504040204" pitchFamily="34" charset="0"/>
            </a:endParaRPr>
          </a:p>
        </p:txBody>
      </p:sp>
    </p:spTree>
    <p:extLst>
      <p:ext uri="{BB962C8B-B14F-4D97-AF65-F5344CB8AC3E}">
        <p14:creationId xmlns:p14="http://schemas.microsoft.com/office/powerpoint/2010/main" val="4254461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4A3C0EE-A349-4BAE-8770-D5CC6FDE4A8E}" type="slidenum">
              <a:rPr lang="en-CA" altLang="en-US">
                <a:latin typeface="Arial" panose="020B0604020202020204" pitchFamily="34" charset="0"/>
              </a:rPr>
              <a:pPr eaLnBrk="1" hangingPunct="1">
                <a:spcBef>
                  <a:spcPct val="0"/>
                </a:spcBef>
              </a:pPr>
              <a:t>3</a:t>
            </a:fld>
            <a:endParaRPr lang="en-CA" altLang="en-US">
              <a:latin typeface="Arial" panose="020B0604020202020204" pitchFamily="34" charset="0"/>
            </a:endParaRPr>
          </a:p>
        </p:txBody>
      </p:sp>
      <p:sp>
        <p:nvSpPr>
          <p:cNvPr id="1433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4776174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A8ED7A2-4683-4886-868B-3B1DE9419981}" type="slidenum">
              <a:rPr lang="en-CA" altLang="en-US">
                <a:latin typeface="Tahoma" panose="020B0604030504040204" pitchFamily="34" charset="0"/>
              </a:rPr>
              <a:pPr>
                <a:spcBef>
                  <a:spcPct val="0"/>
                </a:spcBef>
              </a:pPr>
              <a:t>30</a:t>
            </a:fld>
            <a:endParaRPr lang="en-CA" altLang="en-US">
              <a:latin typeface="Tahoma" panose="020B0604030504040204" pitchFamily="34" charset="0"/>
            </a:endParaRPr>
          </a:p>
        </p:txBody>
      </p:sp>
    </p:spTree>
    <p:extLst>
      <p:ext uri="{BB962C8B-B14F-4D97-AF65-F5344CB8AC3E}">
        <p14:creationId xmlns:p14="http://schemas.microsoft.com/office/powerpoint/2010/main" val="14853337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A8ED7A2-4683-4886-868B-3B1DE9419981}" type="slidenum">
              <a:rPr lang="en-CA" altLang="en-US">
                <a:latin typeface="Tahoma" panose="020B0604030504040204" pitchFamily="34" charset="0"/>
              </a:rPr>
              <a:pPr>
                <a:spcBef>
                  <a:spcPct val="0"/>
                </a:spcBef>
              </a:pPr>
              <a:t>31</a:t>
            </a:fld>
            <a:endParaRPr lang="en-CA" altLang="en-US">
              <a:latin typeface="Tahoma" panose="020B0604030504040204" pitchFamily="34" charset="0"/>
            </a:endParaRPr>
          </a:p>
        </p:txBody>
      </p:sp>
    </p:spTree>
    <p:extLst>
      <p:ext uri="{BB962C8B-B14F-4D97-AF65-F5344CB8AC3E}">
        <p14:creationId xmlns:p14="http://schemas.microsoft.com/office/powerpoint/2010/main" val="32767798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F02E18E-28F3-4EAF-A34C-C95B5E6C615C}" type="slidenum">
              <a:rPr lang="en-CA" altLang="en-US">
                <a:latin typeface="Tahoma" panose="020B0604030504040204" pitchFamily="34" charset="0"/>
              </a:rPr>
              <a:pPr>
                <a:spcBef>
                  <a:spcPct val="0"/>
                </a:spcBef>
              </a:pPr>
              <a:t>32</a:t>
            </a:fld>
            <a:endParaRPr lang="en-CA" altLang="en-US">
              <a:latin typeface="Tahoma" panose="020B0604030504040204" pitchFamily="34" charset="0"/>
            </a:endParaRPr>
          </a:p>
        </p:txBody>
      </p:sp>
    </p:spTree>
    <p:extLst>
      <p:ext uri="{BB962C8B-B14F-4D97-AF65-F5344CB8AC3E}">
        <p14:creationId xmlns:p14="http://schemas.microsoft.com/office/powerpoint/2010/main" val="23943140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F02E18E-28F3-4EAF-A34C-C95B5E6C615C}" type="slidenum">
              <a:rPr lang="en-CA" altLang="en-US">
                <a:latin typeface="Tahoma" panose="020B0604030504040204" pitchFamily="34" charset="0"/>
              </a:rPr>
              <a:pPr>
                <a:spcBef>
                  <a:spcPct val="0"/>
                </a:spcBef>
              </a:pPr>
              <a:t>33</a:t>
            </a:fld>
            <a:endParaRPr lang="en-CA" altLang="en-US">
              <a:latin typeface="Tahoma" panose="020B0604030504040204" pitchFamily="34" charset="0"/>
            </a:endParaRPr>
          </a:p>
        </p:txBody>
      </p:sp>
    </p:spTree>
    <p:extLst>
      <p:ext uri="{BB962C8B-B14F-4D97-AF65-F5344CB8AC3E}">
        <p14:creationId xmlns:p14="http://schemas.microsoft.com/office/powerpoint/2010/main" val="25573977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F02E18E-28F3-4EAF-A34C-C95B5E6C615C}" type="slidenum">
              <a:rPr lang="en-CA" altLang="en-US">
                <a:latin typeface="Tahoma" panose="020B0604030504040204" pitchFamily="34" charset="0"/>
              </a:rPr>
              <a:pPr>
                <a:spcBef>
                  <a:spcPct val="0"/>
                </a:spcBef>
              </a:pPr>
              <a:t>34</a:t>
            </a:fld>
            <a:endParaRPr lang="en-CA" altLang="en-US">
              <a:latin typeface="Tahoma" panose="020B0604030504040204" pitchFamily="34" charset="0"/>
            </a:endParaRPr>
          </a:p>
        </p:txBody>
      </p:sp>
    </p:spTree>
    <p:extLst>
      <p:ext uri="{BB962C8B-B14F-4D97-AF65-F5344CB8AC3E}">
        <p14:creationId xmlns:p14="http://schemas.microsoft.com/office/powerpoint/2010/main" val="12600667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F02E18E-28F3-4EAF-A34C-C95B5E6C615C}" type="slidenum">
              <a:rPr lang="en-CA" altLang="en-US">
                <a:latin typeface="Tahoma" panose="020B0604030504040204" pitchFamily="34" charset="0"/>
              </a:rPr>
              <a:pPr>
                <a:spcBef>
                  <a:spcPct val="0"/>
                </a:spcBef>
              </a:pPr>
              <a:t>35</a:t>
            </a:fld>
            <a:endParaRPr lang="en-CA" altLang="en-US">
              <a:latin typeface="Tahoma" panose="020B0604030504040204" pitchFamily="34" charset="0"/>
            </a:endParaRPr>
          </a:p>
        </p:txBody>
      </p:sp>
    </p:spTree>
    <p:extLst>
      <p:ext uri="{BB962C8B-B14F-4D97-AF65-F5344CB8AC3E}">
        <p14:creationId xmlns:p14="http://schemas.microsoft.com/office/powerpoint/2010/main" val="9939462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F02E18E-28F3-4EAF-A34C-C95B5E6C615C}" type="slidenum">
              <a:rPr lang="en-CA" altLang="en-US">
                <a:latin typeface="Tahoma" panose="020B0604030504040204" pitchFamily="34" charset="0"/>
              </a:rPr>
              <a:pPr>
                <a:spcBef>
                  <a:spcPct val="0"/>
                </a:spcBef>
              </a:pPr>
              <a:t>36</a:t>
            </a:fld>
            <a:endParaRPr lang="en-CA" altLang="en-US">
              <a:latin typeface="Tahoma" panose="020B0604030504040204" pitchFamily="34" charset="0"/>
            </a:endParaRPr>
          </a:p>
        </p:txBody>
      </p:sp>
    </p:spTree>
    <p:extLst>
      <p:ext uri="{BB962C8B-B14F-4D97-AF65-F5344CB8AC3E}">
        <p14:creationId xmlns:p14="http://schemas.microsoft.com/office/powerpoint/2010/main" val="36076965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F02E18E-28F3-4EAF-A34C-C95B5E6C615C}" type="slidenum">
              <a:rPr lang="en-CA" altLang="en-US">
                <a:latin typeface="Tahoma" panose="020B0604030504040204" pitchFamily="34" charset="0"/>
              </a:rPr>
              <a:pPr>
                <a:spcBef>
                  <a:spcPct val="0"/>
                </a:spcBef>
              </a:pPr>
              <a:t>37</a:t>
            </a:fld>
            <a:endParaRPr lang="en-CA" altLang="en-US">
              <a:latin typeface="Tahoma" panose="020B0604030504040204" pitchFamily="34" charset="0"/>
            </a:endParaRPr>
          </a:p>
        </p:txBody>
      </p:sp>
    </p:spTree>
    <p:extLst>
      <p:ext uri="{BB962C8B-B14F-4D97-AF65-F5344CB8AC3E}">
        <p14:creationId xmlns:p14="http://schemas.microsoft.com/office/powerpoint/2010/main" val="14173819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F02E18E-28F3-4EAF-A34C-C95B5E6C615C}" type="slidenum">
              <a:rPr lang="en-CA" altLang="en-US">
                <a:latin typeface="Tahoma" panose="020B0604030504040204" pitchFamily="34" charset="0"/>
              </a:rPr>
              <a:pPr>
                <a:spcBef>
                  <a:spcPct val="0"/>
                </a:spcBef>
              </a:pPr>
              <a:t>38</a:t>
            </a:fld>
            <a:endParaRPr lang="en-CA" altLang="en-US">
              <a:latin typeface="Tahoma" panose="020B0604030504040204" pitchFamily="34" charset="0"/>
            </a:endParaRPr>
          </a:p>
        </p:txBody>
      </p:sp>
    </p:spTree>
    <p:extLst>
      <p:ext uri="{BB962C8B-B14F-4D97-AF65-F5344CB8AC3E}">
        <p14:creationId xmlns:p14="http://schemas.microsoft.com/office/powerpoint/2010/main" val="15909917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F02E18E-28F3-4EAF-A34C-C95B5E6C615C}" type="slidenum">
              <a:rPr lang="en-CA" altLang="en-US">
                <a:latin typeface="Tahoma" panose="020B0604030504040204" pitchFamily="34" charset="0"/>
              </a:rPr>
              <a:pPr>
                <a:spcBef>
                  <a:spcPct val="0"/>
                </a:spcBef>
              </a:pPr>
              <a:t>39</a:t>
            </a:fld>
            <a:endParaRPr lang="en-CA" altLang="en-US">
              <a:latin typeface="Tahoma" panose="020B0604030504040204" pitchFamily="34" charset="0"/>
            </a:endParaRPr>
          </a:p>
        </p:txBody>
      </p:sp>
    </p:spTree>
    <p:extLst>
      <p:ext uri="{BB962C8B-B14F-4D97-AF65-F5344CB8AC3E}">
        <p14:creationId xmlns:p14="http://schemas.microsoft.com/office/powerpoint/2010/main" val="2004667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F570EEFA-2631-4A48-889E-A47797492F77}" type="slidenum">
              <a:rPr lang="en-CA" altLang="en-US">
                <a:latin typeface="Arial" panose="020B0604020202020204" pitchFamily="34" charset="0"/>
              </a:rPr>
              <a:pPr eaLnBrk="1" hangingPunct="1">
                <a:spcBef>
                  <a:spcPct val="0"/>
                </a:spcBef>
              </a:pPr>
              <a:t>4</a:t>
            </a:fld>
            <a:endParaRPr lang="en-CA" altLang="en-US">
              <a:latin typeface="Arial" panose="020B0604020202020204" pitchFamily="34" charset="0"/>
            </a:endParaRPr>
          </a:p>
        </p:txBody>
      </p:sp>
      <p:sp>
        <p:nvSpPr>
          <p:cNvPr id="1443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extLst>
      <p:ext uri="{BB962C8B-B14F-4D97-AF65-F5344CB8AC3E}">
        <p14:creationId xmlns:p14="http://schemas.microsoft.com/office/powerpoint/2010/main" val="22657910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F02E18E-28F3-4EAF-A34C-C95B5E6C615C}" type="slidenum">
              <a:rPr lang="en-CA" altLang="en-US">
                <a:latin typeface="Tahoma" panose="020B0604030504040204" pitchFamily="34" charset="0"/>
              </a:rPr>
              <a:pPr>
                <a:spcBef>
                  <a:spcPct val="0"/>
                </a:spcBef>
              </a:pPr>
              <a:t>40</a:t>
            </a:fld>
            <a:endParaRPr lang="en-CA" altLang="en-US">
              <a:latin typeface="Tahoma" panose="020B0604030504040204" pitchFamily="34" charset="0"/>
            </a:endParaRPr>
          </a:p>
        </p:txBody>
      </p:sp>
    </p:spTree>
    <p:extLst>
      <p:ext uri="{BB962C8B-B14F-4D97-AF65-F5344CB8AC3E}">
        <p14:creationId xmlns:p14="http://schemas.microsoft.com/office/powerpoint/2010/main" val="13817245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F02E18E-28F3-4EAF-A34C-C95B5E6C615C}" type="slidenum">
              <a:rPr lang="en-CA" altLang="en-US">
                <a:latin typeface="Tahoma" panose="020B0604030504040204" pitchFamily="34" charset="0"/>
              </a:rPr>
              <a:pPr>
                <a:spcBef>
                  <a:spcPct val="0"/>
                </a:spcBef>
              </a:pPr>
              <a:t>41</a:t>
            </a:fld>
            <a:endParaRPr lang="en-CA" altLang="en-US">
              <a:latin typeface="Tahoma" panose="020B0604030504040204" pitchFamily="34" charset="0"/>
            </a:endParaRPr>
          </a:p>
        </p:txBody>
      </p:sp>
    </p:spTree>
    <p:extLst>
      <p:ext uri="{BB962C8B-B14F-4D97-AF65-F5344CB8AC3E}">
        <p14:creationId xmlns:p14="http://schemas.microsoft.com/office/powerpoint/2010/main" val="22409707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F02E18E-28F3-4EAF-A34C-C95B5E6C615C}" type="slidenum">
              <a:rPr lang="en-CA" altLang="en-US">
                <a:latin typeface="Tahoma" panose="020B0604030504040204" pitchFamily="34" charset="0"/>
              </a:rPr>
              <a:pPr>
                <a:spcBef>
                  <a:spcPct val="0"/>
                </a:spcBef>
              </a:pPr>
              <a:t>42</a:t>
            </a:fld>
            <a:endParaRPr lang="en-CA" altLang="en-US">
              <a:latin typeface="Tahoma" panose="020B0604030504040204" pitchFamily="34" charset="0"/>
            </a:endParaRPr>
          </a:p>
        </p:txBody>
      </p:sp>
    </p:spTree>
    <p:extLst>
      <p:ext uri="{BB962C8B-B14F-4D97-AF65-F5344CB8AC3E}">
        <p14:creationId xmlns:p14="http://schemas.microsoft.com/office/powerpoint/2010/main" val="27652127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F02E18E-28F3-4EAF-A34C-C95B5E6C615C}" type="slidenum">
              <a:rPr lang="en-CA" altLang="en-US">
                <a:latin typeface="Tahoma" panose="020B0604030504040204" pitchFamily="34" charset="0"/>
              </a:rPr>
              <a:pPr>
                <a:spcBef>
                  <a:spcPct val="0"/>
                </a:spcBef>
              </a:pPr>
              <a:t>43</a:t>
            </a:fld>
            <a:endParaRPr lang="en-CA" altLang="en-US">
              <a:latin typeface="Tahoma" panose="020B0604030504040204" pitchFamily="34" charset="0"/>
            </a:endParaRPr>
          </a:p>
        </p:txBody>
      </p:sp>
    </p:spTree>
    <p:extLst>
      <p:ext uri="{BB962C8B-B14F-4D97-AF65-F5344CB8AC3E}">
        <p14:creationId xmlns:p14="http://schemas.microsoft.com/office/powerpoint/2010/main" val="13854379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F02E18E-28F3-4EAF-A34C-C95B5E6C615C}" type="slidenum">
              <a:rPr lang="en-CA" altLang="en-US">
                <a:latin typeface="Tahoma" panose="020B0604030504040204" pitchFamily="34" charset="0"/>
              </a:rPr>
              <a:pPr>
                <a:spcBef>
                  <a:spcPct val="0"/>
                </a:spcBef>
              </a:pPr>
              <a:t>44</a:t>
            </a:fld>
            <a:endParaRPr lang="en-CA" altLang="en-US">
              <a:latin typeface="Tahoma" panose="020B0604030504040204" pitchFamily="34" charset="0"/>
            </a:endParaRPr>
          </a:p>
        </p:txBody>
      </p:sp>
    </p:spTree>
    <p:extLst>
      <p:ext uri="{BB962C8B-B14F-4D97-AF65-F5344CB8AC3E}">
        <p14:creationId xmlns:p14="http://schemas.microsoft.com/office/powerpoint/2010/main" val="12660435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F02E18E-28F3-4EAF-A34C-C95B5E6C615C}" type="slidenum">
              <a:rPr lang="en-CA" altLang="en-US">
                <a:latin typeface="Tahoma" panose="020B0604030504040204" pitchFamily="34" charset="0"/>
              </a:rPr>
              <a:pPr>
                <a:spcBef>
                  <a:spcPct val="0"/>
                </a:spcBef>
              </a:pPr>
              <a:t>45</a:t>
            </a:fld>
            <a:endParaRPr lang="en-CA" altLang="en-US">
              <a:latin typeface="Tahoma" panose="020B0604030504040204" pitchFamily="34" charset="0"/>
            </a:endParaRPr>
          </a:p>
        </p:txBody>
      </p:sp>
    </p:spTree>
    <p:extLst>
      <p:ext uri="{BB962C8B-B14F-4D97-AF65-F5344CB8AC3E}">
        <p14:creationId xmlns:p14="http://schemas.microsoft.com/office/powerpoint/2010/main" val="33361131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F02E18E-28F3-4EAF-A34C-C95B5E6C615C}" type="slidenum">
              <a:rPr lang="en-CA" altLang="en-US">
                <a:latin typeface="Tahoma" panose="020B0604030504040204" pitchFamily="34" charset="0"/>
              </a:rPr>
              <a:pPr>
                <a:spcBef>
                  <a:spcPct val="0"/>
                </a:spcBef>
              </a:pPr>
              <a:t>46</a:t>
            </a:fld>
            <a:endParaRPr lang="en-CA" altLang="en-US">
              <a:latin typeface="Tahoma" panose="020B0604030504040204" pitchFamily="34" charset="0"/>
            </a:endParaRPr>
          </a:p>
        </p:txBody>
      </p:sp>
    </p:spTree>
    <p:extLst>
      <p:ext uri="{BB962C8B-B14F-4D97-AF65-F5344CB8AC3E}">
        <p14:creationId xmlns:p14="http://schemas.microsoft.com/office/powerpoint/2010/main" val="10983368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F02E18E-28F3-4EAF-A34C-C95B5E6C615C}" type="slidenum">
              <a:rPr lang="en-CA" altLang="en-US">
                <a:latin typeface="Tahoma" panose="020B0604030504040204" pitchFamily="34" charset="0"/>
              </a:rPr>
              <a:pPr>
                <a:spcBef>
                  <a:spcPct val="0"/>
                </a:spcBef>
              </a:pPr>
              <a:t>47</a:t>
            </a:fld>
            <a:endParaRPr lang="en-CA" altLang="en-US">
              <a:latin typeface="Tahoma" panose="020B0604030504040204" pitchFamily="34" charset="0"/>
            </a:endParaRPr>
          </a:p>
        </p:txBody>
      </p:sp>
    </p:spTree>
    <p:extLst>
      <p:ext uri="{BB962C8B-B14F-4D97-AF65-F5344CB8AC3E}">
        <p14:creationId xmlns:p14="http://schemas.microsoft.com/office/powerpoint/2010/main" val="40921696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F02E18E-28F3-4EAF-A34C-C95B5E6C615C}" type="slidenum">
              <a:rPr lang="en-CA" altLang="en-US">
                <a:latin typeface="Tahoma" panose="020B0604030504040204" pitchFamily="34" charset="0"/>
              </a:rPr>
              <a:pPr>
                <a:spcBef>
                  <a:spcPct val="0"/>
                </a:spcBef>
              </a:pPr>
              <a:t>48</a:t>
            </a:fld>
            <a:endParaRPr lang="en-CA" altLang="en-US">
              <a:latin typeface="Tahoma" panose="020B0604030504040204" pitchFamily="34" charset="0"/>
            </a:endParaRPr>
          </a:p>
        </p:txBody>
      </p:sp>
    </p:spTree>
    <p:extLst>
      <p:ext uri="{BB962C8B-B14F-4D97-AF65-F5344CB8AC3E}">
        <p14:creationId xmlns:p14="http://schemas.microsoft.com/office/powerpoint/2010/main" val="8210277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F02E18E-28F3-4EAF-A34C-C95B5E6C615C}" type="slidenum">
              <a:rPr lang="en-CA" altLang="en-US">
                <a:latin typeface="Tahoma" panose="020B0604030504040204" pitchFamily="34" charset="0"/>
              </a:rPr>
              <a:pPr>
                <a:spcBef>
                  <a:spcPct val="0"/>
                </a:spcBef>
              </a:pPr>
              <a:t>49</a:t>
            </a:fld>
            <a:endParaRPr lang="en-CA" altLang="en-US">
              <a:latin typeface="Tahoma" panose="020B0604030504040204" pitchFamily="34" charset="0"/>
            </a:endParaRPr>
          </a:p>
        </p:txBody>
      </p:sp>
    </p:spTree>
    <p:extLst>
      <p:ext uri="{BB962C8B-B14F-4D97-AF65-F5344CB8AC3E}">
        <p14:creationId xmlns:p14="http://schemas.microsoft.com/office/powerpoint/2010/main" val="2135635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6C8D3B9-D636-4C9D-9773-C67C62008822}" type="slidenum">
              <a:rPr lang="en-CA" altLang="en-US">
                <a:latin typeface="Arial" panose="020B0604020202020204" pitchFamily="34" charset="0"/>
              </a:rPr>
              <a:pPr eaLnBrk="1" hangingPunct="1">
                <a:spcBef>
                  <a:spcPct val="0"/>
                </a:spcBef>
              </a:pPr>
              <a:t>5</a:t>
            </a:fld>
            <a:endParaRPr lang="en-CA" altLang="en-US">
              <a:latin typeface="Arial" panose="020B0604020202020204" pitchFamily="34" charset="0"/>
            </a:endParaRPr>
          </a:p>
        </p:txBody>
      </p:sp>
      <p:sp>
        <p:nvSpPr>
          <p:cNvPr id="1454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extLst>
      <p:ext uri="{BB962C8B-B14F-4D97-AF65-F5344CB8AC3E}">
        <p14:creationId xmlns:p14="http://schemas.microsoft.com/office/powerpoint/2010/main" val="31250220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F02E18E-28F3-4EAF-A34C-C95B5E6C615C}" type="slidenum">
              <a:rPr lang="en-CA" altLang="en-US">
                <a:latin typeface="Tahoma" panose="020B0604030504040204" pitchFamily="34" charset="0"/>
              </a:rPr>
              <a:pPr>
                <a:spcBef>
                  <a:spcPct val="0"/>
                </a:spcBef>
              </a:pPr>
              <a:t>50</a:t>
            </a:fld>
            <a:endParaRPr lang="en-CA" altLang="en-US">
              <a:latin typeface="Tahoma" panose="020B0604030504040204" pitchFamily="34" charset="0"/>
            </a:endParaRPr>
          </a:p>
        </p:txBody>
      </p:sp>
    </p:spTree>
    <p:extLst>
      <p:ext uri="{BB962C8B-B14F-4D97-AF65-F5344CB8AC3E}">
        <p14:creationId xmlns:p14="http://schemas.microsoft.com/office/powerpoint/2010/main" val="20508498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F02E18E-28F3-4EAF-A34C-C95B5E6C615C}" type="slidenum">
              <a:rPr lang="en-CA" altLang="en-US">
                <a:latin typeface="Tahoma" panose="020B0604030504040204" pitchFamily="34" charset="0"/>
              </a:rPr>
              <a:pPr>
                <a:spcBef>
                  <a:spcPct val="0"/>
                </a:spcBef>
              </a:pPr>
              <a:t>51</a:t>
            </a:fld>
            <a:endParaRPr lang="en-CA" altLang="en-US">
              <a:latin typeface="Tahoma" panose="020B0604030504040204" pitchFamily="34" charset="0"/>
            </a:endParaRPr>
          </a:p>
        </p:txBody>
      </p:sp>
    </p:spTree>
    <p:extLst>
      <p:ext uri="{BB962C8B-B14F-4D97-AF65-F5344CB8AC3E}">
        <p14:creationId xmlns:p14="http://schemas.microsoft.com/office/powerpoint/2010/main" val="23357554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F02E18E-28F3-4EAF-A34C-C95B5E6C615C}" type="slidenum">
              <a:rPr lang="en-CA" altLang="en-US">
                <a:latin typeface="Tahoma" panose="020B0604030504040204" pitchFamily="34" charset="0"/>
              </a:rPr>
              <a:pPr>
                <a:spcBef>
                  <a:spcPct val="0"/>
                </a:spcBef>
              </a:pPr>
              <a:t>52</a:t>
            </a:fld>
            <a:endParaRPr lang="en-CA" altLang="en-US">
              <a:latin typeface="Tahoma" panose="020B0604030504040204" pitchFamily="34" charset="0"/>
            </a:endParaRPr>
          </a:p>
        </p:txBody>
      </p:sp>
    </p:spTree>
    <p:extLst>
      <p:ext uri="{BB962C8B-B14F-4D97-AF65-F5344CB8AC3E}">
        <p14:creationId xmlns:p14="http://schemas.microsoft.com/office/powerpoint/2010/main" val="21507327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F02E18E-28F3-4EAF-A34C-C95B5E6C615C}" type="slidenum">
              <a:rPr lang="en-CA" altLang="en-US">
                <a:latin typeface="Tahoma" panose="020B0604030504040204" pitchFamily="34" charset="0"/>
              </a:rPr>
              <a:pPr>
                <a:spcBef>
                  <a:spcPct val="0"/>
                </a:spcBef>
              </a:pPr>
              <a:t>53</a:t>
            </a:fld>
            <a:endParaRPr lang="en-CA" altLang="en-US">
              <a:latin typeface="Tahoma" panose="020B0604030504040204" pitchFamily="34" charset="0"/>
            </a:endParaRPr>
          </a:p>
        </p:txBody>
      </p:sp>
    </p:spTree>
    <p:extLst>
      <p:ext uri="{BB962C8B-B14F-4D97-AF65-F5344CB8AC3E}">
        <p14:creationId xmlns:p14="http://schemas.microsoft.com/office/powerpoint/2010/main" val="22378200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F02E18E-28F3-4EAF-A34C-C95B5E6C615C}" type="slidenum">
              <a:rPr lang="en-CA" altLang="en-US">
                <a:latin typeface="Tahoma" panose="020B0604030504040204" pitchFamily="34" charset="0"/>
              </a:rPr>
              <a:pPr>
                <a:spcBef>
                  <a:spcPct val="0"/>
                </a:spcBef>
              </a:pPr>
              <a:t>54</a:t>
            </a:fld>
            <a:endParaRPr lang="en-CA" altLang="en-US">
              <a:latin typeface="Tahoma" panose="020B0604030504040204" pitchFamily="34" charset="0"/>
            </a:endParaRPr>
          </a:p>
        </p:txBody>
      </p:sp>
    </p:spTree>
    <p:extLst>
      <p:ext uri="{BB962C8B-B14F-4D97-AF65-F5344CB8AC3E}">
        <p14:creationId xmlns:p14="http://schemas.microsoft.com/office/powerpoint/2010/main" val="22193825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F02E18E-28F3-4EAF-A34C-C95B5E6C615C}" type="slidenum">
              <a:rPr lang="en-CA" altLang="en-US">
                <a:latin typeface="Tahoma" panose="020B0604030504040204" pitchFamily="34" charset="0"/>
              </a:rPr>
              <a:pPr>
                <a:spcBef>
                  <a:spcPct val="0"/>
                </a:spcBef>
              </a:pPr>
              <a:t>55</a:t>
            </a:fld>
            <a:endParaRPr lang="en-CA" altLang="en-US">
              <a:latin typeface="Tahoma" panose="020B0604030504040204" pitchFamily="34" charset="0"/>
            </a:endParaRPr>
          </a:p>
        </p:txBody>
      </p:sp>
    </p:spTree>
    <p:extLst>
      <p:ext uri="{BB962C8B-B14F-4D97-AF65-F5344CB8AC3E}">
        <p14:creationId xmlns:p14="http://schemas.microsoft.com/office/powerpoint/2010/main" val="49275804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F02E18E-28F3-4EAF-A34C-C95B5E6C615C}" type="slidenum">
              <a:rPr lang="en-CA" altLang="en-US">
                <a:latin typeface="Tahoma" panose="020B0604030504040204" pitchFamily="34" charset="0"/>
              </a:rPr>
              <a:pPr>
                <a:spcBef>
                  <a:spcPct val="0"/>
                </a:spcBef>
              </a:pPr>
              <a:t>56</a:t>
            </a:fld>
            <a:endParaRPr lang="en-CA" altLang="en-US">
              <a:latin typeface="Tahoma" panose="020B0604030504040204" pitchFamily="34" charset="0"/>
            </a:endParaRPr>
          </a:p>
        </p:txBody>
      </p:sp>
    </p:spTree>
    <p:extLst>
      <p:ext uri="{BB962C8B-B14F-4D97-AF65-F5344CB8AC3E}">
        <p14:creationId xmlns:p14="http://schemas.microsoft.com/office/powerpoint/2010/main" val="89575192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p:cNvSpPr>
            <a:spLocks noGrp="1" noRot="1" noChangeAspect="1" noTextEdit="1"/>
          </p:cNvSpPr>
          <p:nvPr>
            <p:ph type="sldImg"/>
          </p:nvPr>
        </p:nvSpPr>
        <p:spPr>
          <a:ln/>
        </p:spPr>
      </p:sp>
      <p:sp>
        <p:nvSpPr>
          <p:cNvPr id="189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
        <p:nvSpPr>
          <p:cNvPr id="189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9E0AF44-2064-4BA1-BAC1-37399AFFB047}" type="slidenum">
              <a:rPr lang="en-CA" altLang="en-US">
                <a:latin typeface="Tahoma" panose="020B0604030504040204" pitchFamily="34" charset="0"/>
              </a:rPr>
              <a:pPr>
                <a:spcBef>
                  <a:spcPct val="0"/>
                </a:spcBef>
              </a:pPr>
              <a:t>57</a:t>
            </a:fld>
            <a:endParaRPr lang="en-CA" altLang="en-US">
              <a:latin typeface="Tahoma" panose="020B0604030504040204" pitchFamily="34" charset="0"/>
            </a:endParaRPr>
          </a:p>
        </p:txBody>
      </p:sp>
    </p:spTree>
    <p:extLst>
      <p:ext uri="{BB962C8B-B14F-4D97-AF65-F5344CB8AC3E}">
        <p14:creationId xmlns:p14="http://schemas.microsoft.com/office/powerpoint/2010/main" val="224013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6C8D3B9-D636-4C9D-9773-C67C62008822}" type="slidenum">
              <a:rPr lang="en-CA" altLang="en-US">
                <a:latin typeface="Arial" panose="020B0604020202020204" pitchFamily="34" charset="0"/>
              </a:rPr>
              <a:pPr eaLnBrk="1" hangingPunct="1">
                <a:spcBef>
                  <a:spcPct val="0"/>
                </a:spcBef>
              </a:pPr>
              <a:t>6</a:t>
            </a:fld>
            <a:endParaRPr lang="en-CA" altLang="en-US">
              <a:latin typeface="Arial" panose="020B0604020202020204" pitchFamily="34" charset="0"/>
            </a:endParaRPr>
          </a:p>
        </p:txBody>
      </p:sp>
      <p:sp>
        <p:nvSpPr>
          <p:cNvPr id="1454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extLst>
      <p:ext uri="{BB962C8B-B14F-4D97-AF65-F5344CB8AC3E}">
        <p14:creationId xmlns:p14="http://schemas.microsoft.com/office/powerpoint/2010/main" val="1160617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7DF7B751-8087-4A1B-98E7-67B52FF9C58E}" type="slidenum">
              <a:rPr lang="en-CA" altLang="en-US">
                <a:latin typeface="Arial" panose="020B0604020202020204" pitchFamily="34" charset="0"/>
              </a:rPr>
              <a:pPr eaLnBrk="1" hangingPunct="1">
                <a:spcBef>
                  <a:spcPct val="0"/>
                </a:spcBef>
              </a:pPr>
              <a:t>7</a:t>
            </a:fld>
            <a:endParaRPr lang="en-CA" altLang="en-US">
              <a:latin typeface="Arial" panose="020B0604020202020204" pitchFamily="34" charset="0"/>
            </a:endParaRPr>
          </a:p>
        </p:txBody>
      </p:sp>
      <p:sp>
        <p:nvSpPr>
          <p:cNvPr id="1464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544293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AD26F79B-74FC-4686-B4D0-445410AE561D}" type="slidenum">
              <a:rPr lang="en-CA" altLang="en-US">
                <a:latin typeface="Arial" panose="020B0604020202020204" pitchFamily="34" charset="0"/>
              </a:rPr>
              <a:pPr eaLnBrk="1" hangingPunct="1">
                <a:spcBef>
                  <a:spcPct val="0"/>
                </a:spcBef>
              </a:pPr>
              <a:t>8</a:t>
            </a:fld>
            <a:endParaRPr lang="en-CA" altLang="en-US">
              <a:latin typeface="Arial" panose="020B0604020202020204" pitchFamily="34" charset="0"/>
            </a:endParaRPr>
          </a:p>
        </p:txBody>
      </p:sp>
      <p:sp>
        <p:nvSpPr>
          <p:cNvPr id="1474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524892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582054B7-D529-47F9-B596-CE3C1506CE81}" type="slidenum">
              <a:rPr lang="en-CA" altLang="en-US">
                <a:latin typeface="Arial" panose="020B0604020202020204" pitchFamily="34" charset="0"/>
              </a:rPr>
              <a:pPr eaLnBrk="1" hangingPunct="1">
                <a:spcBef>
                  <a:spcPct val="0"/>
                </a:spcBef>
              </a:pPr>
              <a:t>9</a:t>
            </a:fld>
            <a:endParaRPr lang="en-CA" altLang="en-US">
              <a:latin typeface="Arial" panose="020B0604020202020204" pitchFamily="34" charset="0"/>
            </a:endParaRPr>
          </a:p>
        </p:txBody>
      </p:sp>
      <p:sp>
        <p:nvSpPr>
          <p:cNvPr id="1484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dirty="0"/>
          </a:p>
        </p:txBody>
      </p:sp>
    </p:spTree>
    <p:extLst>
      <p:ext uri="{BB962C8B-B14F-4D97-AF65-F5344CB8AC3E}">
        <p14:creationId xmlns:p14="http://schemas.microsoft.com/office/powerpoint/2010/main" val="6632632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EE1FEB-EE8B-4233-A713-8A2748DC683B}" type="datetimeFigureOut">
              <a:rPr lang="en-US" smtClean="0"/>
              <a:t>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E2F9F-505A-4091-A5B4-04FBBD9507EE}"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10750" y="23813"/>
            <a:ext cx="3086100" cy="1009650"/>
          </a:xfrm>
          <a:prstGeom prst="rect">
            <a:avLst/>
          </a:prstGeom>
        </p:spPr>
      </p:pic>
    </p:spTree>
    <p:extLst>
      <p:ext uri="{BB962C8B-B14F-4D97-AF65-F5344CB8AC3E}">
        <p14:creationId xmlns:p14="http://schemas.microsoft.com/office/powerpoint/2010/main" val="2092470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EE1FEB-EE8B-4233-A713-8A2748DC683B}" type="datetimeFigureOut">
              <a:rPr lang="en-US" smtClean="0"/>
              <a:t>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E2F9F-505A-4091-A5B4-04FBBD9507EE}" type="slidenum">
              <a:rPr lang="en-US" smtClean="0"/>
              <a:t>‹#›</a:t>
            </a:fld>
            <a:endParaRPr lang="en-US"/>
          </a:p>
        </p:txBody>
      </p:sp>
    </p:spTree>
    <p:extLst>
      <p:ext uri="{BB962C8B-B14F-4D97-AF65-F5344CB8AC3E}">
        <p14:creationId xmlns:p14="http://schemas.microsoft.com/office/powerpoint/2010/main" val="2344663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EE1FEB-EE8B-4233-A713-8A2748DC683B}" type="datetimeFigureOut">
              <a:rPr lang="en-US" smtClean="0"/>
              <a:t>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E2F9F-505A-4091-A5B4-04FBBD9507EE}" type="slidenum">
              <a:rPr lang="en-US" smtClean="0"/>
              <a:t>‹#›</a:t>
            </a:fld>
            <a:endParaRPr lang="en-US"/>
          </a:p>
        </p:txBody>
      </p:sp>
    </p:spTree>
    <p:extLst>
      <p:ext uri="{BB962C8B-B14F-4D97-AF65-F5344CB8AC3E}">
        <p14:creationId xmlns:p14="http://schemas.microsoft.com/office/powerpoint/2010/main" val="884769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EE1FEB-EE8B-4233-A713-8A2748DC683B}" type="datetimeFigureOut">
              <a:rPr lang="en-US" smtClean="0"/>
              <a:t>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E2F9F-505A-4091-A5B4-04FBBD9507EE}" type="slidenum">
              <a:rPr lang="en-US" smtClean="0"/>
              <a:t>‹#›</a:t>
            </a:fld>
            <a:endParaRPr lang="en-US"/>
          </a:p>
        </p:txBody>
      </p:sp>
    </p:spTree>
    <p:extLst>
      <p:ext uri="{BB962C8B-B14F-4D97-AF65-F5344CB8AC3E}">
        <p14:creationId xmlns:p14="http://schemas.microsoft.com/office/powerpoint/2010/main" val="3871627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EE1FEB-EE8B-4233-A713-8A2748DC683B}" type="datetimeFigureOut">
              <a:rPr lang="en-US" smtClean="0"/>
              <a:t>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4E2F9F-505A-4091-A5B4-04FBBD9507EE}" type="slidenum">
              <a:rPr lang="en-US" smtClean="0"/>
              <a:t>‹#›</a:t>
            </a:fld>
            <a:endParaRPr lang="en-US"/>
          </a:p>
        </p:txBody>
      </p:sp>
    </p:spTree>
    <p:extLst>
      <p:ext uri="{BB962C8B-B14F-4D97-AF65-F5344CB8AC3E}">
        <p14:creationId xmlns:p14="http://schemas.microsoft.com/office/powerpoint/2010/main" val="4268601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EE1FEB-EE8B-4233-A713-8A2748DC683B}" type="datetimeFigureOut">
              <a:rPr lang="en-US" smtClean="0"/>
              <a:t>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E2F9F-505A-4091-A5B4-04FBBD9507EE}" type="slidenum">
              <a:rPr lang="en-US" smtClean="0"/>
              <a:t>‹#›</a:t>
            </a:fld>
            <a:endParaRPr lang="en-US"/>
          </a:p>
        </p:txBody>
      </p:sp>
    </p:spTree>
    <p:extLst>
      <p:ext uri="{BB962C8B-B14F-4D97-AF65-F5344CB8AC3E}">
        <p14:creationId xmlns:p14="http://schemas.microsoft.com/office/powerpoint/2010/main" val="2041452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EE1FEB-EE8B-4233-A713-8A2748DC683B}" type="datetimeFigureOut">
              <a:rPr lang="en-US" smtClean="0"/>
              <a:t>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E2F9F-505A-4091-A5B4-04FBBD9507EE}" type="slidenum">
              <a:rPr lang="en-US" smtClean="0"/>
              <a:t>‹#›</a:t>
            </a:fld>
            <a:endParaRPr lang="en-US"/>
          </a:p>
        </p:txBody>
      </p:sp>
    </p:spTree>
    <p:extLst>
      <p:ext uri="{BB962C8B-B14F-4D97-AF65-F5344CB8AC3E}">
        <p14:creationId xmlns:p14="http://schemas.microsoft.com/office/powerpoint/2010/main" val="410462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EE1FEB-EE8B-4233-A713-8A2748DC683B}" type="datetimeFigureOut">
              <a:rPr lang="en-US" smtClean="0"/>
              <a:t>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E2F9F-505A-4091-A5B4-04FBBD9507EE}" type="slidenum">
              <a:rPr lang="en-US" smtClean="0"/>
              <a:t>‹#›</a:t>
            </a:fld>
            <a:endParaRPr lang="en-US"/>
          </a:p>
        </p:txBody>
      </p:sp>
    </p:spTree>
    <p:extLst>
      <p:ext uri="{BB962C8B-B14F-4D97-AF65-F5344CB8AC3E}">
        <p14:creationId xmlns:p14="http://schemas.microsoft.com/office/powerpoint/2010/main" val="239914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EE1FEB-EE8B-4233-A713-8A2748DC683B}" type="datetimeFigureOut">
              <a:rPr lang="en-US" smtClean="0"/>
              <a:t>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4E2F9F-505A-4091-A5B4-04FBBD9507EE}" type="slidenum">
              <a:rPr lang="en-US" smtClean="0"/>
              <a:t>‹#›</a:t>
            </a:fld>
            <a:endParaRPr lang="en-US"/>
          </a:p>
        </p:txBody>
      </p:sp>
    </p:spTree>
    <p:extLst>
      <p:ext uri="{BB962C8B-B14F-4D97-AF65-F5344CB8AC3E}">
        <p14:creationId xmlns:p14="http://schemas.microsoft.com/office/powerpoint/2010/main" val="2921169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EE1FEB-EE8B-4233-A713-8A2748DC683B}" type="datetimeFigureOut">
              <a:rPr lang="en-US" smtClean="0"/>
              <a:t>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4E2F9F-505A-4091-A5B4-04FBBD9507EE}" type="slidenum">
              <a:rPr lang="en-US" smtClean="0"/>
              <a:t>‹#›</a:t>
            </a:fld>
            <a:endParaRPr lang="en-US"/>
          </a:p>
        </p:txBody>
      </p:sp>
    </p:spTree>
    <p:extLst>
      <p:ext uri="{BB962C8B-B14F-4D97-AF65-F5344CB8AC3E}">
        <p14:creationId xmlns:p14="http://schemas.microsoft.com/office/powerpoint/2010/main" val="2274984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EE1FEB-EE8B-4233-A713-8A2748DC683B}" type="datetimeFigureOut">
              <a:rPr lang="en-US" smtClean="0"/>
              <a:t>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4E2F9F-505A-4091-A5B4-04FBBD9507EE}" type="slidenum">
              <a:rPr lang="en-US" smtClean="0"/>
              <a:t>‹#›</a:t>
            </a:fld>
            <a:endParaRPr lang="en-US"/>
          </a:p>
        </p:txBody>
      </p:sp>
    </p:spTree>
    <p:extLst>
      <p:ext uri="{BB962C8B-B14F-4D97-AF65-F5344CB8AC3E}">
        <p14:creationId xmlns:p14="http://schemas.microsoft.com/office/powerpoint/2010/main" val="3517503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EE1FEB-EE8B-4233-A713-8A2748DC683B}" type="datetimeFigureOut">
              <a:rPr lang="en-US" smtClean="0"/>
              <a:t>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E2F9F-505A-4091-A5B4-04FBBD9507EE}" type="slidenum">
              <a:rPr lang="en-US" smtClean="0"/>
              <a:t>‹#›</a:t>
            </a:fld>
            <a:endParaRPr lang="en-US"/>
          </a:p>
        </p:txBody>
      </p:sp>
    </p:spTree>
    <p:extLst>
      <p:ext uri="{BB962C8B-B14F-4D97-AF65-F5344CB8AC3E}">
        <p14:creationId xmlns:p14="http://schemas.microsoft.com/office/powerpoint/2010/main" val="3110034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EE1FEB-EE8B-4233-A713-8A2748DC683B}" type="datetimeFigureOut">
              <a:rPr lang="en-US" smtClean="0"/>
              <a:t>1/6/2017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4E2F9F-505A-4091-A5B4-04FBBD9507EE}" type="slidenum">
              <a:rPr lang="en-US" smtClean="0"/>
              <a:t>‹#›</a:t>
            </a:fld>
            <a:endParaRPr lang="en-US"/>
          </a:p>
        </p:txBody>
      </p:sp>
      <p:pic>
        <p:nvPicPr>
          <p:cNvPr id="7" name="Pictur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632950" y="58739"/>
            <a:ext cx="3086100" cy="1147762"/>
          </a:xfrm>
          <a:prstGeom prst="rect">
            <a:avLst/>
          </a:prstGeom>
        </p:spPr>
      </p:pic>
      <p:pic>
        <p:nvPicPr>
          <p:cNvPr id="8" name="Picture 7"/>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6176963"/>
            <a:ext cx="12192000" cy="681037"/>
          </a:xfrm>
          <a:prstGeom prst="rect">
            <a:avLst/>
          </a:prstGeom>
        </p:spPr>
      </p:pic>
    </p:spTree>
    <p:extLst>
      <p:ext uri="{BB962C8B-B14F-4D97-AF65-F5344CB8AC3E}">
        <p14:creationId xmlns:p14="http://schemas.microsoft.com/office/powerpoint/2010/main" val="278795514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7.xm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3"/>
          <p:cNvSpPr>
            <a:spLocks noChangeArrowheads="1"/>
          </p:cNvSpPr>
          <p:nvPr/>
        </p:nvSpPr>
        <p:spPr bwMode="auto">
          <a:xfrm>
            <a:off x="1905000" y="1828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eaLnBrk="1" hangingPunct="1">
              <a:spcBef>
                <a:spcPct val="0"/>
              </a:spcBef>
              <a:buFontTx/>
              <a:buNone/>
            </a:pPr>
            <a:r>
              <a:rPr lang="en-US" altLang="en-US" sz="4400" dirty="0">
                <a:solidFill>
                  <a:schemeClr val="tx2"/>
                </a:solidFill>
                <a:latin typeface="Cambria" pitchFamily="18" charset="0"/>
              </a:rPr>
              <a:t>CS209: Computer Science II</a:t>
            </a:r>
          </a:p>
        </p:txBody>
      </p:sp>
    </p:spTree>
    <p:extLst>
      <p:ext uri="{BB962C8B-B14F-4D97-AF65-F5344CB8AC3E}">
        <p14:creationId xmlns:p14="http://schemas.microsoft.com/office/powerpoint/2010/main" val="20260448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990600" y="254000"/>
            <a:ext cx="8229600" cy="609600"/>
          </a:xfrm>
        </p:spPr>
        <p:txBody>
          <a:bodyPr>
            <a:normAutofit/>
          </a:bodyPr>
          <a:lstStyle/>
          <a:p>
            <a:r>
              <a:rPr lang="en-US" altLang="en-US" sz="3200" dirty="0"/>
              <a:t>Function Template </a:t>
            </a:r>
            <a:r>
              <a:rPr lang="en-US" altLang="en-US" sz="3200" dirty="0" smtClean="0"/>
              <a:t>for a Swap</a:t>
            </a:r>
            <a:endParaRPr lang="en-US" altLang="en-US" sz="3200" dirty="0"/>
          </a:p>
        </p:txBody>
      </p:sp>
      <p:sp>
        <p:nvSpPr>
          <p:cNvPr id="8" name="Rectangle 3"/>
          <p:cNvSpPr txBox="1">
            <a:spLocks noChangeArrowheads="1"/>
          </p:cNvSpPr>
          <p:nvPr/>
        </p:nvSpPr>
        <p:spPr bwMode="auto">
          <a:xfrm>
            <a:off x="747713" y="1130300"/>
            <a:ext cx="1072038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05310F"/>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028DA0"/>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rgbClr val="05310F"/>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rgbClr val="028DA0"/>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5310F"/>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rgbClr val="A5002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A5002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A5002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A50021"/>
              </a:buClr>
              <a:buSzPct val="50000"/>
              <a:buFont typeface="Wingdings" pitchFamily="2" charset="2"/>
              <a:buChar char="n"/>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05310F"/>
              </a:buClr>
              <a:buSzPct val="60000"/>
              <a:buFont typeface="Wingdings" panose="05000000000000000000" pitchFamily="2" charset="2"/>
              <a:buChar char="n"/>
              <a:tabLst/>
              <a:defRPr/>
            </a:pPr>
            <a:r>
              <a:rPr kumimoji="0" lang="en-US" altLang="en-US" sz="2800" b="0" i="0" u="none" strike="noStrike" kern="0" cap="none" spc="0" normalizeH="0" baseline="0" noProof="0" dirty="0" smtClean="0">
                <a:ln>
                  <a:noFill/>
                </a:ln>
                <a:solidFill>
                  <a:srgbClr val="000000"/>
                </a:solidFill>
                <a:effectLst/>
                <a:uLnTx/>
                <a:uFillTx/>
                <a:latin typeface="Arial"/>
                <a:ea typeface="+mn-ea"/>
                <a:cs typeface="+mn-cs"/>
              </a:rPr>
              <a:t>A generalized version of </a:t>
            </a:r>
            <a:r>
              <a:rPr kumimoji="0" lang="en-US" altLang="en-US" sz="2800" b="0" i="0" u="none" strike="noStrike" kern="0" cap="none" spc="0" normalizeH="0" baseline="0" noProof="0" dirty="0" err="1" smtClean="0">
                <a:ln>
                  <a:noFill/>
                </a:ln>
                <a:solidFill>
                  <a:srgbClr val="000000"/>
                </a:solidFill>
                <a:effectLst/>
                <a:uLnTx/>
                <a:uFillTx/>
                <a:latin typeface="Arial"/>
                <a:ea typeface="+mn-ea"/>
                <a:cs typeface="+mn-cs"/>
              </a:rPr>
              <a:t>swap_values</a:t>
            </a:r>
            <a:r>
              <a:rPr kumimoji="0" lang="en-US" altLang="en-US" sz="2800" b="0" i="0" u="none" strike="noStrike" kern="0" cap="none" spc="0" normalizeH="0" baseline="0" noProof="0" dirty="0" smtClean="0">
                <a:ln>
                  <a:noFill/>
                </a:ln>
                <a:solidFill>
                  <a:srgbClr val="000000"/>
                </a:solidFill>
                <a:effectLst/>
                <a:uLnTx/>
                <a:uFillTx/>
                <a:latin typeface="Arial"/>
                <a:ea typeface="+mn-ea"/>
                <a:cs typeface="+mn-cs"/>
              </a:rPr>
              <a:t> is shown here.</a:t>
            </a:r>
          </a:p>
          <a:p>
            <a:pPr marL="0" marR="0" lvl="0" indent="0" algn="l" defTabSz="914400" rtl="0" eaLnBrk="1" fontAlgn="base" latinLnBrk="0" hangingPunct="1">
              <a:lnSpc>
                <a:spcPct val="100000"/>
              </a:lnSpc>
              <a:spcBef>
                <a:spcPct val="20000"/>
              </a:spcBef>
              <a:spcAft>
                <a:spcPct val="0"/>
              </a:spcAft>
              <a:buClr>
                <a:srgbClr val="05310F"/>
              </a:buClr>
              <a:buSzPct val="60000"/>
              <a:buNone/>
              <a:tabLst/>
              <a:defRPr/>
            </a:pPr>
            <a:endParaRPr kumimoji="0" lang="en-US" altLang="en-US" sz="2800" b="0" i="0" u="none" strike="noStrike" kern="0" cap="none" spc="0" normalizeH="0" baseline="0" noProof="0" dirty="0" smtClean="0">
              <a:ln>
                <a:noFill/>
              </a:ln>
              <a:solidFill>
                <a:srgbClr val="000000"/>
              </a:solidFill>
              <a:effectLst/>
              <a:uLnTx/>
              <a:uFillTx/>
              <a:latin typeface="Arial"/>
              <a:ea typeface="+mn-ea"/>
              <a:cs typeface="+mn-cs"/>
            </a:endParaRPr>
          </a:p>
          <a:p>
            <a:pPr marL="742950" marR="0" lvl="1" indent="-285750" algn="l" defTabSz="914400" rtl="0" eaLnBrk="1" fontAlgn="base" latinLnBrk="0" hangingPunct="1">
              <a:lnSpc>
                <a:spcPct val="100000"/>
              </a:lnSpc>
              <a:spcBef>
                <a:spcPct val="20000"/>
              </a:spcBef>
              <a:spcAft>
                <a:spcPct val="0"/>
              </a:spcAft>
              <a:buClr>
                <a:srgbClr val="028DA0"/>
              </a:buClr>
              <a:buSzPct val="55000"/>
              <a:buFont typeface="Wingdings" panose="05000000000000000000" pitchFamily="2" charset="2"/>
              <a:buChar char="n"/>
              <a:tabLst/>
              <a:defRPr/>
            </a:pPr>
            <a:r>
              <a:rPr kumimoji="0" lang="en-US" altLang="en-US" sz="2400" b="1"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void </a:t>
            </a:r>
            <a:r>
              <a:rPr kumimoji="0" lang="en-US" altLang="en-US" sz="2400" b="1" i="0" u="none" strike="noStrike" kern="0" cap="none" spc="0" normalizeH="0" baseline="0" noProof="0" dirty="0" err="1" smtClean="0">
                <a:ln>
                  <a:noFill/>
                </a:ln>
                <a:solidFill>
                  <a:srgbClr val="000000"/>
                </a:solidFill>
                <a:effectLst/>
                <a:uLnTx/>
                <a:uFillTx/>
                <a:latin typeface="Courier New" panose="02070309020205020404" pitchFamily="49" charset="0"/>
                <a:cs typeface="Courier New" panose="02070309020205020404" pitchFamily="49" charset="0"/>
              </a:rPr>
              <a:t>swap_values</a:t>
            </a:r>
            <a:r>
              <a:rPr kumimoji="0" lang="en-US" altLang="en-US" sz="2400" b="1"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a:t>
            </a:r>
            <a:r>
              <a:rPr kumimoji="0" lang="en-US" altLang="en-US" sz="2400" b="1" i="0" u="none" strike="noStrike" kern="0" cap="none" spc="0" normalizeH="0" baseline="0" noProof="0" dirty="0" err="1" smtClean="0">
                <a:ln>
                  <a:noFill/>
                </a:ln>
                <a:solidFill>
                  <a:srgbClr val="000000"/>
                </a:solidFill>
                <a:effectLst/>
                <a:uLnTx/>
                <a:uFillTx/>
                <a:latin typeface="Courier New" panose="02070309020205020404" pitchFamily="49" charset="0"/>
                <a:cs typeface="Courier New" panose="02070309020205020404" pitchFamily="49" charset="0"/>
              </a:rPr>
              <a:t>type_of_var</a:t>
            </a:r>
            <a:r>
              <a:rPr kumimoji="0" lang="en-US" altLang="en-US" sz="2400" b="1"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 &amp;v1, </a:t>
            </a:r>
            <a:r>
              <a:rPr kumimoji="0" lang="en-US" altLang="en-US" sz="2400" b="1" i="0" u="none" strike="noStrike" kern="0" cap="none" spc="0" normalizeH="0" baseline="0" noProof="0" dirty="0" err="1" smtClean="0">
                <a:ln>
                  <a:noFill/>
                </a:ln>
                <a:solidFill>
                  <a:srgbClr val="000000"/>
                </a:solidFill>
                <a:effectLst/>
                <a:uLnTx/>
                <a:uFillTx/>
                <a:latin typeface="Courier New" panose="02070309020205020404" pitchFamily="49" charset="0"/>
                <a:cs typeface="Courier New" panose="02070309020205020404" pitchFamily="49" charset="0"/>
              </a:rPr>
              <a:t>type_of_var</a:t>
            </a:r>
            <a:r>
              <a:rPr kumimoji="0" lang="en-US" altLang="en-US" sz="2400" b="1"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 &amp;v2)</a:t>
            </a:r>
            <a:br>
              <a:rPr kumimoji="0" lang="en-US" altLang="en-US" sz="2400" b="1"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br>
            <a:r>
              <a:rPr kumimoji="0" lang="en-US" altLang="en-US" sz="2400" b="1"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a:t>
            </a:r>
            <a:br>
              <a:rPr kumimoji="0" lang="en-US" altLang="en-US" sz="2400" b="1"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br>
            <a:r>
              <a:rPr kumimoji="0" lang="en-US" altLang="en-US" sz="2400" b="1"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   </a:t>
            </a:r>
            <a:r>
              <a:rPr kumimoji="0" lang="en-US" altLang="en-US" sz="2400" b="1" i="0" u="none" strike="noStrike" kern="0" cap="none" spc="0" normalizeH="0" baseline="0" noProof="0" dirty="0" err="1" smtClean="0">
                <a:ln>
                  <a:noFill/>
                </a:ln>
                <a:solidFill>
                  <a:srgbClr val="000000"/>
                </a:solidFill>
                <a:effectLst/>
                <a:uLnTx/>
                <a:uFillTx/>
                <a:latin typeface="Courier New" panose="02070309020205020404" pitchFamily="49" charset="0"/>
                <a:cs typeface="Courier New" panose="02070309020205020404" pitchFamily="49" charset="0"/>
              </a:rPr>
              <a:t>type_of_var</a:t>
            </a:r>
            <a:r>
              <a:rPr kumimoji="0" lang="en-US" altLang="en-US" sz="2400" b="1"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 temp;</a:t>
            </a:r>
            <a:br>
              <a:rPr kumimoji="0" lang="en-US" altLang="en-US" sz="2400" b="1"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br>
            <a:r>
              <a:rPr kumimoji="0" lang="en-US" altLang="en-US" sz="2400" b="1"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	  temp = v1;</a:t>
            </a:r>
            <a:br>
              <a:rPr kumimoji="0" lang="en-US" altLang="en-US" sz="2400" b="1"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br>
            <a:r>
              <a:rPr kumimoji="0" lang="en-US" altLang="en-US" sz="2400" b="1"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	  v1 = v2;</a:t>
            </a:r>
            <a:br>
              <a:rPr kumimoji="0" lang="en-US" altLang="en-US" sz="2400" b="1"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br>
            <a:r>
              <a:rPr kumimoji="0" lang="en-US" altLang="en-US" sz="2400" b="1" i="0" u="none" strike="noStrike" kern="0" cap="none" spc="0" normalizeH="0" noProof="0" dirty="0" smtClean="0">
                <a:ln>
                  <a:noFill/>
                </a:ln>
                <a:solidFill>
                  <a:srgbClr val="000000"/>
                </a:solidFill>
                <a:effectLst/>
                <a:uLnTx/>
                <a:uFillTx/>
                <a:latin typeface="Courier New" panose="02070309020205020404" pitchFamily="49" charset="0"/>
                <a:cs typeface="Courier New" panose="02070309020205020404" pitchFamily="49" charset="0"/>
              </a:rPr>
              <a:t>   </a:t>
            </a:r>
            <a:r>
              <a:rPr kumimoji="0" lang="en-US" altLang="en-US" sz="2400" b="1"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v2 = temp;</a:t>
            </a:r>
            <a:br>
              <a:rPr kumimoji="0" lang="en-US" altLang="en-US" sz="2400" b="1"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br>
            <a:r>
              <a:rPr kumimoji="0" lang="en-US" altLang="en-US" sz="2400" b="1"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a:t>
            </a:r>
          </a:p>
          <a:p>
            <a:pPr marL="742950" marR="0" lvl="1" indent="-285750" algn="l" defTabSz="914400" rtl="0" eaLnBrk="1" fontAlgn="base" latinLnBrk="0" hangingPunct="1">
              <a:lnSpc>
                <a:spcPct val="100000"/>
              </a:lnSpc>
              <a:spcBef>
                <a:spcPct val="20000"/>
              </a:spcBef>
              <a:spcAft>
                <a:spcPct val="0"/>
              </a:spcAft>
              <a:buClr>
                <a:srgbClr val="028DA0"/>
              </a:buClr>
              <a:buSzPct val="55000"/>
              <a:buFont typeface="Wingdings" panose="05000000000000000000" pitchFamily="2" charset="2"/>
              <a:buChar char="n"/>
              <a:tabLst/>
              <a:defRPr/>
            </a:pPr>
            <a:endParaRPr kumimoji="0" lang="en-US" altLang="en-US" sz="2400" b="1"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endParaRPr>
          </a:p>
          <a:p>
            <a:pPr lvl="1" eaLnBrk="1" hangingPunct="1"/>
            <a:r>
              <a:rPr kumimoji="0" lang="en-US" altLang="en-US" sz="2400" b="0" i="0" u="none" strike="noStrike" kern="0" cap="none" spc="0" normalizeH="0" baseline="0" noProof="0" dirty="0" smtClean="0">
                <a:ln>
                  <a:noFill/>
                </a:ln>
                <a:solidFill>
                  <a:srgbClr val="000000"/>
                </a:solidFill>
                <a:effectLst/>
                <a:uLnTx/>
                <a:uFillTx/>
                <a:latin typeface="Arial"/>
              </a:rPr>
              <a:t>This function, if  </a:t>
            </a:r>
            <a:r>
              <a:rPr kumimoji="0" lang="en-US" altLang="en-US" sz="2400" b="0" i="0" u="none" strike="noStrike" kern="0" cap="none" spc="0" normalizeH="0" baseline="0" noProof="0" dirty="0" err="1" smtClean="0">
                <a:ln>
                  <a:noFill/>
                </a:ln>
                <a:solidFill>
                  <a:srgbClr val="000000"/>
                </a:solidFill>
                <a:effectLst/>
                <a:uLnTx/>
                <a:uFillTx/>
                <a:latin typeface="Arial"/>
              </a:rPr>
              <a:t>type_of_var</a:t>
            </a:r>
            <a:r>
              <a:rPr kumimoji="0" lang="en-US" altLang="en-US" sz="2400" b="0" i="0" u="none" strike="noStrike" kern="0" cap="none" spc="0" normalizeH="0" baseline="0" noProof="0" dirty="0" smtClean="0">
                <a:ln>
                  <a:noFill/>
                </a:ln>
                <a:solidFill>
                  <a:srgbClr val="000000"/>
                </a:solidFill>
                <a:effectLst/>
                <a:uLnTx/>
                <a:uFillTx/>
                <a:latin typeface="Arial"/>
              </a:rPr>
              <a:t> could accept any type, could be used to swap values of any </a:t>
            </a:r>
            <a:r>
              <a:rPr kumimoji="0" lang="en-US" altLang="en-US" sz="24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type (</a:t>
            </a:r>
            <a:r>
              <a:rPr lang="en-US" altLang="en-US" sz="2400" dirty="0" smtClean="0">
                <a:latin typeface="Arial" panose="020B0604020202020204" pitchFamily="34" charset="0"/>
                <a:cs typeface="Arial" panose="020B0604020202020204" pitchFamily="34" charset="0"/>
              </a:rPr>
              <a:t>as </a:t>
            </a:r>
            <a:r>
              <a:rPr lang="en-US" altLang="en-US" sz="2400" dirty="0">
                <a:latin typeface="Arial" panose="020B0604020202020204" pitchFamily="34" charset="0"/>
                <a:cs typeface="Arial" panose="020B0604020202020204" pitchFamily="34" charset="0"/>
              </a:rPr>
              <a:t>long as they are the same </a:t>
            </a:r>
            <a:r>
              <a:rPr lang="en-US" altLang="en-US" sz="2400" dirty="0" smtClean="0">
                <a:latin typeface="Arial" panose="020B0604020202020204" pitchFamily="34" charset="0"/>
                <a:cs typeface="Arial" panose="020B0604020202020204" pitchFamily="34" charset="0"/>
              </a:rPr>
              <a:t>type)</a:t>
            </a:r>
            <a:endParaRPr kumimoji="0" lang="en-US" altLang="en-US" sz="24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976943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dirty="0" smtClean="0"/>
              <a:t>Function Template Notes</a:t>
            </a:r>
          </a:p>
        </p:txBody>
      </p:sp>
      <p:sp>
        <p:nvSpPr>
          <p:cNvPr id="46083" name="Rectangle 3"/>
          <p:cNvSpPr>
            <a:spLocks noGrp="1" noChangeArrowheads="1"/>
          </p:cNvSpPr>
          <p:nvPr>
            <p:ph idx="1"/>
          </p:nvPr>
        </p:nvSpPr>
        <p:spPr>
          <a:xfrm>
            <a:off x="1981201" y="1946275"/>
            <a:ext cx="8075613" cy="3741738"/>
          </a:xfrm>
        </p:spPr>
        <p:txBody>
          <a:bodyPr/>
          <a:lstStyle/>
          <a:p>
            <a:pPr>
              <a:lnSpc>
                <a:spcPct val="90000"/>
              </a:lnSpc>
              <a:spcBef>
                <a:spcPct val="50000"/>
              </a:spcBef>
            </a:pPr>
            <a:r>
              <a:rPr lang="en-US" altLang="en-US"/>
              <a:t>Function templates can be overloaded Each template must have a unique parameter list</a:t>
            </a:r>
          </a:p>
          <a:p>
            <a:pPr lvl="1">
              <a:lnSpc>
                <a:spcPct val="90000"/>
              </a:lnSpc>
              <a:spcBef>
                <a:spcPct val="50000"/>
              </a:spcBef>
              <a:buClr>
                <a:schemeClr val="tx1"/>
              </a:buClr>
              <a:buFontTx/>
              <a:buNone/>
            </a:pPr>
            <a:r>
              <a:rPr lang="en-US" altLang="en-US"/>
              <a:t>	</a:t>
            </a:r>
            <a:r>
              <a:rPr lang="en-US" altLang="en-US">
                <a:latin typeface="Courier New" panose="02070309020205020404" pitchFamily="49" charset="0"/>
              </a:rPr>
              <a:t>template &lt;class T&gt;</a:t>
            </a:r>
          </a:p>
          <a:p>
            <a:pPr lvl="1">
              <a:lnSpc>
                <a:spcPct val="90000"/>
              </a:lnSpc>
              <a:spcBef>
                <a:spcPct val="50000"/>
              </a:spcBef>
              <a:buClr>
                <a:schemeClr val="tx1"/>
              </a:buClr>
              <a:buFontTx/>
              <a:buNone/>
            </a:pPr>
            <a:r>
              <a:rPr lang="en-US" altLang="en-US">
                <a:latin typeface="Courier New" panose="02070309020205020404" pitchFamily="49" charset="0"/>
              </a:rPr>
              <a:t>	T sumAll(T num) ...</a:t>
            </a:r>
          </a:p>
          <a:p>
            <a:pPr lvl="1">
              <a:lnSpc>
                <a:spcPct val="90000"/>
              </a:lnSpc>
              <a:spcBef>
                <a:spcPct val="50000"/>
              </a:spcBef>
              <a:buClr>
                <a:schemeClr val="tx1"/>
              </a:buClr>
              <a:buFontTx/>
              <a:buNone/>
            </a:pPr>
            <a:r>
              <a:rPr lang="en-US" altLang="en-US">
                <a:latin typeface="Courier New" panose="02070309020205020404" pitchFamily="49" charset="0"/>
              </a:rPr>
              <a:t>	template &lt;class T1, class T2&gt;</a:t>
            </a:r>
          </a:p>
          <a:p>
            <a:pPr lvl="1">
              <a:lnSpc>
                <a:spcPct val="90000"/>
              </a:lnSpc>
              <a:spcBef>
                <a:spcPct val="50000"/>
              </a:spcBef>
              <a:buClr>
                <a:schemeClr val="tx1"/>
              </a:buClr>
              <a:buFontTx/>
              <a:buNone/>
            </a:pPr>
            <a:r>
              <a:rPr lang="en-US" altLang="en-US">
                <a:latin typeface="Courier New" panose="02070309020205020404" pitchFamily="49" charset="0"/>
              </a:rPr>
              <a:t>	T1 sumall(T1 num1, T2 num2) ...</a:t>
            </a:r>
            <a:endParaRPr lang="en-US" altLang="en-US"/>
          </a:p>
        </p:txBody>
      </p:sp>
    </p:spTree>
    <p:extLst>
      <p:ext uri="{BB962C8B-B14F-4D97-AF65-F5344CB8AC3E}">
        <p14:creationId xmlns:p14="http://schemas.microsoft.com/office/powerpoint/2010/main" val="3561257029"/>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smtClean="0"/>
              <a:t>Function Template Notes</a:t>
            </a:r>
          </a:p>
        </p:txBody>
      </p:sp>
      <p:sp>
        <p:nvSpPr>
          <p:cNvPr id="47107" name="Rectangle 3"/>
          <p:cNvSpPr>
            <a:spLocks noGrp="1" noChangeArrowheads="1"/>
          </p:cNvSpPr>
          <p:nvPr>
            <p:ph idx="1"/>
          </p:nvPr>
        </p:nvSpPr>
        <p:spPr>
          <a:xfrm>
            <a:off x="1981201" y="1946275"/>
            <a:ext cx="8075613" cy="3741738"/>
          </a:xfrm>
        </p:spPr>
        <p:txBody>
          <a:bodyPr/>
          <a:lstStyle/>
          <a:p>
            <a:pPr>
              <a:lnSpc>
                <a:spcPct val="90000"/>
              </a:lnSpc>
              <a:spcBef>
                <a:spcPct val="50000"/>
              </a:spcBef>
            </a:pPr>
            <a:r>
              <a:rPr lang="en-US" altLang="en-US" smtClean="0"/>
              <a:t>All data types specified in template prefix must be used in template definition</a:t>
            </a:r>
          </a:p>
          <a:p>
            <a:pPr>
              <a:lnSpc>
                <a:spcPct val="90000"/>
              </a:lnSpc>
              <a:spcBef>
                <a:spcPct val="50000"/>
              </a:spcBef>
            </a:pPr>
            <a:r>
              <a:rPr lang="en-US" altLang="en-US" smtClean="0"/>
              <a:t>Function calls must pass parameters for all data types specified in the template prefix</a:t>
            </a:r>
          </a:p>
          <a:p>
            <a:pPr>
              <a:lnSpc>
                <a:spcPct val="90000"/>
              </a:lnSpc>
              <a:spcBef>
                <a:spcPct val="50000"/>
              </a:spcBef>
            </a:pPr>
            <a:r>
              <a:rPr lang="en-US" altLang="en-US" smtClean="0"/>
              <a:t>Like regular functions, function templates must be defined before being called</a:t>
            </a:r>
          </a:p>
        </p:txBody>
      </p:sp>
    </p:spTree>
    <p:extLst>
      <p:ext uri="{BB962C8B-B14F-4D97-AF65-F5344CB8AC3E}">
        <p14:creationId xmlns:p14="http://schemas.microsoft.com/office/powerpoint/2010/main" val="3408684486"/>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smtClean="0"/>
              <a:t>Function Template Notes</a:t>
            </a:r>
          </a:p>
        </p:txBody>
      </p:sp>
      <p:sp>
        <p:nvSpPr>
          <p:cNvPr id="48131" name="Rectangle 3"/>
          <p:cNvSpPr>
            <a:spLocks noGrp="1" noChangeArrowheads="1"/>
          </p:cNvSpPr>
          <p:nvPr>
            <p:ph idx="1"/>
          </p:nvPr>
        </p:nvSpPr>
        <p:spPr>
          <a:xfrm>
            <a:off x="1981201" y="1946275"/>
            <a:ext cx="8953499" cy="3741738"/>
          </a:xfrm>
        </p:spPr>
        <p:txBody>
          <a:bodyPr/>
          <a:lstStyle/>
          <a:p>
            <a:pPr>
              <a:lnSpc>
                <a:spcPct val="90000"/>
              </a:lnSpc>
            </a:pPr>
            <a:r>
              <a:rPr lang="en-US" altLang="en-US" dirty="0"/>
              <a:t>A function template is a pattern</a:t>
            </a:r>
          </a:p>
          <a:p>
            <a:pPr marL="0" indent="0">
              <a:buNone/>
            </a:pPr>
            <a:r>
              <a:rPr lang="en-US" altLang="en-US" sz="2400" dirty="0">
                <a:latin typeface="Courier New" panose="02070309020205020404" pitchFamily="49" charset="0"/>
                <a:cs typeface="Courier New" panose="02070309020205020404" pitchFamily="49" charset="0"/>
              </a:rPr>
              <a:t>template &lt;</a:t>
            </a:r>
            <a:r>
              <a:rPr lang="en-US" altLang="en-US" sz="2400" dirty="0" err="1">
                <a:latin typeface="Courier New" panose="02070309020205020404" pitchFamily="49" charset="0"/>
                <a:cs typeface="Courier New" panose="02070309020205020404" pitchFamily="49" charset="0"/>
              </a:rPr>
              <a:t>typename</a:t>
            </a:r>
            <a:r>
              <a:rPr lang="en-US" altLang="en-US" sz="2400" dirty="0">
                <a:latin typeface="Courier New" panose="02070309020205020404" pitchFamily="49" charset="0"/>
                <a:cs typeface="Courier New" panose="02070309020205020404" pitchFamily="49" charset="0"/>
              </a:rPr>
              <a:t> T = </a:t>
            </a:r>
            <a:r>
              <a:rPr lang="en-US" altLang="en-US" sz="2400" dirty="0" err="1">
                <a:latin typeface="Courier New" panose="02070309020205020404" pitchFamily="49" charset="0"/>
                <a:cs typeface="Courier New" panose="02070309020205020404" pitchFamily="49" charset="0"/>
              </a:rPr>
              <a:t>int</a:t>
            </a:r>
            <a:r>
              <a:rPr lang="en-US" altLang="en-US" sz="2400" dirty="0">
                <a:latin typeface="Courier New" panose="02070309020205020404" pitchFamily="49" charset="0"/>
                <a:cs typeface="Courier New" panose="02070309020205020404" pitchFamily="49" charset="0"/>
              </a:rPr>
              <a:t>&gt; </a:t>
            </a:r>
            <a:r>
              <a:rPr lang="en-US" altLang="en-US" sz="2400" dirty="0" err="1">
                <a:latin typeface="Courier New" panose="02070309020205020404" pitchFamily="49" charset="0"/>
                <a:cs typeface="Courier New" panose="02070309020205020404" pitchFamily="49" charset="0"/>
              </a:rPr>
              <a:t>struct</a:t>
            </a:r>
            <a:r>
              <a:rPr lang="en-US" altLang="en-US" sz="2400" dirty="0">
                <a:latin typeface="Courier New" panose="02070309020205020404" pitchFamily="49" charset="0"/>
                <a:cs typeface="Courier New" panose="02070309020205020404" pitchFamily="49" charset="0"/>
              </a:rPr>
              <a:t> </a:t>
            </a:r>
            <a:r>
              <a:rPr lang="en-US" altLang="en-US" sz="2400" dirty="0" err="1" smtClean="0">
                <a:latin typeface="Courier New" panose="02070309020205020404" pitchFamily="49" charset="0"/>
                <a:cs typeface="Courier New" panose="02070309020205020404" pitchFamily="49" charset="0"/>
              </a:rPr>
              <a:t>myStruct</a:t>
            </a:r>
            <a:r>
              <a:rPr lang="en-US" altLang="en-US" sz="2400" dirty="0" smtClean="0">
                <a:latin typeface="Courier New" panose="02070309020205020404" pitchFamily="49" charset="0"/>
                <a:cs typeface="Courier New" panose="02070309020205020404" pitchFamily="49" charset="0"/>
              </a:rPr>
              <a:t> </a:t>
            </a:r>
            <a:r>
              <a:rPr lang="en-US" altLang="en-US" sz="2400" dirty="0">
                <a:latin typeface="Courier New" panose="02070309020205020404" pitchFamily="49" charset="0"/>
                <a:cs typeface="Courier New" panose="02070309020205020404" pitchFamily="49" charset="0"/>
              </a:rPr>
              <a:t>{};</a:t>
            </a:r>
          </a:p>
          <a:p>
            <a:pPr marL="0" indent="0">
              <a:buNone/>
            </a:pPr>
            <a:endParaRPr lang="en-US" altLang="en-US" sz="2400" dirty="0">
              <a:latin typeface="Courier New" panose="02070309020205020404" pitchFamily="49" charset="0"/>
              <a:cs typeface="Courier New" panose="02070309020205020404" pitchFamily="49" charset="0"/>
            </a:endParaRPr>
          </a:p>
          <a:p>
            <a:pPr marL="0" indent="0">
              <a:buNone/>
            </a:pPr>
            <a:r>
              <a:rPr lang="en-US" altLang="en-US" sz="2400" dirty="0" err="1" smtClean="0">
                <a:latin typeface="Courier New" panose="02070309020205020404" pitchFamily="49" charset="0"/>
                <a:cs typeface="Courier New" panose="02070309020205020404" pitchFamily="49" charset="0"/>
              </a:rPr>
              <a:t>myStruct</a:t>
            </a:r>
            <a:r>
              <a:rPr lang="en-US" altLang="en-US" sz="2400" dirty="0" smtClean="0">
                <a:latin typeface="Courier New" panose="02070309020205020404" pitchFamily="49" charset="0"/>
                <a:cs typeface="Courier New" panose="02070309020205020404" pitchFamily="49" charset="0"/>
              </a:rPr>
              <a:t>&lt;double</a:t>
            </a:r>
            <a:r>
              <a:rPr lang="en-US" altLang="en-US" sz="2400" dirty="0">
                <a:latin typeface="Courier New" panose="02070309020205020404" pitchFamily="49" charset="0"/>
                <a:cs typeface="Courier New" panose="02070309020205020404" pitchFamily="49" charset="0"/>
              </a:rPr>
              <a:t>&gt; </a:t>
            </a:r>
            <a:r>
              <a:rPr lang="en-US" altLang="en-US" sz="2400" dirty="0" err="1" smtClean="0">
                <a:latin typeface="Courier New" panose="02070309020205020404" pitchFamily="49" charset="0"/>
                <a:cs typeface="Courier New" panose="02070309020205020404" pitchFamily="49" charset="0"/>
              </a:rPr>
              <a:t>funcA</a:t>
            </a:r>
            <a:r>
              <a:rPr lang="en-US" altLang="en-US" sz="2400" dirty="0" smtClean="0">
                <a:latin typeface="Courier New" panose="02070309020205020404" pitchFamily="49" charset="0"/>
                <a:cs typeface="Courier New" panose="02070309020205020404" pitchFamily="49" charset="0"/>
              </a:rPr>
              <a:t>;  </a:t>
            </a:r>
            <a:r>
              <a:rPr lang="en-US" altLang="en-US" sz="2400" dirty="0">
                <a:latin typeface="Courier New" panose="02070309020205020404" pitchFamily="49" charset="0"/>
                <a:cs typeface="Courier New" panose="02070309020205020404" pitchFamily="49" charset="0"/>
              </a:rPr>
              <a:t>// Explicitly specified </a:t>
            </a:r>
            <a:r>
              <a:rPr lang="en-US" altLang="en-US" sz="2400" dirty="0" err="1" smtClean="0">
                <a:latin typeface="Courier New" panose="02070309020205020404" pitchFamily="49" charset="0"/>
                <a:cs typeface="Courier New" panose="02070309020205020404" pitchFamily="49" charset="0"/>
              </a:rPr>
              <a:t>myStruct</a:t>
            </a:r>
            <a:r>
              <a:rPr lang="en-US" altLang="en-US" sz="2400" dirty="0" smtClean="0">
                <a:latin typeface="Courier New" panose="02070309020205020404" pitchFamily="49" charset="0"/>
                <a:cs typeface="Courier New" panose="02070309020205020404" pitchFamily="49" charset="0"/>
              </a:rPr>
              <a:t>&lt;&gt; </a:t>
            </a:r>
            <a:r>
              <a:rPr lang="en-US" altLang="en-US" sz="2400" dirty="0" err="1" smtClean="0">
                <a:latin typeface="Courier New" panose="02070309020205020404" pitchFamily="49" charset="0"/>
                <a:cs typeface="Courier New" panose="02070309020205020404" pitchFamily="49" charset="0"/>
              </a:rPr>
              <a:t>funcB</a:t>
            </a:r>
            <a:r>
              <a:rPr lang="en-US" altLang="en-US" sz="2400" dirty="0" smtClean="0">
                <a:latin typeface="Courier New" panose="02070309020205020404" pitchFamily="49" charset="0"/>
                <a:cs typeface="Courier New" panose="02070309020205020404" pitchFamily="49" charset="0"/>
              </a:rPr>
              <a:t>;        </a:t>
            </a:r>
            <a:r>
              <a:rPr lang="en-US" altLang="en-US" sz="2400" dirty="0">
                <a:latin typeface="Courier New" panose="02070309020205020404" pitchFamily="49" charset="0"/>
                <a:cs typeface="Courier New" panose="02070309020205020404" pitchFamily="49" charset="0"/>
              </a:rPr>
              <a:t>// Default template </a:t>
            </a:r>
            <a:endParaRPr lang="en-US" altLang="en-US" sz="2400" dirty="0" smtClean="0">
              <a:latin typeface="Courier New" panose="02070309020205020404" pitchFamily="49" charset="0"/>
              <a:cs typeface="Courier New" panose="02070309020205020404" pitchFamily="49" charset="0"/>
            </a:endParaRPr>
          </a:p>
          <a:p>
            <a:pPr marL="0" indent="0">
              <a:buNone/>
            </a:pPr>
            <a:endParaRPr lang="en-US" altLang="en-US" sz="2400" dirty="0">
              <a:latin typeface="Courier New" panose="02070309020205020404" pitchFamily="49" charset="0"/>
              <a:cs typeface="Courier New" panose="02070309020205020404" pitchFamily="49" charset="0"/>
            </a:endParaRPr>
          </a:p>
          <a:p>
            <a:pPr marL="0" indent="0">
              <a:buNone/>
            </a:pPr>
            <a:r>
              <a:rPr lang="en-US" altLang="en-US" sz="2400" dirty="0" smtClean="0">
                <a:latin typeface="Courier New" panose="02070309020205020404" pitchFamily="49" charset="0"/>
                <a:cs typeface="Courier New" panose="02070309020205020404" pitchFamily="49" charset="0"/>
              </a:rPr>
              <a:t>So any parameter</a:t>
            </a: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int</a:t>
            </a:r>
            <a:r>
              <a:rPr lang="en-US" altLang="en-US" sz="2400" dirty="0">
                <a:latin typeface="Courier New" panose="02070309020205020404" pitchFamily="49" charset="0"/>
                <a:cs typeface="Courier New" panose="02070309020205020404" pitchFamily="49" charset="0"/>
              </a:rPr>
              <a:t>, is used.</a:t>
            </a:r>
          </a:p>
        </p:txBody>
      </p:sp>
    </p:spTree>
    <p:extLst>
      <p:ext uri="{BB962C8B-B14F-4D97-AF65-F5344CB8AC3E}">
        <p14:creationId xmlns:p14="http://schemas.microsoft.com/office/powerpoint/2010/main" val="964365457"/>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smtClean="0"/>
              <a:t>Function Template Notes</a:t>
            </a:r>
          </a:p>
        </p:txBody>
      </p:sp>
      <p:sp>
        <p:nvSpPr>
          <p:cNvPr id="48131" name="Rectangle 3"/>
          <p:cNvSpPr>
            <a:spLocks noGrp="1" noChangeArrowheads="1"/>
          </p:cNvSpPr>
          <p:nvPr>
            <p:ph idx="1"/>
          </p:nvPr>
        </p:nvSpPr>
        <p:spPr>
          <a:xfrm>
            <a:off x="1981201" y="1946275"/>
            <a:ext cx="8075613" cy="3741738"/>
          </a:xfrm>
        </p:spPr>
        <p:txBody>
          <a:bodyPr/>
          <a:lstStyle/>
          <a:p>
            <a:pPr>
              <a:lnSpc>
                <a:spcPct val="90000"/>
              </a:lnSpc>
            </a:pPr>
            <a:r>
              <a:rPr lang="en-US" altLang="en-US"/>
              <a:t>A function template is a pattern</a:t>
            </a:r>
          </a:p>
          <a:p>
            <a:pPr>
              <a:lnSpc>
                <a:spcPct val="90000"/>
              </a:lnSpc>
            </a:pPr>
            <a:r>
              <a:rPr lang="en-US" altLang="en-US"/>
              <a:t>No actual code is generated until the function named in the template is called</a:t>
            </a:r>
          </a:p>
          <a:p>
            <a:pPr>
              <a:lnSpc>
                <a:spcPct val="90000"/>
              </a:lnSpc>
            </a:pPr>
            <a:r>
              <a:rPr lang="en-US" altLang="en-US"/>
              <a:t>A function template uses no memory </a:t>
            </a:r>
          </a:p>
          <a:p>
            <a:pPr>
              <a:lnSpc>
                <a:spcPct val="90000"/>
              </a:lnSpc>
              <a:spcBef>
                <a:spcPct val="50000"/>
              </a:spcBef>
            </a:pPr>
            <a:r>
              <a:rPr lang="en-US" altLang="en-US"/>
              <a:t>When passing a class object to a function template, ensure that all operators in the template are defined or overloaded in the class definition</a:t>
            </a:r>
          </a:p>
        </p:txBody>
      </p:sp>
    </p:spTree>
    <p:extLst>
      <p:ext uri="{BB962C8B-B14F-4D97-AF65-F5344CB8AC3E}">
        <p14:creationId xmlns:p14="http://schemas.microsoft.com/office/powerpoint/2010/main" val="3419109737"/>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smtClean="0"/>
              <a:t>Algorithm Abstraction</a:t>
            </a:r>
          </a:p>
        </p:txBody>
      </p:sp>
      <p:sp>
        <p:nvSpPr>
          <p:cNvPr id="30723" name="Rectangle 3"/>
          <p:cNvSpPr>
            <a:spLocks noGrp="1" noChangeArrowheads="1"/>
          </p:cNvSpPr>
          <p:nvPr>
            <p:ph idx="1"/>
          </p:nvPr>
        </p:nvSpPr>
        <p:spPr/>
        <p:txBody>
          <a:bodyPr/>
          <a:lstStyle/>
          <a:p>
            <a:pPr eaLnBrk="1" hangingPunct="1"/>
            <a:r>
              <a:rPr lang="en-US" altLang="en-US" dirty="0" smtClean="0"/>
              <a:t>Using a template function we can express more</a:t>
            </a:r>
            <a:br>
              <a:rPr lang="en-US" altLang="en-US" dirty="0" smtClean="0"/>
            </a:br>
            <a:r>
              <a:rPr lang="en-US" altLang="en-US" dirty="0" smtClean="0"/>
              <a:t>general algorithms in C++</a:t>
            </a:r>
          </a:p>
          <a:p>
            <a:pPr eaLnBrk="1" hangingPunct="1"/>
            <a:r>
              <a:rPr lang="en-US" altLang="en-US" dirty="0" smtClean="0"/>
              <a:t>Algorithm abstraction means expressing </a:t>
            </a:r>
            <a:br>
              <a:rPr lang="en-US" altLang="en-US" dirty="0" smtClean="0"/>
            </a:br>
            <a:r>
              <a:rPr lang="en-US" altLang="en-US" dirty="0" smtClean="0"/>
              <a:t>algorithms in a very general way so we can </a:t>
            </a:r>
            <a:br>
              <a:rPr lang="en-US" altLang="en-US" dirty="0" smtClean="0"/>
            </a:br>
            <a:r>
              <a:rPr lang="en-US" altLang="en-US" dirty="0" smtClean="0"/>
              <a:t>ignore incidental detail</a:t>
            </a:r>
          </a:p>
          <a:p>
            <a:pPr lvl="1" eaLnBrk="1" hangingPunct="1"/>
            <a:r>
              <a:rPr lang="en-US" altLang="en-US" dirty="0" smtClean="0"/>
              <a:t>This allows us to concentrate on the substantive part of the algorithm</a:t>
            </a:r>
          </a:p>
        </p:txBody>
      </p:sp>
    </p:spTree>
    <p:extLst>
      <p:ext uri="{BB962C8B-B14F-4D97-AF65-F5344CB8AC3E}">
        <p14:creationId xmlns:p14="http://schemas.microsoft.com/office/powerpoint/2010/main" val="460205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smtClean="0"/>
              <a:t>Templates and Operators</a:t>
            </a:r>
          </a:p>
        </p:txBody>
      </p:sp>
      <p:sp>
        <p:nvSpPr>
          <p:cNvPr id="36867" name="Rectangle 3"/>
          <p:cNvSpPr>
            <a:spLocks noGrp="1" noChangeArrowheads="1"/>
          </p:cNvSpPr>
          <p:nvPr>
            <p:ph idx="1"/>
          </p:nvPr>
        </p:nvSpPr>
        <p:spPr/>
        <p:txBody>
          <a:bodyPr/>
          <a:lstStyle/>
          <a:p>
            <a:pPr eaLnBrk="1" hangingPunct="1"/>
            <a:r>
              <a:rPr lang="en-US" altLang="en-US" dirty="0" smtClean="0"/>
              <a:t>The function </a:t>
            </a:r>
            <a:r>
              <a:rPr lang="en-US" altLang="en-US" dirty="0" err="1" smtClean="0"/>
              <a:t>index_of_smallest</a:t>
            </a:r>
            <a:r>
              <a:rPr lang="en-US" altLang="en-US" dirty="0" smtClean="0"/>
              <a:t> compares items in an array using the &lt; operator</a:t>
            </a:r>
          </a:p>
          <a:p>
            <a:pPr lvl="1" eaLnBrk="1" hangingPunct="1"/>
            <a:r>
              <a:rPr lang="en-US" altLang="en-US" dirty="0" smtClean="0"/>
              <a:t>If a template function uses an operator, such as &lt;, that operator must be defined for the types being compared</a:t>
            </a:r>
          </a:p>
          <a:p>
            <a:pPr lvl="1" eaLnBrk="1" hangingPunct="1"/>
            <a:r>
              <a:rPr lang="en-US" altLang="en-US" dirty="0" smtClean="0"/>
              <a:t>If a class type has the &lt; operator overloaded for the class, then an array of objects of the class could be sorted with function template sort</a:t>
            </a:r>
          </a:p>
        </p:txBody>
      </p:sp>
    </p:spTree>
    <p:extLst>
      <p:ext uri="{BB962C8B-B14F-4D97-AF65-F5344CB8AC3E}">
        <p14:creationId xmlns:p14="http://schemas.microsoft.com/office/powerpoint/2010/main" val="1180654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smtClean="0"/>
              <a:t>Defining Templates</a:t>
            </a:r>
          </a:p>
        </p:txBody>
      </p:sp>
      <p:sp>
        <p:nvSpPr>
          <p:cNvPr id="38915" name="Rectangle 3"/>
          <p:cNvSpPr>
            <a:spLocks noGrp="1" noChangeArrowheads="1"/>
          </p:cNvSpPr>
          <p:nvPr>
            <p:ph idx="1"/>
          </p:nvPr>
        </p:nvSpPr>
        <p:spPr/>
        <p:txBody>
          <a:bodyPr/>
          <a:lstStyle/>
          <a:p>
            <a:pPr eaLnBrk="1" hangingPunct="1"/>
            <a:r>
              <a:rPr lang="en-US" altLang="en-US" smtClean="0"/>
              <a:t>When defining a template it is a good idea…</a:t>
            </a:r>
          </a:p>
          <a:p>
            <a:pPr lvl="1" eaLnBrk="1" hangingPunct="1"/>
            <a:r>
              <a:rPr lang="en-US" altLang="en-US" smtClean="0"/>
              <a:t>To start with an ordinary function that accomplishes the task with one type</a:t>
            </a:r>
          </a:p>
          <a:p>
            <a:pPr lvl="2" eaLnBrk="1" hangingPunct="1"/>
            <a:r>
              <a:rPr lang="en-US" altLang="en-US" smtClean="0"/>
              <a:t>It is often easier to deal with a concrete case rather than the general case</a:t>
            </a:r>
          </a:p>
          <a:p>
            <a:pPr lvl="1" eaLnBrk="1" hangingPunct="1"/>
            <a:r>
              <a:rPr lang="en-US" altLang="en-US" smtClean="0"/>
              <a:t>Then debug the ordinary function</a:t>
            </a:r>
          </a:p>
          <a:p>
            <a:pPr lvl="1" eaLnBrk="1" hangingPunct="1"/>
            <a:r>
              <a:rPr lang="en-US" altLang="en-US" smtClean="0"/>
              <a:t>Next convert the function to a template by replacing type names with a type parameter</a:t>
            </a:r>
          </a:p>
        </p:txBody>
      </p:sp>
    </p:spTree>
    <p:extLst>
      <p:ext uri="{BB962C8B-B14F-4D97-AF65-F5344CB8AC3E}">
        <p14:creationId xmlns:p14="http://schemas.microsoft.com/office/powerpoint/2010/main" val="3563133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smtClean="0"/>
              <a:t>Inappropriate Types for Templates</a:t>
            </a:r>
          </a:p>
        </p:txBody>
      </p:sp>
      <p:sp>
        <p:nvSpPr>
          <p:cNvPr id="40963" name="Rectangle 3"/>
          <p:cNvSpPr>
            <a:spLocks noGrp="1" noChangeArrowheads="1"/>
          </p:cNvSpPr>
          <p:nvPr>
            <p:ph idx="1"/>
          </p:nvPr>
        </p:nvSpPr>
        <p:spPr/>
        <p:txBody>
          <a:bodyPr/>
          <a:lstStyle/>
          <a:p>
            <a:pPr eaLnBrk="1" hangingPunct="1"/>
            <a:r>
              <a:rPr lang="en-US" altLang="en-US" dirty="0" smtClean="0"/>
              <a:t>Templates can be used for any type for which the code in the function makes sense</a:t>
            </a:r>
          </a:p>
          <a:p>
            <a:pPr lvl="1" eaLnBrk="1" hangingPunct="1"/>
            <a:r>
              <a:rPr lang="en-US" altLang="en-US" dirty="0" err="1" smtClean="0"/>
              <a:t>swap_values</a:t>
            </a:r>
            <a:r>
              <a:rPr lang="en-US" altLang="en-US" dirty="0" smtClean="0"/>
              <a:t> swaps individual objects of a type</a:t>
            </a:r>
          </a:p>
          <a:p>
            <a:r>
              <a:rPr lang="en-US" altLang="en-US" dirty="0" smtClean="0"/>
              <a:t>This code would not work, because the assignment operator used in </a:t>
            </a:r>
            <a:r>
              <a:rPr lang="en-US" altLang="en-US" dirty="0" err="1" smtClean="0"/>
              <a:t>swap_values</a:t>
            </a:r>
            <a:r>
              <a:rPr lang="en-US" altLang="en-US" dirty="0" smtClean="0"/>
              <a:t> does not work with arrays:</a:t>
            </a:r>
            <a:br>
              <a:rPr lang="en-US" altLang="en-US" dirty="0" smtClean="0"/>
            </a:br>
            <a:endParaRPr lang="en-US" altLang="en-US" dirty="0" smtClean="0"/>
          </a:p>
          <a:p>
            <a:r>
              <a:rPr lang="en-US" altLang="en-US" b="1" dirty="0" err="1" smtClean="0">
                <a:latin typeface="Courier New" panose="02070309020205020404" pitchFamily="49" charset="0"/>
                <a:cs typeface="Courier New" panose="02070309020205020404" pitchFamily="49" charset="0"/>
              </a:rPr>
              <a:t>int</a:t>
            </a:r>
            <a:r>
              <a:rPr lang="en-US" altLang="en-US" b="1" dirty="0" smtClean="0">
                <a:latin typeface="Courier New" panose="02070309020205020404" pitchFamily="49" charset="0"/>
                <a:cs typeface="Courier New" panose="02070309020205020404" pitchFamily="49" charset="0"/>
              </a:rPr>
              <a:t> a[10], b[10];</a:t>
            </a:r>
            <a:br>
              <a:rPr lang="en-US" altLang="en-US" b="1" dirty="0" smtClean="0">
                <a:latin typeface="Courier New" panose="02070309020205020404" pitchFamily="49" charset="0"/>
                <a:cs typeface="Courier New" panose="02070309020205020404" pitchFamily="49" charset="0"/>
              </a:rPr>
            </a:br>
            <a:r>
              <a:rPr lang="en-US" altLang="en-US" b="1" dirty="0" smtClean="0">
                <a:latin typeface="Courier New" panose="02070309020205020404" pitchFamily="49" charset="0"/>
                <a:cs typeface="Courier New" panose="02070309020205020404" pitchFamily="49" charset="0"/>
              </a:rPr>
              <a:t>&lt;code to fill the arrays&gt;</a:t>
            </a:r>
            <a:br>
              <a:rPr lang="en-US" altLang="en-US" b="1" dirty="0" smtClean="0">
                <a:latin typeface="Courier New" panose="02070309020205020404" pitchFamily="49" charset="0"/>
                <a:cs typeface="Courier New" panose="02070309020205020404" pitchFamily="49" charset="0"/>
              </a:rPr>
            </a:br>
            <a:r>
              <a:rPr lang="en-US" altLang="en-US" b="1" dirty="0" err="1" smtClean="0">
                <a:latin typeface="Courier New" panose="02070309020205020404" pitchFamily="49" charset="0"/>
                <a:cs typeface="Courier New" panose="02070309020205020404" pitchFamily="49" charset="0"/>
              </a:rPr>
              <a:t>swap_values</a:t>
            </a:r>
            <a:r>
              <a:rPr lang="en-US" altLang="en-US" b="1" dirty="0" smtClean="0">
                <a:latin typeface="Courier New" panose="02070309020205020404" pitchFamily="49" charset="0"/>
                <a:cs typeface="Courier New" panose="02070309020205020404" pitchFamily="49" charset="0"/>
              </a:rPr>
              <a:t>(a, b);</a:t>
            </a:r>
          </a:p>
        </p:txBody>
      </p:sp>
    </p:spTree>
    <p:extLst>
      <p:ext uri="{BB962C8B-B14F-4D97-AF65-F5344CB8AC3E}">
        <p14:creationId xmlns:p14="http://schemas.microsoft.com/office/powerpoint/2010/main" val="3448968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smtClean="0"/>
              <a:t>Where to Start </a:t>
            </a:r>
            <a:br>
              <a:rPr lang="en-US" altLang="en-US" smtClean="0"/>
            </a:br>
            <a:r>
              <a:rPr lang="en-US" altLang="en-US" smtClean="0"/>
              <a:t>When Defining Templates</a:t>
            </a:r>
          </a:p>
        </p:txBody>
      </p:sp>
      <p:sp>
        <p:nvSpPr>
          <p:cNvPr id="50179" name="Rectangle 3"/>
          <p:cNvSpPr>
            <a:spLocks noGrp="1" noChangeArrowheads="1"/>
          </p:cNvSpPr>
          <p:nvPr>
            <p:ph idx="1"/>
          </p:nvPr>
        </p:nvSpPr>
        <p:spPr/>
        <p:txBody>
          <a:bodyPr/>
          <a:lstStyle/>
          <a:p>
            <a:pPr>
              <a:lnSpc>
                <a:spcPct val="90000"/>
              </a:lnSpc>
            </a:pPr>
            <a:r>
              <a:rPr lang="en-US" altLang="en-US" smtClean="0"/>
              <a:t>Templates are often appropriate for multiple functions that perform the same task with different parameter data types</a:t>
            </a:r>
          </a:p>
          <a:p>
            <a:pPr>
              <a:lnSpc>
                <a:spcPct val="90000"/>
              </a:lnSpc>
            </a:pPr>
            <a:r>
              <a:rPr lang="en-US" altLang="en-US" smtClean="0"/>
              <a:t>Develop function using usual data types first, then convert to a template:</a:t>
            </a:r>
          </a:p>
          <a:p>
            <a:pPr lvl="1">
              <a:lnSpc>
                <a:spcPct val="90000"/>
              </a:lnSpc>
            </a:pPr>
            <a:r>
              <a:rPr lang="en-US" altLang="en-US" smtClean="0"/>
              <a:t>add template prefix</a:t>
            </a:r>
          </a:p>
          <a:p>
            <a:pPr lvl="1">
              <a:lnSpc>
                <a:spcPct val="90000"/>
              </a:lnSpc>
            </a:pPr>
            <a:r>
              <a:rPr lang="en-US" altLang="en-US" smtClean="0"/>
              <a:t>convert data type names in the function to a type parameter (</a:t>
            </a:r>
            <a:r>
              <a:rPr lang="en-US" altLang="en-US" i="1" smtClean="0"/>
              <a:t>i.e.</a:t>
            </a:r>
            <a:r>
              <a:rPr lang="en-US" altLang="en-US" smtClean="0"/>
              <a:t>, a T type) in the template</a:t>
            </a:r>
          </a:p>
        </p:txBody>
      </p:sp>
    </p:spTree>
    <p:extLst>
      <p:ext uri="{BB962C8B-B14F-4D97-AF65-F5344CB8AC3E}">
        <p14:creationId xmlns:p14="http://schemas.microsoft.com/office/powerpoint/2010/main" val="3945357543"/>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5"/>
          <p:cNvSpPr>
            <a:spLocks noGrp="1" noChangeArrowheads="1"/>
          </p:cNvSpPr>
          <p:nvPr>
            <p:ph type="subTitle" idx="1"/>
          </p:nvPr>
        </p:nvSpPr>
        <p:spPr>
          <a:xfrm>
            <a:off x="2057401" y="228600"/>
            <a:ext cx="7010399" cy="5715000"/>
          </a:xfrm>
        </p:spPr>
        <p:txBody>
          <a:bodyPr>
            <a:normAutofit fontScale="92500" lnSpcReduction="10000"/>
          </a:bodyPr>
          <a:lstStyle/>
          <a:p>
            <a:pPr algn="ctr"/>
            <a:r>
              <a:rPr lang="en-US" altLang="en-US" sz="3600" b="1" dirty="0"/>
              <a:t>Unit </a:t>
            </a:r>
            <a:r>
              <a:rPr lang="en-US" altLang="en-US" sz="3600" b="1" dirty="0" smtClean="0"/>
              <a:t>2 </a:t>
            </a:r>
            <a:r>
              <a:rPr lang="en-US" altLang="en-US" sz="3600" b="1" dirty="0"/>
              <a:t>Module </a:t>
            </a:r>
            <a:r>
              <a:rPr lang="en-US" altLang="en-US" sz="3600" b="1" dirty="0" smtClean="0"/>
              <a:t>2: </a:t>
            </a:r>
            <a:endParaRPr lang="en-US" altLang="en-US" sz="3600" b="1" dirty="0"/>
          </a:p>
          <a:p>
            <a:pPr algn="ctr"/>
            <a:r>
              <a:rPr lang="en-US" sz="3600" b="1" dirty="0" smtClean="0"/>
              <a:t>Templates</a:t>
            </a:r>
            <a:endParaRPr lang="en-US" sz="3600" b="1" dirty="0"/>
          </a:p>
          <a:p>
            <a:pPr>
              <a:defRPr/>
            </a:pPr>
            <a:endParaRPr lang="en-US" sz="2800" dirty="0"/>
          </a:p>
          <a:p>
            <a:r>
              <a:rPr lang="en-US" sz="2800" dirty="0" smtClean="0"/>
              <a:t>Function templates – </a:t>
            </a:r>
          </a:p>
          <a:p>
            <a:r>
              <a:rPr lang="en-US" sz="2800" i="1" dirty="0" smtClean="0"/>
              <a:t>for Algorithm Abstraction </a:t>
            </a:r>
          </a:p>
          <a:p>
            <a:r>
              <a:rPr lang="en-US" altLang="en-US" sz="2800" dirty="0" smtClean="0"/>
              <a:t>Defining Templates</a:t>
            </a:r>
          </a:p>
          <a:p>
            <a:r>
              <a:rPr lang="en-US" sz="2800" dirty="0" smtClean="0"/>
              <a:t>Class Templates – </a:t>
            </a:r>
          </a:p>
          <a:p>
            <a:r>
              <a:rPr lang="en-US" sz="2800" i="1" dirty="0" smtClean="0"/>
              <a:t>for Data Abstraction </a:t>
            </a:r>
          </a:p>
          <a:p>
            <a:r>
              <a:rPr lang="en-US" sz="2800" dirty="0" smtClean="0"/>
              <a:t>Type deduction – a tangent</a:t>
            </a:r>
          </a:p>
          <a:p>
            <a:endParaRPr lang="en-US" sz="2800" dirty="0" smtClean="0"/>
          </a:p>
          <a:p>
            <a:endParaRPr lang="en-US" sz="2800" dirty="0" smtClean="0"/>
          </a:p>
          <a:p>
            <a:r>
              <a:rPr lang="en-US" altLang="en-US" dirty="0" smtClean="0"/>
              <a:t> </a:t>
            </a:r>
            <a:endParaRPr lang="en-US" altLang="en-US" dirty="0"/>
          </a:p>
        </p:txBody>
      </p:sp>
    </p:spTree>
    <p:extLst>
      <p:ext uri="{BB962C8B-B14F-4D97-AF65-F5344CB8AC3E}">
        <p14:creationId xmlns:p14="http://schemas.microsoft.com/office/powerpoint/2010/main" val="38580436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smtClean="0"/>
              <a:t>Class Templates</a:t>
            </a:r>
          </a:p>
        </p:txBody>
      </p:sp>
      <p:sp>
        <p:nvSpPr>
          <p:cNvPr id="52227" name="Rectangle 3"/>
          <p:cNvSpPr>
            <a:spLocks noGrp="1" noChangeArrowheads="1"/>
          </p:cNvSpPr>
          <p:nvPr>
            <p:ph idx="1"/>
          </p:nvPr>
        </p:nvSpPr>
        <p:spPr>
          <a:xfrm>
            <a:off x="1828800" y="1752600"/>
            <a:ext cx="8294688" cy="4572000"/>
          </a:xfrm>
        </p:spPr>
        <p:txBody>
          <a:bodyPr/>
          <a:lstStyle/>
          <a:p>
            <a:pPr>
              <a:lnSpc>
                <a:spcPct val="85000"/>
              </a:lnSpc>
            </a:pPr>
            <a:r>
              <a:rPr lang="en-US" altLang="en-US" smtClean="0"/>
              <a:t>Classes can also be represented by templates.  When a class object is created, type information is supplied to define the type of data members of the class.</a:t>
            </a:r>
          </a:p>
          <a:p>
            <a:pPr>
              <a:lnSpc>
                <a:spcPct val="85000"/>
              </a:lnSpc>
            </a:pPr>
            <a:r>
              <a:rPr lang="en-US" altLang="en-US" smtClean="0"/>
              <a:t>Unlike functions, classes are instantiated by supplying the type name (</a:t>
            </a:r>
            <a:r>
              <a:rPr lang="en-US" altLang="en-US" smtClean="0">
                <a:latin typeface="Courier New" panose="02070309020205020404" pitchFamily="49" charset="0"/>
              </a:rPr>
              <a:t>int</a:t>
            </a:r>
            <a:r>
              <a:rPr lang="en-US" altLang="en-US" smtClean="0"/>
              <a:t>, </a:t>
            </a:r>
            <a:r>
              <a:rPr lang="en-US" altLang="en-US" smtClean="0">
                <a:latin typeface="Courier New" panose="02070309020205020404" pitchFamily="49" charset="0"/>
              </a:rPr>
              <a:t>double</a:t>
            </a:r>
            <a:r>
              <a:rPr lang="en-US" altLang="en-US" smtClean="0"/>
              <a:t>, </a:t>
            </a:r>
            <a:r>
              <a:rPr lang="en-US" altLang="en-US" smtClean="0">
                <a:latin typeface="Courier New" panose="02070309020205020404" pitchFamily="49" charset="0"/>
              </a:rPr>
              <a:t>string</a:t>
            </a:r>
            <a:r>
              <a:rPr lang="en-US" altLang="en-US" smtClean="0"/>
              <a:t>, etc.) at object definition</a:t>
            </a:r>
          </a:p>
        </p:txBody>
      </p:sp>
    </p:spTree>
    <p:extLst>
      <p:ext uri="{BB962C8B-B14F-4D97-AF65-F5344CB8AC3E}">
        <p14:creationId xmlns:p14="http://schemas.microsoft.com/office/powerpoint/2010/main" val="2029769265"/>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title"/>
          </p:nvPr>
        </p:nvSpPr>
        <p:spPr/>
        <p:txBody>
          <a:bodyPr/>
          <a:lstStyle/>
          <a:p>
            <a:pPr eaLnBrk="1" hangingPunct="1"/>
            <a:r>
              <a:rPr lang="en-US" altLang="en-US" smtClean="0"/>
              <a:t>Templates for Data Abstraction</a:t>
            </a:r>
          </a:p>
        </p:txBody>
      </p:sp>
      <p:sp>
        <p:nvSpPr>
          <p:cNvPr id="47107" name="Rectangle 4"/>
          <p:cNvSpPr>
            <a:spLocks noGrp="1" noChangeArrowheads="1"/>
          </p:cNvSpPr>
          <p:nvPr>
            <p:ph idx="1"/>
          </p:nvPr>
        </p:nvSpPr>
        <p:spPr>
          <a:xfrm>
            <a:off x="838200" y="1690688"/>
            <a:ext cx="10515600" cy="4351338"/>
          </a:xfrm>
        </p:spPr>
        <p:txBody>
          <a:bodyPr>
            <a:normAutofit/>
          </a:bodyPr>
          <a:lstStyle/>
          <a:p>
            <a:pPr eaLnBrk="1" hangingPunct="1"/>
            <a:r>
              <a:rPr lang="en-US" altLang="en-US" sz="3600" dirty="0" smtClean="0"/>
              <a:t>Class definitions can also be made more general</a:t>
            </a:r>
            <a:br>
              <a:rPr lang="en-US" altLang="en-US" sz="3600" dirty="0" smtClean="0"/>
            </a:br>
            <a:r>
              <a:rPr lang="en-US" altLang="en-US" sz="3600" dirty="0" smtClean="0"/>
              <a:t>with templates</a:t>
            </a:r>
          </a:p>
          <a:p>
            <a:pPr lvl="1" eaLnBrk="1" hangingPunct="1"/>
            <a:r>
              <a:rPr lang="en-US" altLang="en-US" sz="3200" dirty="0" smtClean="0"/>
              <a:t>The syntax for class templates is basically the same as for function templates</a:t>
            </a:r>
          </a:p>
          <a:p>
            <a:pPr lvl="2" eaLnBrk="1" hangingPunct="1"/>
            <a:r>
              <a:rPr lang="en-US" altLang="en-US" sz="2800" dirty="0" smtClean="0"/>
              <a:t>template&lt;class T&gt; comes before the template definition</a:t>
            </a:r>
          </a:p>
          <a:p>
            <a:pPr lvl="2" eaLnBrk="1" hangingPunct="1"/>
            <a:r>
              <a:rPr lang="en-US" altLang="en-US" sz="2800" dirty="0" smtClean="0"/>
              <a:t>Type parameter T is used in the class definition just like any other type </a:t>
            </a:r>
          </a:p>
          <a:p>
            <a:pPr lvl="2" eaLnBrk="1" hangingPunct="1"/>
            <a:r>
              <a:rPr lang="en-US" altLang="en-US" sz="2800" dirty="0" smtClean="0"/>
              <a:t>Type parameter T can represent any type</a:t>
            </a:r>
          </a:p>
        </p:txBody>
      </p:sp>
    </p:spTree>
    <p:extLst>
      <p:ext uri="{BB962C8B-B14F-4D97-AF65-F5344CB8AC3E}">
        <p14:creationId xmlns:p14="http://schemas.microsoft.com/office/powerpoint/2010/main" val="3436100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smtClean="0"/>
              <a:t>Class Template Example</a:t>
            </a:r>
          </a:p>
        </p:txBody>
      </p:sp>
      <p:sp>
        <p:nvSpPr>
          <p:cNvPr id="53251" name="Rectangle 3"/>
          <p:cNvSpPr>
            <a:spLocks noGrp="1" noChangeArrowheads="1"/>
          </p:cNvSpPr>
          <p:nvPr>
            <p:ph idx="1"/>
          </p:nvPr>
        </p:nvSpPr>
        <p:spPr>
          <a:xfrm>
            <a:off x="1676400" y="1600200"/>
            <a:ext cx="8294688" cy="4572000"/>
          </a:xfrm>
        </p:spPr>
        <p:txBody>
          <a:bodyPr/>
          <a:lstStyle/>
          <a:p>
            <a:pPr lvl="1">
              <a:lnSpc>
                <a:spcPct val="90000"/>
              </a:lnSpc>
              <a:buFontTx/>
              <a:buNone/>
            </a:pPr>
            <a:r>
              <a:rPr lang="en-US" altLang="en-US" b="1" dirty="0">
                <a:latin typeface="Courier New" panose="02070309020205020404" pitchFamily="49" charset="0"/>
              </a:rPr>
              <a:t>template &lt;class T&gt;</a:t>
            </a:r>
          </a:p>
          <a:p>
            <a:pPr lvl="1">
              <a:lnSpc>
                <a:spcPct val="90000"/>
              </a:lnSpc>
              <a:buFontTx/>
              <a:buNone/>
            </a:pPr>
            <a:r>
              <a:rPr lang="en-US" altLang="en-US" b="1" dirty="0">
                <a:latin typeface="Courier New" panose="02070309020205020404" pitchFamily="49" charset="0"/>
              </a:rPr>
              <a:t>class grade</a:t>
            </a:r>
          </a:p>
          <a:p>
            <a:pPr lvl="1">
              <a:lnSpc>
                <a:spcPct val="90000"/>
              </a:lnSpc>
              <a:buFontTx/>
              <a:buNone/>
            </a:pPr>
            <a:r>
              <a:rPr lang="en-US" altLang="en-US" b="1" dirty="0">
                <a:latin typeface="Courier New" panose="02070309020205020404" pitchFamily="49" charset="0"/>
              </a:rPr>
              <a:t>{	</a:t>
            </a:r>
          </a:p>
          <a:p>
            <a:pPr lvl="1">
              <a:lnSpc>
                <a:spcPct val="90000"/>
              </a:lnSpc>
              <a:buFontTx/>
              <a:buNone/>
            </a:pPr>
            <a:r>
              <a:rPr lang="en-US" altLang="en-US" b="1" dirty="0">
                <a:latin typeface="Courier New" panose="02070309020205020404" pitchFamily="49" charset="0"/>
              </a:rPr>
              <a:t>	  private:</a:t>
            </a:r>
          </a:p>
          <a:p>
            <a:pPr lvl="1">
              <a:lnSpc>
                <a:spcPct val="90000"/>
              </a:lnSpc>
              <a:buFontTx/>
              <a:buNone/>
            </a:pPr>
            <a:r>
              <a:rPr lang="en-US" altLang="en-US" b="1" dirty="0">
                <a:latin typeface="Courier New" panose="02070309020205020404" pitchFamily="49" charset="0"/>
              </a:rPr>
              <a:t>			T score;</a:t>
            </a:r>
          </a:p>
          <a:p>
            <a:pPr lvl="1">
              <a:lnSpc>
                <a:spcPct val="90000"/>
              </a:lnSpc>
              <a:buFontTx/>
              <a:buNone/>
            </a:pPr>
            <a:r>
              <a:rPr lang="en-US" altLang="en-US" b="1" dirty="0">
                <a:latin typeface="Courier New" panose="02070309020205020404" pitchFamily="49" charset="0"/>
              </a:rPr>
              <a:t>		 public:</a:t>
            </a:r>
          </a:p>
          <a:p>
            <a:pPr lvl="1">
              <a:lnSpc>
                <a:spcPct val="90000"/>
              </a:lnSpc>
              <a:buFontTx/>
              <a:buNone/>
            </a:pPr>
            <a:r>
              <a:rPr lang="en-US" altLang="en-US" b="1" dirty="0">
                <a:latin typeface="Courier New" panose="02070309020205020404" pitchFamily="49" charset="0"/>
              </a:rPr>
              <a:t>			grade(T);</a:t>
            </a:r>
          </a:p>
          <a:p>
            <a:pPr lvl="1">
              <a:lnSpc>
                <a:spcPct val="90000"/>
              </a:lnSpc>
              <a:buFontTx/>
              <a:buNone/>
            </a:pPr>
            <a:r>
              <a:rPr lang="en-US" altLang="en-US" b="1" dirty="0">
                <a:latin typeface="Courier New" panose="02070309020205020404" pitchFamily="49" charset="0"/>
              </a:rPr>
              <a:t>			void </a:t>
            </a:r>
            <a:r>
              <a:rPr lang="en-US" altLang="en-US" b="1" dirty="0" err="1">
                <a:latin typeface="Courier New" panose="02070309020205020404" pitchFamily="49" charset="0"/>
              </a:rPr>
              <a:t>setGrade</a:t>
            </a:r>
            <a:r>
              <a:rPr lang="en-US" altLang="en-US" b="1" dirty="0">
                <a:latin typeface="Courier New" panose="02070309020205020404" pitchFamily="49" charset="0"/>
              </a:rPr>
              <a:t>(T);</a:t>
            </a:r>
          </a:p>
          <a:p>
            <a:pPr lvl="1">
              <a:lnSpc>
                <a:spcPct val="90000"/>
              </a:lnSpc>
              <a:buFontTx/>
              <a:buNone/>
            </a:pPr>
            <a:r>
              <a:rPr lang="en-US" altLang="en-US" b="1" dirty="0">
                <a:latin typeface="Courier New" panose="02070309020205020404" pitchFamily="49" charset="0"/>
              </a:rPr>
              <a:t>			T </a:t>
            </a:r>
            <a:r>
              <a:rPr lang="en-US" altLang="en-US" b="1" dirty="0" err="1">
                <a:latin typeface="Courier New" panose="02070309020205020404" pitchFamily="49" charset="0"/>
              </a:rPr>
              <a:t>getGrade</a:t>
            </a:r>
            <a:r>
              <a:rPr lang="en-US" altLang="en-US" b="1" dirty="0">
                <a:latin typeface="Courier New" panose="02070309020205020404" pitchFamily="49" charset="0"/>
              </a:rPr>
              <a:t>()</a:t>
            </a:r>
          </a:p>
          <a:p>
            <a:pPr lvl="1">
              <a:lnSpc>
                <a:spcPct val="90000"/>
              </a:lnSpc>
              <a:buFontTx/>
              <a:buNone/>
            </a:pPr>
            <a:r>
              <a:rPr lang="en-US" altLang="en-US" b="1" dirty="0">
                <a:latin typeface="Courier New" panose="02070309020205020404" pitchFamily="49" charset="0"/>
              </a:rPr>
              <a:t>};</a:t>
            </a:r>
          </a:p>
        </p:txBody>
      </p:sp>
    </p:spTree>
    <p:extLst>
      <p:ext uri="{BB962C8B-B14F-4D97-AF65-F5344CB8AC3E}">
        <p14:creationId xmlns:p14="http://schemas.microsoft.com/office/powerpoint/2010/main" val="2878408657"/>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smtClean="0"/>
              <a:t>Class Template Example</a:t>
            </a:r>
          </a:p>
        </p:txBody>
      </p:sp>
      <p:sp>
        <p:nvSpPr>
          <p:cNvPr id="54275" name="Rectangle 3"/>
          <p:cNvSpPr>
            <a:spLocks noGrp="1" noChangeArrowheads="1"/>
          </p:cNvSpPr>
          <p:nvPr>
            <p:ph idx="1"/>
          </p:nvPr>
        </p:nvSpPr>
        <p:spPr/>
        <p:txBody>
          <a:bodyPr/>
          <a:lstStyle/>
          <a:p>
            <a:pPr>
              <a:spcBef>
                <a:spcPct val="50000"/>
              </a:spcBef>
            </a:pPr>
            <a:r>
              <a:rPr lang="en-US" altLang="en-US" dirty="0" smtClean="0"/>
              <a:t>Pass type information to class template when defining objects:</a:t>
            </a:r>
          </a:p>
          <a:p>
            <a:pPr lvl="1">
              <a:spcBef>
                <a:spcPct val="50000"/>
              </a:spcBef>
              <a:buClr>
                <a:srgbClr val="3333CC"/>
              </a:buClr>
              <a:buFontTx/>
              <a:buNone/>
            </a:pPr>
            <a:r>
              <a:rPr lang="en-US" altLang="en-US" dirty="0" smtClean="0"/>
              <a:t>	</a:t>
            </a:r>
            <a:r>
              <a:rPr lang="en-US" altLang="en-US" dirty="0" smtClean="0">
                <a:latin typeface="Courier New" panose="02070309020205020404" pitchFamily="49" charset="0"/>
              </a:rPr>
              <a:t>grade&lt;</a:t>
            </a:r>
            <a:r>
              <a:rPr lang="en-US" altLang="en-US" dirty="0" err="1" smtClean="0">
                <a:latin typeface="Courier New" panose="02070309020205020404" pitchFamily="49" charset="0"/>
              </a:rPr>
              <a:t>int</a:t>
            </a:r>
            <a:r>
              <a:rPr lang="en-US" altLang="en-US" dirty="0" smtClean="0">
                <a:latin typeface="Courier New" panose="02070309020205020404" pitchFamily="49" charset="0"/>
              </a:rPr>
              <a:t>&gt; </a:t>
            </a:r>
            <a:r>
              <a:rPr lang="en-US" altLang="en-US" dirty="0" err="1" smtClean="0">
                <a:latin typeface="Courier New" panose="02070309020205020404" pitchFamily="49" charset="0"/>
              </a:rPr>
              <a:t>testList</a:t>
            </a:r>
            <a:r>
              <a:rPr lang="en-US" altLang="en-US" dirty="0" smtClean="0">
                <a:latin typeface="Courier New" panose="02070309020205020404" pitchFamily="49" charset="0"/>
              </a:rPr>
              <a:t>[20];</a:t>
            </a:r>
          </a:p>
          <a:p>
            <a:pPr lvl="1">
              <a:spcBef>
                <a:spcPct val="50000"/>
              </a:spcBef>
              <a:buClr>
                <a:srgbClr val="3333CC"/>
              </a:buClr>
              <a:buFontTx/>
              <a:buNone/>
            </a:pPr>
            <a:r>
              <a:rPr lang="en-US" altLang="en-US" dirty="0" smtClean="0">
                <a:latin typeface="Courier New" panose="02070309020205020404" pitchFamily="49" charset="0"/>
              </a:rPr>
              <a:t>	grade&lt;double&gt; </a:t>
            </a:r>
            <a:r>
              <a:rPr lang="en-US" altLang="en-US" dirty="0" err="1" smtClean="0">
                <a:latin typeface="Courier New" panose="02070309020205020404" pitchFamily="49" charset="0"/>
              </a:rPr>
              <a:t>quizList</a:t>
            </a:r>
            <a:r>
              <a:rPr lang="en-US" altLang="en-US" dirty="0" smtClean="0">
                <a:latin typeface="Courier New" panose="02070309020205020404" pitchFamily="49" charset="0"/>
              </a:rPr>
              <a:t>[20];</a:t>
            </a:r>
          </a:p>
          <a:p>
            <a:pPr lvl="1">
              <a:spcBef>
                <a:spcPct val="50000"/>
              </a:spcBef>
              <a:buClr>
                <a:srgbClr val="3333CC"/>
              </a:buClr>
              <a:buFontTx/>
              <a:buNone/>
            </a:pPr>
            <a:r>
              <a:rPr lang="en-US" altLang="en-US" dirty="0" smtClean="0">
                <a:latin typeface="Courier New" panose="02070309020205020404" pitchFamily="49" charset="0"/>
              </a:rPr>
              <a:t> grade&lt;T&gt;::grade(</a:t>
            </a:r>
            <a:r>
              <a:rPr lang="en-US" altLang="en-US" dirty="0" err="1" smtClean="0">
                <a:latin typeface="Courier New" panose="02070309020205020404" pitchFamily="49" charset="0"/>
              </a:rPr>
              <a:t>const</a:t>
            </a:r>
            <a:r>
              <a:rPr lang="en-US" altLang="en-US" dirty="0" smtClean="0">
                <a:latin typeface="Courier New" panose="02070309020205020404" pitchFamily="49" charset="0"/>
              </a:rPr>
              <a:t> T &amp;</a:t>
            </a:r>
            <a:r>
              <a:rPr lang="en-US" altLang="en-US" dirty="0" err="1" smtClean="0">
                <a:latin typeface="Courier New" panose="02070309020205020404" pitchFamily="49" charset="0"/>
              </a:rPr>
              <a:t>myVar</a:t>
            </a:r>
            <a:r>
              <a:rPr lang="en-US" altLang="en-US" dirty="0" smtClean="0">
                <a:latin typeface="Courier New" panose="02070309020205020404" pitchFamily="49" charset="0"/>
              </a:rPr>
              <a:t>){</a:t>
            </a:r>
          </a:p>
          <a:p>
            <a:pPr lvl="1">
              <a:spcBef>
                <a:spcPct val="50000"/>
              </a:spcBef>
              <a:buClr>
                <a:srgbClr val="3333CC"/>
              </a:buClr>
              <a:buFontTx/>
              <a:buNone/>
            </a:pPr>
            <a:r>
              <a:rPr lang="en-US" altLang="en-US" dirty="0" smtClean="0">
                <a:latin typeface="Courier New" panose="02070309020205020404" pitchFamily="49" charset="0"/>
              </a:rPr>
              <a:t>    </a:t>
            </a:r>
            <a:r>
              <a:rPr lang="en-US" altLang="en-US" dirty="0" err="1" smtClean="0">
                <a:latin typeface="Courier New" panose="02070309020205020404" pitchFamily="49" charset="0"/>
              </a:rPr>
              <a:t>somedata</a:t>
            </a:r>
            <a:r>
              <a:rPr lang="en-US" altLang="en-US" dirty="0" smtClean="0">
                <a:latin typeface="Courier New" panose="02070309020205020404" pitchFamily="49" charset="0"/>
              </a:rPr>
              <a:t> = </a:t>
            </a:r>
            <a:r>
              <a:rPr lang="en-US" altLang="en-US" dirty="0" err="1" smtClean="0">
                <a:latin typeface="Courier New" panose="02070309020205020404" pitchFamily="49" charset="0"/>
              </a:rPr>
              <a:t>myVar</a:t>
            </a:r>
            <a:r>
              <a:rPr lang="en-US" altLang="en-US" dirty="0" smtClean="0">
                <a:latin typeface="Courier New" panose="02070309020205020404" pitchFamily="49" charset="0"/>
              </a:rPr>
              <a:t>;}</a:t>
            </a:r>
          </a:p>
          <a:p>
            <a:pPr>
              <a:spcBef>
                <a:spcPct val="50000"/>
              </a:spcBef>
            </a:pPr>
            <a:r>
              <a:rPr lang="en-US" altLang="en-US" dirty="0" smtClean="0"/>
              <a:t>Use as ordinary objects once defined</a:t>
            </a:r>
          </a:p>
        </p:txBody>
      </p:sp>
      <p:sp>
        <p:nvSpPr>
          <p:cNvPr id="4" name="Rectangle 3"/>
          <p:cNvSpPr/>
          <p:nvPr/>
        </p:nvSpPr>
        <p:spPr>
          <a:xfrm>
            <a:off x="1435100" y="3274220"/>
            <a:ext cx="1752600" cy="6000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52318822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en-US" smtClean="0"/>
              <a:t>Declaring </a:t>
            </a:r>
            <a:br>
              <a:rPr lang="en-US" altLang="en-US" smtClean="0"/>
            </a:br>
            <a:r>
              <a:rPr lang="en-US" altLang="en-US" smtClean="0"/>
              <a:t>Template Class Objects</a:t>
            </a:r>
          </a:p>
        </p:txBody>
      </p:sp>
      <p:sp>
        <p:nvSpPr>
          <p:cNvPr id="53251" name="Rectangle 3"/>
          <p:cNvSpPr>
            <a:spLocks noGrp="1" noChangeArrowheads="1"/>
          </p:cNvSpPr>
          <p:nvPr>
            <p:ph idx="1"/>
          </p:nvPr>
        </p:nvSpPr>
        <p:spPr/>
        <p:txBody>
          <a:bodyPr>
            <a:normAutofit/>
          </a:bodyPr>
          <a:lstStyle/>
          <a:p>
            <a:pPr eaLnBrk="1" hangingPunct="1"/>
            <a:r>
              <a:rPr lang="en-US" altLang="en-US" sz="3200" dirty="0" smtClean="0"/>
              <a:t>Once the class template is defined, objects may </a:t>
            </a:r>
            <a:br>
              <a:rPr lang="en-US" altLang="en-US" sz="3200" dirty="0" smtClean="0"/>
            </a:br>
            <a:r>
              <a:rPr lang="en-US" altLang="en-US" sz="3200" dirty="0" smtClean="0"/>
              <a:t>be declared</a:t>
            </a:r>
          </a:p>
          <a:p>
            <a:pPr lvl="1" eaLnBrk="1" hangingPunct="1"/>
            <a:r>
              <a:rPr lang="en-US" altLang="en-US" sz="2800" dirty="0" smtClean="0"/>
              <a:t>Declarations must indicate what type is to be used for T</a:t>
            </a:r>
          </a:p>
          <a:p>
            <a:pPr lvl="1" eaLnBrk="1" hangingPunct="1"/>
            <a:r>
              <a:rPr lang="en-US" altLang="en-US" sz="2800" dirty="0" smtClean="0"/>
              <a:t>Example:  To declare an object so it can hold a pair of integers:</a:t>
            </a:r>
            <a:br>
              <a:rPr lang="en-US" altLang="en-US" sz="2800" dirty="0" smtClean="0"/>
            </a:br>
            <a:r>
              <a:rPr lang="en-US" altLang="en-US" sz="2800" dirty="0" smtClean="0"/>
              <a:t>                             Pair&lt;</a:t>
            </a:r>
            <a:r>
              <a:rPr lang="en-US" altLang="en-US" sz="2800" dirty="0" err="1" smtClean="0"/>
              <a:t>int</a:t>
            </a:r>
            <a:r>
              <a:rPr lang="en-US" altLang="en-US" sz="2800" dirty="0" smtClean="0"/>
              <a:t>&gt; score;</a:t>
            </a:r>
          </a:p>
          <a:p>
            <a:pPr lvl="1" eaLnBrk="1" hangingPunct="1">
              <a:buFont typeface="Wingdings" panose="05000000000000000000" pitchFamily="2" charset="2"/>
              <a:buNone/>
            </a:pPr>
            <a:r>
              <a:rPr lang="en-US" altLang="en-US" sz="2800" dirty="0" smtClean="0"/>
              <a:t/>
            </a:r>
            <a:br>
              <a:rPr lang="en-US" altLang="en-US" sz="2800" dirty="0" smtClean="0"/>
            </a:br>
            <a:r>
              <a:rPr lang="en-US" altLang="en-US" sz="2800" dirty="0" smtClean="0"/>
              <a:t>                  or for a pair of characters:</a:t>
            </a:r>
            <a:br>
              <a:rPr lang="en-US" altLang="en-US" sz="2800" dirty="0" smtClean="0"/>
            </a:br>
            <a:r>
              <a:rPr lang="en-US" altLang="en-US" sz="2800" dirty="0" smtClean="0"/>
              <a:t>                             Pair&lt;char&gt; seats;</a:t>
            </a:r>
          </a:p>
        </p:txBody>
      </p:sp>
      <p:sp>
        <p:nvSpPr>
          <p:cNvPr id="5325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5310F"/>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rgbClr val="028DA0"/>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rgbClr val="05310F"/>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rgbClr val="028DA0"/>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rgbClr val="05310F"/>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5310F"/>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5310F"/>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5310F"/>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5310F"/>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400"/>
              <a:t>Slide 17- </a:t>
            </a:r>
            <a:fld id="{E55AD2DC-C569-4AF6-83F7-7FA129351118}" type="slidenum">
              <a:rPr lang="en-US" altLang="en-US" sz="1400"/>
              <a:pPr>
                <a:spcBef>
                  <a:spcPct val="0"/>
                </a:spcBef>
                <a:buClrTx/>
                <a:buSzTx/>
                <a:buFontTx/>
                <a:buNone/>
              </a:pPr>
              <a:t>24</a:t>
            </a:fld>
            <a:endParaRPr lang="en-CA" altLang="en-US" sz="1400"/>
          </a:p>
        </p:txBody>
      </p:sp>
    </p:spTree>
    <p:extLst>
      <p:ext uri="{BB962C8B-B14F-4D97-AF65-F5344CB8AC3E}">
        <p14:creationId xmlns:p14="http://schemas.microsoft.com/office/powerpoint/2010/main" val="2265127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en-US" smtClean="0"/>
              <a:t>Using the Objects</a:t>
            </a:r>
          </a:p>
        </p:txBody>
      </p:sp>
      <p:sp>
        <p:nvSpPr>
          <p:cNvPr id="55299" name="Rectangle 3"/>
          <p:cNvSpPr>
            <a:spLocks noGrp="1" noChangeArrowheads="1"/>
          </p:cNvSpPr>
          <p:nvPr>
            <p:ph idx="1"/>
          </p:nvPr>
        </p:nvSpPr>
        <p:spPr/>
        <p:txBody>
          <a:bodyPr>
            <a:normAutofit/>
          </a:bodyPr>
          <a:lstStyle/>
          <a:p>
            <a:pPr eaLnBrk="1" hangingPunct="1"/>
            <a:r>
              <a:rPr lang="en-US" altLang="en-US" sz="3600" dirty="0" smtClean="0"/>
              <a:t>After declaration, objects based on a template</a:t>
            </a:r>
            <a:br>
              <a:rPr lang="en-US" altLang="en-US" sz="3600" dirty="0" smtClean="0"/>
            </a:br>
            <a:r>
              <a:rPr lang="en-US" altLang="en-US" sz="3600" dirty="0" smtClean="0"/>
              <a:t>class are used just like any other objects</a:t>
            </a:r>
          </a:p>
          <a:p>
            <a:pPr lvl="1" eaLnBrk="1" hangingPunct="1"/>
            <a:r>
              <a:rPr lang="en-US" altLang="en-US" sz="3200" dirty="0" smtClean="0"/>
              <a:t>Continuing the previous example:</a:t>
            </a:r>
            <a:br>
              <a:rPr lang="en-US" altLang="en-US" sz="3200" dirty="0" smtClean="0"/>
            </a:br>
            <a:r>
              <a:rPr lang="en-US" altLang="en-US" sz="3200" dirty="0" smtClean="0"/>
              <a:t/>
            </a:r>
            <a:br>
              <a:rPr lang="en-US" altLang="en-US" sz="3200" dirty="0" smtClean="0"/>
            </a:br>
            <a:r>
              <a:rPr lang="en-US" altLang="en-US" sz="3200" dirty="0" smtClean="0"/>
              <a:t>                   </a:t>
            </a:r>
            <a:r>
              <a:rPr lang="en-US" altLang="en-US" sz="3200" dirty="0" err="1" smtClean="0"/>
              <a:t>score.set_element</a:t>
            </a:r>
            <a:r>
              <a:rPr lang="en-US" altLang="en-US" sz="3200" dirty="0" smtClean="0"/>
              <a:t>(1,3);</a:t>
            </a:r>
            <a:br>
              <a:rPr lang="en-US" altLang="en-US" sz="3200" dirty="0" smtClean="0"/>
            </a:br>
            <a:r>
              <a:rPr lang="en-US" altLang="en-US" sz="3200" dirty="0" smtClean="0"/>
              <a:t>                   </a:t>
            </a:r>
            <a:r>
              <a:rPr lang="en-US" altLang="en-US" sz="3200" dirty="0" err="1" smtClean="0"/>
              <a:t>score.set_element</a:t>
            </a:r>
            <a:r>
              <a:rPr lang="en-US" altLang="en-US" sz="3200" dirty="0" smtClean="0"/>
              <a:t>(2,0);</a:t>
            </a:r>
            <a:br>
              <a:rPr lang="en-US" altLang="en-US" sz="3200" dirty="0" smtClean="0"/>
            </a:br>
            <a:r>
              <a:rPr lang="en-US" altLang="en-US" sz="3200" dirty="0" smtClean="0"/>
              <a:t>                   </a:t>
            </a:r>
            <a:r>
              <a:rPr lang="en-US" altLang="en-US" sz="3200" dirty="0" err="1" smtClean="0"/>
              <a:t>seats.set_element</a:t>
            </a:r>
            <a:r>
              <a:rPr lang="en-US" altLang="en-US" sz="3200" dirty="0" smtClean="0"/>
              <a:t>(1, 'A');</a:t>
            </a:r>
          </a:p>
        </p:txBody>
      </p:sp>
      <p:sp>
        <p:nvSpPr>
          <p:cNvPr id="5530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5310F"/>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rgbClr val="028DA0"/>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rgbClr val="05310F"/>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rgbClr val="028DA0"/>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rgbClr val="05310F"/>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5310F"/>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5310F"/>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5310F"/>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5310F"/>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400"/>
              <a:t>Slide 17- </a:t>
            </a:r>
            <a:fld id="{F16921A4-1EE4-405B-93FD-A0CFE87B4B63}" type="slidenum">
              <a:rPr lang="en-US" altLang="en-US" sz="1400"/>
              <a:pPr>
                <a:spcBef>
                  <a:spcPct val="0"/>
                </a:spcBef>
                <a:buClrTx/>
                <a:buSzTx/>
                <a:buFontTx/>
                <a:buNone/>
              </a:pPr>
              <a:t>25</a:t>
            </a:fld>
            <a:endParaRPr lang="en-CA" altLang="en-US" sz="1400"/>
          </a:p>
        </p:txBody>
      </p:sp>
    </p:spTree>
    <p:extLst>
      <p:ext uri="{BB962C8B-B14F-4D97-AF65-F5344CB8AC3E}">
        <p14:creationId xmlns:p14="http://schemas.microsoft.com/office/powerpoint/2010/main" val="3953132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smtClean="0"/>
              <a:t>Defining the Member Functions</a:t>
            </a:r>
          </a:p>
        </p:txBody>
      </p:sp>
      <p:sp>
        <p:nvSpPr>
          <p:cNvPr id="57347" name="Rectangle 3"/>
          <p:cNvSpPr>
            <a:spLocks noGrp="1" noChangeArrowheads="1"/>
          </p:cNvSpPr>
          <p:nvPr>
            <p:ph idx="1"/>
          </p:nvPr>
        </p:nvSpPr>
        <p:spPr/>
        <p:txBody>
          <a:bodyPr>
            <a:normAutofit/>
          </a:bodyPr>
          <a:lstStyle/>
          <a:p>
            <a:pPr eaLnBrk="1" hangingPunct="1"/>
            <a:r>
              <a:rPr lang="en-US" altLang="en-US" sz="3600" dirty="0" smtClean="0"/>
              <a:t>Member functions of a template class are defined</a:t>
            </a:r>
            <a:br>
              <a:rPr lang="en-US" altLang="en-US" sz="3600" dirty="0" smtClean="0"/>
            </a:br>
            <a:r>
              <a:rPr lang="en-US" altLang="en-US" sz="3600" dirty="0" smtClean="0"/>
              <a:t>the same way as member functions of ordinary</a:t>
            </a:r>
            <a:br>
              <a:rPr lang="en-US" altLang="en-US" sz="3600" dirty="0" smtClean="0"/>
            </a:br>
            <a:r>
              <a:rPr lang="en-US" altLang="en-US" sz="3600" dirty="0" smtClean="0"/>
              <a:t>classes</a:t>
            </a:r>
          </a:p>
          <a:p>
            <a:pPr lvl="1" eaLnBrk="1" hangingPunct="1"/>
            <a:r>
              <a:rPr lang="en-US" altLang="en-US" sz="3200" dirty="0" smtClean="0"/>
              <a:t>The only difference is that the member function </a:t>
            </a:r>
            <a:br>
              <a:rPr lang="en-US" altLang="en-US" sz="3200" dirty="0" smtClean="0"/>
            </a:br>
            <a:r>
              <a:rPr lang="en-US" altLang="en-US" sz="3200" dirty="0" smtClean="0"/>
              <a:t>definitions are themselves templates</a:t>
            </a:r>
          </a:p>
        </p:txBody>
      </p:sp>
    </p:spTree>
    <p:extLst>
      <p:ext uri="{BB962C8B-B14F-4D97-AF65-F5344CB8AC3E}">
        <p14:creationId xmlns:p14="http://schemas.microsoft.com/office/powerpoint/2010/main" val="2243278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838200" y="131762"/>
            <a:ext cx="10515600" cy="1325563"/>
          </a:xfrm>
        </p:spPr>
        <p:txBody>
          <a:bodyPr/>
          <a:lstStyle/>
          <a:p>
            <a:pPr eaLnBrk="1" hangingPunct="1"/>
            <a:r>
              <a:rPr lang="en-US" altLang="en-US" dirty="0" smtClean="0"/>
              <a:t>Defining </a:t>
            </a:r>
            <a:r>
              <a:rPr lang="en-US" altLang="en-US" dirty="0" err="1" smtClean="0"/>
              <a:t>set_element</a:t>
            </a:r>
            <a:r>
              <a:rPr lang="en-US" altLang="en-US" dirty="0" smtClean="0"/>
              <a:t> </a:t>
            </a:r>
          </a:p>
        </p:txBody>
      </p:sp>
      <p:sp>
        <p:nvSpPr>
          <p:cNvPr id="61443" name="Rectangle 3"/>
          <p:cNvSpPr>
            <a:spLocks noGrp="1" noChangeArrowheads="1"/>
          </p:cNvSpPr>
          <p:nvPr>
            <p:ph idx="1"/>
          </p:nvPr>
        </p:nvSpPr>
        <p:spPr>
          <a:xfrm>
            <a:off x="838200" y="1330325"/>
            <a:ext cx="11201400" cy="4351338"/>
          </a:xfrm>
        </p:spPr>
        <p:txBody>
          <a:bodyPr>
            <a:noAutofit/>
          </a:bodyPr>
          <a:lstStyle/>
          <a:p>
            <a:pPr eaLnBrk="1" hangingPunct="1"/>
            <a:r>
              <a:rPr lang="en-US" altLang="en-US" sz="3200" dirty="0"/>
              <a:t>Here is a definition for </a:t>
            </a:r>
            <a:r>
              <a:rPr lang="en-US" altLang="en-US" sz="3200" dirty="0" err="1"/>
              <a:t>set_element</a:t>
            </a:r>
            <a:r>
              <a:rPr lang="en-US" altLang="en-US" sz="3200" dirty="0"/>
              <a:t> in the </a:t>
            </a:r>
            <a:r>
              <a:rPr lang="en-US" altLang="en-US" sz="3200" dirty="0" smtClean="0"/>
              <a:t>template </a:t>
            </a:r>
            <a:r>
              <a:rPr lang="en-US" altLang="en-US" sz="3200" dirty="0"/>
              <a:t>class Pair</a:t>
            </a:r>
            <a:r>
              <a:rPr lang="en-US" altLang="en-US" dirty="0"/>
              <a:t/>
            </a:r>
            <a:br>
              <a:rPr lang="en-US" altLang="en-US" dirty="0"/>
            </a:br>
            <a:r>
              <a:rPr lang="en-US" altLang="en-US" dirty="0"/>
              <a:t/>
            </a:r>
            <a:br>
              <a:rPr lang="en-US" altLang="en-US" dirty="0"/>
            </a:br>
            <a:r>
              <a:rPr lang="en-US" altLang="en-US" b="1" dirty="0">
                <a:latin typeface="Courier New" panose="02070309020205020404" pitchFamily="49" charset="0"/>
                <a:cs typeface="Courier New" panose="02070309020205020404" pitchFamily="49" charset="0"/>
              </a:rPr>
              <a:t>void Pair&lt;T&gt;::</a:t>
            </a:r>
            <a:r>
              <a:rPr lang="en-US" altLang="en-US" b="1" dirty="0" err="1">
                <a:latin typeface="Courier New" panose="02070309020205020404" pitchFamily="49" charset="0"/>
                <a:cs typeface="Courier New" panose="02070309020205020404" pitchFamily="49" charset="0"/>
              </a:rPr>
              <a:t>set_element</a:t>
            </a:r>
            <a:r>
              <a:rPr lang="en-US" altLang="en-US" b="1" dirty="0">
                <a:latin typeface="Courier New" panose="02070309020205020404" pitchFamily="49" charset="0"/>
                <a:cs typeface="Courier New" panose="02070309020205020404" pitchFamily="49" charset="0"/>
              </a:rPr>
              <a:t>(</a:t>
            </a:r>
            <a:r>
              <a:rPr lang="en-US" altLang="en-US" b="1" dirty="0" err="1">
                <a:latin typeface="Courier New" panose="02070309020205020404" pitchFamily="49" charset="0"/>
                <a:cs typeface="Courier New" panose="02070309020205020404" pitchFamily="49" charset="0"/>
              </a:rPr>
              <a:t>int</a:t>
            </a:r>
            <a:r>
              <a:rPr lang="en-US" altLang="en-US" b="1" dirty="0">
                <a:latin typeface="Courier New" panose="02070309020205020404" pitchFamily="49" charset="0"/>
                <a:cs typeface="Courier New" panose="02070309020205020404" pitchFamily="49" charset="0"/>
              </a:rPr>
              <a:t> position, T value)</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if (position = = 1)</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first = value;</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else if (position = = 2)</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second = value;</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else</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12778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5"/>
          <p:cNvSpPr>
            <a:spLocks noGrp="1" noChangeArrowheads="1"/>
          </p:cNvSpPr>
          <p:nvPr>
            <p:ph type="title"/>
          </p:nvPr>
        </p:nvSpPr>
        <p:spPr/>
        <p:txBody>
          <a:bodyPr/>
          <a:lstStyle/>
          <a:p>
            <a:pPr eaLnBrk="1" hangingPunct="1"/>
            <a:r>
              <a:rPr lang="en-US" altLang="en-US" smtClean="0"/>
              <a:t>Defining a Pair Constructor</a:t>
            </a:r>
          </a:p>
        </p:txBody>
      </p:sp>
      <p:sp>
        <p:nvSpPr>
          <p:cNvPr id="59395" name="Rectangle 6"/>
          <p:cNvSpPr>
            <a:spLocks noGrp="1" noChangeArrowheads="1"/>
          </p:cNvSpPr>
          <p:nvPr>
            <p:ph idx="1"/>
          </p:nvPr>
        </p:nvSpPr>
        <p:spPr>
          <a:xfrm>
            <a:off x="838200" y="1825625"/>
            <a:ext cx="11125200" cy="4351338"/>
          </a:xfrm>
        </p:spPr>
        <p:txBody>
          <a:bodyPr>
            <a:normAutofit/>
          </a:bodyPr>
          <a:lstStyle/>
          <a:p>
            <a:pPr eaLnBrk="1" hangingPunct="1">
              <a:lnSpc>
                <a:spcPct val="90000"/>
              </a:lnSpc>
            </a:pPr>
            <a:r>
              <a:rPr lang="en-US" altLang="en-US" sz="3200" dirty="0" smtClean="0"/>
              <a:t>This is a definition of the constructor for class</a:t>
            </a:r>
            <a:br>
              <a:rPr lang="en-US" altLang="en-US" sz="3200" dirty="0" smtClean="0"/>
            </a:br>
            <a:r>
              <a:rPr lang="en-US" altLang="en-US" sz="3200" dirty="0" smtClean="0"/>
              <a:t>Pair that takes two arguments</a:t>
            </a:r>
            <a:r>
              <a:rPr lang="en-US" altLang="en-US" dirty="0" smtClean="0"/>
              <a:t/>
            </a:r>
            <a:br>
              <a:rPr lang="en-US" altLang="en-US" dirty="0" smtClean="0"/>
            </a:br>
            <a:r>
              <a:rPr lang="en-US" altLang="en-US" dirty="0" smtClean="0"/>
              <a:t/>
            </a:r>
            <a:br>
              <a:rPr lang="en-US" altLang="en-US" dirty="0" smtClean="0"/>
            </a:br>
            <a:r>
              <a:rPr lang="en-US" altLang="en-US" dirty="0" smtClean="0"/>
              <a:t>  </a:t>
            </a:r>
            <a:r>
              <a:rPr lang="en-US" altLang="en-US" b="1" dirty="0" smtClean="0">
                <a:latin typeface="Courier New" panose="02070309020205020404" pitchFamily="49" charset="0"/>
                <a:cs typeface="Courier New" panose="02070309020205020404" pitchFamily="49" charset="0"/>
              </a:rPr>
              <a:t>template&lt;class T&gt;</a:t>
            </a:r>
            <a:br>
              <a:rPr lang="en-US" altLang="en-US" b="1" dirty="0" smtClean="0">
                <a:latin typeface="Courier New" panose="02070309020205020404" pitchFamily="49" charset="0"/>
                <a:cs typeface="Courier New" panose="02070309020205020404" pitchFamily="49" charset="0"/>
              </a:rPr>
            </a:br>
            <a:r>
              <a:rPr lang="en-US" altLang="en-US" b="1" dirty="0" smtClean="0">
                <a:latin typeface="Courier New" panose="02070309020205020404" pitchFamily="49" charset="0"/>
                <a:cs typeface="Courier New" panose="02070309020205020404" pitchFamily="49" charset="0"/>
              </a:rPr>
              <a:t> Pair&lt;T&gt;::Pair(T </a:t>
            </a:r>
            <a:r>
              <a:rPr lang="en-US" altLang="en-US" b="1" dirty="0" err="1" smtClean="0">
                <a:latin typeface="Courier New" panose="02070309020205020404" pitchFamily="49" charset="0"/>
                <a:cs typeface="Courier New" panose="02070309020205020404" pitchFamily="49" charset="0"/>
              </a:rPr>
              <a:t>first_value</a:t>
            </a:r>
            <a:r>
              <a:rPr lang="en-US" altLang="en-US" b="1" dirty="0" smtClean="0">
                <a:latin typeface="Courier New" panose="02070309020205020404" pitchFamily="49" charset="0"/>
                <a:cs typeface="Courier New" panose="02070309020205020404" pitchFamily="49" charset="0"/>
              </a:rPr>
              <a:t>, T </a:t>
            </a:r>
            <a:r>
              <a:rPr lang="en-US" altLang="en-US" b="1" dirty="0" err="1" smtClean="0">
                <a:latin typeface="Courier New" panose="02070309020205020404" pitchFamily="49" charset="0"/>
                <a:cs typeface="Courier New" panose="02070309020205020404" pitchFamily="49" charset="0"/>
              </a:rPr>
              <a:t>second_value</a:t>
            </a:r>
            <a:r>
              <a:rPr lang="en-US" altLang="en-US" b="1" dirty="0" smtClean="0">
                <a:latin typeface="Courier New" panose="02070309020205020404" pitchFamily="49" charset="0"/>
                <a:cs typeface="Courier New" panose="02070309020205020404" pitchFamily="49" charset="0"/>
              </a:rPr>
              <a:t>)</a:t>
            </a:r>
            <a:br>
              <a:rPr lang="en-US" altLang="en-US" b="1" dirty="0" smtClean="0">
                <a:latin typeface="Courier New" panose="02070309020205020404" pitchFamily="49" charset="0"/>
                <a:cs typeface="Courier New" panose="02070309020205020404" pitchFamily="49" charset="0"/>
              </a:rPr>
            </a:br>
            <a:r>
              <a:rPr lang="en-US" altLang="en-US" b="1" dirty="0" smtClean="0">
                <a:latin typeface="Courier New" panose="02070309020205020404" pitchFamily="49" charset="0"/>
                <a:cs typeface="Courier New" panose="02070309020205020404" pitchFamily="49" charset="0"/>
              </a:rPr>
              <a:t>        : first(</a:t>
            </a:r>
            <a:r>
              <a:rPr lang="en-US" altLang="en-US" b="1" dirty="0" err="1" smtClean="0">
                <a:latin typeface="Courier New" panose="02070309020205020404" pitchFamily="49" charset="0"/>
                <a:cs typeface="Courier New" panose="02070309020205020404" pitchFamily="49" charset="0"/>
              </a:rPr>
              <a:t>first_value</a:t>
            </a:r>
            <a:r>
              <a:rPr lang="en-US" altLang="en-US" b="1" dirty="0" smtClean="0">
                <a:latin typeface="Courier New" panose="02070309020205020404" pitchFamily="49" charset="0"/>
                <a:cs typeface="Courier New" panose="02070309020205020404" pitchFamily="49" charset="0"/>
              </a:rPr>
              <a:t>), second(</a:t>
            </a:r>
            <a:r>
              <a:rPr lang="en-US" altLang="en-US" b="1" dirty="0" err="1" smtClean="0">
                <a:latin typeface="Courier New" panose="02070309020205020404" pitchFamily="49" charset="0"/>
                <a:cs typeface="Courier New" panose="02070309020205020404" pitchFamily="49" charset="0"/>
              </a:rPr>
              <a:t>second_value</a:t>
            </a:r>
            <a:r>
              <a:rPr lang="en-US" altLang="en-US" b="1" dirty="0" smtClean="0">
                <a:latin typeface="Courier New" panose="02070309020205020404" pitchFamily="49" charset="0"/>
                <a:cs typeface="Courier New" panose="02070309020205020404" pitchFamily="49" charset="0"/>
              </a:rPr>
              <a:t>)</a:t>
            </a:r>
            <a:br>
              <a:rPr lang="en-US" altLang="en-US" b="1" dirty="0" smtClean="0">
                <a:latin typeface="Courier New" panose="02070309020205020404" pitchFamily="49" charset="0"/>
                <a:cs typeface="Courier New" panose="02070309020205020404" pitchFamily="49" charset="0"/>
              </a:rPr>
            </a:br>
            <a:r>
              <a:rPr lang="en-US" altLang="en-US" b="1" dirty="0" smtClean="0">
                <a:latin typeface="Courier New" panose="02070309020205020404" pitchFamily="49" charset="0"/>
                <a:cs typeface="Courier New" panose="02070309020205020404" pitchFamily="49" charset="0"/>
              </a:rPr>
              <a:t>   {</a:t>
            </a:r>
            <a:br>
              <a:rPr lang="en-US" altLang="en-US" b="1" dirty="0" smtClean="0">
                <a:latin typeface="Courier New" panose="02070309020205020404" pitchFamily="49" charset="0"/>
                <a:cs typeface="Courier New" panose="02070309020205020404" pitchFamily="49" charset="0"/>
              </a:rPr>
            </a:br>
            <a:r>
              <a:rPr lang="en-US" altLang="en-US" b="1" dirty="0" smtClean="0">
                <a:latin typeface="Courier New" panose="02070309020205020404" pitchFamily="49" charset="0"/>
                <a:cs typeface="Courier New" panose="02070309020205020404" pitchFamily="49" charset="0"/>
              </a:rPr>
              <a:t>      //No body needed due to initialization above </a:t>
            </a:r>
            <a:br>
              <a:rPr lang="en-US" altLang="en-US" b="1" dirty="0" smtClean="0">
                <a:latin typeface="Courier New" panose="02070309020205020404" pitchFamily="49" charset="0"/>
                <a:cs typeface="Courier New" panose="02070309020205020404" pitchFamily="49" charset="0"/>
              </a:rPr>
            </a:br>
            <a:r>
              <a:rPr lang="en-US" altLang="en-US" b="1" dirty="0" smtClean="0">
                <a:latin typeface="Courier New" panose="02070309020205020404" pitchFamily="49" charset="0"/>
                <a:cs typeface="Courier New" panose="02070309020205020404" pitchFamily="49" charset="0"/>
              </a:rPr>
              <a:t>   }</a:t>
            </a:r>
          </a:p>
          <a:p>
            <a:pPr marL="457200" lvl="1" indent="0" eaLnBrk="1" hangingPunct="1">
              <a:lnSpc>
                <a:spcPct val="90000"/>
              </a:lnSpc>
              <a:buNone/>
            </a:pPr>
            <a:r>
              <a:rPr lang="en-US" altLang="en-US" sz="3200" i="1" dirty="0" smtClean="0"/>
              <a:t>The class name includes &lt;T&gt;</a:t>
            </a:r>
          </a:p>
        </p:txBody>
      </p:sp>
      <p:grpSp>
        <p:nvGrpSpPr>
          <p:cNvPr id="59397" name="Group 7"/>
          <p:cNvGrpSpPr>
            <a:grpSpLocks/>
          </p:cNvGrpSpPr>
          <p:nvPr/>
        </p:nvGrpSpPr>
        <p:grpSpPr bwMode="auto">
          <a:xfrm>
            <a:off x="666750" y="3648076"/>
            <a:ext cx="685800" cy="1990725"/>
            <a:chOff x="228" y="2136"/>
            <a:chExt cx="432" cy="1254"/>
          </a:xfrm>
        </p:grpSpPr>
        <p:sp>
          <p:nvSpPr>
            <p:cNvPr id="59398" name="Line 2"/>
            <p:cNvSpPr>
              <a:spLocks noChangeShapeType="1"/>
            </p:cNvSpPr>
            <p:nvPr/>
          </p:nvSpPr>
          <p:spPr bwMode="auto">
            <a:xfrm flipH="1" flipV="1">
              <a:off x="228" y="3378"/>
              <a:ext cx="210" cy="0"/>
            </a:xfrm>
            <a:prstGeom prst="line">
              <a:avLst/>
            </a:prstGeom>
            <a:noFill/>
            <a:ln w="571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399" name="Line 3"/>
            <p:cNvSpPr>
              <a:spLocks noChangeShapeType="1"/>
            </p:cNvSpPr>
            <p:nvPr/>
          </p:nvSpPr>
          <p:spPr bwMode="auto">
            <a:xfrm flipV="1">
              <a:off x="240" y="2316"/>
              <a:ext cx="0" cy="1074"/>
            </a:xfrm>
            <a:prstGeom prst="line">
              <a:avLst/>
            </a:prstGeom>
            <a:noFill/>
            <a:ln w="571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00" name="Line 4"/>
            <p:cNvSpPr>
              <a:spLocks noChangeShapeType="1"/>
            </p:cNvSpPr>
            <p:nvPr/>
          </p:nvSpPr>
          <p:spPr bwMode="auto">
            <a:xfrm flipV="1">
              <a:off x="240" y="2136"/>
              <a:ext cx="420" cy="192"/>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1764805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en-US" smtClean="0"/>
              <a:t>Template Class Names</a:t>
            </a:r>
            <a:br>
              <a:rPr lang="en-US" altLang="en-US" smtClean="0"/>
            </a:br>
            <a:r>
              <a:rPr lang="en-US" altLang="en-US" smtClean="0"/>
              <a:t> as Parameters</a:t>
            </a:r>
          </a:p>
        </p:txBody>
      </p:sp>
      <p:sp>
        <p:nvSpPr>
          <p:cNvPr id="63491" name="Rectangle 3"/>
          <p:cNvSpPr>
            <a:spLocks noGrp="1" noChangeArrowheads="1"/>
          </p:cNvSpPr>
          <p:nvPr>
            <p:ph idx="1"/>
          </p:nvPr>
        </p:nvSpPr>
        <p:spPr/>
        <p:txBody>
          <a:bodyPr/>
          <a:lstStyle/>
          <a:p>
            <a:pPr eaLnBrk="1" hangingPunct="1"/>
            <a:r>
              <a:rPr lang="en-US" altLang="en-US" sz="3200" dirty="0" smtClean="0"/>
              <a:t>The name of a template class may be used as the type of a function parameter</a:t>
            </a:r>
          </a:p>
          <a:p>
            <a:r>
              <a:rPr lang="en-US" altLang="en-US" sz="3200" dirty="0" smtClean="0"/>
              <a:t>Example:    To create a parameter of type Pair&lt;</a:t>
            </a:r>
            <a:r>
              <a:rPr lang="en-US" altLang="en-US" sz="3200" dirty="0" err="1" smtClean="0"/>
              <a:t>int</a:t>
            </a:r>
            <a:r>
              <a:rPr lang="en-US" altLang="en-US" sz="3200" dirty="0" smtClean="0"/>
              <a:t>&gt;:</a:t>
            </a:r>
            <a:r>
              <a:rPr lang="en-US" altLang="en-US" dirty="0" smtClean="0"/>
              <a:t/>
            </a:r>
            <a:br>
              <a:rPr lang="en-US" altLang="en-US" dirty="0" smtClean="0"/>
            </a:br>
            <a:r>
              <a:rPr lang="en-US" altLang="en-US" dirty="0" smtClean="0"/>
              <a:t/>
            </a:r>
            <a:br>
              <a:rPr lang="en-US" altLang="en-US" dirty="0" smtClean="0"/>
            </a:br>
            <a:r>
              <a:rPr lang="en-US" altLang="en-US" b="1" dirty="0" smtClean="0">
                <a:latin typeface="Courier New" panose="02070309020205020404" pitchFamily="49" charset="0"/>
                <a:cs typeface="Courier New" panose="02070309020205020404" pitchFamily="49" charset="0"/>
              </a:rPr>
              <a:t>  </a:t>
            </a:r>
            <a:r>
              <a:rPr lang="en-US" altLang="en-US" b="1" dirty="0" err="1" smtClean="0">
                <a:latin typeface="Courier New" panose="02070309020205020404" pitchFamily="49" charset="0"/>
                <a:cs typeface="Courier New" panose="02070309020205020404" pitchFamily="49" charset="0"/>
              </a:rPr>
              <a:t>int</a:t>
            </a:r>
            <a:r>
              <a:rPr lang="en-US" altLang="en-US" b="1" dirty="0" smtClean="0">
                <a:latin typeface="Courier New" panose="02070309020205020404" pitchFamily="49" charset="0"/>
                <a:cs typeface="Courier New" panose="02070309020205020404" pitchFamily="49" charset="0"/>
              </a:rPr>
              <a:t> </a:t>
            </a:r>
            <a:r>
              <a:rPr lang="en-US" altLang="en-US" b="1" dirty="0" err="1" smtClean="0">
                <a:latin typeface="Courier New" panose="02070309020205020404" pitchFamily="49" charset="0"/>
                <a:cs typeface="Courier New" panose="02070309020205020404" pitchFamily="49" charset="0"/>
              </a:rPr>
              <a:t>add_up</a:t>
            </a:r>
            <a:r>
              <a:rPr lang="en-US" altLang="en-US" b="1" dirty="0" smtClean="0">
                <a:latin typeface="Courier New" panose="02070309020205020404" pitchFamily="49" charset="0"/>
                <a:cs typeface="Courier New" panose="02070309020205020404" pitchFamily="49" charset="0"/>
              </a:rPr>
              <a:t>(</a:t>
            </a:r>
            <a:r>
              <a:rPr lang="en-US" altLang="en-US" b="1" dirty="0" err="1" smtClean="0">
                <a:latin typeface="Courier New" panose="02070309020205020404" pitchFamily="49" charset="0"/>
                <a:cs typeface="Courier New" panose="02070309020205020404" pitchFamily="49" charset="0"/>
              </a:rPr>
              <a:t>const</a:t>
            </a:r>
            <a:r>
              <a:rPr lang="en-US" altLang="en-US" b="1" dirty="0" smtClean="0">
                <a:latin typeface="Courier New" panose="02070309020205020404" pitchFamily="49" charset="0"/>
                <a:cs typeface="Courier New" panose="02070309020205020404" pitchFamily="49" charset="0"/>
              </a:rPr>
              <a:t> Pair&lt;</a:t>
            </a:r>
            <a:r>
              <a:rPr lang="en-US" altLang="en-US" b="1" dirty="0" err="1" smtClean="0">
                <a:latin typeface="Courier New" panose="02070309020205020404" pitchFamily="49" charset="0"/>
                <a:cs typeface="Courier New" panose="02070309020205020404" pitchFamily="49" charset="0"/>
              </a:rPr>
              <a:t>int</a:t>
            </a:r>
            <a:r>
              <a:rPr lang="en-US" altLang="en-US" b="1" dirty="0" smtClean="0">
                <a:latin typeface="Courier New" panose="02070309020205020404" pitchFamily="49" charset="0"/>
                <a:cs typeface="Courier New" panose="02070309020205020404" pitchFamily="49" charset="0"/>
              </a:rPr>
              <a:t>&gt; &amp;</a:t>
            </a:r>
            <a:r>
              <a:rPr lang="en-US" altLang="en-US" b="1" dirty="0" err="1" smtClean="0">
                <a:latin typeface="Courier New" panose="02070309020205020404" pitchFamily="49" charset="0"/>
                <a:cs typeface="Courier New" panose="02070309020205020404" pitchFamily="49" charset="0"/>
              </a:rPr>
              <a:t>the_pair</a:t>
            </a:r>
            <a:r>
              <a:rPr lang="en-US" altLang="en-US" b="1" dirty="0" smtClean="0">
                <a:latin typeface="Courier New" panose="02070309020205020404" pitchFamily="49" charset="0"/>
                <a:cs typeface="Courier New" panose="02070309020205020404" pitchFamily="49" charset="0"/>
              </a:rPr>
              <a:t>);</a:t>
            </a:r>
            <a:br>
              <a:rPr lang="en-US" altLang="en-US" b="1" dirty="0" smtClean="0">
                <a:latin typeface="Courier New" panose="02070309020205020404" pitchFamily="49" charset="0"/>
                <a:cs typeface="Courier New" panose="02070309020205020404" pitchFamily="49" charset="0"/>
              </a:rPr>
            </a:br>
            <a:r>
              <a:rPr lang="en-US" altLang="en-US" dirty="0" smtClean="0">
                <a:latin typeface="Courier New" panose="02070309020205020404" pitchFamily="49" charset="0"/>
                <a:cs typeface="Courier New" panose="02070309020205020404" pitchFamily="49" charset="0"/>
              </a:rPr>
              <a:t>  //Returns the sum of two integers in </a:t>
            </a:r>
            <a:r>
              <a:rPr lang="en-US" altLang="en-US" dirty="0" err="1" smtClean="0">
                <a:latin typeface="Courier New" panose="02070309020205020404" pitchFamily="49" charset="0"/>
                <a:cs typeface="Courier New" panose="02070309020205020404" pitchFamily="49" charset="0"/>
              </a:rPr>
              <a:t>the_pair</a:t>
            </a:r>
            <a:endParaRPr lang="en-US" altLang="en-US"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78230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smtClean="0"/>
              <a:t>Function Templates</a:t>
            </a:r>
          </a:p>
        </p:txBody>
      </p:sp>
      <p:sp>
        <p:nvSpPr>
          <p:cNvPr id="39939" name="Rectangle 3"/>
          <p:cNvSpPr>
            <a:spLocks noGrp="1" noChangeArrowheads="1"/>
          </p:cNvSpPr>
          <p:nvPr>
            <p:ph idx="1"/>
          </p:nvPr>
        </p:nvSpPr>
        <p:spPr/>
        <p:txBody>
          <a:bodyPr/>
          <a:lstStyle/>
          <a:p>
            <a:r>
              <a:rPr lang="en-US" altLang="en-US" u="sng" smtClean="0"/>
              <a:t>Function template</a:t>
            </a:r>
            <a:r>
              <a:rPr lang="en-US" altLang="en-US" smtClean="0"/>
              <a:t>: a pattern for a function that can work with many data types</a:t>
            </a:r>
          </a:p>
          <a:p>
            <a:r>
              <a:rPr lang="en-US" altLang="en-US" smtClean="0"/>
              <a:t>When written, parameters are left for the data types</a:t>
            </a:r>
          </a:p>
          <a:p>
            <a:r>
              <a:rPr lang="en-US" altLang="en-US" smtClean="0"/>
              <a:t>When called, compiler generates code for specific data types in function call </a:t>
            </a:r>
          </a:p>
        </p:txBody>
      </p:sp>
    </p:spTree>
    <p:extLst>
      <p:ext uri="{BB962C8B-B14F-4D97-AF65-F5344CB8AC3E}">
        <p14:creationId xmlns:p14="http://schemas.microsoft.com/office/powerpoint/2010/main" val="1914699180"/>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266700" y="301625"/>
            <a:ext cx="10515600" cy="1325563"/>
          </a:xfrm>
        </p:spPr>
        <p:txBody>
          <a:bodyPr/>
          <a:lstStyle/>
          <a:p>
            <a:pPr eaLnBrk="1" hangingPunct="1"/>
            <a:r>
              <a:rPr lang="en-US" altLang="en-US" dirty="0" smtClean="0"/>
              <a:t>Template Functions with Template Class Parameters</a:t>
            </a:r>
          </a:p>
        </p:txBody>
      </p:sp>
      <p:sp>
        <p:nvSpPr>
          <p:cNvPr id="65539" name="Rectangle 3"/>
          <p:cNvSpPr>
            <a:spLocks noGrp="1" noChangeArrowheads="1"/>
          </p:cNvSpPr>
          <p:nvPr>
            <p:ph idx="1"/>
          </p:nvPr>
        </p:nvSpPr>
        <p:spPr/>
        <p:txBody>
          <a:bodyPr/>
          <a:lstStyle/>
          <a:p>
            <a:pPr eaLnBrk="1" hangingPunct="1"/>
            <a:r>
              <a:rPr lang="en-US" altLang="en-US" sz="3600" dirty="0" smtClean="0"/>
              <a:t>Function </a:t>
            </a:r>
            <a:r>
              <a:rPr lang="en-US" altLang="en-US" sz="3600" dirty="0" err="1" smtClean="0"/>
              <a:t>add_up</a:t>
            </a:r>
            <a:r>
              <a:rPr lang="en-US" altLang="en-US" sz="3600" dirty="0" smtClean="0"/>
              <a:t> from a previous example can</a:t>
            </a:r>
            <a:br>
              <a:rPr lang="en-US" altLang="en-US" sz="3600" dirty="0" smtClean="0"/>
            </a:br>
            <a:r>
              <a:rPr lang="en-US" altLang="en-US" sz="3600" dirty="0" smtClean="0"/>
              <a:t>be made more general as a template function:</a:t>
            </a:r>
            <a:r>
              <a:rPr lang="en-US" altLang="en-US" dirty="0" smtClean="0"/>
              <a:t/>
            </a:r>
            <a:br>
              <a:rPr lang="en-US" altLang="en-US" dirty="0" smtClean="0"/>
            </a:br>
            <a:r>
              <a:rPr lang="en-US" altLang="en-US" dirty="0" smtClean="0"/>
              <a:t/>
            </a:r>
            <a:br>
              <a:rPr lang="en-US" altLang="en-US" dirty="0" smtClean="0"/>
            </a:br>
            <a:r>
              <a:rPr lang="en-US" altLang="en-US" b="1" dirty="0" smtClean="0">
                <a:latin typeface="Courier New" panose="02070309020205020404" pitchFamily="49" charset="0"/>
                <a:cs typeface="Courier New" panose="02070309020205020404" pitchFamily="49" charset="0"/>
              </a:rPr>
              <a:t>template&lt;class T&gt;</a:t>
            </a:r>
            <a:br>
              <a:rPr lang="en-US" altLang="en-US" b="1" dirty="0" smtClean="0">
                <a:latin typeface="Courier New" panose="02070309020205020404" pitchFamily="49" charset="0"/>
                <a:cs typeface="Courier New" panose="02070309020205020404" pitchFamily="49" charset="0"/>
              </a:rPr>
            </a:br>
            <a:r>
              <a:rPr lang="en-US" altLang="en-US" b="1" dirty="0" smtClean="0">
                <a:latin typeface="Courier New" panose="02070309020205020404" pitchFamily="49" charset="0"/>
                <a:cs typeface="Courier New" panose="02070309020205020404" pitchFamily="49" charset="0"/>
              </a:rPr>
              <a:t>T </a:t>
            </a:r>
            <a:r>
              <a:rPr lang="en-US" altLang="en-US" b="1" dirty="0" err="1" smtClean="0">
                <a:latin typeface="Courier New" panose="02070309020205020404" pitchFamily="49" charset="0"/>
                <a:cs typeface="Courier New" panose="02070309020205020404" pitchFamily="49" charset="0"/>
              </a:rPr>
              <a:t>add_up</a:t>
            </a:r>
            <a:r>
              <a:rPr lang="en-US" altLang="en-US" b="1" dirty="0" smtClean="0">
                <a:latin typeface="Courier New" panose="02070309020205020404" pitchFamily="49" charset="0"/>
                <a:cs typeface="Courier New" panose="02070309020205020404" pitchFamily="49" charset="0"/>
              </a:rPr>
              <a:t>(</a:t>
            </a:r>
            <a:r>
              <a:rPr lang="en-US" altLang="en-US" b="1" dirty="0" err="1" smtClean="0">
                <a:latin typeface="Courier New" panose="02070309020205020404" pitchFamily="49" charset="0"/>
                <a:cs typeface="Courier New" panose="02070309020205020404" pitchFamily="49" charset="0"/>
              </a:rPr>
              <a:t>const</a:t>
            </a:r>
            <a:r>
              <a:rPr lang="en-US" altLang="en-US" b="1" dirty="0" smtClean="0">
                <a:latin typeface="Courier New" panose="02070309020205020404" pitchFamily="49" charset="0"/>
                <a:cs typeface="Courier New" panose="02070309020205020404" pitchFamily="49" charset="0"/>
              </a:rPr>
              <a:t> Pair&lt;T&gt; &amp;</a:t>
            </a:r>
            <a:r>
              <a:rPr lang="en-US" altLang="en-US" b="1" dirty="0" err="1" smtClean="0">
                <a:latin typeface="Courier New" panose="02070309020205020404" pitchFamily="49" charset="0"/>
                <a:cs typeface="Courier New" panose="02070309020205020404" pitchFamily="49" charset="0"/>
              </a:rPr>
              <a:t>the_pair</a:t>
            </a:r>
            <a:r>
              <a:rPr lang="en-US" altLang="en-US" b="1" dirty="0" smtClean="0">
                <a:latin typeface="Courier New" panose="02070309020205020404" pitchFamily="49" charset="0"/>
                <a:cs typeface="Courier New" panose="02070309020205020404" pitchFamily="49" charset="0"/>
              </a:rPr>
              <a:t>)</a:t>
            </a:r>
            <a:r>
              <a:rPr lang="en-US" altLang="en-US" dirty="0" smtClean="0">
                <a:latin typeface="Courier New" panose="02070309020205020404" pitchFamily="49" charset="0"/>
                <a:cs typeface="Courier New" panose="02070309020205020404" pitchFamily="49" charset="0"/>
              </a:rPr>
              <a:t/>
            </a:r>
            <a:br>
              <a:rPr lang="en-US" altLang="en-US" dirty="0" smtClean="0">
                <a:latin typeface="Courier New" panose="02070309020205020404" pitchFamily="49" charset="0"/>
                <a:cs typeface="Courier New" panose="02070309020205020404" pitchFamily="49" charset="0"/>
              </a:rPr>
            </a:br>
            <a:r>
              <a:rPr lang="en-US" altLang="en-US" dirty="0" smtClean="0">
                <a:latin typeface="Courier New" panose="02070309020205020404" pitchFamily="49" charset="0"/>
                <a:cs typeface="Courier New" panose="02070309020205020404" pitchFamily="49" charset="0"/>
              </a:rPr>
              <a:t>//Precondition:  operator + is defined for T</a:t>
            </a:r>
            <a:br>
              <a:rPr lang="en-US" altLang="en-US" dirty="0" smtClean="0">
                <a:latin typeface="Courier New" panose="02070309020205020404" pitchFamily="49" charset="0"/>
                <a:cs typeface="Courier New" panose="02070309020205020404" pitchFamily="49" charset="0"/>
              </a:rPr>
            </a:br>
            <a:r>
              <a:rPr lang="en-US" altLang="en-US" dirty="0" smtClean="0">
                <a:latin typeface="Courier New" panose="02070309020205020404" pitchFamily="49" charset="0"/>
                <a:cs typeface="Courier New" panose="02070309020205020404" pitchFamily="49" charset="0"/>
              </a:rPr>
              <a:t>//Returns sum of the two values in </a:t>
            </a:r>
            <a:r>
              <a:rPr lang="en-US" altLang="en-US" dirty="0" err="1" smtClean="0">
                <a:latin typeface="Courier New" panose="02070309020205020404" pitchFamily="49" charset="0"/>
                <a:cs typeface="Courier New" panose="02070309020205020404" pitchFamily="49" charset="0"/>
              </a:rPr>
              <a:t>the_pair</a:t>
            </a:r>
            <a:endParaRPr lang="en-US" altLang="en-US"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57531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906462" y="-1"/>
            <a:ext cx="8796338" cy="6858001"/>
          </a:xfrm>
          <a:prstGeom prst="rect">
            <a:avLst/>
          </a:prstGeom>
        </p:spPr>
      </p:pic>
    </p:spTree>
    <p:extLst>
      <p:ext uri="{BB962C8B-B14F-4D97-AF65-F5344CB8AC3E}">
        <p14:creationId xmlns:p14="http://schemas.microsoft.com/office/powerpoint/2010/main" val="4092835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49300" y="174625"/>
            <a:ext cx="10515600" cy="1325563"/>
          </a:xfrm>
        </p:spPr>
        <p:txBody>
          <a:bodyPr/>
          <a:lstStyle/>
          <a:p>
            <a:pPr eaLnBrk="1" hangingPunct="1"/>
            <a:r>
              <a:rPr lang="en-US" altLang="en-US" dirty="0" smtClean="0"/>
              <a:t>Templates and Declarations</a:t>
            </a:r>
          </a:p>
        </p:txBody>
      </p:sp>
      <p:sp>
        <p:nvSpPr>
          <p:cNvPr id="24579" name="Rectangle 3"/>
          <p:cNvSpPr>
            <a:spLocks noGrp="1" noChangeArrowheads="1"/>
          </p:cNvSpPr>
          <p:nvPr>
            <p:ph idx="1"/>
          </p:nvPr>
        </p:nvSpPr>
        <p:spPr>
          <a:xfrm>
            <a:off x="977900" y="1500188"/>
            <a:ext cx="10287000" cy="4227512"/>
          </a:xfrm>
        </p:spPr>
        <p:txBody>
          <a:bodyPr>
            <a:noAutofit/>
          </a:bodyPr>
          <a:lstStyle/>
          <a:p>
            <a:pPr eaLnBrk="1" hangingPunct="1"/>
            <a:r>
              <a:rPr lang="en-US" altLang="en-US" dirty="0"/>
              <a:t>A function template may also have a </a:t>
            </a:r>
            <a:r>
              <a:rPr lang="en-US" altLang="en-US" dirty="0" smtClean="0"/>
              <a:t>separate declaration</a:t>
            </a:r>
            <a:endParaRPr lang="en-US" altLang="en-US" dirty="0"/>
          </a:p>
          <a:p>
            <a:pPr lvl="1" eaLnBrk="1" hangingPunct="1"/>
            <a:r>
              <a:rPr lang="en-US" altLang="en-US" dirty="0"/>
              <a:t>The template prefix  and type parameter are used </a:t>
            </a:r>
          </a:p>
          <a:p>
            <a:pPr lvl="1" eaLnBrk="1" hangingPunct="1"/>
            <a:r>
              <a:rPr lang="en-US" altLang="en-US" dirty="0"/>
              <a:t>Depending on your compiler</a:t>
            </a:r>
          </a:p>
          <a:p>
            <a:pPr lvl="2" eaLnBrk="1" hangingPunct="1"/>
            <a:r>
              <a:rPr lang="en-US" altLang="en-US" sz="2400" dirty="0"/>
              <a:t>You may, or may not,  be able to separate declaration and definitions of template functions just as you do with regular functions</a:t>
            </a:r>
          </a:p>
          <a:p>
            <a:pPr lvl="1" eaLnBrk="1" hangingPunct="1"/>
            <a:r>
              <a:rPr lang="en-US" altLang="en-US" dirty="0"/>
              <a:t>To be safe, </a:t>
            </a:r>
            <a:r>
              <a:rPr lang="en-US" altLang="en-US" b="1" dirty="0"/>
              <a:t>place template function definitions in the same file </a:t>
            </a:r>
            <a:r>
              <a:rPr lang="en-US" altLang="en-US" dirty="0"/>
              <a:t>where they are used…with </a:t>
            </a:r>
            <a:r>
              <a:rPr lang="en-US" altLang="en-US" b="1" dirty="0"/>
              <a:t>no declaration</a:t>
            </a:r>
          </a:p>
          <a:p>
            <a:pPr lvl="2" eaLnBrk="1" hangingPunct="1"/>
            <a:r>
              <a:rPr lang="en-US" altLang="en-US" sz="2400" dirty="0"/>
              <a:t>A file included with #include is, in most cases, equivalent to being "in the same file“</a:t>
            </a:r>
          </a:p>
          <a:p>
            <a:pPr lvl="2" eaLnBrk="1" hangingPunct="1"/>
            <a:r>
              <a:rPr lang="en-US" altLang="en-US" sz="2400" dirty="0"/>
              <a:t>This means including the .</a:t>
            </a:r>
            <a:r>
              <a:rPr lang="en-US" altLang="en-US" sz="2400" dirty="0" err="1"/>
              <a:t>cpp</a:t>
            </a:r>
            <a:r>
              <a:rPr lang="en-US" altLang="en-US" sz="2400" dirty="0"/>
              <a:t> file or .</a:t>
            </a:r>
            <a:r>
              <a:rPr lang="en-US" altLang="en-US" sz="2400" dirty="0" err="1" smtClean="0"/>
              <a:t>hpp</a:t>
            </a:r>
            <a:r>
              <a:rPr lang="en-US" altLang="en-US" sz="2400" dirty="0" smtClean="0"/>
              <a:t> </a:t>
            </a:r>
            <a:r>
              <a:rPr lang="en-US" altLang="en-US" sz="2400" dirty="0"/>
              <a:t>file with implementation code</a:t>
            </a:r>
          </a:p>
        </p:txBody>
      </p:sp>
    </p:spTree>
    <p:extLst>
      <p:ext uri="{BB962C8B-B14F-4D97-AF65-F5344CB8AC3E}">
        <p14:creationId xmlns:p14="http://schemas.microsoft.com/office/powerpoint/2010/main" val="2817124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49300" y="174625"/>
            <a:ext cx="10515600" cy="1325563"/>
          </a:xfrm>
        </p:spPr>
        <p:txBody>
          <a:bodyPr/>
          <a:lstStyle/>
          <a:p>
            <a:pPr eaLnBrk="1" hangingPunct="1"/>
            <a:r>
              <a:rPr lang="en-US" altLang="en-US" dirty="0" smtClean="0"/>
              <a:t>Templates and Declarations</a:t>
            </a:r>
          </a:p>
        </p:txBody>
      </p:sp>
      <p:sp>
        <p:nvSpPr>
          <p:cNvPr id="24579" name="Rectangle 3"/>
          <p:cNvSpPr>
            <a:spLocks noGrp="1" noChangeArrowheads="1"/>
          </p:cNvSpPr>
          <p:nvPr>
            <p:ph idx="1"/>
          </p:nvPr>
        </p:nvSpPr>
        <p:spPr>
          <a:xfrm>
            <a:off x="977900" y="1500188"/>
            <a:ext cx="10287000" cy="4227512"/>
          </a:xfrm>
        </p:spPr>
        <p:txBody>
          <a:bodyPr>
            <a:noAutofit/>
          </a:bodyPr>
          <a:lstStyle/>
          <a:p>
            <a:r>
              <a:rPr lang="en-US" altLang="en-US" dirty="0"/>
              <a:t>Many compilers do not allow separate compilation of templates, so you may need to include your template definition with your code that uses it. </a:t>
            </a:r>
            <a:endParaRPr lang="en-US" altLang="en-US" dirty="0" smtClean="0"/>
          </a:p>
          <a:p>
            <a:r>
              <a:rPr lang="en-US" altLang="en-US" dirty="0" smtClean="0"/>
              <a:t>As </a:t>
            </a:r>
            <a:r>
              <a:rPr lang="en-US" altLang="en-US" dirty="0"/>
              <a:t>usual, at least the function declaration must precede any use of the function template. </a:t>
            </a:r>
            <a:endParaRPr lang="en-US" altLang="en-US" dirty="0" smtClean="0"/>
          </a:p>
          <a:p>
            <a:r>
              <a:rPr lang="en-US" altLang="en-US" dirty="0" smtClean="0"/>
              <a:t>Some </a:t>
            </a:r>
            <a:r>
              <a:rPr lang="en-US" altLang="en-US" dirty="0"/>
              <a:t>C++ compilers have additional special requirements for using templates. </a:t>
            </a:r>
            <a:endParaRPr lang="en-US" altLang="en-US" dirty="0" smtClean="0"/>
          </a:p>
          <a:p>
            <a:r>
              <a:rPr lang="en-US" altLang="en-US" dirty="0" smtClean="0"/>
              <a:t>If </a:t>
            </a:r>
            <a:r>
              <a:rPr lang="en-US" altLang="en-US" dirty="0"/>
              <a:t>you have trouble compiling your templates, check your manuals or check with a local expert. You may need to set special options or rearrange the way you order the template definitions and the other items in your files.</a:t>
            </a:r>
          </a:p>
        </p:txBody>
      </p:sp>
    </p:spTree>
    <p:extLst>
      <p:ext uri="{BB962C8B-B14F-4D97-AF65-F5344CB8AC3E}">
        <p14:creationId xmlns:p14="http://schemas.microsoft.com/office/powerpoint/2010/main" val="1647956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49300" y="174625"/>
            <a:ext cx="10515600" cy="1325563"/>
          </a:xfrm>
        </p:spPr>
        <p:txBody>
          <a:bodyPr/>
          <a:lstStyle/>
          <a:p>
            <a:pPr eaLnBrk="1" hangingPunct="1"/>
            <a:r>
              <a:rPr lang="en-US" altLang="en-US" dirty="0" smtClean="0"/>
              <a:t>Templates and Declarations</a:t>
            </a:r>
          </a:p>
        </p:txBody>
      </p:sp>
      <p:sp>
        <p:nvSpPr>
          <p:cNvPr id="24579" name="Rectangle 3"/>
          <p:cNvSpPr>
            <a:spLocks noGrp="1" noChangeArrowheads="1"/>
          </p:cNvSpPr>
          <p:nvPr>
            <p:ph idx="1"/>
          </p:nvPr>
        </p:nvSpPr>
        <p:spPr>
          <a:xfrm>
            <a:off x="977900" y="1500188"/>
            <a:ext cx="10287000" cy="4227512"/>
          </a:xfrm>
        </p:spPr>
        <p:txBody>
          <a:bodyPr>
            <a:noAutofit/>
          </a:bodyPr>
          <a:lstStyle/>
          <a:p>
            <a:r>
              <a:rPr lang="en-US" altLang="en-US" dirty="0" smtClean="0"/>
              <a:t>A </a:t>
            </a:r>
            <a:r>
              <a:rPr lang="en-US" altLang="en-US" dirty="0"/>
              <a:t>template is a “pattern” that the compiler uses to generate a family of classes or </a:t>
            </a:r>
            <a:r>
              <a:rPr lang="en-US" altLang="en-US" dirty="0" smtClean="0"/>
              <a:t>functions</a:t>
            </a:r>
          </a:p>
          <a:p>
            <a:r>
              <a:rPr lang="en-US" altLang="en-US" sz="2400" dirty="0" smtClean="0"/>
              <a:t>For </a:t>
            </a:r>
            <a:r>
              <a:rPr lang="en-US" altLang="en-US" sz="2400" dirty="0"/>
              <a:t>the compiler to generate the code, it must see both the template definition (not just declaration) and the specific types/whatever used to “fill in” the </a:t>
            </a:r>
            <a:r>
              <a:rPr lang="en-US" altLang="en-US" sz="2400" dirty="0" smtClean="0"/>
              <a:t>template.</a:t>
            </a:r>
          </a:p>
          <a:p>
            <a:r>
              <a:rPr lang="en-US" altLang="en-US" sz="2400" dirty="0" smtClean="0"/>
              <a:t>Many compilers do not </a:t>
            </a:r>
            <a:r>
              <a:rPr lang="en-US" altLang="en-US" sz="2400" dirty="0"/>
              <a:t>remember the details of one .</a:t>
            </a:r>
            <a:r>
              <a:rPr lang="en-US" altLang="en-US" sz="2400" dirty="0" err="1"/>
              <a:t>cpp</a:t>
            </a:r>
            <a:r>
              <a:rPr lang="en-US" altLang="en-US" sz="2400" dirty="0"/>
              <a:t> file while </a:t>
            </a:r>
            <a:r>
              <a:rPr lang="en-US" altLang="en-US" sz="2400" dirty="0" smtClean="0"/>
              <a:t>compiling </a:t>
            </a:r>
            <a:r>
              <a:rPr lang="en-US" altLang="en-US" sz="2400" dirty="0"/>
              <a:t>another .</a:t>
            </a:r>
            <a:r>
              <a:rPr lang="en-US" altLang="en-US" sz="2400" dirty="0" err="1"/>
              <a:t>cpp</a:t>
            </a:r>
            <a:r>
              <a:rPr lang="en-US" altLang="en-US" sz="2400" dirty="0"/>
              <a:t> file.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7100" y="4597400"/>
            <a:ext cx="4267200" cy="1993900"/>
          </a:xfrm>
          <a:prstGeom prst="rect">
            <a:avLst/>
          </a:prstGeom>
        </p:spPr>
      </p:pic>
      <p:sp>
        <p:nvSpPr>
          <p:cNvPr id="6" name="Cloud Callout 5"/>
          <p:cNvSpPr/>
          <p:nvPr/>
        </p:nvSpPr>
        <p:spPr>
          <a:xfrm>
            <a:off x="8407400" y="4025900"/>
            <a:ext cx="3568700" cy="1840523"/>
          </a:xfrm>
          <a:prstGeom prst="cloudCallout">
            <a:avLst>
              <a:gd name="adj1" fmla="val -69787"/>
              <a:gd name="adj2" fmla="val 404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Why? It’s just something that I haven’t fixed yet.</a:t>
            </a:r>
            <a:endParaRPr lang="en-US" sz="2400" dirty="0"/>
          </a:p>
        </p:txBody>
      </p:sp>
      <p:sp>
        <p:nvSpPr>
          <p:cNvPr id="2" name="TextBox 1"/>
          <p:cNvSpPr txBox="1"/>
          <p:nvPr/>
        </p:nvSpPr>
        <p:spPr>
          <a:xfrm>
            <a:off x="1163557" y="4597400"/>
            <a:ext cx="2117887" cy="523220"/>
          </a:xfrm>
          <a:prstGeom prst="rect">
            <a:avLst/>
          </a:prstGeom>
          <a:solidFill>
            <a:schemeClr val="accent5">
              <a:lumMod val="40000"/>
              <a:lumOff val="60000"/>
            </a:schemeClr>
          </a:solidFill>
        </p:spPr>
        <p:txBody>
          <a:bodyPr wrap="none" rtlCol="0">
            <a:spAutoFit/>
          </a:bodyPr>
          <a:lstStyle/>
          <a:p>
            <a:r>
              <a:rPr lang="en-US" sz="2800" b="1" dirty="0" smtClean="0">
                <a:latin typeface="Courier New" panose="02070309020205020404" pitchFamily="49" charset="0"/>
                <a:cs typeface="Courier New" panose="02070309020205020404" pitchFamily="49" charset="0"/>
              </a:rPr>
              <a:t>Test&lt;</a:t>
            </a:r>
            <a:r>
              <a:rPr lang="en-US" sz="2800" b="1" dirty="0" err="1" smtClean="0">
                <a:latin typeface="Courier New" panose="02070309020205020404" pitchFamily="49" charset="0"/>
                <a:cs typeface="Courier New" panose="02070309020205020404" pitchFamily="49" charset="0"/>
              </a:rPr>
              <a:t>int</a:t>
            </a:r>
            <a:r>
              <a:rPr lang="en-US" sz="2800" b="1" dirty="0" smtClean="0">
                <a:latin typeface="Courier New" panose="02070309020205020404" pitchFamily="49" charset="0"/>
                <a:cs typeface="Courier New" panose="02070309020205020404" pitchFamily="49" charset="0"/>
              </a:rPr>
              <a:t>&gt;</a:t>
            </a:r>
            <a:endParaRPr lang="en-US" sz="2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26908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49300" y="174625"/>
            <a:ext cx="10515600" cy="1325563"/>
          </a:xfrm>
        </p:spPr>
        <p:txBody>
          <a:bodyPr/>
          <a:lstStyle/>
          <a:p>
            <a:pPr eaLnBrk="1" hangingPunct="1"/>
            <a:r>
              <a:rPr lang="en-US" altLang="en-US" dirty="0" smtClean="0"/>
              <a:t>Templates and Efficiency</a:t>
            </a:r>
          </a:p>
        </p:txBody>
      </p:sp>
      <p:sp>
        <p:nvSpPr>
          <p:cNvPr id="4" name="TextBox 3"/>
          <p:cNvSpPr txBox="1"/>
          <p:nvPr/>
        </p:nvSpPr>
        <p:spPr>
          <a:xfrm>
            <a:off x="1016001" y="1397000"/>
            <a:ext cx="9525000" cy="3570208"/>
          </a:xfrm>
          <a:prstGeom prst="rect">
            <a:avLst/>
          </a:prstGeom>
          <a:noFill/>
        </p:spPr>
        <p:txBody>
          <a:bodyPr wrap="square" rtlCol="0">
            <a:spAutoFit/>
          </a:bodyPr>
          <a:lstStyle/>
          <a:p>
            <a:endParaRPr lang="en-US" sz="2800" dirty="0"/>
          </a:p>
          <a:p>
            <a:r>
              <a:rPr lang="en-US" sz="3600" dirty="0"/>
              <a:t>Templates are instantiated at compile time. A template instance has its parameters replaced by their actual values before it is compiled. This is the reason why there is virtually no cost to using templates </a:t>
            </a:r>
          </a:p>
          <a:p>
            <a:endParaRPr lang="en-US" dirty="0"/>
          </a:p>
        </p:txBody>
      </p:sp>
    </p:spTree>
    <p:extLst>
      <p:ext uri="{BB962C8B-B14F-4D97-AF65-F5344CB8AC3E}">
        <p14:creationId xmlns:p14="http://schemas.microsoft.com/office/powerpoint/2010/main" val="2495721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49300" y="71437"/>
            <a:ext cx="10515600" cy="1325563"/>
          </a:xfrm>
        </p:spPr>
        <p:txBody>
          <a:bodyPr/>
          <a:lstStyle/>
          <a:p>
            <a:pPr eaLnBrk="1" hangingPunct="1"/>
            <a:r>
              <a:rPr lang="en-US" altLang="en-US" dirty="0" smtClean="0"/>
              <a:t>Templates and Efficiency</a:t>
            </a:r>
          </a:p>
        </p:txBody>
      </p:sp>
      <p:sp>
        <p:nvSpPr>
          <p:cNvPr id="4" name="TextBox 3"/>
          <p:cNvSpPr txBox="1"/>
          <p:nvPr/>
        </p:nvSpPr>
        <p:spPr>
          <a:xfrm>
            <a:off x="850901" y="1054100"/>
            <a:ext cx="9525000" cy="5262979"/>
          </a:xfrm>
          <a:prstGeom prst="rect">
            <a:avLst/>
          </a:prstGeom>
          <a:noFill/>
        </p:spPr>
        <p:txBody>
          <a:bodyPr wrap="square" rtlCol="0">
            <a:spAutoFit/>
          </a:bodyPr>
          <a:lstStyle/>
          <a:p>
            <a:r>
              <a:rPr lang="en-US" sz="2800" b="1" dirty="0" err="1" smtClean="0">
                <a:solidFill>
                  <a:schemeClr val="accent1">
                    <a:lumMod val="50000"/>
                  </a:schemeClr>
                </a:solidFill>
                <a:latin typeface="Courier New" panose="02070309020205020404" pitchFamily="49" charset="0"/>
                <a:cs typeface="Courier New" panose="02070309020205020404" pitchFamily="49" charset="0"/>
              </a:rPr>
              <a:t>int</a:t>
            </a:r>
            <a:r>
              <a:rPr lang="en-US" sz="2800" b="1" dirty="0" smtClean="0">
                <a:solidFill>
                  <a:schemeClr val="accent1">
                    <a:lumMod val="50000"/>
                  </a:schemeClr>
                </a:solidFill>
                <a:latin typeface="Courier New" panose="02070309020205020404" pitchFamily="49" charset="0"/>
                <a:cs typeface="Courier New" panose="02070309020205020404" pitchFamily="49" charset="0"/>
              </a:rPr>
              <a:t> </a:t>
            </a:r>
            <a:r>
              <a:rPr lang="en-US" sz="2800" b="1" dirty="0">
                <a:solidFill>
                  <a:schemeClr val="accent1">
                    <a:lumMod val="50000"/>
                  </a:schemeClr>
                </a:solidFill>
                <a:latin typeface="Courier New" panose="02070309020205020404" pitchFamily="49" charset="0"/>
                <a:cs typeface="Courier New" panose="02070309020205020404" pitchFamily="49" charset="0"/>
              </a:rPr>
              <a:t>Multiply (</a:t>
            </a:r>
            <a:r>
              <a:rPr lang="en-US" sz="2800" b="1" dirty="0" err="1">
                <a:solidFill>
                  <a:schemeClr val="accent1">
                    <a:lumMod val="50000"/>
                  </a:schemeClr>
                </a:solidFill>
                <a:latin typeface="Courier New" panose="02070309020205020404" pitchFamily="49" charset="0"/>
                <a:cs typeface="Courier New" panose="02070309020205020404" pitchFamily="49" charset="0"/>
              </a:rPr>
              <a:t>int</a:t>
            </a:r>
            <a:r>
              <a:rPr lang="en-US" sz="2800" b="1" dirty="0">
                <a:solidFill>
                  <a:schemeClr val="accent1">
                    <a:lumMod val="50000"/>
                  </a:schemeClr>
                </a:solidFill>
                <a:latin typeface="Courier New" panose="02070309020205020404" pitchFamily="49" charset="0"/>
                <a:cs typeface="Courier New" panose="02070309020205020404" pitchFamily="49" charset="0"/>
              </a:rPr>
              <a:t> x, </a:t>
            </a:r>
            <a:r>
              <a:rPr lang="en-US" sz="2800" b="1" dirty="0" err="1">
                <a:solidFill>
                  <a:schemeClr val="accent1">
                    <a:lumMod val="50000"/>
                  </a:schemeClr>
                </a:solidFill>
                <a:latin typeface="Courier New" panose="02070309020205020404" pitchFamily="49" charset="0"/>
                <a:cs typeface="Courier New" panose="02070309020205020404" pitchFamily="49" charset="0"/>
              </a:rPr>
              <a:t>int</a:t>
            </a:r>
            <a:r>
              <a:rPr lang="en-US" sz="2800" b="1" dirty="0">
                <a:solidFill>
                  <a:schemeClr val="accent1">
                    <a:lumMod val="50000"/>
                  </a:schemeClr>
                </a:solidFill>
                <a:latin typeface="Courier New" panose="02070309020205020404" pitchFamily="49" charset="0"/>
                <a:cs typeface="Courier New" panose="02070309020205020404" pitchFamily="49" charset="0"/>
              </a:rPr>
              <a:t> m) </a:t>
            </a:r>
            <a:endParaRPr lang="en-US" sz="2800" b="1" dirty="0" smtClean="0">
              <a:solidFill>
                <a:schemeClr val="accent1">
                  <a:lumMod val="50000"/>
                </a:schemeClr>
              </a:solidFill>
              <a:latin typeface="Courier New" panose="02070309020205020404" pitchFamily="49" charset="0"/>
              <a:cs typeface="Courier New" panose="02070309020205020404" pitchFamily="49" charset="0"/>
            </a:endParaRPr>
          </a:p>
          <a:p>
            <a:r>
              <a:rPr lang="en-US" sz="2800" b="1" dirty="0" smtClean="0">
                <a:solidFill>
                  <a:schemeClr val="accent1">
                    <a:lumMod val="50000"/>
                  </a:schemeClr>
                </a:solidFill>
                <a:latin typeface="Courier New" panose="02070309020205020404" pitchFamily="49" charset="0"/>
                <a:cs typeface="Courier New" panose="02070309020205020404" pitchFamily="49" charset="0"/>
              </a:rPr>
              <a:t>{ </a:t>
            </a:r>
            <a:endParaRPr lang="en-US" sz="2800" b="1" dirty="0">
              <a:solidFill>
                <a:schemeClr val="accent1">
                  <a:lumMod val="50000"/>
                </a:schemeClr>
              </a:solidFill>
              <a:latin typeface="Courier New" panose="02070309020205020404" pitchFamily="49" charset="0"/>
              <a:cs typeface="Courier New" panose="02070309020205020404" pitchFamily="49" charset="0"/>
            </a:endParaRPr>
          </a:p>
          <a:p>
            <a:r>
              <a:rPr lang="en-US" sz="2800" b="1" dirty="0" smtClean="0">
                <a:solidFill>
                  <a:schemeClr val="accent1">
                    <a:lumMod val="50000"/>
                  </a:schemeClr>
                </a:solidFill>
                <a:latin typeface="Courier New" panose="02070309020205020404" pitchFamily="49" charset="0"/>
                <a:cs typeface="Courier New" panose="02070309020205020404" pitchFamily="49" charset="0"/>
              </a:rPr>
              <a:t>  return </a:t>
            </a:r>
            <a:r>
              <a:rPr lang="en-US" sz="2800" b="1" dirty="0">
                <a:solidFill>
                  <a:schemeClr val="accent1">
                    <a:lumMod val="50000"/>
                  </a:schemeClr>
                </a:solidFill>
                <a:latin typeface="Courier New" panose="02070309020205020404" pitchFamily="49" charset="0"/>
                <a:cs typeface="Courier New" panose="02070309020205020404" pitchFamily="49" charset="0"/>
              </a:rPr>
              <a:t>x * m</a:t>
            </a:r>
            <a:r>
              <a:rPr lang="en-US" sz="2800" b="1" dirty="0" smtClean="0">
                <a:solidFill>
                  <a:schemeClr val="accent1">
                    <a:lumMod val="50000"/>
                  </a:schemeClr>
                </a:solidFill>
                <a:latin typeface="Courier New" panose="02070309020205020404" pitchFamily="49" charset="0"/>
                <a:cs typeface="Courier New" panose="02070309020205020404" pitchFamily="49" charset="0"/>
              </a:rPr>
              <a:t>;</a:t>
            </a:r>
          </a:p>
          <a:p>
            <a:r>
              <a:rPr lang="en-US" sz="2800" b="1" dirty="0" smtClean="0">
                <a:solidFill>
                  <a:schemeClr val="accent1">
                    <a:lumMod val="50000"/>
                  </a:schemeClr>
                </a:solidFill>
                <a:latin typeface="Courier New" panose="02070309020205020404" pitchFamily="49" charset="0"/>
                <a:cs typeface="Courier New" panose="02070309020205020404" pitchFamily="49" charset="0"/>
              </a:rPr>
              <a:t>} </a:t>
            </a:r>
            <a:endParaRPr lang="en-US" sz="2800" b="1" dirty="0">
              <a:solidFill>
                <a:schemeClr val="accent1">
                  <a:lumMod val="50000"/>
                </a:schemeClr>
              </a:solidFill>
              <a:latin typeface="Courier New" panose="02070309020205020404" pitchFamily="49" charset="0"/>
              <a:cs typeface="Courier New" panose="02070309020205020404" pitchFamily="49" charset="0"/>
            </a:endParaRPr>
          </a:p>
          <a:p>
            <a:r>
              <a:rPr lang="en-US" sz="2800" b="1" dirty="0">
                <a:latin typeface="Courier New" panose="02070309020205020404" pitchFamily="49" charset="0"/>
                <a:cs typeface="Courier New" panose="02070309020205020404" pitchFamily="49" charset="0"/>
              </a:rPr>
              <a:t>template &lt;</a:t>
            </a:r>
            <a:r>
              <a:rPr lang="en-US" sz="2800" b="1" dirty="0" err="1">
                <a:latin typeface="Courier New" panose="02070309020205020404" pitchFamily="49" charset="0"/>
                <a:cs typeface="Courier New" panose="02070309020205020404" pitchFamily="49" charset="0"/>
              </a:rPr>
              <a:t>int</a:t>
            </a:r>
            <a:r>
              <a:rPr lang="en-US" sz="2800" b="1" dirty="0">
                <a:latin typeface="Courier New" panose="02070309020205020404" pitchFamily="49" charset="0"/>
                <a:cs typeface="Courier New" panose="02070309020205020404" pitchFamily="49" charset="0"/>
              </a:rPr>
              <a:t> m&gt; </a:t>
            </a:r>
          </a:p>
          <a:p>
            <a:r>
              <a:rPr lang="en-US" sz="2800" b="1" dirty="0" err="1">
                <a:latin typeface="Courier New" panose="02070309020205020404" pitchFamily="49" charset="0"/>
                <a:cs typeface="Courier New" panose="02070309020205020404" pitchFamily="49" charset="0"/>
              </a:rPr>
              <a:t>int</a:t>
            </a:r>
            <a:r>
              <a:rPr lang="en-US" sz="2800" b="1" dirty="0">
                <a:latin typeface="Courier New" panose="02070309020205020404" pitchFamily="49" charset="0"/>
                <a:cs typeface="Courier New" panose="02070309020205020404" pitchFamily="49" charset="0"/>
              </a:rPr>
              <a:t> </a:t>
            </a:r>
            <a:r>
              <a:rPr lang="en-US" sz="2800" b="1" dirty="0" err="1">
                <a:latin typeface="Courier New" panose="02070309020205020404" pitchFamily="49" charset="0"/>
                <a:cs typeface="Courier New" panose="02070309020205020404" pitchFamily="49" charset="0"/>
              </a:rPr>
              <a:t>MultiplyBy</a:t>
            </a:r>
            <a:r>
              <a:rPr lang="en-US" sz="2800" b="1" dirty="0">
                <a:latin typeface="Courier New" panose="02070309020205020404" pitchFamily="49" charset="0"/>
                <a:cs typeface="Courier New" panose="02070309020205020404" pitchFamily="49" charset="0"/>
              </a:rPr>
              <a:t> (</a:t>
            </a:r>
            <a:r>
              <a:rPr lang="en-US" sz="2800" b="1" dirty="0" err="1">
                <a:latin typeface="Courier New" panose="02070309020205020404" pitchFamily="49" charset="0"/>
                <a:cs typeface="Courier New" panose="02070309020205020404" pitchFamily="49" charset="0"/>
              </a:rPr>
              <a:t>int</a:t>
            </a:r>
            <a:r>
              <a:rPr lang="en-US" sz="2800" b="1" dirty="0">
                <a:latin typeface="Courier New" panose="02070309020205020404" pitchFamily="49" charset="0"/>
                <a:cs typeface="Courier New" panose="02070309020205020404" pitchFamily="49" charset="0"/>
              </a:rPr>
              <a:t> x) </a:t>
            </a:r>
            <a:endParaRPr lang="en-US" sz="2800" b="1" dirty="0" smtClean="0">
              <a:latin typeface="Courier New" panose="02070309020205020404" pitchFamily="49" charset="0"/>
              <a:cs typeface="Courier New" panose="02070309020205020404" pitchFamily="49" charset="0"/>
            </a:endParaRPr>
          </a:p>
          <a:p>
            <a:r>
              <a:rPr lang="en-US" sz="2800" b="1" dirty="0" smtClean="0">
                <a:latin typeface="Courier New" panose="02070309020205020404" pitchFamily="49" charset="0"/>
                <a:cs typeface="Courier New" panose="02070309020205020404" pitchFamily="49" charset="0"/>
              </a:rPr>
              <a:t>{ </a:t>
            </a:r>
            <a:endParaRPr lang="en-US" sz="2800" b="1" dirty="0">
              <a:latin typeface="Courier New" panose="02070309020205020404" pitchFamily="49" charset="0"/>
              <a:cs typeface="Courier New" panose="02070309020205020404" pitchFamily="49" charset="0"/>
            </a:endParaRPr>
          </a:p>
          <a:p>
            <a:r>
              <a:rPr lang="en-US" sz="2800" b="1" dirty="0" smtClean="0">
                <a:latin typeface="Courier New" panose="02070309020205020404" pitchFamily="49" charset="0"/>
                <a:cs typeface="Courier New" panose="02070309020205020404" pitchFamily="49" charset="0"/>
              </a:rPr>
              <a:t>  return </a:t>
            </a:r>
            <a:r>
              <a:rPr lang="en-US" sz="2800" b="1" dirty="0">
                <a:latin typeface="Courier New" panose="02070309020205020404" pitchFamily="49" charset="0"/>
                <a:cs typeface="Courier New" panose="02070309020205020404" pitchFamily="49" charset="0"/>
              </a:rPr>
              <a:t>x * m</a:t>
            </a:r>
            <a:r>
              <a:rPr lang="en-US" sz="2800" b="1" dirty="0" smtClean="0">
                <a:latin typeface="Courier New" panose="02070309020205020404" pitchFamily="49" charset="0"/>
                <a:cs typeface="Courier New" panose="02070309020205020404" pitchFamily="49" charset="0"/>
              </a:rPr>
              <a:t>;</a:t>
            </a:r>
          </a:p>
          <a:p>
            <a:r>
              <a:rPr lang="en-US" sz="2800" b="1" dirty="0" smtClean="0">
                <a:latin typeface="Courier New" panose="02070309020205020404" pitchFamily="49" charset="0"/>
                <a:cs typeface="Courier New" panose="02070309020205020404" pitchFamily="49" charset="0"/>
              </a:rPr>
              <a:t>} </a:t>
            </a:r>
            <a:endParaRPr lang="en-US" sz="2800" b="1" dirty="0">
              <a:latin typeface="Courier New" panose="02070309020205020404" pitchFamily="49" charset="0"/>
              <a:cs typeface="Courier New" panose="02070309020205020404" pitchFamily="49" charset="0"/>
            </a:endParaRPr>
          </a:p>
          <a:p>
            <a:r>
              <a:rPr lang="en-US" sz="2800" dirty="0" err="1">
                <a:latin typeface="Courier New" panose="02070309020205020404" pitchFamily="49" charset="0"/>
                <a:cs typeface="Courier New" panose="02070309020205020404" pitchFamily="49" charset="0"/>
              </a:rPr>
              <a:t>int</a:t>
            </a:r>
            <a:r>
              <a:rPr lang="en-US" sz="2800" dirty="0">
                <a:latin typeface="Courier New" panose="02070309020205020404" pitchFamily="49" charset="0"/>
                <a:cs typeface="Courier New" panose="02070309020205020404" pitchFamily="49" charset="0"/>
              </a:rPr>
              <a:t> a, b; </a:t>
            </a:r>
          </a:p>
          <a:p>
            <a:r>
              <a:rPr lang="en-US" sz="2800" b="1" dirty="0">
                <a:solidFill>
                  <a:schemeClr val="accent1">
                    <a:lumMod val="50000"/>
                  </a:schemeClr>
                </a:solidFill>
                <a:latin typeface="Courier New" panose="02070309020205020404" pitchFamily="49" charset="0"/>
                <a:cs typeface="Courier New" panose="02070309020205020404" pitchFamily="49" charset="0"/>
              </a:rPr>
              <a:t>a = Multiply(10,8); </a:t>
            </a:r>
          </a:p>
          <a:p>
            <a:r>
              <a:rPr lang="en-US" sz="2800" b="1" dirty="0">
                <a:latin typeface="Courier New" panose="02070309020205020404" pitchFamily="49" charset="0"/>
                <a:cs typeface="Courier New" panose="02070309020205020404" pitchFamily="49" charset="0"/>
              </a:rPr>
              <a:t>b = </a:t>
            </a:r>
            <a:r>
              <a:rPr lang="en-US" sz="2800" b="1" dirty="0" err="1">
                <a:latin typeface="Courier New" panose="02070309020205020404" pitchFamily="49" charset="0"/>
                <a:cs typeface="Courier New" panose="02070309020205020404" pitchFamily="49" charset="0"/>
              </a:rPr>
              <a:t>MultiplyBy</a:t>
            </a:r>
            <a:r>
              <a:rPr lang="en-US" sz="2800" b="1" dirty="0">
                <a:latin typeface="Courier New" panose="02070309020205020404" pitchFamily="49" charset="0"/>
                <a:cs typeface="Courier New" panose="02070309020205020404" pitchFamily="49" charset="0"/>
              </a:rPr>
              <a:t>&lt;8&gt;(10); </a:t>
            </a:r>
            <a:endParaRPr 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49492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49300" y="71437"/>
            <a:ext cx="10515600" cy="1325563"/>
          </a:xfrm>
        </p:spPr>
        <p:txBody>
          <a:bodyPr/>
          <a:lstStyle/>
          <a:p>
            <a:pPr eaLnBrk="1" hangingPunct="1"/>
            <a:r>
              <a:rPr lang="en-US" altLang="en-US" dirty="0" smtClean="0"/>
              <a:t>Templates and Efficiency</a:t>
            </a:r>
          </a:p>
        </p:txBody>
      </p:sp>
      <p:sp>
        <p:nvSpPr>
          <p:cNvPr id="4" name="TextBox 3"/>
          <p:cNvSpPr txBox="1"/>
          <p:nvPr/>
        </p:nvSpPr>
        <p:spPr>
          <a:xfrm>
            <a:off x="749300" y="1625600"/>
            <a:ext cx="9525000" cy="2677656"/>
          </a:xfrm>
          <a:prstGeom prst="rect">
            <a:avLst/>
          </a:prstGeom>
          <a:noFill/>
        </p:spPr>
        <p:txBody>
          <a:bodyPr wrap="square" rtlCol="0">
            <a:spAutoFit/>
          </a:bodyPr>
          <a:lstStyle/>
          <a:p>
            <a:r>
              <a:rPr lang="en-US" sz="2800" b="1" dirty="0" err="1" smtClean="0">
                <a:solidFill>
                  <a:schemeClr val="accent1">
                    <a:lumMod val="50000"/>
                  </a:schemeClr>
                </a:solidFill>
                <a:latin typeface="Courier New" panose="02070309020205020404" pitchFamily="49" charset="0"/>
                <a:cs typeface="Courier New" panose="02070309020205020404" pitchFamily="49" charset="0"/>
              </a:rPr>
              <a:t>int</a:t>
            </a:r>
            <a:r>
              <a:rPr lang="en-US" sz="2800" b="1" dirty="0" smtClean="0">
                <a:solidFill>
                  <a:schemeClr val="accent1">
                    <a:lumMod val="50000"/>
                  </a:schemeClr>
                </a:solidFill>
                <a:latin typeface="Courier New" panose="02070309020205020404" pitchFamily="49" charset="0"/>
                <a:cs typeface="Courier New" panose="02070309020205020404" pitchFamily="49" charset="0"/>
              </a:rPr>
              <a:t> </a:t>
            </a:r>
            <a:r>
              <a:rPr lang="en-US" sz="2800" b="1" dirty="0">
                <a:solidFill>
                  <a:schemeClr val="accent1">
                    <a:lumMod val="50000"/>
                  </a:schemeClr>
                </a:solidFill>
                <a:latin typeface="Courier New" panose="02070309020205020404" pitchFamily="49" charset="0"/>
                <a:cs typeface="Courier New" panose="02070309020205020404" pitchFamily="49" charset="0"/>
              </a:rPr>
              <a:t>Multiply (</a:t>
            </a:r>
            <a:r>
              <a:rPr lang="en-US" sz="2800" b="1" dirty="0" err="1">
                <a:solidFill>
                  <a:schemeClr val="accent1">
                    <a:lumMod val="50000"/>
                  </a:schemeClr>
                </a:solidFill>
                <a:latin typeface="Courier New" panose="02070309020205020404" pitchFamily="49" charset="0"/>
                <a:cs typeface="Courier New" panose="02070309020205020404" pitchFamily="49" charset="0"/>
              </a:rPr>
              <a:t>int</a:t>
            </a:r>
            <a:r>
              <a:rPr lang="en-US" sz="2800" b="1" dirty="0">
                <a:solidFill>
                  <a:schemeClr val="accent1">
                    <a:lumMod val="50000"/>
                  </a:schemeClr>
                </a:solidFill>
                <a:latin typeface="Courier New" panose="02070309020205020404" pitchFamily="49" charset="0"/>
                <a:cs typeface="Courier New" panose="02070309020205020404" pitchFamily="49" charset="0"/>
              </a:rPr>
              <a:t> x, </a:t>
            </a:r>
            <a:r>
              <a:rPr lang="en-US" sz="2800" b="1" dirty="0" err="1">
                <a:solidFill>
                  <a:schemeClr val="accent1">
                    <a:lumMod val="50000"/>
                  </a:schemeClr>
                </a:solidFill>
                <a:latin typeface="Courier New" panose="02070309020205020404" pitchFamily="49" charset="0"/>
                <a:cs typeface="Courier New" panose="02070309020205020404" pitchFamily="49" charset="0"/>
              </a:rPr>
              <a:t>int</a:t>
            </a:r>
            <a:r>
              <a:rPr lang="en-US" sz="2800" b="1" dirty="0">
                <a:solidFill>
                  <a:schemeClr val="accent1">
                    <a:lumMod val="50000"/>
                  </a:schemeClr>
                </a:solidFill>
                <a:latin typeface="Courier New" panose="02070309020205020404" pitchFamily="49" charset="0"/>
                <a:cs typeface="Courier New" panose="02070309020205020404" pitchFamily="49" charset="0"/>
              </a:rPr>
              <a:t> </a:t>
            </a:r>
            <a:r>
              <a:rPr lang="en-US" sz="2800" b="1" dirty="0">
                <a:solidFill>
                  <a:srgbClr val="FF0000"/>
                </a:solidFill>
                <a:latin typeface="Courier New" panose="02070309020205020404" pitchFamily="49" charset="0"/>
                <a:cs typeface="Courier New" panose="02070309020205020404" pitchFamily="49" charset="0"/>
              </a:rPr>
              <a:t>m</a:t>
            </a:r>
            <a:r>
              <a:rPr lang="en-US" sz="2800" b="1" dirty="0">
                <a:solidFill>
                  <a:schemeClr val="accent1">
                    <a:lumMod val="50000"/>
                  </a:schemeClr>
                </a:solidFill>
                <a:latin typeface="Courier New" panose="02070309020205020404" pitchFamily="49" charset="0"/>
                <a:cs typeface="Courier New" panose="02070309020205020404" pitchFamily="49" charset="0"/>
              </a:rPr>
              <a:t>) </a:t>
            </a:r>
            <a:endParaRPr lang="en-US" sz="2800" b="1" dirty="0" smtClean="0">
              <a:solidFill>
                <a:schemeClr val="accent1">
                  <a:lumMod val="50000"/>
                </a:schemeClr>
              </a:solidFill>
              <a:latin typeface="Courier New" panose="02070309020205020404" pitchFamily="49" charset="0"/>
              <a:cs typeface="Courier New" panose="02070309020205020404" pitchFamily="49" charset="0"/>
            </a:endParaRPr>
          </a:p>
          <a:p>
            <a:r>
              <a:rPr lang="en-US" sz="2800" b="1" dirty="0" smtClean="0">
                <a:solidFill>
                  <a:schemeClr val="accent1">
                    <a:lumMod val="50000"/>
                  </a:schemeClr>
                </a:solidFill>
                <a:latin typeface="Courier New" panose="02070309020205020404" pitchFamily="49" charset="0"/>
                <a:cs typeface="Courier New" panose="02070309020205020404" pitchFamily="49" charset="0"/>
              </a:rPr>
              <a:t>{ </a:t>
            </a:r>
            <a:endParaRPr lang="en-US" sz="2800" b="1" dirty="0">
              <a:solidFill>
                <a:schemeClr val="accent1">
                  <a:lumMod val="50000"/>
                </a:schemeClr>
              </a:solidFill>
              <a:latin typeface="Courier New" panose="02070309020205020404" pitchFamily="49" charset="0"/>
              <a:cs typeface="Courier New" panose="02070309020205020404" pitchFamily="49" charset="0"/>
            </a:endParaRPr>
          </a:p>
          <a:p>
            <a:r>
              <a:rPr lang="en-US" sz="2800" b="1" dirty="0" smtClean="0">
                <a:solidFill>
                  <a:schemeClr val="accent1">
                    <a:lumMod val="50000"/>
                  </a:schemeClr>
                </a:solidFill>
                <a:latin typeface="Courier New" panose="02070309020205020404" pitchFamily="49" charset="0"/>
                <a:cs typeface="Courier New" panose="02070309020205020404" pitchFamily="49" charset="0"/>
              </a:rPr>
              <a:t>  return </a:t>
            </a:r>
            <a:r>
              <a:rPr lang="en-US" sz="2800" b="1" dirty="0">
                <a:solidFill>
                  <a:schemeClr val="accent1">
                    <a:lumMod val="50000"/>
                  </a:schemeClr>
                </a:solidFill>
                <a:latin typeface="Courier New" panose="02070309020205020404" pitchFamily="49" charset="0"/>
                <a:cs typeface="Courier New" panose="02070309020205020404" pitchFamily="49" charset="0"/>
              </a:rPr>
              <a:t>x * </a:t>
            </a:r>
            <a:r>
              <a:rPr lang="en-US" sz="2800" b="1" dirty="0">
                <a:solidFill>
                  <a:srgbClr val="FF0000"/>
                </a:solidFill>
                <a:latin typeface="Courier New" panose="02070309020205020404" pitchFamily="49" charset="0"/>
                <a:cs typeface="Courier New" panose="02070309020205020404" pitchFamily="49" charset="0"/>
              </a:rPr>
              <a:t>m</a:t>
            </a:r>
            <a:r>
              <a:rPr lang="en-US" sz="2800" b="1" dirty="0" smtClean="0">
                <a:solidFill>
                  <a:schemeClr val="accent1">
                    <a:lumMod val="50000"/>
                  </a:schemeClr>
                </a:solidFill>
                <a:latin typeface="Courier New" panose="02070309020205020404" pitchFamily="49" charset="0"/>
                <a:cs typeface="Courier New" panose="02070309020205020404" pitchFamily="49" charset="0"/>
              </a:rPr>
              <a:t>;</a:t>
            </a:r>
          </a:p>
          <a:p>
            <a:r>
              <a:rPr lang="en-US" sz="2800" b="1" dirty="0" smtClean="0">
                <a:solidFill>
                  <a:schemeClr val="accent1">
                    <a:lumMod val="50000"/>
                  </a:schemeClr>
                </a:solidFill>
                <a:latin typeface="Courier New" panose="02070309020205020404" pitchFamily="49" charset="0"/>
                <a:cs typeface="Courier New" panose="02070309020205020404" pitchFamily="49" charset="0"/>
              </a:rPr>
              <a:t>} </a:t>
            </a:r>
            <a:endParaRPr lang="en-US" sz="2800" b="1" dirty="0">
              <a:solidFill>
                <a:schemeClr val="accent1">
                  <a:lumMod val="50000"/>
                </a:schemeClr>
              </a:solidFill>
              <a:latin typeface="Courier New" panose="02070309020205020404" pitchFamily="49" charset="0"/>
              <a:cs typeface="Courier New" panose="02070309020205020404" pitchFamily="49" charset="0"/>
            </a:endParaRPr>
          </a:p>
          <a:p>
            <a:r>
              <a:rPr lang="en-US" sz="2800" dirty="0" err="1" smtClean="0">
                <a:latin typeface="Courier New" panose="02070309020205020404" pitchFamily="49" charset="0"/>
                <a:cs typeface="Courier New" panose="02070309020205020404" pitchFamily="49" charset="0"/>
              </a:rPr>
              <a:t>int</a:t>
            </a:r>
            <a:r>
              <a:rPr lang="en-US" sz="2800" dirty="0" smtClean="0">
                <a:latin typeface="Courier New" panose="02070309020205020404" pitchFamily="49" charset="0"/>
                <a:cs typeface="Courier New" panose="02070309020205020404" pitchFamily="49" charset="0"/>
              </a:rPr>
              <a:t> </a:t>
            </a:r>
            <a:r>
              <a:rPr lang="en-US" sz="2800" dirty="0">
                <a:latin typeface="Courier New" panose="02070309020205020404" pitchFamily="49" charset="0"/>
                <a:cs typeface="Courier New" panose="02070309020205020404" pitchFamily="49" charset="0"/>
              </a:rPr>
              <a:t>a, b; </a:t>
            </a:r>
          </a:p>
          <a:p>
            <a:r>
              <a:rPr lang="en-US" sz="2800" b="1" dirty="0">
                <a:solidFill>
                  <a:schemeClr val="accent1">
                    <a:lumMod val="50000"/>
                  </a:schemeClr>
                </a:solidFill>
                <a:latin typeface="Courier New" panose="02070309020205020404" pitchFamily="49" charset="0"/>
                <a:cs typeface="Courier New" panose="02070309020205020404" pitchFamily="49" charset="0"/>
              </a:rPr>
              <a:t>a = Multiply(10,8); </a:t>
            </a:r>
          </a:p>
        </p:txBody>
      </p:sp>
      <p:sp>
        <p:nvSpPr>
          <p:cNvPr id="2" name="TextBox 1"/>
          <p:cNvSpPr txBox="1"/>
          <p:nvPr/>
        </p:nvSpPr>
        <p:spPr>
          <a:xfrm>
            <a:off x="7200900" y="3276600"/>
            <a:ext cx="1020664" cy="400110"/>
          </a:xfrm>
          <a:prstGeom prst="rect">
            <a:avLst/>
          </a:prstGeom>
          <a:noFill/>
        </p:spPr>
        <p:txBody>
          <a:bodyPr wrap="none" rtlCol="0">
            <a:spAutoFit/>
          </a:bodyPr>
          <a:lstStyle/>
          <a:p>
            <a:r>
              <a:rPr lang="en-US" sz="2000" b="1" i="1" dirty="0" smtClean="0"/>
              <a:t>runtime</a:t>
            </a:r>
            <a:endParaRPr lang="en-US" sz="2000" b="1" i="1" dirty="0"/>
          </a:p>
        </p:txBody>
      </p:sp>
    </p:spTree>
    <p:extLst>
      <p:ext uri="{BB962C8B-B14F-4D97-AF65-F5344CB8AC3E}">
        <p14:creationId xmlns:p14="http://schemas.microsoft.com/office/powerpoint/2010/main" val="4034984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49300" y="71437"/>
            <a:ext cx="10515600" cy="1325563"/>
          </a:xfrm>
        </p:spPr>
        <p:txBody>
          <a:bodyPr/>
          <a:lstStyle/>
          <a:p>
            <a:pPr eaLnBrk="1" hangingPunct="1"/>
            <a:r>
              <a:rPr lang="en-US" altLang="en-US" dirty="0" smtClean="0"/>
              <a:t>Templates and Efficiency</a:t>
            </a:r>
          </a:p>
        </p:txBody>
      </p:sp>
      <p:sp>
        <p:nvSpPr>
          <p:cNvPr id="4" name="TextBox 3"/>
          <p:cNvSpPr txBox="1"/>
          <p:nvPr/>
        </p:nvSpPr>
        <p:spPr>
          <a:xfrm>
            <a:off x="850901" y="1054100"/>
            <a:ext cx="9525000" cy="3108543"/>
          </a:xfrm>
          <a:prstGeom prst="rect">
            <a:avLst/>
          </a:prstGeom>
          <a:noFill/>
        </p:spPr>
        <p:txBody>
          <a:bodyPr wrap="square" rtlCol="0">
            <a:spAutoFit/>
          </a:bodyPr>
          <a:lstStyle/>
          <a:p>
            <a:r>
              <a:rPr lang="en-US" sz="2800" b="1" dirty="0" smtClean="0">
                <a:latin typeface="Courier New" panose="02070309020205020404" pitchFamily="49" charset="0"/>
                <a:cs typeface="Courier New" panose="02070309020205020404" pitchFamily="49" charset="0"/>
              </a:rPr>
              <a:t>template </a:t>
            </a:r>
            <a:r>
              <a:rPr lang="en-US" sz="2800" b="1" dirty="0">
                <a:latin typeface="Courier New" panose="02070309020205020404" pitchFamily="49" charset="0"/>
                <a:cs typeface="Courier New" panose="02070309020205020404" pitchFamily="49" charset="0"/>
              </a:rPr>
              <a:t>&lt;</a:t>
            </a:r>
            <a:r>
              <a:rPr lang="en-US" sz="2800" b="1" dirty="0" err="1">
                <a:latin typeface="Courier New" panose="02070309020205020404" pitchFamily="49" charset="0"/>
                <a:cs typeface="Courier New" panose="02070309020205020404" pitchFamily="49" charset="0"/>
              </a:rPr>
              <a:t>int</a:t>
            </a:r>
            <a:r>
              <a:rPr lang="en-US" sz="2800" b="1" dirty="0">
                <a:latin typeface="Courier New" panose="02070309020205020404" pitchFamily="49" charset="0"/>
                <a:cs typeface="Courier New" panose="02070309020205020404" pitchFamily="49" charset="0"/>
              </a:rPr>
              <a:t> </a:t>
            </a:r>
            <a:r>
              <a:rPr lang="en-US" sz="2800" b="1" dirty="0">
                <a:solidFill>
                  <a:srgbClr val="FF0000"/>
                </a:solidFill>
                <a:latin typeface="Courier New" panose="02070309020205020404" pitchFamily="49" charset="0"/>
                <a:cs typeface="Courier New" panose="02070309020205020404" pitchFamily="49" charset="0"/>
              </a:rPr>
              <a:t>m</a:t>
            </a:r>
            <a:r>
              <a:rPr lang="en-US" sz="2800" b="1" dirty="0">
                <a:latin typeface="Courier New" panose="02070309020205020404" pitchFamily="49" charset="0"/>
                <a:cs typeface="Courier New" panose="02070309020205020404" pitchFamily="49" charset="0"/>
              </a:rPr>
              <a:t>&gt; </a:t>
            </a:r>
          </a:p>
          <a:p>
            <a:r>
              <a:rPr lang="en-US" sz="2800" b="1" dirty="0" err="1">
                <a:latin typeface="Courier New" panose="02070309020205020404" pitchFamily="49" charset="0"/>
                <a:cs typeface="Courier New" panose="02070309020205020404" pitchFamily="49" charset="0"/>
              </a:rPr>
              <a:t>int</a:t>
            </a:r>
            <a:r>
              <a:rPr lang="en-US" sz="2800" b="1" dirty="0">
                <a:latin typeface="Courier New" panose="02070309020205020404" pitchFamily="49" charset="0"/>
                <a:cs typeface="Courier New" panose="02070309020205020404" pitchFamily="49" charset="0"/>
              </a:rPr>
              <a:t> </a:t>
            </a:r>
            <a:r>
              <a:rPr lang="en-US" sz="2800" b="1" dirty="0" err="1">
                <a:latin typeface="Courier New" panose="02070309020205020404" pitchFamily="49" charset="0"/>
                <a:cs typeface="Courier New" panose="02070309020205020404" pitchFamily="49" charset="0"/>
              </a:rPr>
              <a:t>MultiplyBy</a:t>
            </a:r>
            <a:r>
              <a:rPr lang="en-US" sz="2800" b="1" dirty="0">
                <a:latin typeface="Courier New" panose="02070309020205020404" pitchFamily="49" charset="0"/>
                <a:cs typeface="Courier New" panose="02070309020205020404" pitchFamily="49" charset="0"/>
              </a:rPr>
              <a:t> (</a:t>
            </a:r>
            <a:r>
              <a:rPr lang="en-US" sz="2800" b="1" dirty="0" err="1">
                <a:latin typeface="Courier New" panose="02070309020205020404" pitchFamily="49" charset="0"/>
                <a:cs typeface="Courier New" panose="02070309020205020404" pitchFamily="49" charset="0"/>
              </a:rPr>
              <a:t>int</a:t>
            </a:r>
            <a:r>
              <a:rPr lang="en-US" sz="2800" b="1" dirty="0">
                <a:latin typeface="Courier New" panose="02070309020205020404" pitchFamily="49" charset="0"/>
                <a:cs typeface="Courier New" panose="02070309020205020404" pitchFamily="49" charset="0"/>
              </a:rPr>
              <a:t> x) </a:t>
            </a:r>
            <a:endParaRPr lang="en-US" sz="2800" b="1" dirty="0" smtClean="0">
              <a:latin typeface="Courier New" panose="02070309020205020404" pitchFamily="49" charset="0"/>
              <a:cs typeface="Courier New" panose="02070309020205020404" pitchFamily="49" charset="0"/>
            </a:endParaRPr>
          </a:p>
          <a:p>
            <a:r>
              <a:rPr lang="en-US" sz="2800" b="1" dirty="0" smtClean="0">
                <a:latin typeface="Courier New" panose="02070309020205020404" pitchFamily="49" charset="0"/>
                <a:cs typeface="Courier New" panose="02070309020205020404" pitchFamily="49" charset="0"/>
              </a:rPr>
              <a:t>{ </a:t>
            </a:r>
            <a:endParaRPr lang="en-US" sz="2800" b="1" dirty="0">
              <a:latin typeface="Courier New" panose="02070309020205020404" pitchFamily="49" charset="0"/>
              <a:cs typeface="Courier New" panose="02070309020205020404" pitchFamily="49" charset="0"/>
            </a:endParaRPr>
          </a:p>
          <a:p>
            <a:r>
              <a:rPr lang="en-US" sz="2800" b="1" dirty="0" smtClean="0">
                <a:latin typeface="Courier New" panose="02070309020205020404" pitchFamily="49" charset="0"/>
                <a:cs typeface="Courier New" panose="02070309020205020404" pitchFamily="49" charset="0"/>
              </a:rPr>
              <a:t>  return </a:t>
            </a:r>
            <a:r>
              <a:rPr lang="en-US" sz="2800" b="1" dirty="0">
                <a:latin typeface="Courier New" panose="02070309020205020404" pitchFamily="49" charset="0"/>
                <a:cs typeface="Courier New" panose="02070309020205020404" pitchFamily="49" charset="0"/>
              </a:rPr>
              <a:t>x * </a:t>
            </a:r>
            <a:r>
              <a:rPr lang="en-US" sz="2800" b="1" dirty="0">
                <a:solidFill>
                  <a:srgbClr val="FF0000"/>
                </a:solidFill>
                <a:latin typeface="Courier New" panose="02070309020205020404" pitchFamily="49" charset="0"/>
                <a:cs typeface="Courier New" panose="02070309020205020404" pitchFamily="49" charset="0"/>
              </a:rPr>
              <a:t>m</a:t>
            </a:r>
            <a:r>
              <a:rPr lang="en-US" sz="2800" b="1" dirty="0" smtClean="0">
                <a:latin typeface="Courier New" panose="02070309020205020404" pitchFamily="49" charset="0"/>
                <a:cs typeface="Courier New" panose="02070309020205020404" pitchFamily="49" charset="0"/>
              </a:rPr>
              <a:t>;</a:t>
            </a:r>
          </a:p>
          <a:p>
            <a:r>
              <a:rPr lang="en-US" sz="2800" b="1" dirty="0" smtClean="0">
                <a:latin typeface="Courier New" panose="02070309020205020404" pitchFamily="49" charset="0"/>
                <a:cs typeface="Courier New" panose="02070309020205020404" pitchFamily="49" charset="0"/>
              </a:rPr>
              <a:t>} </a:t>
            </a:r>
            <a:endParaRPr lang="en-US" sz="2800" b="1" dirty="0">
              <a:latin typeface="Courier New" panose="02070309020205020404" pitchFamily="49" charset="0"/>
              <a:cs typeface="Courier New" panose="02070309020205020404" pitchFamily="49" charset="0"/>
            </a:endParaRPr>
          </a:p>
          <a:p>
            <a:r>
              <a:rPr lang="en-US" sz="2800" dirty="0" err="1">
                <a:latin typeface="Courier New" panose="02070309020205020404" pitchFamily="49" charset="0"/>
                <a:cs typeface="Courier New" panose="02070309020205020404" pitchFamily="49" charset="0"/>
              </a:rPr>
              <a:t>int</a:t>
            </a:r>
            <a:r>
              <a:rPr lang="en-US" sz="2800" dirty="0">
                <a:latin typeface="Courier New" panose="02070309020205020404" pitchFamily="49" charset="0"/>
                <a:cs typeface="Courier New" panose="02070309020205020404" pitchFamily="49" charset="0"/>
              </a:rPr>
              <a:t> a, b; </a:t>
            </a:r>
          </a:p>
          <a:p>
            <a:r>
              <a:rPr lang="en-US" sz="2800" b="1" dirty="0" smtClean="0">
                <a:latin typeface="Courier New" panose="02070309020205020404" pitchFamily="49" charset="0"/>
                <a:cs typeface="Courier New" panose="02070309020205020404" pitchFamily="49" charset="0"/>
              </a:rPr>
              <a:t>b </a:t>
            </a:r>
            <a:r>
              <a:rPr lang="en-US" sz="2800" b="1" dirty="0">
                <a:latin typeface="Courier New" panose="02070309020205020404" pitchFamily="49" charset="0"/>
                <a:cs typeface="Courier New" panose="02070309020205020404" pitchFamily="49" charset="0"/>
              </a:rPr>
              <a:t>= </a:t>
            </a:r>
            <a:r>
              <a:rPr lang="en-US" sz="2800" b="1" dirty="0" err="1">
                <a:latin typeface="Courier New" panose="02070309020205020404" pitchFamily="49" charset="0"/>
                <a:cs typeface="Courier New" panose="02070309020205020404" pitchFamily="49" charset="0"/>
              </a:rPr>
              <a:t>MultiplyBy</a:t>
            </a:r>
            <a:r>
              <a:rPr lang="en-US" sz="2800" b="1" dirty="0">
                <a:latin typeface="Courier New" panose="02070309020205020404" pitchFamily="49" charset="0"/>
                <a:cs typeface="Courier New" panose="02070309020205020404" pitchFamily="49" charset="0"/>
              </a:rPr>
              <a:t>&lt;</a:t>
            </a:r>
            <a:r>
              <a:rPr lang="en-US" sz="2800" b="1" dirty="0">
                <a:solidFill>
                  <a:srgbClr val="FF0000"/>
                </a:solidFill>
                <a:latin typeface="Courier New" panose="02070309020205020404" pitchFamily="49" charset="0"/>
                <a:cs typeface="Courier New" panose="02070309020205020404" pitchFamily="49" charset="0"/>
              </a:rPr>
              <a:t>8</a:t>
            </a:r>
            <a:r>
              <a:rPr lang="en-US" sz="2800" b="1" dirty="0">
                <a:latin typeface="Courier New" panose="02070309020205020404" pitchFamily="49" charset="0"/>
                <a:cs typeface="Courier New" panose="02070309020205020404" pitchFamily="49" charset="0"/>
              </a:rPr>
              <a:t>&gt;(10); </a:t>
            </a:r>
            <a:endParaRPr lang="en-US" sz="1400" b="1" dirty="0">
              <a:latin typeface="Courier New" panose="02070309020205020404" pitchFamily="49" charset="0"/>
              <a:cs typeface="Courier New" panose="02070309020205020404" pitchFamily="49" charset="0"/>
            </a:endParaRPr>
          </a:p>
        </p:txBody>
      </p:sp>
      <p:sp>
        <p:nvSpPr>
          <p:cNvPr id="5" name="TextBox 4"/>
          <p:cNvSpPr txBox="1"/>
          <p:nvPr/>
        </p:nvSpPr>
        <p:spPr>
          <a:xfrm>
            <a:off x="7200900" y="3276600"/>
            <a:ext cx="1587294" cy="400110"/>
          </a:xfrm>
          <a:prstGeom prst="rect">
            <a:avLst/>
          </a:prstGeom>
          <a:noFill/>
        </p:spPr>
        <p:txBody>
          <a:bodyPr wrap="none" rtlCol="0">
            <a:spAutoFit/>
          </a:bodyPr>
          <a:lstStyle/>
          <a:p>
            <a:r>
              <a:rPr lang="en-US" sz="2000" b="1" i="1" dirty="0" smtClean="0"/>
              <a:t>compile time</a:t>
            </a:r>
            <a:endParaRPr lang="en-US" sz="2000" b="1" i="1" dirty="0"/>
          </a:p>
        </p:txBody>
      </p:sp>
      <p:sp>
        <p:nvSpPr>
          <p:cNvPr id="2" name="TextBox 1"/>
          <p:cNvSpPr txBox="1"/>
          <p:nvPr/>
        </p:nvSpPr>
        <p:spPr>
          <a:xfrm>
            <a:off x="965174" y="4787900"/>
            <a:ext cx="10083851" cy="1107996"/>
          </a:xfrm>
          <a:prstGeom prst="rect">
            <a:avLst/>
          </a:prstGeom>
          <a:noFill/>
        </p:spPr>
        <p:txBody>
          <a:bodyPr wrap="none" rtlCol="0">
            <a:spAutoFit/>
          </a:bodyPr>
          <a:lstStyle/>
          <a:p>
            <a:r>
              <a:rPr lang="en-US" sz="2400" b="1" i="1" dirty="0"/>
              <a:t>If </a:t>
            </a:r>
            <a:r>
              <a:rPr lang="en-US" sz="2400" b="1" i="1" dirty="0" err="1"/>
              <a:t>MultiplyBy</a:t>
            </a:r>
            <a:r>
              <a:rPr lang="en-US" sz="2400" b="1" i="1" dirty="0"/>
              <a:t> in this example is called with many different factors as template </a:t>
            </a:r>
            <a:endParaRPr lang="en-US" sz="2400" b="1" i="1" dirty="0" smtClean="0"/>
          </a:p>
          <a:p>
            <a:r>
              <a:rPr lang="en-US" sz="2400" b="1" i="1" dirty="0" smtClean="0"/>
              <a:t>parameters </a:t>
            </a:r>
            <a:r>
              <a:rPr lang="en-US" sz="2400" b="1" i="1" dirty="0"/>
              <a:t>then the code can become very big. </a:t>
            </a:r>
          </a:p>
          <a:p>
            <a:endParaRPr lang="en-US" dirty="0"/>
          </a:p>
        </p:txBody>
      </p:sp>
    </p:spTree>
    <p:extLst>
      <p:ext uri="{BB962C8B-B14F-4D97-AF65-F5344CB8AC3E}">
        <p14:creationId xmlns:p14="http://schemas.microsoft.com/office/powerpoint/2010/main" val="2499007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49300" y="71437"/>
            <a:ext cx="10515600" cy="1325563"/>
          </a:xfrm>
        </p:spPr>
        <p:txBody>
          <a:bodyPr/>
          <a:lstStyle/>
          <a:p>
            <a:pPr eaLnBrk="1" hangingPunct="1"/>
            <a:r>
              <a:rPr lang="en-US" altLang="en-US" dirty="0" smtClean="0"/>
              <a:t>Templates and Efficiency</a:t>
            </a:r>
          </a:p>
        </p:txBody>
      </p:sp>
      <p:sp>
        <p:nvSpPr>
          <p:cNvPr id="4" name="TextBox 3"/>
          <p:cNvSpPr txBox="1"/>
          <p:nvPr/>
        </p:nvSpPr>
        <p:spPr>
          <a:xfrm>
            <a:off x="850901" y="1054100"/>
            <a:ext cx="9525000" cy="5262979"/>
          </a:xfrm>
          <a:prstGeom prst="rect">
            <a:avLst/>
          </a:prstGeom>
          <a:noFill/>
        </p:spPr>
        <p:txBody>
          <a:bodyPr wrap="square" rtlCol="0">
            <a:spAutoFit/>
          </a:bodyPr>
          <a:lstStyle/>
          <a:p>
            <a:r>
              <a:rPr lang="en-US" sz="2800" b="1" dirty="0" err="1" smtClean="0">
                <a:solidFill>
                  <a:schemeClr val="accent1">
                    <a:lumMod val="50000"/>
                  </a:schemeClr>
                </a:solidFill>
                <a:latin typeface="Courier New" panose="02070309020205020404" pitchFamily="49" charset="0"/>
                <a:cs typeface="Courier New" panose="02070309020205020404" pitchFamily="49" charset="0"/>
              </a:rPr>
              <a:t>int</a:t>
            </a:r>
            <a:r>
              <a:rPr lang="en-US" sz="2800" b="1" dirty="0" smtClean="0">
                <a:solidFill>
                  <a:schemeClr val="accent1">
                    <a:lumMod val="50000"/>
                  </a:schemeClr>
                </a:solidFill>
                <a:latin typeface="Courier New" panose="02070309020205020404" pitchFamily="49" charset="0"/>
                <a:cs typeface="Courier New" panose="02070309020205020404" pitchFamily="49" charset="0"/>
              </a:rPr>
              <a:t> </a:t>
            </a:r>
            <a:r>
              <a:rPr lang="en-US" sz="2800" b="1" dirty="0">
                <a:solidFill>
                  <a:schemeClr val="accent1">
                    <a:lumMod val="50000"/>
                  </a:schemeClr>
                </a:solidFill>
                <a:latin typeface="Courier New" panose="02070309020205020404" pitchFamily="49" charset="0"/>
                <a:cs typeface="Courier New" panose="02070309020205020404" pitchFamily="49" charset="0"/>
              </a:rPr>
              <a:t>Multiply (</a:t>
            </a:r>
            <a:r>
              <a:rPr lang="en-US" sz="2800" b="1" dirty="0" err="1">
                <a:solidFill>
                  <a:schemeClr val="accent1">
                    <a:lumMod val="50000"/>
                  </a:schemeClr>
                </a:solidFill>
                <a:latin typeface="Courier New" panose="02070309020205020404" pitchFamily="49" charset="0"/>
                <a:cs typeface="Courier New" panose="02070309020205020404" pitchFamily="49" charset="0"/>
              </a:rPr>
              <a:t>int</a:t>
            </a:r>
            <a:r>
              <a:rPr lang="en-US" sz="2800" b="1" dirty="0">
                <a:solidFill>
                  <a:schemeClr val="accent1">
                    <a:lumMod val="50000"/>
                  </a:schemeClr>
                </a:solidFill>
                <a:latin typeface="Courier New" panose="02070309020205020404" pitchFamily="49" charset="0"/>
                <a:cs typeface="Courier New" panose="02070309020205020404" pitchFamily="49" charset="0"/>
              </a:rPr>
              <a:t> x, </a:t>
            </a:r>
            <a:r>
              <a:rPr lang="en-US" sz="2800" b="1" dirty="0" err="1">
                <a:solidFill>
                  <a:schemeClr val="accent1">
                    <a:lumMod val="50000"/>
                  </a:schemeClr>
                </a:solidFill>
                <a:latin typeface="Courier New" panose="02070309020205020404" pitchFamily="49" charset="0"/>
                <a:cs typeface="Courier New" panose="02070309020205020404" pitchFamily="49" charset="0"/>
              </a:rPr>
              <a:t>int</a:t>
            </a:r>
            <a:r>
              <a:rPr lang="en-US" sz="2800" b="1" dirty="0">
                <a:solidFill>
                  <a:schemeClr val="accent1">
                    <a:lumMod val="50000"/>
                  </a:schemeClr>
                </a:solidFill>
                <a:latin typeface="Courier New" panose="02070309020205020404" pitchFamily="49" charset="0"/>
                <a:cs typeface="Courier New" panose="02070309020205020404" pitchFamily="49" charset="0"/>
              </a:rPr>
              <a:t> m) </a:t>
            </a:r>
            <a:endParaRPr lang="en-US" sz="2800" b="1" dirty="0" smtClean="0">
              <a:solidFill>
                <a:schemeClr val="accent1">
                  <a:lumMod val="50000"/>
                </a:schemeClr>
              </a:solidFill>
              <a:latin typeface="Courier New" panose="02070309020205020404" pitchFamily="49" charset="0"/>
              <a:cs typeface="Courier New" panose="02070309020205020404" pitchFamily="49" charset="0"/>
            </a:endParaRPr>
          </a:p>
          <a:p>
            <a:r>
              <a:rPr lang="en-US" sz="2800" b="1" dirty="0" smtClean="0">
                <a:solidFill>
                  <a:schemeClr val="accent1">
                    <a:lumMod val="50000"/>
                  </a:schemeClr>
                </a:solidFill>
                <a:latin typeface="Courier New" panose="02070309020205020404" pitchFamily="49" charset="0"/>
                <a:cs typeface="Courier New" panose="02070309020205020404" pitchFamily="49" charset="0"/>
              </a:rPr>
              <a:t>{ </a:t>
            </a:r>
            <a:endParaRPr lang="en-US" sz="2800" b="1" dirty="0">
              <a:solidFill>
                <a:schemeClr val="accent1">
                  <a:lumMod val="50000"/>
                </a:schemeClr>
              </a:solidFill>
              <a:latin typeface="Courier New" panose="02070309020205020404" pitchFamily="49" charset="0"/>
              <a:cs typeface="Courier New" panose="02070309020205020404" pitchFamily="49" charset="0"/>
            </a:endParaRPr>
          </a:p>
          <a:p>
            <a:r>
              <a:rPr lang="en-US" sz="2800" b="1" dirty="0" smtClean="0">
                <a:solidFill>
                  <a:schemeClr val="accent1">
                    <a:lumMod val="50000"/>
                  </a:schemeClr>
                </a:solidFill>
                <a:latin typeface="Courier New" panose="02070309020205020404" pitchFamily="49" charset="0"/>
                <a:cs typeface="Courier New" panose="02070309020205020404" pitchFamily="49" charset="0"/>
              </a:rPr>
              <a:t>  return </a:t>
            </a:r>
            <a:r>
              <a:rPr lang="en-US" sz="2800" b="1" dirty="0">
                <a:solidFill>
                  <a:schemeClr val="accent1">
                    <a:lumMod val="50000"/>
                  </a:schemeClr>
                </a:solidFill>
                <a:latin typeface="Courier New" panose="02070309020205020404" pitchFamily="49" charset="0"/>
                <a:cs typeface="Courier New" panose="02070309020205020404" pitchFamily="49" charset="0"/>
              </a:rPr>
              <a:t>x * m</a:t>
            </a:r>
            <a:r>
              <a:rPr lang="en-US" sz="2800" b="1" dirty="0" smtClean="0">
                <a:solidFill>
                  <a:schemeClr val="accent1">
                    <a:lumMod val="50000"/>
                  </a:schemeClr>
                </a:solidFill>
                <a:latin typeface="Courier New" panose="02070309020205020404" pitchFamily="49" charset="0"/>
                <a:cs typeface="Courier New" panose="02070309020205020404" pitchFamily="49" charset="0"/>
              </a:rPr>
              <a:t>;</a:t>
            </a:r>
          </a:p>
          <a:p>
            <a:r>
              <a:rPr lang="en-US" sz="2800" b="1" dirty="0" smtClean="0">
                <a:solidFill>
                  <a:schemeClr val="accent1">
                    <a:lumMod val="50000"/>
                  </a:schemeClr>
                </a:solidFill>
                <a:latin typeface="Courier New" panose="02070309020205020404" pitchFamily="49" charset="0"/>
                <a:cs typeface="Courier New" panose="02070309020205020404" pitchFamily="49" charset="0"/>
              </a:rPr>
              <a:t>} </a:t>
            </a:r>
            <a:endParaRPr lang="en-US" sz="2800" b="1" dirty="0">
              <a:solidFill>
                <a:schemeClr val="accent1">
                  <a:lumMod val="50000"/>
                </a:schemeClr>
              </a:solidFill>
              <a:latin typeface="Courier New" panose="02070309020205020404" pitchFamily="49" charset="0"/>
              <a:cs typeface="Courier New" panose="02070309020205020404" pitchFamily="49" charset="0"/>
            </a:endParaRPr>
          </a:p>
          <a:p>
            <a:r>
              <a:rPr lang="en-US" sz="2800" b="1" dirty="0">
                <a:latin typeface="Courier New" panose="02070309020205020404" pitchFamily="49" charset="0"/>
                <a:cs typeface="Courier New" panose="02070309020205020404" pitchFamily="49" charset="0"/>
              </a:rPr>
              <a:t>template &lt;</a:t>
            </a:r>
            <a:r>
              <a:rPr lang="en-US" sz="2800" b="1" dirty="0" err="1">
                <a:latin typeface="Courier New" panose="02070309020205020404" pitchFamily="49" charset="0"/>
                <a:cs typeface="Courier New" panose="02070309020205020404" pitchFamily="49" charset="0"/>
              </a:rPr>
              <a:t>int</a:t>
            </a:r>
            <a:r>
              <a:rPr lang="en-US" sz="2800" b="1" dirty="0">
                <a:latin typeface="Courier New" panose="02070309020205020404" pitchFamily="49" charset="0"/>
                <a:cs typeface="Courier New" panose="02070309020205020404" pitchFamily="49" charset="0"/>
              </a:rPr>
              <a:t> m&gt; </a:t>
            </a:r>
          </a:p>
          <a:p>
            <a:r>
              <a:rPr lang="en-US" sz="2800" b="1" dirty="0" err="1">
                <a:latin typeface="Courier New" panose="02070309020205020404" pitchFamily="49" charset="0"/>
                <a:cs typeface="Courier New" panose="02070309020205020404" pitchFamily="49" charset="0"/>
              </a:rPr>
              <a:t>int</a:t>
            </a:r>
            <a:r>
              <a:rPr lang="en-US" sz="2800" b="1" dirty="0">
                <a:latin typeface="Courier New" panose="02070309020205020404" pitchFamily="49" charset="0"/>
                <a:cs typeface="Courier New" panose="02070309020205020404" pitchFamily="49" charset="0"/>
              </a:rPr>
              <a:t> </a:t>
            </a:r>
            <a:r>
              <a:rPr lang="en-US" sz="2800" b="1" dirty="0" err="1">
                <a:latin typeface="Courier New" panose="02070309020205020404" pitchFamily="49" charset="0"/>
                <a:cs typeface="Courier New" panose="02070309020205020404" pitchFamily="49" charset="0"/>
              </a:rPr>
              <a:t>MultiplyBy</a:t>
            </a:r>
            <a:r>
              <a:rPr lang="en-US" sz="2800" b="1" dirty="0">
                <a:latin typeface="Courier New" panose="02070309020205020404" pitchFamily="49" charset="0"/>
                <a:cs typeface="Courier New" panose="02070309020205020404" pitchFamily="49" charset="0"/>
              </a:rPr>
              <a:t> (</a:t>
            </a:r>
            <a:r>
              <a:rPr lang="en-US" sz="2800" b="1" dirty="0" err="1">
                <a:latin typeface="Courier New" panose="02070309020205020404" pitchFamily="49" charset="0"/>
                <a:cs typeface="Courier New" panose="02070309020205020404" pitchFamily="49" charset="0"/>
              </a:rPr>
              <a:t>int</a:t>
            </a:r>
            <a:r>
              <a:rPr lang="en-US" sz="2800" b="1" dirty="0">
                <a:latin typeface="Courier New" panose="02070309020205020404" pitchFamily="49" charset="0"/>
                <a:cs typeface="Courier New" panose="02070309020205020404" pitchFamily="49" charset="0"/>
              </a:rPr>
              <a:t> x) </a:t>
            </a:r>
            <a:endParaRPr lang="en-US" sz="2800" b="1" dirty="0" smtClean="0">
              <a:latin typeface="Courier New" panose="02070309020205020404" pitchFamily="49" charset="0"/>
              <a:cs typeface="Courier New" panose="02070309020205020404" pitchFamily="49" charset="0"/>
            </a:endParaRPr>
          </a:p>
          <a:p>
            <a:r>
              <a:rPr lang="en-US" sz="2800" b="1" dirty="0" smtClean="0">
                <a:latin typeface="Courier New" panose="02070309020205020404" pitchFamily="49" charset="0"/>
                <a:cs typeface="Courier New" panose="02070309020205020404" pitchFamily="49" charset="0"/>
              </a:rPr>
              <a:t>{ </a:t>
            </a:r>
            <a:endParaRPr lang="en-US" sz="2800" b="1" dirty="0">
              <a:latin typeface="Courier New" panose="02070309020205020404" pitchFamily="49" charset="0"/>
              <a:cs typeface="Courier New" panose="02070309020205020404" pitchFamily="49" charset="0"/>
            </a:endParaRPr>
          </a:p>
          <a:p>
            <a:r>
              <a:rPr lang="en-US" sz="2800" b="1" dirty="0" smtClean="0">
                <a:latin typeface="Courier New" panose="02070309020205020404" pitchFamily="49" charset="0"/>
                <a:cs typeface="Courier New" panose="02070309020205020404" pitchFamily="49" charset="0"/>
              </a:rPr>
              <a:t>  return </a:t>
            </a:r>
            <a:r>
              <a:rPr lang="en-US" sz="2800" b="1" dirty="0">
                <a:latin typeface="Courier New" panose="02070309020205020404" pitchFamily="49" charset="0"/>
                <a:cs typeface="Courier New" panose="02070309020205020404" pitchFamily="49" charset="0"/>
              </a:rPr>
              <a:t>x * m</a:t>
            </a:r>
            <a:r>
              <a:rPr lang="en-US" sz="2800" b="1" dirty="0" smtClean="0">
                <a:latin typeface="Courier New" panose="02070309020205020404" pitchFamily="49" charset="0"/>
                <a:cs typeface="Courier New" panose="02070309020205020404" pitchFamily="49" charset="0"/>
              </a:rPr>
              <a:t>;</a:t>
            </a:r>
          </a:p>
          <a:p>
            <a:r>
              <a:rPr lang="en-US" sz="2800" b="1" dirty="0" smtClean="0">
                <a:latin typeface="Courier New" panose="02070309020205020404" pitchFamily="49" charset="0"/>
                <a:cs typeface="Courier New" panose="02070309020205020404" pitchFamily="49" charset="0"/>
              </a:rPr>
              <a:t>} </a:t>
            </a:r>
            <a:endParaRPr lang="en-US" sz="2800" b="1" dirty="0">
              <a:latin typeface="Courier New" panose="02070309020205020404" pitchFamily="49" charset="0"/>
              <a:cs typeface="Courier New" panose="02070309020205020404" pitchFamily="49" charset="0"/>
            </a:endParaRPr>
          </a:p>
          <a:p>
            <a:r>
              <a:rPr lang="en-US" sz="2800" dirty="0" err="1">
                <a:latin typeface="Courier New" panose="02070309020205020404" pitchFamily="49" charset="0"/>
                <a:cs typeface="Courier New" panose="02070309020205020404" pitchFamily="49" charset="0"/>
              </a:rPr>
              <a:t>int</a:t>
            </a:r>
            <a:r>
              <a:rPr lang="en-US" sz="2800" dirty="0">
                <a:latin typeface="Courier New" panose="02070309020205020404" pitchFamily="49" charset="0"/>
                <a:cs typeface="Courier New" panose="02070309020205020404" pitchFamily="49" charset="0"/>
              </a:rPr>
              <a:t> a, b; </a:t>
            </a:r>
          </a:p>
          <a:p>
            <a:r>
              <a:rPr lang="en-US" sz="2800" b="1" dirty="0">
                <a:solidFill>
                  <a:schemeClr val="accent1">
                    <a:lumMod val="50000"/>
                  </a:schemeClr>
                </a:solidFill>
                <a:latin typeface="Courier New" panose="02070309020205020404" pitchFamily="49" charset="0"/>
                <a:cs typeface="Courier New" panose="02070309020205020404" pitchFamily="49" charset="0"/>
              </a:rPr>
              <a:t>a = Multiply(10,8); </a:t>
            </a:r>
          </a:p>
          <a:p>
            <a:r>
              <a:rPr lang="en-US" sz="2800" b="1" dirty="0">
                <a:latin typeface="Courier New" panose="02070309020205020404" pitchFamily="49" charset="0"/>
                <a:cs typeface="Courier New" panose="02070309020205020404" pitchFamily="49" charset="0"/>
              </a:rPr>
              <a:t>b = </a:t>
            </a:r>
            <a:r>
              <a:rPr lang="en-US" sz="2800" b="1" dirty="0" err="1">
                <a:latin typeface="Courier New" panose="02070309020205020404" pitchFamily="49" charset="0"/>
                <a:cs typeface="Courier New" panose="02070309020205020404" pitchFamily="49" charset="0"/>
              </a:rPr>
              <a:t>MultiplyBy</a:t>
            </a:r>
            <a:r>
              <a:rPr lang="en-US" sz="2800" b="1" dirty="0">
                <a:latin typeface="Courier New" panose="02070309020205020404" pitchFamily="49" charset="0"/>
                <a:cs typeface="Courier New" panose="02070309020205020404" pitchFamily="49" charset="0"/>
              </a:rPr>
              <a:t>&lt;8&gt;(10); </a:t>
            </a:r>
            <a:endParaRPr lang="en-US" sz="1400" b="1" dirty="0">
              <a:latin typeface="Courier New" panose="02070309020205020404" pitchFamily="49" charset="0"/>
              <a:cs typeface="Courier New" panose="02070309020205020404" pitchFamily="49" charset="0"/>
            </a:endParaRPr>
          </a:p>
        </p:txBody>
      </p:sp>
      <p:sp>
        <p:nvSpPr>
          <p:cNvPr id="2" name="Rectangle 1"/>
          <p:cNvSpPr/>
          <p:nvPr/>
        </p:nvSpPr>
        <p:spPr>
          <a:xfrm>
            <a:off x="6083300" y="1524000"/>
            <a:ext cx="5067300" cy="4648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In </a:t>
            </a:r>
            <a:r>
              <a:rPr lang="en-US" sz="2400" dirty="0" smtClean="0">
                <a:solidFill>
                  <a:schemeClr val="tx1"/>
                </a:solidFill>
              </a:rPr>
              <a:t>our example</a:t>
            </a:r>
            <a:r>
              <a:rPr lang="en-US" sz="2400" dirty="0">
                <a:solidFill>
                  <a:schemeClr val="tx1"/>
                </a:solidFill>
              </a:rPr>
              <a:t>, the template function is faster </a:t>
            </a:r>
            <a:r>
              <a:rPr lang="en-US" sz="2400" dirty="0" smtClean="0">
                <a:solidFill>
                  <a:schemeClr val="tx1"/>
                </a:solidFill>
              </a:rPr>
              <a:t>because </a:t>
            </a:r>
            <a:r>
              <a:rPr lang="en-US" sz="2400" dirty="0">
                <a:solidFill>
                  <a:schemeClr val="tx1"/>
                </a:solidFill>
              </a:rPr>
              <a:t>the compiler knows that it can multiply by a power of 2 by using a shift operation. x*8 is replaced by x&lt;&lt;3, which is faster. In the case of the </a:t>
            </a:r>
            <a:r>
              <a:rPr lang="en-US" sz="2400" dirty="0" smtClean="0">
                <a:solidFill>
                  <a:schemeClr val="tx1"/>
                </a:solidFill>
              </a:rPr>
              <a:t>regular </a:t>
            </a:r>
            <a:r>
              <a:rPr lang="en-US" sz="2400" dirty="0">
                <a:solidFill>
                  <a:schemeClr val="tx1"/>
                </a:solidFill>
              </a:rPr>
              <a:t>function, the compiler doesn't know the value of m and therefore cannot do the optimization unless the function can be </a:t>
            </a:r>
            <a:r>
              <a:rPr lang="en-US" sz="2400" dirty="0" err="1">
                <a:solidFill>
                  <a:schemeClr val="tx1"/>
                </a:solidFill>
              </a:rPr>
              <a:t>inlined</a:t>
            </a:r>
            <a:r>
              <a:rPr lang="en-US" sz="2400" dirty="0">
                <a:solidFill>
                  <a:schemeClr val="tx1"/>
                </a:solidFill>
              </a:rPr>
              <a:t>. </a:t>
            </a:r>
          </a:p>
        </p:txBody>
      </p:sp>
    </p:spTree>
    <p:extLst>
      <p:ext uri="{BB962C8B-B14F-4D97-AF65-F5344CB8AC3E}">
        <p14:creationId xmlns:p14="http://schemas.microsoft.com/office/powerpoint/2010/main" val="949376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smtClean="0"/>
              <a:t>Function Template Example</a:t>
            </a:r>
          </a:p>
        </p:txBody>
      </p:sp>
      <p:sp>
        <p:nvSpPr>
          <p:cNvPr id="40963" name="Rectangle 3"/>
          <p:cNvSpPr>
            <a:spLocks noGrp="1" noChangeArrowheads="1"/>
          </p:cNvSpPr>
          <p:nvPr>
            <p:ph idx="1"/>
          </p:nvPr>
        </p:nvSpPr>
        <p:spPr>
          <a:xfrm>
            <a:off x="1687514" y="1600200"/>
            <a:ext cx="8294687" cy="4572000"/>
          </a:xfrm>
        </p:spPr>
        <p:txBody>
          <a:bodyPr/>
          <a:lstStyle/>
          <a:p>
            <a:pPr lvl="1">
              <a:lnSpc>
                <a:spcPct val="90000"/>
              </a:lnSpc>
              <a:buFontTx/>
              <a:buNone/>
            </a:pPr>
            <a:r>
              <a:rPr lang="en-US" altLang="en-US" b="1" dirty="0">
                <a:latin typeface="Courier New" panose="02070309020205020404" pitchFamily="49" charset="0"/>
              </a:rPr>
              <a:t>template &lt;class T&gt;</a:t>
            </a:r>
          </a:p>
          <a:p>
            <a:pPr lvl="1">
              <a:lnSpc>
                <a:spcPct val="90000"/>
              </a:lnSpc>
              <a:spcBef>
                <a:spcPct val="50000"/>
              </a:spcBef>
              <a:buFontTx/>
              <a:buNone/>
            </a:pPr>
            <a:r>
              <a:rPr lang="en-US" altLang="en-US" b="1" dirty="0">
                <a:latin typeface="Courier New" panose="02070309020205020404" pitchFamily="49" charset="0"/>
              </a:rPr>
              <a:t>T times10(T </a:t>
            </a:r>
            <a:r>
              <a:rPr lang="en-US" altLang="en-US" b="1" dirty="0" err="1">
                <a:latin typeface="Courier New" panose="02070309020205020404" pitchFamily="49" charset="0"/>
              </a:rPr>
              <a:t>num</a:t>
            </a:r>
            <a:r>
              <a:rPr lang="en-US" altLang="en-US" b="1" dirty="0">
                <a:latin typeface="Courier New" panose="02070309020205020404" pitchFamily="49" charset="0"/>
              </a:rPr>
              <a:t>)</a:t>
            </a:r>
          </a:p>
          <a:p>
            <a:pPr lvl="1">
              <a:lnSpc>
                <a:spcPct val="90000"/>
              </a:lnSpc>
              <a:buFontTx/>
              <a:buNone/>
            </a:pPr>
            <a:r>
              <a:rPr lang="en-US" altLang="en-US" b="1" dirty="0">
                <a:latin typeface="Courier New" panose="02070309020205020404" pitchFamily="49" charset="0"/>
              </a:rPr>
              <a:t>{</a:t>
            </a:r>
          </a:p>
          <a:p>
            <a:pPr lvl="1">
              <a:lnSpc>
                <a:spcPct val="90000"/>
              </a:lnSpc>
              <a:buFontTx/>
              <a:buNone/>
            </a:pPr>
            <a:r>
              <a:rPr lang="en-US" altLang="en-US" b="1" dirty="0">
                <a:latin typeface="Courier New" panose="02070309020205020404" pitchFamily="49" charset="0"/>
              </a:rPr>
              <a:t>			return 10 * </a:t>
            </a:r>
            <a:r>
              <a:rPr lang="en-US" altLang="en-US" b="1" dirty="0" err="1">
                <a:latin typeface="Courier New" panose="02070309020205020404" pitchFamily="49" charset="0"/>
              </a:rPr>
              <a:t>num</a:t>
            </a:r>
            <a:r>
              <a:rPr lang="en-US" altLang="en-US" b="1" dirty="0">
                <a:latin typeface="Courier New" panose="02070309020205020404" pitchFamily="49" charset="0"/>
              </a:rPr>
              <a:t>;</a:t>
            </a:r>
          </a:p>
          <a:p>
            <a:pPr lvl="1">
              <a:lnSpc>
                <a:spcPct val="90000"/>
              </a:lnSpc>
              <a:buFontTx/>
              <a:buNone/>
            </a:pPr>
            <a:r>
              <a:rPr lang="en-US" altLang="en-US" b="1" dirty="0">
                <a:latin typeface="Courier New" panose="02070309020205020404" pitchFamily="49" charset="0"/>
              </a:rPr>
              <a:t>}</a:t>
            </a:r>
          </a:p>
        </p:txBody>
      </p:sp>
      <p:sp>
        <p:nvSpPr>
          <p:cNvPr id="803844" name="Text Box 4"/>
          <p:cNvSpPr txBox="1">
            <a:spLocks noChangeArrowheads="1"/>
          </p:cNvSpPr>
          <p:nvPr/>
        </p:nvSpPr>
        <p:spPr bwMode="auto">
          <a:xfrm>
            <a:off x="8153401" y="1447801"/>
            <a:ext cx="11588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2000">
                <a:solidFill>
                  <a:srgbClr val="FA8218"/>
                </a:solidFill>
              </a:rPr>
              <a:t>template</a:t>
            </a:r>
          </a:p>
          <a:p>
            <a:pPr algn="ctr" eaLnBrk="1" hangingPunct="1">
              <a:lnSpc>
                <a:spcPct val="80000"/>
              </a:lnSpc>
              <a:spcBef>
                <a:spcPct val="0"/>
              </a:spcBef>
              <a:buFontTx/>
              <a:buNone/>
            </a:pPr>
            <a:r>
              <a:rPr lang="en-US" altLang="en-US" sz="2000">
                <a:solidFill>
                  <a:srgbClr val="FA8218"/>
                </a:solidFill>
              </a:rPr>
              <a:t>prefix</a:t>
            </a:r>
          </a:p>
        </p:txBody>
      </p:sp>
      <p:sp>
        <p:nvSpPr>
          <p:cNvPr id="803845" name="Line 5"/>
          <p:cNvSpPr>
            <a:spLocks noChangeShapeType="1"/>
          </p:cNvSpPr>
          <p:nvPr/>
        </p:nvSpPr>
        <p:spPr bwMode="auto">
          <a:xfrm flipH="1">
            <a:off x="5562600" y="1828800"/>
            <a:ext cx="2667000" cy="0"/>
          </a:xfrm>
          <a:prstGeom prst="line">
            <a:avLst/>
          </a:prstGeom>
          <a:noFill/>
          <a:ln w="25400">
            <a:solidFill>
              <a:srgbClr val="FA8218"/>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3846" name="Text Box 6"/>
          <p:cNvSpPr txBox="1">
            <a:spLocks noChangeArrowheads="1"/>
          </p:cNvSpPr>
          <p:nvPr/>
        </p:nvSpPr>
        <p:spPr bwMode="auto">
          <a:xfrm>
            <a:off x="8518526" y="2362201"/>
            <a:ext cx="12287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2000">
                <a:solidFill>
                  <a:srgbClr val="FA8218"/>
                </a:solidFill>
              </a:rPr>
              <a:t>generic</a:t>
            </a:r>
          </a:p>
          <a:p>
            <a:pPr algn="ctr" eaLnBrk="1" hangingPunct="1">
              <a:lnSpc>
                <a:spcPct val="80000"/>
              </a:lnSpc>
              <a:spcBef>
                <a:spcPct val="0"/>
              </a:spcBef>
              <a:buFontTx/>
              <a:buNone/>
            </a:pPr>
            <a:r>
              <a:rPr lang="en-US" altLang="en-US" sz="2000">
                <a:solidFill>
                  <a:srgbClr val="FA8218"/>
                </a:solidFill>
              </a:rPr>
              <a:t>data type</a:t>
            </a:r>
          </a:p>
        </p:txBody>
      </p:sp>
      <p:sp>
        <p:nvSpPr>
          <p:cNvPr id="803847" name="Line 7"/>
          <p:cNvSpPr>
            <a:spLocks noChangeShapeType="1"/>
          </p:cNvSpPr>
          <p:nvPr/>
        </p:nvSpPr>
        <p:spPr bwMode="auto">
          <a:xfrm flipH="1" flipV="1">
            <a:off x="5029200" y="2057400"/>
            <a:ext cx="3505200" cy="533400"/>
          </a:xfrm>
          <a:prstGeom prst="line">
            <a:avLst/>
          </a:prstGeom>
          <a:noFill/>
          <a:ln w="25400">
            <a:solidFill>
              <a:srgbClr val="FA8218"/>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3848" name="AutoShape 8"/>
          <p:cNvSpPr>
            <a:spLocks/>
          </p:cNvSpPr>
          <p:nvPr/>
        </p:nvSpPr>
        <p:spPr bwMode="auto">
          <a:xfrm rot="-5384524">
            <a:off x="4887914" y="1219201"/>
            <a:ext cx="79375" cy="1603375"/>
          </a:xfrm>
          <a:prstGeom prst="leftBrace">
            <a:avLst>
              <a:gd name="adj1" fmla="val 168333"/>
              <a:gd name="adj2" fmla="val 50389"/>
            </a:avLst>
          </a:prstGeom>
          <a:noFill/>
          <a:ln w="25400">
            <a:solidFill>
              <a:srgbClr val="FA8218"/>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803849" name="Text Box 9"/>
          <p:cNvSpPr txBox="1">
            <a:spLocks noChangeArrowheads="1"/>
          </p:cNvSpPr>
          <p:nvPr/>
        </p:nvSpPr>
        <p:spPr bwMode="auto">
          <a:xfrm>
            <a:off x="7558089" y="3117851"/>
            <a:ext cx="13430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2000">
                <a:solidFill>
                  <a:srgbClr val="FA8218"/>
                </a:solidFill>
              </a:rPr>
              <a:t>type</a:t>
            </a:r>
          </a:p>
          <a:p>
            <a:pPr algn="ctr" eaLnBrk="1" hangingPunct="1">
              <a:lnSpc>
                <a:spcPct val="80000"/>
              </a:lnSpc>
              <a:spcBef>
                <a:spcPct val="0"/>
              </a:spcBef>
              <a:buFontTx/>
              <a:buNone/>
            </a:pPr>
            <a:r>
              <a:rPr lang="en-US" altLang="en-US" sz="2000">
                <a:solidFill>
                  <a:srgbClr val="FA8218"/>
                </a:solidFill>
              </a:rPr>
              <a:t>parameter</a:t>
            </a:r>
          </a:p>
        </p:txBody>
      </p:sp>
      <p:sp>
        <p:nvSpPr>
          <p:cNvPr id="803850" name="Line 10"/>
          <p:cNvSpPr>
            <a:spLocks noChangeShapeType="1"/>
          </p:cNvSpPr>
          <p:nvPr/>
        </p:nvSpPr>
        <p:spPr bwMode="auto">
          <a:xfrm flipH="1" flipV="1">
            <a:off x="4191000" y="2438400"/>
            <a:ext cx="3657600" cy="685800"/>
          </a:xfrm>
          <a:prstGeom prst="line">
            <a:avLst/>
          </a:prstGeom>
          <a:noFill/>
          <a:ln w="25400">
            <a:solidFill>
              <a:srgbClr val="FA8218"/>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3851" name="Line 11"/>
          <p:cNvSpPr>
            <a:spLocks noChangeShapeType="1"/>
          </p:cNvSpPr>
          <p:nvPr/>
        </p:nvSpPr>
        <p:spPr bwMode="auto">
          <a:xfrm flipH="1" flipV="1">
            <a:off x="2362200" y="2438400"/>
            <a:ext cx="5486400" cy="685800"/>
          </a:xfrm>
          <a:prstGeom prst="line">
            <a:avLst/>
          </a:prstGeom>
          <a:noFill/>
          <a:ln w="25400">
            <a:solidFill>
              <a:srgbClr val="FA8218"/>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803852" name="Group 12"/>
          <p:cNvGraphicFramePr>
            <a:graphicFrameLocks noGrp="1"/>
          </p:cNvGraphicFramePr>
          <p:nvPr>
            <p:extLst>
              <p:ext uri="{D42A27DB-BD31-4B8C-83A1-F6EECF244321}">
                <p14:modId xmlns:p14="http://schemas.microsoft.com/office/powerpoint/2010/main" val="4026834237"/>
              </p:ext>
            </p:extLst>
          </p:nvPr>
        </p:nvGraphicFramePr>
        <p:xfrm>
          <a:off x="2133600" y="3886201"/>
          <a:ext cx="7772400" cy="2073275"/>
        </p:xfrm>
        <a:graphic>
          <a:graphicData uri="http://schemas.openxmlformats.org/drawingml/2006/table">
            <a:tbl>
              <a:tblPr/>
              <a:tblGrid>
                <a:gridCol w="3581400"/>
                <a:gridCol w="4191000"/>
              </a:tblGrid>
              <a:tr h="823913">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ヒラギノ角ゴ Pro W3" pitchFamily="112" charset="-128"/>
                        </a:rPr>
                        <a:t>What gets generated when </a:t>
                      </a:r>
                      <a:r>
                        <a:rPr kumimoji="0" lang="en-US" sz="1800" b="0" i="0" u="none" strike="noStrike" cap="none" normalizeH="0" baseline="0" dirty="0" smtClean="0">
                          <a:ln>
                            <a:noFill/>
                          </a:ln>
                          <a:solidFill>
                            <a:schemeClr val="tx1"/>
                          </a:solidFill>
                          <a:effectLst/>
                          <a:latin typeface="Courier New" pitchFamily="112" charset="0"/>
                          <a:ea typeface="ヒラギノ角ゴ Pro W3" pitchFamily="112" charset="-128"/>
                        </a:rPr>
                        <a:t>times10</a:t>
                      </a:r>
                      <a:r>
                        <a:rPr kumimoji="0" lang="en-US" sz="1800" b="0" i="0" u="none" strike="noStrike" cap="none" normalizeH="0" baseline="0" dirty="0" smtClean="0">
                          <a:ln>
                            <a:noFill/>
                          </a:ln>
                          <a:solidFill>
                            <a:schemeClr val="tx1"/>
                          </a:solidFill>
                          <a:effectLst/>
                          <a:latin typeface="Arial" charset="0"/>
                          <a:ea typeface="ヒラギノ角ゴ Pro W3" pitchFamily="112" charset="-128"/>
                        </a:rPr>
                        <a:t> is called with an </a:t>
                      </a:r>
                      <a:r>
                        <a:rPr kumimoji="0" lang="en-US" sz="1800" b="0" i="0" u="none" strike="noStrike" cap="none" normalizeH="0" baseline="0" dirty="0" err="1" smtClean="0">
                          <a:ln>
                            <a:noFill/>
                          </a:ln>
                          <a:solidFill>
                            <a:schemeClr val="tx1"/>
                          </a:solidFill>
                          <a:effectLst/>
                          <a:latin typeface="Courier New" pitchFamily="112" charset="0"/>
                          <a:ea typeface="ヒラギノ角ゴ Pro W3" pitchFamily="112" charset="-128"/>
                        </a:rPr>
                        <a:t>int</a:t>
                      </a:r>
                      <a:r>
                        <a:rPr kumimoji="0" lang="en-US" sz="1800" b="0" i="0" u="none" strike="noStrike" cap="none" normalizeH="0" baseline="0" dirty="0" smtClean="0">
                          <a:ln>
                            <a:noFill/>
                          </a:ln>
                          <a:solidFill>
                            <a:schemeClr val="tx1"/>
                          </a:solidFill>
                          <a:effectLst/>
                          <a:latin typeface="Courier New" pitchFamily="112" charset="0"/>
                          <a:ea typeface="ヒラギノ角ゴ Pro W3" pitchFamily="112" charset="-128"/>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ヒラギノ角ゴ Pro W3" pitchFamily="112" charset="-128"/>
                        </a:rPr>
                        <a:t>What gets generated when </a:t>
                      </a:r>
                      <a:r>
                        <a:rPr kumimoji="0" lang="en-US" sz="1800" b="0" i="0" u="none" strike="noStrike" cap="none" normalizeH="0" baseline="0" smtClean="0">
                          <a:ln>
                            <a:noFill/>
                          </a:ln>
                          <a:solidFill>
                            <a:schemeClr val="tx1"/>
                          </a:solidFill>
                          <a:effectLst/>
                          <a:latin typeface="Courier New" pitchFamily="112" charset="0"/>
                          <a:ea typeface="ヒラギノ角ゴ Pro W3" pitchFamily="112" charset="-128"/>
                        </a:rPr>
                        <a:t>times10</a:t>
                      </a:r>
                      <a:r>
                        <a:rPr kumimoji="0" lang="en-US" sz="1800" b="0" i="0" u="none" strike="noStrike" cap="none" normalizeH="0" baseline="0" smtClean="0">
                          <a:ln>
                            <a:noFill/>
                          </a:ln>
                          <a:solidFill>
                            <a:schemeClr val="tx1"/>
                          </a:solidFill>
                          <a:effectLst/>
                          <a:latin typeface="Arial" charset="0"/>
                          <a:ea typeface="ヒラギノ角ゴ Pro W3" pitchFamily="112" charset="-128"/>
                        </a:rPr>
                        <a:t> is called with a </a:t>
                      </a:r>
                      <a:r>
                        <a:rPr kumimoji="0" lang="en-US" sz="1800" b="0" i="0" u="none" strike="noStrike" cap="none" normalizeH="0" baseline="0" smtClean="0">
                          <a:ln>
                            <a:noFill/>
                          </a:ln>
                          <a:solidFill>
                            <a:schemeClr val="tx1"/>
                          </a:solidFill>
                          <a:effectLst/>
                          <a:latin typeface="Courier New" pitchFamily="112" charset="0"/>
                          <a:ea typeface="ヒラギノ角ゴ Pro W3" pitchFamily="112" charset="-128"/>
                        </a:rPr>
                        <a:t>double: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49362">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Courier New" pitchFamily="112" charset="0"/>
                          <a:ea typeface="ヒラギノ角ゴ Pro W3" pitchFamily="112" charset="-128"/>
                        </a:rPr>
                        <a:t>int</a:t>
                      </a:r>
                      <a:r>
                        <a:rPr kumimoji="0" lang="en-US" sz="1800" b="1" i="0" u="none" strike="noStrike" cap="none" normalizeH="0" baseline="0" dirty="0" smtClean="0">
                          <a:ln>
                            <a:noFill/>
                          </a:ln>
                          <a:solidFill>
                            <a:schemeClr val="tx1"/>
                          </a:solidFill>
                          <a:effectLst/>
                          <a:latin typeface="Courier New" pitchFamily="112" charset="0"/>
                          <a:ea typeface="ヒラギノ角ゴ Pro W3" pitchFamily="112" charset="-128"/>
                        </a:rPr>
                        <a:t> times10(</a:t>
                      </a:r>
                      <a:r>
                        <a:rPr kumimoji="0" lang="en-US" sz="1800" b="1" i="0" u="none" strike="noStrike" cap="none" normalizeH="0" baseline="0" dirty="0" err="1" smtClean="0">
                          <a:ln>
                            <a:noFill/>
                          </a:ln>
                          <a:solidFill>
                            <a:schemeClr val="tx1"/>
                          </a:solidFill>
                          <a:effectLst/>
                          <a:latin typeface="Courier New" pitchFamily="112" charset="0"/>
                          <a:ea typeface="ヒラギノ角ゴ Pro W3" pitchFamily="112" charset="-128"/>
                        </a:rPr>
                        <a:t>int</a:t>
                      </a:r>
                      <a:r>
                        <a:rPr kumimoji="0" lang="en-US" sz="1800" b="1" i="0" u="none" strike="noStrike" cap="none" normalizeH="0" baseline="0" dirty="0" smtClean="0">
                          <a:ln>
                            <a:noFill/>
                          </a:ln>
                          <a:solidFill>
                            <a:schemeClr val="tx1"/>
                          </a:solidFill>
                          <a:effectLst/>
                          <a:latin typeface="Courier New" pitchFamily="112" charset="0"/>
                          <a:ea typeface="ヒラギノ角ゴ Pro W3" pitchFamily="112" charset="-128"/>
                        </a:rPr>
                        <a:t> </a:t>
                      </a:r>
                      <a:r>
                        <a:rPr kumimoji="0" lang="en-US" sz="1800" b="1" i="0" u="none" strike="noStrike" cap="none" normalizeH="0" baseline="0" dirty="0" err="1" smtClean="0">
                          <a:ln>
                            <a:noFill/>
                          </a:ln>
                          <a:solidFill>
                            <a:schemeClr val="tx1"/>
                          </a:solidFill>
                          <a:effectLst/>
                          <a:latin typeface="Courier New" pitchFamily="112" charset="0"/>
                          <a:ea typeface="ヒラギノ角ゴ Pro W3" pitchFamily="112" charset="-128"/>
                        </a:rPr>
                        <a:t>num</a:t>
                      </a:r>
                      <a:r>
                        <a:rPr kumimoji="0" lang="en-US" sz="1800" b="1" i="0" u="none" strike="noStrike" cap="none" normalizeH="0" baseline="0" dirty="0" smtClean="0">
                          <a:ln>
                            <a:noFill/>
                          </a:ln>
                          <a:solidFill>
                            <a:schemeClr val="tx1"/>
                          </a:solidFill>
                          <a:effectLst/>
                          <a:latin typeface="Courier New" pitchFamily="112" charset="0"/>
                          <a:ea typeface="ヒラギノ角ゴ Pro W3" pitchFamily="112" charset="-128"/>
                        </a:rPr>
                        <a:t>)</a:t>
                      </a:r>
                    </a:p>
                    <a:p>
                      <a:pPr marL="0" marR="0" lvl="0" indent="0" algn="l" defTabSz="914400" rtl="0" eaLnBrk="1" fontAlgn="base" latinLnBrk="0" hangingPunct="1">
                        <a:lnSpc>
                          <a:spcPct val="8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urier New" pitchFamily="112" charset="0"/>
                          <a:ea typeface="ヒラギノ角ゴ Pro W3" pitchFamily="112" charset="-128"/>
                        </a:rPr>
                        <a:t>{</a:t>
                      </a:r>
                    </a:p>
                    <a:p>
                      <a:pPr marL="0" marR="0" lvl="0" indent="0" algn="l" defTabSz="914400" rtl="0" eaLnBrk="1" fontAlgn="base" latinLnBrk="0" hangingPunct="1">
                        <a:lnSpc>
                          <a:spcPct val="8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urier New" pitchFamily="112" charset="0"/>
                          <a:ea typeface="ヒラギノ角ゴ Pro W3" pitchFamily="112" charset="-128"/>
                        </a:rPr>
                        <a:t>   return 10 * </a:t>
                      </a:r>
                      <a:r>
                        <a:rPr kumimoji="0" lang="en-US" sz="1800" b="1" i="0" u="none" strike="noStrike" cap="none" normalizeH="0" baseline="0" dirty="0" err="1" smtClean="0">
                          <a:ln>
                            <a:noFill/>
                          </a:ln>
                          <a:solidFill>
                            <a:schemeClr val="tx1"/>
                          </a:solidFill>
                          <a:effectLst/>
                          <a:latin typeface="Courier New" pitchFamily="112" charset="0"/>
                          <a:ea typeface="ヒラギノ角ゴ Pro W3" pitchFamily="112" charset="-128"/>
                        </a:rPr>
                        <a:t>num</a:t>
                      </a:r>
                      <a:r>
                        <a:rPr kumimoji="0" lang="en-US" sz="1800" b="1" i="0" u="none" strike="noStrike" cap="none" normalizeH="0" baseline="0" dirty="0" smtClean="0">
                          <a:ln>
                            <a:noFill/>
                          </a:ln>
                          <a:solidFill>
                            <a:schemeClr val="tx1"/>
                          </a:solidFill>
                          <a:effectLst/>
                          <a:latin typeface="Courier New" pitchFamily="112" charset="0"/>
                          <a:ea typeface="ヒラギノ角ゴ Pro W3" pitchFamily="112" charset="-128"/>
                        </a:rPr>
                        <a:t>;</a:t>
                      </a:r>
                    </a:p>
                    <a:p>
                      <a:pPr marL="0" marR="0" lvl="0" indent="0" algn="l" defTabSz="914400" rtl="0" eaLnBrk="1" fontAlgn="base" latinLnBrk="0" hangingPunct="1">
                        <a:lnSpc>
                          <a:spcPct val="8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urier New" pitchFamily="112" charset="0"/>
                          <a:ea typeface="ヒラギノ角ゴ Pro W3" pitchFamily="112" charset="-128"/>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urier New" pitchFamily="112" charset="0"/>
                          <a:ea typeface="ヒラギノ角ゴ Pro W3" pitchFamily="112" charset="-128"/>
                        </a:rPr>
                        <a:t>double times10(double </a:t>
                      </a:r>
                      <a:r>
                        <a:rPr kumimoji="0" lang="en-US" sz="1800" b="1" i="0" u="none" strike="noStrike" cap="none" normalizeH="0" baseline="0" dirty="0" err="1" smtClean="0">
                          <a:ln>
                            <a:noFill/>
                          </a:ln>
                          <a:solidFill>
                            <a:schemeClr val="tx1"/>
                          </a:solidFill>
                          <a:effectLst/>
                          <a:latin typeface="Courier New" pitchFamily="112" charset="0"/>
                          <a:ea typeface="ヒラギノ角ゴ Pro W3" pitchFamily="112" charset="-128"/>
                        </a:rPr>
                        <a:t>num</a:t>
                      </a:r>
                      <a:r>
                        <a:rPr kumimoji="0" lang="en-US" sz="1800" b="1" i="0" u="none" strike="noStrike" cap="none" normalizeH="0" baseline="0" dirty="0" smtClean="0">
                          <a:ln>
                            <a:noFill/>
                          </a:ln>
                          <a:solidFill>
                            <a:schemeClr val="tx1"/>
                          </a:solidFill>
                          <a:effectLst/>
                          <a:latin typeface="Courier New" pitchFamily="112" charset="0"/>
                          <a:ea typeface="ヒラギノ角ゴ Pro W3" pitchFamily="112" charset="-128"/>
                        </a:rPr>
                        <a:t>)</a:t>
                      </a:r>
                    </a:p>
                    <a:p>
                      <a:pPr marL="0" marR="0" lvl="0" indent="0" algn="l" defTabSz="914400" rtl="0" eaLnBrk="1" fontAlgn="base" latinLnBrk="0" hangingPunct="1">
                        <a:lnSpc>
                          <a:spcPct val="8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urier New" pitchFamily="112" charset="0"/>
                          <a:ea typeface="ヒラギノ角ゴ Pro W3" pitchFamily="112" charset="-128"/>
                        </a:rPr>
                        <a:t>{</a:t>
                      </a:r>
                    </a:p>
                    <a:p>
                      <a:pPr marL="0" marR="0" lvl="0" indent="0" algn="l" defTabSz="914400" rtl="0" eaLnBrk="1" fontAlgn="base" latinLnBrk="0" hangingPunct="1">
                        <a:lnSpc>
                          <a:spcPct val="8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urier New" pitchFamily="112" charset="0"/>
                          <a:ea typeface="ヒラギノ角ゴ Pro W3" pitchFamily="112" charset="-128"/>
                        </a:rPr>
                        <a:t>   return 10 * </a:t>
                      </a:r>
                      <a:r>
                        <a:rPr kumimoji="0" lang="en-US" sz="1800" b="1" i="0" u="none" strike="noStrike" cap="none" normalizeH="0" baseline="0" dirty="0" err="1" smtClean="0">
                          <a:ln>
                            <a:noFill/>
                          </a:ln>
                          <a:solidFill>
                            <a:schemeClr val="tx1"/>
                          </a:solidFill>
                          <a:effectLst/>
                          <a:latin typeface="Courier New" pitchFamily="112" charset="0"/>
                          <a:ea typeface="ヒラギノ角ゴ Pro W3" pitchFamily="112" charset="-128"/>
                        </a:rPr>
                        <a:t>num</a:t>
                      </a:r>
                      <a:r>
                        <a:rPr kumimoji="0" lang="en-US" sz="1800" b="1" i="0" u="none" strike="noStrike" cap="none" normalizeH="0" baseline="0" dirty="0" smtClean="0">
                          <a:ln>
                            <a:noFill/>
                          </a:ln>
                          <a:solidFill>
                            <a:schemeClr val="tx1"/>
                          </a:solidFill>
                          <a:effectLst/>
                          <a:latin typeface="Courier New" pitchFamily="112" charset="0"/>
                          <a:ea typeface="ヒラギノ角ゴ Pro W3" pitchFamily="112" charset="-128"/>
                        </a:rPr>
                        <a:t>;</a:t>
                      </a:r>
                    </a:p>
                    <a:p>
                      <a:pPr marL="0" marR="0" lvl="0" indent="0" algn="l" defTabSz="914400" rtl="0" eaLnBrk="1" fontAlgn="base" latinLnBrk="0" hangingPunct="1">
                        <a:lnSpc>
                          <a:spcPct val="8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urier New" pitchFamily="112" charset="0"/>
                          <a:ea typeface="ヒラギノ角ゴ Pro W3" pitchFamily="112" charset="-128"/>
                        </a:rPr>
                        <a:t>}</a:t>
                      </a:r>
                      <a:endParaRPr kumimoji="0" lang="en-US" sz="2400" b="1" i="0" u="none" strike="noStrike" cap="none" normalizeH="0" baseline="0" dirty="0" smtClean="0">
                        <a:ln>
                          <a:noFill/>
                        </a:ln>
                        <a:solidFill>
                          <a:schemeClr val="tx1"/>
                        </a:solidFill>
                        <a:effectLst/>
                        <a:latin typeface="Arial" charset="0"/>
                        <a:ea typeface="ヒラギノ角ゴ Pro W3" pitchFamily="112"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0985548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038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0384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038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0384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0384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0385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0385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038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3844" grpId="0" autoUpdateAnimBg="0"/>
      <p:bldP spid="803845" grpId="0" animBg="1"/>
      <p:bldP spid="803846" grpId="0" autoUpdateAnimBg="0"/>
      <p:bldP spid="803847" grpId="0" animBg="1"/>
      <p:bldP spid="803848" grpId="0" animBg="1"/>
      <p:bldP spid="803849" grpId="0" autoUpdateAnimBg="0"/>
      <p:bldP spid="803850" grpId="0" animBg="1"/>
      <p:bldP spid="80385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49300" y="174625"/>
            <a:ext cx="10515600" cy="1325563"/>
          </a:xfrm>
        </p:spPr>
        <p:txBody>
          <a:bodyPr/>
          <a:lstStyle/>
          <a:p>
            <a:pPr eaLnBrk="1" hangingPunct="1"/>
            <a:r>
              <a:rPr lang="en-US" altLang="en-US" dirty="0" smtClean="0"/>
              <a:t>Templates and Efficiency</a:t>
            </a:r>
          </a:p>
        </p:txBody>
      </p:sp>
      <p:sp>
        <p:nvSpPr>
          <p:cNvPr id="4" name="TextBox 3"/>
          <p:cNvSpPr txBox="1"/>
          <p:nvPr/>
        </p:nvSpPr>
        <p:spPr>
          <a:xfrm>
            <a:off x="1016000" y="1333500"/>
            <a:ext cx="10363199" cy="3970318"/>
          </a:xfrm>
          <a:prstGeom prst="rect">
            <a:avLst/>
          </a:prstGeom>
          <a:noFill/>
        </p:spPr>
        <p:txBody>
          <a:bodyPr wrap="square" rtlCol="0">
            <a:spAutoFit/>
          </a:bodyPr>
          <a:lstStyle/>
          <a:p>
            <a:r>
              <a:rPr lang="en-US" sz="2800" dirty="0"/>
              <a:t>Templates are efficient because the template parameters are always resolved at compile time. Templates make the source code more complex, but not the compiled code. In general, there is no cost in terms of execution </a:t>
            </a:r>
            <a:r>
              <a:rPr lang="en-US" sz="2800" b="1" dirty="0"/>
              <a:t>speed</a:t>
            </a:r>
            <a:r>
              <a:rPr lang="en-US" sz="2800" dirty="0"/>
              <a:t> to using templates</a:t>
            </a:r>
            <a:r>
              <a:rPr lang="en-US" sz="2800" dirty="0" smtClean="0"/>
              <a:t>.</a:t>
            </a:r>
          </a:p>
          <a:p>
            <a:endParaRPr lang="en-US" sz="2800" dirty="0"/>
          </a:p>
          <a:p>
            <a:r>
              <a:rPr lang="en-US" sz="2800" dirty="0"/>
              <a:t>Two or more template instances will be joined into one if the template parameters are exactly the same. If the template parameters differ then you will get one instance for each set of template parameters. </a:t>
            </a:r>
            <a:endParaRPr lang="en-US" sz="2800" dirty="0" smtClean="0"/>
          </a:p>
          <a:p>
            <a:endParaRPr lang="en-US" sz="2800" dirty="0"/>
          </a:p>
        </p:txBody>
      </p:sp>
    </p:spTree>
    <p:extLst>
      <p:ext uri="{BB962C8B-B14F-4D97-AF65-F5344CB8AC3E}">
        <p14:creationId xmlns:p14="http://schemas.microsoft.com/office/powerpoint/2010/main" val="3972025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49300" y="174625"/>
            <a:ext cx="10515600" cy="1325563"/>
          </a:xfrm>
        </p:spPr>
        <p:txBody>
          <a:bodyPr/>
          <a:lstStyle/>
          <a:p>
            <a:pPr eaLnBrk="1" hangingPunct="1"/>
            <a:r>
              <a:rPr lang="en-US" altLang="en-US" dirty="0" smtClean="0"/>
              <a:t>Templates and Efficiency</a:t>
            </a:r>
          </a:p>
        </p:txBody>
      </p:sp>
      <p:sp>
        <p:nvSpPr>
          <p:cNvPr id="4" name="TextBox 3"/>
          <p:cNvSpPr txBox="1"/>
          <p:nvPr/>
        </p:nvSpPr>
        <p:spPr>
          <a:xfrm>
            <a:off x="1016000" y="1397000"/>
            <a:ext cx="10363199" cy="2246769"/>
          </a:xfrm>
          <a:prstGeom prst="rect">
            <a:avLst/>
          </a:prstGeom>
          <a:noFill/>
        </p:spPr>
        <p:txBody>
          <a:bodyPr wrap="square" rtlCol="0">
            <a:spAutoFit/>
          </a:bodyPr>
          <a:lstStyle/>
          <a:p>
            <a:r>
              <a:rPr lang="en-US" sz="2800" dirty="0" smtClean="0"/>
              <a:t>Excessive </a:t>
            </a:r>
            <a:r>
              <a:rPr lang="en-US" sz="2800" dirty="0"/>
              <a:t>use of templates makes the code difficult to read</a:t>
            </a:r>
            <a:r>
              <a:rPr lang="en-US" sz="2800" dirty="0" smtClean="0"/>
              <a:t>.</a:t>
            </a:r>
          </a:p>
          <a:p>
            <a:endParaRPr lang="en-US" sz="2800" dirty="0"/>
          </a:p>
          <a:p>
            <a:r>
              <a:rPr lang="en-US" sz="2800" dirty="0"/>
              <a:t>A template with many instances makes the compiled code big and uses more cache </a:t>
            </a:r>
            <a:r>
              <a:rPr lang="en-US" sz="2800" b="1" dirty="0"/>
              <a:t>space</a:t>
            </a:r>
            <a:r>
              <a:rPr lang="en-US" sz="2800" dirty="0"/>
              <a:t>.</a:t>
            </a:r>
          </a:p>
          <a:p>
            <a:r>
              <a:rPr lang="en-US" sz="2800" dirty="0" smtClean="0"/>
              <a:t> </a:t>
            </a:r>
            <a:endParaRPr lang="en-US" dirty="0"/>
          </a:p>
        </p:txBody>
      </p:sp>
    </p:spTree>
    <p:extLst>
      <p:ext uri="{BB962C8B-B14F-4D97-AF65-F5344CB8AC3E}">
        <p14:creationId xmlns:p14="http://schemas.microsoft.com/office/powerpoint/2010/main" val="2852043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49300" y="174625"/>
            <a:ext cx="10515600" cy="1325563"/>
          </a:xfrm>
        </p:spPr>
        <p:txBody>
          <a:bodyPr/>
          <a:lstStyle/>
          <a:p>
            <a:pPr eaLnBrk="1" hangingPunct="1"/>
            <a:r>
              <a:rPr lang="en-US" altLang="en-US" dirty="0" smtClean="0"/>
              <a:t>Journey to: The rabbit hole</a:t>
            </a:r>
          </a:p>
        </p:txBody>
      </p:sp>
      <p:pic>
        <p:nvPicPr>
          <p:cNvPr id="2" name="Picture 1"/>
          <p:cNvPicPr>
            <a:picLocks noChangeAspect="1"/>
          </p:cNvPicPr>
          <p:nvPr/>
        </p:nvPicPr>
        <p:blipFill>
          <a:blip r:embed="rId3"/>
          <a:stretch>
            <a:fillRect/>
          </a:stretch>
        </p:blipFill>
        <p:spPr>
          <a:xfrm>
            <a:off x="977901" y="1214437"/>
            <a:ext cx="5638800" cy="4429125"/>
          </a:xfrm>
          <a:prstGeom prst="rect">
            <a:avLst/>
          </a:prstGeom>
        </p:spPr>
      </p:pic>
      <p:sp>
        <p:nvSpPr>
          <p:cNvPr id="3" name="TextBox 2"/>
          <p:cNvSpPr txBox="1"/>
          <p:nvPr/>
        </p:nvSpPr>
        <p:spPr>
          <a:xfrm>
            <a:off x="6756400" y="1500188"/>
            <a:ext cx="4851399" cy="4031873"/>
          </a:xfrm>
          <a:prstGeom prst="rect">
            <a:avLst/>
          </a:prstGeom>
          <a:noFill/>
        </p:spPr>
        <p:txBody>
          <a:bodyPr wrap="square" rtlCol="0">
            <a:spAutoFit/>
          </a:bodyPr>
          <a:lstStyle/>
          <a:p>
            <a:r>
              <a:rPr lang="en-US" sz="3200" dirty="0"/>
              <a:t>"Ladies and gentlemen: the </a:t>
            </a:r>
            <a:r>
              <a:rPr lang="en-US" sz="3200" dirty="0" smtClean="0"/>
              <a:t>place you are about to go is not recommended, but staying </a:t>
            </a:r>
            <a:r>
              <a:rPr lang="en-US" sz="3200" dirty="0"/>
              <a:t>awake and alert or sleeping restfully when we choose to depends largely on the function of a few small areas of the brain." </a:t>
            </a:r>
          </a:p>
        </p:txBody>
      </p:sp>
    </p:spTree>
    <p:extLst>
      <p:ext uri="{BB962C8B-B14F-4D97-AF65-F5344CB8AC3E}">
        <p14:creationId xmlns:p14="http://schemas.microsoft.com/office/powerpoint/2010/main" val="2626234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49300" y="174625"/>
            <a:ext cx="8636000" cy="1325563"/>
          </a:xfrm>
        </p:spPr>
        <p:txBody>
          <a:bodyPr/>
          <a:lstStyle/>
          <a:p>
            <a:r>
              <a:rPr lang="en-US" altLang="en-US" dirty="0"/>
              <a:t>Understand template type </a:t>
            </a:r>
            <a:r>
              <a:rPr lang="en-US" altLang="en-US" dirty="0" smtClean="0"/>
              <a:t>deduction</a:t>
            </a:r>
          </a:p>
        </p:txBody>
      </p:sp>
      <p:sp>
        <p:nvSpPr>
          <p:cNvPr id="4" name="TextBox 3"/>
          <p:cNvSpPr txBox="1"/>
          <p:nvPr/>
        </p:nvSpPr>
        <p:spPr>
          <a:xfrm>
            <a:off x="1016000" y="1397000"/>
            <a:ext cx="10363199" cy="2954655"/>
          </a:xfrm>
          <a:prstGeom prst="rect">
            <a:avLst/>
          </a:prstGeom>
          <a:noFill/>
        </p:spPr>
        <p:txBody>
          <a:bodyPr wrap="square" rtlCol="0">
            <a:spAutoFit/>
          </a:bodyPr>
          <a:lstStyle/>
          <a:p>
            <a:r>
              <a:rPr lang="en-US" sz="2800" dirty="0"/>
              <a:t>The good news is </a:t>
            </a:r>
            <a:r>
              <a:rPr lang="en-US" sz="2800" dirty="0" smtClean="0"/>
              <a:t>that type </a:t>
            </a:r>
            <a:r>
              <a:rPr lang="en-US" sz="2800" dirty="0"/>
              <a:t>deduction for templates is the basis for one of modern C++’s most </a:t>
            </a:r>
            <a:r>
              <a:rPr lang="en-US" sz="2800" dirty="0" smtClean="0"/>
              <a:t>compelling features</a:t>
            </a:r>
            <a:r>
              <a:rPr lang="en-US" sz="2800" dirty="0"/>
              <a:t>: auto. </a:t>
            </a:r>
            <a:endParaRPr lang="en-US" sz="2800" dirty="0" smtClean="0"/>
          </a:p>
          <a:p>
            <a:endParaRPr lang="en-US" sz="2800" dirty="0"/>
          </a:p>
          <a:p>
            <a:r>
              <a:rPr lang="en-US" sz="2800" dirty="0" smtClean="0"/>
              <a:t>The </a:t>
            </a:r>
            <a:r>
              <a:rPr lang="en-US" sz="2800" dirty="0"/>
              <a:t>bad news </a:t>
            </a:r>
            <a:r>
              <a:rPr lang="en-US" sz="2800" dirty="0" smtClean="0"/>
              <a:t>is that </a:t>
            </a:r>
            <a:r>
              <a:rPr lang="en-US" sz="2800" dirty="0"/>
              <a:t>when the template type deduction rules are applied in the context of auto, </a:t>
            </a:r>
            <a:r>
              <a:rPr lang="en-US" sz="2800" dirty="0" smtClean="0"/>
              <a:t>they sometimes </a:t>
            </a:r>
            <a:r>
              <a:rPr lang="en-US" sz="2800" dirty="0"/>
              <a:t>seem less intuitive than when they’re applied to templates.</a:t>
            </a:r>
          </a:p>
          <a:p>
            <a:endParaRPr lang="en-US" dirty="0"/>
          </a:p>
        </p:txBody>
      </p:sp>
    </p:spTree>
    <p:extLst>
      <p:ext uri="{BB962C8B-B14F-4D97-AF65-F5344CB8AC3E}">
        <p14:creationId xmlns:p14="http://schemas.microsoft.com/office/powerpoint/2010/main" val="1599636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49300" y="174625"/>
            <a:ext cx="8636000" cy="1325563"/>
          </a:xfrm>
        </p:spPr>
        <p:txBody>
          <a:bodyPr/>
          <a:lstStyle/>
          <a:p>
            <a:r>
              <a:rPr lang="en-US" altLang="en-US" dirty="0" smtClean="0"/>
              <a:t>Case 1: </a:t>
            </a:r>
            <a:br>
              <a:rPr lang="en-US" altLang="en-US" dirty="0" smtClean="0"/>
            </a:br>
            <a:r>
              <a:rPr lang="en-US" b="1" i="1" dirty="0" err="1" smtClean="0"/>
              <a:t>ParamType</a:t>
            </a:r>
            <a:r>
              <a:rPr lang="en-US" b="1" i="1" dirty="0" smtClean="0"/>
              <a:t> </a:t>
            </a:r>
            <a:r>
              <a:rPr lang="en-US" dirty="0"/>
              <a:t>is a Reference or Pointer</a:t>
            </a:r>
            <a:endParaRPr lang="en-US" altLang="en-US" dirty="0" smtClean="0"/>
          </a:p>
        </p:txBody>
      </p:sp>
      <p:sp>
        <p:nvSpPr>
          <p:cNvPr id="4" name="TextBox 3"/>
          <p:cNvSpPr txBox="1"/>
          <p:nvPr/>
        </p:nvSpPr>
        <p:spPr>
          <a:xfrm>
            <a:off x="317500" y="1500188"/>
            <a:ext cx="10363199" cy="1569660"/>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template&lt;</a:t>
            </a:r>
            <a:r>
              <a:rPr lang="en-US" sz="2400" b="1" dirty="0" err="1">
                <a:latin typeface="Courier New" panose="02070309020205020404" pitchFamily="49" charset="0"/>
                <a:cs typeface="Courier New" panose="02070309020205020404" pitchFamily="49" charset="0"/>
              </a:rPr>
              <a:t>typename</a:t>
            </a:r>
            <a:r>
              <a:rPr lang="en-US" sz="2400" b="1" dirty="0">
                <a:latin typeface="Courier New" panose="02070309020205020404" pitchFamily="49" charset="0"/>
                <a:cs typeface="Courier New" panose="02070309020205020404" pitchFamily="49" charset="0"/>
              </a:rPr>
              <a:t> T&gt;</a:t>
            </a:r>
          </a:p>
          <a:p>
            <a:r>
              <a:rPr lang="en-US" sz="2400" b="1" dirty="0">
                <a:latin typeface="Courier New" panose="02070309020205020404" pitchFamily="49" charset="0"/>
                <a:cs typeface="Courier New" panose="02070309020205020404" pitchFamily="49" charset="0"/>
              </a:rPr>
              <a:t>void </a:t>
            </a:r>
            <a:r>
              <a:rPr lang="en-US" sz="2400" b="1" dirty="0" err="1" smtClean="0">
                <a:latin typeface="Courier New" panose="02070309020205020404" pitchFamily="49" charset="0"/>
                <a:cs typeface="Courier New" panose="02070309020205020404" pitchFamily="49" charset="0"/>
              </a:rPr>
              <a:t>funcA</a:t>
            </a:r>
            <a:r>
              <a:rPr lang="en-US" sz="2400" b="1" dirty="0" smtClean="0">
                <a:latin typeface="Courier New" panose="02070309020205020404" pitchFamily="49" charset="0"/>
                <a:cs typeface="Courier New" panose="02070309020205020404" pitchFamily="49" charset="0"/>
              </a:rPr>
              <a:t>(</a:t>
            </a:r>
            <a:r>
              <a:rPr lang="en-US" sz="2400" b="1" i="1" dirty="0" err="1" smtClean="0">
                <a:latin typeface="Courier New" panose="02070309020205020404" pitchFamily="49" charset="0"/>
                <a:cs typeface="Courier New" panose="02070309020205020404" pitchFamily="49" charset="0"/>
              </a:rPr>
              <a:t>ParamType</a:t>
            </a:r>
            <a:r>
              <a:rPr lang="en-US" sz="2400" b="1" dirty="0" smtClean="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param</a:t>
            </a:r>
            <a:r>
              <a:rPr lang="en-US" sz="2400" b="1" dirty="0" smtClean="0">
                <a:latin typeface="Courier New" panose="02070309020205020404" pitchFamily="49" charset="0"/>
                <a:cs typeface="Courier New" panose="02070309020205020404" pitchFamily="49" charset="0"/>
              </a:rPr>
              <a:t>);</a:t>
            </a:r>
          </a:p>
          <a:p>
            <a:endParaRPr lang="en-US" sz="2400" b="1" dirty="0">
              <a:latin typeface="Courier New" panose="02070309020205020404" pitchFamily="49" charset="0"/>
              <a:cs typeface="Courier New" panose="02070309020205020404" pitchFamily="49" charset="0"/>
            </a:endParaRPr>
          </a:p>
          <a:p>
            <a:r>
              <a:rPr lang="en-US" sz="2400" b="1" dirty="0" err="1" smtClean="0">
                <a:latin typeface="Courier New" panose="02070309020205020404" pitchFamily="49" charset="0"/>
                <a:cs typeface="Courier New" panose="02070309020205020404" pitchFamily="49" charset="0"/>
              </a:rPr>
              <a:t>funcA</a:t>
            </a:r>
            <a:r>
              <a:rPr lang="en-US" sz="2400" b="1" dirty="0" smtClean="0">
                <a:latin typeface="Courier New" panose="02070309020205020404" pitchFamily="49" charset="0"/>
                <a:cs typeface="Courier New" panose="02070309020205020404" pitchFamily="49" charset="0"/>
              </a:rPr>
              <a:t>(expr</a:t>
            </a:r>
            <a:r>
              <a:rPr lang="en-US" sz="2400" b="1" dirty="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       </a:t>
            </a:r>
            <a:r>
              <a:rPr lang="en-US" sz="2400" b="1" dirty="0" smtClean="0">
                <a:solidFill>
                  <a:schemeClr val="accent2">
                    <a:lumMod val="50000"/>
                  </a:schemeClr>
                </a:solidFill>
                <a:latin typeface="Courier New" panose="02070309020205020404" pitchFamily="49" charset="0"/>
                <a:cs typeface="Courier New" panose="02070309020205020404" pitchFamily="49" charset="0"/>
              </a:rPr>
              <a:t>// </a:t>
            </a:r>
            <a:r>
              <a:rPr lang="en-US" sz="2400" b="1" dirty="0">
                <a:solidFill>
                  <a:schemeClr val="accent2">
                    <a:lumMod val="50000"/>
                  </a:schemeClr>
                </a:solidFill>
                <a:latin typeface="Courier New" panose="02070309020205020404" pitchFamily="49" charset="0"/>
                <a:cs typeface="Courier New" panose="02070309020205020404" pitchFamily="49" charset="0"/>
              </a:rPr>
              <a:t>deduce T and </a:t>
            </a:r>
            <a:r>
              <a:rPr lang="en-US" sz="2400" b="1" dirty="0" err="1">
                <a:solidFill>
                  <a:schemeClr val="accent2">
                    <a:lumMod val="50000"/>
                  </a:schemeClr>
                </a:solidFill>
                <a:latin typeface="Courier New" panose="02070309020205020404" pitchFamily="49" charset="0"/>
                <a:cs typeface="Courier New" panose="02070309020205020404" pitchFamily="49" charset="0"/>
              </a:rPr>
              <a:t>ParamType</a:t>
            </a:r>
            <a:r>
              <a:rPr lang="en-US" sz="2400" b="1" dirty="0">
                <a:solidFill>
                  <a:schemeClr val="accent2">
                    <a:lumMod val="50000"/>
                  </a:schemeClr>
                </a:solidFill>
                <a:latin typeface="Courier New" panose="02070309020205020404" pitchFamily="49" charset="0"/>
                <a:cs typeface="Courier New" panose="02070309020205020404" pitchFamily="49" charset="0"/>
              </a:rPr>
              <a:t> from expr</a:t>
            </a:r>
            <a:endParaRPr lang="en-US" sz="1600" b="1" dirty="0">
              <a:solidFill>
                <a:schemeClr val="accent2">
                  <a:lumMod val="50000"/>
                </a:schemeClr>
              </a:solidFill>
              <a:latin typeface="Courier New" panose="02070309020205020404" pitchFamily="49" charset="0"/>
              <a:cs typeface="Courier New" panose="02070309020205020404" pitchFamily="49" charset="0"/>
            </a:endParaRPr>
          </a:p>
        </p:txBody>
      </p:sp>
      <p:sp>
        <p:nvSpPr>
          <p:cNvPr id="2" name="TextBox 1"/>
          <p:cNvSpPr txBox="1"/>
          <p:nvPr/>
        </p:nvSpPr>
        <p:spPr>
          <a:xfrm>
            <a:off x="317500" y="3225800"/>
            <a:ext cx="11488401" cy="2677656"/>
          </a:xfrm>
          <a:prstGeom prst="rect">
            <a:avLst/>
          </a:prstGeom>
          <a:noFill/>
        </p:spPr>
        <p:txBody>
          <a:bodyPr wrap="none" rtlCol="0">
            <a:spAutoFit/>
          </a:bodyPr>
          <a:lstStyle/>
          <a:p>
            <a:r>
              <a:rPr lang="en-US" sz="2800" dirty="0" smtClean="0"/>
              <a:t>This is the </a:t>
            </a:r>
            <a:r>
              <a:rPr lang="en-US" sz="2800" dirty="0"/>
              <a:t>simplest </a:t>
            </a:r>
            <a:r>
              <a:rPr lang="en-US" sz="2800" dirty="0" smtClean="0"/>
              <a:t>situation. </a:t>
            </a:r>
            <a:r>
              <a:rPr lang="en-US" sz="2800" i="1" dirty="0" err="1" smtClean="0"/>
              <a:t>ParamType</a:t>
            </a:r>
            <a:r>
              <a:rPr lang="en-US" sz="2800" i="1" dirty="0" smtClean="0"/>
              <a:t> </a:t>
            </a:r>
            <a:r>
              <a:rPr lang="en-US" sz="2800" dirty="0"/>
              <a:t>is a reference type or a pointer </a:t>
            </a:r>
            <a:r>
              <a:rPr lang="en-US" sz="2800" dirty="0" smtClean="0"/>
              <a:t>type.</a:t>
            </a:r>
            <a:endParaRPr lang="en-US" sz="2800" dirty="0"/>
          </a:p>
          <a:p>
            <a:r>
              <a:rPr lang="en-US" sz="2800" dirty="0" smtClean="0"/>
              <a:t>In </a:t>
            </a:r>
            <a:r>
              <a:rPr lang="en-US" sz="2800" dirty="0"/>
              <a:t>that case, type deduction works like this</a:t>
            </a:r>
            <a:r>
              <a:rPr lang="en-US" sz="2800" dirty="0" smtClean="0"/>
              <a:t>:</a:t>
            </a:r>
          </a:p>
          <a:p>
            <a:endParaRPr lang="en-US" sz="2800" dirty="0"/>
          </a:p>
          <a:p>
            <a:pPr marL="514350" indent="-514350">
              <a:buAutoNum type="arabicPeriod"/>
            </a:pPr>
            <a:r>
              <a:rPr lang="en-US" sz="2800" dirty="0" smtClean="0"/>
              <a:t>If </a:t>
            </a:r>
            <a:r>
              <a:rPr lang="en-US" sz="2800" i="1" dirty="0"/>
              <a:t>expr</a:t>
            </a:r>
            <a:r>
              <a:rPr lang="en-US" sz="2800" dirty="0"/>
              <a:t>’s type is a reference, ignore the reference part</a:t>
            </a:r>
            <a:r>
              <a:rPr lang="en-US" sz="2800" dirty="0" smtClean="0"/>
              <a:t>.</a:t>
            </a:r>
          </a:p>
          <a:p>
            <a:endParaRPr lang="en-US" sz="2800" dirty="0"/>
          </a:p>
          <a:p>
            <a:r>
              <a:rPr lang="en-US" sz="2800" dirty="0"/>
              <a:t>2. </a:t>
            </a:r>
            <a:r>
              <a:rPr lang="en-US" sz="2800" dirty="0" smtClean="0"/>
              <a:t> Then </a:t>
            </a:r>
            <a:r>
              <a:rPr lang="en-US" sz="2800" dirty="0"/>
              <a:t>pattern-match </a:t>
            </a:r>
            <a:r>
              <a:rPr lang="en-US" sz="2800" i="1" dirty="0"/>
              <a:t>expr</a:t>
            </a:r>
            <a:r>
              <a:rPr lang="en-US" sz="2800" dirty="0"/>
              <a:t>’s type against </a:t>
            </a:r>
            <a:r>
              <a:rPr lang="en-US" sz="2800" i="1" dirty="0" err="1"/>
              <a:t>ParamType</a:t>
            </a:r>
            <a:r>
              <a:rPr lang="en-US" sz="2800" i="1" dirty="0"/>
              <a:t> </a:t>
            </a:r>
            <a:r>
              <a:rPr lang="en-US" sz="2800" dirty="0"/>
              <a:t>to determine T.</a:t>
            </a:r>
          </a:p>
        </p:txBody>
      </p:sp>
    </p:spTree>
    <p:extLst>
      <p:ext uri="{BB962C8B-B14F-4D97-AF65-F5344CB8AC3E}">
        <p14:creationId xmlns:p14="http://schemas.microsoft.com/office/powerpoint/2010/main" val="1675609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49300" y="174625"/>
            <a:ext cx="8636000" cy="1325563"/>
          </a:xfrm>
        </p:spPr>
        <p:txBody>
          <a:bodyPr/>
          <a:lstStyle/>
          <a:p>
            <a:r>
              <a:rPr lang="en-US" altLang="en-US" dirty="0" smtClean="0"/>
              <a:t>Case 2: </a:t>
            </a:r>
            <a:br>
              <a:rPr lang="en-US" altLang="en-US" dirty="0" smtClean="0"/>
            </a:br>
            <a:r>
              <a:rPr lang="en-US" b="1" i="1" dirty="0" err="1" smtClean="0"/>
              <a:t>ParamType</a:t>
            </a:r>
            <a:r>
              <a:rPr lang="en-US" b="1" i="1" dirty="0" smtClean="0"/>
              <a:t> </a:t>
            </a:r>
            <a:r>
              <a:rPr lang="en-US" dirty="0"/>
              <a:t>is a </a:t>
            </a:r>
            <a:r>
              <a:rPr lang="en-US" dirty="0" smtClean="0"/>
              <a:t>Forwarding Reference</a:t>
            </a:r>
            <a:endParaRPr lang="en-US" altLang="en-US" dirty="0" smtClean="0"/>
          </a:p>
        </p:txBody>
      </p:sp>
      <p:sp>
        <p:nvSpPr>
          <p:cNvPr id="2" name="TextBox 1"/>
          <p:cNvSpPr txBox="1"/>
          <p:nvPr/>
        </p:nvSpPr>
        <p:spPr>
          <a:xfrm>
            <a:off x="381000" y="2794000"/>
            <a:ext cx="11315700" cy="2677656"/>
          </a:xfrm>
          <a:prstGeom prst="rect">
            <a:avLst/>
          </a:prstGeom>
          <a:noFill/>
        </p:spPr>
        <p:txBody>
          <a:bodyPr wrap="square" rtlCol="0">
            <a:spAutoFit/>
          </a:bodyPr>
          <a:lstStyle/>
          <a:p>
            <a:r>
              <a:rPr lang="en-US" sz="2800" dirty="0"/>
              <a:t>Things are less obvious for templates taking </a:t>
            </a:r>
            <a:r>
              <a:rPr lang="en-US" sz="2800" dirty="0" smtClean="0"/>
              <a:t>forwarding </a:t>
            </a:r>
            <a:r>
              <a:rPr lang="en-US" sz="2800" dirty="0"/>
              <a:t>reference parameters. </a:t>
            </a:r>
            <a:endParaRPr lang="en-US" sz="2800" dirty="0" smtClean="0"/>
          </a:p>
          <a:p>
            <a:endParaRPr lang="en-US" sz="2800" dirty="0"/>
          </a:p>
          <a:p>
            <a:r>
              <a:rPr lang="en-US" sz="2800" dirty="0" smtClean="0"/>
              <a:t>Such parameters </a:t>
            </a:r>
            <a:r>
              <a:rPr lang="en-US" sz="2800" dirty="0"/>
              <a:t>are declared like </a:t>
            </a:r>
            <a:r>
              <a:rPr lang="en-US" sz="2800" dirty="0" err="1"/>
              <a:t>rvalue</a:t>
            </a:r>
            <a:r>
              <a:rPr lang="en-US" sz="2800" dirty="0"/>
              <a:t> references (i.e., in a function template taking </a:t>
            </a:r>
            <a:r>
              <a:rPr lang="en-US" sz="2800" dirty="0" smtClean="0"/>
              <a:t>a type </a:t>
            </a:r>
            <a:r>
              <a:rPr lang="en-US" sz="2800" dirty="0"/>
              <a:t>parameter T, a </a:t>
            </a:r>
            <a:r>
              <a:rPr lang="en-US" sz="2800" dirty="0" smtClean="0"/>
              <a:t>forwarding </a:t>
            </a:r>
            <a:r>
              <a:rPr lang="en-US" sz="2800" dirty="0"/>
              <a:t>reference’s declared type is T&amp;&amp;), but they behave </a:t>
            </a:r>
            <a:r>
              <a:rPr lang="en-US" sz="2800" dirty="0" smtClean="0"/>
              <a:t>differently when </a:t>
            </a:r>
            <a:r>
              <a:rPr lang="en-US" sz="2800" dirty="0" err="1"/>
              <a:t>lvalue</a:t>
            </a:r>
            <a:r>
              <a:rPr lang="en-US" sz="2800" dirty="0"/>
              <a:t> arguments are passed in.</a:t>
            </a:r>
          </a:p>
        </p:txBody>
      </p:sp>
      <p:sp>
        <p:nvSpPr>
          <p:cNvPr id="3" name="TextBox 2"/>
          <p:cNvSpPr txBox="1"/>
          <p:nvPr/>
        </p:nvSpPr>
        <p:spPr>
          <a:xfrm>
            <a:off x="381000" y="1670040"/>
            <a:ext cx="10744200" cy="954107"/>
          </a:xfrm>
          <a:prstGeom prst="rect">
            <a:avLst/>
          </a:prstGeom>
          <a:noFill/>
        </p:spPr>
        <p:txBody>
          <a:bodyPr wrap="square" rtlCol="0">
            <a:spAutoFit/>
          </a:bodyPr>
          <a:lstStyle/>
          <a:p>
            <a:r>
              <a:rPr lang="en-US" sz="2800" dirty="0" smtClean="0"/>
              <a:t>If </a:t>
            </a:r>
            <a:r>
              <a:rPr lang="en-US" sz="2800" dirty="0"/>
              <a:t>a variable or parameter is declared to have type T&amp;&amp; for some deduced type T, that variable or parameter is a </a:t>
            </a:r>
            <a:r>
              <a:rPr lang="en-US" sz="2800" b="1" dirty="0" smtClean="0"/>
              <a:t>forwarding </a:t>
            </a:r>
            <a:r>
              <a:rPr lang="en-US" sz="2800" b="1" dirty="0"/>
              <a:t>reference</a:t>
            </a:r>
            <a:r>
              <a:rPr lang="en-US" sz="2800" dirty="0"/>
              <a:t>.</a:t>
            </a:r>
          </a:p>
        </p:txBody>
      </p:sp>
    </p:spTree>
    <p:extLst>
      <p:ext uri="{BB962C8B-B14F-4D97-AF65-F5344CB8AC3E}">
        <p14:creationId xmlns:p14="http://schemas.microsoft.com/office/powerpoint/2010/main" val="642721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49300" y="174625"/>
            <a:ext cx="8636000" cy="1325563"/>
          </a:xfrm>
        </p:spPr>
        <p:txBody>
          <a:bodyPr/>
          <a:lstStyle/>
          <a:p>
            <a:r>
              <a:rPr lang="en-US" altLang="en-US" dirty="0" smtClean="0"/>
              <a:t>What </a:t>
            </a:r>
            <a:r>
              <a:rPr lang="en-US" dirty="0" smtClean="0"/>
              <a:t>is </a:t>
            </a:r>
            <a:r>
              <a:rPr lang="en-US" dirty="0"/>
              <a:t>a </a:t>
            </a:r>
            <a:r>
              <a:rPr lang="en-US" dirty="0" smtClean="0"/>
              <a:t>Forwarding Reference?</a:t>
            </a:r>
            <a:endParaRPr lang="en-US" altLang="en-US" dirty="0" smtClean="0"/>
          </a:p>
        </p:txBody>
      </p:sp>
      <p:sp>
        <p:nvSpPr>
          <p:cNvPr id="2" name="TextBox 1"/>
          <p:cNvSpPr txBox="1"/>
          <p:nvPr/>
        </p:nvSpPr>
        <p:spPr>
          <a:xfrm>
            <a:off x="381000" y="2794000"/>
            <a:ext cx="11315700" cy="3108543"/>
          </a:xfrm>
          <a:prstGeom prst="rect">
            <a:avLst/>
          </a:prstGeom>
          <a:noFill/>
        </p:spPr>
        <p:txBody>
          <a:bodyPr wrap="square" rtlCol="0">
            <a:spAutoFit/>
          </a:bodyPr>
          <a:lstStyle/>
          <a:p>
            <a:r>
              <a:rPr lang="en-US" sz="2800" dirty="0" smtClean="0"/>
              <a:t>This </a:t>
            </a:r>
            <a:r>
              <a:rPr lang="en-US" sz="2800" dirty="0"/>
              <a:t>overload forwards the argument to another function with the </a:t>
            </a:r>
            <a:r>
              <a:rPr lang="en-US" sz="2800" b="1" dirty="0"/>
              <a:t>value category </a:t>
            </a:r>
            <a:r>
              <a:rPr lang="en-US" sz="2800" dirty="0"/>
              <a:t>it had when passed to the calling function</a:t>
            </a:r>
            <a:r>
              <a:rPr lang="en-US" sz="2800" dirty="0" smtClean="0"/>
              <a:t>.</a:t>
            </a:r>
          </a:p>
          <a:p>
            <a:endParaRPr lang="en-US" sz="2800" dirty="0"/>
          </a:p>
          <a:p>
            <a:r>
              <a:rPr lang="en-US" sz="2800" dirty="0"/>
              <a:t>Perfect forwarding is often used with </a:t>
            </a:r>
            <a:r>
              <a:rPr lang="en-US" sz="2800" b="1" dirty="0" err="1"/>
              <a:t>variadic</a:t>
            </a:r>
            <a:r>
              <a:rPr lang="en-US" sz="2800" b="1" dirty="0"/>
              <a:t> templates </a:t>
            </a:r>
            <a:r>
              <a:rPr lang="en-US" sz="2800" dirty="0"/>
              <a:t>to wrap calls to functions with an arbitrary number of arguments. For example, </a:t>
            </a:r>
            <a:r>
              <a:rPr lang="en-US" sz="2800" dirty="0" err="1"/>
              <a:t>std</a:t>
            </a:r>
            <a:r>
              <a:rPr lang="en-US" sz="2800" dirty="0"/>
              <a:t>::</a:t>
            </a:r>
            <a:r>
              <a:rPr lang="en-US" sz="2800" dirty="0" err="1"/>
              <a:t>make_unique</a:t>
            </a:r>
            <a:r>
              <a:rPr lang="en-US" sz="2800" dirty="0"/>
              <a:t> and </a:t>
            </a:r>
            <a:r>
              <a:rPr lang="en-US" sz="2800" dirty="0" err="1"/>
              <a:t>std</a:t>
            </a:r>
            <a:r>
              <a:rPr lang="en-US" sz="2800" dirty="0"/>
              <a:t>::</a:t>
            </a:r>
            <a:r>
              <a:rPr lang="en-US" sz="2800" dirty="0" err="1"/>
              <a:t>make_shared</a:t>
            </a:r>
            <a:r>
              <a:rPr lang="en-US" sz="2800" dirty="0"/>
              <a:t> both use perfect forwarding to forward their arguments to the constructor of the wrapped type.</a:t>
            </a:r>
          </a:p>
        </p:txBody>
      </p:sp>
      <p:sp>
        <p:nvSpPr>
          <p:cNvPr id="3" name="TextBox 2"/>
          <p:cNvSpPr txBox="1"/>
          <p:nvPr/>
        </p:nvSpPr>
        <p:spPr>
          <a:xfrm>
            <a:off x="381000" y="1670040"/>
            <a:ext cx="10744200" cy="954107"/>
          </a:xfrm>
          <a:prstGeom prst="rect">
            <a:avLst/>
          </a:prstGeom>
          <a:noFill/>
        </p:spPr>
        <p:txBody>
          <a:bodyPr wrap="square" rtlCol="0">
            <a:spAutoFit/>
          </a:bodyPr>
          <a:lstStyle/>
          <a:p>
            <a:r>
              <a:rPr lang="en-US" sz="2800" dirty="0" smtClean="0"/>
              <a:t>After V11, two </a:t>
            </a:r>
            <a:r>
              <a:rPr lang="en-US" sz="2800" dirty="0"/>
              <a:t>successive </a:t>
            </a:r>
            <a:r>
              <a:rPr lang="en-US" sz="2800" dirty="0" smtClean="0"/>
              <a:t>(T&amp;&amp;) ampersands </a:t>
            </a:r>
            <a:r>
              <a:rPr lang="en-US" sz="2800" dirty="0"/>
              <a:t>no longer mean just </a:t>
            </a:r>
            <a:r>
              <a:rPr lang="en-US" sz="2800" dirty="0" smtClean="0"/>
              <a:t>‘logical and’ </a:t>
            </a:r>
            <a:r>
              <a:rPr lang="en-US" sz="2800" dirty="0"/>
              <a:t>but they are also used to denote so-called </a:t>
            </a:r>
            <a:r>
              <a:rPr lang="en-US" sz="2800" i="1" dirty="0" err="1"/>
              <a:t>rvalue</a:t>
            </a:r>
            <a:r>
              <a:rPr lang="en-US" sz="2800" dirty="0"/>
              <a:t> </a:t>
            </a:r>
            <a:r>
              <a:rPr lang="en-US" sz="2800" dirty="0" smtClean="0"/>
              <a:t>references.</a:t>
            </a:r>
            <a:endParaRPr lang="en-US" sz="2800" dirty="0"/>
          </a:p>
        </p:txBody>
      </p:sp>
    </p:spTree>
    <p:extLst>
      <p:ext uri="{BB962C8B-B14F-4D97-AF65-F5344CB8AC3E}">
        <p14:creationId xmlns:p14="http://schemas.microsoft.com/office/powerpoint/2010/main" val="1405570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49300" y="174625"/>
            <a:ext cx="8636000" cy="1325563"/>
          </a:xfrm>
        </p:spPr>
        <p:txBody>
          <a:bodyPr/>
          <a:lstStyle/>
          <a:p>
            <a:r>
              <a:rPr lang="en-US" altLang="en-US" dirty="0" smtClean="0"/>
              <a:t>What </a:t>
            </a:r>
            <a:r>
              <a:rPr lang="en-US" dirty="0" smtClean="0"/>
              <a:t>is </a:t>
            </a:r>
            <a:r>
              <a:rPr lang="en-US" dirty="0"/>
              <a:t>a </a:t>
            </a:r>
            <a:r>
              <a:rPr lang="en-US" dirty="0" smtClean="0"/>
              <a:t>Forwarding Reference?</a:t>
            </a:r>
            <a:endParaRPr lang="en-US" altLang="en-US" dirty="0" smtClean="0"/>
          </a:p>
        </p:txBody>
      </p:sp>
      <p:sp>
        <p:nvSpPr>
          <p:cNvPr id="3" name="TextBox 2"/>
          <p:cNvSpPr txBox="1"/>
          <p:nvPr/>
        </p:nvSpPr>
        <p:spPr>
          <a:xfrm>
            <a:off x="381000" y="1500188"/>
            <a:ext cx="10744200" cy="954107"/>
          </a:xfrm>
          <a:prstGeom prst="rect">
            <a:avLst/>
          </a:prstGeom>
          <a:noFill/>
        </p:spPr>
        <p:txBody>
          <a:bodyPr wrap="square" rtlCol="0">
            <a:spAutoFit/>
          </a:bodyPr>
          <a:lstStyle/>
          <a:p>
            <a:r>
              <a:rPr lang="en-US" sz="2800" dirty="0"/>
              <a:t>Expressions </a:t>
            </a:r>
            <a:r>
              <a:rPr lang="en-US" sz="2800" dirty="0" smtClean="0"/>
              <a:t>are </a:t>
            </a:r>
            <a:r>
              <a:rPr lang="en-US" sz="2800" dirty="0"/>
              <a:t>assigned a particular value category, based on the result of those expressions. </a:t>
            </a:r>
          </a:p>
        </p:txBody>
      </p:sp>
      <p:pic>
        <p:nvPicPr>
          <p:cNvPr id="2050" name="Picture 2" descr="Image result for value category chart in 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7375" y="2825751"/>
            <a:ext cx="4600575" cy="22002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22300" y="5575282"/>
            <a:ext cx="10147300" cy="461665"/>
          </a:xfrm>
          <a:prstGeom prst="rect">
            <a:avLst/>
          </a:prstGeom>
        </p:spPr>
        <p:txBody>
          <a:bodyPr wrap="square">
            <a:spAutoFit/>
          </a:bodyPr>
          <a:lstStyle/>
          <a:p>
            <a:r>
              <a:rPr lang="en-US" sz="2400" i="1" dirty="0"/>
              <a:t>Value categories for expressions can affect C++ function overload resolution.</a:t>
            </a:r>
          </a:p>
        </p:txBody>
      </p:sp>
    </p:spTree>
    <p:extLst>
      <p:ext uri="{BB962C8B-B14F-4D97-AF65-F5344CB8AC3E}">
        <p14:creationId xmlns:p14="http://schemas.microsoft.com/office/powerpoint/2010/main" val="1972639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49300" y="174625"/>
            <a:ext cx="8636000" cy="1325563"/>
          </a:xfrm>
        </p:spPr>
        <p:txBody>
          <a:bodyPr/>
          <a:lstStyle/>
          <a:p>
            <a:r>
              <a:rPr lang="en-US" altLang="en-US" dirty="0" smtClean="0"/>
              <a:t>What </a:t>
            </a:r>
            <a:r>
              <a:rPr lang="en-US" dirty="0" smtClean="0"/>
              <a:t>is </a:t>
            </a:r>
            <a:r>
              <a:rPr lang="en-US" dirty="0"/>
              <a:t>a </a:t>
            </a:r>
            <a:r>
              <a:rPr lang="en-US" dirty="0" smtClean="0"/>
              <a:t>Forwarding Reference?</a:t>
            </a:r>
            <a:endParaRPr lang="en-US" altLang="en-US" dirty="0" smtClean="0"/>
          </a:p>
        </p:txBody>
      </p:sp>
      <p:sp>
        <p:nvSpPr>
          <p:cNvPr id="3" name="TextBox 2"/>
          <p:cNvSpPr txBox="1"/>
          <p:nvPr/>
        </p:nvSpPr>
        <p:spPr>
          <a:xfrm>
            <a:off x="381000" y="1500188"/>
            <a:ext cx="10744200" cy="954107"/>
          </a:xfrm>
          <a:prstGeom prst="rect">
            <a:avLst/>
          </a:prstGeom>
          <a:noFill/>
        </p:spPr>
        <p:txBody>
          <a:bodyPr wrap="square" rtlCol="0">
            <a:spAutoFit/>
          </a:bodyPr>
          <a:lstStyle/>
          <a:p>
            <a:r>
              <a:rPr lang="en-US" sz="2800" dirty="0"/>
              <a:t>An </a:t>
            </a:r>
            <a:r>
              <a:rPr lang="en-US" sz="2800" dirty="0" err="1"/>
              <a:t>rvalue</a:t>
            </a:r>
            <a:r>
              <a:rPr lang="en-US" sz="2800" dirty="0"/>
              <a:t> expression is any expression which can be implicitly moved from, regardless of whether it has identity.</a:t>
            </a:r>
          </a:p>
        </p:txBody>
      </p:sp>
      <p:pic>
        <p:nvPicPr>
          <p:cNvPr id="2050" name="Picture 2" descr="Image result for value category chart in 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4625" y="2679720"/>
            <a:ext cx="4600575" cy="22002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81000" y="2871916"/>
            <a:ext cx="5168900" cy="1815882"/>
          </a:xfrm>
          <a:prstGeom prst="rect">
            <a:avLst/>
          </a:prstGeom>
          <a:noFill/>
        </p:spPr>
        <p:txBody>
          <a:bodyPr wrap="square" rtlCol="0">
            <a:spAutoFit/>
          </a:bodyPr>
          <a:lstStyle/>
          <a:p>
            <a:r>
              <a:rPr lang="en-US" sz="2800" dirty="0" err="1" smtClean="0"/>
              <a:t>rvalue</a:t>
            </a:r>
            <a:r>
              <a:rPr lang="en-US" sz="2800" dirty="0" smtClean="0"/>
              <a:t> </a:t>
            </a:r>
            <a:r>
              <a:rPr lang="en-US" sz="2800" dirty="0"/>
              <a:t>expressions may be used as the argument to a function that takes a parameter of type T &amp;&amp; (where T is the type of expr).</a:t>
            </a:r>
          </a:p>
        </p:txBody>
      </p:sp>
      <p:sp>
        <p:nvSpPr>
          <p:cNvPr id="5" name="TextBox 4"/>
          <p:cNvSpPr txBox="1"/>
          <p:nvPr/>
        </p:nvSpPr>
        <p:spPr>
          <a:xfrm>
            <a:off x="508000" y="5207000"/>
            <a:ext cx="11404600" cy="1107996"/>
          </a:xfrm>
          <a:prstGeom prst="rect">
            <a:avLst/>
          </a:prstGeom>
          <a:noFill/>
        </p:spPr>
        <p:txBody>
          <a:bodyPr wrap="square" rtlCol="0">
            <a:spAutoFit/>
          </a:bodyPr>
          <a:lstStyle/>
          <a:p>
            <a:r>
              <a:rPr lang="en-US" sz="2400" i="1" dirty="0" smtClean="0"/>
              <a:t>If </a:t>
            </a:r>
            <a:r>
              <a:rPr lang="en-US" sz="2400" i="1" dirty="0"/>
              <a:t>a non-</a:t>
            </a:r>
            <a:r>
              <a:rPr lang="en-US" sz="2400" i="1" dirty="0" err="1"/>
              <a:t>rvalue</a:t>
            </a:r>
            <a:r>
              <a:rPr lang="en-US" sz="2400" i="1" dirty="0"/>
              <a:t> expression is used, then overload resolution will pick any function that does not use an </a:t>
            </a:r>
            <a:r>
              <a:rPr lang="en-US" sz="2400" i="1" dirty="0" err="1"/>
              <a:t>rvalue</a:t>
            </a:r>
            <a:r>
              <a:rPr lang="en-US" sz="2400" i="1" dirty="0"/>
              <a:t> reference parameter. And if none exist, then you get an error.</a:t>
            </a:r>
          </a:p>
          <a:p>
            <a:endParaRPr lang="en-US" dirty="0"/>
          </a:p>
        </p:txBody>
      </p:sp>
    </p:spTree>
    <p:extLst>
      <p:ext uri="{BB962C8B-B14F-4D97-AF65-F5344CB8AC3E}">
        <p14:creationId xmlns:p14="http://schemas.microsoft.com/office/powerpoint/2010/main" val="512282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49300" y="174625"/>
            <a:ext cx="8636000" cy="1325563"/>
          </a:xfrm>
        </p:spPr>
        <p:txBody>
          <a:bodyPr/>
          <a:lstStyle/>
          <a:p>
            <a:r>
              <a:rPr lang="en-US" altLang="en-US" dirty="0" smtClean="0"/>
              <a:t>What </a:t>
            </a:r>
            <a:r>
              <a:rPr lang="en-US" dirty="0" smtClean="0"/>
              <a:t>is </a:t>
            </a:r>
            <a:r>
              <a:rPr lang="en-US" dirty="0"/>
              <a:t>a </a:t>
            </a:r>
            <a:r>
              <a:rPr lang="en-US" dirty="0" smtClean="0"/>
              <a:t>Forwarding Reference?</a:t>
            </a:r>
            <a:endParaRPr lang="en-US" altLang="en-US" dirty="0" smtClean="0"/>
          </a:p>
        </p:txBody>
      </p:sp>
      <p:sp>
        <p:nvSpPr>
          <p:cNvPr id="3" name="TextBox 2"/>
          <p:cNvSpPr txBox="1"/>
          <p:nvPr/>
        </p:nvSpPr>
        <p:spPr>
          <a:xfrm>
            <a:off x="381000" y="1670040"/>
            <a:ext cx="10744200" cy="1815882"/>
          </a:xfrm>
          <a:prstGeom prst="rect">
            <a:avLst/>
          </a:prstGeom>
          <a:noFill/>
        </p:spPr>
        <p:txBody>
          <a:bodyPr wrap="square" rtlCol="0">
            <a:spAutoFit/>
          </a:bodyPr>
          <a:lstStyle/>
          <a:p>
            <a:r>
              <a:rPr lang="en-US" sz="2800" dirty="0" smtClean="0"/>
              <a:t>A</a:t>
            </a:r>
            <a:r>
              <a:rPr lang="en-US" sz="2800" dirty="0"/>
              <a:t> </a:t>
            </a:r>
            <a:r>
              <a:rPr lang="en-US" sz="2800" i="1" dirty="0" err="1"/>
              <a:t>variadic</a:t>
            </a:r>
            <a:r>
              <a:rPr lang="en-US" sz="2800" i="1" dirty="0"/>
              <a:t> template is </a:t>
            </a:r>
            <a:r>
              <a:rPr lang="en-US" sz="2800" dirty="0"/>
              <a:t>template with at least one parameter pack. </a:t>
            </a:r>
            <a:endParaRPr lang="en-US" sz="2800" dirty="0" smtClean="0"/>
          </a:p>
          <a:p>
            <a:endParaRPr lang="en-US" sz="2800" dirty="0"/>
          </a:p>
          <a:p>
            <a:r>
              <a:rPr lang="en-US" sz="2800" dirty="0"/>
              <a:t>A </a:t>
            </a:r>
            <a:r>
              <a:rPr lang="en-US" sz="2800" b="1" dirty="0"/>
              <a:t>template parameter pack </a:t>
            </a:r>
            <a:r>
              <a:rPr lang="en-US" sz="2800" dirty="0"/>
              <a:t>is a template parameter that accepts zero or more template </a:t>
            </a:r>
            <a:r>
              <a:rPr lang="en-US" sz="2800" dirty="0" smtClean="0"/>
              <a:t>arguments.</a:t>
            </a:r>
            <a:endParaRPr lang="en-US"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3655775"/>
            <a:ext cx="4395589" cy="2014890"/>
          </a:xfrm>
          <a:prstGeom prst="rect">
            <a:avLst/>
          </a:prstGeom>
        </p:spPr>
      </p:pic>
      <p:sp>
        <p:nvSpPr>
          <p:cNvPr id="5" name="Line Callout 1 4"/>
          <p:cNvSpPr/>
          <p:nvPr/>
        </p:nvSpPr>
        <p:spPr>
          <a:xfrm>
            <a:off x="5956300" y="3485922"/>
            <a:ext cx="5702300" cy="2044700"/>
          </a:xfrm>
          <a:prstGeom prst="borderCallout1">
            <a:avLst>
              <a:gd name="adj1" fmla="val 13160"/>
              <a:gd name="adj2" fmla="val 798"/>
              <a:gd name="adj3" fmla="val 63432"/>
              <a:gd name="adj4" fmla="val -289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The formal definition of tangent is - a </a:t>
            </a:r>
            <a:r>
              <a:rPr lang="en-US" sz="2800" dirty="0"/>
              <a:t>completely different line of thought or action.</a:t>
            </a:r>
          </a:p>
        </p:txBody>
      </p:sp>
    </p:spTree>
    <p:extLst>
      <p:ext uri="{BB962C8B-B14F-4D97-AF65-F5344CB8AC3E}">
        <p14:creationId xmlns:p14="http://schemas.microsoft.com/office/powerpoint/2010/main" val="2285335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825500" y="200025"/>
            <a:ext cx="10515600" cy="1325563"/>
          </a:xfrm>
        </p:spPr>
        <p:txBody>
          <a:bodyPr/>
          <a:lstStyle/>
          <a:p>
            <a:r>
              <a:rPr lang="en-US" altLang="en-US" dirty="0" smtClean="0"/>
              <a:t>Function Template</a:t>
            </a:r>
          </a:p>
        </p:txBody>
      </p:sp>
      <p:sp>
        <p:nvSpPr>
          <p:cNvPr id="6" name="Rectangle 3"/>
          <p:cNvSpPr txBox="1">
            <a:spLocks noChangeArrowheads="1"/>
          </p:cNvSpPr>
          <p:nvPr/>
        </p:nvSpPr>
        <p:spPr bwMode="auto">
          <a:xfrm>
            <a:off x="1065213" y="1320800"/>
            <a:ext cx="908208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05310F"/>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028DA0"/>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rgbClr val="05310F"/>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rgbClr val="028DA0"/>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5310F"/>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rgbClr val="A5002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A5002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A5002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A50021"/>
              </a:buClr>
              <a:buSzPct val="50000"/>
              <a:buFont typeface="Wingdings" pitchFamily="2" charset="2"/>
              <a:buChar char="n"/>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05310F"/>
              </a:buClr>
              <a:buSzPct val="60000"/>
              <a:buFont typeface="Wingdings" panose="05000000000000000000" pitchFamily="2" charset="2"/>
              <a:buChar char="n"/>
              <a:tabLst/>
              <a:defRPr/>
            </a:pPr>
            <a:r>
              <a:rPr kumimoji="0" lang="en-US" altLang="en-US" sz="2800" b="0" i="0" u="none" strike="noStrike" kern="0" cap="none" spc="0" normalizeH="0" baseline="0" noProof="0" dirty="0" smtClean="0">
                <a:ln>
                  <a:noFill/>
                </a:ln>
                <a:solidFill>
                  <a:srgbClr val="000000"/>
                </a:solidFill>
                <a:effectLst/>
                <a:uLnTx/>
                <a:uFillTx/>
                <a:latin typeface="Arial"/>
                <a:ea typeface="+mn-ea"/>
                <a:cs typeface="+mn-cs"/>
              </a:rPr>
              <a:t>template&lt;class T&gt; is the template prefix</a:t>
            </a:r>
          </a:p>
          <a:p>
            <a:pPr marL="742950" marR="0" lvl="1" indent="-285750" algn="l" defTabSz="914400" rtl="0" eaLnBrk="1" fontAlgn="base" latinLnBrk="0" hangingPunct="1">
              <a:lnSpc>
                <a:spcPct val="100000"/>
              </a:lnSpc>
              <a:spcBef>
                <a:spcPct val="20000"/>
              </a:spcBef>
              <a:spcAft>
                <a:spcPct val="0"/>
              </a:spcAft>
              <a:buClr>
                <a:srgbClr val="028DA0"/>
              </a:buClr>
              <a:buSzPct val="55000"/>
              <a:buFont typeface="Wingdings" panose="05000000000000000000" pitchFamily="2" charset="2"/>
              <a:buChar char="n"/>
              <a:tabLst/>
              <a:defRPr/>
            </a:pPr>
            <a:r>
              <a:rPr kumimoji="0" lang="en-US" altLang="en-US" sz="2800" b="0" i="0" u="none" strike="noStrike" kern="0" cap="none" spc="0" normalizeH="0" baseline="0" noProof="0" dirty="0" smtClean="0">
                <a:ln>
                  <a:noFill/>
                </a:ln>
                <a:solidFill>
                  <a:srgbClr val="000000"/>
                </a:solidFill>
                <a:effectLst/>
                <a:uLnTx/>
                <a:uFillTx/>
                <a:latin typeface="Arial"/>
              </a:rPr>
              <a:t>Tells compiler that the declaration or definition that follows is a template</a:t>
            </a:r>
          </a:p>
          <a:p>
            <a:pPr marL="742950" marR="0" lvl="1" indent="-285750" algn="l" defTabSz="914400" rtl="0" eaLnBrk="1" fontAlgn="base" latinLnBrk="0" hangingPunct="1">
              <a:lnSpc>
                <a:spcPct val="100000"/>
              </a:lnSpc>
              <a:spcBef>
                <a:spcPct val="20000"/>
              </a:spcBef>
              <a:spcAft>
                <a:spcPct val="0"/>
              </a:spcAft>
              <a:buClr>
                <a:srgbClr val="028DA0"/>
              </a:buClr>
              <a:buSzPct val="55000"/>
              <a:buFont typeface="Wingdings" panose="05000000000000000000" pitchFamily="2" charset="2"/>
              <a:buChar char="n"/>
              <a:tabLst/>
              <a:defRPr/>
            </a:pPr>
            <a:r>
              <a:rPr kumimoji="0" lang="en-US" altLang="en-US" sz="2800" b="0" i="0" u="none" strike="noStrike" kern="0" cap="none" spc="0" normalizeH="0" baseline="0" noProof="0" dirty="0" smtClean="0">
                <a:ln>
                  <a:noFill/>
                </a:ln>
                <a:solidFill>
                  <a:srgbClr val="000000"/>
                </a:solidFill>
                <a:effectLst/>
                <a:uLnTx/>
                <a:uFillTx/>
                <a:latin typeface="Arial"/>
              </a:rPr>
              <a:t>Tells compiler that T is a type parameter</a:t>
            </a:r>
          </a:p>
          <a:p>
            <a:pPr marL="1143000" marR="0" lvl="2" indent="-228600" algn="l" defTabSz="914400" rtl="0" eaLnBrk="1" fontAlgn="base" latinLnBrk="0" hangingPunct="1">
              <a:lnSpc>
                <a:spcPct val="100000"/>
              </a:lnSpc>
              <a:spcBef>
                <a:spcPct val="20000"/>
              </a:spcBef>
              <a:spcAft>
                <a:spcPct val="0"/>
              </a:spcAft>
              <a:buClr>
                <a:srgbClr val="05310F"/>
              </a:buClr>
              <a:buSzPct val="50000"/>
              <a:buFont typeface="Wingdings" panose="05000000000000000000" pitchFamily="2" charset="2"/>
              <a:buChar char="n"/>
              <a:tabLst/>
              <a:defRPr/>
            </a:pPr>
            <a:r>
              <a:rPr kumimoji="0" lang="en-US" altLang="en-US" sz="2400" b="0" i="0" u="none" strike="noStrike" kern="0" cap="none" spc="0" normalizeH="0" baseline="0" noProof="0" dirty="0" smtClean="0">
                <a:ln>
                  <a:noFill/>
                </a:ln>
                <a:solidFill>
                  <a:srgbClr val="000000"/>
                </a:solidFill>
                <a:effectLst/>
                <a:uLnTx/>
                <a:uFillTx/>
                <a:latin typeface="Arial"/>
              </a:rPr>
              <a:t>class means type in this context </a:t>
            </a:r>
            <a:br>
              <a:rPr kumimoji="0" lang="en-US" altLang="en-US" sz="2400" b="0" i="0" u="none" strike="noStrike" kern="0" cap="none" spc="0" normalizeH="0" baseline="0" noProof="0" dirty="0" smtClean="0">
                <a:ln>
                  <a:noFill/>
                </a:ln>
                <a:solidFill>
                  <a:srgbClr val="000000"/>
                </a:solidFill>
                <a:effectLst/>
                <a:uLnTx/>
                <a:uFillTx/>
                <a:latin typeface="Arial"/>
              </a:rPr>
            </a:br>
            <a:r>
              <a:rPr kumimoji="0" lang="en-US" altLang="en-US" sz="2400" b="0" i="0" u="none" strike="noStrike" kern="0" cap="none" spc="0" normalizeH="0" baseline="0" noProof="0" dirty="0" smtClean="0">
                <a:ln>
                  <a:noFill/>
                </a:ln>
                <a:solidFill>
                  <a:srgbClr val="000000"/>
                </a:solidFill>
                <a:effectLst/>
                <a:uLnTx/>
                <a:uFillTx/>
                <a:latin typeface="Arial"/>
              </a:rPr>
              <a:t>(</a:t>
            </a:r>
            <a:r>
              <a:rPr kumimoji="0" lang="en-US" altLang="en-US" sz="2400" b="0" i="0" u="none" strike="noStrike" kern="0" cap="none" spc="0" normalizeH="0" baseline="0" noProof="0" dirty="0" err="1" smtClean="0">
                <a:ln>
                  <a:noFill/>
                </a:ln>
                <a:solidFill>
                  <a:srgbClr val="000000"/>
                </a:solidFill>
                <a:effectLst/>
                <a:uLnTx/>
                <a:uFillTx/>
                <a:latin typeface="Arial"/>
              </a:rPr>
              <a:t>typename</a:t>
            </a:r>
            <a:r>
              <a:rPr kumimoji="0" lang="en-US" altLang="en-US" sz="2400" b="0" i="0" u="none" strike="noStrike" kern="0" cap="none" spc="0" normalizeH="0" baseline="0" noProof="0" dirty="0" smtClean="0">
                <a:ln>
                  <a:noFill/>
                </a:ln>
                <a:solidFill>
                  <a:srgbClr val="000000"/>
                </a:solidFill>
                <a:effectLst/>
                <a:uLnTx/>
                <a:uFillTx/>
                <a:latin typeface="Arial"/>
              </a:rPr>
              <a:t> could replace class but class is usually used)</a:t>
            </a:r>
          </a:p>
          <a:p>
            <a:pPr marL="1143000" marR="0" lvl="2" indent="-228600" algn="l" defTabSz="914400" rtl="0" eaLnBrk="1" fontAlgn="base" latinLnBrk="0" hangingPunct="1">
              <a:lnSpc>
                <a:spcPct val="100000"/>
              </a:lnSpc>
              <a:spcBef>
                <a:spcPct val="20000"/>
              </a:spcBef>
              <a:spcAft>
                <a:spcPct val="0"/>
              </a:spcAft>
              <a:buClr>
                <a:srgbClr val="05310F"/>
              </a:buClr>
              <a:buSzPct val="50000"/>
              <a:buFont typeface="Wingdings" panose="05000000000000000000" pitchFamily="2" charset="2"/>
              <a:buChar char="n"/>
              <a:tabLst/>
              <a:defRPr/>
            </a:pPr>
            <a:r>
              <a:rPr kumimoji="0" lang="en-US" altLang="en-US" sz="2400" b="0" i="0" u="none" strike="noStrike" kern="0" cap="none" spc="0" normalizeH="0" baseline="0" noProof="0" dirty="0" smtClean="0">
                <a:ln>
                  <a:noFill/>
                </a:ln>
                <a:solidFill>
                  <a:srgbClr val="000000"/>
                </a:solidFill>
                <a:effectLst/>
                <a:uLnTx/>
                <a:uFillTx/>
                <a:latin typeface="Arial"/>
              </a:rPr>
              <a:t>T can be replaced by any type argument</a:t>
            </a:r>
            <a:br>
              <a:rPr kumimoji="0" lang="en-US" altLang="en-US" sz="2400" b="0" i="0" u="none" strike="noStrike" kern="0" cap="none" spc="0" normalizeH="0" baseline="0" noProof="0" dirty="0" smtClean="0">
                <a:ln>
                  <a:noFill/>
                </a:ln>
                <a:solidFill>
                  <a:srgbClr val="000000"/>
                </a:solidFill>
                <a:effectLst/>
                <a:uLnTx/>
                <a:uFillTx/>
                <a:latin typeface="Arial"/>
              </a:rPr>
            </a:br>
            <a:r>
              <a:rPr kumimoji="0" lang="en-US" altLang="en-US" sz="2400" b="0" i="0" u="none" strike="noStrike" kern="0" cap="none" spc="0" normalizeH="0" baseline="0" noProof="0" dirty="0" smtClean="0">
                <a:ln>
                  <a:noFill/>
                </a:ln>
                <a:solidFill>
                  <a:srgbClr val="000000"/>
                </a:solidFill>
                <a:effectLst/>
                <a:uLnTx/>
                <a:uFillTx/>
                <a:latin typeface="Arial"/>
              </a:rPr>
              <a:t>(whether the type is a class or not)</a:t>
            </a:r>
          </a:p>
          <a:p>
            <a:pPr marL="342900" marR="0" lvl="0" indent="-342900" algn="l" defTabSz="914400" rtl="0" eaLnBrk="1" fontAlgn="base" latinLnBrk="0" hangingPunct="1">
              <a:lnSpc>
                <a:spcPct val="100000"/>
              </a:lnSpc>
              <a:spcBef>
                <a:spcPct val="20000"/>
              </a:spcBef>
              <a:spcAft>
                <a:spcPct val="0"/>
              </a:spcAft>
              <a:buClr>
                <a:srgbClr val="05310F"/>
              </a:buClr>
              <a:buSzPct val="60000"/>
              <a:buFont typeface="Wingdings" panose="05000000000000000000" pitchFamily="2" charset="2"/>
              <a:buChar char="n"/>
              <a:tabLst/>
              <a:defRPr/>
            </a:pPr>
            <a:r>
              <a:rPr kumimoji="0" lang="en-US" altLang="en-US" sz="2800" b="0" i="0" u="none" strike="noStrike" kern="0" cap="none" spc="0" normalizeH="0" baseline="0" noProof="0" dirty="0" smtClean="0">
                <a:ln>
                  <a:noFill/>
                </a:ln>
                <a:solidFill>
                  <a:srgbClr val="000000"/>
                </a:solidFill>
                <a:effectLst/>
                <a:uLnTx/>
                <a:uFillTx/>
                <a:latin typeface="Arial"/>
                <a:ea typeface="+mn-ea"/>
                <a:cs typeface="+mn-cs"/>
              </a:rPr>
              <a:t>A template overloads the function name by </a:t>
            </a:r>
            <a:br>
              <a:rPr kumimoji="0" lang="en-US" altLang="en-US" sz="2800" b="0" i="0" u="none" strike="noStrike" kern="0" cap="none" spc="0" normalizeH="0" baseline="0" noProof="0" dirty="0" smtClean="0">
                <a:ln>
                  <a:noFill/>
                </a:ln>
                <a:solidFill>
                  <a:srgbClr val="000000"/>
                </a:solidFill>
                <a:effectLst/>
                <a:uLnTx/>
                <a:uFillTx/>
                <a:latin typeface="Arial"/>
                <a:ea typeface="+mn-ea"/>
                <a:cs typeface="+mn-cs"/>
              </a:rPr>
            </a:br>
            <a:r>
              <a:rPr kumimoji="0" lang="en-US" altLang="en-US" sz="2800" b="0" i="0" u="none" strike="noStrike" kern="0" cap="none" spc="0" normalizeH="0" baseline="0" noProof="0" dirty="0" smtClean="0">
                <a:ln>
                  <a:noFill/>
                </a:ln>
                <a:solidFill>
                  <a:srgbClr val="000000"/>
                </a:solidFill>
                <a:effectLst/>
                <a:uLnTx/>
                <a:uFillTx/>
                <a:latin typeface="Arial"/>
                <a:ea typeface="+mn-ea"/>
                <a:cs typeface="+mn-cs"/>
              </a:rPr>
              <a:t>replacing T with the type used in a function call</a:t>
            </a:r>
          </a:p>
        </p:txBody>
      </p:sp>
    </p:spTree>
    <p:extLst>
      <p:ext uri="{BB962C8B-B14F-4D97-AF65-F5344CB8AC3E}">
        <p14:creationId xmlns:p14="http://schemas.microsoft.com/office/powerpoint/2010/main" val="577775470"/>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49300" y="174625"/>
            <a:ext cx="8636000" cy="1325563"/>
          </a:xfrm>
        </p:spPr>
        <p:txBody>
          <a:bodyPr/>
          <a:lstStyle/>
          <a:p>
            <a:r>
              <a:rPr lang="en-US" altLang="en-US" dirty="0" smtClean="0"/>
              <a:t>On </a:t>
            </a:r>
            <a:r>
              <a:rPr lang="en-US" dirty="0"/>
              <a:t>Forwarding Reference: Document #: N4164</a:t>
            </a:r>
            <a:endParaRPr lang="en-US" altLang="en-US" dirty="0" smtClean="0"/>
          </a:p>
        </p:txBody>
      </p:sp>
      <p:sp>
        <p:nvSpPr>
          <p:cNvPr id="5" name="TextBox 4"/>
          <p:cNvSpPr txBox="1"/>
          <p:nvPr/>
        </p:nvSpPr>
        <p:spPr>
          <a:xfrm>
            <a:off x="749300" y="1500188"/>
            <a:ext cx="11163300" cy="5232202"/>
          </a:xfrm>
          <a:prstGeom prst="rect">
            <a:avLst/>
          </a:prstGeom>
          <a:noFill/>
        </p:spPr>
        <p:txBody>
          <a:bodyPr wrap="square" rtlCol="0">
            <a:spAutoFit/>
          </a:bodyPr>
          <a:lstStyle/>
          <a:p>
            <a:r>
              <a:rPr lang="en-US" sz="2400" dirty="0"/>
              <a:t>Consider this code: </a:t>
            </a:r>
            <a:endParaRPr lang="en-US" sz="2400" dirty="0" smtClean="0"/>
          </a:p>
          <a:p>
            <a:endParaRPr lang="en-US" sz="2400" dirty="0"/>
          </a:p>
          <a:p>
            <a:r>
              <a:rPr lang="en-US" sz="2400" b="1" dirty="0"/>
              <a:t>void </a:t>
            </a:r>
            <a:r>
              <a:rPr lang="en-US" sz="2400" b="1" dirty="0" err="1"/>
              <a:t>funcA</a:t>
            </a:r>
            <a:r>
              <a:rPr lang="en-US" sz="2400" b="1" dirty="0"/>
              <a:t>( X&amp;&amp; x ); </a:t>
            </a:r>
            <a:endParaRPr lang="en-US" sz="2400" dirty="0"/>
          </a:p>
          <a:p>
            <a:r>
              <a:rPr lang="en-US" sz="2400" b="1" dirty="0"/>
              <a:t>template void </a:t>
            </a:r>
            <a:r>
              <a:rPr lang="en-US" sz="2400" b="1" dirty="0" err="1"/>
              <a:t>funcB</a:t>
            </a:r>
            <a:r>
              <a:rPr lang="en-US" sz="2400" b="1" dirty="0"/>
              <a:t>( Y&amp;&amp; y ); </a:t>
            </a:r>
            <a:endParaRPr lang="en-US" sz="2400" dirty="0"/>
          </a:p>
          <a:p>
            <a:r>
              <a:rPr lang="en-US" sz="2400" b="1" dirty="0"/>
              <a:t> </a:t>
            </a:r>
            <a:endParaRPr lang="en-US" sz="2400" dirty="0"/>
          </a:p>
          <a:p>
            <a:r>
              <a:rPr lang="en-US" sz="2400" dirty="0"/>
              <a:t>These parameters are fundamentally different. </a:t>
            </a:r>
          </a:p>
          <a:p>
            <a:pPr lvl="0"/>
            <a:r>
              <a:rPr lang="en-US" sz="2400" dirty="0"/>
              <a:t>What are the types of the function parameters? </a:t>
            </a:r>
          </a:p>
          <a:p>
            <a:pPr lvl="0"/>
            <a:r>
              <a:rPr lang="en-US" sz="2400" dirty="0"/>
              <a:t>What arguments do they accept or reject? </a:t>
            </a:r>
          </a:p>
          <a:p>
            <a:pPr lvl="0"/>
            <a:r>
              <a:rPr lang="en-US" sz="2400" dirty="0"/>
              <a:t>What is each parameter for? </a:t>
            </a:r>
            <a:endParaRPr lang="en-US" sz="2400" dirty="0" smtClean="0"/>
          </a:p>
          <a:p>
            <a:pPr lvl="0"/>
            <a:endParaRPr lang="en-US" sz="2400" dirty="0"/>
          </a:p>
          <a:p>
            <a:r>
              <a:rPr lang="en-US" sz="2400" dirty="0"/>
              <a:t>Despite the syntactic similarity of X&amp;&amp; and Y&amp;&amp;, the answers are fundamentally different for </a:t>
            </a:r>
            <a:r>
              <a:rPr lang="en-US" sz="2400" dirty="0" err="1"/>
              <a:t>funcA</a:t>
            </a:r>
            <a:r>
              <a:rPr lang="en-US" sz="2400" dirty="0"/>
              <a:t> and </a:t>
            </a:r>
            <a:r>
              <a:rPr lang="en-US" sz="2400" dirty="0" err="1"/>
              <a:t>funcB</a:t>
            </a:r>
            <a:r>
              <a:rPr lang="en-US" sz="2400" dirty="0"/>
              <a:t>. </a:t>
            </a:r>
          </a:p>
          <a:p>
            <a:pPr lvl="0"/>
            <a:endParaRPr lang="en-US" sz="2800" dirty="0"/>
          </a:p>
          <a:p>
            <a:endParaRPr lang="en-US" dirty="0"/>
          </a:p>
        </p:txBody>
      </p:sp>
    </p:spTree>
    <p:extLst>
      <p:ext uri="{BB962C8B-B14F-4D97-AF65-F5344CB8AC3E}">
        <p14:creationId xmlns:p14="http://schemas.microsoft.com/office/powerpoint/2010/main" val="1898792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49300" y="174625"/>
            <a:ext cx="8636000" cy="1325563"/>
          </a:xfrm>
        </p:spPr>
        <p:txBody>
          <a:bodyPr/>
          <a:lstStyle/>
          <a:p>
            <a:r>
              <a:rPr lang="en-US" altLang="en-US" dirty="0" smtClean="0"/>
              <a:t>On </a:t>
            </a:r>
            <a:r>
              <a:rPr lang="en-US" dirty="0"/>
              <a:t>Forwarding Reference: Document #: N4164</a:t>
            </a:r>
            <a:endParaRPr lang="en-US" altLang="en-US" dirty="0" smtClean="0"/>
          </a:p>
        </p:txBody>
      </p:sp>
      <p:sp>
        <p:nvSpPr>
          <p:cNvPr id="5" name="TextBox 4"/>
          <p:cNvSpPr txBox="1"/>
          <p:nvPr/>
        </p:nvSpPr>
        <p:spPr>
          <a:xfrm>
            <a:off x="749300" y="1843088"/>
            <a:ext cx="10464800" cy="3046988"/>
          </a:xfrm>
          <a:prstGeom prst="rect">
            <a:avLst/>
          </a:prstGeom>
          <a:noFill/>
        </p:spPr>
        <p:txBody>
          <a:bodyPr wrap="square" rtlCol="0">
            <a:spAutoFit/>
          </a:bodyPr>
          <a:lstStyle/>
          <a:p>
            <a:r>
              <a:rPr lang="en-US" sz="2400" b="1" dirty="0" smtClean="0"/>
              <a:t>void </a:t>
            </a:r>
            <a:r>
              <a:rPr lang="en-US" sz="2400" b="1" dirty="0" err="1"/>
              <a:t>funcA</a:t>
            </a:r>
            <a:r>
              <a:rPr lang="en-US" sz="2400" b="1" dirty="0"/>
              <a:t>( X&amp;&amp; x ); </a:t>
            </a:r>
            <a:endParaRPr lang="en-US" sz="2400" dirty="0"/>
          </a:p>
          <a:p>
            <a:r>
              <a:rPr lang="en-US" sz="2400" b="1" dirty="0"/>
              <a:t>template void </a:t>
            </a:r>
            <a:r>
              <a:rPr lang="en-US" sz="2400" b="1" dirty="0" err="1"/>
              <a:t>funcB</a:t>
            </a:r>
            <a:r>
              <a:rPr lang="en-US" sz="2400" b="1" dirty="0"/>
              <a:t>( Y&amp;&amp; y ); </a:t>
            </a:r>
            <a:endParaRPr lang="en-US" sz="2400" dirty="0"/>
          </a:p>
          <a:p>
            <a:r>
              <a:rPr lang="en-US" sz="2400" b="1" dirty="0"/>
              <a:t> </a:t>
            </a:r>
            <a:endParaRPr lang="en-US" sz="2400" b="1" dirty="0" smtClean="0"/>
          </a:p>
          <a:p>
            <a:r>
              <a:rPr lang="en-US" sz="2400" dirty="0"/>
              <a:t>What are the types of the function parameters? </a:t>
            </a:r>
          </a:p>
          <a:p>
            <a:endParaRPr lang="en-US" sz="2400" dirty="0"/>
          </a:p>
          <a:p>
            <a:r>
              <a:rPr lang="en-US" sz="2400" dirty="0" err="1" smtClean="0"/>
              <a:t>funcA</a:t>
            </a:r>
            <a:r>
              <a:rPr lang="en-US" sz="2400" dirty="0" smtClean="0"/>
              <a:t> </a:t>
            </a:r>
            <a:r>
              <a:rPr lang="en-US" sz="2400" dirty="0"/>
              <a:t>takes an </a:t>
            </a:r>
            <a:r>
              <a:rPr lang="en-US" sz="2400" dirty="0" err="1"/>
              <a:t>rvalue</a:t>
            </a:r>
            <a:r>
              <a:rPr lang="en-US" sz="2400" dirty="0"/>
              <a:t> reference to non-const. </a:t>
            </a:r>
            <a:r>
              <a:rPr lang="en-US" sz="2400" dirty="0" err="1"/>
              <a:t>funcB</a:t>
            </a:r>
            <a:r>
              <a:rPr lang="en-US" sz="2400" dirty="0"/>
              <a:t> takes an </a:t>
            </a:r>
            <a:r>
              <a:rPr lang="en-US" sz="2400" dirty="0" err="1"/>
              <a:t>lvalue</a:t>
            </a:r>
            <a:r>
              <a:rPr lang="en-US" sz="2400" dirty="0"/>
              <a:t> or </a:t>
            </a:r>
            <a:r>
              <a:rPr lang="en-US" sz="2400" dirty="0" err="1"/>
              <a:t>rvalue</a:t>
            </a:r>
            <a:r>
              <a:rPr lang="en-US" sz="2400" dirty="0"/>
              <a:t> reference to </a:t>
            </a:r>
            <a:r>
              <a:rPr lang="en-US" sz="2400" dirty="0" smtClean="0"/>
              <a:t>everything. </a:t>
            </a:r>
            <a:endParaRPr lang="en-US" sz="2400" dirty="0"/>
          </a:p>
          <a:p>
            <a:endParaRPr lang="en-US" dirty="0"/>
          </a:p>
        </p:txBody>
      </p:sp>
    </p:spTree>
    <p:extLst>
      <p:ext uri="{BB962C8B-B14F-4D97-AF65-F5344CB8AC3E}">
        <p14:creationId xmlns:p14="http://schemas.microsoft.com/office/powerpoint/2010/main" val="1773342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49300" y="174625"/>
            <a:ext cx="8636000" cy="1325563"/>
          </a:xfrm>
        </p:spPr>
        <p:txBody>
          <a:bodyPr/>
          <a:lstStyle/>
          <a:p>
            <a:r>
              <a:rPr lang="en-US" altLang="en-US" dirty="0" smtClean="0"/>
              <a:t>On </a:t>
            </a:r>
            <a:r>
              <a:rPr lang="en-US" dirty="0"/>
              <a:t>Forwarding Reference: Document #: N4164</a:t>
            </a:r>
            <a:endParaRPr lang="en-US" altLang="en-US" dirty="0" smtClean="0"/>
          </a:p>
        </p:txBody>
      </p:sp>
      <p:sp>
        <p:nvSpPr>
          <p:cNvPr id="5" name="TextBox 4"/>
          <p:cNvSpPr txBox="1"/>
          <p:nvPr/>
        </p:nvSpPr>
        <p:spPr>
          <a:xfrm>
            <a:off x="749300" y="1500188"/>
            <a:ext cx="10464800" cy="2585323"/>
          </a:xfrm>
          <a:prstGeom prst="rect">
            <a:avLst/>
          </a:prstGeom>
          <a:noFill/>
        </p:spPr>
        <p:txBody>
          <a:bodyPr wrap="square" rtlCol="0">
            <a:spAutoFit/>
          </a:bodyPr>
          <a:lstStyle/>
          <a:p>
            <a:r>
              <a:rPr lang="en-US" sz="2400" b="1" dirty="0" smtClean="0"/>
              <a:t>void </a:t>
            </a:r>
            <a:r>
              <a:rPr lang="en-US" sz="2400" b="1" dirty="0" err="1"/>
              <a:t>funcA</a:t>
            </a:r>
            <a:r>
              <a:rPr lang="en-US" sz="2400" b="1" dirty="0"/>
              <a:t>( X&amp;&amp; x ); </a:t>
            </a:r>
            <a:endParaRPr lang="en-US" sz="2400" dirty="0"/>
          </a:p>
          <a:p>
            <a:r>
              <a:rPr lang="en-US" sz="2400" b="1" dirty="0"/>
              <a:t>template void </a:t>
            </a:r>
            <a:r>
              <a:rPr lang="en-US" sz="2400" b="1" dirty="0" err="1"/>
              <a:t>funcB</a:t>
            </a:r>
            <a:r>
              <a:rPr lang="en-US" sz="2400" b="1" dirty="0"/>
              <a:t>( Y&amp;&amp; y ); </a:t>
            </a:r>
            <a:endParaRPr lang="en-US" sz="2400" dirty="0"/>
          </a:p>
          <a:p>
            <a:r>
              <a:rPr lang="en-US" sz="2400" b="1" dirty="0"/>
              <a:t> </a:t>
            </a:r>
            <a:endParaRPr lang="en-US" sz="2400" dirty="0"/>
          </a:p>
          <a:p>
            <a:r>
              <a:rPr lang="en-US" sz="2400" dirty="0"/>
              <a:t>What arguments do they accept or reject? </a:t>
            </a:r>
          </a:p>
          <a:p>
            <a:endParaRPr lang="en-US" sz="2400" dirty="0" smtClean="0"/>
          </a:p>
          <a:p>
            <a:r>
              <a:rPr lang="en-US" sz="2400" dirty="0" err="1" smtClean="0"/>
              <a:t>funcA</a:t>
            </a:r>
            <a:r>
              <a:rPr lang="en-US" sz="2400" dirty="0" smtClean="0"/>
              <a:t> </a:t>
            </a:r>
            <a:r>
              <a:rPr lang="en-US" sz="2400" dirty="0"/>
              <a:t>accepts only </a:t>
            </a:r>
            <a:r>
              <a:rPr lang="en-US" sz="2400" dirty="0" err="1"/>
              <a:t>rvalue</a:t>
            </a:r>
            <a:r>
              <a:rPr lang="en-US" sz="2400" dirty="0"/>
              <a:t> X objects. </a:t>
            </a:r>
            <a:r>
              <a:rPr lang="en-US" sz="2400" dirty="0" err="1"/>
              <a:t>funcB</a:t>
            </a:r>
            <a:r>
              <a:rPr lang="en-US" sz="2400" dirty="0"/>
              <a:t> accepts all Y objects. </a:t>
            </a:r>
          </a:p>
          <a:p>
            <a:endParaRPr lang="en-US" dirty="0"/>
          </a:p>
        </p:txBody>
      </p:sp>
    </p:spTree>
    <p:extLst>
      <p:ext uri="{BB962C8B-B14F-4D97-AF65-F5344CB8AC3E}">
        <p14:creationId xmlns:p14="http://schemas.microsoft.com/office/powerpoint/2010/main" val="3758158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49300" y="174625"/>
            <a:ext cx="8636000" cy="1325563"/>
          </a:xfrm>
        </p:spPr>
        <p:txBody>
          <a:bodyPr/>
          <a:lstStyle/>
          <a:p>
            <a:r>
              <a:rPr lang="en-US" altLang="en-US" dirty="0" smtClean="0"/>
              <a:t>On </a:t>
            </a:r>
            <a:r>
              <a:rPr lang="en-US" dirty="0"/>
              <a:t>Forwarding Reference: Document #: N4164</a:t>
            </a:r>
            <a:endParaRPr lang="en-US" altLang="en-US" dirty="0" smtClean="0"/>
          </a:p>
        </p:txBody>
      </p:sp>
      <p:sp>
        <p:nvSpPr>
          <p:cNvPr id="5" name="TextBox 4"/>
          <p:cNvSpPr txBox="1"/>
          <p:nvPr/>
        </p:nvSpPr>
        <p:spPr>
          <a:xfrm>
            <a:off x="749300" y="1500188"/>
            <a:ext cx="10464800" cy="4062651"/>
          </a:xfrm>
          <a:prstGeom prst="rect">
            <a:avLst/>
          </a:prstGeom>
          <a:noFill/>
        </p:spPr>
        <p:txBody>
          <a:bodyPr wrap="square" rtlCol="0">
            <a:spAutoFit/>
          </a:bodyPr>
          <a:lstStyle/>
          <a:p>
            <a:r>
              <a:rPr lang="en-US" sz="2400" b="1" dirty="0" smtClean="0"/>
              <a:t>void </a:t>
            </a:r>
            <a:r>
              <a:rPr lang="en-US" sz="2400" b="1" dirty="0" err="1"/>
              <a:t>funcA</a:t>
            </a:r>
            <a:r>
              <a:rPr lang="en-US" sz="2400" b="1" dirty="0"/>
              <a:t>( X&amp;&amp; x ); </a:t>
            </a:r>
            <a:endParaRPr lang="en-US" sz="2400" dirty="0"/>
          </a:p>
          <a:p>
            <a:r>
              <a:rPr lang="en-US" sz="2400" b="1" dirty="0"/>
              <a:t>template void </a:t>
            </a:r>
            <a:r>
              <a:rPr lang="en-US" sz="2400" b="1" dirty="0" err="1"/>
              <a:t>funcB</a:t>
            </a:r>
            <a:r>
              <a:rPr lang="en-US" sz="2400" b="1" dirty="0"/>
              <a:t>( Y&amp;&amp; y ); </a:t>
            </a:r>
            <a:endParaRPr lang="en-US" sz="2400" dirty="0"/>
          </a:p>
          <a:p>
            <a:r>
              <a:rPr lang="en-US" sz="2400" b="1" dirty="0"/>
              <a:t> </a:t>
            </a:r>
            <a:endParaRPr lang="en-US" sz="2400" dirty="0"/>
          </a:p>
          <a:p>
            <a:pPr lvl="0"/>
            <a:r>
              <a:rPr lang="en-US" sz="2400" dirty="0"/>
              <a:t>What is each parameter for? </a:t>
            </a:r>
          </a:p>
          <a:p>
            <a:endParaRPr lang="en-US" sz="2400" dirty="0" smtClean="0"/>
          </a:p>
          <a:p>
            <a:r>
              <a:rPr lang="en-US" sz="2400" dirty="0" err="1" smtClean="0"/>
              <a:t>funcA’s</a:t>
            </a:r>
            <a:r>
              <a:rPr lang="en-US" sz="2400" dirty="0" smtClean="0"/>
              <a:t> </a:t>
            </a:r>
            <a:r>
              <a:rPr lang="en-US" sz="2400" dirty="0"/>
              <a:t>parameter is for capturing temporaries (and other </a:t>
            </a:r>
            <a:r>
              <a:rPr lang="en-US" sz="2400" dirty="0" err="1"/>
              <a:t>rvalues</a:t>
            </a:r>
            <a:r>
              <a:rPr lang="en-US" sz="2400" dirty="0"/>
              <a:t>). </a:t>
            </a:r>
            <a:r>
              <a:rPr lang="en-US" sz="2400" dirty="0" err="1"/>
              <a:t>funcB’s</a:t>
            </a:r>
            <a:r>
              <a:rPr lang="en-US" sz="2400" dirty="0"/>
              <a:t> parameter is for forwarding its argument onward. </a:t>
            </a:r>
          </a:p>
          <a:p>
            <a:endParaRPr lang="en-US" sz="2400" dirty="0"/>
          </a:p>
          <a:p>
            <a:r>
              <a:rPr lang="en-US" sz="2400" dirty="0"/>
              <a:t>The last point gets to the heart of the matter: </a:t>
            </a:r>
            <a:r>
              <a:rPr lang="en-US" sz="2400" dirty="0" smtClean="0"/>
              <a:t>The </a:t>
            </a:r>
            <a:r>
              <a:rPr lang="en-US" sz="2400" dirty="0"/>
              <a:t>current T&amp;&amp; design was specifically designed to support argument forwarding uses.</a:t>
            </a:r>
          </a:p>
          <a:p>
            <a:endParaRPr lang="en-US" dirty="0"/>
          </a:p>
        </p:txBody>
      </p:sp>
    </p:spTree>
    <p:extLst>
      <p:ext uri="{BB962C8B-B14F-4D97-AF65-F5344CB8AC3E}">
        <p14:creationId xmlns:p14="http://schemas.microsoft.com/office/powerpoint/2010/main" val="2145652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49300" y="174625"/>
            <a:ext cx="8636000" cy="1325563"/>
          </a:xfrm>
        </p:spPr>
        <p:txBody>
          <a:bodyPr/>
          <a:lstStyle/>
          <a:p>
            <a:r>
              <a:rPr lang="en-US" altLang="en-US" dirty="0" smtClean="0"/>
              <a:t>Case 2: </a:t>
            </a:r>
            <a:br>
              <a:rPr lang="en-US" altLang="en-US" dirty="0" smtClean="0"/>
            </a:br>
            <a:r>
              <a:rPr lang="en-US" b="1" i="1" dirty="0" err="1" smtClean="0"/>
              <a:t>ParamType</a:t>
            </a:r>
            <a:r>
              <a:rPr lang="en-US" b="1" i="1" dirty="0" smtClean="0"/>
              <a:t> </a:t>
            </a:r>
            <a:r>
              <a:rPr lang="en-US" dirty="0"/>
              <a:t>is a </a:t>
            </a:r>
            <a:r>
              <a:rPr lang="en-US" dirty="0" smtClean="0"/>
              <a:t>Forwarding Reference</a:t>
            </a:r>
            <a:endParaRPr lang="en-US" altLang="en-US" dirty="0" smtClean="0"/>
          </a:p>
        </p:txBody>
      </p:sp>
      <p:pic>
        <p:nvPicPr>
          <p:cNvPr id="4" name="Picture 3"/>
          <p:cNvPicPr>
            <a:picLocks noChangeAspect="1"/>
          </p:cNvPicPr>
          <p:nvPr/>
        </p:nvPicPr>
        <p:blipFill>
          <a:blip r:embed="rId3"/>
          <a:stretch>
            <a:fillRect/>
          </a:stretch>
        </p:blipFill>
        <p:spPr>
          <a:xfrm>
            <a:off x="749300" y="1585912"/>
            <a:ext cx="9677400" cy="4342089"/>
          </a:xfrm>
          <a:prstGeom prst="rect">
            <a:avLst/>
          </a:prstGeom>
        </p:spPr>
      </p:pic>
    </p:spTree>
    <p:extLst>
      <p:ext uri="{BB962C8B-B14F-4D97-AF65-F5344CB8AC3E}">
        <p14:creationId xmlns:p14="http://schemas.microsoft.com/office/powerpoint/2010/main" val="4013107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49300" y="174625"/>
            <a:ext cx="8636000" cy="1325563"/>
          </a:xfrm>
        </p:spPr>
        <p:txBody>
          <a:bodyPr>
            <a:normAutofit fontScale="90000"/>
          </a:bodyPr>
          <a:lstStyle/>
          <a:p>
            <a:r>
              <a:rPr lang="en-US" altLang="en-US" dirty="0" smtClean="0"/>
              <a:t>Case 3: </a:t>
            </a:r>
            <a:br>
              <a:rPr lang="en-US" altLang="en-US" dirty="0" smtClean="0"/>
            </a:br>
            <a:r>
              <a:rPr lang="en-US" b="1" i="1" dirty="0" err="1" smtClean="0"/>
              <a:t>ParamType</a:t>
            </a:r>
            <a:r>
              <a:rPr lang="en-US" b="1" i="1" dirty="0" smtClean="0"/>
              <a:t> </a:t>
            </a:r>
            <a:r>
              <a:rPr lang="en-US" dirty="0"/>
              <a:t>is </a:t>
            </a:r>
            <a:r>
              <a:rPr lang="en-US" dirty="0" smtClean="0"/>
              <a:t>not a Pointer or Reference</a:t>
            </a:r>
            <a:endParaRPr lang="en-US" altLang="en-US" dirty="0" smtClean="0"/>
          </a:p>
        </p:txBody>
      </p:sp>
      <p:sp>
        <p:nvSpPr>
          <p:cNvPr id="2" name="TextBox 1"/>
          <p:cNvSpPr txBox="1"/>
          <p:nvPr/>
        </p:nvSpPr>
        <p:spPr>
          <a:xfrm>
            <a:off x="355600" y="1739900"/>
            <a:ext cx="11137900" cy="4832092"/>
          </a:xfrm>
          <a:prstGeom prst="rect">
            <a:avLst/>
          </a:prstGeom>
          <a:noFill/>
        </p:spPr>
        <p:txBody>
          <a:bodyPr wrap="square" rtlCol="0">
            <a:spAutoFit/>
          </a:bodyPr>
          <a:lstStyle/>
          <a:p>
            <a:r>
              <a:rPr lang="en-US" sz="2800" dirty="0"/>
              <a:t>When </a:t>
            </a:r>
            <a:r>
              <a:rPr lang="en-US" sz="2800" dirty="0" err="1"/>
              <a:t>ParamType</a:t>
            </a:r>
            <a:r>
              <a:rPr lang="en-US" sz="2800" dirty="0"/>
              <a:t> is neither a pointer nor a reference, we’re dealing with </a:t>
            </a:r>
            <a:r>
              <a:rPr lang="en-US" sz="2800" dirty="0" smtClean="0"/>
              <a:t>pass-by-value.</a:t>
            </a:r>
          </a:p>
          <a:p>
            <a:endParaRPr lang="en-US" sz="2800" dirty="0" smtClean="0"/>
          </a:p>
          <a:p>
            <a:r>
              <a:rPr lang="en-US" sz="2800" dirty="0"/>
              <a:t>That means that </a:t>
            </a:r>
            <a:r>
              <a:rPr lang="en-US" sz="2800" dirty="0" err="1"/>
              <a:t>param</a:t>
            </a:r>
            <a:r>
              <a:rPr lang="en-US" sz="2800" dirty="0"/>
              <a:t> will be a copy of whatever is passed in—a completely </a:t>
            </a:r>
            <a:r>
              <a:rPr lang="en-US" sz="2800" dirty="0" smtClean="0"/>
              <a:t>new object</a:t>
            </a:r>
            <a:r>
              <a:rPr lang="en-US" sz="2800" dirty="0"/>
              <a:t>. The fact that </a:t>
            </a:r>
            <a:r>
              <a:rPr lang="en-US" sz="2800" dirty="0" err="1"/>
              <a:t>param</a:t>
            </a:r>
            <a:r>
              <a:rPr lang="en-US" sz="2800" dirty="0"/>
              <a:t> will be a new object motivates the rules that govern how </a:t>
            </a:r>
            <a:r>
              <a:rPr lang="en-US" sz="2800" dirty="0" smtClean="0"/>
              <a:t>T is </a:t>
            </a:r>
            <a:r>
              <a:rPr lang="en-US" sz="2800" dirty="0"/>
              <a:t>deduced from expr</a:t>
            </a:r>
            <a:r>
              <a:rPr lang="en-US" sz="2800" dirty="0" smtClean="0"/>
              <a:t>:</a:t>
            </a:r>
          </a:p>
          <a:p>
            <a:endParaRPr lang="en-US" sz="2800" dirty="0"/>
          </a:p>
          <a:p>
            <a:r>
              <a:rPr lang="en-US" sz="2800" dirty="0"/>
              <a:t>1. As before, if expr’s type is a reference, ignore the reference part.</a:t>
            </a:r>
          </a:p>
          <a:p>
            <a:r>
              <a:rPr lang="en-US" sz="2800" dirty="0"/>
              <a:t>2. If, after ignoring expr’s reference-ness, expr is </a:t>
            </a:r>
            <a:r>
              <a:rPr lang="en-US" sz="2800" dirty="0" err="1"/>
              <a:t>const</a:t>
            </a:r>
            <a:r>
              <a:rPr lang="en-US" sz="2800" dirty="0"/>
              <a:t>, ignore that, too.</a:t>
            </a:r>
          </a:p>
          <a:p>
            <a:endParaRPr lang="en-US" sz="2800" dirty="0" smtClean="0"/>
          </a:p>
          <a:p>
            <a:endParaRPr lang="en-US" sz="2800" dirty="0"/>
          </a:p>
        </p:txBody>
      </p:sp>
    </p:spTree>
    <p:extLst>
      <p:ext uri="{BB962C8B-B14F-4D97-AF65-F5344CB8AC3E}">
        <p14:creationId xmlns:p14="http://schemas.microsoft.com/office/powerpoint/2010/main" val="1821541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49300" y="174625"/>
            <a:ext cx="8636000" cy="1325563"/>
          </a:xfrm>
        </p:spPr>
        <p:txBody>
          <a:bodyPr/>
          <a:lstStyle/>
          <a:p>
            <a:r>
              <a:rPr lang="en-US" altLang="en-US" dirty="0"/>
              <a:t>Understand template type </a:t>
            </a:r>
            <a:r>
              <a:rPr lang="en-US" altLang="en-US" dirty="0" smtClean="0"/>
              <a:t>deduction</a:t>
            </a:r>
          </a:p>
        </p:txBody>
      </p:sp>
      <p:sp>
        <p:nvSpPr>
          <p:cNvPr id="4" name="TextBox 3"/>
          <p:cNvSpPr txBox="1"/>
          <p:nvPr/>
        </p:nvSpPr>
        <p:spPr>
          <a:xfrm>
            <a:off x="1016000" y="1397000"/>
            <a:ext cx="10363199" cy="4708981"/>
          </a:xfrm>
          <a:prstGeom prst="rect">
            <a:avLst/>
          </a:prstGeom>
          <a:noFill/>
        </p:spPr>
        <p:txBody>
          <a:bodyPr wrap="square" rtlCol="0">
            <a:spAutoFit/>
          </a:bodyPr>
          <a:lstStyle/>
          <a:p>
            <a:pPr marL="457200" indent="-457200">
              <a:buFont typeface="Arial" panose="020B0604020202020204" pitchFamily="34" charset="0"/>
              <a:buChar char="•"/>
            </a:pPr>
            <a:r>
              <a:rPr lang="en-US" sz="3000" dirty="0"/>
              <a:t>During template type deduction, arguments that are references are treated </a:t>
            </a:r>
            <a:r>
              <a:rPr lang="en-US" sz="3000" dirty="0" smtClean="0"/>
              <a:t>as non-references</a:t>
            </a:r>
            <a:r>
              <a:rPr lang="en-US" sz="3000" dirty="0"/>
              <a:t>, i.e., their reference-ness is ignored.</a:t>
            </a:r>
          </a:p>
          <a:p>
            <a:pPr marL="457200" indent="-457200">
              <a:buFont typeface="Arial" panose="020B0604020202020204" pitchFamily="34" charset="0"/>
              <a:buChar char="•"/>
            </a:pPr>
            <a:r>
              <a:rPr lang="en-US" sz="3000" dirty="0" smtClean="0"/>
              <a:t>When </a:t>
            </a:r>
            <a:r>
              <a:rPr lang="en-US" sz="3000" dirty="0"/>
              <a:t>deducing types for universal reference parameters, </a:t>
            </a:r>
            <a:r>
              <a:rPr lang="en-US" sz="3000" dirty="0" err="1"/>
              <a:t>lvalue</a:t>
            </a:r>
            <a:r>
              <a:rPr lang="en-US" sz="3000" dirty="0"/>
              <a:t> arguments </a:t>
            </a:r>
            <a:r>
              <a:rPr lang="en-US" sz="3000" dirty="0" smtClean="0"/>
              <a:t>get special </a:t>
            </a:r>
            <a:r>
              <a:rPr lang="en-US" sz="3000" dirty="0"/>
              <a:t>treatment.</a:t>
            </a:r>
          </a:p>
          <a:p>
            <a:pPr marL="457200" indent="-457200">
              <a:buFont typeface="Arial" panose="020B0604020202020204" pitchFamily="34" charset="0"/>
              <a:buChar char="•"/>
            </a:pPr>
            <a:r>
              <a:rPr lang="en-US" sz="3000" dirty="0" smtClean="0"/>
              <a:t>When </a:t>
            </a:r>
            <a:r>
              <a:rPr lang="en-US" sz="3000" dirty="0"/>
              <a:t>deducing types for by-value parameters, </a:t>
            </a:r>
            <a:r>
              <a:rPr lang="en-US" sz="3000" dirty="0" err="1"/>
              <a:t>const</a:t>
            </a:r>
            <a:r>
              <a:rPr lang="en-US" sz="3000" dirty="0"/>
              <a:t> and/or volatile </a:t>
            </a:r>
            <a:r>
              <a:rPr lang="en-US" sz="3000" dirty="0" smtClean="0"/>
              <a:t>arguments are </a:t>
            </a:r>
            <a:r>
              <a:rPr lang="en-US" sz="3000" dirty="0"/>
              <a:t>treated as non-</a:t>
            </a:r>
            <a:r>
              <a:rPr lang="en-US" sz="3000" dirty="0" err="1"/>
              <a:t>const</a:t>
            </a:r>
            <a:r>
              <a:rPr lang="en-US" sz="3000" dirty="0"/>
              <a:t> and non-volatile.</a:t>
            </a:r>
          </a:p>
          <a:p>
            <a:pPr marL="457200" indent="-457200">
              <a:buFont typeface="Arial" panose="020B0604020202020204" pitchFamily="34" charset="0"/>
              <a:buChar char="•"/>
            </a:pPr>
            <a:r>
              <a:rPr lang="en-US" sz="3000" dirty="0" smtClean="0"/>
              <a:t>During </a:t>
            </a:r>
            <a:r>
              <a:rPr lang="en-US" sz="3000" dirty="0"/>
              <a:t>template type deduction, arguments that are array or function </a:t>
            </a:r>
            <a:r>
              <a:rPr lang="en-US" sz="3000" dirty="0" smtClean="0"/>
              <a:t>names decay </a:t>
            </a:r>
            <a:r>
              <a:rPr lang="en-US" sz="3000" dirty="0"/>
              <a:t>to pointers, unless they’re used to initialize references.</a:t>
            </a:r>
          </a:p>
        </p:txBody>
      </p:sp>
    </p:spTree>
    <p:extLst>
      <p:ext uri="{BB962C8B-B14F-4D97-AF65-F5344CB8AC3E}">
        <p14:creationId xmlns:p14="http://schemas.microsoft.com/office/powerpoint/2010/main" val="2307866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3000" y="1015093"/>
            <a:ext cx="5435600" cy="3785507"/>
          </a:xfrm>
          <a:prstGeom prst="rect">
            <a:avLst/>
          </a:prstGeom>
        </p:spPr>
      </p:pic>
      <p:sp>
        <p:nvSpPr>
          <p:cNvPr id="3" name="Cloud Callout 2"/>
          <p:cNvSpPr/>
          <p:nvPr/>
        </p:nvSpPr>
        <p:spPr>
          <a:xfrm>
            <a:off x="8420100" y="1346200"/>
            <a:ext cx="3505200" cy="2743200"/>
          </a:xfrm>
          <a:prstGeom prst="cloudCallout">
            <a:avLst>
              <a:gd name="adj1" fmla="val -77033"/>
              <a:gd name="adj2" fmla="val 196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 see a definite pattern emerging with templates.</a:t>
            </a:r>
            <a:endParaRPr lang="en-US" sz="2400" dirty="0"/>
          </a:p>
        </p:txBody>
      </p:sp>
    </p:spTree>
    <p:extLst>
      <p:ext uri="{BB962C8B-B14F-4D97-AF65-F5344CB8AC3E}">
        <p14:creationId xmlns:p14="http://schemas.microsoft.com/office/powerpoint/2010/main" val="3993218049"/>
      </p:ext>
    </p:extLst>
  </p:cSld>
  <p:clrMapOvr>
    <a:masterClrMapping/>
  </p:clrMapOvr>
  <mc:AlternateContent xmlns:mc="http://schemas.openxmlformats.org/markup-compatibility/2006" xmlns:p14="http://schemas.microsoft.com/office/powerpoint/2010/main">
    <mc:Choice Requires="p14">
      <p:transition spd="slow" p14:dur="1500" advClick="0">
        <p:random/>
      </p:transition>
    </mc:Choice>
    <mc:Fallback xmlns="">
      <p:transition spd="slow" advClick="0">
        <p:random/>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2"/>
          <p:cNvSpPr txBox="1">
            <a:spLocks noChangeArrowheads="1"/>
          </p:cNvSpPr>
          <p:nvPr/>
        </p:nvSpPr>
        <p:spPr bwMode="auto">
          <a:xfrm>
            <a:off x="1638300" y="990601"/>
            <a:ext cx="8915400" cy="634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ts val="600"/>
              </a:spcBef>
              <a:buClr>
                <a:schemeClr val="accent1"/>
              </a:buClr>
              <a:defRPr sz="2000">
                <a:solidFill>
                  <a:schemeClr val="tx1"/>
                </a:solidFill>
                <a:latin typeface="Garamond" panose="02020404030301010803" pitchFamily="18" charset="0"/>
                <a:cs typeface="Tahoma" panose="020B0604030504040204" pitchFamily="34" charset="0"/>
              </a:defRPr>
            </a:lvl1pPr>
            <a:lvl2pPr marL="742950" indent="-285750" algn="ctr">
              <a:spcBef>
                <a:spcPts val="1200"/>
              </a:spcBef>
              <a:buClr>
                <a:schemeClr val="accent1"/>
              </a:buClr>
              <a:defRPr>
                <a:solidFill>
                  <a:schemeClr val="tx2"/>
                </a:solidFill>
                <a:latin typeface="Garamond" panose="02020404030301010803" pitchFamily="18" charset="0"/>
                <a:cs typeface="Tahoma" panose="020B0604030504040204" pitchFamily="34" charset="0"/>
              </a:defRPr>
            </a:lvl2pPr>
            <a:lvl3pPr marL="1143000" indent="-228600" algn="ctr">
              <a:spcBef>
                <a:spcPts val="1200"/>
              </a:spcBef>
              <a:buClr>
                <a:schemeClr val="accent1"/>
              </a:buClr>
              <a:defRPr sz="1600">
                <a:solidFill>
                  <a:schemeClr val="tx1"/>
                </a:solidFill>
                <a:latin typeface="Garamond" panose="02020404030301010803" pitchFamily="18" charset="0"/>
                <a:cs typeface="Tahoma" panose="020B0604030504040204" pitchFamily="34" charset="0"/>
              </a:defRPr>
            </a:lvl3pPr>
            <a:lvl4pPr marL="1600200" indent="-228600" algn="ctr">
              <a:spcBef>
                <a:spcPts val="1200"/>
              </a:spcBef>
              <a:buClr>
                <a:schemeClr val="accent1"/>
              </a:buClr>
              <a:defRPr sz="1400">
                <a:solidFill>
                  <a:schemeClr val="tx2"/>
                </a:solidFill>
                <a:latin typeface="Garamond" panose="02020404030301010803" pitchFamily="18" charset="0"/>
                <a:cs typeface="Tahoma" panose="020B0604030504040204" pitchFamily="34" charset="0"/>
              </a:defRPr>
            </a:lvl4pPr>
            <a:lvl5pPr marL="2057400" indent="-228600" algn="ctr">
              <a:spcBef>
                <a:spcPts val="1200"/>
              </a:spcBef>
              <a:buClr>
                <a:schemeClr val="accent1"/>
              </a:buClr>
              <a:defRPr sz="1400">
                <a:solidFill>
                  <a:schemeClr val="tx1"/>
                </a:solidFill>
                <a:latin typeface="Garamond" panose="02020404030301010803" pitchFamily="18" charset="0"/>
                <a:cs typeface="Tahoma" panose="020B0604030504040204" pitchFamily="34" charset="0"/>
              </a:defRPr>
            </a:lvl5pPr>
            <a:lvl6pPr marL="25146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6pPr>
            <a:lvl7pPr marL="29718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7pPr>
            <a:lvl8pPr marL="34290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8pPr>
            <a:lvl9pPr marL="38862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9pPr>
          </a:lstStyle>
          <a:p>
            <a:pPr algn="l" eaLnBrk="1" hangingPunct="1">
              <a:spcBef>
                <a:spcPct val="0"/>
              </a:spcBef>
              <a:buClrTx/>
            </a:pPr>
            <a:r>
              <a:rPr lang="en-US" altLang="en-US" sz="1600" b="1" dirty="0">
                <a:latin typeface="Aharoni" panose="02010803020104030203" pitchFamily="2" charset="-79"/>
                <a:cs typeface="Aharoni" panose="02010803020104030203" pitchFamily="2" charset="-79"/>
              </a:rPr>
              <a:t>Slide contributions include:</a:t>
            </a:r>
          </a:p>
          <a:p>
            <a:pPr algn="l" eaLnBrk="1" hangingPunct="1">
              <a:spcBef>
                <a:spcPct val="0"/>
              </a:spcBef>
              <a:buClrTx/>
            </a:pPr>
            <a:r>
              <a:rPr lang="en-US" altLang="en-US" sz="1600" dirty="0">
                <a:latin typeface="Aharoni" panose="02010803020104030203" pitchFamily="2" charset="-79"/>
                <a:cs typeface="Aharoni" panose="02010803020104030203" pitchFamily="2" charset="-79"/>
              </a:rPr>
              <a:t> </a:t>
            </a:r>
          </a:p>
          <a:p>
            <a:pPr algn="l" eaLnBrk="1" hangingPunct="1">
              <a:spcBef>
                <a:spcPct val="0"/>
              </a:spcBef>
              <a:buClrTx/>
            </a:pPr>
            <a:r>
              <a:rPr lang="en-US" altLang="en-US" sz="1600" dirty="0">
                <a:latin typeface="Aharoni" panose="02010803020104030203" pitchFamily="2" charset="-79"/>
                <a:cs typeface="Aharoni" panose="02010803020104030203" pitchFamily="2" charset="-79"/>
              </a:rPr>
              <a:t>Walter </a:t>
            </a:r>
            <a:r>
              <a:rPr lang="en-US" altLang="en-US" sz="1600" dirty="0" err="1">
                <a:latin typeface="Aharoni" panose="02010803020104030203" pitchFamily="2" charset="-79"/>
                <a:cs typeface="Aharoni" panose="02010803020104030203" pitchFamily="2" charset="-79"/>
              </a:rPr>
              <a:t>Savitch</a:t>
            </a:r>
            <a:r>
              <a:rPr lang="en-US" altLang="en-US" sz="1600" dirty="0">
                <a:latin typeface="Aharoni" panose="02010803020104030203" pitchFamily="2" charset="-79"/>
                <a:cs typeface="Aharoni" panose="02010803020104030203" pitchFamily="2" charset="-79"/>
              </a:rPr>
              <a:t>, </a:t>
            </a:r>
            <a:r>
              <a:rPr lang="en-US" altLang="en-US" sz="1600" i="1" dirty="0">
                <a:latin typeface="Aharoni" panose="02010803020104030203" pitchFamily="2" charset="-79"/>
                <a:cs typeface="Aharoni" panose="02010803020104030203" pitchFamily="2" charset="-79"/>
              </a:rPr>
              <a:t>Problem solving with C++ </a:t>
            </a:r>
            <a:r>
              <a:rPr lang="en-US" altLang="en-US" sz="1600" dirty="0">
                <a:latin typeface="Aharoni" panose="02010803020104030203" pitchFamily="2" charset="-79"/>
                <a:cs typeface="Aharoni" panose="02010803020104030203" pitchFamily="2" charset="-79"/>
              </a:rPr>
              <a:t>(9th Edition)</a:t>
            </a:r>
            <a:r>
              <a:rPr lang="en-US" altLang="en-US" sz="1600" i="1" dirty="0">
                <a:latin typeface="Aharoni" panose="02010803020104030203" pitchFamily="2" charset="-79"/>
                <a:cs typeface="Aharoni" panose="02010803020104030203" pitchFamily="2" charset="-79"/>
              </a:rPr>
              <a:t>. </a:t>
            </a:r>
            <a:r>
              <a:rPr lang="en-US" altLang="en-US" sz="1600" dirty="0">
                <a:latin typeface="Aharoni" panose="02010803020104030203" pitchFamily="2" charset="-79"/>
                <a:cs typeface="Aharoni" panose="02010803020104030203" pitchFamily="2" charset="-79"/>
              </a:rPr>
              <a:t>Addison-Wesley Longman Publishing Co., Inc. Boston, MA, USA ©2015</a:t>
            </a:r>
          </a:p>
          <a:p>
            <a:pPr algn="l" eaLnBrk="1" hangingPunct="1">
              <a:spcBef>
                <a:spcPct val="0"/>
              </a:spcBef>
              <a:buClrTx/>
            </a:pPr>
            <a:endParaRPr lang="en-US" altLang="en-US" sz="1600" dirty="0">
              <a:latin typeface="Aharoni" panose="02010803020104030203" pitchFamily="2" charset="-79"/>
              <a:cs typeface="Aharoni" panose="02010803020104030203" pitchFamily="2" charset="-79"/>
            </a:endParaRPr>
          </a:p>
          <a:p>
            <a:pPr algn="l" eaLnBrk="1" hangingPunct="1">
              <a:spcBef>
                <a:spcPct val="0"/>
              </a:spcBef>
              <a:buClrTx/>
            </a:pPr>
            <a:r>
              <a:rPr lang="en-US" altLang="en-US" sz="1600" dirty="0">
                <a:latin typeface="Aharoni" panose="02010803020104030203" pitchFamily="2" charset="-79"/>
                <a:cs typeface="Aharoni" panose="02010803020104030203" pitchFamily="2" charset="-79"/>
              </a:rPr>
              <a:t>Gaddis, </a:t>
            </a:r>
            <a:r>
              <a:rPr lang="en-US" altLang="en-US" sz="1600" i="1" dirty="0">
                <a:latin typeface="Aharoni" panose="02010803020104030203" pitchFamily="2" charset="-79"/>
                <a:cs typeface="Aharoni" panose="02010803020104030203" pitchFamily="2" charset="-79"/>
              </a:rPr>
              <a:t>Starting Out with C++: From Control Structures through Objects</a:t>
            </a:r>
            <a:r>
              <a:rPr lang="en-US" altLang="en-US" sz="1600" dirty="0">
                <a:latin typeface="Aharoni" panose="02010803020104030203" pitchFamily="2" charset="-79"/>
                <a:cs typeface="Aharoni" panose="02010803020104030203" pitchFamily="2" charset="-79"/>
              </a:rPr>
              <a:t>, (8th Ed.) , Addison-Wesley Longman Publishing Co., Inc. Boston, MA, USA ©2015</a:t>
            </a:r>
          </a:p>
          <a:p>
            <a:pPr algn="l" eaLnBrk="1" hangingPunct="1">
              <a:spcBef>
                <a:spcPct val="0"/>
              </a:spcBef>
              <a:buClrTx/>
            </a:pPr>
            <a:endParaRPr lang="en-US" altLang="en-US" sz="1600" dirty="0">
              <a:latin typeface="Aharoni" panose="02010803020104030203" pitchFamily="2" charset="-79"/>
              <a:cs typeface="Aharoni" panose="02010803020104030203" pitchFamily="2" charset="-79"/>
            </a:endParaRPr>
          </a:p>
          <a:p>
            <a:pPr algn="l" eaLnBrk="1" hangingPunct="1">
              <a:spcBef>
                <a:spcPct val="0"/>
              </a:spcBef>
              <a:buClrTx/>
            </a:pPr>
            <a:r>
              <a:rPr lang="en-US" altLang="en-US" sz="1600" dirty="0">
                <a:latin typeface="Aharoni" panose="02010803020104030203" pitchFamily="2" charset="-79"/>
                <a:cs typeface="Aharoni" panose="02010803020104030203" pitchFamily="2" charset="-79"/>
              </a:rPr>
              <a:t>Bjarne </a:t>
            </a:r>
            <a:r>
              <a:rPr lang="en-US" altLang="en-US" sz="1600" dirty="0" err="1">
                <a:latin typeface="Aharoni" panose="02010803020104030203" pitchFamily="2" charset="-79"/>
                <a:cs typeface="Aharoni" panose="02010803020104030203" pitchFamily="2" charset="-79"/>
              </a:rPr>
              <a:t>Stroustrup</a:t>
            </a:r>
            <a:r>
              <a:rPr lang="en-US" altLang="en-US" sz="1600" dirty="0">
                <a:latin typeface="Aharoni" panose="02010803020104030203" pitchFamily="2" charset="-79"/>
                <a:cs typeface="Aharoni" panose="02010803020104030203" pitchFamily="2" charset="-79"/>
              </a:rPr>
              <a:t>, </a:t>
            </a:r>
            <a:r>
              <a:rPr lang="en-US" altLang="en-US" sz="1600" i="1" dirty="0">
                <a:latin typeface="Aharoni" panose="02010803020104030203" pitchFamily="2" charset="-79"/>
                <a:cs typeface="Aharoni" panose="02010803020104030203" pitchFamily="2" charset="-79"/>
              </a:rPr>
              <a:t>The C++ Programming Language, </a:t>
            </a:r>
            <a:r>
              <a:rPr lang="en-US" altLang="en-US" sz="1600" dirty="0">
                <a:latin typeface="Aharoni" panose="02010803020104030203" pitchFamily="2" charset="-79"/>
                <a:cs typeface="Aharoni" panose="02010803020104030203" pitchFamily="2" charset="-79"/>
              </a:rPr>
              <a:t>3rd Edition, Addison-Wesley Longman Publishing Co., Inc. Boston, MA, USA ©2007</a:t>
            </a:r>
          </a:p>
          <a:p>
            <a:pPr algn="l" eaLnBrk="1" hangingPunct="1">
              <a:spcBef>
                <a:spcPct val="0"/>
              </a:spcBef>
              <a:buClrTx/>
            </a:pPr>
            <a:endParaRPr lang="en-US" altLang="en-US" sz="1600" dirty="0">
              <a:latin typeface="Aharoni" panose="02010803020104030203" pitchFamily="2" charset="-79"/>
              <a:cs typeface="Aharoni" panose="02010803020104030203" pitchFamily="2" charset="-79"/>
            </a:endParaRPr>
          </a:p>
          <a:p>
            <a:pPr algn="l" eaLnBrk="1" hangingPunct="1">
              <a:spcBef>
                <a:spcPct val="0"/>
              </a:spcBef>
              <a:buClrTx/>
            </a:pPr>
            <a:r>
              <a:rPr lang="en-US" altLang="en-US" sz="1600" dirty="0">
                <a:latin typeface="Aharoni" panose="02010803020104030203" pitchFamily="2" charset="-79"/>
                <a:cs typeface="Aharoni" panose="02010803020104030203" pitchFamily="2" charset="-79"/>
              </a:rPr>
              <a:t>Herb Sutter, Andrei </a:t>
            </a:r>
            <a:r>
              <a:rPr lang="en-US" altLang="en-US" sz="1600" dirty="0" err="1">
                <a:latin typeface="Aharoni" panose="02010803020104030203" pitchFamily="2" charset="-79"/>
                <a:cs typeface="Aharoni" panose="02010803020104030203" pitchFamily="2" charset="-79"/>
              </a:rPr>
              <a:t>Alexandrescu</a:t>
            </a:r>
            <a:r>
              <a:rPr lang="en-US" altLang="en-US" sz="1600" dirty="0">
                <a:latin typeface="Aharoni" panose="02010803020104030203" pitchFamily="2" charset="-79"/>
                <a:cs typeface="Aharoni" panose="02010803020104030203" pitchFamily="2" charset="-79"/>
              </a:rPr>
              <a:t>, </a:t>
            </a:r>
            <a:r>
              <a:rPr lang="en-US" altLang="en-US" sz="1600" i="1" dirty="0">
                <a:latin typeface="Aharoni" panose="02010803020104030203" pitchFamily="2" charset="-79"/>
                <a:cs typeface="Aharoni" panose="02010803020104030203" pitchFamily="2" charset="-79"/>
              </a:rPr>
              <a:t>C++ coding standards : 101 rules, guidelines, and best practices, </a:t>
            </a:r>
            <a:r>
              <a:rPr lang="en-US" altLang="en-US" sz="1600" dirty="0">
                <a:latin typeface="Aharoni" panose="02010803020104030203" pitchFamily="2" charset="-79"/>
                <a:cs typeface="Aharoni" panose="02010803020104030203" pitchFamily="2" charset="-79"/>
              </a:rPr>
              <a:t>Copyright © 2005 Pearson Education, Inc.</a:t>
            </a:r>
          </a:p>
          <a:p>
            <a:pPr algn="l" eaLnBrk="1" hangingPunct="1">
              <a:spcBef>
                <a:spcPct val="0"/>
              </a:spcBef>
              <a:buClrTx/>
            </a:pPr>
            <a:endParaRPr lang="en-US" altLang="en-US" sz="1600" dirty="0">
              <a:latin typeface="Aharoni" panose="02010803020104030203" pitchFamily="2" charset="-79"/>
              <a:cs typeface="Aharoni" panose="02010803020104030203" pitchFamily="2" charset="-79"/>
            </a:endParaRPr>
          </a:p>
          <a:p>
            <a:pPr algn="l">
              <a:spcBef>
                <a:spcPct val="0"/>
              </a:spcBef>
              <a:buClrTx/>
            </a:pPr>
            <a:r>
              <a:rPr lang="en-US" altLang="en-US" sz="1600" b="1" dirty="0">
                <a:latin typeface="Aharoni" panose="02010803020104030203" pitchFamily="2" charset="-79"/>
                <a:cs typeface="Aharoni" panose="02010803020104030203" pitchFamily="2" charset="-79"/>
              </a:rPr>
              <a:t>Paul </a:t>
            </a:r>
            <a:r>
              <a:rPr lang="en-US" altLang="en-US" sz="1600" b="1" dirty="0" err="1">
                <a:latin typeface="Aharoni" panose="02010803020104030203" pitchFamily="2" charset="-79"/>
                <a:cs typeface="Aharoni" panose="02010803020104030203" pitchFamily="2" charset="-79"/>
              </a:rPr>
              <a:t>Deitel</a:t>
            </a:r>
            <a:r>
              <a:rPr lang="en-US" altLang="en-US" sz="1600" b="1" dirty="0">
                <a:latin typeface="Aharoni" panose="02010803020104030203" pitchFamily="2" charset="-79"/>
                <a:cs typeface="Aharoni" panose="02010803020104030203" pitchFamily="2" charset="-79"/>
              </a:rPr>
              <a:t> &amp; Harvey </a:t>
            </a:r>
            <a:r>
              <a:rPr lang="en-US" altLang="en-US" sz="1600" b="1" dirty="0" err="1">
                <a:latin typeface="Aharoni" panose="02010803020104030203" pitchFamily="2" charset="-79"/>
                <a:cs typeface="Aharoni" panose="02010803020104030203" pitchFamily="2" charset="-79"/>
              </a:rPr>
              <a:t>Deitel</a:t>
            </a:r>
            <a:r>
              <a:rPr lang="en-US" altLang="en-US" sz="1600" b="1" dirty="0">
                <a:latin typeface="Aharoni" panose="02010803020104030203" pitchFamily="2" charset="-79"/>
                <a:cs typeface="Aharoni" panose="02010803020104030203" pitchFamily="2" charset="-79"/>
              </a:rPr>
              <a:t>, C++ How to Program, (7th Ed.) © 2010 by Pearson Education, Inc.</a:t>
            </a:r>
          </a:p>
          <a:p>
            <a:pPr algn="l">
              <a:spcBef>
                <a:spcPct val="0"/>
              </a:spcBef>
              <a:buClrTx/>
            </a:pPr>
            <a:r>
              <a:rPr lang="en-US" altLang="en-US" sz="1600" b="1" dirty="0">
                <a:latin typeface="Aharoni" panose="02010803020104030203" pitchFamily="2" charset="-79"/>
                <a:cs typeface="Aharoni" panose="02010803020104030203" pitchFamily="2" charset="-79"/>
              </a:rPr>
              <a:t>Upper Saddle River, New Jersey 07458</a:t>
            </a:r>
          </a:p>
          <a:p>
            <a:pPr algn="l">
              <a:spcBef>
                <a:spcPct val="0"/>
              </a:spcBef>
              <a:buClrTx/>
            </a:pPr>
            <a:endParaRPr lang="en-US" altLang="en-US" sz="1600" b="1" dirty="0">
              <a:latin typeface="Aharoni" panose="02010803020104030203" pitchFamily="2" charset="-79"/>
              <a:cs typeface="Aharoni" panose="02010803020104030203" pitchFamily="2" charset="-79"/>
            </a:endParaRPr>
          </a:p>
          <a:p>
            <a:pPr algn="l">
              <a:spcBef>
                <a:spcPct val="0"/>
              </a:spcBef>
              <a:buClrTx/>
            </a:pPr>
            <a:r>
              <a:rPr lang="en-US" altLang="en-US" sz="1600" b="1" dirty="0">
                <a:latin typeface="Aharoni" panose="02010803020104030203" pitchFamily="2" charset="-79"/>
                <a:cs typeface="Aharoni" panose="02010803020104030203" pitchFamily="2" charset="-79"/>
              </a:rPr>
              <a:t>Scott Meyers, </a:t>
            </a:r>
            <a:r>
              <a:rPr lang="en-US" altLang="en-US" sz="1600" b="1" i="1" dirty="0">
                <a:latin typeface="Aharoni" panose="02010803020104030203" pitchFamily="2" charset="-79"/>
                <a:cs typeface="Aharoni" panose="02010803020104030203" pitchFamily="2" charset="-79"/>
              </a:rPr>
              <a:t>Effective Modern C++</a:t>
            </a:r>
            <a:r>
              <a:rPr lang="en-US" altLang="en-US" sz="1600" b="1" dirty="0">
                <a:latin typeface="Aharoni" panose="02010803020104030203" pitchFamily="2" charset="-79"/>
                <a:cs typeface="Aharoni" panose="02010803020104030203" pitchFamily="2" charset="-79"/>
              </a:rPr>
              <a:t>. Copyright </a:t>
            </a:r>
            <a:r>
              <a:rPr lang="en-US" altLang="en-US" sz="1600" dirty="0">
                <a:latin typeface="Aharoni" panose="02010803020104030203" pitchFamily="2" charset="-79"/>
                <a:cs typeface="Aharoni" panose="02010803020104030203" pitchFamily="2" charset="-79"/>
              </a:rPr>
              <a:t>© </a:t>
            </a:r>
            <a:r>
              <a:rPr lang="en-US" altLang="en-US" sz="1600" b="1" dirty="0">
                <a:latin typeface="Aharoni" panose="02010803020104030203" pitchFamily="2" charset="-79"/>
                <a:cs typeface="Aharoni" panose="02010803020104030203" pitchFamily="2" charset="-79"/>
              </a:rPr>
              <a:t>2015 (O’Reilly) , </a:t>
            </a:r>
            <a:r>
              <a:rPr lang="en-US" altLang="en-US" b="1" dirty="0">
                <a:latin typeface="Aharoni" panose="02010803020104030203" pitchFamily="2" charset="-79"/>
                <a:cs typeface="Aharoni" panose="02010803020104030203" pitchFamily="2" charset="-79"/>
              </a:rPr>
              <a:t>978-1-491-90399-5</a:t>
            </a:r>
            <a:r>
              <a:rPr lang="en-US" altLang="en-US" sz="1600" b="1" dirty="0">
                <a:latin typeface="Aharoni" panose="02010803020104030203" pitchFamily="2" charset="-79"/>
                <a:cs typeface="Aharoni" panose="02010803020104030203" pitchFamily="2" charset="-79"/>
              </a:rPr>
              <a:t>. </a:t>
            </a:r>
          </a:p>
          <a:p>
            <a:pPr algn="l">
              <a:spcBef>
                <a:spcPct val="0"/>
              </a:spcBef>
              <a:buClrTx/>
            </a:pPr>
            <a:endParaRPr lang="en-US" altLang="en-US" sz="1600" b="1" dirty="0">
              <a:latin typeface="Aharoni" panose="02010803020104030203" pitchFamily="2" charset="-79"/>
              <a:cs typeface="Aharoni" panose="02010803020104030203" pitchFamily="2" charset="-79"/>
            </a:endParaRPr>
          </a:p>
          <a:p>
            <a:pPr algn="l">
              <a:spcBef>
                <a:spcPct val="0"/>
              </a:spcBef>
              <a:buClrTx/>
            </a:pPr>
            <a:r>
              <a:rPr lang="en-US" altLang="en-US" sz="1600" b="1" dirty="0">
                <a:latin typeface="Aharoni" panose="02010803020104030203" pitchFamily="2" charset="-79"/>
                <a:cs typeface="Aharoni" panose="02010803020104030203" pitchFamily="2" charset="-79"/>
              </a:rPr>
              <a:t>Andrew Koenig and Barbara E. Moo, </a:t>
            </a:r>
            <a:r>
              <a:rPr lang="en-US" altLang="en-US" sz="1600" b="1" i="1" dirty="0">
                <a:latin typeface="Aharoni" panose="02010803020104030203" pitchFamily="2" charset="-79"/>
                <a:cs typeface="Aharoni" panose="02010803020104030203" pitchFamily="2" charset="-79"/>
              </a:rPr>
              <a:t>Accelerated C++ Practical Programming by Example,</a:t>
            </a:r>
          </a:p>
          <a:p>
            <a:pPr algn="l">
              <a:spcBef>
                <a:spcPct val="0"/>
              </a:spcBef>
              <a:buClrTx/>
            </a:pPr>
            <a:r>
              <a:rPr lang="en-US" altLang="en-US" sz="1600" b="1" dirty="0">
                <a:latin typeface="Aharoni" panose="02010803020104030203" pitchFamily="2" charset="-79"/>
                <a:cs typeface="Aharoni" panose="02010803020104030203" pitchFamily="2" charset="-79"/>
              </a:rPr>
              <a:t>Addison-Wesley, 2000 ISBN </a:t>
            </a:r>
            <a:r>
              <a:rPr lang="en-US" altLang="en-US" b="1" dirty="0">
                <a:latin typeface="Aharoni" panose="02010803020104030203" pitchFamily="2" charset="-79"/>
                <a:cs typeface="Aharoni" panose="02010803020104030203" pitchFamily="2" charset="-79"/>
              </a:rPr>
              <a:t>0-201-70353-</a:t>
            </a:r>
            <a:r>
              <a:rPr lang="en-US" altLang="en-US" sz="1400" b="1" dirty="0">
                <a:latin typeface="Aharoni" panose="02010803020104030203" pitchFamily="2" charset="-79"/>
                <a:cs typeface="Aharoni" panose="02010803020104030203" pitchFamily="2" charset="-79"/>
              </a:rPr>
              <a:t>X</a:t>
            </a:r>
          </a:p>
          <a:p>
            <a:pPr algn="l">
              <a:spcBef>
                <a:spcPct val="0"/>
              </a:spcBef>
              <a:buClrTx/>
            </a:pPr>
            <a:endParaRPr lang="en-US" altLang="en-US" sz="1400" b="1" dirty="0">
              <a:latin typeface="Aharoni" panose="02010803020104030203" pitchFamily="2" charset="-79"/>
              <a:cs typeface="Aharoni" panose="02010803020104030203" pitchFamily="2" charset="-79"/>
            </a:endParaRPr>
          </a:p>
          <a:p>
            <a:pPr algn="l">
              <a:spcBef>
                <a:spcPct val="0"/>
              </a:spcBef>
              <a:buClrTx/>
            </a:pPr>
            <a:endParaRPr lang="en-US" altLang="en-US" sz="1600" dirty="0">
              <a:latin typeface="Aharoni" panose="02010803020104030203" pitchFamily="2" charset="-79"/>
              <a:cs typeface="Aharoni" panose="02010803020104030203" pitchFamily="2" charset="-79"/>
            </a:endParaRPr>
          </a:p>
          <a:p>
            <a:pPr algn="l" eaLnBrk="1" hangingPunct="1">
              <a:spcBef>
                <a:spcPct val="0"/>
              </a:spcBef>
              <a:buClrTx/>
            </a:pPr>
            <a:r>
              <a:rPr lang="en-US" altLang="en-US" sz="1600" dirty="0">
                <a:latin typeface="Aharoni" panose="02010803020104030203" pitchFamily="2" charset="-79"/>
                <a:cs typeface="Aharoni" panose="02010803020104030203" pitchFamily="2" charset="-79"/>
              </a:rPr>
              <a:t/>
            </a:r>
            <a:br>
              <a:rPr lang="en-US" altLang="en-US" sz="1600" dirty="0">
                <a:latin typeface="Aharoni" panose="02010803020104030203" pitchFamily="2" charset="-79"/>
                <a:cs typeface="Aharoni" panose="02010803020104030203" pitchFamily="2" charset="-79"/>
              </a:rPr>
            </a:br>
            <a:endParaRPr lang="en-US" altLang="en-US" sz="1600" dirty="0">
              <a:latin typeface="Aharoni" panose="02010803020104030203" pitchFamily="2" charset="-79"/>
              <a:cs typeface="Aharoni" panose="02010803020104030203" pitchFamily="2" charset="-79"/>
            </a:endParaRPr>
          </a:p>
        </p:txBody>
      </p:sp>
      <p:sp>
        <p:nvSpPr>
          <p:cNvPr id="37892" name="Rectangle 3"/>
          <p:cNvSpPr>
            <a:spLocks noChangeArrowheads="1"/>
          </p:cNvSpPr>
          <p:nvPr/>
        </p:nvSpPr>
        <p:spPr bwMode="auto">
          <a:xfrm>
            <a:off x="220980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ts val="600"/>
              </a:spcBef>
              <a:buClr>
                <a:schemeClr val="accent1"/>
              </a:buClr>
              <a:defRPr sz="2000">
                <a:solidFill>
                  <a:schemeClr val="tx1"/>
                </a:solidFill>
                <a:latin typeface="Garamond" panose="02020404030301010803" pitchFamily="18" charset="0"/>
                <a:cs typeface="Tahoma" panose="020B0604030504040204" pitchFamily="34" charset="0"/>
              </a:defRPr>
            </a:lvl1pPr>
            <a:lvl2pPr marL="742950" indent="-285750" algn="ctr">
              <a:spcBef>
                <a:spcPts val="1200"/>
              </a:spcBef>
              <a:buClr>
                <a:schemeClr val="accent1"/>
              </a:buClr>
              <a:defRPr>
                <a:solidFill>
                  <a:schemeClr val="tx2"/>
                </a:solidFill>
                <a:latin typeface="Garamond" panose="02020404030301010803" pitchFamily="18" charset="0"/>
                <a:cs typeface="Tahoma" panose="020B0604030504040204" pitchFamily="34" charset="0"/>
              </a:defRPr>
            </a:lvl2pPr>
            <a:lvl3pPr marL="1143000" indent="-228600" algn="ctr">
              <a:spcBef>
                <a:spcPts val="1200"/>
              </a:spcBef>
              <a:buClr>
                <a:schemeClr val="accent1"/>
              </a:buClr>
              <a:defRPr sz="1600">
                <a:solidFill>
                  <a:schemeClr val="tx1"/>
                </a:solidFill>
                <a:latin typeface="Garamond" panose="02020404030301010803" pitchFamily="18" charset="0"/>
                <a:cs typeface="Tahoma" panose="020B0604030504040204" pitchFamily="34" charset="0"/>
              </a:defRPr>
            </a:lvl3pPr>
            <a:lvl4pPr marL="1600200" indent="-228600" algn="ctr">
              <a:spcBef>
                <a:spcPts val="1200"/>
              </a:spcBef>
              <a:buClr>
                <a:schemeClr val="accent1"/>
              </a:buClr>
              <a:defRPr sz="1400">
                <a:solidFill>
                  <a:schemeClr val="tx2"/>
                </a:solidFill>
                <a:latin typeface="Garamond" panose="02020404030301010803" pitchFamily="18" charset="0"/>
                <a:cs typeface="Tahoma" panose="020B0604030504040204" pitchFamily="34" charset="0"/>
              </a:defRPr>
            </a:lvl4pPr>
            <a:lvl5pPr marL="2057400" indent="-228600" algn="ctr">
              <a:spcBef>
                <a:spcPts val="1200"/>
              </a:spcBef>
              <a:buClr>
                <a:schemeClr val="accent1"/>
              </a:buClr>
              <a:defRPr sz="1400">
                <a:solidFill>
                  <a:schemeClr val="tx1"/>
                </a:solidFill>
                <a:latin typeface="Garamond" panose="02020404030301010803" pitchFamily="18" charset="0"/>
                <a:cs typeface="Tahoma" panose="020B0604030504040204" pitchFamily="34" charset="0"/>
              </a:defRPr>
            </a:lvl5pPr>
            <a:lvl6pPr marL="25146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6pPr>
            <a:lvl7pPr marL="29718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7pPr>
            <a:lvl8pPr marL="34290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8pPr>
            <a:lvl9pPr marL="38862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9pPr>
          </a:lstStyle>
          <a:p>
            <a:pPr eaLnBrk="1" hangingPunct="1">
              <a:spcBef>
                <a:spcPct val="0"/>
              </a:spcBef>
              <a:buClrTx/>
            </a:pPr>
            <a:r>
              <a:rPr lang="en-US" altLang="en-US" sz="4400">
                <a:solidFill>
                  <a:schemeClr val="tx2"/>
                </a:solidFill>
                <a:latin typeface="Cambria" panose="02040503050406030204" pitchFamily="18" charset="0"/>
                <a:cs typeface="Arial" panose="020B0604020202020204" pitchFamily="34" charset="0"/>
              </a:rPr>
              <a:t>References</a:t>
            </a:r>
          </a:p>
        </p:txBody>
      </p:sp>
    </p:spTree>
    <p:extLst>
      <p:ext uri="{BB962C8B-B14F-4D97-AF65-F5344CB8AC3E}">
        <p14:creationId xmlns:p14="http://schemas.microsoft.com/office/powerpoint/2010/main" val="34530353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2"/>
          <p:cNvSpPr txBox="1">
            <a:spLocks noChangeArrowheads="1"/>
          </p:cNvSpPr>
          <p:nvPr/>
        </p:nvSpPr>
        <p:spPr bwMode="auto">
          <a:xfrm>
            <a:off x="1638300" y="1143001"/>
            <a:ext cx="89154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ts val="600"/>
              </a:spcBef>
              <a:buClr>
                <a:schemeClr val="accent1"/>
              </a:buClr>
              <a:defRPr sz="2000">
                <a:solidFill>
                  <a:schemeClr val="tx1"/>
                </a:solidFill>
                <a:latin typeface="Garamond" panose="02020404030301010803" pitchFamily="18" charset="0"/>
                <a:cs typeface="Tahoma" panose="020B0604030504040204" pitchFamily="34" charset="0"/>
              </a:defRPr>
            </a:lvl1pPr>
            <a:lvl2pPr marL="742950" indent="-285750" algn="ctr">
              <a:spcBef>
                <a:spcPts val="1200"/>
              </a:spcBef>
              <a:buClr>
                <a:schemeClr val="accent1"/>
              </a:buClr>
              <a:defRPr>
                <a:solidFill>
                  <a:schemeClr val="tx2"/>
                </a:solidFill>
                <a:latin typeface="Garamond" panose="02020404030301010803" pitchFamily="18" charset="0"/>
                <a:cs typeface="Tahoma" panose="020B0604030504040204" pitchFamily="34" charset="0"/>
              </a:defRPr>
            </a:lvl2pPr>
            <a:lvl3pPr marL="1143000" indent="-228600" algn="ctr">
              <a:spcBef>
                <a:spcPts val="1200"/>
              </a:spcBef>
              <a:buClr>
                <a:schemeClr val="accent1"/>
              </a:buClr>
              <a:defRPr sz="1600">
                <a:solidFill>
                  <a:schemeClr val="tx1"/>
                </a:solidFill>
                <a:latin typeface="Garamond" panose="02020404030301010803" pitchFamily="18" charset="0"/>
                <a:cs typeface="Tahoma" panose="020B0604030504040204" pitchFamily="34" charset="0"/>
              </a:defRPr>
            </a:lvl3pPr>
            <a:lvl4pPr marL="1600200" indent="-228600" algn="ctr">
              <a:spcBef>
                <a:spcPts val="1200"/>
              </a:spcBef>
              <a:buClr>
                <a:schemeClr val="accent1"/>
              </a:buClr>
              <a:defRPr sz="1400">
                <a:solidFill>
                  <a:schemeClr val="tx2"/>
                </a:solidFill>
                <a:latin typeface="Garamond" panose="02020404030301010803" pitchFamily="18" charset="0"/>
                <a:cs typeface="Tahoma" panose="020B0604030504040204" pitchFamily="34" charset="0"/>
              </a:defRPr>
            </a:lvl4pPr>
            <a:lvl5pPr marL="2057400" indent="-228600" algn="ctr">
              <a:spcBef>
                <a:spcPts val="1200"/>
              </a:spcBef>
              <a:buClr>
                <a:schemeClr val="accent1"/>
              </a:buClr>
              <a:defRPr sz="1400">
                <a:solidFill>
                  <a:schemeClr val="tx1"/>
                </a:solidFill>
                <a:latin typeface="Garamond" panose="02020404030301010803" pitchFamily="18" charset="0"/>
                <a:cs typeface="Tahoma" panose="020B0604030504040204" pitchFamily="34" charset="0"/>
              </a:defRPr>
            </a:lvl5pPr>
            <a:lvl6pPr marL="25146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6pPr>
            <a:lvl7pPr marL="29718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7pPr>
            <a:lvl8pPr marL="34290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8pPr>
            <a:lvl9pPr marL="38862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9pPr>
          </a:lstStyle>
          <a:p>
            <a:pPr algn="l" eaLnBrk="1" hangingPunct="1">
              <a:spcBef>
                <a:spcPct val="0"/>
              </a:spcBef>
              <a:buClrTx/>
            </a:pPr>
            <a:r>
              <a:rPr lang="en-US" altLang="en-US" sz="1600" b="1" dirty="0">
                <a:latin typeface="Aharoni" panose="02010803020104030203" pitchFamily="2" charset="-79"/>
                <a:cs typeface="Aharoni" panose="02010803020104030203" pitchFamily="2" charset="-79"/>
              </a:rPr>
              <a:t>Slide contributions include:</a:t>
            </a:r>
          </a:p>
          <a:p>
            <a:pPr algn="l" eaLnBrk="1" hangingPunct="1">
              <a:spcBef>
                <a:spcPct val="0"/>
              </a:spcBef>
              <a:buClrTx/>
            </a:pPr>
            <a:r>
              <a:rPr lang="en-US" altLang="en-US" sz="1600" dirty="0">
                <a:latin typeface="Aharoni" panose="02010803020104030203" pitchFamily="2" charset="-79"/>
                <a:cs typeface="Aharoni" panose="02010803020104030203" pitchFamily="2" charset="-79"/>
              </a:rPr>
              <a:t> </a:t>
            </a:r>
          </a:p>
          <a:p>
            <a:pPr algn="l" eaLnBrk="1" hangingPunct="1">
              <a:spcBef>
                <a:spcPct val="0"/>
              </a:spcBef>
              <a:buClrTx/>
            </a:pPr>
            <a:endParaRPr lang="en-US" altLang="en-US" sz="1600" dirty="0">
              <a:latin typeface="Aharoni" panose="02010803020104030203" pitchFamily="2" charset="-79"/>
              <a:cs typeface="Aharoni" panose="02010803020104030203" pitchFamily="2" charset="-79"/>
            </a:endParaRPr>
          </a:p>
          <a:p>
            <a:pPr algn="l">
              <a:spcBef>
                <a:spcPct val="0"/>
              </a:spcBef>
              <a:buClrTx/>
            </a:pPr>
            <a:r>
              <a:rPr lang="en-US" altLang="en-US" sz="1600" b="1" dirty="0">
                <a:latin typeface="Aharoni" panose="02010803020104030203" pitchFamily="2" charset="-79"/>
                <a:cs typeface="Aharoni" panose="02010803020104030203" pitchFamily="2" charset="-79"/>
              </a:rPr>
              <a:t>Frank M. </a:t>
            </a:r>
            <a:r>
              <a:rPr lang="en-US" altLang="en-US" sz="1600" b="1" dirty="0" err="1">
                <a:latin typeface="Aharoni" panose="02010803020104030203" pitchFamily="2" charset="-79"/>
                <a:cs typeface="Aharoni" panose="02010803020104030203" pitchFamily="2" charset="-79"/>
              </a:rPr>
              <a:t>Carrano</a:t>
            </a:r>
            <a:r>
              <a:rPr lang="en-US" altLang="en-US" sz="1600" b="1" dirty="0">
                <a:latin typeface="Aharoni" panose="02010803020104030203" pitchFamily="2" charset="-79"/>
                <a:cs typeface="Aharoni" panose="02010803020104030203" pitchFamily="2" charset="-79"/>
              </a:rPr>
              <a:t>. </a:t>
            </a:r>
            <a:r>
              <a:rPr lang="en-US" altLang="en-US" sz="1600" i="1" dirty="0">
                <a:latin typeface="Aharoni" panose="02010803020104030203" pitchFamily="2" charset="-79"/>
                <a:cs typeface="Aharoni" panose="02010803020104030203" pitchFamily="2" charset="-79"/>
              </a:rPr>
              <a:t>Data Abstraction &amp; Problem Solving with C++ </a:t>
            </a:r>
            <a:r>
              <a:rPr lang="en-US" altLang="en-US" sz="1600" dirty="0">
                <a:latin typeface="Aharoni" panose="02010803020104030203" pitchFamily="2" charset="-79"/>
                <a:cs typeface="Aharoni" panose="02010803020104030203" pitchFamily="2" charset="-79"/>
              </a:rPr>
              <a:t>(5th Edition)</a:t>
            </a:r>
          </a:p>
          <a:p>
            <a:pPr algn="l">
              <a:spcBef>
                <a:spcPct val="0"/>
              </a:spcBef>
              <a:buClrTx/>
            </a:pPr>
            <a:r>
              <a:rPr lang="en-US" altLang="en-US" sz="1600" dirty="0">
                <a:latin typeface="Aharoni" panose="02010803020104030203" pitchFamily="2" charset="-79"/>
                <a:cs typeface="Aharoni" panose="02010803020104030203" pitchFamily="2" charset="-79"/>
              </a:rPr>
              <a:t>Addison-Wesley Longman Publishing Co., Inc. Boston, MA, USA ©2006</a:t>
            </a:r>
          </a:p>
          <a:p>
            <a:pPr algn="l" eaLnBrk="1" hangingPunct="1">
              <a:spcBef>
                <a:spcPct val="0"/>
              </a:spcBef>
              <a:buClrTx/>
            </a:pPr>
            <a:endParaRPr lang="en-US" altLang="en-US" sz="1600" dirty="0">
              <a:latin typeface="Aharoni" panose="02010803020104030203" pitchFamily="2" charset="-79"/>
              <a:cs typeface="Aharoni" panose="02010803020104030203" pitchFamily="2" charset="-79"/>
            </a:endParaRPr>
          </a:p>
          <a:p>
            <a:pPr algn="l" eaLnBrk="1" hangingPunct="1">
              <a:spcBef>
                <a:spcPct val="0"/>
              </a:spcBef>
              <a:buClrTx/>
            </a:pPr>
            <a:r>
              <a:rPr lang="en-US" altLang="en-US" sz="1600" dirty="0" err="1">
                <a:latin typeface="Aharoni" panose="02010803020104030203" pitchFamily="2" charset="-79"/>
                <a:cs typeface="Aharoni" panose="02010803020104030203" pitchFamily="2" charset="-79"/>
              </a:rPr>
              <a:t>TutorialsPoint</a:t>
            </a:r>
            <a:r>
              <a:rPr lang="en-US" altLang="en-US" sz="1600" dirty="0">
                <a:latin typeface="Aharoni" panose="02010803020104030203" pitchFamily="2" charset="-79"/>
                <a:cs typeface="Aharoni" panose="02010803020104030203" pitchFamily="2" charset="-79"/>
              </a:rPr>
              <a:t> - http://www.tutorialspoint.com/cplusplus/</a:t>
            </a:r>
          </a:p>
          <a:p>
            <a:pPr algn="l" eaLnBrk="1" hangingPunct="1">
              <a:spcBef>
                <a:spcPct val="0"/>
              </a:spcBef>
              <a:buClrTx/>
            </a:pPr>
            <a:endParaRPr lang="en-US" altLang="en-US" sz="1600" dirty="0">
              <a:latin typeface="Aharoni" panose="02010803020104030203" pitchFamily="2" charset="-79"/>
              <a:cs typeface="Aharoni" panose="02010803020104030203" pitchFamily="2" charset="-79"/>
            </a:endParaRPr>
          </a:p>
          <a:p>
            <a:pPr algn="l" eaLnBrk="1" hangingPunct="1">
              <a:spcBef>
                <a:spcPct val="0"/>
              </a:spcBef>
              <a:buClrTx/>
            </a:pPr>
            <a:r>
              <a:rPr lang="en-US" altLang="en-US" sz="1600" dirty="0">
                <a:latin typeface="Aharoni" panose="02010803020104030203" pitchFamily="2" charset="-79"/>
                <a:cs typeface="Aharoni" panose="02010803020104030203" pitchFamily="2" charset="-79"/>
              </a:rPr>
              <a:t>Cplusplus.com - http://www.cplusplus.com/doc/tutorial/</a:t>
            </a:r>
            <a:br>
              <a:rPr lang="en-US" altLang="en-US" sz="1600" dirty="0">
                <a:latin typeface="Aharoni" panose="02010803020104030203" pitchFamily="2" charset="-79"/>
                <a:cs typeface="Aharoni" panose="02010803020104030203" pitchFamily="2" charset="-79"/>
              </a:rPr>
            </a:br>
            <a:endParaRPr lang="en-US" altLang="en-US" sz="1600" dirty="0">
              <a:latin typeface="Aharoni" panose="02010803020104030203" pitchFamily="2" charset="-79"/>
              <a:cs typeface="Aharoni" panose="02010803020104030203" pitchFamily="2" charset="-79"/>
            </a:endParaRPr>
          </a:p>
        </p:txBody>
      </p:sp>
      <p:sp>
        <p:nvSpPr>
          <p:cNvPr id="37892" name="Rectangle 3"/>
          <p:cNvSpPr>
            <a:spLocks noChangeArrowheads="1"/>
          </p:cNvSpPr>
          <p:nvPr/>
        </p:nvSpPr>
        <p:spPr bwMode="auto">
          <a:xfrm>
            <a:off x="220980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ts val="600"/>
              </a:spcBef>
              <a:buClr>
                <a:schemeClr val="accent1"/>
              </a:buClr>
              <a:defRPr sz="2000">
                <a:solidFill>
                  <a:schemeClr val="tx1"/>
                </a:solidFill>
                <a:latin typeface="Garamond" panose="02020404030301010803" pitchFamily="18" charset="0"/>
                <a:cs typeface="Tahoma" panose="020B0604030504040204" pitchFamily="34" charset="0"/>
              </a:defRPr>
            </a:lvl1pPr>
            <a:lvl2pPr marL="742950" indent="-285750" algn="ctr">
              <a:spcBef>
                <a:spcPts val="1200"/>
              </a:spcBef>
              <a:buClr>
                <a:schemeClr val="accent1"/>
              </a:buClr>
              <a:defRPr>
                <a:solidFill>
                  <a:schemeClr val="tx2"/>
                </a:solidFill>
                <a:latin typeface="Garamond" panose="02020404030301010803" pitchFamily="18" charset="0"/>
                <a:cs typeface="Tahoma" panose="020B0604030504040204" pitchFamily="34" charset="0"/>
              </a:defRPr>
            </a:lvl2pPr>
            <a:lvl3pPr marL="1143000" indent="-228600" algn="ctr">
              <a:spcBef>
                <a:spcPts val="1200"/>
              </a:spcBef>
              <a:buClr>
                <a:schemeClr val="accent1"/>
              </a:buClr>
              <a:defRPr sz="1600">
                <a:solidFill>
                  <a:schemeClr val="tx1"/>
                </a:solidFill>
                <a:latin typeface="Garamond" panose="02020404030301010803" pitchFamily="18" charset="0"/>
                <a:cs typeface="Tahoma" panose="020B0604030504040204" pitchFamily="34" charset="0"/>
              </a:defRPr>
            </a:lvl3pPr>
            <a:lvl4pPr marL="1600200" indent="-228600" algn="ctr">
              <a:spcBef>
                <a:spcPts val="1200"/>
              </a:spcBef>
              <a:buClr>
                <a:schemeClr val="accent1"/>
              </a:buClr>
              <a:defRPr sz="1400">
                <a:solidFill>
                  <a:schemeClr val="tx2"/>
                </a:solidFill>
                <a:latin typeface="Garamond" panose="02020404030301010803" pitchFamily="18" charset="0"/>
                <a:cs typeface="Tahoma" panose="020B0604030504040204" pitchFamily="34" charset="0"/>
              </a:defRPr>
            </a:lvl4pPr>
            <a:lvl5pPr marL="2057400" indent="-228600" algn="ctr">
              <a:spcBef>
                <a:spcPts val="1200"/>
              </a:spcBef>
              <a:buClr>
                <a:schemeClr val="accent1"/>
              </a:buClr>
              <a:defRPr sz="1400">
                <a:solidFill>
                  <a:schemeClr val="tx1"/>
                </a:solidFill>
                <a:latin typeface="Garamond" panose="02020404030301010803" pitchFamily="18" charset="0"/>
                <a:cs typeface="Tahoma" panose="020B0604030504040204" pitchFamily="34" charset="0"/>
              </a:defRPr>
            </a:lvl5pPr>
            <a:lvl6pPr marL="25146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6pPr>
            <a:lvl7pPr marL="29718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7pPr>
            <a:lvl8pPr marL="34290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8pPr>
            <a:lvl9pPr marL="38862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9pPr>
          </a:lstStyle>
          <a:p>
            <a:pPr eaLnBrk="1" hangingPunct="1">
              <a:spcBef>
                <a:spcPct val="0"/>
              </a:spcBef>
              <a:buClrTx/>
            </a:pPr>
            <a:r>
              <a:rPr lang="en-US" altLang="en-US" sz="4400">
                <a:solidFill>
                  <a:schemeClr val="tx2"/>
                </a:solidFill>
                <a:latin typeface="Cambria" panose="02040503050406030204" pitchFamily="18" charset="0"/>
                <a:cs typeface="Arial" panose="020B0604020202020204" pitchFamily="34" charset="0"/>
              </a:rPr>
              <a:t>References</a:t>
            </a:r>
          </a:p>
        </p:txBody>
      </p:sp>
    </p:spTree>
    <p:extLst>
      <p:ext uri="{BB962C8B-B14F-4D97-AF65-F5344CB8AC3E}">
        <p14:creationId xmlns:p14="http://schemas.microsoft.com/office/powerpoint/2010/main" val="36394434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smtClean="0"/>
              <a:t>Function Template Example</a:t>
            </a:r>
          </a:p>
        </p:txBody>
      </p:sp>
      <p:sp>
        <p:nvSpPr>
          <p:cNvPr id="41987" name="Rectangle 3"/>
          <p:cNvSpPr>
            <a:spLocks noGrp="1" noChangeArrowheads="1"/>
          </p:cNvSpPr>
          <p:nvPr>
            <p:ph idx="1"/>
          </p:nvPr>
        </p:nvSpPr>
        <p:spPr>
          <a:xfrm>
            <a:off x="1828800" y="1600200"/>
            <a:ext cx="8382000" cy="4114800"/>
          </a:xfrm>
        </p:spPr>
        <p:txBody>
          <a:bodyPr/>
          <a:lstStyle/>
          <a:p>
            <a:pPr lvl="1">
              <a:lnSpc>
                <a:spcPct val="90000"/>
              </a:lnSpc>
              <a:buFontTx/>
              <a:buNone/>
            </a:pPr>
            <a:r>
              <a:rPr lang="en-US" altLang="en-US" b="1" dirty="0">
                <a:latin typeface="Courier New" panose="02070309020205020404" pitchFamily="49" charset="0"/>
              </a:rPr>
              <a:t>template &lt;class T&gt;</a:t>
            </a:r>
          </a:p>
          <a:p>
            <a:pPr lvl="1">
              <a:lnSpc>
                <a:spcPct val="90000"/>
              </a:lnSpc>
              <a:spcBef>
                <a:spcPct val="50000"/>
              </a:spcBef>
              <a:buFontTx/>
              <a:buNone/>
            </a:pPr>
            <a:r>
              <a:rPr lang="en-US" altLang="en-US" b="1" dirty="0">
                <a:latin typeface="Courier New" panose="02070309020205020404" pitchFamily="49" charset="0"/>
              </a:rPr>
              <a:t>T times10(T </a:t>
            </a:r>
            <a:r>
              <a:rPr lang="en-US" altLang="en-US" b="1" dirty="0" err="1">
                <a:latin typeface="Courier New" panose="02070309020205020404" pitchFamily="49" charset="0"/>
              </a:rPr>
              <a:t>num</a:t>
            </a:r>
            <a:r>
              <a:rPr lang="en-US" altLang="en-US" b="1" dirty="0">
                <a:latin typeface="Courier New" panose="02070309020205020404" pitchFamily="49" charset="0"/>
              </a:rPr>
              <a:t>)</a:t>
            </a:r>
          </a:p>
          <a:p>
            <a:pPr lvl="1">
              <a:lnSpc>
                <a:spcPct val="90000"/>
              </a:lnSpc>
              <a:buFontTx/>
              <a:buNone/>
            </a:pPr>
            <a:r>
              <a:rPr lang="en-US" altLang="en-US" b="1" dirty="0">
                <a:latin typeface="Courier New" panose="02070309020205020404" pitchFamily="49" charset="0"/>
              </a:rPr>
              <a:t>{</a:t>
            </a:r>
          </a:p>
          <a:p>
            <a:pPr lvl="1">
              <a:lnSpc>
                <a:spcPct val="90000"/>
              </a:lnSpc>
              <a:buFontTx/>
              <a:buNone/>
            </a:pPr>
            <a:r>
              <a:rPr lang="en-US" altLang="en-US" b="1" dirty="0">
                <a:latin typeface="Courier New" panose="02070309020205020404" pitchFamily="49" charset="0"/>
              </a:rPr>
              <a:t>			return 10 * </a:t>
            </a:r>
            <a:r>
              <a:rPr lang="en-US" altLang="en-US" b="1" dirty="0" err="1">
                <a:latin typeface="Courier New" panose="02070309020205020404" pitchFamily="49" charset="0"/>
              </a:rPr>
              <a:t>num</a:t>
            </a:r>
            <a:r>
              <a:rPr lang="en-US" altLang="en-US" b="1" dirty="0">
                <a:latin typeface="Courier New" panose="02070309020205020404" pitchFamily="49" charset="0"/>
              </a:rPr>
              <a:t>;</a:t>
            </a:r>
          </a:p>
          <a:p>
            <a:pPr lvl="1">
              <a:lnSpc>
                <a:spcPct val="90000"/>
              </a:lnSpc>
              <a:buFontTx/>
              <a:buNone/>
            </a:pPr>
            <a:r>
              <a:rPr lang="en-US" altLang="en-US" b="1" dirty="0">
                <a:latin typeface="Courier New" panose="02070309020205020404" pitchFamily="49" charset="0"/>
              </a:rPr>
              <a:t>}</a:t>
            </a:r>
          </a:p>
        </p:txBody>
      </p:sp>
    </p:spTree>
    <p:extLst>
      <p:ext uri="{BB962C8B-B14F-4D97-AF65-F5344CB8AC3E}">
        <p14:creationId xmlns:p14="http://schemas.microsoft.com/office/powerpoint/2010/main" val="2861362430"/>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smtClean="0"/>
              <a:t>Function Template Example</a:t>
            </a:r>
          </a:p>
        </p:txBody>
      </p:sp>
      <p:sp>
        <p:nvSpPr>
          <p:cNvPr id="43011" name="Rectangle 3"/>
          <p:cNvSpPr>
            <a:spLocks noGrp="1" noChangeArrowheads="1"/>
          </p:cNvSpPr>
          <p:nvPr>
            <p:ph idx="1"/>
          </p:nvPr>
        </p:nvSpPr>
        <p:spPr>
          <a:xfrm>
            <a:off x="1828800" y="1600200"/>
            <a:ext cx="8382000" cy="4114800"/>
          </a:xfrm>
        </p:spPr>
        <p:txBody>
          <a:bodyPr>
            <a:normAutofit lnSpcReduction="10000"/>
          </a:bodyPr>
          <a:lstStyle/>
          <a:p>
            <a:pPr lvl="1">
              <a:lnSpc>
                <a:spcPct val="90000"/>
              </a:lnSpc>
              <a:buFontTx/>
              <a:buNone/>
            </a:pPr>
            <a:r>
              <a:rPr lang="en-US" altLang="en-US" b="1" dirty="0">
                <a:latin typeface="Courier New" panose="02070309020205020404" pitchFamily="49" charset="0"/>
              </a:rPr>
              <a:t>template &lt;class T&gt;</a:t>
            </a:r>
          </a:p>
          <a:p>
            <a:pPr lvl="1">
              <a:lnSpc>
                <a:spcPct val="90000"/>
              </a:lnSpc>
              <a:spcBef>
                <a:spcPct val="50000"/>
              </a:spcBef>
              <a:buFontTx/>
              <a:buNone/>
            </a:pPr>
            <a:r>
              <a:rPr lang="en-US" altLang="en-US" b="1" dirty="0">
                <a:latin typeface="Courier New" panose="02070309020205020404" pitchFamily="49" charset="0"/>
              </a:rPr>
              <a:t>T times10(T </a:t>
            </a:r>
            <a:r>
              <a:rPr lang="en-US" altLang="en-US" b="1" dirty="0" err="1">
                <a:latin typeface="Courier New" panose="02070309020205020404" pitchFamily="49" charset="0"/>
              </a:rPr>
              <a:t>num</a:t>
            </a:r>
            <a:r>
              <a:rPr lang="en-US" altLang="en-US" b="1" dirty="0">
                <a:latin typeface="Courier New" panose="02070309020205020404" pitchFamily="49" charset="0"/>
              </a:rPr>
              <a:t>)</a:t>
            </a:r>
          </a:p>
          <a:p>
            <a:pPr lvl="1">
              <a:lnSpc>
                <a:spcPct val="90000"/>
              </a:lnSpc>
              <a:buFontTx/>
              <a:buNone/>
            </a:pPr>
            <a:r>
              <a:rPr lang="en-US" altLang="en-US" b="1" dirty="0">
                <a:latin typeface="Courier New" panose="02070309020205020404" pitchFamily="49" charset="0"/>
              </a:rPr>
              <a:t>{</a:t>
            </a:r>
          </a:p>
          <a:p>
            <a:pPr lvl="1">
              <a:lnSpc>
                <a:spcPct val="90000"/>
              </a:lnSpc>
              <a:buFontTx/>
              <a:buNone/>
            </a:pPr>
            <a:r>
              <a:rPr lang="en-US" altLang="en-US" b="1" dirty="0">
                <a:latin typeface="Courier New" panose="02070309020205020404" pitchFamily="49" charset="0"/>
              </a:rPr>
              <a:t>			return 10 * </a:t>
            </a:r>
            <a:r>
              <a:rPr lang="en-US" altLang="en-US" b="1" dirty="0" err="1">
                <a:latin typeface="Courier New" panose="02070309020205020404" pitchFamily="49" charset="0"/>
              </a:rPr>
              <a:t>num</a:t>
            </a:r>
            <a:r>
              <a:rPr lang="en-US" altLang="en-US" b="1" dirty="0">
                <a:latin typeface="Courier New" panose="02070309020205020404" pitchFamily="49" charset="0"/>
              </a:rPr>
              <a:t>;</a:t>
            </a:r>
          </a:p>
          <a:p>
            <a:pPr lvl="1">
              <a:lnSpc>
                <a:spcPct val="90000"/>
              </a:lnSpc>
              <a:buFontTx/>
              <a:buNone/>
            </a:pPr>
            <a:r>
              <a:rPr lang="en-US" altLang="en-US" b="1" dirty="0">
                <a:latin typeface="Courier New" panose="02070309020205020404" pitchFamily="49" charset="0"/>
              </a:rPr>
              <a:t>}</a:t>
            </a:r>
          </a:p>
          <a:p>
            <a:pPr marL="0" indent="0">
              <a:lnSpc>
                <a:spcPct val="90000"/>
              </a:lnSpc>
              <a:buNone/>
            </a:pPr>
            <a:r>
              <a:rPr lang="en-US" altLang="en-US" dirty="0"/>
              <a:t>Call a template function in the usual manner:</a:t>
            </a:r>
          </a:p>
          <a:p>
            <a:pPr lvl="1">
              <a:lnSpc>
                <a:spcPct val="90000"/>
              </a:lnSpc>
              <a:buClr>
                <a:schemeClr val="tx1"/>
              </a:buClr>
              <a:buFontTx/>
              <a:buNone/>
            </a:pPr>
            <a:r>
              <a:rPr lang="en-US" altLang="en-US" b="1" dirty="0"/>
              <a:t>	</a:t>
            </a:r>
            <a:r>
              <a:rPr lang="en-US" altLang="en-US" b="1" dirty="0" err="1">
                <a:latin typeface="Courier New" panose="02070309020205020404" pitchFamily="49" charset="0"/>
              </a:rPr>
              <a:t>int</a:t>
            </a:r>
            <a:r>
              <a:rPr lang="en-US" altLang="en-US" b="1" dirty="0">
                <a:latin typeface="Courier New" panose="02070309020205020404" pitchFamily="49" charset="0"/>
              </a:rPr>
              <a:t> </a:t>
            </a:r>
            <a:r>
              <a:rPr lang="en-US" altLang="en-US" b="1" dirty="0" err="1">
                <a:latin typeface="Courier New" panose="02070309020205020404" pitchFamily="49" charset="0"/>
              </a:rPr>
              <a:t>ival</a:t>
            </a:r>
            <a:r>
              <a:rPr lang="en-US" altLang="en-US" b="1" dirty="0">
                <a:latin typeface="Courier New" panose="02070309020205020404" pitchFamily="49" charset="0"/>
              </a:rPr>
              <a:t> = 3;</a:t>
            </a:r>
          </a:p>
          <a:p>
            <a:pPr lvl="1">
              <a:lnSpc>
                <a:spcPct val="90000"/>
              </a:lnSpc>
              <a:buClr>
                <a:schemeClr val="tx1"/>
              </a:buClr>
              <a:buFontTx/>
              <a:buNone/>
            </a:pPr>
            <a:r>
              <a:rPr lang="en-US" altLang="en-US" b="1" dirty="0">
                <a:latin typeface="Courier New" panose="02070309020205020404" pitchFamily="49" charset="0"/>
              </a:rPr>
              <a:t>	double </a:t>
            </a:r>
            <a:r>
              <a:rPr lang="en-US" altLang="en-US" b="1" dirty="0" err="1">
                <a:latin typeface="Courier New" panose="02070309020205020404" pitchFamily="49" charset="0"/>
              </a:rPr>
              <a:t>dval</a:t>
            </a:r>
            <a:r>
              <a:rPr lang="en-US" altLang="en-US" b="1" dirty="0">
                <a:latin typeface="Courier New" panose="02070309020205020404" pitchFamily="49" charset="0"/>
              </a:rPr>
              <a:t> = 2.55;</a:t>
            </a:r>
          </a:p>
          <a:p>
            <a:pPr lvl="1">
              <a:lnSpc>
                <a:spcPct val="90000"/>
              </a:lnSpc>
              <a:buClr>
                <a:schemeClr val="tx1"/>
              </a:buClr>
              <a:buFontTx/>
              <a:buNone/>
            </a:pPr>
            <a:r>
              <a:rPr lang="en-US" altLang="en-US" b="1" dirty="0">
                <a:latin typeface="Courier New" panose="02070309020205020404" pitchFamily="49" charset="0"/>
              </a:rPr>
              <a:t>	</a:t>
            </a:r>
            <a:r>
              <a:rPr lang="en-US" altLang="en-US" b="1" dirty="0" err="1">
                <a:latin typeface="Courier New" panose="02070309020205020404" pitchFamily="49" charset="0"/>
              </a:rPr>
              <a:t>cout</a:t>
            </a:r>
            <a:r>
              <a:rPr lang="en-US" altLang="en-US" b="1" dirty="0">
                <a:latin typeface="Courier New" panose="02070309020205020404" pitchFamily="49" charset="0"/>
              </a:rPr>
              <a:t> &lt;&lt; times10(</a:t>
            </a:r>
            <a:r>
              <a:rPr lang="en-US" altLang="en-US" b="1" dirty="0" err="1">
                <a:latin typeface="Courier New" panose="02070309020205020404" pitchFamily="49" charset="0"/>
              </a:rPr>
              <a:t>ival</a:t>
            </a:r>
            <a:r>
              <a:rPr lang="en-US" altLang="en-US" b="1" dirty="0">
                <a:latin typeface="Courier New" panose="02070309020205020404" pitchFamily="49" charset="0"/>
              </a:rPr>
              <a:t>); // displays 30 </a:t>
            </a:r>
          </a:p>
          <a:p>
            <a:pPr lvl="1">
              <a:lnSpc>
                <a:spcPct val="90000"/>
              </a:lnSpc>
              <a:buClr>
                <a:schemeClr val="tx1"/>
              </a:buClr>
              <a:buFontTx/>
              <a:buNone/>
            </a:pPr>
            <a:r>
              <a:rPr lang="en-US" altLang="en-US" b="1" dirty="0">
                <a:latin typeface="Courier New" panose="02070309020205020404" pitchFamily="49" charset="0"/>
              </a:rPr>
              <a:t>	</a:t>
            </a:r>
            <a:r>
              <a:rPr lang="en-US" altLang="en-US" b="1" dirty="0" err="1">
                <a:latin typeface="Courier New" panose="02070309020205020404" pitchFamily="49" charset="0"/>
              </a:rPr>
              <a:t>cout</a:t>
            </a:r>
            <a:r>
              <a:rPr lang="en-US" altLang="en-US" b="1" dirty="0">
                <a:latin typeface="Courier New" panose="02070309020205020404" pitchFamily="49" charset="0"/>
              </a:rPr>
              <a:t> &lt;&lt; times10(</a:t>
            </a:r>
            <a:r>
              <a:rPr lang="en-US" altLang="en-US" b="1" dirty="0" err="1">
                <a:latin typeface="Courier New" panose="02070309020205020404" pitchFamily="49" charset="0"/>
              </a:rPr>
              <a:t>dval</a:t>
            </a:r>
            <a:r>
              <a:rPr lang="en-US" altLang="en-US" b="1" dirty="0">
                <a:latin typeface="Courier New" panose="02070309020205020404" pitchFamily="49" charset="0"/>
              </a:rPr>
              <a:t>); // displays 25.5</a:t>
            </a:r>
          </a:p>
        </p:txBody>
      </p:sp>
    </p:spTree>
    <p:extLst>
      <p:ext uri="{BB962C8B-B14F-4D97-AF65-F5344CB8AC3E}">
        <p14:creationId xmlns:p14="http://schemas.microsoft.com/office/powerpoint/2010/main" val="2770555424"/>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dirty="0" smtClean="0"/>
              <a:t>Function Template Notes</a:t>
            </a:r>
          </a:p>
        </p:txBody>
      </p:sp>
      <p:sp>
        <p:nvSpPr>
          <p:cNvPr id="44035" name="Rectangle 3"/>
          <p:cNvSpPr>
            <a:spLocks noGrp="1" noChangeArrowheads="1"/>
          </p:cNvSpPr>
          <p:nvPr>
            <p:ph idx="1"/>
          </p:nvPr>
        </p:nvSpPr>
        <p:spPr>
          <a:xfrm>
            <a:off x="698500" y="1752600"/>
            <a:ext cx="10655300" cy="4114800"/>
          </a:xfrm>
        </p:spPr>
        <p:txBody>
          <a:bodyPr>
            <a:normAutofit fontScale="85000" lnSpcReduction="10000"/>
          </a:bodyPr>
          <a:lstStyle/>
          <a:p>
            <a:pPr marL="292100" indent="-292100">
              <a:lnSpc>
                <a:spcPct val="85000"/>
              </a:lnSpc>
              <a:spcBef>
                <a:spcPct val="50000"/>
              </a:spcBef>
            </a:pPr>
            <a:r>
              <a:rPr lang="en-US" altLang="en-US" dirty="0"/>
              <a:t>Can define a template to use multiple data types:</a:t>
            </a:r>
          </a:p>
          <a:p>
            <a:pPr marL="292100" indent="-292100">
              <a:lnSpc>
                <a:spcPct val="85000"/>
              </a:lnSpc>
              <a:spcBef>
                <a:spcPct val="50000"/>
              </a:spcBef>
              <a:buNone/>
            </a:pPr>
            <a:r>
              <a:rPr lang="en-US" altLang="en-US" sz="2400" dirty="0">
                <a:latin typeface="Courier New" panose="02070309020205020404" pitchFamily="49" charset="0"/>
              </a:rPr>
              <a:t>	</a:t>
            </a:r>
            <a:r>
              <a:rPr lang="en-US" altLang="en-US" sz="2400" b="1" dirty="0">
                <a:latin typeface="Courier New" panose="02070309020205020404" pitchFamily="49" charset="0"/>
              </a:rPr>
              <a:t> </a:t>
            </a:r>
            <a:r>
              <a:rPr lang="en-US" altLang="en-US" b="1" dirty="0">
                <a:latin typeface="Courier New" panose="02070309020205020404" pitchFamily="49" charset="0"/>
              </a:rPr>
              <a:t>template&lt;class T1, class T2&gt;</a:t>
            </a:r>
          </a:p>
          <a:p>
            <a:pPr marL="292100" indent="-292100">
              <a:lnSpc>
                <a:spcPct val="85000"/>
              </a:lnSpc>
              <a:spcBef>
                <a:spcPct val="50000"/>
              </a:spcBef>
            </a:pPr>
            <a:r>
              <a:rPr lang="en-US" altLang="en-US" dirty="0"/>
              <a:t>Example:</a:t>
            </a:r>
          </a:p>
          <a:p>
            <a:pPr marL="457200" lvl="1" indent="-50800">
              <a:lnSpc>
                <a:spcPct val="85000"/>
              </a:lnSpc>
              <a:spcBef>
                <a:spcPct val="50000"/>
              </a:spcBef>
              <a:buClr>
                <a:srgbClr val="3333CC"/>
              </a:buClr>
              <a:buNone/>
            </a:pPr>
            <a:r>
              <a:rPr lang="en-US" altLang="en-US" sz="2800" b="1" dirty="0">
                <a:latin typeface="Courier New" panose="02070309020205020404" pitchFamily="49" charset="0"/>
              </a:rPr>
              <a:t>template&lt;class T1, class T2&gt;     // T1 and T2 will be</a:t>
            </a:r>
          </a:p>
          <a:p>
            <a:pPr marL="457200" lvl="1" indent="-50800">
              <a:lnSpc>
                <a:spcPct val="85000"/>
              </a:lnSpc>
              <a:spcBef>
                <a:spcPct val="50000"/>
              </a:spcBef>
              <a:buClr>
                <a:srgbClr val="3333CC"/>
              </a:buClr>
              <a:buNone/>
            </a:pPr>
            <a:r>
              <a:rPr lang="en-US" altLang="en-US" sz="2800" b="1" dirty="0">
                <a:latin typeface="Courier New" panose="02070309020205020404" pitchFamily="49" charset="0"/>
              </a:rPr>
              <a:t>double mpg(T1 miles, T2 gallons) // replaced in the</a:t>
            </a:r>
          </a:p>
          <a:p>
            <a:pPr marL="457200" lvl="1" indent="-50800">
              <a:lnSpc>
                <a:spcPct val="85000"/>
              </a:lnSpc>
              <a:spcBef>
                <a:spcPct val="50000"/>
              </a:spcBef>
              <a:buClr>
                <a:srgbClr val="3333CC"/>
              </a:buClr>
              <a:buNone/>
            </a:pPr>
            <a:r>
              <a:rPr lang="en-US" altLang="en-US" sz="2800" b="1" dirty="0">
                <a:latin typeface="Courier New" panose="02070309020205020404" pitchFamily="49" charset="0"/>
              </a:rPr>
              <a:t>{                                // called function </a:t>
            </a:r>
          </a:p>
          <a:p>
            <a:pPr marL="457200" lvl="1" indent="-50800">
              <a:lnSpc>
                <a:spcPct val="85000"/>
              </a:lnSpc>
              <a:spcBef>
                <a:spcPct val="50000"/>
              </a:spcBef>
              <a:buClr>
                <a:srgbClr val="3333CC"/>
              </a:buClr>
              <a:buNone/>
            </a:pPr>
            <a:r>
              <a:rPr lang="en-US" altLang="en-US" sz="2800" b="1" dirty="0">
                <a:latin typeface="Courier New" panose="02070309020205020404" pitchFamily="49" charset="0"/>
              </a:rPr>
              <a:t>	return miles / gallons         </a:t>
            </a:r>
            <a:r>
              <a:rPr lang="en-US" altLang="en-US" sz="2800" b="1" dirty="0" smtClean="0">
                <a:latin typeface="Courier New" panose="02070309020205020404" pitchFamily="49" charset="0"/>
              </a:rPr>
              <a:t> // </a:t>
            </a:r>
            <a:r>
              <a:rPr lang="en-US" altLang="en-US" sz="2800" b="1" dirty="0">
                <a:latin typeface="Courier New" panose="02070309020205020404" pitchFamily="49" charset="0"/>
              </a:rPr>
              <a:t>with the data  </a:t>
            </a:r>
          </a:p>
          <a:p>
            <a:pPr marL="457200" lvl="1" indent="-50800">
              <a:lnSpc>
                <a:spcPct val="85000"/>
              </a:lnSpc>
              <a:spcBef>
                <a:spcPct val="50000"/>
              </a:spcBef>
              <a:buClr>
                <a:srgbClr val="3333CC"/>
              </a:buClr>
              <a:buNone/>
            </a:pPr>
            <a:r>
              <a:rPr lang="en-US" altLang="en-US" sz="2800" b="1" dirty="0">
                <a:latin typeface="Courier New" panose="02070309020205020404" pitchFamily="49" charset="0"/>
              </a:rPr>
              <a:t>}                                // types of the </a:t>
            </a:r>
          </a:p>
          <a:p>
            <a:pPr marL="457200" lvl="1" indent="-50800">
              <a:lnSpc>
                <a:spcPct val="85000"/>
              </a:lnSpc>
              <a:spcBef>
                <a:spcPct val="50000"/>
              </a:spcBef>
              <a:buClr>
                <a:srgbClr val="3333CC"/>
              </a:buClr>
              <a:buNone/>
            </a:pPr>
            <a:r>
              <a:rPr lang="en-US" altLang="en-US" sz="2800" b="1" dirty="0">
                <a:latin typeface="Courier New" panose="02070309020205020404" pitchFamily="49" charset="0"/>
              </a:rPr>
              <a:t>                                 // arguments</a:t>
            </a:r>
          </a:p>
        </p:txBody>
      </p:sp>
    </p:spTree>
    <p:extLst>
      <p:ext uri="{BB962C8B-B14F-4D97-AF65-F5344CB8AC3E}">
        <p14:creationId xmlns:p14="http://schemas.microsoft.com/office/powerpoint/2010/main" val="108695361"/>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498600" y="0"/>
            <a:ext cx="8229600" cy="609600"/>
          </a:xfrm>
        </p:spPr>
        <p:txBody>
          <a:bodyPr/>
          <a:lstStyle/>
          <a:p>
            <a:r>
              <a:rPr lang="en-US" altLang="en-US" sz="2800"/>
              <a:t>Function Template Example</a:t>
            </a:r>
          </a:p>
        </p:txBody>
      </p:sp>
      <p:sp>
        <p:nvSpPr>
          <p:cNvPr id="2" name="TextBox 1"/>
          <p:cNvSpPr txBox="1"/>
          <p:nvPr/>
        </p:nvSpPr>
        <p:spPr>
          <a:xfrm>
            <a:off x="127000" y="609600"/>
            <a:ext cx="6388287" cy="3222421"/>
          </a:xfrm>
          <a:prstGeom prst="rect">
            <a:avLst/>
          </a:prstGeom>
          <a:solidFill>
            <a:schemeClr val="bg2">
              <a:lumMod val="90000"/>
            </a:schemeClr>
          </a:solidFill>
        </p:spPr>
        <p:style>
          <a:lnRef idx="1">
            <a:schemeClr val="accent6"/>
          </a:lnRef>
          <a:fillRef idx="2">
            <a:schemeClr val="accent6"/>
          </a:fillRef>
          <a:effectRef idx="1">
            <a:schemeClr val="accent6"/>
          </a:effectRef>
          <a:fontRef idx="minor">
            <a:schemeClr val="dk1"/>
          </a:fontRef>
        </p:style>
        <p:txBody>
          <a:bodyPr wrap="none">
            <a:spAutoFit/>
          </a:bodyPr>
          <a:lstStyle/>
          <a:p>
            <a:pPr>
              <a:lnSpc>
                <a:spcPct val="85000"/>
              </a:lnSpc>
              <a:spcBef>
                <a:spcPct val="50000"/>
              </a:spcBef>
              <a:defRPr/>
            </a:pPr>
            <a:r>
              <a:rPr lang="en-US" altLang="en-US" b="1" dirty="0">
                <a:latin typeface="Courier New" pitchFamily="112" charset="0"/>
              </a:rPr>
              <a:t>7 template&lt;class T&gt;</a:t>
            </a:r>
          </a:p>
          <a:p>
            <a:pPr>
              <a:lnSpc>
                <a:spcPct val="85000"/>
              </a:lnSpc>
              <a:spcBef>
                <a:spcPct val="50000"/>
              </a:spcBef>
              <a:defRPr/>
            </a:pPr>
            <a:r>
              <a:rPr lang="en-US" altLang="en-US" b="1" dirty="0">
                <a:latin typeface="Courier New" pitchFamily="112" charset="0"/>
              </a:rPr>
              <a:t>8 void </a:t>
            </a:r>
            <a:r>
              <a:rPr lang="en-US" altLang="en-US" b="1" dirty="0" err="1">
                <a:latin typeface="Courier New" pitchFamily="112" charset="0"/>
              </a:rPr>
              <a:t>swapValues</a:t>
            </a:r>
            <a:r>
              <a:rPr lang="en-US" altLang="en-US" b="1" dirty="0">
                <a:latin typeface="Courier New" pitchFamily="112" charset="0"/>
              </a:rPr>
              <a:t>(T&amp; variable1, T&amp; variable2)</a:t>
            </a:r>
          </a:p>
          <a:p>
            <a:pPr>
              <a:lnSpc>
                <a:spcPct val="85000"/>
              </a:lnSpc>
              <a:spcBef>
                <a:spcPct val="50000"/>
              </a:spcBef>
              <a:defRPr/>
            </a:pPr>
            <a:r>
              <a:rPr lang="en-US" altLang="en-US" b="1" dirty="0">
                <a:latin typeface="Courier New" pitchFamily="112" charset="0"/>
              </a:rPr>
              <a:t>9 {</a:t>
            </a:r>
          </a:p>
          <a:p>
            <a:pPr>
              <a:lnSpc>
                <a:spcPct val="85000"/>
              </a:lnSpc>
              <a:spcBef>
                <a:spcPct val="50000"/>
              </a:spcBef>
              <a:defRPr/>
            </a:pPr>
            <a:r>
              <a:rPr lang="en-US" altLang="en-US" b="1" dirty="0">
                <a:latin typeface="Courier New" pitchFamily="112" charset="0"/>
              </a:rPr>
              <a:t>10 T temp;</a:t>
            </a:r>
          </a:p>
          <a:p>
            <a:pPr>
              <a:lnSpc>
                <a:spcPct val="85000"/>
              </a:lnSpc>
              <a:spcBef>
                <a:spcPct val="50000"/>
              </a:spcBef>
              <a:defRPr/>
            </a:pPr>
            <a:r>
              <a:rPr lang="en-US" altLang="en-US" b="1" dirty="0">
                <a:latin typeface="Courier New" pitchFamily="112" charset="0"/>
              </a:rPr>
              <a:t>11 temp = variable1;</a:t>
            </a:r>
          </a:p>
          <a:p>
            <a:pPr>
              <a:lnSpc>
                <a:spcPct val="85000"/>
              </a:lnSpc>
              <a:spcBef>
                <a:spcPct val="50000"/>
              </a:spcBef>
              <a:defRPr/>
            </a:pPr>
            <a:r>
              <a:rPr lang="en-US" altLang="en-US" b="1" dirty="0">
                <a:latin typeface="Courier New" pitchFamily="112" charset="0"/>
              </a:rPr>
              <a:t>12 variable1 = variable2;</a:t>
            </a:r>
          </a:p>
          <a:p>
            <a:pPr>
              <a:lnSpc>
                <a:spcPct val="85000"/>
              </a:lnSpc>
              <a:spcBef>
                <a:spcPct val="50000"/>
              </a:spcBef>
              <a:defRPr/>
            </a:pPr>
            <a:r>
              <a:rPr lang="en-US" altLang="en-US" b="1" dirty="0">
                <a:latin typeface="Courier New" pitchFamily="112" charset="0"/>
              </a:rPr>
              <a:t>13 variable2 = temp;</a:t>
            </a:r>
          </a:p>
          <a:p>
            <a:pPr>
              <a:lnSpc>
                <a:spcPct val="85000"/>
              </a:lnSpc>
              <a:spcBef>
                <a:spcPct val="50000"/>
              </a:spcBef>
              <a:defRPr/>
            </a:pPr>
            <a:r>
              <a:rPr lang="en-US" altLang="en-US" b="1" dirty="0">
                <a:latin typeface="Courier New" pitchFamily="112" charset="0"/>
              </a:rPr>
              <a:t>14 }</a:t>
            </a:r>
          </a:p>
          <a:p>
            <a:pPr>
              <a:defRPr/>
            </a:pPr>
            <a:endParaRPr lang="en-US" dirty="0"/>
          </a:p>
        </p:txBody>
      </p:sp>
      <p:sp>
        <p:nvSpPr>
          <p:cNvPr id="45060" name="Rectangle 3"/>
          <p:cNvSpPr>
            <a:spLocks noGrp="1" noChangeArrowheads="1"/>
          </p:cNvSpPr>
          <p:nvPr>
            <p:ph idx="1"/>
          </p:nvPr>
        </p:nvSpPr>
        <p:spPr>
          <a:xfrm>
            <a:off x="4483194" y="1371600"/>
            <a:ext cx="7277100" cy="5486400"/>
          </a:xfrm>
          <a:solidFill>
            <a:schemeClr val="tx1">
              <a:lumMod val="65000"/>
              <a:lumOff val="35000"/>
            </a:schemeClr>
          </a:solidFill>
        </p:spPr>
        <p:txBody>
          <a:bodyPr>
            <a:noAutofit/>
          </a:bodyPr>
          <a:lstStyle/>
          <a:p>
            <a:pPr marL="0" indent="0">
              <a:lnSpc>
                <a:spcPct val="85000"/>
              </a:lnSpc>
              <a:spcBef>
                <a:spcPct val="50000"/>
              </a:spcBef>
              <a:buNone/>
            </a:pPr>
            <a:r>
              <a:rPr lang="en-US" altLang="en-US" sz="1800" b="1" dirty="0">
                <a:solidFill>
                  <a:schemeClr val="bg1"/>
                </a:solidFill>
                <a:latin typeface="Courier New" panose="02070309020205020404" pitchFamily="49" charset="0"/>
              </a:rPr>
              <a:t>15 </a:t>
            </a:r>
            <a:r>
              <a:rPr lang="en-US" altLang="en-US" sz="1800" b="1" dirty="0" err="1">
                <a:solidFill>
                  <a:schemeClr val="bg1"/>
                </a:solidFill>
                <a:latin typeface="Courier New" panose="02070309020205020404" pitchFamily="49" charset="0"/>
              </a:rPr>
              <a:t>int</a:t>
            </a:r>
            <a:r>
              <a:rPr lang="en-US" altLang="en-US" sz="1800" b="1" dirty="0">
                <a:solidFill>
                  <a:schemeClr val="bg1"/>
                </a:solidFill>
                <a:latin typeface="Courier New" panose="02070309020205020404" pitchFamily="49" charset="0"/>
              </a:rPr>
              <a:t> main( )</a:t>
            </a:r>
          </a:p>
          <a:p>
            <a:pPr marL="0" indent="0">
              <a:lnSpc>
                <a:spcPct val="85000"/>
              </a:lnSpc>
              <a:spcBef>
                <a:spcPct val="50000"/>
              </a:spcBef>
              <a:buNone/>
            </a:pPr>
            <a:r>
              <a:rPr lang="en-US" altLang="en-US" sz="1800" b="1" dirty="0">
                <a:solidFill>
                  <a:schemeClr val="bg1"/>
                </a:solidFill>
                <a:latin typeface="Courier New" panose="02070309020205020404" pitchFamily="49" charset="0"/>
              </a:rPr>
              <a:t>16 {</a:t>
            </a:r>
          </a:p>
          <a:p>
            <a:pPr marL="0" indent="0">
              <a:lnSpc>
                <a:spcPct val="85000"/>
              </a:lnSpc>
              <a:spcBef>
                <a:spcPct val="50000"/>
              </a:spcBef>
              <a:buNone/>
            </a:pPr>
            <a:r>
              <a:rPr lang="en-US" altLang="en-US" sz="1800" b="1" dirty="0">
                <a:solidFill>
                  <a:schemeClr val="bg1"/>
                </a:solidFill>
                <a:latin typeface="Courier New" panose="02070309020205020404" pitchFamily="49" charset="0"/>
              </a:rPr>
              <a:t>17 </a:t>
            </a:r>
            <a:r>
              <a:rPr lang="en-US" altLang="en-US" sz="1800" b="1" dirty="0" smtClean="0">
                <a:solidFill>
                  <a:schemeClr val="bg1"/>
                </a:solidFill>
                <a:latin typeface="Courier New" panose="02070309020205020404" pitchFamily="49" charset="0"/>
              </a:rPr>
              <a:t>  </a:t>
            </a:r>
            <a:r>
              <a:rPr lang="en-US" altLang="en-US" sz="1800" b="1" dirty="0" err="1" smtClean="0">
                <a:solidFill>
                  <a:schemeClr val="bg1"/>
                </a:solidFill>
                <a:latin typeface="Courier New" panose="02070309020205020404" pitchFamily="49" charset="0"/>
              </a:rPr>
              <a:t>int</a:t>
            </a:r>
            <a:r>
              <a:rPr lang="en-US" altLang="en-US" sz="1800" b="1" dirty="0" smtClean="0">
                <a:solidFill>
                  <a:schemeClr val="bg1"/>
                </a:solidFill>
                <a:latin typeface="Courier New" panose="02070309020205020404" pitchFamily="49" charset="0"/>
              </a:rPr>
              <a:t> </a:t>
            </a:r>
            <a:r>
              <a:rPr lang="en-US" altLang="en-US" sz="1800" b="1" dirty="0">
                <a:solidFill>
                  <a:schemeClr val="bg1"/>
                </a:solidFill>
                <a:latin typeface="Courier New" panose="02070309020205020404" pitchFamily="49" charset="0"/>
              </a:rPr>
              <a:t>integer1 = 1, integer2 = 2;</a:t>
            </a:r>
          </a:p>
          <a:p>
            <a:pPr marL="0" indent="0">
              <a:lnSpc>
                <a:spcPct val="85000"/>
              </a:lnSpc>
              <a:spcBef>
                <a:spcPct val="50000"/>
              </a:spcBef>
              <a:buNone/>
            </a:pPr>
            <a:r>
              <a:rPr lang="en-US" altLang="en-US" sz="1800" b="1" dirty="0">
                <a:solidFill>
                  <a:schemeClr val="bg1"/>
                </a:solidFill>
                <a:latin typeface="Courier New" panose="02070309020205020404" pitchFamily="49" charset="0"/>
              </a:rPr>
              <a:t>18 </a:t>
            </a:r>
            <a:r>
              <a:rPr lang="en-US" altLang="en-US" sz="1800" b="1" dirty="0" smtClean="0">
                <a:solidFill>
                  <a:schemeClr val="bg1"/>
                </a:solidFill>
                <a:latin typeface="Courier New" panose="02070309020205020404" pitchFamily="49" charset="0"/>
              </a:rPr>
              <a:t>  </a:t>
            </a:r>
            <a:r>
              <a:rPr lang="en-US" altLang="en-US" sz="1800" b="1" dirty="0" err="1" smtClean="0">
                <a:solidFill>
                  <a:schemeClr val="bg1"/>
                </a:solidFill>
                <a:latin typeface="Courier New" panose="02070309020205020404" pitchFamily="49" charset="0"/>
              </a:rPr>
              <a:t>cout</a:t>
            </a:r>
            <a:r>
              <a:rPr lang="en-US" altLang="en-US" sz="1800" b="1" dirty="0" smtClean="0">
                <a:solidFill>
                  <a:schemeClr val="bg1"/>
                </a:solidFill>
                <a:latin typeface="Courier New" panose="02070309020205020404" pitchFamily="49" charset="0"/>
              </a:rPr>
              <a:t> </a:t>
            </a:r>
            <a:r>
              <a:rPr lang="en-US" altLang="en-US" sz="1800" b="1" dirty="0">
                <a:solidFill>
                  <a:schemeClr val="bg1"/>
                </a:solidFill>
                <a:latin typeface="Courier New" panose="02070309020205020404" pitchFamily="49" charset="0"/>
              </a:rPr>
              <a:t>&lt;&lt; "Original integer values are "</a:t>
            </a:r>
          </a:p>
          <a:p>
            <a:pPr marL="0" indent="0">
              <a:lnSpc>
                <a:spcPct val="85000"/>
              </a:lnSpc>
              <a:spcBef>
                <a:spcPct val="50000"/>
              </a:spcBef>
              <a:buNone/>
            </a:pPr>
            <a:r>
              <a:rPr lang="en-US" altLang="en-US" sz="1800" b="1" dirty="0">
                <a:solidFill>
                  <a:schemeClr val="bg1"/>
                </a:solidFill>
                <a:latin typeface="Courier New" panose="02070309020205020404" pitchFamily="49" charset="0"/>
              </a:rPr>
              <a:t>19 </a:t>
            </a:r>
            <a:r>
              <a:rPr lang="en-US" altLang="en-US" sz="1800" b="1" dirty="0" smtClean="0">
                <a:solidFill>
                  <a:schemeClr val="bg1"/>
                </a:solidFill>
                <a:latin typeface="Courier New" panose="02070309020205020404" pitchFamily="49" charset="0"/>
              </a:rPr>
              <a:t>       &lt;&lt; </a:t>
            </a:r>
            <a:r>
              <a:rPr lang="en-US" altLang="en-US" sz="1800" b="1" dirty="0">
                <a:solidFill>
                  <a:schemeClr val="bg1"/>
                </a:solidFill>
                <a:latin typeface="Courier New" panose="02070309020205020404" pitchFamily="49" charset="0"/>
              </a:rPr>
              <a:t>integer1 &lt;&lt; " " &lt;&lt; integer2 &lt;&lt; </a:t>
            </a:r>
            <a:r>
              <a:rPr lang="en-US" altLang="en-US" sz="1800" b="1" dirty="0" err="1">
                <a:solidFill>
                  <a:schemeClr val="bg1"/>
                </a:solidFill>
                <a:latin typeface="Courier New" panose="02070309020205020404" pitchFamily="49" charset="0"/>
              </a:rPr>
              <a:t>endl</a:t>
            </a:r>
            <a:r>
              <a:rPr lang="en-US" altLang="en-US" sz="1800" b="1" dirty="0">
                <a:solidFill>
                  <a:schemeClr val="bg1"/>
                </a:solidFill>
                <a:latin typeface="Courier New" panose="02070309020205020404" pitchFamily="49" charset="0"/>
              </a:rPr>
              <a:t>;</a:t>
            </a:r>
          </a:p>
          <a:p>
            <a:pPr marL="0" indent="0">
              <a:lnSpc>
                <a:spcPct val="85000"/>
              </a:lnSpc>
              <a:spcBef>
                <a:spcPct val="50000"/>
              </a:spcBef>
              <a:buNone/>
            </a:pPr>
            <a:r>
              <a:rPr lang="en-US" altLang="en-US" sz="1800" b="1" dirty="0">
                <a:solidFill>
                  <a:schemeClr val="bg1"/>
                </a:solidFill>
                <a:latin typeface="Courier New" panose="02070309020205020404" pitchFamily="49" charset="0"/>
              </a:rPr>
              <a:t>20 </a:t>
            </a:r>
            <a:r>
              <a:rPr lang="en-US" altLang="en-US" sz="1800" b="1" dirty="0" smtClean="0">
                <a:solidFill>
                  <a:schemeClr val="bg1"/>
                </a:solidFill>
                <a:latin typeface="Courier New" panose="02070309020205020404" pitchFamily="49" charset="0"/>
              </a:rPr>
              <a:t>  </a:t>
            </a:r>
            <a:r>
              <a:rPr lang="en-US" altLang="en-US" sz="1800" b="1" dirty="0" err="1" smtClean="0">
                <a:solidFill>
                  <a:schemeClr val="bg1"/>
                </a:solidFill>
                <a:latin typeface="Courier New" panose="02070309020205020404" pitchFamily="49" charset="0"/>
              </a:rPr>
              <a:t>swapValues</a:t>
            </a:r>
            <a:r>
              <a:rPr lang="en-US" altLang="en-US" sz="1800" b="1" dirty="0" smtClean="0">
                <a:solidFill>
                  <a:schemeClr val="bg1"/>
                </a:solidFill>
                <a:latin typeface="Courier New" panose="02070309020205020404" pitchFamily="49" charset="0"/>
              </a:rPr>
              <a:t>(integer1</a:t>
            </a:r>
            <a:r>
              <a:rPr lang="en-US" altLang="en-US" sz="1800" b="1" dirty="0">
                <a:solidFill>
                  <a:schemeClr val="bg1"/>
                </a:solidFill>
                <a:latin typeface="Courier New" panose="02070309020205020404" pitchFamily="49" charset="0"/>
              </a:rPr>
              <a:t>, integer2);</a:t>
            </a:r>
          </a:p>
          <a:p>
            <a:pPr marL="0" indent="0">
              <a:lnSpc>
                <a:spcPct val="85000"/>
              </a:lnSpc>
              <a:spcBef>
                <a:spcPct val="50000"/>
              </a:spcBef>
              <a:buNone/>
            </a:pPr>
            <a:r>
              <a:rPr lang="en-US" altLang="en-US" sz="1800" b="1" dirty="0">
                <a:solidFill>
                  <a:schemeClr val="bg1"/>
                </a:solidFill>
                <a:latin typeface="Courier New" panose="02070309020205020404" pitchFamily="49" charset="0"/>
              </a:rPr>
              <a:t>21 </a:t>
            </a:r>
            <a:r>
              <a:rPr lang="en-US" altLang="en-US" sz="1800" b="1" dirty="0" smtClean="0">
                <a:solidFill>
                  <a:schemeClr val="bg1"/>
                </a:solidFill>
                <a:latin typeface="Courier New" panose="02070309020205020404" pitchFamily="49" charset="0"/>
              </a:rPr>
              <a:t>  </a:t>
            </a:r>
            <a:r>
              <a:rPr lang="en-US" altLang="en-US" sz="1800" b="1" dirty="0" err="1" smtClean="0">
                <a:solidFill>
                  <a:schemeClr val="bg1"/>
                </a:solidFill>
                <a:latin typeface="Courier New" panose="02070309020205020404" pitchFamily="49" charset="0"/>
              </a:rPr>
              <a:t>cout</a:t>
            </a:r>
            <a:r>
              <a:rPr lang="en-US" altLang="en-US" sz="1800" b="1" dirty="0" smtClean="0">
                <a:solidFill>
                  <a:schemeClr val="bg1"/>
                </a:solidFill>
                <a:latin typeface="Courier New" panose="02070309020205020404" pitchFamily="49" charset="0"/>
              </a:rPr>
              <a:t> </a:t>
            </a:r>
            <a:r>
              <a:rPr lang="en-US" altLang="en-US" sz="1800" b="1" dirty="0">
                <a:solidFill>
                  <a:schemeClr val="bg1"/>
                </a:solidFill>
                <a:latin typeface="Courier New" panose="02070309020205020404" pitchFamily="49" charset="0"/>
              </a:rPr>
              <a:t>&lt;&lt; "Swapped integer values are "</a:t>
            </a:r>
          </a:p>
          <a:p>
            <a:pPr marL="0" indent="0">
              <a:lnSpc>
                <a:spcPct val="85000"/>
              </a:lnSpc>
              <a:spcBef>
                <a:spcPct val="50000"/>
              </a:spcBef>
              <a:buNone/>
            </a:pPr>
            <a:r>
              <a:rPr lang="en-US" altLang="en-US" sz="1800" b="1" dirty="0">
                <a:solidFill>
                  <a:schemeClr val="bg1"/>
                </a:solidFill>
                <a:latin typeface="Courier New" panose="02070309020205020404" pitchFamily="49" charset="0"/>
              </a:rPr>
              <a:t>22 </a:t>
            </a:r>
            <a:r>
              <a:rPr lang="en-US" altLang="en-US" sz="1800" b="1" dirty="0" smtClean="0">
                <a:solidFill>
                  <a:schemeClr val="bg1"/>
                </a:solidFill>
                <a:latin typeface="Courier New" panose="02070309020205020404" pitchFamily="49" charset="0"/>
              </a:rPr>
              <a:t>       &lt;&lt; </a:t>
            </a:r>
            <a:r>
              <a:rPr lang="en-US" altLang="en-US" sz="1800" b="1" dirty="0">
                <a:solidFill>
                  <a:schemeClr val="bg1"/>
                </a:solidFill>
                <a:latin typeface="Courier New" panose="02070309020205020404" pitchFamily="49" charset="0"/>
              </a:rPr>
              <a:t>integer1 &lt;&lt; " " &lt;&lt; integer2 &lt;&lt; </a:t>
            </a:r>
            <a:r>
              <a:rPr lang="en-US" altLang="en-US" sz="1800" b="1" dirty="0" err="1">
                <a:solidFill>
                  <a:schemeClr val="bg1"/>
                </a:solidFill>
                <a:latin typeface="Courier New" panose="02070309020205020404" pitchFamily="49" charset="0"/>
              </a:rPr>
              <a:t>endl</a:t>
            </a:r>
            <a:r>
              <a:rPr lang="en-US" altLang="en-US" sz="1800" b="1" dirty="0">
                <a:solidFill>
                  <a:schemeClr val="bg1"/>
                </a:solidFill>
                <a:latin typeface="Courier New" panose="02070309020205020404" pitchFamily="49" charset="0"/>
              </a:rPr>
              <a:t>;</a:t>
            </a:r>
          </a:p>
          <a:p>
            <a:pPr marL="0" indent="0">
              <a:lnSpc>
                <a:spcPct val="85000"/>
              </a:lnSpc>
              <a:spcBef>
                <a:spcPct val="50000"/>
              </a:spcBef>
              <a:buNone/>
            </a:pPr>
            <a:r>
              <a:rPr lang="en-US" altLang="en-US" sz="1800" b="1" dirty="0">
                <a:solidFill>
                  <a:schemeClr val="bg1"/>
                </a:solidFill>
                <a:latin typeface="Courier New" panose="02070309020205020404" pitchFamily="49" charset="0"/>
              </a:rPr>
              <a:t>23 </a:t>
            </a:r>
            <a:r>
              <a:rPr lang="en-US" altLang="en-US" sz="1800" b="1" dirty="0" smtClean="0">
                <a:solidFill>
                  <a:schemeClr val="bg1"/>
                </a:solidFill>
                <a:latin typeface="Courier New" panose="02070309020205020404" pitchFamily="49" charset="0"/>
              </a:rPr>
              <a:t>  char </a:t>
            </a:r>
            <a:r>
              <a:rPr lang="en-US" altLang="en-US" sz="1800" b="1" dirty="0">
                <a:solidFill>
                  <a:schemeClr val="bg1"/>
                </a:solidFill>
                <a:latin typeface="Courier New" panose="02070309020205020404" pitchFamily="49" charset="0"/>
              </a:rPr>
              <a:t>symbol1 = 'A', symbol2 = 'B';</a:t>
            </a:r>
          </a:p>
          <a:p>
            <a:pPr marL="0" indent="0">
              <a:lnSpc>
                <a:spcPct val="85000"/>
              </a:lnSpc>
              <a:spcBef>
                <a:spcPct val="50000"/>
              </a:spcBef>
              <a:buNone/>
            </a:pPr>
            <a:r>
              <a:rPr lang="en-US" altLang="en-US" sz="1800" b="1" dirty="0">
                <a:solidFill>
                  <a:schemeClr val="bg1"/>
                </a:solidFill>
                <a:latin typeface="Courier New" panose="02070309020205020404" pitchFamily="49" charset="0"/>
              </a:rPr>
              <a:t>24 </a:t>
            </a:r>
            <a:r>
              <a:rPr lang="en-US" altLang="en-US" sz="1800" b="1" dirty="0" smtClean="0">
                <a:solidFill>
                  <a:schemeClr val="bg1"/>
                </a:solidFill>
                <a:latin typeface="Courier New" panose="02070309020205020404" pitchFamily="49" charset="0"/>
              </a:rPr>
              <a:t>  </a:t>
            </a:r>
            <a:r>
              <a:rPr lang="en-US" altLang="en-US" sz="1800" b="1" dirty="0" err="1" smtClean="0">
                <a:solidFill>
                  <a:schemeClr val="bg1"/>
                </a:solidFill>
                <a:latin typeface="Courier New" panose="02070309020205020404" pitchFamily="49" charset="0"/>
              </a:rPr>
              <a:t>cout</a:t>
            </a:r>
            <a:r>
              <a:rPr lang="en-US" altLang="en-US" sz="1800" b="1" dirty="0" smtClean="0">
                <a:solidFill>
                  <a:schemeClr val="bg1"/>
                </a:solidFill>
                <a:latin typeface="Courier New" panose="02070309020205020404" pitchFamily="49" charset="0"/>
              </a:rPr>
              <a:t> </a:t>
            </a:r>
            <a:r>
              <a:rPr lang="en-US" altLang="en-US" sz="1800" b="1" dirty="0">
                <a:solidFill>
                  <a:schemeClr val="bg1"/>
                </a:solidFill>
                <a:latin typeface="Courier New" panose="02070309020205020404" pitchFamily="49" charset="0"/>
              </a:rPr>
              <a:t>&lt;&lt; "Original character values are: "</a:t>
            </a:r>
          </a:p>
          <a:p>
            <a:pPr marL="0" indent="0">
              <a:lnSpc>
                <a:spcPct val="85000"/>
              </a:lnSpc>
              <a:spcBef>
                <a:spcPct val="50000"/>
              </a:spcBef>
              <a:buNone/>
            </a:pPr>
            <a:r>
              <a:rPr lang="en-US" altLang="en-US" sz="1800" b="1" dirty="0">
                <a:solidFill>
                  <a:schemeClr val="bg1"/>
                </a:solidFill>
                <a:latin typeface="Courier New" panose="02070309020205020404" pitchFamily="49" charset="0"/>
              </a:rPr>
              <a:t>25 </a:t>
            </a:r>
            <a:r>
              <a:rPr lang="en-US" altLang="en-US" sz="1800" b="1" dirty="0" smtClean="0">
                <a:solidFill>
                  <a:schemeClr val="bg1"/>
                </a:solidFill>
                <a:latin typeface="Courier New" panose="02070309020205020404" pitchFamily="49" charset="0"/>
              </a:rPr>
              <a:t>       &lt;&lt; </a:t>
            </a:r>
            <a:r>
              <a:rPr lang="en-US" altLang="en-US" sz="1800" b="1" dirty="0">
                <a:solidFill>
                  <a:schemeClr val="bg1"/>
                </a:solidFill>
                <a:latin typeface="Courier New" panose="02070309020205020404" pitchFamily="49" charset="0"/>
              </a:rPr>
              <a:t>symbol1 &lt;&lt; " " &lt;&lt; symbol2 &lt;&lt; </a:t>
            </a:r>
            <a:r>
              <a:rPr lang="en-US" altLang="en-US" sz="1800" b="1" dirty="0" err="1">
                <a:solidFill>
                  <a:schemeClr val="bg1"/>
                </a:solidFill>
                <a:latin typeface="Courier New" panose="02070309020205020404" pitchFamily="49" charset="0"/>
              </a:rPr>
              <a:t>endl</a:t>
            </a:r>
            <a:r>
              <a:rPr lang="en-US" altLang="en-US" sz="1800" b="1" dirty="0">
                <a:solidFill>
                  <a:schemeClr val="bg1"/>
                </a:solidFill>
                <a:latin typeface="Courier New" panose="02070309020205020404" pitchFamily="49" charset="0"/>
              </a:rPr>
              <a:t>;</a:t>
            </a:r>
          </a:p>
          <a:p>
            <a:pPr marL="0" indent="0">
              <a:lnSpc>
                <a:spcPct val="85000"/>
              </a:lnSpc>
              <a:spcBef>
                <a:spcPct val="50000"/>
              </a:spcBef>
              <a:buNone/>
            </a:pPr>
            <a:r>
              <a:rPr lang="en-US" altLang="en-US" sz="1800" b="1" dirty="0">
                <a:solidFill>
                  <a:schemeClr val="bg1"/>
                </a:solidFill>
                <a:latin typeface="Courier New" panose="02070309020205020404" pitchFamily="49" charset="0"/>
              </a:rPr>
              <a:t>26 </a:t>
            </a:r>
            <a:r>
              <a:rPr lang="en-US" altLang="en-US" sz="1800" b="1" dirty="0" smtClean="0">
                <a:solidFill>
                  <a:schemeClr val="bg1"/>
                </a:solidFill>
                <a:latin typeface="Courier New" panose="02070309020205020404" pitchFamily="49" charset="0"/>
              </a:rPr>
              <a:t>  </a:t>
            </a:r>
            <a:r>
              <a:rPr lang="en-US" altLang="en-US" sz="1800" b="1" dirty="0" err="1" smtClean="0">
                <a:solidFill>
                  <a:schemeClr val="bg1"/>
                </a:solidFill>
                <a:latin typeface="Courier New" panose="02070309020205020404" pitchFamily="49" charset="0"/>
              </a:rPr>
              <a:t>swapValues</a:t>
            </a:r>
            <a:r>
              <a:rPr lang="en-US" altLang="en-US" sz="1800" b="1" dirty="0" smtClean="0">
                <a:solidFill>
                  <a:schemeClr val="bg1"/>
                </a:solidFill>
                <a:latin typeface="Courier New" panose="02070309020205020404" pitchFamily="49" charset="0"/>
              </a:rPr>
              <a:t>(symbol1</a:t>
            </a:r>
            <a:r>
              <a:rPr lang="en-US" altLang="en-US" sz="1800" b="1" dirty="0">
                <a:solidFill>
                  <a:schemeClr val="bg1"/>
                </a:solidFill>
                <a:latin typeface="Courier New" panose="02070309020205020404" pitchFamily="49" charset="0"/>
              </a:rPr>
              <a:t>, symbol2);</a:t>
            </a:r>
          </a:p>
          <a:p>
            <a:pPr marL="0" indent="0">
              <a:lnSpc>
                <a:spcPct val="85000"/>
              </a:lnSpc>
              <a:spcBef>
                <a:spcPct val="50000"/>
              </a:spcBef>
              <a:buNone/>
            </a:pPr>
            <a:r>
              <a:rPr lang="en-US" altLang="en-US" sz="1800" b="1" dirty="0">
                <a:solidFill>
                  <a:schemeClr val="bg1"/>
                </a:solidFill>
                <a:latin typeface="Courier New" panose="02070309020205020404" pitchFamily="49" charset="0"/>
              </a:rPr>
              <a:t>27 </a:t>
            </a:r>
            <a:r>
              <a:rPr lang="en-US" altLang="en-US" sz="1800" b="1" dirty="0" smtClean="0">
                <a:solidFill>
                  <a:schemeClr val="bg1"/>
                </a:solidFill>
                <a:latin typeface="Courier New" panose="02070309020205020404" pitchFamily="49" charset="0"/>
              </a:rPr>
              <a:t>  </a:t>
            </a:r>
            <a:r>
              <a:rPr lang="en-US" altLang="en-US" sz="1800" b="1" dirty="0" err="1" smtClean="0">
                <a:solidFill>
                  <a:schemeClr val="bg1"/>
                </a:solidFill>
                <a:latin typeface="Courier New" panose="02070309020205020404" pitchFamily="49" charset="0"/>
              </a:rPr>
              <a:t>cout</a:t>
            </a:r>
            <a:r>
              <a:rPr lang="en-US" altLang="en-US" sz="1800" b="1" dirty="0" smtClean="0">
                <a:solidFill>
                  <a:schemeClr val="bg1"/>
                </a:solidFill>
                <a:latin typeface="Courier New" panose="02070309020205020404" pitchFamily="49" charset="0"/>
              </a:rPr>
              <a:t> </a:t>
            </a:r>
            <a:r>
              <a:rPr lang="en-US" altLang="en-US" sz="1800" b="1" dirty="0">
                <a:solidFill>
                  <a:schemeClr val="bg1"/>
                </a:solidFill>
                <a:latin typeface="Courier New" panose="02070309020205020404" pitchFamily="49" charset="0"/>
              </a:rPr>
              <a:t>&lt;&lt; "Swapped character values are: "</a:t>
            </a:r>
          </a:p>
          <a:p>
            <a:pPr marL="0" indent="0">
              <a:lnSpc>
                <a:spcPct val="85000"/>
              </a:lnSpc>
              <a:spcBef>
                <a:spcPct val="50000"/>
              </a:spcBef>
              <a:buNone/>
            </a:pPr>
            <a:r>
              <a:rPr lang="en-US" altLang="en-US" sz="1800" b="1" dirty="0">
                <a:solidFill>
                  <a:schemeClr val="bg1"/>
                </a:solidFill>
                <a:latin typeface="Courier New" panose="02070309020205020404" pitchFamily="49" charset="0"/>
              </a:rPr>
              <a:t>28 </a:t>
            </a:r>
            <a:r>
              <a:rPr lang="en-US" altLang="en-US" sz="1800" b="1" dirty="0" smtClean="0">
                <a:solidFill>
                  <a:schemeClr val="bg1"/>
                </a:solidFill>
                <a:latin typeface="Courier New" panose="02070309020205020404" pitchFamily="49" charset="0"/>
              </a:rPr>
              <a:t>       &lt;&lt; </a:t>
            </a:r>
            <a:r>
              <a:rPr lang="en-US" altLang="en-US" sz="1800" b="1" dirty="0">
                <a:solidFill>
                  <a:schemeClr val="bg1"/>
                </a:solidFill>
                <a:latin typeface="Courier New" panose="02070309020205020404" pitchFamily="49" charset="0"/>
              </a:rPr>
              <a:t>symbol1</a:t>
            </a:r>
          </a:p>
        </p:txBody>
      </p:sp>
      <p:sp>
        <p:nvSpPr>
          <p:cNvPr id="4" name="Rectangle 3"/>
          <p:cNvSpPr/>
          <p:nvPr/>
        </p:nvSpPr>
        <p:spPr>
          <a:xfrm>
            <a:off x="5194300" y="3111501"/>
            <a:ext cx="43815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40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4300" y="5308602"/>
            <a:ext cx="4214812"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2749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4038"/>
                                        </p:tgtEl>
                                        <p:attrNameLst>
                                          <p:attrName>style.visibility</p:attrName>
                                        </p:attrNameLst>
                                      </p:cBhvr>
                                      <p:to>
                                        <p:strVal val="visible"/>
                                      </p:to>
                                    </p:set>
                                    <p:anim calcmode="lin" valueType="num">
                                      <p:cBhvr additive="base">
                                        <p:cTn id="13" dur="500" fill="hold"/>
                                        <p:tgtEl>
                                          <p:spTgt spid="44038"/>
                                        </p:tgtEl>
                                        <p:attrNameLst>
                                          <p:attrName>ppt_x</p:attrName>
                                        </p:attrNameLst>
                                      </p:cBhvr>
                                      <p:tavLst>
                                        <p:tav tm="0">
                                          <p:val>
                                            <p:strVal val="#ppt_x"/>
                                          </p:val>
                                        </p:tav>
                                        <p:tav tm="100000">
                                          <p:val>
                                            <p:strVal val="#ppt_x"/>
                                          </p:val>
                                        </p:tav>
                                      </p:tavLst>
                                    </p:anim>
                                    <p:anim calcmode="lin" valueType="num">
                                      <p:cBhvr additive="base">
                                        <p:cTn id="14" dur="500" fill="hold"/>
                                        <p:tgtEl>
                                          <p:spTgt spid="440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2754</Words>
  <Application>Microsoft Office PowerPoint</Application>
  <PresentationFormat>Widescreen</PresentationFormat>
  <Paragraphs>450</Paragraphs>
  <Slides>59</Slides>
  <Notes>57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59</vt:i4>
      </vt:variant>
    </vt:vector>
  </HeadingPairs>
  <TitlesOfParts>
    <vt:vector size="69" baseType="lpstr">
      <vt:lpstr>Aharoni</vt:lpstr>
      <vt:lpstr>Arial</vt:lpstr>
      <vt:lpstr>Calibri</vt:lpstr>
      <vt:lpstr>Calibri Light</vt:lpstr>
      <vt:lpstr>Cambria</vt:lpstr>
      <vt:lpstr>Courier New</vt:lpstr>
      <vt:lpstr>Tahoma</vt:lpstr>
      <vt:lpstr>Wingdings</vt:lpstr>
      <vt:lpstr>ヒラギノ角ゴ Pro W3</vt:lpstr>
      <vt:lpstr>Office Theme</vt:lpstr>
      <vt:lpstr>PowerPoint Presentation</vt:lpstr>
      <vt:lpstr>PowerPoint Presentation</vt:lpstr>
      <vt:lpstr>Function Templates</vt:lpstr>
      <vt:lpstr>Function Template Example</vt:lpstr>
      <vt:lpstr>Function Template</vt:lpstr>
      <vt:lpstr>Function Template Example</vt:lpstr>
      <vt:lpstr>Function Template Example</vt:lpstr>
      <vt:lpstr>Function Template Notes</vt:lpstr>
      <vt:lpstr>Function Template Example</vt:lpstr>
      <vt:lpstr>Function Template for a Swap</vt:lpstr>
      <vt:lpstr>Function Template Notes</vt:lpstr>
      <vt:lpstr>Function Template Notes</vt:lpstr>
      <vt:lpstr>Function Template Notes</vt:lpstr>
      <vt:lpstr>Function Template Notes</vt:lpstr>
      <vt:lpstr>Algorithm Abstraction</vt:lpstr>
      <vt:lpstr>Templates and Operators</vt:lpstr>
      <vt:lpstr>Defining Templates</vt:lpstr>
      <vt:lpstr>Inappropriate Types for Templates</vt:lpstr>
      <vt:lpstr>Where to Start  When Defining Templates</vt:lpstr>
      <vt:lpstr>Class Templates</vt:lpstr>
      <vt:lpstr>Templates for Data Abstraction</vt:lpstr>
      <vt:lpstr>Class Template Example</vt:lpstr>
      <vt:lpstr>Class Template Example</vt:lpstr>
      <vt:lpstr>Declaring  Template Class Objects</vt:lpstr>
      <vt:lpstr>Using the Objects</vt:lpstr>
      <vt:lpstr>Defining the Member Functions</vt:lpstr>
      <vt:lpstr>Defining set_element </vt:lpstr>
      <vt:lpstr>Defining a Pair Constructor</vt:lpstr>
      <vt:lpstr>Template Class Names  as Parameters</vt:lpstr>
      <vt:lpstr>Template Functions with Template Class Parameters</vt:lpstr>
      <vt:lpstr>PowerPoint Presentation</vt:lpstr>
      <vt:lpstr>Templates and Declarations</vt:lpstr>
      <vt:lpstr>Templates and Declarations</vt:lpstr>
      <vt:lpstr>Templates and Declarations</vt:lpstr>
      <vt:lpstr>Templates and Efficiency</vt:lpstr>
      <vt:lpstr>Templates and Efficiency</vt:lpstr>
      <vt:lpstr>Templates and Efficiency</vt:lpstr>
      <vt:lpstr>Templates and Efficiency</vt:lpstr>
      <vt:lpstr>Templates and Efficiency</vt:lpstr>
      <vt:lpstr>Templates and Efficiency</vt:lpstr>
      <vt:lpstr>Templates and Efficiency</vt:lpstr>
      <vt:lpstr>Journey to: The rabbit hole</vt:lpstr>
      <vt:lpstr>Understand template type deduction</vt:lpstr>
      <vt:lpstr>Case 1:  ParamType is a Reference or Pointer</vt:lpstr>
      <vt:lpstr>Case 2:  ParamType is a Forwarding Reference</vt:lpstr>
      <vt:lpstr>What is a Forwarding Reference?</vt:lpstr>
      <vt:lpstr>What is a Forwarding Reference?</vt:lpstr>
      <vt:lpstr>What is a Forwarding Reference?</vt:lpstr>
      <vt:lpstr>What is a Forwarding Reference?</vt:lpstr>
      <vt:lpstr>On Forwarding Reference: Document #: N4164</vt:lpstr>
      <vt:lpstr>On Forwarding Reference: Document #: N4164</vt:lpstr>
      <vt:lpstr>On Forwarding Reference: Document #: N4164</vt:lpstr>
      <vt:lpstr>On Forwarding Reference: Document #: N4164</vt:lpstr>
      <vt:lpstr>Case 2:  ParamType is a Forwarding Reference</vt:lpstr>
      <vt:lpstr>Case 3:  ParamType is not a Pointer or Reference</vt:lpstr>
      <vt:lpstr>Understand template type deduction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2017-01-06T23:59:11Z</dcterms:created>
  <dcterms:modified xsi:type="dcterms:W3CDTF">2017-01-06T23:59:16Z</dcterms:modified>
</cp:coreProperties>
</file>