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2"/>
  </p:notesMasterIdLst>
  <p:sldIdLst>
    <p:sldId id="320" r:id="rId2"/>
    <p:sldId id="321" r:id="rId3"/>
    <p:sldId id="330" r:id="rId4"/>
    <p:sldId id="391" r:id="rId5"/>
    <p:sldId id="331" r:id="rId6"/>
    <p:sldId id="332" r:id="rId7"/>
    <p:sldId id="333" r:id="rId8"/>
    <p:sldId id="334" r:id="rId9"/>
    <p:sldId id="385" r:id="rId10"/>
    <p:sldId id="386" r:id="rId11"/>
    <p:sldId id="387" r:id="rId12"/>
    <p:sldId id="335" r:id="rId13"/>
    <p:sldId id="388" r:id="rId14"/>
    <p:sldId id="336" r:id="rId15"/>
    <p:sldId id="337" r:id="rId16"/>
    <p:sldId id="389" r:id="rId17"/>
    <p:sldId id="338" r:id="rId18"/>
    <p:sldId id="339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3" r:id="rId51"/>
    <p:sldId id="374" r:id="rId52"/>
    <p:sldId id="376" r:id="rId53"/>
    <p:sldId id="377" r:id="rId54"/>
    <p:sldId id="390" r:id="rId55"/>
    <p:sldId id="379" r:id="rId56"/>
    <p:sldId id="380" r:id="rId57"/>
    <p:sldId id="381" r:id="rId58"/>
    <p:sldId id="326" r:id="rId59"/>
    <p:sldId id="327" r:id="rId60"/>
    <p:sldId id="32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7113" autoAdjust="0"/>
  </p:normalViewPr>
  <p:slideViewPr>
    <p:cSldViewPr snapToGrid="0">
      <p:cViewPr varScale="1">
        <p:scale>
          <a:sx n="76" d="100"/>
          <a:sy n="76" d="100"/>
        </p:scale>
        <p:origin x="54" y="234"/>
      </p:cViewPr>
      <p:guideLst/>
    </p:cSldViewPr>
  </p:slideViewPr>
  <p:outlineViewPr>
    <p:cViewPr>
      <p:scale>
        <a:sx n="33" d="100"/>
        <a:sy n="33" d="100"/>
      </p:scale>
      <p:origin x="0" y="-400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84AB-FE12-447F-A126-D970C6A05C97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13A3A-DEA2-4B92-8ED4-4BD75CAA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1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934C13-6995-4453-807F-57F611A6411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98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2640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93700" y="692150"/>
            <a:ext cx="6070600" cy="3416300"/>
          </a:xfrm>
          <a:ln/>
        </p:spPr>
      </p:sp>
    </p:spTree>
    <p:extLst>
      <p:ext uri="{BB962C8B-B14F-4D97-AF65-F5344CB8AC3E}">
        <p14:creationId xmlns:p14="http://schemas.microsoft.com/office/powerpoint/2010/main" val="82184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AB5F3D-3A73-43AB-A6A7-C8FE3A1263F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9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2C4364-90DD-41BE-B982-922F3832629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17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B1DDD4-1FA5-4541-9BB6-BAF86EAF426F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217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433CA2-7C6F-44AD-B47C-D3786B6B233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58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28423C-4C31-43DB-A65C-C386D1EF6B46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18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57198B-F112-467E-9272-BCF95074DE3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55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255B2A-FFFB-4579-834E-40D494E7A1C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24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1D598F-577C-4F1E-B6AA-F93241A4630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7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01EF36-88C3-483F-B864-4CF5B95B36B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7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22325E-C87F-4ED2-B8F6-298A993CF2FD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4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577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141876-23A4-4A19-AFBE-D05E40DBDBB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84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00FDD8-62D7-4963-90BA-464322D1A38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95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E4401D-A55A-412A-9725-7BE378EF47B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41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82D43E-E697-44C3-BEE5-272BB60AE00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75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2B84F2-F2AD-439A-9C15-6FC0F73DA36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01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2A56D6-2962-4900-9636-D0B149BE64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6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6BE80D-515F-42E1-A011-58464FFE875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77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2DF612-52A1-4776-94FC-6D3E4A0C89D6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67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A9A809-C57D-4431-9C80-1BBD9952824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13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49105A-D541-43A1-8A54-B765554C3C2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32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4432E4-93B9-4676-B325-79DE60E23EFE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933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0F301C-D05A-4A08-9DF2-98E7306ECD55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62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123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6EA9E1-8FC0-48BB-A5F6-0DA33EFE77C6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411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346B13-42B8-4F14-BD20-D5C685760476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821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84FDEF-DF66-4571-A620-7A49E042E01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424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96BC4B-62D6-4A22-B1B1-9CE380466A86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97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4AA89B-CBDF-42D7-95BD-F0B8C32FE2D8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13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82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6BE80D-515F-42E1-A011-58464FFE875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353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F18EC9-0D15-4609-AD62-3EEC945904E1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230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63771D-5518-4CB1-A864-430789D991C1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7704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D7164E-478F-48BE-9022-3C42657FDE2C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0200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67CC83-A761-4066-AE9C-7E5B941E8042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54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297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88BC9-4571-41EE-B4DE-1B2BE66ED62F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413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667A45-44DB-4D5D-809F-5F7041F87BC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63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EBB0F5-E4D2-4454-9CAA-DD5F77CD92A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16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D05F53-C3E7-46C6-AC7C-3F2F2DAAD8D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918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75EE92-283C-4EAA-8826-EB91D0EAFAA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557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18EE74-D712-423E-A2E9-60E677D4E64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3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D772AA-511E-4095-B26B-B2E782215DC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667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4E5BDC-41C3-430F-BE3B-FD63F068EFC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442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EBD9B3-3E01-4999-ABEF-5E66783CB67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856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4CA3F8-487B-4337-8263-ABFF08C7C869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67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1691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E651FC-2D9A-4EC4-BFEC-A2CB984339C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504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E651FC-2D9A-4EC4-BFEC-A2CB984339C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603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0CAB76-C430-4C25-A238-25164E809ED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031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1163D9-EA6F-4821-9A24-518B91B582C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431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C80AB6-3E1F-4C76-8B03-BA04AA62EA4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375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9A7CD8-975D-463D-B4BC-F59B2E78028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8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33A864-F34A-4119-9658-04EDC1DAF73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7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48A956-1E04-4A03-BC3F-8C962AF370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3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3813"/>
            <a:ext cx="3086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342901"/>
            <a:ext cx="10361084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1"/>
            <a:ext cx="5077884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981201"/>
            <a:ext cx="5080000" cy="411321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5728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50" y="58739"/>
            <a:ext cx="3086100" cy="114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905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</a:p>
        </p:txBody>
      </p:sp>
    </p:spTree>
    <p:extLst>
      <p:ext uri="{BB962C8B-B14F-4D97-AF65-F5344CB8AC3E}">
        <p14:creationId xmlns:p14="http://schemas.microsoft.com/office/powerpoint/2010/main" val="2026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g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1143000"/>
            <a:ext cx="9132991" cy="4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49225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Linked List Structure</a:t>
            </a:r>
          </a:p>
        </p:txBody>
      </p:sp>
    </p:spTree>
    <p:extLst>
      <p:ext uri="{BB962C8B-B14F-4D97-AF65-F5344CB8AC3E}">
        <p14:creationId xmlns:p14="http://schemas.microsoft.com/office/powerpoint/2010/main" val="37582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1"/>
            <a:ext cx="7899400" cy="408939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sz="3200" dirty="0" smtClean="0">
                <a:latin typeface="Arial" charset="0"/>
                <a:cs typeface="Arial" charset="0"/>
              </a:rPr>
              <a:t>Alternate representation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3200" dirty="0" smtClean="0">
                <a:latin typeface="Arial" charset="0"/>
                <a:cs typeface="Arial" charset="0"/>
              </a:rPr>
              <a:t>	We do not specify the addresses because they are arbitrary and:</a:t>
            </a:r>
          </a:p>
          <a:p>
            <a:pPr lvl="1" eaLnBrk="1" hangingPunct="1"/>
            <a:r>
              <a:rPr lang="en-US" sz="2800" dirty="0" smtClean="0">
                <a:latin typeface="Arial" charset="0"/>
                <a:cs typeface="Arial" charset="0"/>
              </a:rPr>
              <a:t>The contents of the circle is the element</a:t>
            </a:r>
          </a:p>
          <a:p>
            <a:pPr lvl="1" eaLnBrk="1" hangingPunct="1"/>
            <a:r>
              <a:rPr lang="en-US" sz="2800" dirty="0" smtClean="0">
                <a:latin typeface="Arial" charset="0"/>
                <a:cs typeface="Arial" charset="0"/>
              </a:rPr>
              <a:t>The pointer is represented by an arrow</a:t>
            </a:r>
          </a:p>
        </p:txBody>
      </p:sp>
      <p:pic>
        <p:nvPicPr>
          <p:cNvPr id="17412" name="Picture 4" descr="g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2590801"/>
            <a:ext cx="7057157" cy="48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Linked List Structure</a:t>
            </a:r>
          </a:p>
        </p:txBody>
      </p:sp>
    </p:spTree>
    <p:extLst>
      <p:ext uri="{BB962C8B-B14F-4D97-AF65-F5344CB8AC3E}">
        <p14:creationId xmlns:p14="http://schemas.microsoft.com/office/powerpoint/2010/main" val="16766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Empty List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43100"/>
            <a:ext cx="8382000" cy="16637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If a list currently contains 0 nodes, it is the </a:t>
            </a:r>
            <a:r>
              <a:rPr lang="en-US" altLang="en-US" sz="3200" u="sng" dirty="0" smtClean="0"/>
              <a:t>empty list</a:t>
            </a:r>
            <a:endParaRPr lang="en-US" altLang="en-US" sz="3200" dirty="0" smtClean="0"/>
          </a:p>
          <a:p>
            <a:r>
              <a:rPr lang="en-US" altLang="en-US" sz="3200" dirty="0" smtClean="0"/>
              <a:t>In this case the list head points to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null</a:t>
            </a:r>
            <a:endParaRPr lang="en-US" altLang="en-US" sz="3200" dirty="0" smtClean="0"/>
          </a:p>
        </p:txBody>
      </p:sp>
      <p:grpSp>
        <p:nvGrpSpPr>
          <p:cNvPr id="10244" name="Group 8"/>
          <p:cNvGrpSpPr>
            <a:grpSpLocks/>
          </p:cNvGrpSpPr>
          <p:nvPr/>
        </p:nvGrpSpPr>
        <p:grpSpPr bwMode="auto">
          <a:xfrm>
            <a:off x="2065338" y="3962400"/>
            <a:ext cx="2157412" cy="1295400"/>
            <a:chOff x="341" y="2496"/>
            <a:chExt cx="1359" cy="816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432" y="297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>
              <a:off x="624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200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341" y="2496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783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1" y="180376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Caution!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8864" y="1676400"/>
            <a:ext cx="3810000" cy="4114800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Always make sure that your linked list functions work correctly with an empty list.</a:t>
            </a: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>
            <p:extLst/>
          </p:nvPr>
        </p:nvGraphicFramePr>
        <p:xfrm>
          <a:off x="4953001" y="2007199"/>
          <a:ext cx="4087813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4" imgW="6610320" imgH="6676920" progId="">
                  <p:embed/>
                </p:oleObj>
              </mc:Choice>
              <mc:Fallback>
                <p:oleObj r:id="rId4" imgW="6610320" imgH="6676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007199"/>
                        <a:ext cx="4087813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3581400" y="5249621"/>
            <a:ext cx="2971800" cy="504825"/>
            <a:chOff x="3374" y="2970"/>
            <a:chExt cx="1872" cy="318"/>
          </a:xfrm>
        </p:grpSpPr>
        <p:sp>
          <p:nvSpPr>
            <p:cNvPr id="46086" name="AutoShape 5"/>
            <p:cNvSpPr>
              <a:spLocks noChangeArrowheads="1"/>
            </p:cNvSpPr>
            <p:nvPr/>
          </p:nvSpPr>
          <p:spPr bwMode="auto">
            <a:xfrm>
              <a:off x="3374" y="2970"/>
              <a:ext cx="1873" cy="319"/>
            </a:xfrm>
            <a:prstGeom prst="roundRect">
              <a:avLst>
                <a:gd name="adj" fmla="val 310"/>
              </a:avLst>
            </a:prstGeom>
            <a:solidFill>
              <a:srgbClr val="E0E0E0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CECE"/>
                </a:buClr>
                <a:buSzPct val="75000"/>
                <a:buFont typeface="Monotype Sorts" charset="2"/>
                <a:buChar char=""/>
                <a:defRPr sz="32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spcBef>
                  <a:spcPts val="700"/>
                </a:spcBef>
                <a:buClr>
                  <a:srgbClr val="00CECE"/>
                </a:buClr>
                <a:buSzPct val="75000"/>
                <a:buFont typeface="Monotype Sorts" charset="2"/>
                <a:buChar char=""/>
                <a:defRPr sz="28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00CECE"/>
                </a:buClr>
                <a:buSzPct val="65000"/>
                <a:buFont typeface="Monotype Sorts" charset="2"/>
                <a:buChar char=""/>
                <a:defRPr sz="24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spcBef>
                  <a:spcPts val="500"/>
                </a:spcBef>
                <a:buClr>
                  <a:srgbClr val="00CECE"/>
                </a:buClr>
                <a:buSzPct val="65000"/>
                <a:buFont typeface="Monotype Sorts" charset="2"/>
                <a:buChar char=""/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spcBef>
                  <a:spcPts val="500"/>
                </a:spcBef>
                <a:buClr>
                  <a:srgbClr val="00CECE"/>
                </a:buClr>
                <a:buSzPct val="65000"/>
                <a:buFont typeface="Monotype Sorts" charset="2"/>
                <a:buChar char=""/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CECE"/>
                </a:buClr>
                <a:buSzPct val="65000"/>
                <a:buFont typeface="Monotype Sorts" charset="2"/>
                <a:buChar char=""/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CECE"/>
                </a:buClr>
                <a:buSzPct val="65000"/>
                <a:buFont typeface="Monotype Sorts" charset="2"/>
                <a:buChar char=""/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CECE"/>
                </a:buClr>
                <a:buSzPct val="65000"/>
                <a:buFont typeface="Monotype Sorts" charset="2"/>
                <a:buChar char=""/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CECE"/>
                </a:buClr>
                <a:buSzPct val="65000"/>
                <a:buFont typeface="Monotype Sorts" charset="2"/>
                <a:buChar char=""/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46087" name="AutoShape 6"/>
            <p:cNvSpPr>
              <a:spLocks noChangeArrowheads="1"/>
            </p:cNvSpPr>
            <p:nvPr/>
          </p:nvSpPr>
          <p:spPr bwMode="auto">
            <a:xfrm>
              <a:off x="3374" y="2970"/>
              <a:ext cx="1873" cy="319"/>
            </a:xfrm>
            <a:prstGeom prst="roundRect">
              <a:avLst>
                <a:gd name="adj" fmla="val 31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spcBef>
                  <a:spcPts val="800"/>
                </a:spcBef>
                <a:buClr>
                  <a:srgbClr val="00CECE"/>
                </a:buClr>
                <a:buSzPct val="75000"/>
                <a:buFont typeface="Monotype Sorts" charset="2"/>
                <a:buChar char="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spcBef>
                  <a:spcPts val="700"/>
                </a:spcBef>
                <a:buClr>
                  <a:srgbClr val="00CECE"/>
                </a:buClr>
                <a:buSzPct val="75000"/>
                <a:buFont typeface="Monotype Sorts" charset="2"/>
                <a:buChar char="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00CECE"/>
                </a:buClr>
                <a:buSzPct val="65000"/>
                <a:buFont typeface="Monotype Sorts" charset="2"/>
                <a:buChar char="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spcBef>
                  <a:spcPts val="500"/>
                </a:spcBef>
                <a:buClr>
                  <a:srgbClr val="00CECE"/>
                </a:buClr>
                <a:buSzPct val="65000"/>
                <a:buFont typeface="Monotype Sorts" charset="2"/>
                <a:buChar char="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spcBef>
                  <a:spcPts val="500"/>
                </a:spcBef>
                <a:buClr>
                  <a:srgbClr val="00CECE"/>
                </a:buClr>
                <a:buSzPct val="65000"/>
                <a:buFont typeface="Monotype Sorts" charset="2"/>
                <a:buChar char="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CECE"/>
                </a:buClr>
                <a:buSzPct val="65000"/>
                <a:buFont typeface="Monotype Sorts" charset="2"/>
                <a:buChar char="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CECE"/>
                </a:buClr>
                <a:buSzPct val="65000"/>
                <a:buFont typeface="Monotype Sorts" charset="2"/>
                <a:buChar char="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CECE"/>
                </a:buClr>
                <a:buSzPct val="65000"/>
                <a:buFont typeface="Monotype Sorts" charset="2"/>
                <a:buChar char="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CECE"/>
                </a:buClr>
                <a:buSzPct val="65000"/>
                <a:buFont typeface="Monotype Sorts" charset="2"/>
                <a:buChar char="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E0E0E0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ct val="0"/>
                </a:spcBef>
                <a:buClr>
                  <a:srgbClr val="00002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400" b="1">
                  <a:solidFill>
                    <a:srgbClr val="000020"/>
                  </a:solidFill>
                </a:rPr>
                <a:t>EMPTY 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0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Declaring a Node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Declare a node:</a:t>
            </a:r>
          </a:p>
          <a:p>
            <a:pPr lvl="1">
              <a:buFontTx/>
              <a:buNone/>
            </a:pPr>
            <a:r>
              <a:rPr lang="en-US" altLang="en-US" sz="2800" b="1" dirty="0" smtClean="0"/>
              <a:t>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ListNode</a:t>
            </a: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{</a:t>
            </a:r>
          </a:p>
          <a:p>
            <a:pPr lvl="1"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data;</a:t>
            </a:r>
          </a:p>
          <a:p>
            <a:pPr lvl="1"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*next;</a:t>
            </a:r>
          </a:p>
          <a:p>
            <a:pPr lvl="1"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};</a:t>
            </a:r>
          </a:p>
          <a:p>
            <a:r>
              <a:rPr lang="en-US" altLang="en-US" sz="3600" dirty="0" smtClean="0"/>
              <a:t>No memory is allocated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591691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a Linked List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05800" cy="22860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Define a pointer for the head of the list: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*head =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nullptr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3200" dirty="0" smtClean="0"/>
              <a:t>Head pointer initialized to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nullptr</a:t>
            </a:r>
            <a:r>
              <a:rPr lang="en-US" altLang="en-US" sz="3200" dirty="0" smtClean="0"/>
              <a:t> to indicate an empty list</a:t>
            </a:r>
          </a:p>
        </p:txBody>
      </p:sp>
      <p:grpSp>
        <p:nvGrpSpPr>
          <p:cNvPr id="12292" name="Group 8"/>
          <p:cNvGrpSpPr>
            <a:grpSpLocks/>
          </p:cNvGrpSpPr>
          <p:nvPr/>
        </p:nvGrpSpPr>
        <p:grpSpPr bwMode="auto">
          <a:xfrm>
            <a:off x="2858613" y="4130243"/>
            <a:ext cx="2641734" cy="1761450"/>
            <a:chOff x="848" y="3102"/>
            <a:chExt cx="1288" cy="563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912" y="326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>
              <a:off x="1104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1632" y="3374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848" y="3102"/>
              <a:ext cx="4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30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1" y="1587501"/>
            <a:ext cx="8801100" cy="439625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Operations at the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aseline="30000" dirty="0" err="1" smtClean="0">
                <a:latin typeface="Arial" charset="0"/>
                <a:cs typeface="Arial" charset="0"/>
              </a:rPr>
              <a:t>th</a:t>
            </a:r>
            <a:r>
              <a:rPr lang="en-US" altLang="en-US" dirty="0" smtClean="0">
                <a:latin typeface="Arial" charset="0"/>
                <a:cs typeface="Arial" charset="0"/>
              </a:rPr>
              <a:t> entry of the list include: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  Access to the object                              Erasing an object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Insertion of a new object                       Replacement of the object</a:t>
            </a:r>
          </a:p>
        </p:txBody>
      </p:sp>
      <p:pic>
        <p:nvPicPr>
          <p:cNvPr id="7172" name="Picture 4" descr="C:\Users\dwharder\Desktop\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420939"/>
            <a:ext cx="1365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C:\Users\dwharder\Desktop\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040190"/>
            <a:ext cx="136525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C:\Users\dwharder\Desktop\r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2170113"/>
            <a:ext cx="136525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 descr="C:\Users\dwharder\Desktop\r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4256319"/>
            <a:ext cx="13652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7142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latin typeface="+mn-lt"/>
              </a:rPr>
              <a:t>The Null </a:t>
            </a:r>
            <a:r>
              <a:rPr lang="en-US" altLang="en-US" dirty="0" smtClean="0"/>
              <a:t>Pointer</a:t>
            </a:r>
            <a:endParaRPr lang="en-US" altLang="en-US" dirty="0" smtClean="0">
              <a:latin typeface="Courier New" pitchFamily="112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dirty="0" smtClean="0"/>
              <a:t>Is used to indicate end-of-list</a:t>
            </a:r>
          </a:p>
          <a:p>
            <a:pPr>
              <a:lnSpc>
                <a:spcPct val="90000"/>
              </a:lnSpc>
            </a:pPr>
            <a:r>
              <a:rPr lang="en-US" altLang="en-US" sz="4000" dirty="0" smtClean="0"/>
              <a:t>Should always be tested for before using a pointer: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b="1" dirty="0" smtClean="0"/>
              <a:t>	</a:t>
            </a:r>
            <a:r>
              <a:rPr lang="en-US" altLang="en-US" sz="3600" b="1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sz="3600" b="1" dirty="0" smtClean="0">
                <a:latin typeface="Courier New" panose="02070309020205020404" pitchFamily="49" charset="0"/>
              </a:rPr>
              <a:t> *p;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3600" b="1" dirty="0" smtClean="0"/>
              <a:t>	</a:t>
            </a:r>
            <a:r>
              <a:rPr lang="en-US" altLang="en-US" sz="3600" b="1" dirty="0" smtClean="0">
                <a:latin typeface="Courier New" panose="02070309020205020404" pitchFamily="49" charset="0"/>
              </a:rPr>
              <a:t>while (!p)</a:t>
            </a:r>
            <a:endParaRPr lang="en-US" alt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00700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7325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Declaring a Node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2400" y="1308100"/>
            <a:ext cx="5334000" cy="4832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item;</a:t>
            </a:r>
          </a:p>
          <a:p>
            <a:pPr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count;</a:t>
            </a:r>
          </a:p>
          <a:p>
            <a:pPr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*link;</a:t>
            </a:r>
          </a:p>
          <a:p>
            <a:pPr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ListNodePtr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ListNodePtr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</p:txBody>
      </p:sp>
    </p:spTree>
    <p:extLst>
      <p:ext uri="{BB962C8B-B14F-4D97-AF65-F5344CB8AC3E}">
        <p14:creationId xmlns:p14="http://schemas.microsoft.com/office/powerpoint/2010/main" val="496129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List Operations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Basic operations:</a:t>
            </a:r>
          </a:p>
          <a:p>
            <a:pPr lvl="1"/>
            <a:r>
              <a:rPr lang="en-US" altLang="en-US" sz="3200" dirty="0" smtClean="0"/>
              <a:t>append a node to the end of the list</a:t>
            </a:r>
          </a:p>
          <a:p>
            <a:pPr lvl="1"/>
            <a:r>
              <a:rPr lang="en-US" altLang="en-US" sz="3200" dirty="0" smtClean="0"/>
              <a:t>insert a node within the list</a:t>
            </a:r>
          </a:p>
          <a:p>
            <a:pPr lvl="1"/>
            <a:r>
              <a:rPr lang="en-US" altLang="en-US" sz="3200" dirty="0" smtClean="0"/>
              <a:t>traverse the linked list</a:t>
            </a:r>
          </a:p>
          <a:p>
            <a:pPr lvl="1"/>
            <a:r>
              <a:rPr lang="en-US" altLang="en-US" sz="3200" dirty="0" smtClean="0"/>
              <a:t>delete a node</a:t>
            </a:r>
          </a:p>
          <a:p>
            <a:pPr lvl="1"/>
            <a:r>
              <a:rPr lang="en-US" altLang="en-US" sz="3200" dirty="0" smtClean="0"/>
              <a:t>delete/destroy the list</a:t>
            </a:r>
          </a:p>
        </p:txBody>
      </p:sp>
    </p:spTree>
    <p:extLst>
      <p:ext uri="{BB962C8B-B14F-4D97-AF65-F5344CB8AC3E}">
        <p14:creationId xmlns:p14="http://schemas.microsoft.com/office/powerpoint/2010/main" val="2220638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1" y="228600"/>
            <a:ext cx="7010399" cy="5715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en-US" sz="3600" b="1" dirty="0"/>
              <a:t>Unit </a:t>
            </a:r>
            <a:r>
              <a:rPr lang="en-US" altLang="en-US" sz="3600" b="1" dirty="0" smtClean="0"/>
              <a:t>2 </a:t>
            </a:r>
            <a:r>
              <a:rPr lang="en-US" altLang="en-US" sz="3600" b="1"/>
              <a:t>Module </a:t>
            </a:r>
            <a:r>
              <a:rPr lang="en-US" altLang="en-US" sz="3600" b="1" smtClean="0"/>
              <a:t>3: </a:t>
            </a:r>
            <a:endParaRPr lang="en-US" altLang="en-US" sz="3600" b="1" dirty="0"/>
          </a:p>
          <a:p>
            <a:pPr algn="ctr"/>
            <a:r>
              <a:rPr lang="en-US" sz="3600" b="1" dirty="0" smtClean="0"/>
              <a:t>Linked Lists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r>
              <a:rPr lang="en-US" altLang="en-US" sz="2800" dirty="0"/>
              <a:t>Introduction to the Linked </a:t>
            </a:r>
            <a:r>
              <a:rPr lang="en-US" altLang="en-US" sz="2800" dirty="0" smtClean="0"/>
              <a:t>List</a:t>
            </a:r>
            <a:r>
              <a:rPr lang="en-US" sz="2800" dirty="0" smtClean="0"/>
              <a:t> </a:t>
            </a:r>
          </a:p>
          <a:p>
            <a:r>
              <a:rPr lang="en-US" altLang="en-US" sz="2800" dirty="0"/>
              <a:t>Linked List Operations</a:t>
            </a:r>
          </a:p>
          <a:p>
            <a:r>
              <a:rPr lang="en-US" sz="2800" dirty="0"/>
              <a:t>A Linked List </a:t>
            </a:r>
            <a:r>
              <a:rPr lang="en-US" sz="2800" dirty="0" smtClean="0"/>
              <a:t>Template</a:t>
            </a:r>
          </a:p>
          <a:p>
            <a:r>
              <a:rPr lang="en-US" sz="2800" dirty="0" smtClean="0"/>
              <a:t>Variations </a:t>
            </a:r>
            <a:r>
              <a:rPr lang="en-US" sz="2800" dirty="0"/>
              <a:t>of the</a:t>
            </a:r>
            <a:br>
              <a:rPr lang="en-US" sz="2800" dirty="0"/>
            </a:br>
            <a:r>
              <a:rPr lang="en-US" sz="2800" dirty="0"/>
              <a:t> Linked List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0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887412"/>
            <a:ext cx="8839200" cy="421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97199"/>
            <a:ext cx="4343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81425"/>
            <a:ext cx="3124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918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 descr="Pink tissue paper"/>
          <p:cNvSpPr txBox="1">
            <a:spLocks noChangeArrowheads="1"/>
          </p:cNvSpPr>
          <p:nvPr/>
        </p:nvSpPr>
        <p:spPr bwMode="auto">
          <a:xfrm>
            <a:off x="1812926" y="76201"/>
            <a:ext cx="7407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0488AE"/>
                </a:solidFill>
              </a:rPr>
              <a:t>Contents of</a:t>
            </a:r>
            <a:r>
              <a:rPr lang="en-US" altLang="en-US" sz="3600" b="1" dirty="0">
                <a:solidFill>
                  <a:srgbClr val="0488AE"/>
                </a:solidFill>
              </a:rPr>
              <a:t> </a:t>
            </a:r>
            <a:r>
              <a:rPr lang="en-US" altLang="en-US" sz="3600" b="1" dirty="0" smtClean="0">
                <a:solidFill>
                  <a:srgbClr val="0488AE"/>
                </a:solidFill>
                <a:latin typeface="Courier New" panose="02070309020205020404" pitchFamily="49" charset="0"/>
              </a:rPr>
              <a:t>NumberList.hpp</a:t>
            </a:r>
            <a:endParaRPr lang="en-US" altLang="en-US" sz="3600" dirty="0">
              <a:solidFill>
                <a:srgbClr val="0488A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67" y="1641474"/>
            <a:ext cx="9819308" cy="432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59844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998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0025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Create a New Node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36726"/>
            <a:ext cx="7783513" cy="39100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3200" dirty="0" smtClean="0"/>
              <a:t>Allocate memory for the new node: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newNode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3200" dirty="0" smtClean="0"/>
              <a:t>Initialize the contents of the node: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newNode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-&gt;value =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800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3200" dirty="0" smtClean="0"/>
              <a:t>Set the pointer field to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nullptr</a:t>
            </a:r>
            <a:r>
              <a:rPr lang="en-US" altLang="en-US" sz="3200" dirty="0" smtClean="0"/>
              <a:t>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newNode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-&gt;next =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nullptr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;</a:t>
            </a:r>
            <a:endParaRPr lang="en-US" altLang="en-US" sz="2800" dirty="0" smtClean="0"/>
          </a:p>
        </p:txBody>
      </p:sp>
      <p:grpSp>
        <p:nvGrpSpPr>
          <p:cNvPr id="19460" name="Group 23"/>
          <p:cNvGrpSpPr>
            <a:grpSpLocks/>
          </p:cNvGrpSpPr>
          <p:nvPr/>
        </p:nvGrpSpPr>
        <p:grpSpPr bwMode="auto">
          <a:xfrm>
            <a:off x="8867776" y="1243013"/>
            <a:ext cx="1250950" cy="1489075"/>
            <a:chOff x="4608" y="1008"/>
            <a:chExt cx="788" cy="938"/>
          </a:xfrm>
        </p:grpSpPr>
        <p:sp>
          <p:nvSpPr>
            <p:cNvPr id="19478" name="Rectangle 4"/>
            <p:cNvSpPr>
              <a:spLocks noChangeArrowheads="1"/>
            </p:cNvSpPr>
            <p:nvPr/>
          </p:nvSpPr>
          <p:spPr bwMode="auto">
            <a:xfrm>
              <a:off x="4821" y="117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9" name="Rectangle 5"/>
            <p:cNvSpPr>
              <a:spLocks noChangeArrowheads="1"/>
            </p:cNvSpPr>
            <p:nvPr/>
          </p:nvSpPr>
          <p:spPr bwMode="auto">
            <a:xfrm>
              <a:off x="4638" y="161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0" name="Rectangle 6"/>
            <p:cNvSpPr>
              <a:spLocks noChangeArrowheads="1"/>
            </p:cNvSpPr>
            <p:nvPr/>
          </p:nvSpPr>
          <p:spPr bwMode="auto">
            <a:xfrm>
              <a:off x="5118" y="161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1" name="Line 7"/>
            <p:cNvSpPr>
              <a:spLocks noChangeShapeType="1"/>
            </p:cNvSpPr>
            <p:nvPr/>
          </p:nvSpPr>
          <p:spPr bwMode="auto">
            <a:xfrm flipH="1">
              <a:off x="4974" y="13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10"/>
            <p:cNvSpPr txBox="1">
              <a:spLocks noChangeArrowheads="1"/>
            </p:cNvSpPr>
            <p:nvPr/>
          </p:nvSpPr>
          <p:spPr bwMode="auto">
            <a:xfrm>
              <a:off x="4608" y="1008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</p:grpSp>
      <p:grpSp>
        <p:nvGrpSpPr>
          <p:cNvPr id="19461" name="Group 24"/>
          <p:cNvGrpSpPr>
            <a:grpSpLocks/>
          </p:cNvGrpSpPr>
          <p:nvPr/>
        </p:nvGrpSpPr>
        <p:grpSpPr bwMode="auto">
          <a:xfrm>
            <a:off x="8915401" y="2871788"/>
            <a:ext cx="1250950" cy="1639888"/>
            <a:chOff x="4626" y="1969"/>
            <a:chExt cx="788" cy="1033"/>
          </a:xfrm>
        </p:grpSpPr>
        <p:sp>
          <p:nvSpPr>
            <p:cNvPr id="19472" name="Rectangle 11"/>
            <p:cNvSpPr>
              <a:spLocks noChangeArrowheads="1"/>
            </p:cNvSpPr>
            <p:nvPr/>
          </p:nvSpPr>
          <p:spPr bwMode="auto">
            <a:xfrm>
              <a:off x="4821" y="223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3" name="Rectangle 12"/>
            <p:cNvSpPr>
              <a:spLocks noChangeArrowheads="1"/>
            </p:cNvSpPr>
            <p:nvPr/>
          </p:nvSpPr>
          <p:spPr bwMode="auto">
            <a:xfrm>
              <a:off x="4638" y="266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4" name="Rectangle 13"/>
            <p:cNvSpPr>
              <a:spLocks noChangeArrowheads="1"/>
            </p:cNvSpPr>
            <p:nvPr/>
          </p:nvSpPr>
          <p:spPr bwMode="auto">
            <a:xfrm>
              <a:off x="5118" y="266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5" name="Line 14"/>
            <p:cNvSpPr>
              <a:spLocks noChangeShapeType="1"/>
            </p:cNvSpPr>
            <p:nvPr/>
          </p:nvSpPr>
          <p:spPr bwMode="auto">
            <a:xfrm flipH="1">
              <a:off x="4974" y="242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Text Box 15"/>
            <p:cNvSpPr txBox="1">
              <a:spLocks noChangeArrowheads="1"/>
            </p:cNvSpPr>
            <p:nvPr/>
          </p:nvSpPr>
          <p:spPr bwMode="auto">
            <a:xfrm>
              <a:off x="4626" y="1969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newNode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9477" name="Text Box 16"/>
            <p:cNvSpPr txBox="1">
              <a:spLocks noChangeArrowheads="1"/>
            </p:cNvSpPr>
            <p:nvPr/>
          </p:nvSpPr>
          <p:spPr bwMode="auto">
            <a:xfrm>
              <a:off x="4732" y="268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23</a:t>
              </a:r>
            </a:p>
          </p:txBody>
        </p:sp>
      </p:grpSp>
      <p:grpSp>
        <p:nvGrpSpPr>
          <p:cNvPr id="19462" name="Group 25"/>
          <p:cNvGrpSpPr>
            <a:grpSpLocks/>
          </p:cNvGrpSpPr>
          <p:nvPr/>
        </p:nvGrpSpPr>
        <p:grpSpPr bwMode="auto">
          <a:xfrm>
            <a:off x="8915401" y="4606928"/>
            <a:ext cx="2706688" cy="1546225"/>
            <a:chOff x="3739" y="3008"/>
            <a:chExt cx="1705" cy="974"/>
          </a:xfrm>
        </p:grpSpPr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4368" y="37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4940" y="3620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3957" y="321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>
              <a:off x="3774" y="364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68" name="Rectangle 19"/>
            <p:cNvSpPr>
              <a:spLocks noChangeArrowheads="1"/>
            </p:cNvSpPr>
            <p:nvPr/>
          </p:nvSpPr>
          <p:spPr bwMode="auto">
            <a:xfrm>
              <a:off x="4254" y="364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69" name="Line 20"/>
            <p:cNvSpPr>
              <a:spLocks noChangeShapeType="1"/>
            </p:cNvSpPr>
            <p:nvPr/>
          </p:nvSpPr>
          <p:spPr bwMode="auto">
            <a:xfrm flipH="1">
              <a:off x="4110" y="340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Text Box 21"/>
            <p:cNvSpPr txBox="1">
              <a:spLocks noChangeArrowheads="1"/>
            </p:cNvSpPr>
            <p:nvPr/>
          </p:nvSpPr>
          <p:spPr bwMode="auto">
            <a:xfrm>
              <a:off x="3739" y="3008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newNode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9471" name="Text Box 22"/>
            <p:cNvSpPr txBox="1">
              <a:spLocks noChangeArrowheads="1"/>
            </p:cNvSpPr>
            <p:nvPr/>
          </p:nvSpPr>
          <p:spPr bwMode="auto">
            <a:xfrm>
              <a:off x="3868" y="366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23</a:t>
              </a:r>
            </a:p>
          </p:txBody>
        </p:sp>
      </p:grp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03651"/>
            <a:ext cx="762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978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Appending a Node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03401" y="1690688"/>
            <a:ext cx="9245599" cy="37417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Add a node to the end of the list</a:t>
            </a:r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Basic process: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 smtClean="0"/>
              <a:t>Create the new node (as already described)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 smtClean="0"/>
              <a:t>Add node to the end of the list: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If list is empty, set head pointer to this node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Else,</a:t>
            </a:r>
          </a:p>
          <a:p>
            <a:pPr lvl="3">
              <a:lnSpc>
                <a:spcPct val="90000"/>
              </a:lnSpc>
            </a:pPr>
            <a:r>
              <a:rPr lang="en-US" altLang="en-US" sz="3200" dirty="0"/>
              <a:t>traverse the list to the end</a:t>
            </a:r>
          </a:p>
          <a:p>
            <a:pPr lvl="3">
              <a:lnSpc>
                <a:spcPct val="90000"/>
              </a:lnSpc>
            </a:pPr>
            <a:r>
              <a:rPr lang="en-US" altLang="en-US" sz="3200" dirty="0"/>
              <a:t>set pointer of last node to point to new node</a:t>
            </a:r>
          </a:p>
        </p:txBody>
      </p:sp>
    </p:spTree>
    <p:extLst>
      <p:ext uri="{BB962C8B-B14F-4D97-AF65-F5344CB8AC3E}">
        <p14:creationId xmlns:p14="http://schemas.microsoft.com/office/powerpoint/2010/main" val="189276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Appending a Node</a:t>
            </a:r>
          </a:p>
        </p:txBody>
      </p:sp>
      <p:grpSp>
        <p:nvGrpSpPr>
          <p:cNvPr id="21507" name="Group 31"/>
          <p:cNvGrpSpPr>
            <a:grpSpLocks/>
          </p:cNvGrpSpPr>
          <p:nvPr/>
        </p:nvGrpSpPr>
        <p:grpSpPr bwMode="auto">
          <a:xfrm>
            <a:off x="1884364" y="1828801"/>
            <a:ext cx="8393112" cy="3081338"/>
            <a:chOff x="227" y="1344"/>
            <a:chExt cx="5287" cy="1941"/>
          </a:xfrm>
        </p:grpSpPr>
        <p:sp>
          <p:nvSpPr>
            <p:cNvPr id="21509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13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1520" name="Text Box 14"/>
            <p:cNvSpPr txBox="1">
              <a:spLocks noChangeArrowheads="1"/>
            </p:cNvSpPr>
            <p:nvPr/>
          </p:nvSpPr>
          <p:spPr bwMode="auto">
            <a:xfrm>
              <a:off x="4566" y="1940"/>
              <a:ext cx="58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227" y="2352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head</a:t>
              </a:r>
            </a:p>
          </p:txBody>
        </p:sp>
        <p:sp>
          <p:nvSpPr>
            <p:cNvPr id="21522" name="Text Box 16"/>
            <p:cNvSpPr txBox="1">
              <a:spLocks noChangeArrowheads="1"/>
            </p:cNvSpPr>
            <p:nvPr/>
          </p:nvSpPr>
          <p:spPr bwMode="auto">
            <a:xfrm>
              <a:off x="1209" y="1920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2265" y="1920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21524" name="Text Box 18"/>
            <p:cNvSpPr txBox="1">
              <a:spLocks noChangeArrowheads="1"/>
            </p:cNvSpPr>
            <p:nvPr/>
          </p:nvSpPr>
          <p:spPr bwMode="auto">
            <a:xfrm>
              <a:off x="3513" y="1920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1525" name="Rectangle 19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26" name="Rectangle 20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27" name="Rectangle 21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28" name="Line 22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1529" name="Text Box 23"/>
            <p:cNvSpPr txBox="1">
              <a:spLocks noChangeArrowheads="1"/>
            </p:cNvSpPr>
            <p:nvPr/>
          </p:nvSpPr>
          <p:spPr bwMode="auto">
            <a:xfrm>
              <a:off x="831" y="3072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1530" name="Text Box 24"/>
            <p:cNvSpPr txBox="1">
              <a:spLocks noChangeArrowheads="1"/>
            </p:cNvSpPr>
            <p:nvPr/>
          </p:nvSpPr>
          <p:spPr bwMode="auto">
            <a:xfrm>
              <a:off x="1785" y="2688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21531" name="Line 25"/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1532" name="Text Box 26"/>
            <p:cNvSpPr txBox="1">
              <a:spLocks noChangeArrowheads="1"/>
            </p:cNvSpPr>
            <p:nvPr/>
          </p:nvSpPr>
          <p:spPr bwMode="auto">
            <a:xfrm>
              <a:off x="2838" y="2708"/>
              <a:ext cx="58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1533" name="Rectangle 27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1534" name="Line 28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1535" name="Text Box 29"/>
            <p:cNvSpPr txBox="1">
              <a:spLocks noChangeArrowheads="1"/>
            </p:cNvSpPr>
            <p:nvPr/>
          </p:nvSpPr>
          <p:spPr bwMode="auto">
            <a:xfrm>
              <a:off x="4719" y="1728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nodePtr</a:t>
              </a:r>
            </a:p>
          </p:txBody>
        </p:sp>
      </p:grpSp>
      <p:sp>
        <p:nvSpPr>
          <p:cNvPr id="21508" name="Text Box 30"/>
          <p:cNvSpPr txBox="1">
            <a:spLocks noChangeArrowheads="1"/>
          </p:cNvSpPr>
          <p:nvPr/>
        </p:nvSpPr>
        <p:spPr bwMode="auto">
          <a:xfrm>
            <a:off x="3276601" y="5486400"/>
            <a:ext cx="5251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A8218"/>
                </a:solidFill>
              </a:rPr>
              <a:t>New node created, end of list located</a:t>
            </a:r>
          </a:p>
        </p:txBody>
      </p:sp>
    </p:spTree>
    <p:extLst>
      <p:ext uri="{BB962C8B-B14F-4D97-AF65-F5344CB8AC3E}">
        <p14:creationId xmlns:p14="http://schemas.microsoft.com/office/powerpoint/2010/main" val="2647020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Appending a Node</a:t>
            </a:r>
          </a:p>
        </p:txBody>
      </p:sp>
      <p:grpSp>
        <p:nvGrpSpPr>
          <p:cNvPr id="22531" name="Group 30"/>
          <p:cNvGrpSpPr>
            <a:grpSpLocks/>
          </p:cNvGrpSpPr>
          <p:nvPr/>
        </p:nvGrpSpPr>
        <p:grpSpPr bwMode="auto">
          <a:xfrm>
            <a:off x="1884364" y="1828801"/>
            <a:ext cx="8393112" cy="3081338"/>
            <a:chOff x="227" y="1344"/>
            <a:chExt cx="5287" cy="1941"/>
          </a:xfrm>
        </p:grpSpPr>
        <p:sp>
          <p:nvSpPr>
            <p:cNvPr id="22533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37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38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39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40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42" name="Line 12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43" name="Line 13"/>
            <p:cNvSpPr>
              <a:spLocks noChangeShapeType="1"/>
            </p:cNvSpPr>
            <p:nvPr/>
          </p:nvSpPr>
          <p:spPr bwMode="auto">
            <a:xfrm flipH="1">
              <a:off x="1920" y="2112"/>
              <a:ext cx="21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44" name="Text Box 14"/>
            <p:cNvSpPr txBox="1">
              <a:spLocks noChangeArrowheads="1"/>
            </p:cNvSpPr>
            <p:nvPr/>
          </p:nvSpPr>
          <p:spPr bwMode="auto">
            <a:xfrm>
              <a:off x="227" y="2352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head</a:t>
              </a:r>
            </a:p>
          </p:txBody>
        </p:sp>
        <p:sp>
          <p:nvSpPr>
            <p:cNvPr id="22545" name="Text Box 15"/>
            <p:cNvSpPr txBox="1">
              <a:spLocks noChangeArrowheads="1"/>
            </p:cNvSpPr>
            <p:nvPr/>
          </p:nvSpPr>
          <p:spPr bwMode="auto">
            <a:xfrm>
              <a:off x="1209" y="1920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2546" name="Text Box 16"/>
            <p:cNvSpPr txBox="1">
              <a:spLocks noChangeArrowheads="1"/>
            </p:cNvSpPr>
            <p:nvPr/>
          </p:nvSpPr>
          <p:spPr bwMode="auto">
            <a:xfrm>
              <a:off x="2265" y="1920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22547" name="Text Box 17"/>
            <p:cNvSpPr txBox="1">
              <a:spLocks noChangeArrowheads="1"/>
            </p:cNvSpPr>
            <p:nvPr/>
          </p:nvSpPr>
          <p:spPr bwMode="auto">
            <a:xfrm>
              <a:off x="3513" y="1920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2548" name="Rectangle 18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49" name="Rectangle 19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50" name="Rectangle 20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51" name="Line 21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52" name="Text Box 22"/>
            <p:cNvSpPr txBox="1">
              <a:spLocks noChangeArrowheads="1"/>
            </p:cNvSpPr>
            <p:nvPr/>
          </p:nvSpPr>
          <p:spPr bwMode="auto">
            <a:xfrm>
              <a:off x="831" y="3072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2553" name="Text Box 23"/>
            <p:cNvSpPr txBox="1">
              <a:spLocks noChangeArrowheads="1"/>
            </p:cNvSpPr>
            <p:nvPr/>
          </p:nvSpPr>
          <p:spPr bwMode="auto">
            <a:xfrm>
              <a:off x="1785" y="2688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22554" name="Line 24"/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55" name="Text Box 25"/>
            <p:cNvSpPr txBox="1">
              <a:spLocks noChangeArrowheads="1"/>
            </p:cNvSpPr>
            <p:nvPr/>
          </p:nvSpPr>
          <p:spPr bwMode="auto">
            <a:xfrm>
              <a:off x="2838" y="2708"/>
              <a:ext cx="58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2556" name="Rectangle 26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2557" name="Line 27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58" name="Text Box 28"/>
            <p:cNvSpPr txBox="1">
              <a:spLocks noChangeArrowheads="1"/>
            </p:cNvSpPr>
            <p:nvPr/>
          </p:nvSpPr>
          <p:spPr bwMode="auto">
            <a:xfrm>
              <a:off x="4719" y="1728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nodePtr</a:t>
              </a:r>
            </a:p>
          </p:txBody>
        </p:sp>
      </p:grpSp>
      <p:sp>
        <p:nvSpPr>
          <p:cNvPr id="22532" name="Text Box 29"/>
          <p:cNvSpPr txBox="1">
            <a:spLocks noChangeArrowheads="1"/>
          </p:cNvSpPr>
          <p:nvPr/>
        </p:nvSpPr>
        <p:spPr bwMode="auto">
          <a:xfrm>
            <a:off x="3276601" y="5486400"/>
            <a:ext cx="4259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A8218"/>
                </a:solidFill>
              </a:rPr>
              <a:t>New node added to end of list</a:t>
            </a:r>
          </a:p>
        </p:txBody>
      </p:sp>
    </p:spTree>
    <p:extLst>
      <p:ext uri="{BB962C8B-B14F-4D97-AF65-F5344CB8AC3E}">
        <p14:creationId xmlns:p14="http://schemas.microsoft.com/office/powerpoint/2010/main" val="3623390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676400" y="1584326"/>
            <a:ext cx="87630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11  void NumberList::appendNode(double num)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12  {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13     ListNode *newNode;  // To point to a new node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14     ListNode *nodePtr;  // To move through the list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15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16     // Allocate a new node and store num there.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17     newNode = new ListNode;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18     newNode-&gt;value = num;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19     newNode-&gt;next = nullptr;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20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21     // If there are no nodes in the list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22     // make newNode the first node.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23     if (!head)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828801" y="303214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488AE"/>
                </a:solidFill>
              </a:rPr>
              <a:t>C++ code for Appending a Node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200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551113"/>
            <a:ext cx="280511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8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676400" y="1584326"/>
            <a:ext cx="87630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24        head = newNode;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25     else  // Otherwise, insert newNode at end.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26     {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27        // Initialize nodePtr to head of list.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28        nodePtr = head;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29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30        // Find the last node in the list.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31        while (nodePtr-&gt;next)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32           nodePtr = nodePtr-&gt;next;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33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34        // Insert newNode as the last node.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35        nodePtr-&gt;next = newNode;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36     }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37  }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28801" y="303214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488AE"/>
                </a:solidFill>
              </a:rPr>
              <a:t>C++ code for Appending a Node (Continued)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4326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2776538"/>
            <a:ext cx="4343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38601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53001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731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573088"/>
            <a:ext cx="8953500" cy="5467350"/>
          </a:xfrm>
          <a:prstGeom prst="rect">
            <a:avLst/>
          </a:prstGeom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089400"/>
            <a:ext cx="3835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306763"/>
            <a:ext cx="3835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566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058"/>
          <p:cNvGrpSpPr>
            <a:grpSpLocks/>
          </p:cNvGrpSpPr>
          <p:nvPr/>
        </p:nvGrpSpPr>
        <p:grpSpPr bwMode="auto">
          <a:xfrm>
            <a:off x="2662239" y="1968501"/>
            <a:ext cx="5030787" cy="1655763"/>
            <a:chOff x="743" y="1219"/>
            <a:chExt cx="3169" cy="1043"/>
          </a:xfrm>
        </p:grpSpPr>
        <p:sp>
          <p:nvSpPr>
            <p:cNvPr id="26641" name="Rectangle 1027"/>
            <p:cNvSpPr>
              <a:spLocks noChangeArrowheads="1"/>
            </p:cNvSpPr>
            <p:nvPr/>
          </p:nvSpPr>
          <p:spPr bwMode="auto">
            <a:xfrm>
              <a:off x="792" y="1219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42" name="Rectangle 1029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43" name="Rectangle 1032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44" name="Line 1036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Text Box 1038"/>
            <p:cNvSpPr txBox="1">
              <a:spLocks noChangeArrowheads="1"/>
            </p:cNvSpPr>
            <p:nvPr/>
          </p:nvSpPr>
          <p:spPr bwMode="auto">
            <a:xfrm>
              <a:off x="3408" y="1971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6646" name="Text Box 1039"/>
            <p:cNvSpPr txBox="1">
              <a:spLocks noChangeArrowheads="1"/>
            </p:cNvSpPr>
            <p:nvPr/>
          </p:nvSpPr>
          <p:spPr bwMode="auto">
            <a:xfrm>
              <a:off x="743" y="1555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26647" name="Text Box 1041"/>
            <p:cNvSpPr txBox="1">
              <a:spLocks noChangeArrowheads="1"/>
            </p:cNvSpPr>
            <p:nvPr/>
          </p:nvSpPr>
          <p:spPr bwMode="auto">
            <a:xfrm>
              <a:off x="2231" y="1920"/>
              <a:ext cx="3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2.5</a:t>
              </a:r>
            </a:p>
          </p:txBody>
        </p:sp>
        <p:sp>
          <p:nvSpPr>
            <p:cNvPr id="26648" name="Line 1049"/>
            <p:cNvSpPr>
              <a:spLocks noChangeShapeType="1"/>
            </p:cNvSpPr>
            <p:nvPr/>
          </p:nvSpPr>
          <p:spPr bwMode="auto">
            <a:xfrm>
              <a:off x="960" y="134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" name="Text Box 1038"/>
          <p:cNvSpPr txBox="1">
            <a:spLocks noChangeArrowheads="1"/>
          </p:cNvSpPr>
          <p:nvPr/>
        </p:nvSpPr>
        <p:spPr bwMode="auto">
          <a:xfrm>
            <a:off x="3997325" y="1939926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5500" y="3879850"/>
            <a:ext cx="3502882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Courier New" pitchFamily="49" charset="0"/>
              </a:rPr>
              <a:t>if (!head)</a:t>
            </a:r>
          </a:p>
          <a:p>
            <a:pPr>
              <a:defRPr/>
            </a:pPr>
            <a:r>
              <a:rPr lang="en-US" altLang="en-US" sz="2400" dirty="0">
                <a:latin typeface="Courier New" pitchFamily="49" charset="0"/>
              </a:rPr>
              <a:t>   head =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;</a:t>
            </a:r>
          </a:p>
        </p:txBody>
      </p:sp>
      <p:grpSp>
        <p:nvGrpSpPr>
          <p:cNvPr id="26629" name="Group 1058"/>
          <p:cNvGrpSpPr>
            <a:grpSpLocks/>
          </p:cNvGrpSpPr>
          <p:nvPr/>
        </p:nvGrpSpPr>
        <p:grpSpPr bwMode="auto">
          <a:xfrm>
            <a:off x="5954713" y="5022851"/>
            <a:ext cx="4108450" cy="1068388"/>
            <a:chOff x="743" y="1219"/>
            <a:chExt cx="2588" cy="673"/>
          </a:xfrm>
        </p:grpSpPr>
        <p:sp>
          <p:nvSpPr>
            <p:cNvPr id="26633" name="Rectangle 1027"/>
            <p:cNvSpPr>
              <a:spLocks noChangeArrowheads="1"/>
            </p:cNvSpPr>
            <p:nvPr/>
          </p:nvSpPr>
          <p:spPr bwMode="auto">
            <a:xfrm>
              <a:off x="792" y="1219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34" name="Rectangle 1029"/>
            <p:cNvSpPr>
              <a:spLocks noChangeArrowheads="1"/>
            </p:cNvSpPr>
            <p:nvPr/>
          </p:nvSpPr>
          <p:spPr bwMode="auto">
            <a:xfrm>
              <a:off x="1579" y="1219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35" name="Rectangle 1032"/>
            <p:cNvSpPr>
              <a:spLocks noChangeArrowheads="1"/>
            </p:cNvSpPr>
            <p:nvPr/>
          </p:nvSpPr>
          <p:spPr bwMode="auto">
            <a:xfrm>
              <a:off x="2059" y="1219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36" name="Line 1036"/>
            <p:cNvSpPr>
              <a:spLocks noChangeShapeType="1"/>
            </p:cNvSpPr>
            <p:nvPr/>
          </p:nvSpPr>
          <p:spPr bwMode="auto">
            <a:xfrm>
              <a:off x="2203" y="141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Text Box 1038"/>
            <p:cNvSpPr txBox="1">
              <a:spLocks noChangeArrowheads="1"/>
            </p:cNvSpPr>
            <p:nvPr/>
          </p:nvSpPr>
          <p:spPr bwMode="auto">
            <a:xfrm>
              <a:off x="2827" y="1270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6638" name="Text Box 1039"/>
            <p:cNvSpPr txBox="1">
              <a:spLocks noChangeArrowheads="1"/>
            </p:cNvSpPr>
            <p:nvPr/>
          </p:nvSpPr>
          <p:spPr bwMode="auto">
            <a:xfrm>
              <a:off x="743" y="1555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26639" name="Text Box 1041"/>
            <p:cNvSpPr txBox="1">
              <a:spLocks noChangeArrowheads="1"/>
            </p:cNvSpPr>
            <p:nvPr/>
          </p:nvSpPr>
          <p:spPr bwMode="auto">
            <a:xfrm>
              <a:off x="1650" y="1219"/>
              <a:ext cx="3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2.5</a:t>
              </a:r>
            </a:p>
          </p:txBody>
        </p:sp>
        <p:sp>
          <p:nvSpPr>
            <p:cNvPr id="26640" name="Line 1049"/>
            <p:cNvSpPr>
              <a:spLocks noChangeShapeType="1"/>
            </p:cNvSpPr>
            <p:nvPr/>
          </p:nvSpPr>
          <p:spPr bwMode="auto">
            <a:xfrm>
              <a:off x="960" y="134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85989" y="122239"/>
            <a:ext cx="5116511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 = new </a:t>
            </a:r>
            <a:r>
              <a:rPr lang="en-US" altLang="en-US" sz="2400" dirty="0" err="1">
                <a:latin typeface="Courier New" pitchFamily="49" charset="0"/>
              </a:rPr>
              <a:t>ListNode</a:t>
            </a:r>
            <a:r>
              <a:rPr lang="en-US" altLang="en-US" sz="2400" dirty="0">
                <a:latin typeface="Courier New" pitchFamily="49" charset="0"/>
              </a:rPr>
              <a:t>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-&gt;value = </a:t>
            </a:r>
            <a:r>
              <a:rPr lang="en-US" altLang="en-US" sz="2400" dirty="0" err="1">
                <a:latin typeface="Courier New" pitchFamily="49" charset="0"/>
              </a:rPr>
              <a:t>num</a:t>
            </a:r>
            <a:r>
              <a:rPr lang="en-US" altLang="en-US" sz="2400" dirty="0">
                <a:latin typeface="Courier New" pitchFamily="49" charset="0"/>
              </a:rPr>
              <a:t>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-&gt;next = </a:t>
            </a:r>
            <a:r>
              <a:rPr lang="en-US" altLang="en-US" sz="2400" dirty="0" err="1">
                <a:latin typeface="Courier New" pitchFamily="49" charset="0"/>
              </a:rPr>
              <a:t>nullptr</a:t>
            </a:r>
            <a:r>
              <a:rPr lang="en-US" altLang="en-US" sz="2400" dirty="0">
                <a:latin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5" name="Decagon 4"/>
          <p:cNvSpPr/>
          <p:nvPr/>
        </p:nvSpPr>
        <p:spPr>
          <a:xfrm>
            <a:off x="1524000" y="122238"/>
            <a:ext cx="501650" cy="482600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6" name="Decagon 25"/>
          <p:cNvSpPr/>
          <p:nvPr/>
        </p:nvSpPr>
        <p:spPr>
          <a:xfrm>
            <a:off x="3989389" y="3911600"/>
            <a:ext cx="503237" cy="482600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529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Introduction to the Linked List ADT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56" y="1835831"/>
            <a:ext cx="3506787" cy="227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0500" y="4579035"/>
            <a:ext cx="8369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Self-referential </a:t>
            </a:r>
            <a:r>
              <a:rPr lang="en-US" sz="2400" dirty="0"/>
              <a:t>data </a:t>
            </a:r>
            <a:r>
              <a:rPr lang="en-US" sz="2400" dirty="0" smtClean="0"/>
              <a:t>structure - </a:t>
            </a:r>
            <a:r>
              <a:rPr lang="en-US" sz="2400" dirty="0"/>
              <a:t>This structure makes it </a:t>
            </a:r>
            <a:r>
              <a:rPr lang="en-US" sz="2400" dirty="0" smtClean="0"/>
              <a:t>possible to </a:t>
            </a:r>
            <a:r>
              <a:rPr lang="en-US" sz="2400" dirty="0"/>
              <a:t>create </a:t>
            </a:r>
            <a:r>
              <a:rPr lang="en-US" sz="2400" dirty="0" smtClean="0"/>
              <a:t>links </a:t>
            </a:r>
            <a:r>
              <a:rPr lang="en-US" sz="2400" dirty="0"/>
              <a:t>that point to other </a:t>
            </a:r>
            <a:r>
              <a:rPr lang="en-US" sz="2400" dirty="0" smtClean="0"/>
              <a:t>links </a:t>
            </a:r>
            <a:r>
              <a:rPr lang="en-US" sz="2400" dirty="0"/>
              <a:t>of the same type.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961415" y="1690688"/>
            <a:ext cx="3652156" cy="2242911"/>
          </a:xfrm>
          <a:prstGeom prst="star5">
            <a:avLst/>
          </a:prstGeom>
          <a:solidFill>
            <a:srgbClr val="D5D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Fast insert and delete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604157" y="1645331"/>
            <a:ext cx="3652156" cy="2242911"/>
          </a:xfrm>
          <a:prstGeom prst="star5">
            <a:avLst/>
          </a:prstGeom>
          <a:solidFill>
            <a:srgbClr val="D5D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Can grow and shrink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38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058"/>
          <p:cNvGrpSpPr>
            <a:grpSpLocks/>
          </p:cNvGrpSpPr>
          <p:nvPr/>
        </p:nvGrpSpPr>
        <p:grpSpPr bwMode="auto">
          <a:xfrm>
            <a:off x="3581400" y="1431926"/>
            <a:ext cx="4090988" cy="1655763"/>
            <a:chOff x="1335" y="1219"/>
            <a:chExt cx="2577" cy="1043"/>
          </a:xfrm>
        </p:grpSpPr>
        <p:sp>
          <p:nvSpPr>
            <p:cNvPr id="27666" name="Rectangle 1027"/>
            <p:cNvSpPr>
              <a:spLocks noChangeArrowheads="1"/>
            </p:cNvSpPr>
            <p:nvPr/>
          </p:nvSpPr>
          <p:spPr bwMode="auto">
            <a:xfrm>
              <a:off x="1384" y="1219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7" name="Rectangle 1029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8" name="Rectangle 1032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9" name="Line 1036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Text Box 1038"/>
            <p:cNvSpPr txBox="1">
              <a:spLocks noChangeArrowheads="1"/>
            </p:cNvSpPr>
            <p:nvPr/>
          </p:nvSpPr>
          <p:spPr bwMode="auto">
            <a:xfrm>
              <a:off x="3408" y="1971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671" name="Text Box 1039"/>
            <p:cNvSpPr txBox="1">
              <a:spLocks noChangeArrowheads="1"/>
            </p:cNvSpPr>
            <p:nvPr/>
          </p:nvSpPr>
          <p:spPr bwMode="auto">
            <a:xfrm>
              <a:off x="1335" y="1555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27672" name="Text Box 1041"/>
            <p:cNvSpPr txBox="1">
              <a:spLocks noChangeArrowheads="1"/>
            </p:cNvSpPr>
            <p:nvPr/>
          </p:nvSpPr>
          <p:spPr bwMode="auto">
            <a:xfrm>
              <a:off x="2231" y="1920"/>
              <a:ext cx="3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2.5</a:t>
              </a:r>
            </a:p>
          </p:txBody>
        </p:sp>
        <p:sp>
          <p:nvSpPr>
            <p:cNvPr id="27673" name="Line 1049"/>
            <p:cNvSpPr>
              <a:spLocks noChangeShapeType="1"/>
            </p:cNvSpPr>
            <p:nvPr/>
          </p:nvSpPr>
          <p:spPr bwMode="auto">
            <a:xfrm>
              <a:off x="1552" y="20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36801" y="3348038"/>
            <a:ext cx="5715026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Courier New" pitchFamily="49" charset="0"/>
              </a:rPr>
              <a:t>else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{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 = head;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while (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-&gt;next)</a:t>
            </a:r>
          </a:p>
          <a:p>
            <a:pPr>
              <a:defRPr/>
            </a:pPr>
            <a:r>
              <a:rPr lang="en-US" altLang="en-US" sz="2400" dirty="0">
                <a:latin typeface="Courier New" pitchFamily="49" charset="0"/>
              </a:rPr>
              <a:t>      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-&gt;next;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    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-&gt;next =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5989" y="122239"/>
            <a:ext cx="47933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 = new </a:t>
            </a:r>
            <a:r>
              <a:rPr lang="en-US" altLang="en-US" sz="2400" dirty="0" err="1">
                <a:latin typeface="Courier New" pitchFamily="49" charset="0"/>
              </a:rPr>
              <a:t>ListNode</a:t>
            </a:r>
            <a:r>
              <a:rPr lang="en-US" altLang="en-US" sz="2400" dirty="0">
                <a:latin typeface="Courier New" pitchFamily="49" charset="0"/>
              </a:rPr>
              <a:t>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-&gt;value = </a:t>
            </a:r>
            <a:r>
              <a:rPr lang="en-US" altLang="en-US" sz="2400" dirty="0" err="1">
                <a:latin typeface="Courier New" pitchFamily="49" charset="0"/>
              </a:rPr>
              <a:t>num</a:t>
            </a:r>
            <a:r>
              <a:rPr lang="en-US" altLang="en-US" sz="2400" dirty="0">
                <a:latin typeface="Courier New" pitchFamily="49" charset="0"/>
              </a:rPr>
              <a:t>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-&gt;next = </a:t>
            </a:r>
            <a:r>
              <a:rPr lang="en-US" altLang="en-US" sz="2400" dirty="0" err="1">
                <a:latin typeface="Courier New" pitchFamily="49" charset="0"/>
              </a:rPr>
              <a:t>nullptr</a:t>
            </a:r>
            <a:r>
              <a:rPr lang="en-US" altLang="en-US" sz="2400" dirty="0">
                <a:latin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5" name="Decagon 4"/>
          <p:cNvSpPr/>
          <p:nvPr/>
        </p:nvSpPr>
        <p:spPr>
          <a:xfrm>
            <a:off x="1524000" y="122238"/>
            <a:ext cx="501650" cy="482600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6" name="Decagon 25"/>
          <p:cNvSpPr/>
          <p:nvPr/>
        </p:nvSpPr>
        <p:spPr>
          <a:xfrm>
            <a:off x="1682750" y="3348038"/>
            <a:ext cx="503238" cy="482600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7655" name="Rectangle 1029"/>
          <p:cNvSpPr>
            <a:spLocks noChangeArrowheads="1"/>
          </p:cNvSpPr>
          <p:nvPr/>
        </p:nvSpPr>
        <p:spPr bwMode="auto">
          <a:xfrm>
            <a:off x="4873625" y="156845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6" name="Rectangle 1032"/>
          <p:cNvSpPr>
            <a:spLocks noChangeArrowheads="1"/>
          </p:cNvSpPr>
          <p:nvPr/>
        </p:nvSpPr>
        <p:spPr bwMode="auto">
          <a:xfrm>
            <a:off x="5600700" y="1592263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7" name="Line 1036"/>
          <p:cNvSpPr>
            <a:spLocks noChangeShapeType="1"/>
          </p:cNvSpPr>
          <p:nvPr/>
        </p:nvSpPr>
        <p:spPr bwMode="auto">
          <a:xfrm>
            <a:off x="5864225" y="18732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38"/>
          <p:cNvSpPr txBox="1">
            <a:spLocks noChangeArrowheads="1"/>
          </p:cNvSpPr>
          <p:nvPr/>
        </p:nvSpPr>
        <p:spPr bwMode="auto">
          <a:xfrm>
            <a:off x="6854825" y="16494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null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16363" y="2447926"/>
            <a:ext cx="0" cy="35401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0" name="Text Box 1041"/>
          <p:cNvSpPr txBox="1">
            <a:spLocks noChangeArrowheads="1"/>
          </p:cNvSpPr>
          <p:nvPr/>
        </p:nvSpPr>
        <p:spPr bwMode="auto">
          <a:xfrm>
            <a:off x="5002214" y="1673225"/>
            <a:ext cx="598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7.9</a:t>
            </a:r>
          </a:p>
        </p:txBody>
      </p:sp>
      <p:sp>
        <p:nvSpPr>
          <p:cNvPr id="27662" name="Text Box 1039"/>
          <p:cNvSpPr txBox="1">
            <a:spLocks noChangeArrowheads="1"/>
          </p:cNvSpPr>
          <p:nvPr/>
        </p:nvSpPr>
        <p:spPr bwMode="auto">
          <a:xfrm>
            <a:off x="7502525" y="3846514"/>
            <a:ext cx="9921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nodePtr</a:t>
            </a:r>
          </a:p>
        </p:txBody>
      </p:sp>
      <p:sp>
        <p:nvSpPr>
          <p:cNvPr id="27663" name="Line 1049"/>
          <p:cNvSpPr>
            <a:spLocks noChangeShapeType="1"/>
          </p:cNvSpPr>
          <p:nvPr/>
        </p:nvSpPr>
        <p:spPr bwMode="auto">
          <a:xfrm flipH="1" flipV="1">
            <a:off x="5600700" y="3087688"/>
            <a:ext cx="2071688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76" y="5153027"/>
            <a:ext cx="4908652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254876" y="4160839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nodePtr-&gt;next </a:t>
            </a:r>
          </a:p>
        </p:txBody>
      </p:sp>
      <p:sp>
        <p:nvSpPr>
          <p:cNvPr id="27661" name="Rectangle 1027"/>
          <p:cNvSpPr>
            <a:spLocks noChangeArrowheads="1"/>
          </p:cNvSpPr>
          <p:nvPr/>
        </p:nvSpPr>
        <p:spPr bwMode="auto">
          <a:xfrm>
            <a:off x="7654925" y="3271838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88084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058"/>
          <p:cNvGrpSpPr>
            <a:grpSpLocks/>
          </p:cNvGrpSpPr>
          <p:nvPr/>
        </p:nvGrpSpPr>
        <p:grpSpPr bwMode="auto">
          <a:xfrm>
            <a:off x="3613150" y="1431926"/>
            <a:ext cx="6300788" cy="1751013"/>
            <a:chOff x="1335" y="1219"/>
            <a:chExt cx="3969" cy="1103"/>
          </a:xfrm>
        </p:grpSpPr>
        <p:sp>
          <p:nvSpPr>
            <p:cNvPr id="28692" name="Rectangle 1027"/>
            <p:cNvSpPr>
              <a:spLocks noChangeArrowheads="1"/>
            </p:cNvSpPr>
            <p:nvPr/>
          </p:nvSpPr>
          <p:spPr bwMode="auto">
            <a:xfrm>
              <a:off x="1384" y="1219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693" name="Rectangle 1029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694" name="Rectangle 1032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695" name="Line 1036"/>
            <p:cNvSpPr>
              <a:spLocks noChangeShapeType="1"/>
            </p:cNvSpPr>
            <p:nvPr/>
          </p:nvSpPr>
          <p:spPr bwMode="auto">
            <a:xfrm flipV="1">
              <a:off x="2784" y="1642"/>
              <a:ext cx="469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Text Box 1038"/>
            <p:cNvSpPr txBox="1">
              <a:spLocks noChangeArrowheads="1"/>
            </p:cNvSpPr>
            <p:nvPr/>
          </p:nvSpPr>
          <p:spPr bwMode="auto">
            <a:xfrm>
              <a:off x="4800" y="2031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8697" name="Text Box 1039"/>
            <p:cNvSpPr txBox="1">
              <a:spLocks noChangeArrowheads="1"/>
            </p:cNvSpPr>
            <p:nvPr/>
          </p:nvSpPr>
          <p:spPr bwMode="auto">
            <a:xfrm>
              <a:off x="1335" y="1555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28698" name="Text Box 1041"/>
            <p:cNvSpPr txBox="1">
              <a:spLocks noChangeArrowheads="1"/>
            </p:cNvSpPr>
            <p:nvPr/>
          </p:nvSpPr>
          <p:spPr bwMode="auto">
            <a:xfrm>
              <a:off x="2231" y="1920"/>
              <a:ext cx="3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2.5</a:t>
              </a:r>
            </a:p>
          </p:txBody>
        </p:sp>
        <p:sp>
          <p:nvSpPr>
            <p:cNvPr id="28699" name="Line 1049"/>
            <p:cNvSpPr>
              <a:spLocks noChangeShapeType="1"/>
            </p:cNvSpPr>
            <p:nvPr/>
          </p:nvSpPr>
          <p:spPr bwMode="auto">
            <a:xfrm>
              <a:off x="1552" y="20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2174" y="3452636"/>
            <a:ext cx="5715026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Courier New" pitchFamily="49" charset="0"/>
              </a:rPr>
              <a:t>else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{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 = head;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while (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-&gt;next)</a:t>
            </a:r>
          </a:p>
          <a:p>
            <a:pPr>
              <a:defRPr/>
            </a:pPr>
            <a:r>
              <a:rPr lang="en-US" altLang="en-US" sz="2400" dirty="0">
                <a:latin typeface="Courier New" pitchFamily="49" charset="0"/>
              </a:rPr>
              <a:t>      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-&gt;next;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    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-&gt;next =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5989" y="122239"/>
            <a:ext cx="47933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 = new </a:t>
            </a:r>
            <a:r>
              <a:rPr lang="en-US" altLang="en-US" sz="2400" dirty="0" err="1">
                <a:latin typeface="Courier New" pitchFamily="49" charset="0"/>
              </a:rPr>
              <a:t>ListNode</a:t>
            </a:r>
            <a:r>
              <a:rPr lang="en-US" altLang="en-US" sz="2400" dirty="0">
                <a:latin typeface="Courier New" pitchFamily="49" charset="0"/>
              </a:rPr>
              <a:t>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-&gt;value = </a:t>
            </a:r>
            <a:r>
              <a:rPr lang="en-US" altLang="en-US" sz="2400" dirty="0" err="1">
                <a:latin typeface="Courier New" pitchFamily="49" charset="0"/>
              </a:rPr>
              <a:t>num</a:t>
            </a:r>
            <a:r>
              <a:rPr lang="en-US" altLang="en-US" sz="2400" dirty="0">
                <a:latin typeface="Courier New" pitchFamily="49" charset="0"/>
              </a:rPr>
              <a:t>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-&gt;next = </a:t>
            </a:r>
            <a:r>
              <a:rPr lang="en-US" altLang="en-US" sz="2400" dirty="0" err="1">
                <a:latin typeface="Courier New" pitchFamily="49" charset="0"/>
              </a:rPr>
              <a:t>nullptr</a:t>
            </a:r>
            <a:r>
              <a:rPr lang="en-US" altLang="en-US" sz="2400" dirty="0">
                <a:latin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5" name="Decagon 4"/>
          <p:cNvSpPr/>
          <p:nvPr/>
        </p:nvSpPr>
        <p:spPr>
          <a:xfrm>
            <a:off x="1524000" y="122238"/>
            <a:ext cx="501650" cy="482600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8678" name="Rectangle 1029"/>
          <p:cNvSpPr>
            <a:spLocks noChangeArrowheads="1"/>
          </p:cNvSpPr>
          <p:nvPr/>
        </p:nvSpPr>
        <p:spPr bwMode="auto">
          <a:xfrm>
            <a:off x="6597650" y="156845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9" name="Rectangle 1032"/>
          <p:cNvSpPr>
            <a:spLocks noChangeArrowheads="1"/>
          </p:cNvSpPr>
          <p:nvPr/>
        </p:nvSpPr>
        <p:spPr bwMode="auto">
          <a:xfrm>
            <a:off x="7323138" y="1592263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0" name="Line 1036"/>
          <p:cNvSpPr>
            <a:spLocks noChangeShapeType="1"/>
          </p:cNvSpPr>
          <p:nvPr/>
        </p:nvSpPr>
        <p:spPr bwMode="auto">
          <a:xfrm>
            <a:off x="7588250" y="18732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1038"/>
          <p:cNvSpPr txBox="1">
            <a:spLocks noChangeArrowheads="1"/>
          </p:cNvSpPr>
          <p:nvPr/>
        </p:nvSpPr>
        <p:spPr bwMode="auto">
          <a:xfrm>
            <a:off x="8578850" y="16494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null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16363" y="2447926"/>
            <a:ext cx="0" cy="35401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Text Box 1041"/>
          <p:cNvSpPr txBox="1">
            <a:spLocks noChangeArrowheads="1"/>
          </p:cNvSpPr>
          <p:nvPr/>
        </p:nvSpPr>
        <p:spPr bwMode="auto">
          <a:xfrm>
            <a:off x="6726238" y="1673225"/>
            <a:ext cx="59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7.9</a:t>
            </a:r>
          </a:p>
        </p:txBody>
      </p:sp>
      <p:sp>
        <p:nvSpPr>
          <p:cNvPr id="28684" name="Rectangle 1027"/>
          <p:cNvSpPr>
            <a:spLocks noChangeArrowheads="1"/>
          </p:cNvSpPr>
          <p:nvPr/>
        </p:nvSpPr>
        <p:spPr bwMode="auto">
          <a:xfrm>
            <a:off x="7654925" y="3271838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5" name="Text Box 1039"/>
          <p:cNvSpPr txBox="1">
            <a:spLocks noChangeArrowheads="1"/>
          </p:cNvSpPr>
          <p:nvPr/>
        </p:nvSpPr>
        <p:spPr bwMode="auto">
          <a:xfrm>
            <a:off x="7502525" y="3846514"/>
            <a:ext cx="9921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nodePtr</a:t>
            </a:r>
          </a:p>
        </p:txBody>
      </p:sp>
      <p:sp>
        <p:nvSpPr>
          <p:cNvPr id="28686" name="Rectangle 1029"/>
          <p:cNvSpPr>
            <a:spLocks noChangeArrowheads="1"/>
          </p:cNvSpPr>
          <p:nvPr/>
        </p:nvSpPr>
        <p:spPr bwMode="auto">
          <a:xfrm>
            <a:off x="7132638" y="2625725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7" name="Line 1036"/>
          <p:cNvSpPr>
            <a:spLocks noChangeShapeType="1"/>
          </p:cNvSpPr>
          <p:nvPr/>
        </p:nvSpPr>
        <p:spPr bwMode="auto">
          <a:xfrm>
            <a:off x="8123238" y="2930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032"/>
          <p:cNvSpPr>
            <a:spLocks noChangeArrowheads="1"/>
          </p:cNvSpPr>
          <p:nvPr/>
        </p:nvSpPr>
        <p:spPr bwMode="auto">
          <a:xfrm>
            <a:off x="7886700" y="2625725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9" name="Text Box 1041"/>
          <p:cNvSpPr txBox="1">
            <a:spLocks noChangeArrowheads="1"/>
          </p:cNvSpPr>
          <p:nvPr/>
        </p:nvSpPr>
        <p:spPr bwMode="auto">
          <a:xfrm>
            <a:off x="7151688" y="2706689"/>
            <a:ext cx="73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12.6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6446045" y="2515395"/>
            <a:ext cx="1531937" cy="752475"/>
          </a:xfrm>
          <a:prstGeom prst="curvedConnector3">
            <a:avLst>
              <a:gd name="adj1" fmla="val 16161"/>
            </a:avLst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ecagon 40"/>
          <p:cNvSpPr/>
          <p:nvPr/>
        </p:nvSpPr>
        <p:spPr>
          <a:xfrm>
            <a:off x="1774825" y="4357688"/>
            <a:ext cx="503238" cy="482600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0152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058"/>
          <p:cNvGrpSpPr>
            <a:grpSpLocks/>
          </p:cNvGrpSpPr>
          <p:nvPr/>
        </p:nvGrpSpPr>
        <p:grpSpPr bwMode="auto">
          <a:xfrm>
            <a:off x="3613150" y="1431926"/>
            <a:ext cx="6300788" cy="1751013"/>
            <a:chOff x="1335" y="1219"/>
            <a:chExt cx="3969" cy="1103"/>
          </a:xfrm>
        </p:grpSpPr>
        <p:sp>
          <p:nvSpPr>
            <p:cNvPr id="29713" name="Rectangle 1027"/>
            <p:cNvSpPr>
              <a:spLocks noChangeArrowheads="1"/>
            </p:cNvSpPr>
            <p:nvPr/>
          </p:nvSpPr>
          <p:spPr bwMode="auto">
            <a:xfrm>
              <a:off x="1384" y="1219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14" name="Rectangle 1029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15" name="Rectangle 1032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16" name="Line 1036"/>
            <p:cNvSpPr>
              <a:spLocks noChangeShapeType="1"/>
            </p:cNvSpPr>
            <p:nvPr/>
          </p:nvSpPr>
          <p:spPr bwMode="auto">
            <a:xfrm flipV="1">
              <a:off x="2784" y="1642"/>
              <a:ext cx="469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Text Box 1038"/>
            <p:cNvSpPr txBox="1">
              <a:spLocks noChangeArrowheads="1"/>
            </p:cNvSpPr>
            <p:nvPr/>
          </p:nvSpPr>
          <p:spPr bwMode="auto">
            <a:xfrm>
              <a:off x="4800" y="2031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9718" name="Text Box 1039"/>
            <p:cNvSpPr txBox="1">
              <a:spLocks noChangeArrowheads="1"/>
            </p:cNvSpPr>
            <p:nvPr/>
          </p:nvSpPr>
          <p:spPr bwMode="auto">
            <a:xfrm>
              <a:off x="1335" y="1555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29719" name="Text Box 1041"/>
            <p:cNvSpPr txBox="1">
              <a:spLocks noChangeArrowheads="1"/>
            </p:cNvSpPr>
            <p:nvPr/>
          </p:nvSpPr>
          <p:spPr bwMode="auto">
            <a:xfrm>
              <a:off x="2231" y="1920"/>
              <a:ext cx="3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2.5</a:t>
              </a:r>
            </a:p>
          </p:txBody>
        </p:sp>
        <p:sp>
          <p:nvSpPr>
            <p:cNvPr id="29720" name="Line 1049"/>
            <p:cNvSpPr>
              <a:spLocks noChangeShapeType="1"/>
            </p:cNvSpPr>
            <p:nvPr/>
          </p:nvSpPr>
          <p:spPr bwMode="auto">
            <a:xfrm>
              <a:off x="1552" y="20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77281" y="3425825"/>
            <a:ext cx="5715026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Courier New" pitchFamily="49" charset="0"/>
              </a:rPr>
              <a:t>else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{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 = head;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while (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-&gt;next)</a:t>
            </a:r>
          </a:p>
          <a:p>
            <a:pPr>
              <a:defRPr/>
            </a:pPr>
            <a:r>
              <a:rPr lang="en-US" altLang="en-US" sz="2400" dirty="0">
                <a:latin typeface="Courier New" pitchFamily="49" charset="0"/>
              </a:rPr>
              <a:t>      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-&gt;next;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    </a:t>
            </a:r>
            <a:r>
              <a:rPr lang="en-US" altLang="en-US" sz="2400" dirty="0" err="1">
                <a:latin typeface="Courier New" pitchFamily="49" charset="0"/>
              </a:rPr>
              <a:t>nodePtr</a:t>
            </a:r>
            <a:r>
              <a:rPr lang="en-US" altLang="en-US" sz="2400" dirty="0">
                <a:latin typeface="Courier New" pitchFamily="49" charset="0"/>
              </a:rPr>
              <a:t>-&gt;next = </a:t>
            </a:r>
            <a:r>
              <a:rPr lang="en-US" altLang="en-US" sz="2400" dirty="0" err="1">
                <a:latin typeface="Courier New" pitchFamily="49" charset="0"/>
              </a:rPr>
              <a:t>newNode</a:t>
            </a:r>
            <a:r>
              <a:rPr lang="en-US" altLang="en-US" sz="2400" dirty="0">
                <a:latin typeface="Courier New" pitchFamily="49" charset="0"/>
              </a:rPr>
              <a:t>;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29700" name="Rectangle 1029"/>
          <p:cNvSpPr>
            <a:spLocks noChangeArrowheads="1"/>
          </p:cNvSpPr>
          <p:nvPr/>
        </p:nvSpPr>
        <p:spPr bwMode="auto">
          <a:xfrm>
            <a:off x="6597650" y="156845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1" name="Rectangle 1032"/>
          <p:cNvSpPr>
            <a:spLocks noChangeArrowheads="1"/>
          </p:cNvSpPr>
          <p:nvPr/>
        </p:nvSpPr>
        <p:spPr bwMode="auto">
          <a:xfrm>
            <a:off x="7323138" y="1592263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" name="Line 1036"/>
          <p:cNvSpPr>
            <a:spLocks noChangeShapeType="1"/>
          </p:cNvSpPr>
          <p:nvPr/>
        </p:nvSpPr>
        <p:spPr bwMode="auto">
          <a:xfrm>
            <a:off x="7588250" y="1873250"/>
            <a:ext cx="0" cy="768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916363" y="2447926"/>
            <a:ext cx="0" cy="35401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Text Box 1041"/>
          <p:cNvSpPr txBox="1">
            <a:spLocks noChangeArrowheads="1"/>
          </p:cNvSpPr>
          <p:nvPr/>
        </p:nvSpPr>
        <p:spPr bwMode="auto">
          <a:xfrm>
            <a:off x="6726238" y="1673225"/>
            <a:ext cx="59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7.9</a:t>
            </a:r>
          </a:p>
        </p:txBody>
      </p:sp>
      <p:sp>
        <p:nvSpPr>
          <p:cNvPr id="29705" name="Rectangle 1027"/>
          <p:cNvSpPr>
            <a:spLocks noChangeArrowheads="1"/>
          </p:cNvSpPr>
          <p:nvPr/>
        </p:nvSpPr>
        <p:spPr bwMode="auto">
          <a:xfrm>
            <a:off x="5478463" y="1058863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6" name="Text Box 1039"/>
          <p:cNvSpPr txBox="1">
            <a:spLocks noChangeArrowheads="1"/>
          </p:cNvSpPr>
          <p:nvPr/>
        </p:nvSpPr>
        <p:spPr bwMode="auto">
          <a:xfrm>
            <a:off x="5210175" y="1587501"/>
            <a:ext cx="9921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nodePtr</a:t>
            </a:r>
          </a:p>
        </p:txBody>
      </p:sp>
      <p:sp>
        <p:nvSpPr>
          <p:cNvPr id="29707" name="Rectangle 1029"/>
          <p:cNvSpPr>
            <a:spLocks noChangeArrowheads="1"/>
          </p:cNvSpPr>
          <p:nvPr/>
        </p:nvSpPr>
        <p:spPr bwMode="auto">
          <a:xfrm>
            <a:off x="7132638" y="2625725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8" name="Line 1036"/>
          <p:cNvSpPr>
            <a:spLocks noChangeShapeType="1"/>
          </p:cNvSpPr>
          <p:nvPr/>
        </p:nvSpPr>
        <p:spPr bwMode="auto">
          <a:xfrm>
            <a:off x="8123238" y="2930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032"/>
          <p:cNvSpPr>
            <a:spLocks noChangeArrowheads="1"/>
          </p:cNvSpPr>
          <p:nvPr/>
        </p:nvSpPr>
        <p:spPr bwMode="auto">
          <a:xfrm>
            <a:off x="7886700" y="2625725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10" name="Text Box 1041"/>
          <p:cNvSpPr txBox="1">
            <a:spLocks noChangeArrowheads="1"/>
          </p:cNvSpPr>
          <p:nvPr/>
        </p:nvSpPr>
        <p:spPr bwMode="auto">
          <a:xfrm>
            <a:off x="7151688" y="2706689"/>
            <a:ext cx="73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12.6</a:t>
            </a: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5308601"/>
            <a:ext cx="43989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urved Connector 9"/>
          <p:cNvCxnSpPr>
            <a:endCxn id="29700" idx="1"/>
          </p:cNvCxnSpPr>
          <p:nvPr/>
        </p:nvCxnSpPr>
        <p:spPr>
          <a:xfrm>
            <a:off x="6046788" y="1300164"/>
            <a:ext cx="550862" cy="53498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31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Inserting a Node into a Linked List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Used to maintain a linked list in order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Requires two pointers to traverse the list: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pointer to locate the node with data value greater than that of node to be inserted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pointer to 'trail behind' one node, to point to node before point of insertion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New node is inserted between the nodes pointed at by these pointers</a:t>
            </a:r>
          </a:p>
        </p:txBody>
      </p:sp>
    </p:spTree>
    <p:extLst>
      <p:ext uri="{BB962C8B-B14F-4D97-AF65-F5344CB8AC3E}">
        <p14:creationId xmlns:p14="http://schemas.microsoft.com/office/powerpoint/2010/main" val="2785089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Inserting a Node into a Linked List</a:t>
            </a:r>
          </a:p>
        </p:txBody>
      </p:sp>
      <p:grpSp>
        <p:nvGrpSpPr>
          <p:cNvPr id="31747" name="Group 1058"/>
          <p:cNvGrpSpPr>
            <a:grpSpLocks/>
          </p:cNvGrpSpPr>
          <p:nvPr/>
        </p:nvGrpSpPr>
        <p:grpSpPr bwMode="auto">
          <a:xfrm>
            <a:off x="1884364" y="1752601"/>
            <a:ext cx="8240712" cy="3462338"/>
            <a:chOff x="227" y="1104"/>
            <a:chExt cx="5191" cy="2181"/>
          </a:xfrm>
        </p:grpSpPr>
        <p:sp>
          <p:nvSpPr>
            <p:cNvPr id="31749" name="Rectangle 1027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50" name="Rectangle 1028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51" name="Rectangle 1029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52" name="Rectangle 1030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53" name="Rectangle 1031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54" name="Rectangle 1032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55" name="Rectangle 1033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56" name="Line 1034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57" name="Line 1035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58" name="Line 1036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59" name="Line 1037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60" name="Text Box 1038"/>
            <p:cNvSpPr txBox="1">
              <a:spLocks noChangeArrowheads="1"/>
            </p:cNvSpPr>
            <p:nvPr/>
          </p:nvSpPr>
          <p:spPr bwMode="auto">
            <a:xfrm>
              <a:off x="4566" y="1940"/>
              <a:ext cx="5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1761" name="Text Box 1039"/>
            <p:cNvSpPr txBox="1">
              <a:spLocks noChangeArrowheads="1"/>
            </p:cNvSpPr>
            <p:nvPr/>
          </p:nvSpPr>
          <p:spPr bwMode="auto">
            <a:xfrm>
              <a:off x="227" y="2352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head</a:t>
              </a:r>
            </a:p>
          </p:txBody>
        </p:sp>
        <p:sp>
          <p:nvSpPr>
            <p:cNvPr id="31762" name="Text Box 1040"/>
            <p:cNvSpPr txBox="1">
              <a:spLocks noChangeArrowheads="1"/>
            </p:cNvSpPr>
            <p:nvPr/>
          </p:nvSpPr>
          <p:spPr bwMode="auto">
            <a:xfrm>
              <a:off x="1209" y="1920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763" name="Text Box 1041"/>
            <p:cNvSpPr txBox="1">
              <a:spLocks noChangeArrowheads="1"/>
            </p:cNvSpPr>
            <p:nvPr/>
          </p:nvSpPr>
          <p:spPr bwMode="auto">
            <a:xfrm>
              <a:off x="2265" y="1920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1764" name="Text Box 1042"/>
            <p:cNvSpPr txBox="1">
              <a:spLocks noChangeArrowheads="1"/>
            </p:cNvSpPr>
            <p:nvPr/>
          </p:nvSpPr>
          <p:spPr bwMode="auto">
            <a:xfrm>
              <a:off x="3513" y="1920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1765" name="Rectangle 1043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66" name="Rectangle 1044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67" name="Rectangle 1045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68" name="Line 1046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69" name="Text Box 1047"/>
            <p:cNvSpPr txBox="1">
              <a:spLocks noChangeArrowheads="1"/>
            </p:cNvSpPr>
            <p:nvPr/>
          </p:nvSpPr>
          <p:spPr bwMode="auto">
            <a:xfrm>
              <a:off x="831" y="3072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31770" name="Text Box 1048"/>
            <p:cNvSpPr txBox="1">
              <a:spLocks noChangeArrowheads="1"/>
            </p:cNvSpPr>
            <p:nvPr/>
          </p:nvSpPr>
          <p:spPr bwMode="auto">
            <a:xfrm>
              <a:off x="1785" y="2688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17</a:t>
              </a:r>
            </a:p>
          </p:txBody>
        </p:sp>
        <p:sp>
          <p:nvSpPr>
            <p:cNvPr id="31771" name="Line 1049"/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72" name="Text Box 1050"/>
            <p:cNvSpPr txBox="1">
              <a:spLocks noChangeArrowheads="1"/>
            </p:cNvSpPr>
            <p:nvPr/>
          </p:nvSpPr>
          <p:spPr bwMode="auto">
            <a:xfrm>
              <a:off x="2838" y="2708"/>
              <a:ext cx="58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1773" name="Rectangle 1051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74" name="Line 1052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75" name="Text Box 1053"/>
            <p:cNvSpPr txBox="1">
              <a:spLocks noChangeArrowheads="1"/>
            </p:cNvSpPr>
            <p:nvPr/>
          </p:nvSpPr>
          <p:spPr bwMode="auto">
            <a:xfrm>
              <a:off x="4623" y="1104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31776" name="Rectangle 1054"/>
            <p:cNvSpPr>
              <a:spLocks noChangeArrowheads="1"/>
            </p:cNvSpPr>
            <p:nvPr/>
          </p:nvSpPr>
          <p:spPr bwMode="auto">
            <a:xfrm>
              <a:off x="3600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1777" name="Line 1055"/>
            <p:cNvSpPr>
              <a:spLocks noChangeShapeType="1"/>
            </p:cNvSpPr>
            <p:nvPr/>
          </p:nvSpPr>
          <p:spPr bwMode="auto">
            <a:xfrm flipH="1">
              <a:off x="2400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78" name="Text Box 1056"/>
            <p:cNvSpPr txBox="1">
              <a:spLocks noChangeArrowheads="1"/>
            </p:cNvSpPr>
            <p:nvPr/>
          </p:nvSpPr>
          <p:spPr bwMode="auto">
            <a:xfrm>
              <a:off x="3183" y="1104"/>
              <a:ext cx="12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previousNode</a:t>
              </a:r>
            </a:p>
          </p:txBody>
        </p:sp>
      </p:grpSp>
      <p:sp>
        <p:nvSpPr>
          <p:cNvPr id="31748" name="Text Box 1057"/>
          <p:cNvSpPr txBox="1">
            <a:spLocks noChangeArrowheads="1"/>
          </p:cNvSpPr>
          <p:nvPr/>
        </p:nvSpPr>
        <p:spPr bwMode="auto">
          <a:xfrm>
            <a:off x="3276601" y="5486400"/>
            <a:ext cx="50417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New node created, correct position located</a:t>
            </a:r>
          </a:p>
        </p:txBody>
      </p:sp>
    </p:spTree>
    <p:extLst>
      <p:ext uri="{BB962C8B-B14F-4D97-AF65-F5344CB8AC3E}">
        <p14:creationId xmlns:p14="http://schemas.microsoft.com/office/powerpoint/2010/main" val="4084089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Inserting a Node into a Linked List</a:t>
            </a:r>
          </a:p>
        </p:txBody>
      </p:sp>
      <p:grpSp>
        <p:nvGrpSpPr>
          <p:cNvPr id="32771" name="Group 33"/>
          <p:cNvGrpSpPr>
            <a:grpSpLocks/>
          </p:cNvGrpSpPr>
          <p:nvPr/>
        </p:nvGrpSpPr>
        <p:grpSpPr bwMode="auto">
          <a:xfrm>
            <a:off x="1884364" y="1752601"/>
            <a:ext cx="8240712" cy="3462338"/>
            <a:chOff x="227" y="1104"/>
            <a:chExt cx="5191" cy="2181"/>
          </a:xfrm>
        </p:grpSpPr>
        <p:sp>
          <p:nvSpPr>
            <p:cNvPr id="32773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80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 flipH="1">
              <a:off x="1920" y="2112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83" name="Line 13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84" name="Text Box 14"/>
            <p:cNvSpPr txBox="1">
              <a:spLocks noChangeArrowheads="1"/>
            </p:cNvSpPr>
            <p:nvPr/>
          </p:nvSpPr>
          <p:spPr bwMode="auto">
            <a:xfrm>
              <a:off x="4566" y="1940"/>
              <a:ext cx="58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2785" name="Text Box 15"/>
            <p:cNvSpPr txBox="1">
              <a:spLocks noChangeArrowheads="1"/>
            </p:cNvSpPr>
            <p:nvPr/>
          </p:nvSpPr>
          <p:spPr bwMode="auto">
            <a:xfrm>
              <a:off x="227" y="2352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head</a:t>
              </a:r>
            </a:p>
          </p:txBody>
        </p:sp>
        <p:sp>
          <p:nvSpPr>
            <p:cNvPr id="32786" name="Text Box 16"/>
            <p:cNvSpPr txBox="1">
              <a:spLocks noChangeArrowheads="1"/>
            </p:cNvSpPr>
            <p:nvPr/>
          </p:nvSpPr>
          <p:spPr bwMode="auto">
            <a:xfrm>
              <a:off x="1209" y="1920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2787" name="Text Box 17"/>
            <p:cNvSpPr txBox="1">
              <a:spLocks noChangeArrowheads="1"/>
            </p:cNvSpPr>
            <p:nvPr/>
          </p:nvSpPr>
          <p:spPr bwMode="auto">
            <a:xfrm>
              <a:off x="2265" y="1920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2788" name="Text Box 18"/>
            <p:cNvSpPr txBox="1">
              <a:spLocks noChangeArrowheads="1"/>
            </p:cNvSpPr>
            <p:nvPr/>
          </p:nvSpPr>
          <p:spPr bwMode="auto">
            <a:xfrm>
              <a:off x="3513" y="1920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2789" name="Rectangle 19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90" name="Rectangle 20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91" name="Rectangle 21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92" name="Line 22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93" name="Text Box 23"/>
            <p:cNvSpPr txBox="1">
              <a:spLocks noChangeArrowheads="1"/>
            </p:cNvSpPr>
            <p:nvPr/>
          </p:nvSpPr>
          <p:spPr bwMode="auto">
            <a:xfrm>
              <a:off x="831" y="3072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32794" name="Text Box 24"/>
            <p:cNvSpPr txBox="1">
              <a:spLocks noChangeArrowheads="1"/>
            </p:cNvSpPr>
            <p:nvPr/>
          </p:nvSpPr>
          <p:spPr bwMode="auto">
            <a:xfrm>
              <a:off x="1785" y="2688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17</a:t>
              </a:r>
            </a:p>
          </p:txBody>
        </p:sp>
        <p:sp>
          <p:nvSpPr>
            <p:cNvPr id="32795" name="Line 25"/>
            <p:cNvSpPr>
              <a:spLocks noChangeShapeType="1"/>
            </p:cNvSpPr>
            <p:nvPr/>
          </p:nvSpPr>
          <p:spPr bwMode="auto">
            <a:xfrm flipV="1">
              <a:off x="2304" y="2256"/>
              <a:ext cx="13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96" name="Rectangle 26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797" name="Line 27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98" name="Text Box 28"/>
            <p:cNvSpPr txBox="1">
              <a:spLocks noChangeArrowheads="1"/>
            </p:cNvSpPr>
            <p:nvPr/>
          </p:nvSpPr>
          <p:spPr bwMode="auto">
            <a:xfrm>
              <a:off x="4623" y="1104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32799" name="Rectangle 29"/>
            <p:cNvSpPr>
              <a:spLocks noChangeArrowheads="1"/>
            </p:cNvSpPr>
            <p:nvPr/>
          </p:nvSpPr>
          <p:spPr bwMode="auto">
            <a:xfrm>
              <a:off x="3600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2800" name="Line 30"/>
            <p:cNvSpPr>
              <a:spLocks noChangeShapeType="1"/>
            </p:cNvSpPr>
            <p:nvPr/>
          </p:nvSpPr>
          <p:spPr bwMode="auto">
            <a:xfrm flipH="1">
              <a:off x="2400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801" name="Text Box 31"/>
            <p:cNvSpPr txBox="1">
              <a:spLocks noChangeArrowheads="1"/>
            </p:cNvSpPr>
            <p:nvPr/>
          </p:nvSpPr>
          <p:spPr bwMode="auto">
            <a:xfrm>
              <a:off x="3183" y="1104"/>
              <a:ext cx="12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previousNode</a:t>
              </a:r>
            </a:p>
          </p:txBody>
        </p:sp>
      </p:grpSp>
      <p:sp>
        <p:nvSpPr>
          <p:cNvPr id="32772" name="Text Box 32"/>
          <p:cNvSpPr txBox="1">
            <a:spLocks noChangeArrowheads="1"/>
          </p:cNvSpPr>
          <p:nvPr/>
        </p:nvSpPr>
        <p:spPr bwMode="auto">
          <a:xfrm>
            <a:off x="3276601" y="5486400"/>
            <a:ext cx="5086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New node inserted in order in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125735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4" y="1004889"/>
            <a:ext cx="71913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434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434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148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435601"/>
            <a:ext cx="2743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405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533400"/>
            <a:ext cx="7553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1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1828800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3232151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007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90512"/>
            <a:ext cx="8667750" cy="5591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419601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798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Traversing a Linked List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idx="1"/>
          </p:nvPr>
        </p:nvSpPr>
        <p:spPr>
          <a:xfrm>
            <a:off x="1549400" y="1536700"/>
            <a:ext cx="8382000" cy="4114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Visit each node in a linked list: display contents, validate data, etc.</a:t>
            </a:r>
          </a:p>
          <a:p>
            <a:pPr>
              <a:lnSpc>
                <a:spcPct val="80000"/>
              </a:lnSpc>
            </a:pPr>
            <a:r>
              <a:rPr lang="en-US" altLang="en-US" sz="3600" dirty="0" smtClean="0"/>
              <a:t>Basic process: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 smtClean="0"/>
              <a:t>set a pointer to the contents of the head pointer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 smtClean="0"/>
              <a:t>while pointer is not a null pointer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process data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go to the next node by setting the pointer to the pointer field of the current node in the list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 smtClean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990231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Introduction to the Linked List ADT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6275"/>
            <a:ext cx="7999413" cy="1455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smtClean="0"/>
              <a:t>Linked list</a:t>
            </a:r>
            <a:r>
              <a:rPr lang="en-US" altLang="en-US" smtClean="0"/>
              <a:t>: set of data structures (</a:t>
            </a:r>
            <a:r>
              <a:rPr lang="en-US" altLang="en-US" u="sng" smtClean="0"/>
              <a:t>nodes</a:t>
            </a:r>
            <a:r>
              <a:rPr lang="en-US" altLang="en-US" smtClean="0"/>
              <a:t>) that contain references to other data structures</a:t>
            </a:r>
          </a:p>
        </p:txBody>
      </p:sp>
      <p:grpSp>
        <p:nvGrpSpPr>
          <p:cNvPr id="5124" name="Group 17"/>
          <p:cNvGrpSpPr>
            <a:grpSpLocks/>
          </p:cNvGrpSpPr>
          <p:nvPr/>
        </p:nvGrpSpPr>
        <p:grpSpPr bwMode="auto">
          <a:xfrm>
            <a:off x="1989138" y="3886202"/>
            <a:ext cx="7720012" cy="1220788"/>
            <a:chOff x="341" y="2592"/>
            <a:chExt cx="4863" cy="769"/>
          </a:xfrm>
        </p:grpSpPr>
        <p:sp>
          <p:nvSpPr>
            <p:cNvPr id="5125" name="Rectangle 4"/>
            <p:cNvSpPr>
              <a:spLocks noChangeArrowheads="1"/>
            </p:cNvSpPr>
            <p:nvPr/>
          </p:nvSpPr>
          <p:spPr bwMode="auto">
            <a:xfrm>
              <a:off x="432" y="2592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1152" y="259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2256" y="259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3504" y="259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2736" y="259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3984" y="259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>
              <a:off x="624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12"/>
            <p:cNvSpPr>
              <a:spLocks noChangeShapeType="1"/>
            </p:cNvSpPr>
            <p:nvPr/>
          </p:nvSpPr>
          <p:spPr bwMode="auto">
            <a:xfrm>
              <a:off x="1776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Line 13"/>
            <p:cNvSpPr>
              <a:spLocks noChangeShapeType="1"/>
            </p:cNvSpPr>
            <p:nvPr/>
          </p:nvSpPr>
          <p:spPr bwMode="auto">
            <a:xfrm>
              <a:off x="2880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4"/>
            <p:cNvSpPr>
              <a:spLocks noChangeShapeType="1"/>
            </p:cNvSpPr>
            <p:nvPr/>
          </p:nvSpPr>
          <p:spPr bwMode="auto">
            <a:xfrm>
              <a:off x="4128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Text Box 15"/>
            <p:cNvSpPr txBox="1">
              <a:spLocks noChangeArrowheads="1"/>
            </p:cNvSpPr>
            <p:nvPr/>
          </p:nvSpPr>
          <p:spPr bwMode="auto">
            <a:xfrm>
              <a:off x="4700" y="2612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37" name="Text Box 16"/>
            <p:cNvSpPr txBox="1">
              <a:spLocks noChangeArrowheads="1"/>
            </p:cNvSpPr>
            <p:nvPr/>
          </p:nvSpPr>
          <p:spPr bwMode="auto">
            <a:xfrm>
              <a:off x="341" y="3024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54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Traversing a Linked List</a:t>
            </a:r>
          </a:p>
        </p:txBody>
      </p:sp>
      <p:grpSp>
        <p:nvGrpSpPr>
          <p:cNvPr id="37891" name="Group 22"/>
          <p:cNvGrpSpPr>
            <a:grpSpLocks/>
          </p:cNvGrpSpPr>
          <p:nvPr/>
        </p:nvGrpSpPr>
        <p:grpSpPr bwMode="auto">
          <a:xfrm>
            <a:off x="1825626" y="1676400"/>
            <a:ext cx="8405813" cy="2663826"/>
            <a:chOff x="190" y="1104"/>
            <a:chExt cx="5295" cy="1678"/>
          </a:xfrm>
        </p:grpSpPr>
        <p:sp>
          <p:nvSpPr>
            <p:cNvPr id="37893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894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00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903" name="Text Box 13"/>
            <p:cNvSpPr txBox="1">
              <a:spLocks noChangeArrowheads="1"/>
            </p:cNvSpPr>
            <p:nvPr/>
          </p:nvSpPr>
          <p:spPr bwMode="auto">
            <a:xfrm>
              <a:off x="4528" y="1940"/>
              <a:ext cx="65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04" name="Text Box 14"/>
            <p:cNvSpPr txBox="1">
              <a:spLocks noChangeArrowheads="1"/>
            </p:cNvSpPr>
            <p:nvPr/>
          </p:nvSpPr>
          <p:spPr bwMode="auto">
            <a:xfrm>
              <a:off x="190" y="2352"/>
              <a:ext cx="549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head</a:t>
              </a:r>
            </a:p>
          </p:txBody>
        </p:sp>
        <p:sp>
          <p:nvSpPr>
            <p:cNvPr id="37905" name="Text Box 15"/>
            <p:cNvSpPr txBox="1">
              <a:spLocks noChangeArrowheads="1"/>
            </p:cNvSpPr>
            <p:nvPr/>
          </p:nvSpPr>
          <p:spPr bwMode="auto">
            <a:xfrm>
              <a:off x="1199" y="1920"/>
              <a:ext cx="2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7906" name="Text Box 16"/>
            <p:cNvSpPr txBox="1">
              <a:spLocks noChangeArrowheads="1"/>
            </p:cNvSpPr>
            <p:nvPr/>
          </p:nvSpPr>
          <p:spPr bwMode="auto">
            <a:xfrm>
              <a:off x="2246" y="1920"/>
              <a:ext cx="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7907" name="Text Box 17"/>
            <p:cNvSpPr txBox="1">
              <a:spLocks noChangeArrowheads="1"/>
            </p:cNvSpPr>
            <p:nvPr/>
          </p:nvSpPr>
          <p:spPr bwMode="auto">
            <a:xfrm>
              <a:off x="3494" y="1920"/>
              <a:ext cx="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09" name="Line 19"/>
            <p:cNvSpPr>
              <a:spLocks noChangeShapeType="1"/>
            </p:cNvSpPr>
            <p:nvPr/>
          </p:nvSpPr>
          <p:spPr bwMode="auto">
            <a:xfrm flipH="1">
              <a:off x="1344" y="1536"/>
              <a:ext cx="36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910" name="Text Box 20"/>
            <p:cNvSpPr txBox="1">
              <a:spLocks noChangeArrowheads="1"/>
            </p:cNvSpPr>
            <p:nvPr/>
          </p:nvSpPr>
          <p:spPr bwMode="auto">
            <a:xfrm>
              <a:off x="4556" y="1104"/>
              <a:ext cx="92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nodePtr</a:t>
              </a:r>
            </a:p>
          </p:txBody>
        </p:sp>
      </p:grpSp>
      <p:sp>
        <p:nvSpPr>
          <p:cNvPr id="37892" name="Text Box 21"/>
          <p:cNvSpPr txBox="1">
            <a:spLocks noChangeArrowheads="1"/>
          </p:cNvSpPr>
          <p:nvPr/>
        </p:nvSpPr>
        <p:spPr bwMode="auto">
          <a:xfrm>
            <a:off x="2474913" y="4632326"/>
            <a:ext cx="78685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A8218"/>
                </a:solidFill>
                <a:latin typeface="Courier New" panose="02070309020205020404" pitchFamily="49" charset="0"/>
              </a:rPr>
              <a:t>nodePtr</a:t>
            </a:r>
            <a:r>
              <a:rPr lang="en-US" altLang="en-US" sz="2400" dirty="0">
                <a:solidFill>
                  <a:srgbClr val="FA8218"/>
                </a:solidFill>
              </a:rPr>
              <a:t> points to the node containing </a:t>
            </a:r>
            <a:r>
              <a:rPr lang="en-US" altLang="en-US" sz="2400" dirty="0">
                <a:solidFill>
                  <a:srgbClr val="FA8218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400" dirty="0">
                <a:solidFill>
                  <a:srgbClr val="FA8218"/>
                </a:solidFill>
              </a:rPr>
              <a:t>, then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A8218"/>
                </a:solidFill>
              </a:rPr>
              <a:t>node containing </a:t>
            </a:r>
            <a:r>
              <a:rPr lang="en-US" altLang="en-US" sz="2400" dirty="0">
                <a:solidFill>
                  <a:srgbClr val="FA8218"/>
                </a:solidFill>
                <a:latin typeface="Courier New" panose="02070309020205020404" pitchFamily="49" charset="0"/>
              </a:rPr>
              <a:t>13</a:t>
            </a:r>
            <a:r>
              <a:rPr lang="en-US" altLang="en-US" sz="2400" dirty="0">
                <a:solidFill>
                  <a:srgbClr val="FA8218"/>
                </a:solidFill>
              </a:rPr>
              <a:t>, then the node containing </a:t>
            </a:r>
            <a:r>
              <a:rPr lang="en-US" altLang="en-US" sz="2400" dirty="0">
                <a:solidFill>
                  <a:srgbClr val="FA8218"/>
                </a:solidFill>
                <a:latin typeface="Courier New" panose="02070309020205020404" pitchFamily="49" charset="0"/>
              </a:rPr>
              <a:t>19</a:t>
            </a:r>
            <a:r>
              <a:rPr lang="en-US" altLang="en-US" sz="2400" dirty="0">
                <a:solidFill>
                  <a:srgbClr val="FA8218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A8218"/>
                </a:solidFill>
              </a:rPr>
              <a:t>then points to the null pointer, and the list traversal stops</a:t>
            </a:r>
            <a:endParaRPr lang="en-US" altLang="en-US" sz="2400" dirty="0">
              <a:solidFill>
                <a:srgbClr val="FA8218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18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Used to remove a node from a linked list</a:t>
            </a:r>
          </a:p>
          <a:p>
            <a:r>
              <a:rPr lang="en-US" altLang="en-US" sz="3600" dirty="0" smtClean="0"/>
              <a:t>If list uses dynamic memory, then delete node from memory</a:t>
            </a:r>
          </a:p>
          <a:p>
            <a:r>
              <a:rPr lang="en-US" altLang="en-US" sz="3600" dirty="0" smtClean="0"/>
              <a:t>Requires two pointers: one to locate the node to be deleted, one to point to the node before the node to be deleted</a:t>
            </a:r>
          </a:p>
        </p:txBody>
      </p:sp>
    </p:spTree>
    <p:extLst>
      <p:ext uri="{BB962C8B-B14F-4D97-AF65-F5344CB8AC3E}">
        <p14:creationId xmlns:p14="http://schemas.microsoft.com/office/powerpoint/2010/main" val="1862433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</a:t>
            </a:r>
          </a:p>
        </p:txBody>
      </p:sp>
      <p:grpSp>
        <p:nvGrpSpPr>
          <p:cNvPr id="39939" name="Group 26"/>
          <p:cNvGrpSpPr>
            <a:grpSpLocks/>
          </p:cNvGrpSpPr>
          <p:nvPr/>
        </p:nvGrpSpPr>
        <p:grpSpPr bwMode="auto">
          <a:xfrm>
            <a:off x="1887538" y="1905000"/>
            <a:ext cx="7812088" cy="2565401"/>
            <a:chOff x="229" y="1440"/>
            <a:chExt cx="4921" cy="1616"/>
          </a:xfrm>
        </p:grpSpPr>
        <p:sp>
          <p:nvSpPr>
            <p:cNvPr id="39941" name="Rectangle 3"/>
            <p:cNvSpPr>
              <a:spLocks noChangeArrowheads="1"/>
            </p:cNvSpPr>
            <p:nvPr/>
          </p:nvSpPr>
          <p:spPr bwMode="auto">
            <a:xfrm>
              <a:off x="339" y="225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2" name="Rectangle 4"/>
            <p:cNvSpPr>
              <a:spLocks noChangeArrowheads="1"/>
            </p:cNvSpPr>
            <p:nvPr/>
          </p:nvSpPr>
          <p:spPr bwMode="auto">
            <a:xfrm>
              <a:off x="1059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2163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3411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1539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2643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3891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8" name="Line 10"/>
            <p:cNvSpPr>
              <a:spLocks noChangeShapeType="1"/>
            </p:cNvSpPr>
            <p:nvPr/>
          </p:nvSpPr>
          <p:spPr bwMode="auto">
            <a:xfrm>
              <a:off x="531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1683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87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951" name="Line 13"/>
            <p:cNvSpPr>
              <a:spLocks noChangeShapeType="1"/>
            </p:cNvSpPr>
            <p:nvPr/>
          </p:nvSpPr>
          <p:spPr bwMode="auto">
            <a:xfrm>
              <a:off x="4035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952" name="Text Box 14"/>
            <p:cNvSpPr txBox="1">
              <a:spLocks noChangeArrowheads="1"/>
            </p:cNvSpPr>
            <p:nvPr/>
          </p:nvSpPr>
          <p:spPr bwMode="auto">
            <a:xfrm>
              <a:off x="4569" y="2276"/>
              <a:ext cx="5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9953" name="Text Box 15"/>
            <p:cNvSpPr txBox="1">
              <a:spLocks noChangeArrowheads="1"/>
            </p:cNvSpPr>
            <p:nvPr/>
          </p:nvSpPr>
          <p:spPr bwMode="auto">
            <a:xfrm>
              <a:off x="229" y="2688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head</a:t>
              </a:r>
            </a:p>
          </p:txBody>
        </p:sp>
        <p:sp>
          <p:nvSpPr>
            <p:cNvPr id="39954" name="Text Box 16"/>
            <p:cNvSpPr txBox="1">
              <a:spLocks noChangeArrowheads="1"/>
            </p:cNvSpPr>
            <p:nvPr/>
          </p:nvSpPr>
          <p:spPr bwMode="auto">
            <a:xfrm>
              <a:off x="1212" y="2256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9955" name="Text Box 17"/>
            <p:cNvSpPr txBox="1">
              <a:spLocks noChangeArrowheads="1"/>
            </p:cNvSpPr>
            <p:nvPr/>
          </p:nvSpPr>
          <p:spPr bwMode="auto">
            <a:xfrm>
              <a:off x="2268" y="2256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9956" name="Text Box 18"/>
            <p:cNvSpPr txBox="1">
              <a:spLocks noChangeArrowheads="1"/>
            </p:cNvSpPr>
            <p:nvPr/>
          </p:nvSpPr>
          <p:spPr bwMode="auto">
            <a:xfrm>
              <a:off x="3516" y="2256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9957" name="Rectangle 19"/>
            <p:cNvSpPr>
              <a:spLocks noChangeArrowheads="1"/>
            </p:cNvSpPr>
            <p:nvPr/>
          </p:nvSpPr>
          <p:spPr bwMode="auto">
            <a:xfrm>
              <a:off x="2016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8" name="Line 20"/>
            <p:cNvSpPr>
              <a:spLocks noChangeShapeType="1"/>
            </p:cNvSpPr>
            <p:nvPr/>
          </p:nvSpPr>
          <p:spPr bwMode="auto">
            <a:xfrm>
              <a:off x="2208" y="1872"/>
              <a:ext cx="19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959" name="Text Box 21"/>
            <p:cNvSpPr txBox="1">
              <a:spLocks noChangeArrowheads="1"/>
            </p:cNvSpPr>
            <p:nvPr/>
          </p:nvSpPr>
          <p:spPr bwMode="auto">
            <a:xfrm>
              <a:off x="1791" y="1440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39960" name="Rectangle 22"/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1" name="Line 23"/>
            <p:cNvSpPr>
              <a:spLocks noChangeShapeType="1"/>
            </p:cNvSpPr>
            <p:nvPr/>
          </p:nvSpPr>
          <p:spPr bwMode="auto">
            <a:xfrm>
              <a:off x="960" y="1872"/>
              <a:ext cx="3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962" name="Text Box 24"/>
            <p:cNvSpPr txBox="1">
              <a:spLocks noChangeArrowheads="1"/>
            </p:cNvSpPr>
            <p:nvPr/>
          </p:nvSpPr>
          <p:spPr bwMode="auto">
            <a:xfrm>
              <a:off x="351" y="1440"/>
              <a:ext cx="128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previousNode</a:t>
              </a:r>
            </a:p>
          </p:txBody>
        </p:sp>
      </p:grpSp>
      <p:sp>
        <p:nvSpPr>
          <p:cNvPr id="39940" name="Text Box 25"/>
          <p:cNvSpPr txBox="1">
            <a:spLocks noChangeArrowheads="1"/>
          </p:cNvSpPr>
          <p:nvPr/>
        </p:nvSpPr>
        <p:spPr bwMode="auto">
          <a:xfrm>
            <a:off x="3276600" y="5507038"/>
            <a:ext cx="5315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Locating the node containing </a:t>
            </a:r>
            <a:r>
              <a:rPr lang="en-US" altLang="en-US" sz="2800">
                <a:latin typeface="Courier New" panose="02070309020205020404" pitchFamily="49" charset="0"/>
              </a:rPr>
              <a:t>13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53417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</a:t>
            </a:r>
          </a:p>
        </p:txBody>
      </p:sp>
      <p:sp>
        <p:nvSpPr>
          <p:cNvPr id="40963" name="Text Box 25"/>
          <p:cNvSpPr txBox="1">
            <a:spLocks noChangeArrowheads="1"/>
          </p:cNvSpPr>
          <p:nvPr/>
        </p:nvSpPr>
        <p:spPr bwMode="auto">
          <a:xfrm>
            <a:off x="2514601" y="5334001"/>
            <a:ext cx="776687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A8218"/>
                </a:solidFill>
              </a:rPr>
              <a:t>Adjusting pointer around the node to be deleted</a:t>
            </a:r>
          </a:p>
        </p:txBody>
      </p:sp>
      <p:grpSp>
        <p:nvGrpSpPr>
          <p:cNvPr id="40964" name="Group 30"/>
          <p:cNvGrpSpPr>
            <a:grpSpLocks/>
          </p:cNvGrpSpPr>
          <p:nvPr/>
        </p:nvGrpSpPr>
        <p:grpSpPr bwMode="auto">
          <a:xfrm>
            <a:off x="1887538" y="1838325"/>
            <a:ext cx="7812088" cy="2565401"/>
            <a:chOff x="229" y="1440"/>
            <a:chExt cx="4921" cy="1616"/>
          </a:xfrm>
        </p:grpSpPr>
        <p:sp>
          <p:nvSpPr>
            <p:cNvPr id="40965" name="Rectangle 3"/>
            <p:cNvSpPr>
              <a:spLocks noChangeArrowheads="1"/>
            </p:cNvSpPr>
            <p:nvPr/>
          </p:nvSpPr>
          <p:spPr bwMode="auto">
            <a:xfrm>
              <a:off x="339" y="225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1059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2163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3411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69" name="Rectangle 7"/>
            <p:cNvSpPr>
              <a:spLocks noChangeArrowheads="1"/>
            </p:cNvSpPr>
            <p:nvPr/>
          </p:nvSpPr>
          <p:spPr bwMode="auto">
            <a:xfrm>
              <a:off x="1539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70" name="Rectangle 8"/>
            <p:cNvSpPr>
              <a:spLocks noChangeArrowheads="1"/>
            </p:cNvSpPr>
            <p:nvPr/>
          </p:nvSpPr>
          <p:spPr bwMode="auto">
            <a:xfrm>
              <a:off x="2643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71" name="Rectangle 9"/>
            <p:cNvSpPr>
              <a:spLocks noChangeArrowheads="1"/>
            </p:cNvSpPr>
            <p:nvPr/>
          </p:nvSpPr>
          <p:spPr bwMode="auto">
            <a:xfrm>
              <a:off x="3891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531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1683" y="2448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974" name="Line 12"/>
            <p:cNvSpPr>
              <a:spLocks noChangeShapeType="1"/>
            </p:cNvSpPr>
            <p:nvPr/>
          </p:nvSpPr>
          <p:spPr bwMode="auto">
            <a:xfrm flipV="1">
              <a:off x="3120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>
              <a:off x="4035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4569" y="2276"/>
              <a:ext cx="5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0977" name="Text Box 15"/>
            <p:cNvSpPr txBox="1">
              <a:spLocks noChangeArrowheads="1"/>
            </p:cNvSpPr>
            <p:nvPr/>
          </p:nvSpPr>
          <p:spPr bwMode="auto">
            <a:xfrm>
              <a:off x="229" y="2688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head</a:t>
              </a:r>
            </a:p>
          </p:txBody>
        </p:sp>
        <p:sp>
          <p:nvSpPr>
            <p:cNvPr id="40978" name="Text Box 16"/>
            <p:cNvSpPr txBox="1">
              <a:spLocks noChangeArrowheads="1"/>
            </p:cNvSpPr>
            <p:nvPr/>
          </p:nvSpPr>
          <p:spPr bwMode="auto">
            <a:xfrm>
              <a:off x="1212" y="2256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0979" name="Text Box 17"/>
            <p:cNvSpPr txBox="1">
              <a:spLocks noChangeArrowheads="1"/>
            </p:cNvSpPr>
            <p:nvPr/>
          </p:nvSpPr>
          <p:spPr bwMode="auto">
            <a:xfrm>
              <a:off x="2268" y="2256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40980" name="Text Box 18"/>
            <p:cNvSpPr txBox="1">
              <a:spLocks noChangeArrowheads="1"/>
            </p:cNvSpPr>
            <p:nvPr/>
          </p:nvSpPr>
          <p:spPr bwMode="auto">
            <a:xfrm>
              <a:off x="3516" y="2256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40981" name="Rectangle 19"/>
            <p:cNvSpPr>
              <a:spLocks noChangeArrowheads="1"/>
            </p:cNvSpPr>
            <p:nvPr/>
          </p:nvSpPr>
          <p:spPr bwMode="auto">
            <a:xfrm>
              <a:off x="2016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>
              <a:off x="2208" y="1872"/>
              <a:ext cx="19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983" name="Text Box 21"/>
            <p:cNvSpPr txBox="1">
              <a:spLocks noChangeArrowheads="1"/>
            </p:cNvSpPr>
            <p:nvPr/>
          </p:nvSpPr>
          <p:spPr bwMode="auto">
            <a:xfrm>
              <a:off x="1791" y="1440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40984" name="Rectangle 22"/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85" name="Line 23"/>
            <p:cNvSpPr>
              <a:spLocks noChangeShapeType="1"/>
            </p:cNvSpPr>
            <p:nvPr/>
          </p:nvSpPr>
          <p:spPr bwMode="auto">
            <a:xfrm>
              <a:off x="960" y="1872"/>
              <a:ext cx="3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986" name="Text Box 24"/>
            <p:cNvSpPr txBox="1">
              <a:spLocks noChangeArrowheads="1"/>
            </p:cNvSpPr>
            <p:nvPr/>
          </p:nvSpPr>
          <p:spPr bwMode="auto">
            <a:xfrm>
              <a:off x="351" y="1440"/>
              <a:ext cx="128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previousNode</a:t>
              </a:r>
            </a:p>
          </p:txBody>
        </p:sp>
        <p:sp>
          <p:nvSpPr>
            <p:cNvPr id="40987" name="Line 26"/>
            <p:cNvSpPr>
              <a:spLocks noChangeShapeType="1"/>
            </p:cNvSpPr>
            <p:nvPr/>
          </p:nvSpPr>
          <p:spPr bwMode="auto">
            <a:xfrm flipH="1">
              <a:off x="1968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1968" y="27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3120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990" name="Line 29"/>
            <p:cNvSpPr>
              <a:spLocks noChangeShapeType="1"/>
            </p:cNvSpPr>
            <p:nvPr/>
          </p:nvSpPr>
          <p:spPr bwMode="auto">
            <a:xfrm>
              <a:off x="2736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016510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</a:t>
            </a:r>
          </a:p>
        </p:txBody>
      </p:sp>
      <p:grpSp>
        <p:nvGrpSpPr>
          <p:cNvPr id="41987" name="Group 1046"/>
          <p:cNvGrpSpPr>
            <a:grpSpLocks/>
          </p:cNvGrpSpPr>
          <p:nvPr/>
        </p:nvGrpSpPr>
        <p:grpSpPr bwMode="auto">
          <a:xfrm>
            <a:off x="1887538" y="2057400"/>
            <a:ext cx="7812088" cy="2565401"/>
            <a:chOff x="229" y="1440"/>
            <a:chExt cx="4921" cy="1616"/>
          </a:xfrm>
        </p:grpSpPr>
        <p:sp>
          <p:nvSpPr>
            <p:cNvPr id="41989" name="Rectangle 1027"/>
            <p:cNvSpPr>
              <a:spLocks noChangeArrowheads="1"/>
            </p:cNvSpPr>
            <p:nvPr/>
          </p:nvSpPr>
          <p:spPr bwMode="auto">
            <a:xfrm>
              <a:off x="339" y="225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1990" name="Rectangle 1028"/>
            <p:cNvSpPr>
              <a:spLocks noChangeArrowheads="1"/>
            </p:cNvSpPr>
            <p:nvPr/>
          </p:nvSpPr>
          <p:spPr bwMode="auto">
            <a:xfrm>
              <a:off x="1059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1991" name="Rectangle 1029"/>
            <p:cNvSpPr>
              <a:spLocks noChangeArrowheads="1"/>
            </p:cNvSpPr>
            <p:nvPr/>
          </p:nvSpPr>
          <p:spPr bwMode="auto">
            <a:xfrm>
              <a:off x="3411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1992" name="Rectangle 1030"/>
            <p:cNvSpPr>
              <a:spLocks noChangeArrowheads="1"/>
            </p:cNvSpPr>
            <p:nvPr/>
          </p:nvSpPr>
          <p:spPr bwMode="auto">
            <a:xfrm>
              <a:off x="1539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1993" name="Rectangle 1031"/>
            <p:cNvSpPr>
              <a:spLocks noChangeArrowheads="1"/>
            </p:cNvSpPr>
            <p:nvPr/>
          </p:nvSpPr>
          <p:spPr bwMode="auto">
            <a:xfrm>
              <a:off x="3891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1994" name="Line 1032"/>
            <p:cNvSpPr>
              <a:spLocks noChangeShapeType="1"/>
            </p:cNvSpPr>
            <p:nvPr/>
          </p:nvSpPr>
          <p:spPr bwMode="auto">
            <a:xfrm>
              <a:off x="531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995" name="Line 1033"/>
            <p:cNvSpPr>
              <a:spLocks noChangeShapeType="1"/>
            </p:cNvSpPr>
            <p:nvPr/>
          </p:nvSpPr>
          <p:spPr bwMode="auto">
            <a:xfrm>
              <a:off x="1683" y="2448"/>
              <a:ext cx="1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996" name="Line 1034"/>
            <p:cNvSpPr>
              <a:spLocks noChangeShapeType="1"/>
            </p:cNvSpPr>
            <p:nvPr/>
          </p:nvSpPr>
          <p:spPr bwMode="auto">
            <a:xfrm>
              <a:off x="4035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997" name="Text Box 1035"/>
            <p:cNvSpPr txBox="1">
              <a:spLocks noChangeArrowheads="1"/>
            </p:cNvSpPr>
            <p:nvPr/>
          </p:nvSpPr>
          <p:spPr bwMode="auto">
            <a:xfrm>
              <a:off x="4569" y="2276"/>
              <a:ext cx="5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1998" name="Text Box 1036"/>
            <p:cNvSpPr txBox="1">
              <a:spLocks noChangeArrowheads="1"/>
            </p:cNvSpPr>
            <p:nvPr/>
          </p:nvSpPr>
          <p:spPr bwMode="auto">
            <a:xfrm>
              <a:off x="229" y="2688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head</a:t>
              </a:r>
            </a:p>
          </p:txBody>
        </p:sp>
        <p:sp>
          <p:nvSpPr>
            <p:cNvPr id="41999" name="Text Box 1037"/>
            <p:cNvSpPr txBox="1">
              <a:spLocks noChangeArrowheads="1"/>
            </p:cNvSpPr>
            <p:nvPr/>
          </p:nvSpPr>
          <p:spPr bwMode="auto">
            <a:xfrm>
              <a:off x="1212" y="2256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2000" name="Text Box 1038"/>
            <p:cNvSpPr txBox="1">
              <a:spLocks noChangeArrowheads="1"/>
            </p:cNvSpPr>
            <p:nvPr/>
          </p:nvSpPr>
          <p:spPr bwMode="auto">
            <a:xfrm>
              <a:off x="3516" y="2256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42001" name="Rectangle 1039"/>
            <p:cNvSpPr>
              <a:spLocks noChangeArrowheads="1"/>
            </p:cNvSpPr>
            <p:nvPr/>
          </p:nvSpPr>
          <p:spPr bwMode="auto">
            <a:xfrm>
              <a:off x="2016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2002" name="Line 1040"/>
            <p:cNvSpPr>
              <a:spLocks noChangeShapeType="1"/>
            </p:cNvSpPr>
            <p:nvPr/>
          </p:nvSpPr>
          <p:spPr bwMode="auto">
            <a:xfrm>
              <a:off x="2208" y="1872"/>
              <a:ext cx="19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2003" name="Text Box 1041"/>
            <p:cNvSpPr txBox="1">
              <a:spLocks noChangeArrowheads="1"/>
            </p:cNvSpPr>
            <p:nvPr/>
          </p:nvSpPr>
          <p:spPr bwMode="auto">
            <a:xfrm>
              <a:off x="1791" y="1440"/>
              <a:ext cx="79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42004" name="Rectangle 1042"/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2005" name="Line 1043"/>
            <p:cNvSpPr>
              <a:spLocks noChangeShapeType="1"/>
            </p:cNvSpPr>
            <p:nvPr/>
          </p:nvSpPr>
          <p:spPr bwMode="auto">
            <a:xfrm>
              <a:off x="960" y="1872"/>
              <a:ext cx="3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2006" name="Text Box 1044"/>
            <p:cNvSpPr txBox="1">
              <a:spLocks noChangeArrowheads="1"/>
            </p:cNvSpPr>
            <p:nvPr/>
          </p:nvSpPr>
          <p:spPr bwMode="auto">
            <a:xfrm>
              <a:off x="351" y="1440"/>
              <a:ext cx="128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previousNode</a:t>
              </a:r>
            </a:p>
          </p:txBody>
        </p:sp>
      </p:grpSp>
      <p:sp>
        <p:nvSpPr>
          <p:cNvPr id="41988" name="Text Box 1045"/>
          <p:cNvSpPr txBox="1">
            <a:spLocks noChangeArrowheads="1"/>
          </p:cNvSpPr>
          <p:nvPr/>
        </p:nvSpPr>
        <p:spPr bwMode="auto">
          <a:xfrm>
            <a:off x="2438401" y="5486400"/>
            <a:ext cx="77348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A8218"/>
                </a:solidFill>
              </a:rPr>
              <a:t>Linked list after deleting the node containing </a:t>
            </a:r>
            <a:r>
              <a:rPr lang="en-US" altLang="en-US" sz="2800" dirty="0">
                <a:solidFill>
                  <a:srgbClr val="FA8218"/>
                </a:solidFill>
                <a:latin typeface="Courier New" panose="02070309020205020404" pitchFamily="49" charset="0"/>
              </a:rPr>
              <a:t>13</a:t>
            </a:r>
            <a:endParaRPr lang="en-US" altLang="en-US" sz="2800" dirty="0">
              <a:solidFill>
                <a:srgbClr val="FA82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54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6" y="1676400"/>
            <a:ext cx="9377923" cy="281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552701"/>
            <a:ext cx="339617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54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97487"/>
            <a:ext cx="9240839" cy="522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593726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011000"/>
            <a:ext cx="3251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19" y="3957395"/>
            <a:ext cx="6927294" cy="43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271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6" y="1612900"/>
            <a:ext cx="9604994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3009900"/>
            <a:ext cx="5069706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4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" y="414337"/>
            <a:ext cx="9458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8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6357"/>
            <a:ext cx="8534400" cy="6079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500063"/>
            <a:ext cx="4343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463800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455319"/>
            <a:ext cx="4343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544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Introduction to the Linked List ADT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3100"/>
            <a:ext cx="7999413" cy="37417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mtClean="0"/>
              <a:t>References may be addresses or array indices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Data structures can be added to or removed from the linked list during execution</a:t>
            </a:r>
            <a:endParaRPr lang="en-US" altLang="en-US" u="sng" smtClean="0"/>
          </a:p>
        </p:txBody>
      </p:sp>
      <p:grpSp>
        <p:nvGrpSpPr>
          <p:cNvPr id="6148" name="Group 22"/>
          <p:cNvGrpSpPr>
            <a:grpSpLocks noChangeAspect="1"/>
          </p:cNvGrpSpPr>
          <p:nvPr/>
        </p:nvGrpSpPr>
        <p:grpSpPr bwMode="auto">
          <a:xfrm>
            <a:off x="1867180" y="3733799"/>
            <a:ext cx="8040408" cy="2305760"/>
            <a:chOff x="38" y="2352"/>
            <a:chExt cx="5436" cy="1560"/>
          </a:xfrm>
        </p:grpSpPr>
        <p:sp>
          <p:nvSpPr>
            <p:cNvPr id="6149" name="Rectangle 4"/>
            <p:cNvSpPr>
              <a:spLocks noChangeAspect="1" noChangeArrowheads="1"/>
            </p:cNvSpPr>
            <p:nvPr/>
          </p:nvSpPr>
          <p:spPr bwMode="auto">
            <a:xfrm>
              <a:off x="144" y="3072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0" name="Rectangle 5"/>
            <p:cNvSpPr>
              <a:spLocks noChangeAspect="1" noChangeArrowheads="1"/>
            </p:cNvSpPr>
            <p:nvPr/>
          </p:nvSpPr>
          <p:spPr bwMode="auto">
            <a:xfrm>
              <a:off x="864" y="307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1" name="Rectangle 6"/>
            <p:cNvSpPr>
              <a:spLocks noChangeAspect="1" noChangeArrowheads="1"/>
            </p:cNvSpPr>
            <p:nvPr/>
          </p:nvSpPr>
          <p:spPr bwMode="auto">
            <a:xfrm>
              <a:off x="1968" y="307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2" name="Rectangle 7"/>
            <p:cNvSpPr>
              <a:spLocks noChangeAspect="1" noChangeArrowheads="1"/>
            </p:cNvSpPr>
            <p:nvPr/>
          </p:nvSpPr>
          <p:spPr bwMode="auto">
            <a:xfrm>
              <a:off x="3216" y="307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3" name="Rectangle 8"/>
            <p:cNvSpPr>
              <a:spLocks noChangeAspect="1" noChangeArrowheads="1"/>
            </p:cNvSpPr>
            <p:nvPr/>
          </p:nvSpPr>
          <p:spPr bwMode="auto">
            <a:xfrm>
              <a:off x="1344" y="307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4" name="Rectangle 9"/>
            <p:cNvSpPr>
              <a:spLocks noChangeAspect="1" noChangeArrowheads="1"/>
            </p:cNvSpPr>
            <p:nvPr/>
          </p:nvSpPr>
          <p:spPr bwMode="auto">
            <a:xfrm>
              <a:off x="2448" y="307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5" name="Rectangle 10"/>
            <p:cNvSpPr>
              <a:spLocks noChangeAspect="1" noChangeArrowheads="1"/>
            </p:cNvSpPr>
            <p:nvPr/>
          </p:nvSpPr>
          <p:spPr bwMode="auto">
            <a:xfrm>
              <a:off x="3696" y="307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6" name="Line 11"/>
            <p:cNvSpPr>
              <a:spLocks noChangeAspect="1" noChangeShapeType="1"/>
            </p:cNvSpPr>
            <p:nvPr/>
          </p:nvSpPr>
          <p:spPr bwMode="auto">
            <a:xfrm>
              <a:off x="336" y="32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2"/>
            <p:cNvSpPr>
              <a:spLocks noChangeAspect="1" noChangeShapeType="1"/>
            </p:cNvSpPr>
            <p:nvPr/>
          </p:nvSpPr>
          <p:spPr bwMode="auto">
            <a:xfrm>
              <a:off x="148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3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4"/>
            <p:cNvSpPr>
              <a:spLocks noChangeAspect="1" noChangeShapeType="1"/>
            </p:cNvSpPr>
            <p:nvPr/>
          </p:nvSpPr>
          <p:spPr bwMode="auto">
            <a:xfrm>
              <a:off x="3840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15"/>
            <p:cNvSpPr txBox="1">
              <a:spLocks noChangeAspect="1" noChangeArrowheads="1"/>
            </p:cNvSpPr>
            <p:nvPr/>
          </p:nvSpPr>
          <p:spPr bwMode="auto">
            <a:xfrm>
              <a:off x="4924" y="3600"/>
              <a:ext cx="54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61" name="Text Box 16"/>
            <p:cNvSpPr txBox="1">
              <a:spLocks noChangeAspect="1" noChangeArrowheads="1"/>
            </p:cNvSpPr>
            <p:nvPr/>
          </p:nvSpPr>
          <p:spPr bwMode="auto">
            <a:xfrm>
              <a:off x="38" y="3504"/>
              <a:ext cx="4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6162" name="Rectangle 17"/>
            <p:cNvSpPr>
              <a:spLocks noChangeAspect="1" noChangeArrowheads="1"/>
            </p:cNvSpPr>
            <p:nvPr/>
          </p:nvSpPr>
          <p:spPr bwMode="auto">
            <a:xfrm>
              <a:off x="4464" y="307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3" name="Rectangle 18"/>
            <p:cNvSpPr>
              <a:spLocks noChangeAspect="1" noChangeArrowheads="1"/>
            </p:cNvSpPr>
            <p:nvPr/>
          </p:nvSpPr>
          <p:spPr bwMode="auto">
            <a:xfrm>
              <a:off x="4944" y="307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4" name="Line 19"/>
            <p:cNvSpPr>
              <a:spLocks noChangeAspect="1" noChangeShapeType="1"/>
            </p:cNvSpPr>
            <p:nvPr/>
          </p:nvSpPr>
          <p:spPr bwMode="auto">
            <a:xfrm>
              <a:off x="5088" y="32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Text Box 20"/>
            <p:cNvSpPr txBox="1">
              <a:spLocks noChangeAspect="1" noChangeArrowheads="1"/>
            </p:cNvSpPr>
            <p:nvPr/>
          </p:nvSpPr>
          <p:spPr bwMode="auto">
            <a:xfrm>
              <a:off x="4628" y="2352"/>
              <a:ext cx="84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6166" name="Line 21"/>
            <p:cNvSpPr>
              <a:spLocks noChangeAspect="1" noChangeShapeType="1"/>
            </p:cNvSpPr>
            <p:nvPr/>
          </p:nvSpPr>
          <p:spPr bwMode="auto">
            <a:xfrm flipH="1">
              <a:off x="4704" y="2592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720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Destroying a Linked List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Must remove all nodes used in the list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To do this, use list traversal to visit each node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For each node,</a:t>
            </a:r>
          </a:p>
          <a:p>
            <a:pPr lvl="1">
              <a:spcBef>
                <a:spcPct val="50000"/>
              </a:spcBef>
            </a:pPr>
            <a:r>
              <a:rPr lang="en-US" altLang="en-US" sz="2800" dirty="0"/>
              <a:t>Unlink the node from the list</a:t>
            </a:r>
          </a:p>
          <a:p>
            <a:pPr lvl="1">
              <a:spcBef>
                <a:spcPct val="50000"/>
              </a:spcBef>
            </a:pPr>
            <a:r>
              <a:rPr lang="en-US" altLang="en-US" sz="2800" dirty="0"/>
              <a:t>If the list uses dynamic memory, then free the node’s memory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Set the list head to </a:t>
            </a:r>
            <a:r>
              <a:rPr lang="en-US" altLang="en-US" sz="3200" dirty="0" err="1">
                <a:latin typeface="Courier New" panose="02070309020205020404" pitchFamily="49" charset="0"/>
              </a:rPr>
              <a:t>nullptr</a:t>
            </a:r>
            <a:endParaRPr lang="en-US" altLang="en-US" sz="3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48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39670"/>
            <a:ext cx="7661275" cy="546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1" y="1016001"/>
            <a:ext cx="54768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935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Linked List Template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When declaring a linked list, must specify the type of data to be held in each node</a:t>
            </a:r>
          </a:p>
          <a:p>
            <a:r>
              <a:rPr lang="en-US" altLang="en-US" sz="3200" dirty="0" smtClean="0"/>
              <a:t>Using templates, can declare a linked list that can hold data type determined at list definition time </a:t>
            </a:r>
          </a:p>
        </p:txBody>
      </p:sp>
    </p:spTree>
    <p:extLst>
      <p:ext uri="{BB962C8B-B14F-4D97-AF65-F5344CB8AC3E}">
        <p14:creationId xmlns:p14="http://schemas.microsoft.com/office/powerpoint/2010/main" val="1860157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1676400" y="4764"/>
            <a:ext cx="8382000" cy="640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value;                // The value in this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  // To point to the next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   // List head 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head =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Linked list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displayList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2895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30700"/>
            <a:ext cx="4343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58901"/>
            <a:ext cx="3505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578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1676400" y="25400"/>
            <a:ext cx="8382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b="1" dirty="0" err="1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8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sz="18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 value;                // The value in this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*next;  // To point to the next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};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*head;   // List head 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8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 { head = </a:t>
            </a:r>
            <a:r>
              <a:rPr lang="en-US" altLang="en-US" sz="1800" b="1" dirty="0" err="1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8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altLang="en-US" sz="1800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// Linked list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appendNode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displayList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b="1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49400" y="292100"/>
            <a:ext cx="35179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</p:txBody>
      </p:sp>
    </p:spTree>
    <p:extLst>
      <p:ext uri="{BB962C8B-B14F-4D97-AF65-F5344CB8AC3E}">
        <p14:creationId xmlns:p14="http://schemas.microsoft.com/office/powerpoint/2010/main" val="533854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Variations of the Linked List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05800" cy="21336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dirty="0" smtClean="0"/>
              <a:t>Other linked list organizations:</a:t>
            </a:r>
          </a:p>
          <a:p>
            <a:pPr lvl="1">
              <a:spcBef>
                <a:spcPct val="50000"/>
              </a:spcBef>
            </a:pPr>
            <a:r>
              <a:rPr lang="en-US" altLang="en-US" sz="3200" dirty="0" smtClean="0"/>
              <a:t>doubly-linked list: each node contains two pointers: one to the next node in the list, one to the previous node in the list</a:t>
            </a:r>
          </a:p>
        </p:txBody>
      </p:sp>
      <p:grpSp>
        <p:nvGrpSpPr>
          <p:cNvPr id="55300" name="Group 31"/>
          <p:cNvGrpSpPr>
            <a:grpSpLocks/>
          </p:cNvGrpSpPr>
          <p:nvPr/>
        </p:nvGrpSpPr>
        <p:grpSpPr bwMode="auto">
          <a:xfrm>
            <a:off x="1911350" y="4191002"/>
            <a:ext cx="7721600" cy="1604963"/>
            <a:chOff x="244" y="2640"/>
            <a:chExt cx="4864" cy="1011"/>
          </a:xfrm>
        </p:grpSpPr>
        <p:sp>
          <p:nvSpPr>
            <p:cNvPr id="55301" name="Rectangle 4"/>
            <p:cNvSpPr>
              <a:spLocks noChangeArrowheads="1"/>
            </p:cNvSpPr>
            <p:nvPr/>
          </p:nvSpPr>
          <p:spPr bwMode="auto">
            <a:xfrm>
              <a:off x="336" y="278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02" name="Rectangle 5"/>
            <p:cNvSpPr>
              <a:spLocks noChangeArrowheads="1"/>
            </p:cNvSpPr>
            <p:nvPr/>
          </p:nvSpPr>
          <p:spPr bwMode="auto">
            <a:xfrm>
              <a:off x="1056" y="278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03" name="Rectangle 6"/>
            <p:cNvSpPr>
              <a:spLocks noChangeArrowheads="1"/>
            </p:cNvSpPr>
            <p:nvPr/>
          </p:nvSpPr>
          <p:spPr bwMode="auto">
            <a:xfrm>
              <a:off x="2160" y="278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04" name="Rectangle 7"/>
            <p:cNvSpPr>
              <a:spLocks noChangeArrowheads="1"/>
            </p:cNvSpPr>
            <p:nvPr/>
          </p:nvSpPr>
          <p:spPr bwMode="auto">
            <a:xfrm>
              <a:off x="3408" y="278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05" name="Rectangle 8"/>
            <p:cNvSpPr>
              <a:spLocks noChangeArrowheads="1"/>
            </p:cNvSpPr>
            <p:nvPr/>
          </p:nvSpPr>
          <p:spPr bwMode="auto">
            <a:xfrm>
              <a:off x="1536" y="278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06" name="Rectangle 9"/>
            <p:cNvSpPr>
              <a:spLocks noChangeArrowheads="1"/>
            </p:cNvSpPr>
            <p:nvPr/>
          </p:nvSpPr>
          <p:spPr bwMode="auto">
            <a:xfrm>
              <a:off x="2640" y="278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07" name="Rectangle 10"/>
            <p:cNvSpPr>
              <a:spLocks noChangeArrowheads="1"/>
            </p:cNvSpPr>
            <p:nvPr/>
          </p:nvSpPr>
          <p:spPr bwMode="auto">
            <a:xfrm>
              <a:off x="3888" y="278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08" name="Line 11"/>
            <p:cNvSpPr>
              <a:spLocks noChangeShapeType="1"/>
            </p:cNvSpPr>
            <p:nvPr/>
          </p:nvSpPr>
          <p:spPr bwMode="auto">
            <a:xfrm>
              <a:off x="528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>
              <a:off x="1728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>
              <a:off x="2832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4"/>
            <p:cNvSpPr>
              <a:spLocks noChangeShapeType="1"/>
            </p:cNvSpPr>
            <p:nvPr/>
          </p:nvSpPr>
          <p:spPr bwMode="auto">
            <a:xfrm>
              <a:off x="408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Text Box 15"/>
            <p:cNvSpPr txBox="1">
              <a:spLocks noChangeArrowheads="1"/>
            </p:cNvSpPr>
            <p:nvPr/>
          </p:nvSpPr>
          <p:spPr bwMode="auto">
            <a:xfrm>
              <a:off x="4604" y="2804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244" y="3216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214" y="2784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55315" name="Text Box 18"/>
            <p:cNvSpPr txBox="1">
              <a:spLocks noChangeArrowheads="1"/>
            </p:cNvSpPr>
            <p:nvPr/>
          </p:nvSpPr>
          <p:spPr bwMode="auto">
            <a:xfrm>
              <a:off x="2275" y="2784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55316" name="Text Box 19"/>
            <p:cNvSpPr txBox="1">
              <a:spLocks noChangeArrowheads="1"/>
            </p:cNvSpPr>
            <p:nvPr/>
          </p:nvSpPr>
          <p:spPr bwMode="auto">
            <a:xfrm>
              <a:off x="3523" y="2784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55317" name="Rectangle 20"/>
            <p:cNvSpPr>
              <a:spLocks noChangeArrowheads="1"/>
            </p:cNvSpPr>
            <p:nvPr/>
          </p:nvSpPr>
          <p:spPr bwMode="auto">
            <a:xfrm>
              <a:off x="1536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18" name="Rectangle 21"/>
            <p:cNvSpPr>
              <a:spLocks noChangeArrowheads="1"/>
            </p:cNvSpPr>
            <p:nvPr/>
          </p:nvSpPr>
          <p:spPr bwMode="auto">
            <a:xfrm>
              <a:off x="2640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19" name="Rectangle 22"/>
            <p:cNvSpPr>
              <a:spLocks noChangeArrowheads="1"/>
            </p:cNvSpPr>
            <p:nvPr/>
          </p:nvSpPr>
          <p:spPr bwMode="auto">
            <a:xfrm>
              <a:off x="3888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320" name="Text Box 23"/>
            <p:cNvSpPr txBox="1">
              <a:spLocks noChangeArrowheads="1"/>
            </p:cNvSpPr>
            <p:nvPr/>
          </p:nvSpPr>
          <p:spPr bwMode="auto">
            <a:xfrm>
              <a:off x="1340" y="3360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1584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 flipV="1">
              <a:off x="268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 flipH="1">
              <a:off x="1296" y="264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>
              <a:off x="1296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>
              <a:off x="3936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 flipH="1">
              <a:off x="2448" y="326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V="1">
              <a:off x="2448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536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76201"/>
            <a:ext cx="11506200" cy="610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7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Variations of the Linked List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Other linked list organizations:</a:t>
            </a:r>
          </a:p>
          <a:p>
            <a:pPr lvl="1">
              <a:spcBef>
                <a:spcPct val="50000"/>
              </a:spcBef>
            </a:pPr>
            <a:r>
              <a:rPr lang="en-US" altLang="en-US" sz="2800" dirty="0" smtClean="0"/>
              <a:t>circular linked list: the last node in the list points back to the first node in the list, not to the null pointer</a:t>
            </a:r>
          </a:p>
        </p:txBody>
      </p:sp>
      <p:grpSp>
        <p:nvGrpSpPr>
          <p:cNvPr id="57348" name="Group 1045"/>
          <p:cNvGrpSpPr>
            <a:grpSpLocks/>
          </p:cNvGrpSpPr>
          <p:nvPr/>
        </p:nvGrpSpPr>
        <p:grpSpPr bwMode="auto">
          <a:xfrm>
            <a:off x="1911350" y="4495802"/>
            <a:ext cx="6165850" cy="1220788"/>
            <a:chOff x="244" y="2832"/>
            <a:chExt cx="3884" cy="769"/>
          </a:xfrm>
        </p:grpSpPr>
        <p:sp>
          <p:nvSpPr>
            <p:cNvPr id="57349" name="Rectangle 1028"/>
            <p:cNvSpPr>
              <a:spLocks noChangeArrowheads="1"/>
            </p:cNvSpPr>
            <p:nvPr/>
          </p:nvSpPr>
          <p:spPr bwMode="auto">
            <a:xfrm>
              <a:off x="336" y="2832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0" name="Rectangle 1029"/>
            <p:cNvSpPr>
              <a:spLocks noChangeArrowheads="1"/>
            </p:cNvSpPr>
            <p:nvPr/>
          </p:nvSpPr>
          <p:spPr bwMode="auto">
            <a:xfrm>
              <a:off x="1056" y="283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1" name="Rectangle 1030"/>
            <p:cNvSpPr>
              <a:spLocks noChangeArrowheads="1"/>
            </p:cNvSpPr>
            <p:nvPr/>
          </p:nvSpPr>
          <p:spPr bwMode="auto">
            <a:xfrm>
              <a:off x="2160" y="283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2" name="Rectangle 1031"/>
            <p:cNvSpPr>
              <a:spLocks noChangeArrowheads="1"/>
            </p:cNvSpPr>
            <p:nvPr/>
          </p:nvSpPr>
          <p:spPr bwMode="auto">
            <a:xfrm>
              <a:off x="3408" y="283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3" name="Rectangle 1032"/>
            <p:cNvSpPr>
              <a:spLocks noChangeArrowheads="1"/>
            </p:cNvSpPr>
            <p:nvPr/>
          </p:nvSpPr>
          <p:spPr bwMode="auto">
            <a:xfrm>
              <a:off x="1536" y="283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4" name="Rectangle 1033"/>
            <p:cNvSpPr>
              <a:spLocks noChangeArrowheads="1"/>
            </p:cNvSpPr>
            <p:nvPr/>
          </p:nvSpPr>
          <p:spPr bwMode="auto">
            <a:xfrm>
              <a:off x="2640" y="283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5" name="Rectangle 1034"/>
            <p:cNvSpPr>
              <a:spLocks noChangeArrowheads="1"/>
            </p:cNvSpPr>
            <p:nvPr/>
          </p:nvSpPr>
          <p:spPr bwMode="auto">
            <a:xfrm>
              <a:off x="3888" y="283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6" name="Line 1035"/>
            <p:cNvSpPr>
              <a:spLocks noChangeShapeType="1"/>
            </p:cNvSpPr>
            <p:nvPr/>
          </p:nvSpPr>
          <p:spPr bwMode="auto">
            <a:xfrm>
              <a:off x="528" y="30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036"/>
            <p:cNvSpPr>
              <a:spLocks noChangeShapeType="1"/>
            </p:cNvSpPr>
            <p:nvPr/>
          </p:nvSpPr>
          <p:spPr bwMode="auto">
            <a:xfrm>
              <a:off x="1680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1037"/>
            <p:cNvSpPr>
              <a:spLocks noChangeShapeType="1"/>
            </p:cNvSpPr>
            <p:nvPr/>
          </p:nvSpPr>
          <p:spPr bwMode="auto">
            <a:xfrm>
              <a:off x="2784" y="30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1038"/>
            <p:cNvSpPr txBox="1">
              <a:spLocks noChangeArrowheads="1"/>
            </p:cNvSpPr>
            <p:nvPr/>
          </p:nvSpPr>
          <p:spPr bwMode="auto">
            <a:xfrm>
              <a:off x="244" y="3264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57360" name="Text Box 1039"/>
            <p:cNvSpPr txBox="1">
              <a:spLocks noChangeArrowheads="1"/>
            </p:cNvSpPr>
            <p:nvPr/>
          </p:nvSpPr>
          <p:spPr bwMode="auto">
            <a:xfrm>
              <a:off x="1214" y="2832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57361" name="Text Box 1040"/>
            <p:cNvSpPr txBox="1">
              <a:spLocks noChangeArrowheads="1"/>
            </p:cNvSpPr>
            <p:nvPr/>
          </p:nvSpPr>
          <p:spPr bwMode="auto">
            <a:xfrm>
              <a:off x="2275" y="2832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57362" name="Text Box 1041"/>
            <p:cNvSpPr txBox="1">
              <a:spLocks noChangeArrowheads="1"/>
            </p:cNvSpPr>
            <p:nvPr/>
          </p:nvSpPr>
          <p:spPr bwMode="auto">
            <a:xfrm>
              <a:off x="3523" y="2832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57363" name="Line 1042"/>
            <p:cNvSpPr>
              <a:spLocks noChangeShapeType="1"/>
            </p:cNvSpPr>
            <p:nvPr/>
          </p:nvSpPr>
          <p:spPr bwMode="auto">
            <a:xfrm>
              <a:off x="4032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043"/>
            <p:cNvSpPr>
              <a:spLocks noChangeShapeType="1"/>
            </p:cNvSpPr>
            <p:nvPr/>
          </p:nvSpPr>
          <p:spPr bwMode="auto">
            <a:xfrm flipH="1">
              <a:off x="1296" y="3360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044"/>
            <p:cNvSpPr>
              <a:spLocks noChangeShapeType="1"/>
            </p:cNvSpPr>
            <p:nvPr/>
          </p:nvSpPr>
          <p:spPr bwMode="auto">
            <a:xfrm flipV="1">
              <a:off x="129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850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28800"/>
            <a:ext cx="4267200" cy="297180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521700" y="1257300"/>
            <a:ext cx="3505200" cy="2743200"/>
          </a:xfrm>
          <a:prstGeom prst="cloudCallout">
            <a:avLst>
              <a:gd name="adj1" fmla="val -69787"/>
              <a:gd name="adj2" fmla="val 4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You can use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21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990601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(9th 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Effective Modern C++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2015 (O’Reilly) 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Accelerated C++ Practical Programming by Example,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Addison-Wesley, 2000 ISBN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530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Linked Lists vs. Arrays and Vectors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05800" cy="2819400"/>
          </a:xfrm>
        </p:spPr>
        <p:txBody>
          <a:bodyPr/>
          <a:lstStyle/>
          <a:p>
            <a:r>
              <a:rPr lang="en-US" altLang="en-US" smtClean="0"/>
              <a:t>Linked lists can grow and shrink as needed, unlike arrays, which have a fixed size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Linked lists can insert a node between other nodes easily</a:t>
            </a:r>
          </a:p>
        </p:txBody>
      </p:sp>
      <p:grpSp>
        <p:nvGrpSpPr>
          <p:cNvPr id="7172" name="Group 28"/>
          <p:cNvGrpSpPr>
            <a:grpSpLocks/>
          </p:cNvGrpSpPr>
          <p:nvPr/>
        </p:nvGrpSpPr>
        <p:grpSpPr bwMode="auto">
          <a:xfrm>
            <a:off x="1912938" y="4419600"/>
            <a:ext cx="7720012" cy="1524000"/>
            <a:chOff x="245" y="3024"/>
            <a:chExt cx="4863" cy="960"/>
          </a:xfrm>
        </p:grpSpPr>
        <p:sp>
          <p:nvSpPr>
            <p:cNvPr id="7173" name="Rectangle 4"/>
            <p:cNvSpPr>
              <a:spLocks noChangeArrowheads="1"/>
            </p:cNvSpPr>
            <p:nvPr/>
          </p:nvSpPr>
          <p:spPr bwMode="auto">
            <a:xfrm>
              <a:off x="336" y="302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1056" y="30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2160" y="30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3408" y="30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1536" y="30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2640" y="30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3888" y="30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0" name="Line 11"/>
            <p:cNvSpPr>
              <a:spLocks noChangeShapeType="1"/>
            </p:cNvSpPr>
            <p:nvPr/>
          </p:nvSpPr>
          <p:spPr bwMode="auto">
            <a:xfrm>
              <a:off x="528" y="32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2"/>
            <p:cNvSpPr>
              <a:spLocks noChangeShapeType="1"/>
            </p:cNvSpPr>
            <p:nvPr/>
          </p:nvSpPr>
          <p:spPr bwMode="auto">
            <a:xfrm>
              <a:off x="1680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>
              <a:off x="403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4604" y="3044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184" name="Text Box 15"/>
            <p:cNvSpPr txBox="1">
              <a:spLocks noChangeArrowheads="1"/>
            </p:cNvSpPr>
            <p:nvPr/>
          </p:nvSpPr>
          <p:spPr bwMode="auto">
            <a:xfrm>
              <a:off x="245" y="3456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2784" y="364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3264" y="364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273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>
              <a:off x="3024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 flipH="1">
              <a:off x="2544" y="34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>
              <a:off x="254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 flipV="1">
              <a:off x="2544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>
              <a:off x="3408" y="38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4"/>
            <p:cNvSpPr>
              <a:spLocks noChangeShapeType="1"/>
            </p:cNvSpPr>
            <p:nvPr/>
          </p:nvSpPr>
          <p:spPr bwMode="auto">
            <a:xfrm flipV="1">
              <a:off x="3600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25"/>
            <p:cNvSpPr>
              <a:spLocks noChangeShapeType="1"/>
            </p:cNvSpPr>
            <p:nvPr/>
          </p:nvSpPr>
          <p:spPr bwMode="auto">
            <a:xfrm flipH="1">
              <a:off x="321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6"/>
            <p:cNvSpPr>
              <a:spLocks noChangeShapeType="1"/>
            </p:cNvSpPr>
            <p:nvPr/>
          </p:nvSpPr>
          <p:spPr bwMode="auto">
            <a:xfrm flipV="1">
              <a:off x="321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27"/>
            <p:cNvSpPr>
              <a:spLocks noChangeShapeType="1"/>
            </p:cNvSpPr>
            <p:nvPr/>
          </p:nvSpPr>
          <p:spPr bwMode="auto">
            <a:xfrm>
              <a:off x="3216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929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1143001"/>
            <a:ext cx="8915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http://www.cplusplus.com/doc/tutorial/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94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Node Organization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A node contains:</a:t>
            </a:r>
          </a:p>
          <a:p>
            <a:pPr lvl="1"/>
            <a:r>
              <a:rPr lang="en-US" altLang="en-US" sz="3200" dirty="0" smtClean="0"/>
              <a:t>data: one or more data fields – may be organized as structure, object, etc.</a:t>
            </a:r>
          </a:p>
          <a:p>
            <a:pPr lvl="1"/>
            <a:r>
              <a:rPr lang="en-US" altLang="en-US" sz="3200" dirty="0" smtClean="0"/>
              <a:t>a pointer that can point to another node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495800"/>
            <a:ext cx="2895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410200" y="4495800"/>
            <a:ext cx="9144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114801" y="48006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data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410200" y="4495801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pointer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867400" y="5029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0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Linked List Organization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05000"/>
            <a:ext cx="8294688" cy="4572000"/>
          </a:xfrm>
        </p:spPr>
        <p:txBody>
          <a:bodyPr/>
          <a:lstStyle/>
          <a:p>
            <a:r>
              <a:rPr lang="en-US" altLang="en-US" sz="3200" dirty="0" smtClean="0"/>
              <a:t>Linked list contains 0 or more nodes: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sz="3200" dirty="0" smtClean="0"/>
              <a:t>Has a list head to point to first node</a:t>
            </a:r>
          </a:p>
          <a:p>
            <a:r>
              <a:rPr lang="en-US" altLang="en-US" sz="3200" dirty="0" smtClean="0"/>
              <a:t>Last node points to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null(address 0)</a:t>
            </a:r>
            <a:endParaRPr lang="en-US" altLang="en-US" sz="3200" dirty="0" smtClean="0"/>
          </a:p>
        </p:txBody>
      </p:sp>
      <p:grpSp>
        <p:nvGrpSpPr>
          <p:cNvPr id="9220" name="Group 17"/>
          <p:cNvGrpSpPr>
            <a:grpSpLocks/>
          </p:cNvGrpSpPr>
          <p:nvPr/>
        </p:nvGrpSpPr>
        <p:grpSpPr bwMode="auto">
          <a:xfrm>
            <a:off x="2065338" y="2895601"/>
            <a:ext cx="7720012" cy="1220788"/>
            <a:chOff x="341" y="1824"/>
            <a:chExt cx="4863" cy="769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432" y="182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1152" y="18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2256" y="18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3504" y="18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1632" y="18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2736" y="18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3984" y="18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>
              <a:off x="624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>
              <a:off x="177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>
              <a:off x="2880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4"/>
            <p:cNvSpPr>
              <a:spLocks noChangeShapeType="1"/>
            </p:cNvSpPr>
            <p:nvPr/>
          </p:nvSpPr>
          <p:spPr bwMode="auto">
            <a:xfrm>
              <a:off x="4128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15"/>
            <p:cNvSpPr txBox="1">
              <a:spLocks noChangeArrowheads="1"/>
            </p:cNvSpPr>
            <p:nvPr/>
          </p:nvSpPr>
          <p:spPr bwMode="auto">
            <a:xfrm>
              <a:off x="4700" y="1844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341" y="2256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646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1" y="1422400"/>
            <a:ext cx="8902700" cy="454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11300" y="927100"/>
            <a:ext cx="6888956" cy="419490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0217" y="2247505"/>
            <a:ext cx="18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Linked List Object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9520298" y="2616837"/>
            <a:ext cx="195202" cy="10708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26267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Linked List Structure</a:t>
            </a:r>
          </a:p>
        </p:txBody>
      </p:sp>
    </p:spTree>
    <p:extLst>
      <p:ext uri="{BB962C8B-B14F-4D97-AF65-F5344CB8AC3E}">
        <p14:creationId xmlns:p14="http://schemas.microsoft.com/office/powerpoint/2010/main" val="15739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Microsoft Office PowerPoint</Application>
  <PresentationFormat>Widescreen</PresentationFormat>
  <Paragraphs>457</Paragraphs>
  <Slides>60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 Unicode MS</vt:lpstr>
      <vt:lpstr>Aharoni</vt:lpstr>
      <vt:lpstr>Arial</vt:lpstr>
      <vt:lpstr>Calibri</vt:lpstr>
      <vt:lpstr>Calibri Light</vt:lpstr>
      <vt:lpstr>Cambria</vt:lpstr>
      <vt:lpstr>Courier New</vt:lpstr>
      <vt:lpstr>Tahoma</vt:lpstr>
      <vt:lpstr>Times New Roman</vt:lpstr>
      <vt:lpstr>Office Theme</vt:lpstr>
      <vt:lpstr>PowerPoint Presentation</vt:lpstr>
      <vt:lpstr>PowerPoint Presentation</vt:lpstr>
      <vt:lpstr>Introduction to the Linked List ADT</vt:lpstr>
      <vt:lpstr>Introduction to the Linked List ADT</vt:lpstr>
      <vt:lpstr>Introduction to the Linked List ADT</vt:lpstr>
      <vt:lpstr>Linked Lists vs. Arrays and Vectors</vt:lpstr>
      <vt:lpstr>Node Organization</vt:lpstr>
      <vt:lpstr>Linked List Organization</vt:lpstr>
      <vt:lpstr>Linked List Structure</vt:lpstr>
      <vt:lpstr>Linked List Structure</vt:lpstr>
      <vt:lpstr>Linked List Structure</vt:lpstr>
      <vt:lpstr>Empty List</vt:lpstr>
      <vt:lpstr>Caution!</vt:lpstr>
      <vt:lpstr>Declaring a Node</vt:lpstr>
      <vt:lpstr>Defining a Linked List</vt:lpstr>
      <vt:lpstr>Operations</vt:lpstr>
      <vt:lpstr>The Null Pointer</vt:lpstr>
      <vt:lpstr>Declaring a Node</vt:lpstr>
      <vt:lpstr>Linked List Operations</vt:lpstr>
      <vt:lpstr>PowerPoint Presentation</vt:lpstr>
      <vt:lpstr>PowerPoint Presentation</vt:lpstr>
      <vt:lpstr>Create a New Node</vt:lpstr>
      <vt:lpstr>Appending a Node</vt:lpstr>
      <vt:lpstr>Appending a Node</vt:lpstr>
      <vt:lpstr>Appending a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 into a Linked List</vt:lpstr>
      <vt:lpstr>Inserting a Node into a Linked List</vt:lpstr>
      <vt:lpstr>Inserting a Node into a Linked List</vt:lpstr>
      <vt:lpstr>PowerPoint Presentation</vt:lpstr>
      <vt:lpstr>PowerPoint Presentation</vt:lpstr>
      <vt:lpstr>PowerPoint Presentation</vt:lpstr>
      <vt:lpstr>Traversing a Linked List</vt:lpstr>
      <vt:lpstr>Traversing a Linked List</vt:lpstr>
      <vt:lpstr>Deleting a Node</vt:lpstr>
      <vt:lpstr>Deleting a Node</vt:lpstr>
      <vt:lpstr>Deleting a Node</vt:lpstr>
      <vt:lpstr>Deleting a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Destroying a Linked List</vt:lpstr>
      <vt:lpstr>PowerPoint Presentation</vt:lpstr>
      <vt:lpstr>A Linked List Template</vt:lpstr>
      <vt:lpstr>PowerPoint Presentation</vt:lpstr>
      <vt:lpstr>PowerPoint Presentation</vt:lpstr>
      <vt:lpstr>Variations of the Linked List</vt:lpstr>
      <vt:lpstr>PowerPoint Presentation</vt:lpstr>
      <vt:lpstr>Variations of the Linked List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2017-01-06T23:59:42Z</dcterms:created>
  <dcterms:modified xsi:type="dcterms:W3CDTF">2017-01-06T23:59:49Z</dcterms:modified>
</cp:coreProperties>
</file>