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5"/>
  </p:notesMasterIdLst>
  <p:sldIdLst>
    <p:sldId id="320" r:id="rId2"/>
    <p:sldId id="321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77" r:id="rId24"/>
    <p:sldId id="356" r:id="rId25"/>
    <p:sldId id="357" r:id="rId26"/>
    <p:sldId id="374" r:id="rId27"/>
    <p:sldId id="375" r:id="rId28"/>
    <p:sldId id="376" r:id="rId29"/>
    <p:sldId id="358" r:id="rId30"/>
    <p:sldId id="359" r:id="rId31"/>
    <p:sldId id="360" r:id="rId32"/>
    <p:sldId id="361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62" r:id="rId42"/>
    <p:sldId id="363" r:id="rId43"/>
    <p:sldId id="364" r:id="rId44"/>
    <p:sldId id="365" r:id="rId45"/>
    <p:sldId id="367" r:id="rId46"/>
    <p:sldId id="368" r:id="rId47"/>
    <p:sldId id="369" r:id="rId48"/>
    <p:sldId id="370" r:id="rId49"/>
    <p:sldId id="371" r:id="rId50"/>
    <p:sldId id="372" r:id="rId51"/>
    <p:sldId id="326" r:id="rId52"/>
    <p:sldId id="327" r:id="rId53"/>
    <p:sldId id="32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113" autoAdjust="0"/>
  </p:normalViewPr>
  <p:slideViewPr>
    <p:cSldViewPr snapToGrid="0">
      <p:cViewPr varScale="1">
        <p:scale>
          <a:sx n="76" d="100"/>
          <a:sy n="76" d="100"/>
        </p:scale>
        <p:origin x="54" y="234"/>
      </p:cViewPr>
      <p:guideLst/>
    </p:cSldViewPr>
  </p:slideViewPr>
  <p:outlineViewPr>
    <p:cViewPr>
      <p:scale>
        <a:sx n="33" d="100"/>
        <a:sy n="33" d="100"/>
      </p:scale>
      <p:origin x="0" y="-400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9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7-27T16:35:36.642" idx="1">
    <p:pos x="10" y="10"/>
    <p:text>This is the language for files!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F84AB-FE12-447F-A126-D970C6A05C97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13A3A-DEA2-4B92-8ED4-4BD75CAAD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7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CS209: Computer Science II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3B2EF3-1F29-41F4-9F70-3E0185520C8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79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17563F-65B2-478E-BB35-7DE58676F59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48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03F95F-78EA-4541-ABE8-3D816F2BE581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923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042214-BCC5-4497-ADA4-E05DD54154DC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2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F123AC-025A-412A-8F50-FED0EF7268F6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8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7B9E2A-771A-4733-B888-AB520C90E97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24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794CCA-7584-41D3-882A-9647F0CF0DA5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0181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8C1109-2031-41AA-A565-204B1DD5C840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47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C5FF9B9-7906-4929-8D91-A481F5A3B73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7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39ACFFF-BD4B-4A29-8062-6E64092D28F7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0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557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70BDCEB-6DC9-41F9-BAD2-B990F49A1ED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88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0DFAD0-432F-4297-863D-B0A1A1EF4ED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9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667901-749C-416F-AB60-B12077D402D3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76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A1E63-C5B7-4B3E-B69F-C0FDED1B535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089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FF5BF33-EE51-45B1-845E-18DEE38A63B1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718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673955E-5585-44C5-90DD-669B915E714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2618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A1E63-C5B7-4B3E-B69F-C0FDED1B535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380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A1E63-C5B7-4B3E-B69F-C0FDED1B535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3531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3A1E63-C5B7-4B3E-B69F-C0FDED1B535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17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9D2C9D-1D6A-4C4B-AA9A-ABB7A005605D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11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BD0667-7E2D-4937-8A6E-911E24CD980F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675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6C95BB-0A65-4467-9076-2741FD19864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5093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DC8EAF2-5B41-44E7-A3EA-5C1528BDEDF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649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4D5C2D-9743-4285-909B-C68A4ABA4786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32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01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861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8D736-E9D4-4087-90E1-4817837F932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61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8D736-E9D4-4087-90E1-4817837F932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5460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AE840-D92B-4C96-92C0-057FFCC3A10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1672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5EEDA86-0996-4C1A-8A62-F222566B9E21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5574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9214868-7AC5-433A-933B-FDFC2667BCB7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525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E4BEAD-8A5E-4B3A-AF16-8DBFF4852EB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5363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2C64D-76E8-4673-ACAF-17F120C8A62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084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12F321-42A3-45C0-838B-06977B5F0AF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520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B2C64D-76E8-4673-ACAF-17F120C8A62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71475" y="688975"/>
            <a:ext cx="6116638" cy="3441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98805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D1C577-1206-4E40-967A-53496BB6894F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1957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838C01-81E3-491F-8399-8C50C28F0416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08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95E7BA-0385-4E9C-AD8C-6EDD411BF220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848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F3B8DB4-3FC1-421E-930F-AC0C3CF561E2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374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16E652-AC9D-4BBC-8FCE-7EC9B90EDBE2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658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0515CC4-EB76-48ED-879D-3CCE41E6C50C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001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D88546-7774-4862-AAA2-10B1A25CB04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999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7E8DD8-3F57-4667-802E-D46A8F6540F9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1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EC93DB-CF33-4F34-83C8-CB61EA9932ED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0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CA78D8-FF88-4F71-991C-0B22E17774CB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520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9F71BE-6F12-4D83-BF11-17281C44778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376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E0AF44-2064-4BA1-BAC1-37399AFFB047}" type="slidenum">
              <a:rPr lang="en-CA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24990B-CDBB-4579-803A-6D7D614E45F4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33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C717DDE-2FF7-4C43-84B6-DA9CDA4B9C9B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51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D0980BC-ACF5-488E-AE33-5C35DFAFE174}" type="slidenum">
              <a:rPr lang="en-CA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0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AF35DD-8B75-4F85-AF86-7D1F97C5510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4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3813"/>
            <a:ext cx="30861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7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6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2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160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35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600200"/>
            <a:ext cx="5435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248400" y="3733800"/>
            <a:ext cx="5435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9550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18-</a:t>
            </a:r>
            <a:fld id="{4B2F0771-50EC-44B9-9832-FEE0134D4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13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5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3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1FEB-EE8B-4233-A713-8A2748DC683B}" type="datetimeFigureOut">
              <a:rPr lang="en-US" smtClean="0"/>
              <a:t>1/6/2017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2F9F-505A-4091-A5B4-04FBBD9507E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950" y="58739"/>
            <a:ext cx="3086100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3"/>
            <a:ext cx="12192000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1905000" y="1828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dirty="0">
                <a:solidFill>
                  <a:schemeClr val="tx2"/>
                </a:solidFill>
                <a:latin typeface="Cambria" pitchFamily="18" charset="0"/>
              </a:rPr>
              <a:t>CS209: Computer Science II</a:t>
            </a:r>
          </a:p>
        </p:txBody>
      </p:sp>
    </p:spTree>
    <p:extLst>
      <p:ext uri="{BB962C8B-B14F-4D97-AF65-F5344CB8AC3E}">
        <p14:creationId xmlns:p14="http://schemas.microsoft.com/office/powerpoint/2010/main" val="20260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ChangeArrowheads="1"/>
          </p:cNvSpPr>
          <p:nvPr/>
        </p:nvSpPr>
        <p:spPr bwMode="auto">
          <a:xfrm>
            <a:off x="1752600" y="304800"/>
            <a:ext cx="8229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#include "IntStack.h"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Constructor                                 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This constructor creates an empty stack. The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size parameter is the size of the stack.     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//***********************************************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IntStack::IntStack(int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stackArray = new int[size];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stackSize = size;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top =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314" y="3962401"/>
            <a:ext cx="2454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754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IntStack::IntStack(const IntStack &amp;obj)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// Create the stack array.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if (obj.stackSize &gt;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stackArray = new int[obj.stackSize];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stackArray = nullptr;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// Copy the stackSize attribute.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stackSize = obj.stackSize;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// Copy the stack contents.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for (int count = 0; count &lt; stackSize;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stackArray[count] = obj.stackArray[count];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// Set the top of the stack.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top = obj.top;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399705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Destructor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IntStack::~IntStack()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delete [] stackArray;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Member function push pushes the argument onto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the stack.         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void IntStack::push(int num)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if (isFull())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cout &lt;&lt; "The stack is full.\n";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top++;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stackArray[top] = num;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4800600"/>
            <a:ext cx="2454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703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1905000" y="228600"/>
            <a:ext cx="82296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Member function pop pops the value at the top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of the stack off, and copies it into the variable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passed as an argument.       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void IntStack::pop(int &amp;num)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if (isEmpty())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cout &lt;&lt; "The stack is empty.\n";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num = stackArray[top];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top--;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3886200"/>
            <a:ext cx="24542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75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1905000" y="227014"/>
            <a:ext cx="82296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Member function isFull returns true if the stack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is full, or false otherwise.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bool IntStack::isFull() const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bool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if (top == stackSize - 1)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status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status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return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55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Member funciton isEmpty returns true if the stack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// is empty, or false otherwise.        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bool IntStack::isEmpty() const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bool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if (top == 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status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   status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   return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parajita" panose="020B0604020202020204" pitchFamily="34" charset="0"/>
                <a:cs typeface="Aparajita" panose="020B0604020202020204" pitchFamily="34" charset="0"/>
              </a:rPr>
              <a:t>}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1540996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Stacks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mtClean="0"/>
              <a:t>Grow and shrink as necessary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Can't ever be full as long as memory is available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Implemented as a linked list</a:t>
            </a:r>
          </a:p>
        </p:txBody>
      </p:sp>
    </p:spTree>
    <p:extLst>
      <p:ext uri="{BB962C8B-B14F-4D97-AF65-F5344CB8AC3E}">
        <p14:creationId xmlns:p14="http://schemas.microsoft.com/office/powerpoint/2010/main" val="40617355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a Stack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Programmers can program their own routines to implement stack functions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See </a:t>
            </a:r>
            <a:r>
              <a:rPr lang="en-US" altLang="en-US" smtClean="0">
                <a:latin typeface="Courier New" panose="02070309020205020404" pitchFamily="49" charset="0"/>
              </a:rPr>
              <a:t>DynIntStack</a:t>
            </a:r>
            <a:r>
              <a:rPr lang="en-US" altLang="en-US" smtClean="0"/>
              <a:t> class in the book for an example.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mtClean="0"/>
              <a:t>Can also use the implementation of stack available in the STL</a:t>
            </a:r>
          </a:p>
        </p:txBody>
      </p:sp>
    </p:spTree>
    <p:extLst>
      <p:ext uri="{BB962C8B-B14F-4D97-AF65-F5344CB8AC3E}">
        <p14:creationId xmlns:p14="http://schemas.microsoft.com/office/powerpoint/2010/main" val="21486887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Structure for stack nodes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        // Value in the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  // Pointer to the next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*top;      // Pointer to the stack top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{  top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push(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pop(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99" y="2667001"/>
            <a:ext cx="2616201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86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ChangeArrowheads="1"/>
          </p:cNvSpPr>
          <p:nvPr/>
        </p:nvSpPr>
        <p:spPr bwMode="auto">
          <a:xfrm>
            <a:off x="1905000" y="228600"/>
            <a:ext cx="82296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DynIntStack.h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*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Position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at the top of the stack.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Traverse the list deleting each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183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1" y="228600"/>
            <a:ext cx="7010399" cy="57150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altLang="en-US" sz="3600" b="1" dirty="0"/>
              <a:t>Unit </a:t>
            </a:r>
            <a:r>
              <a:rPr lang="en-US" altLang="en-US" sz="3600" b="1" dirty="0" smtClean="0"/>
              <a:t>2 </a:t>
            </a:r>
            <a:r>
              <a:rPr lang="en-US" altLang="en-US" sz="3600" b="1"/>
              <a:t>Module </a:t>
            </a:r>
            <a:r>
              <a:rPr lang="en-US" altLang="en-US" sz="3600" b="1" smtClean="0"/>
              <a:t>4: </a:t>
            </a:r>
            <a:endParaRPr lang="en-US" altLang="en-US" sz="3600" b="1" dirty="0"/>
          </a:p>
          <a:p>
            <a:pPr algn="ctr"/>
            <a:r>
              <a:rPr lang="en-US" sz="3600" b="1" dirty="0" smtClean="0"/>
              <a:t>Stacks and Queues</a:t>
            </a:r>
            <a:endParaRPr lang="en-US" sz="3600" b="1" dirty="0"/>
          </a:p>
          <a:p>
            <a:pPr>
              <a:defRPr/>
            </a:pPr>
            <a:endParaRPr lang="en-US" sz="2800" dirty="0"/>
          </a:p>
          <a:p>
            <a:r>
              <a:rPr lang="en-US" altLang="en-US" sz="2800" dirty="0"/>
              <a:t>Introduction to the Stack</a:t>
            </a:r>
            <a:r>
              <a:rPr lang="en-US" sz="2800" dirty="0" smtClean="0"/>
              <a:t> </a:t>
            </a:r>
          </a:p>
          <a:p>
            <a:r>
              <a:rPr lang="en-US" altLang="en-US" sz="2800" dirty="0"/>
              <a:t>Dynamic Stacks</a:t>
            </a:r>
          </a:p>
          <a:p>
            <a:r>
              <a:rPr lang="en-US" altLang="en-US" sz="2800" dirty="0"/>
              <a:t>Introduction to the Queue </a:t>
            </a:r>
            <a:endParaRPr lang="en-US" altLang="en-US" sz="2800" dirty="0" smtClean="0"/>
          </a:p>
          <a:p>
            <a:r>
              <a:rPr lang="en-US" altLang="en-US" sz="2800" dirty="0"/>
              <a:t>Dynamic </a:t>
            </a:r>
            <a:r>
              <a:rPr lang="en-US" altLang="en-US" sz="2800" dirty="0" smtClean="0"/>
              <a:t>Queues</a:t>
            </a:r>
            <a:endParaRPr lang="en-US" alt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04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::push(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Pointer to a new node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Allocate a new node and store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there.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If there are no nodes in the list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make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the first node.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top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 // Otherwise, insert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before top.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top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1651000"/>
            <a:ext cx="334009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1" y="3479799"/>
            <a:ext cx="3479799" cy="79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5" y="4787898"/>
            <a:ext cx="339883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664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1143000" y="588963"/>
            <a:ext cx="82296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::pop(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Temporary pointer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stack is empty.\n";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 // pop value off top of stack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top-&gt;value;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 = top-&gt;next;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top;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top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1" y="4305301"/>
            <a:ext cx="24542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2647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ChangeArrowheads="1"/>
          </p:cNvSpPr>
          <p:nvPr/>
        </p:nvSpPr>
        <p:spPr bwMode="auto">
          <a:xfrm>
            <a:off x="1600200" y="1782764"/>
            <a:ext cx="82296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DynIntStack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(!top)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status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status;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82867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600200"/>
            <a:ext cx="8226425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Helvetica" panose="020B0604020202020204" pitchFamily="34" charset="0"/>
              </a:rPr>
              <a:t>FIFO: First in, First Out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>
              <a:latin typeface="Helvetica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latin typeface="Helvetica" panose="020B0604020202020204" pitchFamily="34" charset="0"/>
              </a:rPr>
              <a:t>Restricted form of list: Insert at one end, remove from the other.</a:t>
            </a:r>
          </a:p>
          <a:p>
            <a:pPr>
              <a:lnSpc>
                <a:spcPct val="50000"/>
              </a:lnSpc>
              <a:buFontTx/>
              <a:buNone/>
            </a:pPr>
            <a:endParaRPr lang="en-US" altLang="en-US">
              <a:latin typeface="Helvetica" panose="020B0604020202020204" pitchFamily="34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>
                <a:latin typeface="Helvetica" panose="020B0604020202020204" pitchFamily="34" charset="0"/>
              </a:rPr>
              <a:t>Notation:</a:t>
            </a:r>
          </a:p>
          <a:p>
            <a:pPr>
              <a:lnSpc>
                <a:spcPct val="60000"/>
              </a:lnSpc>
            </a:pPr>
            <a:r>
              <a:rPr lang="en-US" altLang="en-US">
                <a:latin typeface="Helvetica" panose="020B0604020202020204" pitchFamily="34" charset="0"/>
              </a:rPr>
              <a:t>Insert: Enqueue</a:t>
            </a:r>
          </a:p>
          <a:p>
            <a:pPr>
              <a:lnSpc>
                <a:spcPct val="60000"/>
              </a:lnSpc>
            </a:pPr>
            <a:r>
              <a:rPr lang="en-US" altLang="en-US">
                <a:latin typeface="Helvetica" panose="020B0604020202020204" pitchFamily="34" charset="0"/>
              </a:rPr>
              <a:t>Delete: Dequeue</a:t>
            </a:r>
          </a:p>
          <a:p>
            <a:pPr>
              <a:lnSpc>
                <a:spcPct val="60000"/>
              </a:lnSpc>
            </a:pPr>
            <a:r>
              <a:rPr lang="en-US" altLang="en-US">
                <a:latin typeface="Helvetica" panose="020B0604020202020204" pitchFamily="34" charset="0"/>
              </a:rPr>
              <a:t>First element: Front</a:t>
            </a:r>
          </a:p>
          <a:p>
            <a:pPr>
              <a:lnSpc>
                <a:spcPct val="60000"/>
              </a:lnSpc>
            </a:pPr>
            <a:r>
              <a:rPr lang="en-US" altLang="en-US">
                <a:latin typeface="Helvetica" panose="020B0604020202020204" pitchFamily="34" charset="0"/>
              </a:rPr>
              <a:t>Last element: Rear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Introduction to the Queue ADT</a:t>
            </a:r>
          </a:p>
        </p:txBody>
      </p:sp>
    </p:spTree>
    <p:extLst>
      <p:ext uri="{BB962C8B-B14F-4D97-AF65-F5344CB8AC3E}">
        <p14:creationId xmlns:p14="http://schemas.microsoft.com/office/powerpoint/2010/main" val="238973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the Queue ADT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874839"/>
            <a:ext cx="8240713" cy="37036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/>
              <a:t>Queue</a:t>
            </a:r>
            <a:r>
              <a:rPr lang="en-US" altLang="en-US"/>
              <a:t>: a FIFO (first in, first out) data structure.  </a:t>
            </a:r>
          </a:p>
          <a:p>
            <a:pPr>
              <a:lnSpc>
                <a:spcPct val="85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people in line at the theatre box office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print jobs sent to a printer</a:t>
            </a:r>
          </a:p>
          <a:p>
            <a:pPr>
              <a:lnSpc>
                <a:spcPct val="85000"/>
              </a:lnSpc>
            </a:pPr>
            <a:r>
              <a:rPr lang="en-US" altLang="en-US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dynamic: variable size, implemented as linked list</a:t>
            </a:r>
          </a:p>
        </p:txBody>
      </p:sp>
    </p:spTree>
    <p:extLst>
      <p:ext uri="{BB962C8B-B14F-4D97-AF65-F5344CB8AC3E}">
        <p14:creationId xmlns:p14="http://schemas.microsoft.com/office/powerpoint/2010/main" val="12386229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Queue Locations and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rear: position where elements are added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front: position from which elements are removed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enqueue: add an element to the rear of the queue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dequeue: remove an element from the front of a queue</a:t>
            </a:r>
          </a:p>
        </p:txBody>
      </p:sp>
    </p:spTree>
    <p:extLst>
      <p:ext uri="{BB962C8B-B14F-4D97-AF65-F5344CB8AC3E}">
        <p14:creationId xmlns:p14="http://schemas.microsoft.com/office/powerpoint/2010/main" val="2511156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0"/>
            <a:ext cx="5600700" cy="3810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Queue </a:t>
            </a:r>
            <a:r>
              <a:rPr lang="en-US" altLang="en-US" dirty="0" err="1" smtClean="0"/>
              <a:t>Enqueue</a:t>
            </a:r>
            <a:r>
              <a:rPr lang="en-US" altLang="en-US" dirty="0" smtClean="0"/>
              <a:t> and </a:t>
            </a:r>
            <a:r>
              <a:rPr lang="en-US" altLang="en-US" dirty="0" err="1" smtClean="0"/>
              <a:t>Dequeue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1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68300" y="1419621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14400" dirty="0">
                <a:latin typeface="Trebuchet MS" panose="020B0603020202020204" pitchFamily="34" charset="0"/>
                <a:cs typeface="Arial" charset="0"/>
              </a:rPr>
              <a:t>	</a:t>
            </a:r>
            <a:r>
              <a:rPr lang="en-US" sz="11200" dirty="0">
                <a:latin typeface="Trebuchet MS" panose="020B0603020202020204" pitchFamily="34" charset="0"/>
                <a:cs typeface="Arial" charset="0"/>
              </a:rPr>
              <a:t>Also called a </a:t>
            </a:r>
            <a:r>
              <a:rPr lang="en-US" sz="11200" i="1" dirty="0">
                <a:latin typeface="Trebuchet MS" panose="020B0603020202020204" pitchFamily="34" charset="0"/>
                <a:cs typeface="Arial" charset="0"/>
              </a:rPr>
              <a:t>first-in–first-out </a:t>
            </a:r>
            <a:r>
              <a:rPr lang="en-US" sz="11200" dirty="0">
                <a:latin typeface="Trebuchet MS" panose="020B0603020202020204" pitchFamily="34" charset="0"/>
                <a:cs typeface="Arial" charset="0"/>
              </a:rPr>
              <a:t>(FIFO) data structure</a:t>
            </a:r>
          </a:p>
          <a:p>
            <a:pPr lvl="1"/>
            <a:r>
              <a:rPr lang="en-US" sz="11200" dirty="0">
                <a:latin typeface="Trebuchet MS" panose="020B0603020202020204" pitchFamily="34" charset="0"/>
                <a:cs typeface="Arial" charset="0"/>
              </a:rPr>
              <a:t>Graphically, we may view these operations as follows</a:t>
            </a:r>
            <a:r>
              <a:rPr lang="en-US" sz="2400" dirty="0">
                <a:latin typeface="Arial" charset="0"/>
                <a:cs typeface="Arial" charset="0"/>
              </a:rPr>
              <a:t>:</a:t>
            </a:r>
          </a:p>
        </p:txBody>
      </p:sp>
      <p:pic>
        <p:nvPicPr>
          <p:cNvPr id="6" name="Picture 8" descr="C:\Users\dwharder\Desktop\q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9293" y="2827337"/>
            <a:ext cx="76998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C:\Users\dwharder\Desktop\q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9293" y="4914900"/>
            <a:ext cx="76998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C:\Users\dwharder\Desktop\q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9293" y="3835400"/>
            <a:ext cx="769980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405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Queue – FIFO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5224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C:\Users\dwharder\Desktop\q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40111" y="3378200"/>
            <a:ext cx="6334125" cy="168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828801" y="1617162"/>
            <a:ext cx="81221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charset="0"/>
              </a:rPr>
              <a:t>Alternative terms may be used for the four operations </a:t>
            </a:r>
          </a:p>
          <a:p>
            <a:r>
              <a:rPr lang="en-US" sz="2800" dirty="0">
                <a:cs typeface="Arial" charset="0"/>
              </a:rPr>
              <a:t>on a queue, including:</a:t>
            </a:r>
            <a:endParaRPr lang="en-US" sz="2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4058"/>
            <a:ext cx="10515600" cy="1325563"/>
          </a:xfrm>
        </p:spPr>
        <p:txBody>
          <a:bodyPr/>
          <a:lstStyle/>
          <a:p>
            <a:r>
              <a:rPr lang="en-US" altLang="en-US" dirty="0" smtClean="0"/>
              <a:t>Queue – four operations</a:t>
            </a:r>
          </a:p>
        </p:txBody>
      </p:sp>
    </p:spTree>
    <p:extLst>
      <p:ext uri="{BB962C8B-B14F-4D97-AF65-F5344CB8AC3E}">
        <p14:creationId xmlns:p14="http://schemas.microsoft.com/office/powerpoint/2010/main" val="351861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 -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20800" y="1460500"/>
            <a:ext cx="9118600" cy="5168900"/>
          </a:xfrm>
        </p:spPr>
        <p:txBody>
          <a:bodyPr/>
          <a:lstStyle/>
          <a:p>
            <a:r>
              <a:rPr lang="en-US" altLang="en-US" dirty="0"/>
              <a:t>A currently empty queue that can hold </a:t>
            </a:r>
            <a:r>
              <a:rPr lang="en-US" altLang="en-US" dirty="0">
                <a:latin typeface="Courier New" panose="02070309020205020404" pitchFamily="49" charset="0"/>
              </a:rPr>
              <a:t>char</a:t>
            </a:r>
            <a:r>
              <a:rPr lang="en-US" altLang="en-US" dirty="0"/>
              <a:t> values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buFont typeface="Times" panose="02020603050405020304" pitchFamily="18" charset="0"/>
              <a:buNone/>
            </a:pP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b="1" dirty="0" err="1">
                <a:latin typeface="Courier New" panose="02070309020205020404" pitchFamily="49" charset="0"/>
              </a:rPr>
              <a:t>enqueue</a:t>
            </a:r>
            <a:r>
              <a:rPr lang="en-US" altLang="en-US" sz="2400" b="1" dirty="0">
                <a:latin typeface="Courier New" panose="02070309020205020404" pitchFamily="49" charset="0"/>
              </a:rPr>
              <a:t>('E');</a:t>
            </a:r>
          </a:p>
          <a:p>
            <a:endParaRPr lang="en-US" altLang="en-US" sz="2400" dirty="0">
              <a:latin typeface="Courier New" panose="02070309020205020404" pitchFamily="49" charset="0"/>
            </a:endParaRPr>
          </a:p>
        </p:txBody>
      </p:sp>
      <p:graphicFrame>
        <p:nvGraphicFramePr>
          <p:cNvPr id="845828" name="Group 4"/>
          <p:cNvGraphicFramePr>
            <a:graphicFrameLocks noGrp="1"/>
          </p:cNvGraphicFramePr>
          <p:nvPr>
            <p:ph sz="quarter" idx="2"/>
          </p:nvPr>
        </p:nvGraphicFramePr>
        <p:xfrm>
          <a:off x="3529013" y="2208214"/>
          <a:ext cx="2768600" cy="763587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3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5838" name="Group 14"/>
          <p:cNvGraphicFramePr>
            <a:graphicFrameLocks noGrp="1"/>
          </p:cNvGraphicFramePr>
          <p:nvPr>
            <p:ph sz="quarter" idx="3"/>
          </p:nvPr>
        </p:nvGraphicFramePr>
        <p:xfrm>
          <a:off x="3529013" y="46116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041525" y="4338639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6553200" y="5699126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667000" y="4556125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H="1" flipV="1">
            <a:off x="4114800" y="5165725"/>
            <a:ext cx="2362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09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the Stack ADT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u="sng" smtClean="0"/>
              <a:t>Stack</a:t>
            </a:r>
            <a:r>
              <a:rPr lang="en-US" altLang="en-US" smtClean="0"/>
              <a:t>: a LIFO (last in, first out) data structure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Examples:</a:t>
            </a:r>
          </a:p>
          <a:p>
            <a:pPr lvl="1">
              <a:lnSpc>
                <a:spcPct val="85000"/>
              </a:lnSpc>
            </a:pPr>
            <a:r>
              <a:rPr lang="en-US" altLang="en-US" smtClean="0"/>
              <a:t>plates in a cafeteria</a:t>
            </a:r>
          </a:p>
          <a:p>
            <a:pPr lvl="1">
              <a:lnSpc>
                <a:spcPct val="85000"/>
              </a:lnSpc>
            </a:pPr>
            <a:r>
              <a:rPr lang="en-US" altLang="en-US" smtClean="0"/>
              <a:t>return addresses for function calls</a:t>
            </a:r>
          </a:p>
          <a:p>
            <a:pPr>
              <a:lnSpc>
                <a:spcPct val="85000"/>
              </a:lnSpc>
            </a:pPr>
            <a:r>
              <a:rPr lang="en-US" altLang="en-US" smtClean="0"/>
              <a:t>Implementation:</a:t>
            </a:r>
          </a:p>
          <a:p>
            <a:pPr lvl="1">
              <a:lnSpc>
                <a:spcPct val="85000"/>
              </a:lnSpc>
            </a:pPr>
            <a:r>
              <a:rPr lang="en-US" altLang="en-US" smtClean="0"/>
              <a:t>static: fixed size, implemented as array</a:t>
            </a:r>
          </a:p>
          <a:p>
            <a:pPr lvl="1">
              <a:lnSpc>
                <a:spcPct val="85000"/>
              </a:lnSpc>
            </a:pPr>
            <a:r>
              <a:rPr lang="en-US" altLang="en-US" smtClean="0"/>
              <a:t>dynamic: variable size, implemented as linked list</a:t>
            </a:r>
          </a:p>
        </p:txBody>
      </p:sp>
    </p:spTree>
    <p:extLst>
      <p:ext uri="{BB962C8B-B14F-4D97-AF65-F5344CB8AC3E}">
        <p14:creationId xmlns:p14="http://schemas.microsoft.com/office/powerpoint/2010/main" val="155949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 -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600200"/>
            <a:ext cx="7848600" cy="4648200"/>
          </a:xfrm>
        </p:spPr>
        <p:txBody>
          <a:bodyPr/>
          <a:lstStyle/>
          <a:p>
            <a:r>
              <a:rPr lang="en-US" altLang="en-US" b="1" dirty="0" err="1">
                <a:latin typeface="Courier New" panose="02070309020205020404" pitchFamily="49" charset="0"/>
              </a:rPr>
              <a:t>enqueue</a:t>
            </a:r>
            <a:r>
              <a:rPr lang="en-US" altLang="en-US" b="1" dirty="0">
                <a:latin typeface="Courier New" panose="02070309020205020404" pitchFamily="49" charset="0"/>
              </a:rPr>
              <a:t>('K');</a:t>
            </a:r>
            <a:r>
              <a:rPr lang="en-US" altLang="en-US" dirty="0">
                <a:latin typeface="Courier New" panose="02070309020205020404" pitchFamily="49" charset="0"/>
              </a:rPr>
              <a:t/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 err="1">
                <a:latin typeface="Courier New" panose="02070309020205020404" pitchFamily="49" charset="0"/>
              </a:rPr>
              <a:t>enqueue</a:t>
            </a:r>
            <a:r>
              <a:rPr lang="en-US" altLang="en-US" b="1" dirty="0">
                <a:latin typeface="Courier New" panose="02070309020205020404" pitchFamily="49" charset="0"/>
              </a:rPr>
              <a:t>('G');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846852" name="Group 4"/>
          <p:cNvGraphicFramePr>
            <a:graphicFrameLocks noGrp="1"/>
          </p:cNvGraphicFramePr>
          <p:nvPr>
            <p:ph sz="quarter" idx="2"/>
          </p:nvPr>
        </p:nvGraphicFramePr>
        <p:xfrm>
          <a:off x="3481389" y="2436814"/>
          <a:ext cx="2770187" cy="763587"/>
        </p:xfrm>
        <a:graphic>
          <a:graphicData uri="http://schemas.openxmlformats.org/drawingml/2006/table">
            <a:tbl>
              <a:tblPr/>
              <a:tblGrid>
                <a:gridCol w="923925"/>
                <a:gridCol w="922337"/>
                <a:gridCol w="923925"/>
              </a:tblGrid>
              <a:tr h="7635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6862" name="Group 14"/>
          <p:cNvGraphicFramePr>
            <a:graphicFrameLocks noGrp="1"/>
          </p:cNvGraphicFramePr>
          <p:nvPr>
            <p:ph sz="quarter" idx="3"/>
          </p:nvPr>
        </p:nvGraphicFramePr>
        <p:xfrm>
          <a:off x="3201988" y="4535488"/>
          <a:ext cx="2849562" cy="722312"/>
        </p:xfrm>
        <a:graphic>
          <a:graphicData uri="http://schemas.openxmlformats.org/drawingml/2006/table">
            <a:tbl>
              <a:tblPr/>
              <a:tblGrid>
                <a:gridCol w="949325"/>
                <a:gridCol w="950912"/>
                <a:gridCol w="949325"/>
              </a:tblGrid>
              <a:tr h="7223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041525" y="4262439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6553200" y="5394326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2667000" y="4479925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 flipV="1">
            <a:off x="5638800" y="5089525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2108200" y="2362201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6832600" y="34290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 flipH="1" flipV="1">
            <a:off x="4927600" y="2895600"/>
            <a:ext cx="1905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2794000" y="25908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49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Queue Operations -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9776" y="1600200"/>
            <a:ext cx="8175624" cy="4254500"/>
          </a:xfrm>
        </p:spPr>
        <p:txBody>
          <a:bodyPr/>
          <a:lstStyle/>
          <a:p>
            <a:r>
              <a:rPr lang="en-US" altLang="en-US" b="1" dirty="0" err="1">
                <a:latin typeface="Courier New" panose="02070309020205020404" pitchFamily="49" charset="0"/>
              </a:rPr>
              <a:t>dequeue</a:t>
            </a:r>
            <a:r>
              <a:rPr lang="en-US" altLang="en-US" b="1" dirty="0">
                <a:latin typeface="Courier New" panose="02070309020205020404" pitchFamily="49" charset="0"/>
              </a:rPr>
              <a:t>(); </a:t>
            </a:r>
            <a:r>
              <a:rPr lang="en-US" altLang="en-US" dirty="0">
                <a:latin typeface="Courier New" panose="02070309020205020404" pitchFamily="49" charset="0"/>
              </a:rPr>
              <a:t>// remove E</a:t>
            </a:r>
            <a:br>
              <a:rPr lang="en-US" altLang="en-US" dirty="0">
                <a:latin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</a:endParaRP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 err="1">
                <a:latin typeface="Courier New" panose="02070309020205020404" pitchFamily="49" charset="0"/>
              </a:rPr>
              <a:t>dequeue</a:t>
            </a:r>
            <a:r>
              <a:rPr lang="en-US" altLang="en-US" b="1" dirty="0">
                <a:latin typeface="Courier New" panose="02070309020205020404" pitchFamily="49" charset="0"/>
              </a:rPr>
              <a:t>(); </a:t>
            </a:r>
            <a:r>
              <a:rPr lang="en-US" altLang="en-US" dirty="0">
                <a:latin typeface="Courier New" panose="02070309020205020404" pitchFamily="49" charset="0"/>
              </a:rPr>
              <a:t>// remove K</a:t>
            </a:r>
          </a:p>
          <a:p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847876" name="Group 4"/>
          <p:cNvGraphicFramePr>
            <a:graphicFrameLocks noGrp="1"/>
          </p:cNvGraphicFramePr>
          <p:nvPr>
            <p:ph sz="quarter" idx="2"/>
          </p:nvPr>
        </p:nvGraphicFramePr>
        <p:xfrm>
          <a:off x="3201988" y="2346325"/>
          <a:ext cx="2768600" cy="762000"/>
        </p:xfrm>
        <a:graphic>
          <a:graphicData uri="http://schemas.openxmlformats.org/drawingml/2006/table">
            <a:tbl>
              <a:tblPr/>
              <a:tblGrid>
                <a:gridCol w="922337"/>
                <a:gridCol w="923925"/>
                <a:gridCol w="922338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7904" name="Group 32"/>
          <p:cNvGraphicFramePr>
            <a:graphicFrameLocks noGrp="1"/>
          </p:cNvGraphicFramePr>
          <p:nvPr>
            <p:ph sz="quarter" idx="3"/>
          </p:nvPr>
        </p:nvGraphicFramePr>
        <p:xfrm>
          <a:off x="3556000" y="4826000"/>
          <a:ext cx="2851150" cy="736600"/>
        </p:xfrm>
        <a:graphic>
          <a:graphicData uri="http://schemas.openxmlformats.org/drawingml/2006/table">
            <a:tbl>
              <a:tblPr/>
              <a:tblGrid>
                <a:gridCol w="950913"/>
                <a:gridCol w="949325"/>
                <a:gridCol w="950912"/>
              </a:tblGrid>
              <a:tr h="736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2041525" y="4567239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7913" name="Text Box 25"/>
          <p:cNvSpPr txBox="1">
            <a:spLocks noChangeArrowheads="1"/>
          </p:cNvSpPr>
          <p:nvPr/>
        </p:nvSpPr>
        <p:spPr bwMode="auto">
          <a:xfrm>
            <a:off x="5683250" y="5741989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2667000" y="4784725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H="1" flipV="1">
            <a:off x="3962400" y="5410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Text Box 28"/>
          <p:cNvSpPr txBox="1">
            <a:spLocks noChangeArrowheads="1"/>
          </p:cNvSpPr>
          <p:nvPr/>
        </p:nvSpPr>
        <p:spPr bwMode="auto">
          <a:xfrm>
            <a:off x="1828800" y="2362201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front</a:t>
            </a:r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7010400" y="2819401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rear</a:t>
            </a:r>
          </a:p>
        </p:txBody>
      </p:sp>
      <p:sp>
        <p:nvSpPr>
          <p:cNvPr id="37918" name="Line 30"/>
          <p:cNvSpPr>
            <a:spLocks noChangeShapeType="1"/>
          </p:cNvSpPr>
          <p:nvPr/>
        </p:nvSpPr>
        <p:spPr bwMode="auto">
          <a:xfrm flipH="1" flipV="1">
            <a:off x="4724400" y="28194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2514600" y="25908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91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>
                <a:latin typeface="Courier New" panose="02070309020205020404" pitchFamily="49" charset="0"/>
              </a:rPr>
              <a:t>dequeue</a:t>
            </a:r>
            <a:r>
              <a:rPr lang="en-US" altLang="en-US" dirty="0" smtClean="0"/>
              <a:t> Issue, Solutions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168400" y="1574800"/>
            <a:ext cx="8966200" cy="44450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en-US" sz="3200" dirty="0"/>
              <a:t>When removing an element from a queue, remaining elements must shift to front</a:t>
            </a:r>
          </a:p>
          <a:p>
            <a:pPr>
              <a:lnSpc>
                <a:spcPct val="85000"/>
              </a:lnSpc>
            </a:pPr>
            <a:r>
              <a:rPr lang="en-US" altLang="en-US" sz="3200" dirty="0"/>
              <a:t>Solutions: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Let front index move as elements are removed (works as long as rear index is not at end of array)</a:t>
            </a:r>
          </a:p>
          <a:p>
            <a:pPr lvl="1">
              <a:lnSpc>
                <a:spcPct val="85000"/>
              </a:lnSpc>
            </a:pPr>
            <a:r>
              <a:rPr lang="en-US" altLang="en-US" sz="2800" dirty="0"/>
              <a:t>Use above solution, and also let rear index "wrap around" to front of array, treating array as circular instead of linear (more complex </a:t>
            </a:r>
            <a:r>
              <a:rPr lang="en-US" altLang="en-US" sz="2800" dirty="0" err="1"/>
              <a:t>enqueue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dequeue</a:t>
            </a:r>
            <a:r>
              <a:rPr lang="en-US" altLang="en-US" sz="2800" dirty="0"/>
              <a:t> code)</a:t>
            </a:r>
          </a:p>
        </p:txBody>
      </p:sp>
    </p:spTree>
    <p:extLst>
      <p:ext uri="{BB962C8B-B14F-4D97-AF65-F5344CB8AC3E}">
        <p14:creationId xmlns:p14="http://schemas.microsoft.com/office/powerpoint/2010/main" val="3265879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1" y="228600"/>
            <a:ext cx="8226425" cy="914400"/>
          </a:xfrm>
        </p:spPr>
        <p:txBody>
          <a:bodyPr/>
          <a:lstStyle/>
          <a:p>
            <a:r>
              <a:rPr lang="en-US" altLang="en-US" dirty="0"/>
              <a:t>Queue </a:t>
            </a:r>
            <a:r>
              <a:rPr lang="en-US" altLang="en-US" dirty="0" smtClean="0"/>
              <a:t>Implementation</a:t>
            </a:r>
            <a:endParaRPr lang="en-US" alt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4" y="1600200"/>
            <a:ext cx="8226425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>
              <a:latin typeface="Helvetica" panose="020B0604020202020204" pitchFamily="34" charset="0"/>
            </a:endParaRPr>
          </a:p>
        </p:txBody>
      </p:sp>
      <p:pic>
        <p:nvPicPr>
          <p:cNvPr id="207876" name="Picture 4" descr="C:\Shaffer\CS2604\Figs\BadQueu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8" t="2628" r="4282" b="3941"/>
          <a:stretch>
            <a:fillRect/>
          </a:stretch>
        </p:blipFill>
        <p:spPr bwMode="auto">
          <a:xfrm>
            <a:off x="1155700" y="1600200"/>
            <a:ext cx="82296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dwharder\Desktop\q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612" y="3276600"/>
            <a:ext cx="5181600" cy="3095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1" y="152401"/>
            <a:ext cx="8226425" cy="914400"/>
          </a:xfrm>
        </p:spPr>
        <p:txBody>
          <a:bodyPr/>
          <a:lstStyle/>
          <a:p>
            <a:r>
              <a:rPr lang="en-US" altLang="en-US" dirty="0"/>
              <a:t>Queue Implementation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4200" y="1066801"/>
            <a:ext cx="9867900" cy="4906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</a:pPr>
            <a:r>
              <a:rPr lang="en-US" sz="2400" dirty="0">
                <a:cs typeface="Arial" charset="0"/>
              </a:rPr>
              <a:t>	Suppose that:</a:t>
            </a:r>
          </a:p>
          <a:p>
            <a:pPr lvl="1"/>
            <a:r>
              <a:rPr lang="en-US" sz="2000" dirty="0">
                <a:cs typeface="Arial" charset="0"/>
              </a:rPr>
              <a:t>The array capacity is 16</a:t>
            </a:r>
          </a:p>
          <a:p>
            <a:pPr lvl="1"/>
            <a:r>
              <a:rPr lang="en-US" sz="2000" dirty="0">
                <a:cs typeface="Arial" charset="0"/>
              </a:rPr>
              <a:t>We have performed 16 pushes</a:t>
            </a:r>
          </a:p>
          <a:p>
            <a:pPr lvl="1"/>
            <a:r>
              <a:rPr lang="en-US" sz="2000" dirty="0">
                <a:cs typeface="Arial" charset="0"/>
              </a:rPr>
              <a:t>We have performed 5 pops</a:t>
            </a:r>
          </a:p>
          <a:p>
            <a:pPr lvl="2"/>
            <a:r>
              <a:rPr lang="en-US" sz="1800" dirty="0">
                <a:cs typeface="Arial" charset="0"/>
              </a:rPr>
              <a:t>The queue size is now 11</a:t>
            </a:r>
          </a:p>
          <a:p>
            <a:pPr lvl="1"/>
            <a:endParaRPr lang="en-US" sz="2000" dirty="0">
              <a:cs typeface="Arial" charset="0"/>
            </a:endParaRPr>
          </a:p>
          <a:p>
            <a:pPr lvl="1"/>
            <a:endParaRPr lang="en-US" sz="2000" dirty="0">
              <a:cs typeface="Arial" charset="0"/>
            </a:endParaRPr>
          </a:p>
          <a:p>
            <a:pPr lvl="1"/>
            <a:endParaRPr lang="en-US" sz="2000" dirty="0">
              <a:cs typeface="Arial" charset="0"/>
            </a:endParaRPr>
          </a:p>
          <a:p>
            <a:pPr lvl="1"/>
            <a:r>
              <a:rPr lang="en-US" sz="2000" dirty="0">
                <a:cs typeface="Arial" charset="0"/>
              </a:rPr>
              <a:t>We perform one further push</a:t>
            </a:r>
          </a:p>
          <a:p>
            <a:pPr>
              <a:buFont typeface="Arial" charset="0"/>
              <a:buNone/>
            </a:pPr>
            <a:r>
              <a:rPr lang="en-US" sz="2400" dirty="0">
                <a:cs typeface="Arial" charset="0"/>
              </a:rPr>
              <a:t>	</a:t>
            </a:r>
            <a:r>
              <a:rPr lang="en-US" sz="2400" i="1" dirty="0">
                <a:cs typeface="Arial" charset="0"/>
              </a:rPr>
              <a:t>In this case, the array is not full and yet we cannot place any more objects in to the array</a:t>
            </a:r>
          </a:p>
        </p:txBody>
      </p:sp>
    </p:spTree>
    <p:extLst>
      <p:ext uri="{BB962C8B-B14F-4D97-AF65-F5344CB8AC3E}">
        <p14:creationId xmlns:p14="http://schemas.microsoft.com/office/powerpoint/2010/main" val="260068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2538" y="151806"/>
            <a:ext cx="6347713" cy="1320800"/>
          </a:xfrm>
        </p:spPr>
        <p:txBody>
          <a:bodyPr/>
          <a:lstStyle/>
          <a:p>
            <a:r>
              <a:rPr lang="en-US" altLang="en-US" dirty="0"/>
              <a:t>Circular Arrays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8174" y="1561793"/>
            <a:ext cx="6347714" cy="3880773"/>
          </a:xfrm>
        </p:spPr>
        <p:txBody>
          <a:bodyPr/>
          <a:lstStyle/>
          <a:p>
            <a:r>
              <a:rPr lang="en-US" altLang="en-US" sz="2600" b="1" dirty="0"/>
              <a:t>Drifting queue</a:t>
            </a:r>
            <a:r>
              <a:rPr lang="en-US" altLang="en-US" sz="2600" dirty="0"/>
              <a:t>: use a </a:t>
            </a:r>
            <a:r>
              <a:rPr lang="en-US" altLang="en-US" sz="2600" b="1" i="1" dirty="0"/>
              <a:t>circular array</a:t>
            </a:r>
            <a:r>
              <a:rPr lang="en-US" altLang="en-US" sz="2600" dirty="0"/>
              <a:t> to insert and remove items from a queue in constant time, O(1)</a:t>
            </a:r>
          </a:p>
          <a:p>
            <a:r>
              <a:rPr lang="en-US" altLang="en-US" sz="2600" dirty="0"/>
              <a:t>The idea of a circular array is that the end of the array “wraps around” to the start of the array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6057900" y="3632201"/>
            <a:ext cx="2762250" cy="2598737"/>
            <a:chOff x="1156" y="2432"/>
            <a:chExt cx="1740" cy="1637"/>
          </a:xfrm>
        </p:grpSpPr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2245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2608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290" y="3793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3</a:t>
              </a: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2608" y="3385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1565" y="3838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4</a:t>
              </a: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156" y="34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5</a:t>
              </a: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1202" y="284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6</a:t>
              </a:r>
            </a:p>
          </p:txBody>
        </p:sp>
        <p:grpSp>
          <p:nvGrpSpPr>
            <p:cNvPr id="48140" name="Group 12"/>
            <p:cNvGrpSpPr>
              <a:grpSpLocks/>
            </p:cNvGrpSpPr>
            <p:nvPr/>
          </p:nvGrpSpPr>
          <p:grpSpPr bwMode="auto">
            <a:xfrm>
              <a:off x="1338" y="2523"/>
              <a:ext cx="1403" cy="1438"/>
              <a:chOff x="1780" y="2324"/>
              <a:chExt cx="1403" cy="1438"/>
            </a:xfrm>
          </p:grpSpPr>
          <p:sp>
            <p:nvSpPr>
              <p:cNvPr id="48141" name="Oval 13"/>
              <p:cNvSpPr>
                <a:spLocks noChangeArrowheads="1"/>
              </p:cNvSpPr>
              <p:nvPr/>
            </p:nvSpPr>
            <p:spPr bwMode="auto">
              <a:xfrm>
                <a:off x="1904" y="2470"/>
                <a:ext cx="1152" cy="1152"/>
              </a:xfrm>
              <a:prstGeom prst="ellipse">
                <a:avLst/>
              </a:prstGeom>
              <a:noFill/>
              <a:ln w="406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142" name="Line 14"/>
              <p:cNvSpPr>
                <a:spLocks noChangeShapeType="1"/>
              </p:cNvSpPr>
              <p:nvPr/>
            </p:nvSpPr>
            <p:spPr bwMode="auto">
              <a:xfrm>
                <a:off x="2490" y="2341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3" name="Line 15"/>
              <p:cNvSpPr>
                <a:spLocks noChangeShapeType="1"/>
              </p:cNvSpPr>
              <p:nvPr/>
            </p:nvSpPr>
            <p:spPr bwMode="auto">
              <a:xfrm rot="-5400000">
                <a:off x="2477" y="2346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4" name="Line 16"/>
              <p:cNvSpPr>
                <a:spLocks noChangeShapeType="1"/>
              </p:cNvSpPr>
              <p:nvPr/>
            </p:nvSpPr>
            <p:spPr bwMode="auto">
              <a:xfrm rot="-2622516">
                <a:off x="2473" y="2324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5" name="Line 17"/>
              <p:cNvSpPr>
                <a:spLocks noChangeShapeType="1"/>
              </p:cNvSpPr>
              <p:nvPr/>
            </p:nvSpPr>
            <p:spPr bwMode="auto">
              <a:xfrm rot="2624116">
                <a:off x="2490" y="2359"/>
                <a:ext cx="9" cy="14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46" name="Oval 18"/>
              <p:cNvSpPr>
                <a:spLocks noChangeArrowheads="1"/>
              </p:cNvSpPr>
              <p:nvPr/>
            </p:nvSpPr>
            <p:spPr bwMode="auto">
              <a:xfrm>
                <a:off x="2035" y="2600"/>
                <a:ext cx="892" cy="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147" name="Text Box 19"/>
            <p:cNvSpPr txBox="1">
              <a:spLocks noChangeArrowheads="1"/>
            </p:cNvSpPr>
            <p:nvPr/>
          </p:nvSpPr>
          <p:spPr bwMode="auto">
            <a:xfrm>
              <a:off x="1610" y="243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Courier New" panose="02070309020205020404" pitchFamily="49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67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1894" y="1193801"/>
            <a:ext cx="9936606" cy="388077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cs typeface="Arial" charset="0"/>
              </a:rPr>
              <a:t>	</a:t>
            </a:r>
            <a:r>
              <a:rPr lang="en-US" dirty="0" smtClean="0">
                <a:cs typeface="Arial" charset="0"/>
              </a:rPr>
              <a:t>Instead of viewing the array on the range </a:t>
            </a:r>
            <a:r>
              <a:rPr lang="en-US" dirty="0" smtClean="0">
                <a:cs typeface="Times New Roman" pitchFamily="18" charset="0"/>
              </a:rPr>
              <a:t>0, …, 15</a:t>
            </a:r>
            <a:r>
              <a:rPr lang="en-US" dirty="0" smtClean="0">
                <a:cs typeface="Arial" charset="0"/>
              </a:rPr>
              <a:t>, consider the indices being cyclic:</a:t>
            </a:r>
          </a:p>
          <a:p>
            <a:pPr algn="ctr">
              <a:buFont typeface="Arial" charset="0"/>
              <a:buNone/>
            </a:pPr>
            <a:r>
              <a:rPr lang="en-US" dirty="0" smtClean="0">
                <a:cs typeface="Times New Roman" pitchFamily="18" charset="0"/>
              </a:rPr>
              <a:t>…, 15, 0, 1, …, 15, 0, 1, …, 15, 0, 1, …</a:t>
            </a:r>
          </a:p>
        </p:txBody>
      </p:sp>
      <p:pic>
        <p:nvPicPr>
          <p:cNvPr id="29700" name="Picture 6" descr="C:\Users\dwharder\Desktop\q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951" y="2654300"/>
            <a:ext cx="656466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2538" y="151806"/>
            <a:ext cx="6347713" cy="1320800"/>
          </a:xfrm>
        </p:spPr>
        <p:txBody>
          <a:bodyPr/>
          <a:lstStyle/>
          <a:p>
            <a:r>
              <a:rPr lang="en-US" altLang="en-US" dirty="0"/>
              <a:t>Circular Arrays</a:t>
            </a:r>
          </a:p>
        </p:txBody>
      </p:sp>
    </p:spTree>
    <p:extLst>
      <p:ext uri="{BB962C8B-B14F-4D97-AF65-F5344CB8AC3E}">
        <p14:creationId xmlns:p14="http://schemas.microsoft.com/office/powerpoint/2010/main" val="41188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7" descr="C:\Users\dwharder\Desktop\q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7351" y="1575710"/>
            <a:ext cx="5695949" cy="434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231900"/>
            <a:ext cx="8953500" cy="3868074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cs typeface="Arial" charset="0"/>
              </a:rPr>
              <a:t>	Now, the next push may be performed in the next available location of the circular array: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++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iback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iback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 capacity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lvl="1"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Arial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iback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lvl="1">
              <a:buFont typeface="Arial" charset="0"/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2538" y="151806"/>
            <a:ext cx="6347713" cy="1320800"/>
          </a:xfrm>
        </p:spPr>
        <p:txBody>
          <a:bodyPr/>
          <a:lstStyle/>
          <a:p>
            <a:r>
              <a:rPr lang="en-US" altLang="en-US" dirty="0"/>
              <a:t>Circular Arrays</a:t>
            </a:r>
          </a:p>
        </p:txBody>
      </p:sp>
    </p:spTree>
    <p:extLst>
      <p:ext uri="{BB962C8B-B14F-4D97-AF65-F5344CB8AC3E}">
        <p14:creationId xmlns:p14="http://schemas.microsoft.com/office/powerpoint/2010/main" val="16756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293" y="0"/>
            <a:ext cx="6347713" cy="1320800"/>
          </a:xfrm>
        </p:spPr>
        <p:txBody>
          <a:bodyPr/>
          <a:lstStyle/>
          <a:p>
            <a:r>
              <a:rPr lang="en-US" altLang="en-US" dirty="0"/>
              <a:t>The mod Operator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1143000"/>
            <a:ext cx="11557000" cy="5029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The </a:t>
            </a:r>
            <a:r>
              <a:rPr lang="en-US" altLang="en-US" sz="3600" dirty="0">
                <a:latin typeface="Courier New" panose="02070309020205020404" pitchFamily="49" charset="0"/>
              </a:rPr>
              <a:t>mod</a:t>
            </a:r>
            <a:r>
              <a:rPr lang="en-US" altLang="en-US" sz="3600" dirty="0"/>
              <a:t> operator (%) is used to calculate remainders (size % size):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>
                <a:latin typeface="Courier New" panose="02070309020205020404" pitchFamily="49" charset="0"/>
              </a:rPr>
              <a:t>1%5 = 1, 2%5 = 2, 5%5 = 0, 8%5 = 3</a:t>
            </a:r>
          </a:p>
          <a:p>
            <a:pPr>
              <a:lnSpc>
                <a:spcPct val="80000"/>
              </a:lnSpc>
            </a:pPr>
            <a:r>
              <a:rPr lang="en-US" altLang="en-US" sz="3600" dirty="0">
                <a:latin typeface="Courier New" panose="02070309020205020404" pitchFamily="49" charset="0"/>
              </a:rPr>
              <a:t>mod</a:t>
            </a:r>
            <a:r>
              <a:rPr lang="en-US" altLang="en-US" sz="3600" dirty="0"/>
              <a:t> can be used to calculate the front and back positions in a circular array, therefore avoiding comparisons to the array size</a:t>
            </a:r>
          </a:p>
          <a:p>
            <a:pPr lvl="1">
              <a:lnSpc>
                <a:spcPct val="80000"/>
              </a:lnSpc>
            </a:pPr>
            <a:r>
              <a:rPr lang="en-US" altLang="en-US" sz="3200" dirty="0"/>
              <a:t>The back of the queue is: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(front + count - 1) % </a:t>
            </a:r>
            <a:r>
              <a:rPr lang="en-US" altLang="en-US" sz="2400" dirty="0" err="1">
                <a:latin typeface="Courier New" panose="02070309020205020404" pitchFamily="49" charset="0"/>
              </a:rPr>
              <a:t>items.length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2">
              <a:lnSpc>
                <a:spcPct val="80000"/>
              </a:lnSpc>
            </a:pPr>
            <a:r>
              <a:rPr lang="en-US" altLang="en-US" sz="2400" dirty="0"/>
              <a:t>where </a:t>
            </a:r>
            <a:r>
              <a:rPr lang="en-US" altLang="en-US" sz="2400" dirty="0">
                <a:latin typeface="Courier New" panose="02070309020205020404" pitchFamily="49" charset="0"/>
              </a:rPr>
              <a:t>count</a:t>
            </a:r>
            <a:r>
              <a:rPr lang="en-US" altLang="en-US" sz="2400" dirty="0"/>
              <a:t> is the number of items currently in the queue</a:t>
            </a:r>
          </a:p>
          <a:p>
            <a:pPr lvl="1">
              <a:lnSpc>
                <a:spcPct val="80000"/>
              </a:lnSpc>
            </a:pPr>
            <a:r>
              <a:rPr lang="en-US" altLang="en-US" sz="3600" dirty="0"/>
              <a:t>After removing an item the front of the queue is:</a:t>
            </a:r>
          </a:p>
          <a:p>
            <a:pPr lvl="2">
              <a:lnSpc>
                <a:spcPct val="80000"/>
              </a:lnSpc>
            </a:pPr>
            <a:r>
              <a:rPr lang="en-US" altLang="en-US" sz="2400" dirty="0">
                <a:latin typeface="Courier New" panose="02070309020205020404" pitchFamily="49" charset="0"/>
              </a:rPr>
              <a:t>(front + 1) % </a:t>
            </a:r>
            <a:r>
              <a:rPr lang="en-US" altLang="en-US" sz="2400" dirty="0" err="1">
                <a:latin typeface="Courier New" panose="02070309020205020404" pitchFamily="49" charset="0"/>
              </a:rPr>
              <a:t>items.length</a:t>
            </a:r>
            <a:r>
              <a:rPr lang="en-US" altLang="en-US" sz="2400" dirty="0"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41574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1" y="0"/>
            <a:ext cx="8226425" cy="914400"/>
          </a:xfrm>
        </p:spPr>
        <p:txBody>
          <a:bodyPr/>
          <a:lstStyle/>
          <a:p>
            <a:r>
              <a:rPr lang="en-US" altLang="en-US" dirty="0"/>
              <a:t>Queue </a:t>
            </a:r>
            <a:r>
              <a:rPr lang="en-US" altLang="en-US" dirty="0" smtClean="0"/>
              <a:t>Implementation</a:t>
            </a:r>
            <a:endParaRPr lang="en-US" altLang="en-US" dirty="0"/>
          </a:p>
        </p:txBody>
      </p:sp>
      <p:pic>
        <p:nvPicPr>
          <p:cNvPr id="209924" name="Picture 4" descr="C:\Shaffer\CS2604\Figs\GoodQ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2374" r="4781" b="2374"/>
          <a:stretch>
            <a:fillRect/>
          </a:stretch>
        </p:blipFill>
        <p:spPr bwMode="auto">
          <a:xfrm>
            <a:off x="1676400" y="1447801"/>
            <a:ext cx="7848600" cy="37433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LIFO Structure</a:t>
            </a:r>
          </a:p>
        </p:txBody>
      </p:sp>
      <p:pic>
        <p:nvPicPr>
          <p:cNvPr id="7171" name="Picture 3" descr="1801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0"/>
            <a:ext cx="51054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9704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1" y="0"/>
            <a:ext cx="8226425" cy="914400"/>
          </a:xfrm>
        </p:spPr>
        <p:txBody>
          <a:bodyPr/>
          <a:lstStyle/>
          <a:p>
            <a:r>
              <a:rPr lang="en-US" altLang="en-US" dirty="0"/>
              <a:t>Queue </a:t>
            </a:r>
            <a:r>
              <a:rPr lang="en-US" altLang="en-US" dirty="0" smtClean="0"/>
              <a:t>Implementation</a:t>
            </a:r>
            <a:endParaRPr lang="en-US" altLang="en-US" dirty="0"/>
          </a:p>
        </p:txBody>
      </p:sp>
      <p:pic>
        <p:nvPicPr>
          <p:cNvPr id="209924" name="Picture 4" descr="C:\Shaffer\CS2604\Figs\GoodQ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t="2374" r="4781" b="2374"/>
          <a:stretch>
            <a:fillRect/>
          </a:stretch>
        </p:blipFill>
        <p:spPr bwMode="auto">
          <a:xfrm>
            <a:off x="1676400" y="1447801"/>
            <a:ext cx="7848600" cy="37433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5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3700" y="939800"/>
            <a:ext cx="106934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900" b="1" dirty="0">
                <a:latin typeface="Times New Roman" panose="02020603050405020304" pitchFamily="18" charset="0"/>
              </a:rPr>
              <a:t>Contents of </a:t>
            </a:r>
            <a:r>
              <a:rPr lang="en-US" altLang="en-US" sz="1900" b="1" dirty="0" err="1">
                <a:latin typeface="Courier New" panose="02070309020205020404" pitchFamily="49" charset="0"/>
              </a:rPr>
              <a:t>IntQueue.h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1  // Specification file for the </a:t>
            </a:r>
            <a:r>
              <a:rPr lang="en-US" altLang="en-US" sz="1900" dirty="0" err="1">
                <a:latin typeface="Courier New" panose="02070309020205020404" pitchFamily="49" charset="0"/>
              </a:rPr>
              <a:t>IntQueue</a:t>
            </a:r>
            <a:r>
              <a:rPr lang="en-US" altLang="en-US" sz="1900" dirty="0">
                <a:latin typeface="Courier New" panose="02070309020205020404" pitchFamily="49" charset="0"/>
              </a:rPr>
              <a:t> class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2  #</a:t>
            </a:r>
            <a:r>
              <a:rPr lang="en-US" altLang="en-US" sz="1900" dirty="0" err="1">
                <a:latin typeface="Courier New" panose="02070309020205020404" pitchFamily="49" charset="0"/>
              </a:rPr>
              <a:t>ifndef</a:t>
            </a:r>
            <a:r>
              <a:rPr lang="en-US" altLang="en-US" sz="1900" dirty="0">
                <a:latin typeface="Courier New" panose="02070309020205020404" pitchFamily="49" charset="0"/>
              </a:rPr>
              <a:t> INTQUEUE_H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3  #define INTQUEUE_H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4 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5  class </a:t>
            </a:r>
            <a:r>
              <a:rPr lang="en-US" altLang="en-US" sz="1900" dirty="0" err="1">
                <a:latin typeface="Courier New" panose="02070309020205020404" pitchFamily="49" charset="0"/>
              </a:rPr>
              <a:t>IntQueue</a:t>
            </a:r>
            <a:r>
              <a:rPr lang="en-US" altLang="en-US" sz="1900" dirty="0">
                <a:latin typeface="Courier New" panose="02070309020205020404" pitchFamily="49" charset="0"/>
              </a:rPr>
              <a:t/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6  {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7  private: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8     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*</a:t>
            </a:r>
            <a:r>
              <a:rPr lang="en-US" altLang="en-US" sz="1900" dirty="0" err="1">
                <a:latin typeface="Courier New" panose="02070309020205020404" pitchFamily="49" charset="0"/>
              </a:rPr>
              <a:t>queueArray</a:t>
            </a:r>
            <a:r>
              <a:rPr lang="en-US" altLang="en-US" sz="1900" dirty="0">
                <a:latin typeface="Courier New" panose="02070309020205020404" pitchFamily="49" charset="0"/>
              </a:rPr>
              <a:t>;  // Points to the queue array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 9     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queueSize</a:t>
            </a:r>
            <a:r>
              <a:rPr lang="en-US" altLang="en-US" sz="1900" dirty="0">
                <a:latin typeface="Courier New" panose="02070309020205020404" pitchFamily="49" charset="0"/>
              </a:rPr>
              <a:t>;    // The queue size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10     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front;        // Subscript of the queue front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11     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rear;         // Subscript of the queue rear</a:t>
            </a:r>
            <a:br>
              <a:rPr lang="en-US" altLang="en-US" sz="1900" dirty="0">
                <a:latin typeface="Courier New" panose="02070309020205020404" pitchFamily="49" charset="0"/>
              </a:rPr>
            </a:br>
            <a:r>
              <a:rPr lang="en-US" altLang="en-US" sz="1900" dirty="0">
                <a:latin typeface="Courier New" panose="02070309020205020404" pitchFamily="49" charset="0"/>
              </a:rPr>
              <a:t>12     </a:t>
            </a:r>
            <a:r>
              <a:rPr lang="en-US" altLang="en-US" sz="1900" dirty="0" err="1">
                <a:latin typeface="Courier New" panose="02070309020205020404" pitchFamily="49" charset="0"/>
              </a:rPr>
              <a:t>int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dirty="0" err="1">
                <a:latin typeface="Courier New" panose="02070309020205020404" pitchFamily="49" charset="0"/>
              </a:rPr>
              <a:t>numItems</a:t>
            </a:r>
            <a:r>
              <a:rPr lang="en-US" altLang="en-US" sz="1900" dirty="0">
                <a:latin typeface="Courier New" panose="02070309020205020404" pitchFamily="49" charset="0"/>
              </a:rPr>
              <a:t>;     // Number of items in the queue</a:t>
            </a:r>
          </a:p>
        </p:txBody>
      </p:sp>
    </p:spTree>
    <p:extLst>
      <p:ext uri="{BB962C8B-B14F-4D97-AF65-F5344CB8AC3E}">
        <p14:creationId xmlns:p14="http://schemas.microsoft.com/office/powerpoint/2010/main" val="25249260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333500" y="903506"/>
            <a:ext cx="8382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13  public: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14     // Constructor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15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16    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17     // Copy constructor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18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</a:rPr>
              <a:t> &amp;);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19    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20     // Destructor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21     ~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</a:rPr>
              <a:t>();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22 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23     // Queue operations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24     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enqueue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25     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dequeue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&amp;);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26     bool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27     bool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isFull</a:t>
            </a:r>
            <a:r>
              <a:rPr lang="en-US" altLang="en-US" sz="2000" b="1" dirty="0">
                <a:latin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28     void clear();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29  };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40964" name="Rectangle 4" descr="Pink tissue paper"/>
          <p:cNvSpPr>
            <a:spLocks noChangeArrowheads="1"/>
          </p:cNvSpPr>
          <p:nvPr/>
        </p:nvSpPr>
        <p:spPr bwMode="auto">
          <a:xfrm>
            <a:off x="571501" y="257175"/>
            <a:ext cx="9359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solidFill>
                  <a:srgbClr val="0488AE"/>
                </a:solidFill>
              </a:rPr>
              <a:t>Contents of </a:t>
            </a:r>
            <a:r>
              <a:rPr lang="en-US" altLang="en-US" sz="3600" dirty="0" smtClean="0">
                <a:solidFill>
                  <a:srgbClr val="0488AE"/>
                </a:solidFill>
                <a:latin typeface="Courier New" panose="02070309020205020404" pitchFamily="49" charset="0"/>
              </a:rPr>
              <a:t>IntQueue.hpp </a:t>
            </a:r>
            <a:r>
              <a:rPr lang="en-US" altLang="en-US" sz="3600" dirty="0" smtClean="0">
                <a:solidFill>
                  <a:srgbClr val="0488AE"/>
                </a:solidFill>
              </a:rPr>
              <a:t>(</a:t>
            </a:r>
            <a:r>
              <a:rPr lang="en-US" altLang="en-US" sz="3600" dirty="0">
                <a:solidFill>
                  <a:srgbClr val="0488AE"/>
                </a:solidFill>
              </a:rPr>
              <a:t>Continued)</a:t>
            </a:r>
            <a:endParaRPr lang="en-US" altLang="en-US" sz="3600" dirty="0">
              <a:solidFill>
                <a:srgbClr val="0488AE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21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4926" y="893853"/>
            <a:ext cx="5473700" cy="38164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[s];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front = -1;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rear = -1;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987" name="Rectangle 4" descr="Pink tissue paper"/>
          <p:cNvSpPr>
            <a:spLocks noChangeArrowheads="1"/>
          </p:cNvSpPr>
          <p:nvPr/>
        </p:nvSpPr>
        <p:spPr bwMode="auto">
          <a:xfrm>
            <a:off x="1798639" y="104776"/>
            <a:ext cx="61864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488AE"/>
                </a:solidFill>
              </a:rPr>
              <a:t>Constructors in IntQueue.cpp</a:t>
            </a:r>
            <a:endParaRPr lang="en-US" altLang="en-US" sz="3600">
              <a:solidFill>
                <a:srgbClr val="0488AE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35476" y="1201739"/>
            <a:ext cx="7756524" cy="510909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obj.front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obj.rear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obj.queueArray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1758951"/>
            <a:ext cx="3936999" cy="43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044701"/>
            <a:ext cx="5686425" cy="48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588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27000" y="750889"/>
            <a:ext cx="5724526" cy="532453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queue is full.\n";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(rear + 1) %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[rear]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3011" name="Rectangle 4" descr="Pink tissue paper"/>
          <p:cNvSpPr>
            <a:spLocks noChangeArrowheads="1"/>
          </p:cNvSpPr>
          <p:nvPr/>
        </p:nvSpPr>
        <p:spPr bwMode="auto">
          <a:xfrm>
            <a:off x="1798639" y="104776"/>
            <a:ext cx="55705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solidFill>
                  <a:srgbClr val="0488AE"/>
                </a:solidFill>
              </a:rPr>
              <a:t>Functions in IntQueue.cpp</a:t>
            </a:r>
            <a:endParaRPr lang="en-US" altLang="en-US" sz="3600">
              <a:solidFill>
                <a:srgbClr val="0488AE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6967" y="1172240"/>
            <a:ext cx="6235700" cy="50167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queue is empty.\n";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front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(front + 1) %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queueSize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[front];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spcBef>
                <a:spcPct val="50000"/>
              </a:spcBef>
              <a:defRPr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46" y="3733800"/>
            <a:ext cx="4679154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016" y="3860800"/>
            <a:ext cx="546221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044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Dynamic Queues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Like a stack, a queue can be implemented using a linked list</a:t>
            </a:r>
          </a:p>
          <a:p>
            <a:r>
              <a:rPr lang="en-US" altLang="en-US" smtClean="0"/>
              <a:t>Allows dynamic sizing, avoids issue of shifting elements or wrapping indices</a:t>
            </a:r>
          </a:p>
        </p:txBody>
      </p:sp>
      <p:grpSp>
        <p:nvGrpSpPr>
          <p:cNvPr id="45060" name="Group 20"/>
          <p:cNvGrpSpPr>
            <a:grpSpLocks/>
          </p:cNvGrpSpPr>
          <p:nvPr/>
        </p:nvGrpSpPr>
        <p:grpSpPr bwMode="auto">
          <a:xfrm>
            <a:off x="2971800" y="3390900"/>
            <a:ext cx="6489700" cy="2476500"/>
            <a:chOff x="960" y="2784"/>
            <a:chExt cx="3864" cy="1056"/>
          </a:xfrm>
        </p:grpSpPr>
        <p:sp>
          <p:nvSpPr>
            <p:cNvPr id="45061" name="Rectangle 4"/>
            <p:cNvSpPr>
              <a:spLocks noChangeArrowheads="1"/>
            </p:cNvSpPr>
            <p:nvPr/>
          </p:nvSpPr>
          <p:spPr bwMode="auto">
            <a:xfrm>
              <a:off x="9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2" name="Rectangle 5"/>
            <p:cNvSpPr>
              <a:spLocks noChangeArrowheads="1"/>
            </p:cNvSpPr>
            <p:nvPr/>
          </p:nvSpPr>
          <p:spPr bwMode="auto">
            <a:xfrm>
              <a:off x="14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3" name="Rectangle 6"/>
            <p:cNvSpPr>
              <a:spLocks noChangeArrowheads="1"/>
            </p:cNvSpPr>
            <p:nvPr/>
          </p:nvSpPr>
          <p:spPr bwMode="auto">
            <a:xfrm>
              <a:off x="2160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4" name="Rectangle 7"/>
            <p:cNvSpPr>
              <a:spLocks noChangeArrowheads="1"/>
            </p:cNvSpPr>
            <p:nvPr/>
          </p:nvSpPr>
          <p:spPr bwMode="auto">
            <a:xfrm>
              <a:off x="2640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5" name="Rectangle 8"/>
            <p:cNvSpPr>
              <a:spLocks noChangeArrowheads="1"/>
            </p:cNvSpPr>
            <p:nvPr/>
          </p:nvSpPr>
          <p:spPr bwMode="auto">
            <a:xfrm>
              <a:off x="3312" y="2784"/>
              <a:ext cx="76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6" name="Rectangle 9"/>
            <p:cNvSpPr>
              <a:spLocks noChangeArrowheads="1"/>
            </p:cNvSpPr>
            <p:nvPr/>
          </p:nvSpPr>
          <p:spPr bwMode="auto">
            <a:xfrm>
              <a:off x="3792" y="2784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7" name="Line 10"/>
            <p:cNvSpPr>
              <a:spLocks noChangeShapeType="1"/>
            </p:cNvSpPr>
            <p:nvPr/>
          </p:nvSpPr>
          <p:spPr bwMode="auto">
            <a:xfrm>
              <a:off x="1584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Line 11"/>
            <p:cNvSpPr>
              <a:spLocks noChangeShapeType="1"/>
            </p:cNvSpPr>
            <p:nvPr/>
          </p:nvSpPr>
          <p:spPr bwMode="auto">
            <a:xfrm>
              <a:off x="2784" y="29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9" name="Line 12"/>
            <p:cNvSpPr>
              <a:spLocks noChangeShapeType="1"/>
            </p:cNvSpPr>
            <p:nvPr/>
          </p:nvSpPr>
          <p:spPr bwMode="auto">
            <a:xfrm>
              <a:off x="3936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Rectangle 13"/>
            <p:cNvSpPr>
              <a:spLocks noChangeArrowheads="1"/>
            </p:cNvSpPr>
            <p:nvPr/>
          </p:nvSpPr>
          <p:spPr bwMode="auto">
            <a:xfrm>
              <a:off x="960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1" name="Rectangle 14"/>
            <p:cNvSpPr>
              <a:spLocks noChangeArrowheads="1"/>
            </p:cNvSpPr>
            <p:nvPr/>
          </p:nvSpPr>
          <p:spPr bwMode="auto">
            <a:xfrm>
              <a:off x="3456" y="3456"/>
              <a:ext cx="28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72" name="Line 15"/>
            <p:cNvSpPr>
              <a:spLocks noChangeShapeType="1"/>
            </p:cNvSpPr>
            <p:nvPr/>
          </p:nvSpPr>
          <p:spPr bwMode="auto">
            <a:xfrm flipV="1">
              <a:off x="1104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3" name="Line 16"/>
            <p:cNvSpPr>
              <a:spLocks noChangeShapeType="1"/>
            </p:cNvSpPr>
            <p:nvPr/>
          </p:nvSpPr>
          <p:spPr bwMode="auto">
            <a:xfrm flipV="1">
              <a:off x="3600" y="316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17"/>
            <p:cNvSpPr txBox="1">
              <a:spLocks noChangeArrowheads="1"/>
            </p:cNvSpPr>
            <p:nvPr/>
          </p:nvSpPr>
          <p:spPr bwMode="auto">
            <a:xfrm>
              <a:off x="1334" y="351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front</a:t>
              </a:r>
            </a:p>
          </p:txBody>
        </p:sp>
        <p:sp>
          <p:nvSpPr>
            <p:cNvPr id="45075" name="Text Box 18"/>
            <p:cNvSpPr txBox="1">
              <a:spLocks noChangeArrowheads="1"/>
            </p:cNvSpPr>
            <p:nvPr/>
          </p:nvSpPr>
          <p:spPr bwMode="auto">
            <a:xfrm>
              <a:off x="3792" y="3504"/>
              <a:ext cx="4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rear</a:t>
              </a:r>
            </a:p>
          </p:txBody>
        </p:sp>
        <p:sp>
          <p:nvSpPr>
            <p:cNvPr id="45076" name="Text Box 19"/>
            <p:cNvSpPr txBox="1">
              <a:spLocks noChangeArrowheads="1"/>
            </p:cNvSpPr>
            <p:nvPr/>
          </p:nvSpPr>
          <p:spPr bwMode="auto">
            <a:xfrm>
              <a:off x="4320" y="2832"/>
              <a:ext cx="5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Courier New" panose="02070309020205020404" pitchFamily="49" charset="0"/>
                </a:rPr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039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Implementing a Queue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mtClean="0"/>
              <a:t>Programmers can program their own routines to implement queue operations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See the </a:t>
            </a:r>
            <a:r>
              <a:rPr lang="en-US" altLang="en-US" smtClean="0">
                <a:latin typeface="Courier New" panose="02070309020205020404" pitchFamily="49" charset="0"/>
              </a:rPr>
              <a:t>DynIntQue</a:t>
            </a:r>
            <a:r>
              <a:rPr lang="en-US" altLang="en-US" smtClean="0"/>
              <a:t> class in the book for an example of a dynamic queue</a:t>
            </a:r>
          </a:p>
          <a:p>
            <a:pPr>
              <a:spcBef>
                <a:spcPct val="50000"/>
              </a:spcBef>
            </a:pPr>
            <a:r>
              <a:rPr lang="en-US" altLang="en-US" smtClean="0"/>
              <a:t>Can also use the implementation of queue and dequeue available in the STL</a:t>
            </a:r>
          </a:p>
        </p:txBody>
      </p:sp>
    </p:spTree>
    <p:extLst>
      <p:ext uri="{BB962C8B-B14F-4D97-AF65-F5344CB8AC3E}">
        <p14:creationId xmlns:p14="http://schemas.microsoft.com/office/powerpoint/2010/main" val="1749284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DYNAMICQUEUE_H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DYNAMICQUEUE_H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 value;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*front;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*rear;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6" y="3614738"/>
            <a:ext cx="2454275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701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ChangeArrowheads="1"/>
          </p:cNvSpPr>
          <p:nvPr/>
        </p:nvSpPr>
        <p:spPr bwMode="auto">
          <a:xfrm>
            <a:off x="1905000" y="228601"/>
            <a:ext cx="8229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 &amp;);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bool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front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rear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563938"/>
            <a:ext cx="29337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7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ChangeArrowheads="1"/>
          </p:cNvSpPr>
          <p:nvPr/>
        </p:nvSpPr>
        <p:spPr bwMode="auto">
          <a:xfrm>
            <a:off x="1536700" y="0"/>
            <a:ext cx="82296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 item)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 = item;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rear-&gt;next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rear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40767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025308"/>
            <a:ext cx="4662584" cy="237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516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Operations and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828800"/>
            <a:ext cx="8382000" cy="4114800"/>
          </a:xfrm>
        </p:spPr>
        <p:txBody>
          <a:bodyPr/>
          <a:lstStyle/>
          <a:p>
            <a:r>
              <a:rPr lang="en-US" altLang="en-US" smtClean="0"/>
              <a:t>Operations:</a:t>
            </a:r>
          </a:p>
          <a:p>
            <a:pPr lvl="1"/>
            <a:r>
              <a:rPr lang="en-US" altLang="en-US" smtClean="0"/>
              <a:t>push: add a value onto the top of the stack</a:t>
            </a:r>
          </a:p>
          <a:p>
            <a:pPr lvl="1"/>
            <a:r>
              <a:rPr lang="en-US" altLang="en-US" smtClean="0"/>
              <a:t>pop: remove a value from the top of  the stack</a:t>
            </a:r>
          </a:p>
          <a:p>
            <a:r>
              <a:rPr lang="en-US" altLang="en-US" smtClean="0"/>
              <a:t>Functions:</a:t>
            </a:r>
          </a:p>
          <a:p>
            <a:pPr lvl="1"/>
            <a:r>
              <a:rPr lang="en-US" altLang="en-US" smtClean="0">
                <a:latin typeface="Courier New" panose="02070309020205020404" pitchFamily="49" charset="0"/>
              </a:rPr>
              <a:t>isFull</a:t>
            </a:r>
            <a:r>
              <a:rPr lang="en-US" altLang="en-US" smtClean="0"/>
              <a:t>: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the stack is currently full, </a:t>
            </a:r>
            <a:r>
              <a:rPr lang="en-US" altLang="en-US" i="1" smtClean="0"/>
              <a:t>i.e.</a:t>
            </a:r>
            <a:r>
              <a:rPr lang="en-US" altLang="en-US" smtClean="0"/>
              <a:t>, has no more space to hold additional elements</a:t>
            </a:r>
          </a:p>
          <a:p>
            <a:pPr lvl="1"/>
            <a:r>
              <a:rPr lang="en-US" altLang="en-US" smtClean="0"/>
              <a:t>isEmpty: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if the stack currently contains no elements</a:t>
            </a:r>
          </a:p>
        </p:txBody>
      </p:sp>
    </p:spTree>
    <p:extLst>
      <p:ext uri="{BB962C8B-B14F-4D97-AF65-F5344CB8AC3E}">
        <p14:creationId xmlns:p14="http://schemas.microsoft.com/office/powerpoint/2010/main" val="34584240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ChangeArrowheads="1"/>
          </p:cNvSpPr>
          <p:nvPr/>
        </p:nvSpPr>
        <p:spPr bwMode="auto">
          <a:xfrm>
            <a:off x="1905000" y="228600"/>
            <a:ext cx="8229600" cy="624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&lt;T&gt;::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 &amp;item)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QueueNode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queue is empty.\n";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 = front-&gt;value;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temp = front;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front = front-&gt;next;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delete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numItems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6" y="3614738"/>
            <a:ext cx="3241674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6" y="4101832"/>
            <a:ext cx="3241674" cy="123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2132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2184400"/>
            <a:ext cx="4267200" cy="2971800"/>
          </a:xfrm>
          <a:prstGeom prst="rect">
            <a:avLst/>
          </a:prstGeom>
        </p:spPr>
      </p:pic>
      <p:sp>
        <p:nvSpPr>
          <p:cNvPr id="3" name="Cloud Callout 2"/>
          <p:cNvSpPr/>
          <p:nvPr/>
        </p:nvSpPr>
        <p:spPr>
          <a:xfrm>
            <a:off x="7658100" y="1333500"/>
            <a:ext cx="3835400" cy="2806700"/>
          </a:xfrm>
          <a:prstGeom prst="cloudCallout">
            <a:avLst>
              <a:gd name="adj1" fmla="val -69787"/>
              <a:gd name="adj2" fmla="val 404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Alan Turing is credited with inventing the stack. Actually, no one invented the queue.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32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990601"/>
            <a:ext cx="89154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Walter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Savitch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(9th Edition)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Gaddis,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Starting Out with C++: From Control Structures through Objects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(8th Ed.) , Addison-Wesley Longman Publishing Co., Inc. Boston, MA, USA ©2015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Bjarne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Stroustrup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The C++ Programming Language,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3rd Edition, Addison-Wesley Longman Publishing Co., Inc. Boston, MA, USA ©2007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Herb Sutter, Andrei </a:t>
            </a: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Alexandrescu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C++ coding standards : 101 rules, guidelines, and best practices,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Copyright © 2005 Pearson Education, Inc.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Paul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 &amp; Harvey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Deitel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, C++ How to Program, (7th Ed.) © 2010 by Pearson Education, Inc.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Upper Saddle River, New Jersey 07458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Scott Meyers,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Effective Modern C++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Copyright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© 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2015 (O’Reilly) ,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978-1-491-90399-5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Andrew Koenig and Barbara E. Moo, </a:t>
            </a:r>
            <a:r>
              <a:rPr lang="en-US" altLang="en-US" sz="1600" b="1" i="1" dirty="0">
                <a:latin typeface="Aharoni" panose="02010803020104030203" pitchFamily="2" charset="-79"/>
                <a:cs typeface="Aharoni" panose="02010803020104030203" pitchFamily="2" charset="-79"/>
              </a:rPr>
              <a:t>Accelerated C++ Practical Programming by Example,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Addison-Wesley, 2000 ISBN </a:t>
            </a:r>
            <a:r>
              <a:rPr lang="en-US" alt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0-201-70353-</a:t>
            </a:r>
            <a:r>
              <a:rPr lang="en-US" altLang="en-US" sz="1400" b="1" dirty="0">
                <a:latin typeface="Aharoni" panose="02010803020104030203" pitchFamily="2" charset="-79"/>
                <a:cs typeface="Aharoni" panose="02010803020104030203" pitchFamily="2" charset="-79"/>
              </a:rPr>
              <a:t>X</a:t>
            </a:r>
          </a:p>
          <a:p>
            <a:pPr algn="l">
              <a:spcBef>
                <a:spcPct val="0"/>
              </a:spcBef>
              <a:buClrTx/>
            </a:pPr>
            <a:endParaRPr lang="en-US" altLang="en-US" sz="1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45303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638300" y="1143001"/>
            <a:ext cx="8915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Slide contributions include: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>
              <a:spcBef>
                <a:spcPct val="0"/>
              </a:spcBef>
              <a:buClrTx/>
            </a:pP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Frank M. </a:t>
            </a:r>
            <a:r>
              <a:rPr lang="en-US" altLang="en-US" sz="1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Carrano</a:t>
            </a:r>
            <a:r>
              <a:rPr lang="en-US" altLang="en-US" sz="1600" b="1" dirty="0">
                <a:latin typeface="Aharoni" panose="02010803020104030203" pitchFamily="2" charset="-79"/>
                <a:cs typeface="Aharoni" panose="02010803020104030203" pitchFamily="2" charset="-79"/>
              </a:rPr>
              <a:t>. </a:t>
            </a:r>
            <a:r>
              <a:rPr lang="en-US" altLang="en-US" sz="1600" i="1" dirty="0">
                <a:latin typeface="Aharoni" panose="02010803020104030203" pitchFamily="2" charset="-79"/>
                <a:cs typeface="Aharoni" panose="02010803020104030203" pitchFamily="2" charset="-79"/>
              </a:rPr>
              <a:t>Data Abstraction &amp; Problem Solving with C++ 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(5th Edition)</a:t>
            </a:r>
          </a:p>
          <a:p>
            <a:pPr algn="l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Addison-Wesley Longman Publishing Co., Inc. Boston, MA, USA ©2006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 err="1">
                <a:latin typeface="Aharoni" panose="02010803020104030203" pitchFamily="2" charset="-79"/>
                <a:cs typeface="Aharoni" panose="02010803020104030203" pitchFamily="2" charset="-79"/>
              </a:rPr>
              <a:t>TutorialsPoint</a:t>
            </a: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 - http://www.tutorialspoint.com/cplusplus/</a:t>
            </a:r>
          </a:p>
          <a:p>
            <a:pPr algn="l" eaLnBrk="1" hangingPunct="1">
              <a:spcBef>
                <a:spcPct val="0"/>
              </a:spcBef>
              <a:buClrTx/>
            </a:pP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Cplusplus.com - http://www.cplusplus.com/doc/tutorial/</a:t>
            </a:r>
            <a:br>
              <a:rPr lang="en-US" alt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alt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ts val="600"/>
              </a:spcBef>
              <a:buClr>
                <a:schemeClr val="accent1"/>
              </a:buClr>
              <a:defRPr sz="20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1pPr>
            <a:lvl2pPr marL="742950" indent="-285750" algn="ctr">
              <a:spcBef>
                <a:spcPts val="1200"/>
              </a:spcBef>
              <a:buClr>
                <a:schemeClr val="accent1"/>
              </a:buClr>
              <a:defRPr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2pPr>
            <a:lvl3pPr marL="1143000" indent="-228600" algn="ctr">
              <a:spcBef>
                <a:spcPts val="1200"/>
              </a:spcBef>
              <a:buClr>
                <a:schemeClr val="accent1"/>
              </a:buClr>
              <a:defRPr sz="16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3pPr>
            <a:lvl4pPr marL="16002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2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4pPr>
            <a:lvl5pPr marL="2057400" indent="-228600" algn="ctr">
              <a:spcBef>
                <a:spcPts val="1200"/>
              </a:spcBef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defRPr sz="1400">
                <a:solidFill>
                  <a:schemeClr val="tx1"/>
                </a:solidFill>
                <a:latin typeface="Garamond" panose="02020404030301010803" pitchFamily="18" charset="0"/>
                <a:cs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en-US" sz="4400">
                <a:solidFill>
                  <a:schemeClr val="tx2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944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Operations -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828800"/>
            <a:ext cx="8213725" cy="4572000"/>
          </a:xfrm>
        </p:spPr>
        <p:txBody>
          <a:bodyPr/>
          <a:lstStyle/>
          <a:p>
            <a:r>
              <a:rPr lang="en-US" altLang="en-US"/>
              <a:t>A stack that can hold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values:</a:t>
            </a:r>
          </a:p>
        </p:txBody>
      </p:sp>
      <p:graphicFrame>
        <p:nvGraphicFramePr>
          <p:cNvPr id="833540" name="Group 4"/>
          <p:cNvGraphicFramePr>
            <a:graphicFrameLocks noGrp="1"/>
          </p:cNvGraphicFramePr>
          <p:nvPr>
            <p:ph sz="quarter" idx="2"/>
          </p:nvPr>
        </p:nvGraphicFramePr>
        <p:xfrm>
          <a:off x="6113464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50" name="Group 14"/>
          <p:cNvGraphicFramePr>
            <a:graphicFrameLocks noGrp="1"/>
          </p:cNvGraphicFramePr>
          <p:nvPr>
            <p:ph sz="quarter" idx="3"/>
          </p:nvPr>
        </p:nvGraphicFramePr>
        <p:xfrm>
          <a:off x="8802689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3560" name="Group 24"/>
          <p:cNvGraphicFramePr>
            <a:graphicFrameLocks noGrp="1"/>
          </p:cNvGraphicFramePr>
          <p:nvPr/>
        </p:nvGraphicFramePr>
        <p:xfrm>
          <a:off x="3603625" y="32004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1895475" y="4572001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push('E');</a:t>
            </a:r>
          </a:p>
        </p:txBody>
      </p: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4410075" y="4572001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push('K');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6924675" y="4572001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push('G');</a:t>
            </a:r>
          </a:p>
        </p:txBody>
      </p:sp>
    </p:spTree>
    <p:extLst>
      <p:ext uri="{BB962C8B-B14F-4D97-AF65-F5344CB8AC3E}">
        <p14:creationId xmlns:p14="http://schemas.microsoft.com/office/powerpoint/2010/main" val="3261683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Operations -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828800"/>
            <a:ext cx="8213725" cy="4572000"/>
          </a:xfrm>
        </p:spPr>
        <p:txBody>
          <a:bodyPr/>
          <a:lstStyle/>
          <a:p>
            <a:r>
              <a:rPr lang="en-US" altLang="en-US"/>
              <a:t>A stack that can hold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values:</a:t>
            </a:r>
          </a:p>
        </p:txBody>
      </p:sp>
      <p:graphicFrame>
        <p:nvGraphicFramePr>
          <p:cNvPr id="834564" name="Group 4"/>
          <p:cNvGraphicFramePr>
            <a:graphicFrameLocks noGrp="1"/>
          </p:cNvGraphicFramePr>
          <p:nvPr>
            <p:ph sz="quarter" idx="2"/>
          </p:nvPr>
        </p:nvGraphicFramePr>
        <p:xfrm>
          <a:off x="6113464" y="3124200"/>
          <a:ext cx="733425" cy="1982788"/>
        </p:xfrm>
        <a:graphic>
          <a:graphicData uri="http://schemas.openxmlformats.org/drawingml/2006/table">
            <a:tbl>
              <a:tblPr/>
              <a:tblGrid>
                <a:gridCol w="733425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74" name="Group 14"/>
          <p:cNvGraphicFramePr>
            <a:graphicFrameLocks noGrp="1"/>
          </p:cNvGraphicFramePr>
          <p:nvPr>
            <p:ph sz="quarter" idx="3"/>
          </p:nvPr>
        </p:nvGraphicFramePr>
        <p:xfrm>
          <a:off x="8802689" y="3124200"/>
          <a:ext cx="731837" cy="1982788"/>
        </p:xfrm>
        <a:graphic>
          <a:graphicData uri="http://schemas.openxmlformats.org/drawingml/2006/table">
            <a:tbl>
              <a:tblPr/>
              <a:tblGrid>
                <a:gridCol w="731837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1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4584" name="Group 24"/>
          <p:cNvGraphicFramePr>
            <a:graphicFrameLocks noGrp="1"/>
          </p:cNvGraphicFramePr>
          <p:nvPr/>
        </p:nvGraphicFramePr>
        <p:xfrm>
          <a:off x="3648075" y="3505200"/>
          <a:ext cx="609600" cy="1981200"/>
        </p:xfrm>
        <a:graphic>
          <a:graphicData uri="http://schemas.openxmlformats.org/drawingml/2006/table">
            <a:tbl>
              <a:tblPr/>
              <a:tblGrid>
                <a:gridCol w="60960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895475" y="4572001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G</a:t>
            </a:r>
            <a:r>
              <a:rPr lang="en-US" altLang="en-US" sz="2000"/>
              <a:t>)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4410075" y="4572001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K</a:t>
            </a:r>
            <a:r>
              <a:rPr lang="en-US" altLang="en-US" sz="2000"/>
              <a:t>)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924675" y="4567239"/>
            <a:ext cx="1423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pop();</a:t>
            </a:r>
            <a:endParaRPr lang="en-US" altLang="en-US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(remove </a:t>
            </a:r>
            <a:r>
              <a:rPr lang="en-US" altLang="en-US" sz="2000">
                <a:latin typeface="Courier New" panose="02070309020205020404" pitchFamily="49" charset="0"/>
              </a:rPr>
              <a:t>E</a:t>
            </a:r>
            <a:r>
              <a:rPr lang="en-US" alt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5833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Stack Operations - Example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25538"/>
            <a:ext cx="7932738" cy="48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93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398464"/>
            <a:ext cx="6564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981200"/>
            <a:ext cx="24542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189" y="4876800"/>
            <a:ext cx="2454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4999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2318</Words>
  <Application>Microsoft Office PowerPoint</Application>
  <PresentationFormat>Widescreen</PresentationFormat>
  <Paragraphs>579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Aharoni</vt:lpstr>
      <vt:lpstr>Aparajita</vt:lpstr>
      <vt:lpstr>Arial</vt:lpstr>
      <vt:lpstr>Calibri</vt:lpstr>
      <vt:lpstr>Calibri Light</vt:lpstr>
      <vt:lpstr>Cambria</vt:lpstr>
      <vt:lpstr>Courier New</vt:lpstr>
      <vt:lpstr>Helvetica</vt:lpstr>
      <vt:lpstr>Tahoma</vt:lpstr>
      <vt:lpstr>Times</vt:lpstr>
      <vt:lpstr>Times New Roman</vt:lpstr>
      <vt:lpstr>Trebuchet MS</vt:lpstr>
      <vt:lpstr>Wingdings 3</vt:lpstr>
      <vt:lpstr>Office Theme</vt:lpstr>
      <vt:lpstr>PowerPoint Presentation</vt:lpstr>
      <vt:lpstr>PowerPoint Presentation</vt:lpstr>
      <vt:lpstr>Introduction to the Stack ADT</vt:lpstr>
      <vt:lpstr>A LIFO Structure</vt:lpstr>
      <vt:lpstr>Stack Operations and Functions</vt:lpstr>
      <vt:lpstr>Stack Operations - Example</vt:lpstr>
      <vt:lpstr>Stack Operations - Example</vt:lpstr>
      <vt:lpstr>Stack Operations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Stacks</vt:lpstr>
      <vt:lpstr>Implementing a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the Queue ADT</vt:lpstr>
      <vt:lpstr>Introduction to the Queue ADT</vt:lpstr>
      <vt:lpstr>Queue Locations and Operations</vt:lpstr>
      <vt:lpstr>Queue Enqueue and Dequeue</vt:lpstr>
      <vt:lpstr>Queue – FIFO data structure</vt:lpstr>
      <vt:lpstr>Queue – four operations</vt:lpstr>
      <vt:lpstr>Queue Operations - Example</vt:lpstr>
      <vt:lpstr>Queue Operations - Example</vt:lpstr>
      <vt:lpstr>Queue Operations - Example</vt:lpstr>
      <vt:lpstr>dequeue Issue, Solutions</vt:lpstr>
      <vt:lpstr>Queue Implementation</vt:lpstr>
      <vt:lpstr>Queue Implementation </vt:lpstr>
      <vt:lpstr>Circular Arrays</vt:lpstr>
      <vt:lpstr>Circular Arrays</vt:lpstr>
      <vt:lpstr>Circular Arrays</vt:lpstr>
      <vt:lpstr>The mod Operator</vt:lpstr>
      <vt:lpstr>Queue Implementation</vt:lpstr>
      <vt:lpstr>Queue Implementation</vt:lpstr>
      <vt:lpstr>PowerPoint Presentation</vt:lpstr>
      <vt:lpstr>PowerPoint Presentation</vt:lpstr>
      <vt:lpstr>PowerPoint Presentation</vt:lpstr>
      <vt:lpstr>PowerPoint Presentation</vt:lpstr>
      <vt:lpstr>Dynamic Queues</vt:lpstr>
      <vt:lpstr>Implementing a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2017-01-07T00:00:11Z</dcterms:created>
  <dcterms:modified xsi:type="dcterms:W3CDTF">2017-01-07T00:00:18Z</dcterms:modified>
</cp:coreProperties>
</file>