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sldIdLst>
    <p:sldId id="320" r:id="rId2"/>
    <p:sldId id="321" r:id="rId3"/>
    <p:sldId id="367" r:id="rId4"/>
    <p:sldId id="368" r:id="rId5"/>
    <p:sldId id="375" r:id="rId6"/>
    <p:sldId id="370" r:id="rId7"/>
    <p:sldId id="369" r:id="rId8"/>
    <p:sldId id="371" r:id="rId9"/>
    <p:sldId id="372" r:id="rId10"/>
    <p:sldId id="326" r:id="rId11"/>
    <p:sldId id="374" r:id="rId12"/>
    <p:sldId id="408" r:id="rId13"/>
    <p:sldId id="376" r:id="rId14"/>
    <p:sldId id="377" r:id="rId15"/>
    <p:sldId id="391" r:id="rId16"/>
    <p:sldId id="378" r:id="rId17"/>
    <p:sldId id="389" r:id="rId18"/>
    <p:sldId id="379" r:id="rId19"/>
    <p:sldId id="409" r:id="rId20"/>
    <p:sldId id="385" r:id="rId21"/>
    <p:sldId id="403" r:id="rId22"/>
    <p:sldId id="404" r:id="rId23"/>
    <p:sldId id="405" r:id="rId24"/>
    <p:sldId id="380" r:id="rId25"/>
    <p:sldId id="386" r:id="rId26"/>
    <p:sldId id="383" r:id="rId27"/>
    <p:sldId id="387" r:id="rId28"/>
    <p:sldId id="384" r:id="rId29"/>
    <p:sldId id="390" r:id="rId30"/>
    <p:sldId id="393" r:id="rId31"/>
    <p:sldId id="407" r:id="rId32"/>
    <p:sldId id="406" r:id="rId33"/>
    <p:sldId id="396" r:id="rId34"/>
    <p:sldId id="398" r:id="rId35"/>
    <p:sldId id="399" r:id="rId36"/>
    <p:sldId id="401" r:id="rId37"/>
    <p:sldId id="400" r:id="rId38"/>
    <p:sldId id="402" r:id="rId39"/>
    <p:sldId id="394" r:id="rId40"/>
    <p:sldId id="373" r:id="rId41"/>
    <p:sldId id="327" r:id="rId42"/>
    <p:sldId id="32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68075" autoAdjust="0"/>
  </p:normalViewPr>
  <p:slideViewPr>
    <p:cSldViewPr snapToGrid="0">
      <p:cViewPr varScale="1">
        <p:scale>
          <a:sx n="72" d="100"/>
          <a:sy n="72" d="100"/>
        </p:scale>
        <p:origin x="198" y="78"/>
      </p:cViewPr>
      <p:guideLst/>
    </p:cSldViewPr>
  </p:slideViewPr>
  <p:outlineViewPr>
    <p:cViewPr>
      <p:scale>
        <a:sx n="33" d="100"/>
        <a:sy n="33" d="100"/>
      </p:scale>
      <p:origin x="0" y="-400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F84AB-FE12-447F-A126-D970C6A05C97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13A3A-DEA2-4B92-8ED4-4BD75CAA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1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77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FD445A-C3A2-4645-8B88-01ED01483EE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79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E944BA-0C81-490F-B1B4-4FEE8A6E9A6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16AAF9-B38A-4D7B-9DA3-AAA59AFE01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34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16AAF9-B38A-4D7B-9DA3-AAA59AFE01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61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B20F66-57FB-4E7D-BA00-C4AAEE3972A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22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B20F66-57FB-4E7D-BA00-C4AAEE3972A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42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410E17-2AF1-46FB-A195-B46DA07DF4D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55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B20F66-57FB-4E7D-BA00-C4AAEE3972A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8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557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410E17-2AF1-46FB-A195-B46DA07DF4D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84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A8EC6E-68A9-44C5-AF5D-2826E6FF58C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56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A8EC6E-68A9-44C5-AF5D-2826E6FF58C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1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13A3A-DEA2-4B92-8ED4-4BD75CAAD2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7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9C727C-2392-4392-8082-26CF69C1022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11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410E17-2AF1-46FB-A195-B46DA07DF4D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23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2536BB-E3E1-4E5C-BCDA-64457835D43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10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410E17-2AF1-46FB-A195-B46DA07DF4D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60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42D10-441F-4226-92B0-82B2BBD815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13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410E17-2AF1-46FB-A195-B46DA07DF4D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7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6D30CC-9559-4B5E-91F3-337ADF456AF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62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42D10-441F-4226-92B0-82B2BBD815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73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42D10-441F-4226-92B0-82B2BBD815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93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42D10-441F-4226-92B0-82B2BBD815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98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42D10-441F-4226-92B0-82B2BBD815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82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42D10-441F-4226-92B0-82B2BBD815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52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42D10-441F-4226-92B0-82B2BBD815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15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42D10-441F-4226-92B0-82B2BBD815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90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42D10-441F-4226-92B0-82B2BBD815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301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42D10-441F-4226-92B0-82B2BBD815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31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42D10-441F-4226-92B0-82B2BBD815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DEED66-E560-4D9D-9F18-BED7810529F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74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3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CBE167-A03A-4F1F-A86A-270F89ABDB9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6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48097A-F3B4-4A48-AFA0-173D3E95E0C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7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48097A-F3B4-4A48-AFA0-173D3E95E0C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68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48097A-F3B4-4A48-AFA0-173D3E95E0C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26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48097A-F3B4-4A48-AFA0-173D3E95E0C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5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3813"/>
            <a:ext cx="30861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50" y="58739"/>
            <a:ext cx="3086100" cy="1147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905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Cambria" pitchFamily="18" charset="0"/>
              </a:rPr>
              <a:t>CS209: Computer Science II</a:t>
            </a:r>
          </a:p>
        </p:txBody>
      </p:sp>
    </p:spTree>
    <p:extLst>
      <p:ext uri="{BB962C8B-B14F-4D97-AF65-F5344CB8AC3E}">
        <p14:creationId xmlns:p14="http://schemas.microsoft.com/office/powerpoint/2010/main" val="20260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015093"/>
            <a:ext cx="5435600" cy="3785507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8420100" y="1346200"/>
            <a:ext cx="3505200" cy="2743200"/>
          </a:xfrm>
          <a:prstGeom prst="cloudCallout">
            <a:avLst>
              <a:gd name="adj1" fmla="val -77033"/>
              <a:gd name="adj2" fmla="val 19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say TGFSTL – thank goodness for the STL! But that’s why I have no friends…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21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330967"/>
            <a:ext cx="9144000" cy="5750540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6070600" y="3086099"/>
            <a:ext cx="6019800" cy="3211307"/>
          </a:xfrm>
          <a:prstGeom prst="cloudCallout">
            <a:avLst>
              <a:gd name="adj1" fmla="val -72828"/>
              <a:gd name="adj2" fmla="val -81770"/>
            </a:avLst>
          </a:prstGeom>
          <a:solidFill>
            <a:srgbClr val="C4C4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Hey, that’s not funny. I am his friend, so be careful or you might encounter my</a:t>
            </a:r>
            <a:r>
              <a:rPr lang="en-US" sz="2800" b="1" i="1" dirty="0" smtClean="0">
                <a:solidFill>
                  <a:schemeClr val="tx1"/>
                </a:solidFill>
              </a:rPr>
              <a:t> null terminator</a:t>
            </a:r>
            <a:r>
              <a:rPr lang="en-US" sz="2800" b="1" dirty="0" smtClean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4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Algorithms                                     </a:t>
            </a: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443037"/>
            <a:ext cx="10001250" cy="442912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235523">
            <a:off x="2519379" y="2622655"/>
            <a:ext cx="2286000" cy="61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Using Declarations</a:t>
            </a:r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25000"/>
              </a:spcBef>
            </a:pPr>
            <a:r>
              <a:rPr lang="en-GB" altLang="en-US" sz="3600" dirty="0" smtClean="0"/>
              <a:t>Using declarations allow use of a function or name defined in a namespace:</a:t>
            </a:r>
            <a:r>
              <a:rPr lang="en-GB" altLang="en-US" sz="3600" dirty="0" smtClean="0">
                <a:latin typeface="Courier New" panose="02070309020205020404" pitchFamily="49" charset="0"/>
              </a:rPr>
              <a:t>	</a:t>
            </a:r>
            <a:endParaRPr lang="en-GB" altLang="en-US" sz="3600" b="1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GB" altLang="en-US" sz="3200" b="1" dirty="0" smtClean="0"/>
              <a:t>using ns::fun( );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GB" altLang="en-US" sz="3200" b="1" dirty="0" smtClean="0"/>
              <a:t>using ns::iterator;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GB" altLang="en-US" sz="3200" b="1" dirty="0" smtClean="0"/>
              <a:t>using </a:t>
            </a:r>
            <a:r>
              <a:rPr lang="en-GB" altLang="en-US" sz="3200" b="1" dirty="0" err="1" smtClean="0"/>
              <a:t>std</a:t>
            </a:r>
            <a:r>
              <a:rPr lang="en-GB" altLang="en-US" sz="3200" b="1" dirty="0" smtClean="0"/>
              <a:t>::vector;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GB" altLang="en-US" sz="3200" b="1" dirty="0" smtClean="0"/>
              <a:t>using </a:t>
            </a:r>
            <a:r>
              <a:rPr lang="en-GB" altLang="en-US" sz="3200" b="1" dirty="0" err="1" smtClean="0"/>
              <a:t>std</a:t>
            </a:r>
            <a:r>
              <a:rPr lang="en-GB" altLang="en-US" sz="3200" b="1" dirty="0" smtClean="0"/>
              <a:t>::vector&lt;</a:t>
            </a:r>
            <a:r>
              <a:rPr lang="en-GB" altLang="en-US" sz="3200" b="1" dirty="0" err="1" smtClean="0"/>
              <a:t>int</a:t>
            </a:r>
            <a:r>
              <a:rPr lang="en-GB" altLang="en-US" sz="3200" b="1" dirty="0" smtClean="0"/>
              <a:t>&gt; ::iterator;</a:t>
            </a:r>
          </a:p>
        </p:txBody>
      </p:sp>
    </p:spTree>
    <p:extLst>
      <p:ext uri="{BB962C8B-B14F-4D97-AF65-F5344CB8AC3E}">
        <p14:creationId xmlns:p14="http://schemas.microsoft.com/office/powerpoint/2010/main" val="1695343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Iterator Basics</a:t>
            </a:r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9740900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3600" dirty="0" smtClean="0"/>
              <a:t>An</a:t>
            </a:r>
            <a:r>
              <a:rPr lang="en-GB" altLang="en-US" sz="3600" b="1" dirty="0" smtClean="0">
                <a:solidFill>
                  <a:srgbClr val="333399"/>
                </a:solidFill>
              </a:rPr>
              <a:t> </a:t>
            </a:r>
            <a:r>
              <a:rPr lang="en-GB" altLang="en-US" sz="3600" b="1" dirty="0" smtClean="0"/>
              <a:t>iterator</a:t>
            </a:r>
            <a:r>
              <a:rPr lang="en-GB" altLang="en-US" sz="3600" b="1" dirty="0" smtClean="0">
                <a:solidFill>
                  <a:srgbClr val="333399"/>
                </a:solidFill>
              </a:rPr>
              <a:t> </a:t>
            </a:r>
            <a:r>
              <a:rPr lang="en-GB" altLang="en-US" sz="3600" dirty="0" smtClean="0"/>
              <a:t>is a generalization of pointer</a:t>
            </a:r>
          </a:p>
          <a:p>
            <a:pPr lvl="1" eaLnBrk="1" hangingPunct="1"/>
            <a:r>
              <a:rPr lang="en-GB" altLang="en-US" sz="3200" dirty="0" smtClean="0"/>
              <a:t>Not a pointer but usually implemented using  pointers </a:t>
            </a:r>
          </a:p>
          <a:p>
            <a:pPr lvl="1" eaLnBrk="1" hangingPunct="1"/>
            <a:r>
              <a:rPr lang="en-GB" altLang="en-US" sz="3200" dirty="0" smtClean="0"/>
              <a:t>The pointer operations may be overloaded for </a:t>
            </a:r>
            <a:r>
              <a:rPr lang="en-GB" altLang="en-US" sz="3200" dirty="0" err="1" smtClean="0"/>
              <a:t>behavior</a:t>
            </a:r>
            <a:r>
              <a:rPr lang="en-GB" altLang="en-US" sz="3200" dirty="0" smtClean="0"/>
              <a:t> appropriate for the container internals</a:t>
            </a:r>
          </a:p>
          <a:p>
            <a:pPr lvl="1" eaLnBrk="1" hangingPunct="1"/>
            <a:r>
              <a:rPr lang="en-GB" altLang="en-US" sz="3200" dirty="0" smtClean="0"/>
              <a:t>Treating iterators as pointers typically is OK.</a:t>
            </a:r>
          </a:p>
          <a:p>
            <a:pPr lvl="1" eaLnBrk="1" hangingPunct="1"/>
            <a:r>
              <a:rPr lang="en-GB" altLang="en-US" sz="3200" dirty="0" smtClean="0"/>
              <a:t>Each container defines an appropriate iterator type.</a:t>
            </a:r>
          </a:p>
          <a:p>
            <a:pPr lvl="1" eaLnBrk="1" hangingPunct="1"/>
            <a:r>
              <a:rPr lang="en-GB" altLang="en-US" sz="3200" dirty="0" smtClean="0"/>
              <a:t>Operations are consistent across all iterator types</a:t>
            </a:r>
            <a:r>
              <a:rPr lang="en-GB" alt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66833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Iterator Basics</a:t>
            </a:r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9740900" cy="45720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An iterator is a value that</a:t>
            </a:r>
          </a:p>
          <a:p>
            <a:pPr lvl="1"/>
            <a:r>
              <a:rPr lang="en-US" altLang="en-US" sz="3200" dirty="0"/>
              <a:t>Identifies a container and an element in the container</a:t>
            </a:r>
          </a:p>
          <a:p>
            <a:pPr lvl="1"/>
            <a:r>
              <a:rPr lang="en-US" altLang="en-US" sz="3200" dirty="0"/>
              <a:t>Lets us examine the value stored in that element</a:t>
            </a:r>
          </a:p>
          <a:p>
            <a:pPr lvl="1"/>
            <a:r>
              <a:rPr lang="en-US" altLang="en-US" sz="3200" dirty="0"/>
              <a:t>Provides operations for moving between elements in the container</a:t>
            </a:r>
          </a:p>
          <a:p>
            <a:pPr lvl="1"/>
            <a:r>
              <a:rPr lang="en-US" altLang="en-US" sz="3200" dirty="0"/>
              <a:t>Restricts the available operations in ways that correspond to what the container </a:t>
            </a:r>
            <a:r>
              <a:rPr lang="en-US" altLang="en-US" sz="3200" dirty="0" smtClean="0"/>
              <a:t>can handle </a:t>
            </a:r>
            <a:r>
              <a:rPr lang="en-US" altLang="en-US" sz="3200" dirty="0"/>
              <a:t>efficiently</a:t>
            </a: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192906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Basic Iterator Operations</a:t>
            </a: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112141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en-GB" altLang="en-US" sz="3600" dirty="0" smtClean="0"/>
              <a:t>Basic operations shared by all iterator types</a:t>
            </a:r>
            <a:r>
              <a:rPr lang="en-GB" altLang="en-US" sz="3200" dirty="0"/>
              <a:t> </a:t>
            </a:r>
          </a:p>
          <a:p>
            <a:pPr lvl="1" eaLnBrk="1" hangingPunct="1">
              <a:lnSpc>
                <a:spcPct val="95000"/>
              </a:lnSpc>
            </a:pPr>
            <a:r>
              <a:rPr lang="en-GB" altLang="en-US" sz="3200" dirty="0"/>
              <a:t>++ (pre- and postfix) to advance to the next data </a:t>
            </a:r>
            <a:r>
              <a:rPr lang="en-GB" altLang="en-US" sz="3200" dirty="0" smtClean="0"/>
              <a:t>item</a:t>
            </a:r>
          </a:p>
          <a:p>
            <a:pPr lvl="2">
              <a:lnSpc>
                <a:spcPct val="95000"/>
              </a:lnSpc>
            </a:pPr>
            <a:r>
              <a:rPr lang="en-US" sz="2800" dirty="0"/>
              <a:t>If iterator </a:t>
            </a:r>
            <a:r>
              <a:rPr lang="en-US" sz="2800" dirty="0" err="1"/>
              <a:t>i</a:t>
            </a:r>
            <a:r>
              <a:rPr lang="en-US" sz="2800" dirty="0"/>
              <a:t> points to a particular element, then ++</a:t>
            </a:r>
            <a:r>
              <a:rPr lang="en-US" sz="2800" dirty="0" err="1"/>
              <a:t>i</a:t>
            </a:r>
            <a:r>
              <a:rPr lang="en-US" sz="2800" dirty="0"/>
              <a:t> points to the “next” element</a:t>
            </a:r>
            <a:endParaRPr lang="en-GB" altLang="en-US" sz="2800" dirty="0"/>
          </a:p>
          <a:p>
            <a:pPr lvl="1" eaLnBrk="1" hangingPunct="1">
              <a:lnSpc>
                <a:spcPct val="95000"/>
              </a:lnSpc>
            </a:pPr>
            <a:r>
              <a:rPr lang="en-GB" altLang="en-US" sz="3200" dirty="0" smtClean="0"/>
              <a:t>* </a:t>
            </a:r>
            <a:r>
              <a:rPr lang="en-GB" altLang="en-US" sz="3200" dirty="0"/>
              <a:t>dereferencing operator provides data item access </a:t>
            </a:r>
            <a:endParaRPr lang="en-GB" altLang="en-US" sz="3200" dirty="0" smtClean="0"/>
          </a:p>
          <a:p>
            <a:pPr lvl="2">
              <a:lnSpc>
                <a:spcPct val="95000"/>
              </a:lnSpc>
            </a:pPr>
            <a:r>
              <a:rPr lang="en-US" sz="2800" dirty="0"/>
              <a:t>*</a:t>
            </a:r>
            <a:r>
              <a:rPr lang="en-US" sz="2800" dirty="0" err="1"/>
              <a:t>i</a:t>
            </a:r>
            <a:r>
              <a:rPr lang="en-US" sz="2800" dirty="0"/>
              <a:t> refers to the element pointed to by </a:t>
            </a:r>
            <a:r>
              <a:rPr lang="en-US" sz="2800" dirty="0" err="1" smtClean="0"/>
              <a:t>i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59741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Basic Iterator Operations</a:t>
            </a: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112141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</a:pPr>
            <a:r>
              <a:rPr lang="en-GB" altLang="en-US" sz="3200" dirty="0" smtClean="0"/>
              <a:t>Basic operations shared by all iterator types</a:t>
            </a:r>
            <a:r>
              <a:rPr lang="en-GB" altLang="en-US" dirty="0"/>
              <a:t> </a:t>
            </a:r>
          </a:p>
          <a:p>
            <a:pPr lvl="1" eaLnBrk="1" hangingPunct="1">
              <a:lnSpc>
                <a:spcPct val="95000"/>
              </a:lnSpc>
            </a:pPr>
            <a:r>
              <a:rPr lang="en-GB" altLang="en-US" sz="2800" dirty="0" smtClean="0"/>
              <a:t>== </a:t>
            </a:r>
            <a:r>
              <a:rPr lang="en-GB" altLang="en-US" sz="2800" dirty="0"/>
              <a:t>and != operators to test whether two iterators point to the same data item</a:t>
            </a:r>
          </a:p>
          <a:p>
            <a:pPr lvl="1" eaLnBrk="1" hangingPunct="1">
              <a:lnSpc>
                <a:spcPct val="95000"/>
              </a:lnSpc>
            </a:pPr>
            <a:r>
              <a:rPr lang="en-GB" altLang="en-US" sz="2800" b="1" dirty="0" err="1" smtClean="0"/>
              <a:t>c.begin</a:t>
            </a:r>
            <a:r>
              <a:rPr lang="en-GB" altLang="en-US" sz="2800" b="1" dirty="0"/>
              <a:t>( )</a:t>
            </a:r>
            <a:r>
              <a:rPr lang="en-GB" altLang="en-US" sz="2800" dirty="0"/>
              <a:t> returns an iterator pointing to the first element of container </a:t>
            </a:r>
            <a:r>
              <a:rPr lang="en-GB" altLang="en-US" sz="2800" b="1" dirty="0"/>
              <a:t>c</a:t>
            </a:r>
          </a:p>
          <a:p>
            <a:pPr lvl="1" eaLnBrk="1" hangingPunct="1">
              <a:lnSpc>
                <a:spcPct val="95000"/>
              </a:lnSpc>
            </a:pPr>
            <a:r>
              <a:rPr lang="en-GB" altLang="en-US" sz="2800" b="1" dirty="0" err="1"/>
              <a:t>c.end</a:t>
            </a:r>
            <a:r>
              <a:rPr lang="en-GB" altLang="en-US" sz="2800" b="1" dirty="0"/>
              <a:t>( )</a:t>
            </a:r>
            <a:r>
              <a:rPr lang="en-GB" altLang="en-US" sz="2800" dirty="0"/>
              <a:t> returns an iterator pointing </a:t>
            </a:r>
            <a:r>
              <a:rPr lang="en-GB" altLang="en-US" sz="2800" b="1" dirty="0"/>
              <a:t>past </a:t>
            </a:r>
            <a:r>
              <a:rPr lang="en-GB" altLang="en-US" sz="2800" dirty="0"/>
              <a:t>the last element of container </a:t>
            </a:r>
            <a:r>
              <a:rPr lang="en-GB" altLang="en-US" sz="2800" b="1" dirty="0"/>
              <a:t>c. Analogous to the null pointer. Unlike the null pointer, you can apply -- to the iterator returned by </a:t>
            </a:r>
            <a:r>
              <a:rPr lang="en-GB" altLang="en-US" sz="2800" b="1" dirty="0" err="1"/>
              <a:t>c.end</a:t>
            </a:r>
            <a:r>
              <a:rPr lang="en-GB" altLang="en-US" sz="2800" b="1" dirty="0"/>
              <a:t>( ) to get an iterator pointing to last element in the container. </a:t>
            </a:r>
          </a:p>
        </p:txBody>
      </p:sp>
    </p:spTree>
    <p:extLst>
      <p:ext uri="{BB962C8B-B14F-4D97-AF65-F5344CB8AC3E}">
        <p14:creationId xmlns:p14="http://schemas.microsoft.com/office/powerpoint/2010/main" val="26941085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More Iterator Operations</a:t>
            </a:r>
            <a:endParaRPr lang="en-US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5000"/>
              </a:lnSpc>
            </a:pPr>
            <a:r>
              <a:rPr lang="en-GB" altLang="en-US" b="1" dirty="0" smtClean="0"/>
              <a:t>++ and --</a:t>
            </a:r>
            <a:r>
              <a:rPr lang="en-GB" altLang="en-US" dirty="0" smtClean="0"/>
              <a:t> (pre- and postfix) moves to next or previous data item Available to some kinds of iterators.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b="1" dirty="0" smtClean="0"/>
              <a:t>*p</a:t>
            </a:r>
            <a:r>
              <a:rPr lang="en-GB" altLang="en-US" dirty="0" smtClean="0"/>
              <a:t> access may be read-only or read-write depending on the container and the definition of the iterator p.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dirty="0" smtClean="0"/>
              <a:t> STL containers define iterator types appropriate to the container internals. </a:t>
            </a:r>
          </a:p>
          <a:p>
            <a:pPr eaLnBrk="1" hangingPunct="1">
              <a:lnSpc>
                <a:spcPct val="95000"/>
              </a:lnSpc>
            </a:pPr>
            <a:r>
              <a:rPr lang="en-GB" altLang="en-US" dirty="0" smtClean="0"/>
              <a:t>Some containers provide read-only iterators</a:t>
            </a:r>
          </a:p>
          <a:p>
            <a:pPr>
              <a:lnSpc>
                <a:spcPct val="95000"/>
              </a:lnSpc>
            </a:pPr>
            <a:r>
              <a:rPr lang="en-US" altLang="en-US" dirty="0"/>
              <a:t>We use iterators with sequences (also called ranges). These sequences can be in containers</a:t>
            </a:r>
            <a:r>
              <a:rPr lang="en-US" altLang="en-US" dirty="0" smtClean="0"/>
              <a:t>, or </a:t>
            </a:r>
            <a:r>
              <a:rPr lang="en-US" altLang="en-US" dirty="0"/>
              <a:t>they can be input sequences or output sequences.</a:t>
            </a:r>
          </a:p>
          <a:p>
            <a:pPr eaLnBrk="1" hangingPunct="1">
              <a:lnSpc>
                <a:spcPct val="95000"/>
              </a:lnSpc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1137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98425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Strength of Iterators</a:t>
            </a: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55700"/>
            <a:ext cx="10239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789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1" y="228600"/>
            <a:ext cx="7010399" cy="5715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altLang="en-US" sz="3600" b="1" dirty="0"/>
              <a:t>Unit </a:t>
            </a:r>
            <a:r>
              <a:rPr lang="en-US" altLang="en-US" sz="3600" b="1" dirty="0" smtClean="0"/>
              <a:t>2 </a:t>
            </a:r>
            <a:r>
              <a:rPr lang="en-US" altLang="en-US" sz="3600" b="1" dirty="0"/>
              <a:t>Module </a:t>
            </a:r>
            <a:r>
              <a:rPr lang="en-US" altLang="en-US" sz="3600" b="1" dirty="0" smtClean="0"/>
              <a:t>5: </a:t>
            </a:r>
            <a:endParaRPr lang="en-US" altLang="en-US" sz="3600" b="1" dirty="0"/>
          </a:p>
          <a:p>
            <a:pPr algn="ctr"/>
            <a:r>
              <a:rPr lang="en-US" sz="3600" b="1" dirty="0" smtClean="0"/>
              <a:t>Iterators</a:t>
            </a:r>
            <a:endParaRPr lang="en-US" sz="3600" b="1" dirty="0"/>
          </a:p>
          <a:p>
            <a:pPr>
              <a:defRPr/>
            </a:pPr>
            <a:endParaRPr lang="en-US" sz="2800" dirty="0"/>
          </a:p>
          <a:p>
            <a:r>
              <a:rPr lang="en-US" sz="2800" dirty="0" smtClean="0"/>
              <a:t>Introducing the Standard Template Library  </a:t>
            </a:r>
          </a:p>
          <a:p>
            <a:r>
              <a:rPr lang="en-US" altLang="en-US" sz="2800" dirty="0" smtClean="0"/>
              <a:t>Iterators</a:t>
            </a:r>
          </a:p>
          <a:p>
            <a:r>
              <a:rPr lang="en-US" altLang="en-US" sz="2800" dirty="0" smtClean="0"/>
              <a:t>Basics</a:t>
            </a:r>
          </a:p>
          <a:p>
            <a:r>
              <a:rPr lang="en-GB" altLang="en-US" sz="2800" dirty="0" smtClean="0"/>
              <a:t>Constant </a:t>
            </a:r>
            <a:r>
              <a:rPr lang="en-GB" altLang="en-US" sz="2800" dirty="0"/>
              <a:t>and Mutable </a:t>
            </a:r>
            <a:r>
              <a:rPr lang="en-GB" altLang="en-US" sz="2800" dirty="0" smtClean="0"/>
              <a:t>Iterators</a:t>
            </a:r>
          </a:p>
          <a:p>
            <a:r>
              <a:rPr lang="en-US" altLang="en-US" sz="2800" dirty="0" smtClean="0"/>
              <a:t>Kinds of iterators</a:t>
            </a:r>
          </a:p>
          <a:p>
            <a:r>
              <a:rPr lang="en-US" altLang="en-US" sz="2800" dirty="0" smtClean="0"/>
              <a:t>Examples</a:t>
            </a:r>
          </a:p>
          <a:p>
            <a:r>
              <a:rPr lang="en-US" altLang="en-US" sz="2800" dirty="0" smtClean="0"/>
              <a:t>Iterator Efficiency</a:t>
            </a:r>
            <a:endParaRPr lang="en-US" altLang="en-US" sz="2800" dirty="0"/>
          </a:p>
          <a:p>
            <a:endParaRPr lang="en-US" alt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80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1" y="139701"/>
            <a:ext cx="9474200" cy="6718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40900" y="3022600"/>
            <a:ext cx="223401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Four passes using</a:t>
            </a:r>
          </a:p>
          <a:p>
            <a:r>
              <a:rPr lang="en-US" dirty="0" smtClean="0"/>
              <a:t>the iterator and we </a:t>
            </a:r>
          </a:p>
          <a:p>
            <a:r>
              <a:rPr lang="en-US" dirty="0" smtClean="0"/>
              <a:t>end up with all zeroes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928100" y="3768568"/>
            <a:ext cx="812800" cy="11838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712200" y="3799025"/>
            <a:ext cx="1028700" cy="82420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801100" y="3836263"/>
            <a:ext cx="939800" cy="1573937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207000" y="2730500"/>
            <a:ext cx="4533900" cy="104990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6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Constant and Mutable Iterators</a:t>
            </a:r>
            <a:endParaRPr lang="en-US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GB" altLang="en-US" sz="3200" dirty="0" smtClean="0"/>
              <a:t>Categories of  iterator divide into constant and mutable iterator.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sz="2800" dirty="0" smtClean="0"/>
              <a:t>Constant Iterator </a:t>
            </a:r>
            <a:r>
              <a:rPr lang="en-GB" altLang="en-US" sz="2800" b="1" dirty="0" err="1" smtClean="0"/>
              <a:t>cp</a:t>
            </a:r>
            <a:r>
              <a:rPr lang="en-GB" altLang="en-US" sz="2800" dirty="0" smtClean="0"/>
              <a:t> does not allow assigning element at </a:t>
            </a:r>
            <a:r>
              <a:rPr lang="en-GB" altLang="en-US" sz="2800" b="1" dirty="0" smtClean="0"/>
              <a:t>p</a:t>
            </a:r>
            <a:r>
              <a:rPr lang="en-GB" alt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GB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GB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  <a:r>
              <a:rPr lang="en-GB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something; // illegal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sz="2800" dirty="0" smtClean="0"/>
              <a:t>Mutable iterator </a:t>
            </a:r>
            <a:r>
              <a:rPr lang="en-GB" altLang="en-US" sz="2800" b="1" dirty="0" smtClean="0"/>
              <a:t>p</a:t>
            </a:r>
            <a:r>
              <a:rPr lang="en-GB" altLang="en-US" sz="2800" dirty="0" smtClean="0"/>
              <a:t> does allow changing the element at </a:t>
            </a:r>
            <a:r>
              <a:rPr lang="en-GB" altLang="en-US" sz="2800" b="1" dirty="0" smtClean="0"/>
              <a:t>p</a:t>
            </a:r>
            <a:r>
              <a:rPr lang="en-GB" altLang="en-US" sz="2800" dirty="0" smtClean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GB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::vector&lt;</a:t>
            </a:r>
            <a:r>
              <a:rPr lang="en-GB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&gt;::iterator;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iterator p = </a:t>
            </a:r>
            <a:r>
              <a:rPr lang="en-GB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*p = something; // OK</a:t>
            </a:r>
          </a:p>
        </p:txBody>
      </p:sp>
    </p:spTree>
    <p:extLst>
      <p:ext uri="{BB962C8B-B14F-4D97-AF65-F5344CB8AC3E}">
        <p14:creationId xmlns:p14="http://schemas.microsoft.com/office/powerpoint/2010/main" val="30793502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Constant and Mutable Iterators</a:t>
            </a:r>
            <a:endParaRPr lang="en-US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sz="3200" dirty="0"/>
              <a:t>Every standard container, such as vector, defines two associated iterator types: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container-type::</a:t>
            </a:r>
            <a:r>
              <a:rPr lang="en-US" alt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container-type::iterator</a:t>
            </a:r>
            <a:endParaRPr lang="en-GB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09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auto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C++11 auto keyword can simplify variable declarations for iterators, e.g. instead of:</a:t>
            </a:r>
          </a:p>
          <a:p>
            <a:pPr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&gt;::iterator p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We simply use:</a:t>
            </a:r>
          </a:p>
          <a:p>
            <a:pPr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p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1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Kinds of Iterators	</a:t>
            </a:r>
            <a:endParaRPr lang="en-US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5000"/>
              </a:lnSpc>
            </a:pPr>
            <a:r>
              <a:rPr lang="en-GB" altLang="en-US" sz="3200" dirty="0"/>
              <a:t>Forward iterators provide the basic operations</a:t>
            </a:r>
          </a:p>
          <a:p>
            <a:pPr lvl="1" eaLnBrk="1" hangingPunct="1">
              <a:lnSpc>
                <a:spcPct val="95000"/>
              </a:lnSpc>
            </a:pPr>
            <a:r>
              <a:rPr lang="en-GB" altLang="en-US" sz="3200" dirty="0"/>
              <a:t>Bidirectional iterators provide the basic operations and the -- operators (pre- and postfix) to move to the previous data item. </a:t>
            </a:r>
          </a:p>
          <a:p>
            <a:pPr lvl="1" eaLnBrk="1" hangingPunct="1">
              <a:lnSpc>
                <a:spcPct val="95000"/>
              </a:lnSpc>
            </a:pPr>
            <a:r>
              <a:rPr lang="en-GB" altLang="en-US" sz="3200" dirty="0"/>
              <a:t>Random access iterators provide </a:t>
            </a:r>
          </a:p>
          <a:p>
            <a:pPr lvl="2" eaLnBrk="1" hangingPunct="1">
              <a:lnSpc>
                <a:spcPct val="95000"/>
              </a:lnSpc>
            </a:pPr>
            <a:r>
              <a:rPr lang="en-GB" altLang="en-US" sz="2800" dirty="0" smtClean="0"/>
              <a:t>The basic operations and –</a:t>
            </a:r>
          </a:p>
          <a:p>
            <a:pPr lvl="2" eaLnBrk="1" hangingPunct="1">
              <a:lnSpc>
                <a:spcPct val="95000"/>
              </a:lnSpc>
            </a:pPr>
            <a:r>
              <a:rPr lang="en-GB" altLang="en-US" sz="2800" dirty="0" smtClean="0"/>
              <a:t>Indexing </a:t>
            </a:r>
            <a:r>
              <a:rPr lang="en-GB" altLang="en-US" sz="2800" b="1" dirty="0" smtClean="0"/>
              <a:t>p[2] </a:t>
            </a:r>
            <a:r>
              <a:rPr lang="en-GB" altLang="en-US" sz="2800" dirty="0" smtClean="0"/>
              <a:t>returns the third element in the container</a:t>
            </a:r>
          </a:p>
          <a:p>
            <a:pPr lvl="2" eaLnBrk="1" hangingPunct="1">
              <a:lnSpc>
                <a:spcPct val="95000"/>
              </a:lnSpc>
            </a:pPr>
            <a:r>
              <a:rPr lang="en-GB" altLang="en-US" sz="2800" dirty="0" smtClean="0"/>
              <a:t>Iterator arithmetic p + 2 returns an iterator to the third element in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0606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970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40900" y="3022600"/>
            <a:ext cx="17399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Notice the different ways to access the vector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Reverse Iterators</a:t>
            </a:r>
            <a:endParaRPr lang="en-US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98679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GB" altLang="en-US" dirty="0"/>
              <a:t>A reverse iterator enables cycling through a container from the end to the beginning. Reverse iterators reverse the more usual </a:t>
            </a:r>
            <a:r>
              <a:rPr lang="en-GB" altLang="en-US" dirty="0" err="1"/>
              <a:t>behavior</a:t>
            </a:r>
            <a:r>
              <a:rPr lang="en-GB" altLang="en-US" dirty="0"/>
              <a:t> of ++ and –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</a:pPr>
            <a:r>
              <a:rPr lang="en-GB" altLang="en-US" b="1" dirty="0" err="1"/>
              <a:t>rp</a:t>
            </a:r>
            <a:r>
              <a:rPr lang="en-GB" altLang="en-US" b="1" dirty="0"/>
              <a:t>--</a:t>
            </a:r>
            <a:r>
              <a:rPr lang="en-GB" altLang="en-US" dirty="0"/>
              <a:t> moves the reverse iterator </a:t>
            </a:r>
            <a:r>
              <a:rPr lang="en-GB" altLang="en-US" b="1" dirty="0" err="1"/>
              <a:t>rp</a:t>
            </a:r>
            <a:r>
              <a:rPr lang="en-GB" altLang="en-US" dirty="0"/>
              <a:t> towards the beginning of the container.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en-US" b="1" dirty="0" err="1"/>
              <a:t>rp</a:t>
            </a:r>
            <a:r>
              <a:rPr lang="en-GB" altLang="en-US" b="1" dirty="0"/>
              <a:t>++</a:t>
            </a:r>
            <a:r>
              <a:rPr lang="en-GB" altLang="en-US" dirty="0"/>
              <a:t> moves the reverse iterator </a:t>
            </a:r>
            <a:r>
              <a:rPr lang="en-GB" altLang="en-US" b="1" dirty="0" err="1"/>
              <a:t>rp</a:t>
            </a:r>
            <a:r>
              <a:rPr lang="en-GB" altLang="en-US" dirty="0"/>
              <a:t> towards the end of the container.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reverse_iterator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c.rbegin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 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c.rend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 ++</a:t>
            </a:r>
            <a:r>
              <a:rPr lang="en-GB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GB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process_item_at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GB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GB" altLang="en-US" b="1" dirty="0"/>
              <a:t>   </a:t>
            </a:r>
            <a:r>
              <a:rPr lang="en-GB" altLang="en-US" dirty="0"/>
              <a:t>Object</a:t>
            </a:r>
            <a:r>
              <a:rPr lang="en-GB" altLang="en-US" b="1" dirty="0"/>
              <a:t> c </a:t>
            </a:r>
            <a:r>
              <a:rPr lang="en-GB" altLang="en-US" dirty="0"/>
              <a:t>is a container with bidirectional iterators</a:t>
            </a:r>
          </a:p>
        </p:txBody>
      </p:sp>
    </p:spTree>
    <p:extLst>
      <p:ext uri="{BB962C8B-B14F-4D97-AF65-F5344CB8AC3E}">
        <p14:creationId xmlns:p14="http://schemas.microsoft.com/office/powerpoint/2010/main" val="204033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Other Kinds of Iterators	</a:t>
            </a:r>
            <a:endParaRPr lang="en-US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en-GB" altLang="en-US" sz="3200" dirty="0" smtClean="0"/>
              <a:t>Two other kinds of (weaker) iterator – </a:t>
            </a:r>
          </a:p>
          <a:p>
            <a:pPr lvl="1">
              <a:lnSpc>
                <a:spcPct val="95000"/>
              </a:lnSpc>
              <a:spcBef>
                <a:spcPts val="900"/>
              </a:spcBef>
            </a:pPr>
            <a:r>
              <a:rPr lang="en-GB" altLang="en-US" sz="2800" dirty="0" smtClean="0"/>
              <a:t>An input iterator is  a forward iterator that can be used with input streams. </a:t>
            </a:r>
          </a:p>
          <a:p>
            <a:pPr lvl="1">
              <a:lnSpc>
                <a:spcPct val="95000"/>
              </a:lnSpc>
              <a:spcBef>
                <a:spcPts val="900"/>
              </a:spcBef>
            </a:pPr>
            <a:r>
              <a:rPr lang="en-GB" altLang="en-US" sz="2800" dirty="0" smtClean="0"/>
              <a:t>An output iterator is a forward iterator that can be used with output streams.</a:t>
            </a:r>
          </a:p>
        </p:txBody>
      </p:sp>
    </p:spTree>
    <p:extLst>
      <p:ext uri="{BB962C8B-B14F-4D97-AF65-F5344CB8AC3E}">
        <p14:creationId xmlns:p14="http://schemas.microsoft.com/office/powerpoint/2010/main" val="42790612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96837"/>
            <a:ext cx="8466138" cy="5953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20200" y="1524000"/>
            <a:ext cx="20066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input from the standard input (a sequence of data for input into a program), using</a:t>
            </a:r>
          </a:p>
          <a:p>
            <a:r>
              <a:rPr lang="en-US" dirty="0"/>
              <a:t>an </a:t>
            </a:r>
            <a:r>
              <a:rPr lang="en-US" dirty="0" err="1"/>
              <a:t>istream_iterator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20200" y="4018637"/>
            <a:ext cx="19685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 to the standard output (a sequence of data for output</a:t>
            </a:r>
          </a:p>
          <a:p>
            <a:r>
              <a:rPr lang="en-US" dirty="0"/>
              <a:t>from a program), using an </a:t>
            </a:r>
            <a:r>
              <a:rPr lang="en-US" dirty="0" err="1"/>
              <a:t>ostream_iterator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5992586" y="4155489"/>
            <a:ext cx="3227614" cy="878811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6424386" y="2401163"/>
            <a:ext cx="2795814" cy="1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6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Introduction to the Standard </a:t>
            </a:r>
            <a:br>
              <a:rPr lang="en-US" altLang="en-US" dirty="0" smtClean="0"/>
            </a:br>
            <a:r>
              <a:rPr lang="en-US" altLang="en-US" dirty="0" smtClean="0"/>
              <a:t>Template Library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90688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u="sng" dirty="0" smtClean="0"/>
              <a:t>Standard Template Library (STL)</a:t>
            </a:r>
            <a:r>
              <a:rPr lang="en-US" altLang="en-US" dirty="0" smtClean="0"/>
              <a:t>: a library containing templates for frequently used data structures and algorithms</a:t>
            </a:r>
          </a:p>
          <a:p>
            <a:r>
              <a:rPr lang="en-US" altLang="en-US" dirty="0" smtClean="0"/>
              <a:t>F</a:t>
            </a:r>
            <a:r>
              <a:rPr lang="en-US" dirty="0" smtClean="0"/>
              <a:t>eatures are simply </a:t>
            </a:r>
            <a:r>
              <a:rPr lang="en-US" dirty="0"/>
              <a:t>considered to be part of the C++ Standard Library</a:t>
            </a:r>
            <a:endParaRPr lang="en-US" altLang="en-US" dirty="0" smtClean="0"/>
          </a:p>
          <a:p>
            <a:pPr>
              <a:spcBef>
                <a:spcPct val="50000"/>
              </a:spcBef>
            </a:pPr>
            <a:r>
              <a:rPr lang="en-US" altLang="en-US" dirty="0" smtClean="0"/>
              <a:t>Not supported by many older compilers</a:t>
            </a:r>
            <a:endParaRPr lang="en-US" alt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095252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</a:t>
            </a:r>
            <a:r>
              <a:rPr lang="en-GB" altLang="en-US" dirty="0" smtClean="0"/>
              <a:t>terator operations summary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dirty="0"/>
              <a:t>Dereferences the iterator it to obtain the value stored in the container at the </a:t>
            </a:r>
            <a:r>
              <a:rPr lang="en-US" altLang="en-US" dirty="0" smtClean="0"/>
              <a:t>position that </a:t>
            </a:r>
            <a:r>
              <a:rPr lang="en-US" altLang="en-US" dirty="0"/>
              <a:t>it denotes. This operation is often combined with . to obtain a member of a </a:t>
            </a:r>
            <a:r>
              <a:rPr lang="en-US" altLang="en-US" dirty="0" smtClean="0"/>
              <a:t>class object</a:t>
            </a:r>
            <a:r>
              <a:rPr lang="en-US" altLang="en-US" dirty="0"/>
              <a:t>, as in (*it).x, which yields the member x of the object denoted by </a:t>
            </a:r>
            <a:r>
              <a:rPr lang="en-US" altLang="en-US" dirty="0" smtClean="0"/>
              <a:t>the iterator </a:t>
            </a:r>
            <a:r>
              <a:rPr lang="en-US" altLang="en-US" dirty="0"/>
              <a:t>it. * has lower precedence than . and the same precedence as ++ and —.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it-&gt;x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dirty="0"/>
              <a:t>Equivalent to (*it).x, which returns the member x denoted by the object </a:t>
            </a:r>
            <a:r>
              <a:rPr lang="en-US" altLang="en-US" dirty="0" smtClean="0"/>
              <a:t>obtained by </a:t>
            </a:r>
            <a:r>
              <a:rPr lang="en-US" altLang="en-US" dirty="0"/>
              <a:t>dereferencing the iterator it. Same precedence as the . operator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49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</a:t>
            </a:r>
            <a:r>
              <a:rPr lang="en-GB" altLang="en-US" dirty="0" smtClean="0"/>
              <a:t>terator operations summary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it++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dirty="0"/>
              <a:t>Increments the iterator so that it denotes the next element in the container.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== e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!= e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dirty="0"/>
              <a:t>Compares two iterators for equality or inequality.</a:t>
            </a: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130638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More iterator examples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err="1"/>
              <a:t>struct</a:t>
            </a:r>
            <a:r>
              <a:rPr lang="en-US" altLang="en-US" b="1" dirty="0"/>
              <a:t> </a:t>
            </a:r>
            <a:r>
              <a:rPr lang="en-US" altLang="en-US" b="1" dirty="0" err="1"/>
              <a:t>Student_info</a:t>
            </a:r>
            <a:r>
              <a:rPr lang="en-US" altLang="en-US" b="1" dirty="0"/>
              <a:t> </a:t>
            </a:r>
            <a:endParaRPr lang="en-US" altLang="en-US" b="1" dirty="0" smtClean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{</a:t>
            </a:r>
            <a:endParaRPr lang="en-US" altLang="en-US" b="1" dirty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</a:t>
            </a:r>
            <a:r>
              <a:rPr lang="en-US" altLang="en-US" b="1" dirty="0" err="1" smtClean="0"/>
              <a:t>std</a:t>
            </a:r>
            <a:r>
              <a:rPr lang="en-US" altLang="en-US" b="1" dirty="0"/>
              <a:t>::string name;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double </a:t>
            </a:r>
            <a:r>
              <a:rPr lang="en-US" altLang="en-US" b="1" dirty="0"/>
              <a:t>midterm, final;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</a:t>
            </a:r>
            <a:r>
              <a:rPr lang="en-US" altLang="en-US" b="1" dirty="0" err="1" smtClean="0"/>
              <a:t>std</a:t>
            </a:r>
            <a:r>
              <a:rPr lang="en-US" altLang="en-US" b="1" dirty="0"/>
              <a:t>::vector&lt;double&gt; homework;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};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… 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b="1" dirty="0"/>
              <a:t>vector&lt;</a:t>
            </a:r>
            <a:r>
              <a:rPr lang="en-GB" altLang="en-US" b="1" dirty="0" err="1"/>
              <a:t>Student_info</a:t>
            </a:r>
            <a:r>
              <a:rPr lang="en-GB" altLang="en-US" b="1" dirty="0"/>
              <a:t>&gt; students;</a:t>
            </a:r>
            <a:endParaRPr lang="en-GB" altLang="en-US" sz="28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277100" y="2489200"/>
            <a:ext cx="256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create an iterator</a:t>
            </a:r>
            <a:r>
              <a:rPr lang="en-US" dirty="0"/>
              <a:t>, named </a:t>
            </a:r>
            <a:r>
              <a:rPr lang="en-US" dirty="0" err="1"/>
              <a:t>iter</a:t>
            </a:r>
            <a:r>
              <a:rPr lang="en-US" dirty="0"/>
              <a:t>,</a:t>
            </a:r>
          </a:p>
          <a:p>
            <a:r>
              <a:rPr lang="en-US" dirty="0"/>
              <a:t>that we'll use—in place of an index—to look at the elements in students</a:t>
            </a:r>
          </a:p>
        </p:txBody>
      </p:sp>
    </p:spTree>
    <p:extLst>
      <p:ext uri="{BB962C8B-B14F-4D97-AF65-F5344CB8AC3E}">
        <p14:creationId xmlns:p14="http://schemas.microsoft.com/office/powerpoint/2010/main" val="30822588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More Iterator examples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/>
              <a:t>vector&lt;</a:t>
            </a:r>
            <a:r>
              <a:rPr lang="en-US" altLang="en-US" b="1" dirty="0" err="1"/>
              <a:t>Student_info</a:t>
            </a:r>
            <a:r>
              <a:rPr lang="en-US" altLang="en-US" b="1" dirty="0"/>
              <a:t>&gt;::</a:t>
            </a:r>
            <a:r>
              <a:rPr lang="en-US" altLang="en-US" b="1" dirty="0" err="1"/>
              <a:t>const_iterator</a:t>
            </a:r>
            <a:r>
              <a:rPr lang="en-US" altLang="en-US" b="1" dirty="0"/>
              <a:t> </a:t>
            </a:r>
            <a:r>
              <a:rPr lang="en-US" altLang="en-US" b="1" dirty="0" err="1"/>
              <a:t>iter</a:t>
            </a:r>
            <a:r>
              <a:rPr lang="en-US" altLang="en-US" b="1" dirty="0"/>
              <a:t> = </a:t>
            </a:r>
            <a:r>
              <a:rPr lang="en-US" altLang="en-US" b="1" dirty="0" err="1"/>
              <a:t>students.begin</a:t>
            </a:r>
            <a:r>
              <a:rPr lang="en-US" altLang="en-US" b="1" dirty="0" smtClean="0"/>
              <a:t>();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b="1" dirty="0" err="1"/>
              <a:t>iter</a:t>
            </a:r>
            <a:r>
              <a:rPr lang="en-GB" altLang="en-US" b="1" dirty="0"/>
              <a:t> != </a:t>
            </a:r>
            <a:r>
              <a:rPr lang="en-GB" altLang="en-US" b="1" dirty="0" err="1"/>
              <a:t>students.end</a:t>
            </a:r>
            <a:r>
              <a:rPr lang="en-GB" altLang="en-US" b="1" dirty="0"/>
              <a:t>(); </a:t>
            </a:r>
            <a:endParaRPr lang="en-GB" altLang="en-US" b="1" dirty="0" smtClean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endParaRPr lang="en-GB" altLang="en-US" b="1" dirty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b="1" dirty="0" smtClean="0"/>
              <a:t>++</a:t>
            </a:r>
            <a:r>
              <a:rPr lang="en-GB" altLang="en-US" b="1" dirty="0" err="1"/>
              <a:t>iter</a:t>
            </a:r>
            <a:r>
              <a:rPr lang="en-GB" altLang="en-US" b="1" dirty="0"/>
              <a:t>,</a:t>
            </a:r>
            <a:endParaRPr lang="en-GB" altLang="en-US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20200" y="4018637"/>
            <a:ext cx="19685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 types – </a:t>
            </a:r>
            <a:r>
              <a:rPr lang="en-US" dirty="0" err="1" smtClean="0"/>
              <a:t>const</a:t>
            </a:r>
            <a:r>
              <a:rPr lang="en-US" dirty="0" smtClean="0"/>
              <a:t> is </a:t>
            </a:r>
          </a:p>
          <a:p>
            <a:r>
              <a:rPr lang="en-US" dirty="0" smtClean="0"/>
              <a:t>read only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5029200" y="1993901"/>
            <a:ext cx="4191000" cy="2347902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02750" y="2781756"/>
            <a:ext cx="19685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Set it to the value of the beginning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165975" y="1993901"/>
            <a:ext cx="2133600" cy="949438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81674" y="3731194"/>
            <a:ext cx="215265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returns a value</a:t>
            </a:r>
          </a:p>
          <a:p>
            <a:r>
              <a:rPr lang="en-US" dirty="0"/>
              <a:t>that denotes (one past) the end of the 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48075" y="3175001"/>
            <a:ext cx="2133600" cy="949438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9499" y="4978753"/>
            <a:ext cx="216217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iterator so that it </a:t>
            </a:r>
            <a:r>
              <a:rPr lang="en-US" dirty="0" smtClean="0"/>
              <a:t>refers to </a:t>
            </a:r>
            <a:r>
              <a:rPr lang="en-US" dirty="0"/>
              <a:t>the next element </a:t>
            </a:r>
            <a:r>
              <a:rPr lang="en-US" dirty="0" smtClean="0"/>
              <a:t>in students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82725" y="4190898"/>
            <a:ext cx="2133600" cy="949438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70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More Iterator examples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/>
              <a:t>f</a:t>
            </a:r>
            <a:r>
              <a:rPr lang="en-US" altLang="en-US" b="1" dirty="0" smtClean="0"/>
              <a:t>or (vector&lt;</a:t>
            </a:r>
            <a:r>
              <a:rPr lang="en-US" altLang="en-US" b="1" dirty="0" err="1" smtClean="0"/>
              <a:t>Student_info</a:t>
            </a:r>
            <a:r>
              <a:rPr lang="en-US" altLang="en-US" b="1" dirty="0"/>
              <a:t>&gt;::</a:t>
            </a:r>
            <a:r>
              <a:rPr lang="en-US" altLang="en-US" b="1" dirty="0" err="1"/>
              <a:t>const_iterator</a:t>
            </a:r>
            <a:r>
              <a:rPr lang="en-US" altLang="en-US" b="1" dirty="0"/>
              <a:t> </a:t>
            </a:r>
            <a:r>
              <a:rPr lang="en-US" altLang="en-US" b="1" dirty="0" err="1"/>
              <a:t>iter</a:t>
            </a:r>
            <a:r>
              <a:rPr lang="en-US" altLang="en-US" b="1" dirty="0"/>
              <a:t> = </a:t>
            </a:r>
            <a:r>
              <a:rPr lang="en-US" altLang="en-US" b="1" dirty="0" err="1"/>
              <a:t>students.begin</a:t>
            </a:r>
            <a:r>
              <a:rPr lang="en-US" altLang="en-US" b="1" dirty="0" smtClean="0"/>
              <a:t>();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     </a:t>
            </a:r>
            <a:r>
              <a:rPr lang="en-GB" altLang="en-US" b="1" dirty="0" err="1" smtClean="0"/>
              <a:t>iter</a:t>
            </a:r>
            <a:r>
              <a:rPr lang="en-GB" altLang="en-US" b="1" dirty="0" smtClean="0"/>
              <a:t> </a:t>
            </a:r>
            <a:r>
              <a:rPr lang="en-GB" altLang="en-US" b="1" dirty="0"/>
              <a:t>!= </a:t>
            </a:r>
            <a:r>
              <a:rPr lang="en-GB" altLang="en-US" b="1" dirty="0" err="1"/>
              <a:t>students.end</a:t>
            </a:r>
            <a:r>
              <a:rPr lang="en-GB" altLang="en-US" b="1" dirty="0"/>
              <a:t>(); </a:t>
            </a:r>
            <a:r>
              <a:rPr lang="en-GB" altLang="en-US" b="1" dirty="0" smtClean="0"/>
              <a:t> ++</a:t>
            </a:r>
            <a:r>
              <a:rPr lang="en-GB" altLang="en-US" b="1" dirty="0" err="1" smtClean="0"/>
              <a:t>iter</a:t>
            </a:r>
            <a:r>
              <a:rPr lang="en-GB" altLang="en-US" b="1" dirty="0" smtClean="0"/>
              <a:t>)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sz="2800" b="1" dirty="0" smtClean="0"/>
              <a:t>{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b="1" dirty="0"/>
              <a:t> </a:t>
            </a:r>
            <a:r>
              <a:rPr lang="en-GB" altLang="en-US" b="1" dirty="0" smtClean="0"/>
              <a:t>  </a:t>
            </a:r>
            <a:r>
              <a:rPr lang="en-GB" altLang="en-US" b="1" dirty="0" err="1" smtClean="0"/>
              <a:t>std</a:t>
            </a:r>
            <a:r>
              <a:rPr lang="en-GB" altLang="en-US" b="1" dirty="0" smtClean="0"/>
              <a:t>::</a:t>
            </a:r>
            <a:r>
              <a:rPr lang="en-GB" altLang="en-US" b="1" dirty="0" err="1" smtClean="0"/>
              <a:t>cout</a:t>
            </a:r>
            <a:r>
              <a:rPr lang="en-GB" altLang="en-US" b="1" dirty="0" smtClean="0"/>
              <a:t> &lt;&lt; </a:t>
            </a:r>
            <a:r>
              <a:rPr lang="en-US" b="1" dirty="0"/>
              <a:t>(*</a:t>
            </a:r>
            <a:r>
              <a:rPr lang="en-US" b="1" dirty="0" err="1"/>
              <a:t>iter</a:t>
            </a:r>
            <a:r>
              <a:rPr lang="en-US" b="1" dirty="0"/>
              <a:t>).</a:t>
            </a:r>
            <a:r>
              <a:rPr lang="en-US" b="1" dirty="0" smtClean="0"/>
              <a:t>name </a:t>
            </a:r>
            <a:r>
              <a:rPr lang="en-GB" altLang="en-US" b="1" dirty="0" smtClean="0"/>
              <a:t>&lt;&lt; </a:t>
            </a:r>
            <a:r>
              <a:rPr lang="en-GB" altLang="en-US" b="1" dirty="0" err="1" smtClean="0"/>
              <a:t>std</a:t>
            </a:r>
            <a:r>
              <a:rPr lang="en-GB" altLang="en-US" b="1" dirty="0" smtClean="0"/>
              <a:t>::</a:t>
            </a:r>
            <a:r>
              <a:rPr lang="en-GB" altLang="en-US" b="1" dirty="0" err="1" smtClean="0"/>
              <a:t>endl</a:t>
            </a:r>
            <a:r>
              <a:rPr lang="en-GB" altLang="en-US" b="1" dirty="0" smtClean="0"/>
              <a:t>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sz="2800" b="1" dirty="0" smtClean="0"/>
              <a:t>}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endParaRPr lang="en-GB" altLang="en-US" b="1" dirty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b="1" dirty="0"/>
              <a:t> </a:t>
            </a:r>
            <a:r>
              <a:rPr lang="en-GB" altLang="en-US" b="1" dirty="0" err="1"/>
              <a:t>std</a:t>
            </a:r>
            <a:r>
              <a:rPr lang="en-GB" altLang="en-US" b="1" dirty="0"/>
              <a:t>::</a:t>
            </a:r>
            <a:r>
              <a:rPr lang="en-GB" altLang="en-US" b="1" dirty="0" err="1"/>
              <a:t>cout</a:t>
            </a:r>
            <a:r>
              <a:rPr lang="en-GB" altLang="en-US" b="1" dirty="0"/>
              <a:t> &lt;&lt; </a:t>
            </a:r>
            <a:r>
              <a:rPr lang="en-GB" altLang="en-US" b="1" dirty="0" err="1"/>
              <a:t>iter</a:t>
            </a:r>
            <a:r>
              <a:rPr lang="en-GB" altLang="en-US" b="1" dirty="0"/>
              <a:t>-&gt;name &lt;&lt; </a:t>
            </a:r>
            <a:r>
              <a:rPr lang="en-GB" altLang="en-US" b="1" dirty="0" err="1"/>
              <a:t>std</a:t>
            </a:r>
            <a:r>
              <a:rPr lang="en-GB" altLang="en-US" b="1" dirty="0"/>
              <a:t>::</a:t>
            </a:r>
            <a:r>
              <a:rPr lang="en-GB" altLang="en-US" b="1" dirty="0" err="1"/>
              <a:t>endl</a:t>
            </a:r>
            <a:r>
              <a:rPr lang="en-GB" altLang="en-US" b="1" dirty="0"/>
              <a:t>;</a:t>
            </a:r>
            <a:endParaRPr lang="en-GB" altLang="en-US" sz="2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31099" y="2271623"/>
            <a:ext cx="312420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order to execute correctly, this expression </a:t>
            </a:r>
            <a:r>
              <a:rPr lang="en-US" dirty="0" smtClean="0"/>
              <a:t>required </a:t>
            </a:r>
            <a:r>
              <a:rPr lang="en-US" dirty="0"/>
              <a:t>parentheses that override </a:t>
            </a:r>
            <a:r>
              <a:rPr lang="en-US" dirty="0" smtClean="0"/>
              <a:t>the normal </a:t>
            </a:r>
            <a:r>
              <a:rPr lang="en-US" dirty="0"/>
              <a:t>operator precedence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22700" y="2871787"/>
            <a:ext cx="3708399" cy="44761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474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More Iterator examples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/>
              <a:t>f</a:t>
            </a:r>
            <a:r>
              <a:rPr lang="en-US" altLang="en-US" b="1" dirty="0" smtClean="0"/>
              <a:t>or (vector&lt;</a:t>
            </a:r>
            <a:r>
              <a:rPr lang="en-US" altLang="en-US" b="1" dirty="0" err="1" smtClean="0"/>
              <a:t>Student_info</a:t>
            </a:r>
            <a:r>
              <a:rPr lang="en-US" altLang="en-US" b="1" dirty="0"/>
              <a:t>&gt;::</a:t>
            </a:r>
            <a:r>
              <a:rPr lang="en-US" altLang="en-US" b="1" dirty="0" err="1"/>
              <a:t>const_iterator</a:t>
            </a:r>
            <a:r>
              <a:rPr lang="en-US" altLang="en-US" b="1" dirty="0"/>
              <a:t> </a:t>
            </a:r>
            <a:r>
              <a:rPr lang="en-US" altLang="en-US" b="1" dirty="0" err="1"/>
              <a:t>iter</a:t>
            </a:r>
            <a:r>
              <a:rPr lang="en-US" altLang="en-US" b="1" dirty="0"/>
              <a:t> = </a:t>
            </a:r>
            <a:r>
              <a:rPr lang="en-US" altLang="en-US" b="1" dirty="0" err="1"/>
              <a:t>students.begin</a:t>
            </a:r>
            <a:r>
              <a:rPr lang="en-US" altLang="en-US" b="1" dirty="0" smtClean="0"/>
              <a:t>();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     </a:t>
            </a:r>
            <a:r>
              <a:rPr lang="en-GB" altLang="en-US" b="1" dirty="0" err="1" smtClean="0"/>
              <a:t>iter</a:t>
            </a:r>
            <a:r>
              <a:rPr lang="en-GB" altLang="en-US" b="1" dirty="0" smtClean="0"/>
              <a:t> </a:t>
            </a:r>
            <a:r>
              <a:rPr lang="en-GB" altLang="en-US" b="1" dirty="0"/>
              <a:t>!= </a:t>
            </a:r>
            <a:r>
              <a:rPr lang="en-GB" altLang="en-US" b="1" dirty="0" err="1"/>
              <a:t>students.end</a:t>
            </a:r>
            <a:r>
              <a:rPr lang="en-GB" altLang="en-US" b="1" dirty="0"/>
              <a:t>(); </a:t>
            </a:r>
            <a:r>
              <a:rPr lang="en-GB" altLang="en-US" b="1" dirty="0" smtClean="0"/>
              <a:t> ++</a:t>
            </a:r>
            <a:r>
              <a:rPr lang="en-GB" altLang="en-US" b="1" dirty="0" err="1" smtClean="0"/>
              <a:t>iter</a:t>
            </a:r>
            <a:r>
              <a:rPr lang="en-GB" altLang="en-US" b="1" dirty="0" smtClean="0"/>
              <a:t>)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sz="2800" b="1" dirty="0" smtClean="0"/>
              <a:t>{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b="1" dirty="0"/>
              <a:t> </a:t>
            </a:r>
            <a:r>
              <a:rPr lang="en-GB" altLang="en-US" b="1" dirty="0" smtClean="0"/>
              <a:t>  </a:t>
            </a:r>
            <a:r>
              <a:rPr lang="en-GB" altLang="en-US" b="1" dirty="0" err="1" smtClean="0"/>
              <a:t>std</a:t>
            </a:r>
            <a:r>
              <a:rPr lang="en-GB" altLang="en-US" b="1" dirty="0" smtClean="0"/>
              <a:t>::</a:t>
            </a:r>
            <a:r>
              <a:rPr lang="en-GB" altLang="en-US" b="1" dirty="0" err="1" smtClean="0"/>
              <a:t>cout</a:t>
            </a:r>
            <a:r>
              <a:rPr lang="en-GB" altLang="en-US" b="1" dirty="0" smtClean="0"/>
              <a:t> &lt;&lt; </a:t>
            </a:r>
            <a:r>
              <a:rPr lang="en-US" b="1" dirty="0" smtClean="0"/>
              <a:t>*iter.name </a:t>
            </a:r>
            <a:r>
              <a:rPr lang="en-GB" altLang="en-US" b="1" dirty="0" smtClean="0"/>
              <a:t>&lt;&lt; </a:t>
            </a:r>
            <a:r>
              <a:rPr lang="en-GB" altLang="en-US" b="1" dirty="0" err="1" smtClean="0"/>
              <a:t>std</a:t>
            </a:r>
            <a:r>
              <a:rPr lang="en-GB" altLang="en-US" b="1" dirty="0" smtClean="0"/>
              <a:t>::</a:t>
            </a:r>
            <a:r>
              <a:rPr lang="en-GB" altLang="en-US" b="1" dirty="0" err="1" smtClean="0"/>
              <a:t>endl</a:t>
            </a:r>
            <a:r>
              <a:rPr lang="en-GB" altLang="en-US" b="1" dirty="0" smtClean="0"/>
              <a:t>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sz="2800" b="1" dirty="0" smtClean="0"/>
              <a:t>}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*(</a:t>
            </a:r>
            <a:r>
              <a:rPr lang="en-US" b="1" dirty="0"/>
              <a:t>iter.name</a:t>
            </a:r>
            <a:r>
              <a:rPr lang="en-US" b="1" dirty="0" smtClean="0"/>
              <a:t>)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endParaRPr lang="en-US" altLang="en-US" b="1" dirty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</a:t>
            </a:r>
            <a:r>
              <a:rPr lang="en-US" b="1" dirty="0" err="1" smtClean="0"/>
              <a:t>iter</a:t>
            </a:r>
            <a:r>
              <a:rPr lang="en-US" b="1" dirty="0" smtClean="0"/>
              <a:t>-&gt;name</a:t>
            </a:r>
            <a:endParaRPr lang="en-GB" altLang="en-US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31099" y="2271623"/>
            <a:ext cx="31242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Compiler error: </a:t>
            </a:r>
            <a:r>
              <a:rPr lang="en-US" dirty="0" err="1"/>
              <a:t>iter</a:t>
            </a:r>
            <a:r>
              <a:rPr lang="en-US" dirty="0"/>
              <a:t> does not have a member named name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22700" y="2871787"/>
            <a:ext cx="3708399" cy="44761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23199" y="4084593"/>
            <a:ext cx="31242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Compiler treats it as seen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76800" y="4276695"/>
            <a:ext cx="2946400" cy="10798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64499" y="5127193"/>
            <a:ext cx="31242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arrow of combines these operations (syntax sugar)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080000" y="5411214"/>
            <a:ext cx="2984499" cy="7894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294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More Iterator examples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/>
              <a:t>f</a:t>
            </a:r>
            <a:r>
              <a:rPr lang="en-US" altLang="en-US" b="1" dirty="0" smtClean="0"/>
              <a:t>or (vector&lt;</a:t>
            </a:r>
            <a:r>
              <a:rPr lang="en-US" altLang="en-US" b="1" dirty="0" err="1" smtClean="0"/>
              <a:t>Student_info</a:t>
            </a:r>
            <a:r>
              <a:rPr lang="en-US" altLang="en-US" b="1" dirty="0"/>
              <a:t>&gt;::</a:t>
            </a:r>
            <a:r>
              <a:rPr lang="en-US" altLang="en-US" b="1" dirty="0" err="1"/>
              <a:t>const_iterator</a:t>
            </a:r>
            <a:r>
              <a:rPr lang="en-US" altLang="en-US" b="1" dirty="0"/>
              <a:t> </a:t>
            </a:r>
            <a:r>
              <a:rPr lang="en-US" altLang="en-US" b="1" dirty="0" err="1"/>
              <a:t>iter</a:t>
            </a:r>
            <a:r>
              <a:rPr lang="en-US" altLang="en-US" b="1" dirty="0"/>
              <a:t> = </a:t>
            </a:r>
            <a:r>
              <a:rPr lang="en-US" altLang="en-US" b="1" dirty="0" err="1"/>
              <a:t>students.begin</a:t>
            </a:r>
            <a:r>
              <a:rPr lang="en-US" altLang="en-US" b="1" dirty="0" smtClean="0"/>
              <a:t>();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     </a:t>
            </a:r>
            <a:r>
              <a:rPr lang="en-GB" altLang="en-US" b="1" dirty="0" err="1" smtClean="0"/>
              <a:t>iter</a:t>
            </a:r>
            <a:r>
              <a:rPr lang="en-GB" altLang="en-US" b="1" dirty="0" smtClean="0"/>
              <a:t> </a:t>
            </a:r>
            <a:r>
              <a:rPr lang="en-GB" altLang="en-US" b="1" dirty="0"/>
              <a:t>!= </a:t>
            </a:r>
            <a:r>
              <a:rPr lang="en-GB" altLang="en-US" b="1" dirty="0" err="1"/>
              <a:t>students.end</a:t>
            </a:r>
            <a:r>
              <a:rPr lang="en-GB" altLang="en-US" b="1" dirty="0"/>
              <a:t>(); </a:t>
            </a:r>
            <a:r>
              <a:rPr lang="en-GB" altLang="en-US" b="1" dirty="0" smtClean="0"/>
              <a:t> ++</a:t>
            </a:r>
            <a:r>
              <a:rPr lang="en-GB" altLang="en-US" b="1" dirty="0" err="1" smtClean="0"/>
              <a:t>iter</a:t>
            </a:r>
            <a:r>
              <a:rPr lang="en-GB" altLang="en-US" b="1" dirty="0" smtClean="0"/>
              <a:t>)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sz="2800" b="1" dirty="0" smtClean="0"/>
              <a:t>{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b="1" dirty="0"/>
              <a:t> </a:t>
            </a:r>
            <a:r>
              <a:rPr lang="en-GB" altLang="en-US" b="1" dirty="0" smtClean="0"/>
              <a:t>  </a:t>
            </a:r>
            <a:r>
              <a:rPr lang="en-GB" altLang="en-US" b="1" dirty="0" err="1" smtClean="0"/>
              <a:t>std</a:t>
            </a:r>
            <a:r>
              <a:rPr lang="en-GB" altLang="en-US" b="1" dirty="0" smtClean="0"/>
              <a:t>::</a:t>
            </a:r>
            <a:r>
              <a:rPr lang="en-GB" altLang="en-US" b="1" dirty="0" err="1" smtClean="0"/>
              <a:t>cout</a:t>
            </a:r>
            <a:r>
              <a:rPr lang="en-GB" altLang="en-US" b="1" dirty="0" smtClean="0"/>
              <a:t> &lt;&lt; </a:t>
            </a:r>
            <a:r>
              <a:rPr lang="en-US" b="1" dirty="0" err="1"/>
              <a:t>iter</a:t>
            </a:r>
            <a:r>
              <a:rPr lang="en-US" b="1" dirty="0"/>
              <a:t>-&gt;</a:t>
            </a:r>
            <a:r>
              <a:rPr lang="en-US" b="1" dirty="0" smtClean="0"/>
              <a:t>name</a:t>
            </a:r>
            <a:r>
              <a:rPr lang="en-GB" b="1" dirty="0" smtClean="0"/>
              <a:t> </a:t>
            </a:r>
            <a:r>
              <a:rPr lang="en-GB" altLang="en-US" b="1" dirty="0" smtClean="0"/>
              <a:t>&lt;&lt; </a:t>
            </a:r>
            <a:r>
              <a:rPr lang="en-GB" altLang="en-US" b="1" dirty="0" err="1" smtClean="0"/>
              <a:t>std</a:t>
            </a:r>
            <a:r>
              <a:rPr lang="en-GB" altLang="en-US" b="1" dirty="0" smtClean="0"/>
              <a:t>::</a:t>
            </a:r>
            <a:r>
              <a:rPr lang="en-GB" altLang="en-US" b="1" dirty="0" err="1" smtClean="0"/>
              <a:t>endl</a:t>
            </a:r>
            <a:r>
              <a:rPr lang="en-GB" altLang="en-US" b="1" dirty="0" smtClean="0"/>
              <a:t>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GB" altLang="en-US" sz="2800" b="1" dirty="0" smtClean="0"/>
              <a:t>}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endParaRPr lang="en-US" altLang="en-US" dirty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178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More Iterator examples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/>
              <a:t>while (</a:t>
            </a:r>
            <a:r>
              <a:rPr lang="en-US" altLang="en-US" b="1" dirty="0" err="1"/>
              <a:t>iter</a:t>
            </a:r>
            <a:r>
              <a:rPr lang="en-US" altLang="en-US" b="1" dirty="0"/>
              <a:t> != </a:t>
            </a:r>
            <a:r>
              <a:rPr lang="en-US" altLang="en-US" b="1" dirty="0" err="1"/>
              <a:t>students.end</a:t>
            </a:r>
            <a:r>
              <a:rPr lang="en-US" altLang="en-US" b="1" dirty="0"/>
              <a:t>()) </a:t>
            </a:r>
            <a:endParaRPr lang="en-US" altLang="en-US" b="1" dirty="0" smtClean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{</a:t>
            </a:r>
            <a:endParaRPr lang="en-US" altLang="en-US" b="1" dirty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if </a:t>
            </a:r>
            <a:r>
              <a:rPr lang="en-US" altLang="en-US" b="1" dirty="0"/>
              <a:t>(</a:t>
            </a:r>
            <a:r>
              <a:rPr lang="en-US" altLang="en-US" b="1" dirty="0" err="1"/>
              <a:t>fgrade</a:t>
            </a:r>
            <a:r>
              <a:rPr lang="en-US" altLang="en-US" b="1" dirty="0"/>
              <a:t>(*</a:t>
            </a:r>
            <a:r>
              <a:rPr lang="en-US" altLang="en-US" b="1" dirty="0" err="1"/>
              <a:t>iter</a:t>
            </a:r>
            <a:r>
              <a:rPr lang="en-US" altLang="en-US" b="1" dirty="0"/>
              <a:t>)) {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   </a:t>
            </a:r>
            <a:r>
              <a:rPr lang="en-US" altLang="en-US" b="1" dirty="0" err="1" smtClean="0"/>
              <a:t>fail.push_back</a:t>
            </a:r>
            <a:r>
              <a:rPr lang="en-US" altLang="en-US" b="1" dirty="0"/>
              <a:t>(*</a:t>
            </a:r>
            <a:r>
              <a:rPr lang="en-US" altLang="en-US" b="1" dirty="0" err="1"/>
              <a:t>iter</a:t>
            </a:r>
            <a:r>
              <a:rPr lang="en-US" altLang="en-US" b="1" dirty="0"/>
              <a:t>);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   </a:t>
            </a:r>
            <a:r>
              <a:rPr lang="en-US" altLang="en-US" b="1" dirty="0" err="1" smtClean="0"/>
              <a:t>iter</a:t>
            </a:r>
            <a:r>
              <a:rPr lang="en-US" altLang="en-US" b="1" dirty="0" smtClean="0"/>
              <a:t> </a:t>
            </a:r>
            <a:r>
              <a:rPr lang="en-US" altLang="en-US" b="1" dirty="0"/>
              <a:t>= </a:t>
            </a:r>
            <a:r>
              <a:rPr lang="en-US" altLang="en-US" b="1" dirty="0" err="1"/>
              <a:t>students.erase</a:t>
            </a:r>
            <a:r>
              <a:rPr lang="en-US" altLang="en-US" b="1" dirty="0"/>
              <a:t>(</a:t>
            </a:r>
            <a:r>
              <a:rPr lang="en-US" altLang="en-US" b="1" dirty="0" err="1"/>
              <a:t>iter</a:t>
            </a:r>
            <a:r>
              <a:rPr lang="en-US" altLang="en-US" b="1" dirty="0"/>
              <a:t>);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} 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else {</a:t>
            </a:r>
            <a:endParaRPr lang="en-US" altLang="en-US" b="1" dirty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   ++</a:t>
            </a:r>
            <a:r>
              <a:rPr lang="en-US" altLang="en-US" b="1" dirty="0" err="1"/>
              <a:t>iter</a:t>
            </a:r>
            <a:r>
              <a:rPr lang="en-US" altLang="en-US" b="1" dirty="0" smtClean="0"/>
              <a:t>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/>
              <a:t> </a:t>
            </a:r>
            <a:r>
              <a:rPr lang="en-US" altLang="en-US" b="1" dirty="0" smtClean="0"/>
              <a:t>  }</a:t>
            </a:r>
            <a:endParaRPr lang="en-US" altLang="en-US" b="1" dirty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/>
              <a:t>}</a:t>
            </a:r>
            <a:endParaRPr lang="en-GB" altLang="en-US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31099" y="2271623"/>
            <a:ext cx="312420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Push the item we are looking at in students onto fail (another vector we are using)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241801" y="2733288"/>
            <a:ext cx="3289298" cy="207748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23199" y="4084593"/>
            <a:ext cx="31242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remove it from students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080000" y="3408940"/>
            <a:ext cx="2743199" cy="86031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77499" y="5466676"/>
            <a:ext cx="8074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800" b="1" dirty="0">
                <a:solidFill>
                  <a:srgbClr val="9A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instead of </a:t>
            </a:r>
            <a:r>
              <a:rPr lang="en-US" sz="2800" b="1" dirty="0" err="1">
                <a:solidFill>
                  <a:srgbClr val="9A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654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More Iterator examples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/>
              <a:t>while (</a:t>
            </a:r>
            <a:r>
              <a:rPr lang="en-US" altLang="en-US" b="1" dirty="0" err="1"/>
              <a:t>iter</a:t>
            </a:r>
            <a:r>
              <a:rPr lang="en-US" altLang="en-US" b="1" dirty="0"/>
              <a:t> != </a:t>
            </a:r>
            <a:r>
              <a:rPr lang="en-US" altLang="en-US" b="1" dirty="0" err="1"/>
              <a:t>students.end</a:t>
            </a:r>
            <a:r>
              <a:rPr lang="en-US" altLang="en-US" b="1" dirty="0"/>
              <a:t>()) </a:t>
            </a:r>
            <a:endParaRPr lang="en-US" altLang="en-US" b="1" dirty="0" smtClean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{</a:t>
            </a:r>
            <a:endParaRPr lang="en-US" altLang="en-US" b="1" dirty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if </a:t>
            </a:r>
            <a:r>
              <a:rPr lang="en-US" altLang="en-US" b="1" dirty="0"/>
              <a:t>(</a:t>
            </a:r>
            <a:r>
              <a:rPr lang="en-US" altLang="en-US" b="1" dirty="0" err="1"/>
              <a:t>fgrade</a:t>
            </a:r>
            <a:r>
              <a:rPr lang="en-US" altLang="en-US" b="1" dirty="0"/>
              <a:t>(*</a:t>
            </a:r>
            <a:r>
              <a:rPr lang="en-US" altLang="en-US" b="1" dirty="0" err="1"/>
              <a:t>iter</a:t>
            </a:r>
            <a:r>
              <a:rPr lang="en-US" altLang="en-US" b="1" dirty="0"/>
              <a:t>)) {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   </a:t>
            </a:r>
            <a:r>
              <a:rPr lang="en-US" altLang="en-US" b="1" dirty="0" err="1" smtClean="0"/>
              <a:t>fail.push_back</a:t>
            </a:r>
            <a:r>
              <a:rPr lang="en-US" altLang="en-US" b="1" dirty="0"/>
              <a:t>(*</a:t>
            </a:r>
            <a:r>
              <a:rPr lang="en-US" altLang="en-US" b="1" dirty="0" err="1"/>
              <a:t>iter</a:t>
            </a:r>
            <a:r>
              <a:rPr lang="en-US" altLang="en-US" b="1" dirty="0"/>
              <a:t>);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   </a:t>
            </a:r>
            <a:r>
              <a:rPr lang="en-US" altLang="en-US" b="1" dirty="0" err="1" smtClean="0"/>
              <a:t>iter</a:t>
            </a:r>
            <a:r>
              <a:rPr lang="en-US" altLang="en-US" b="1" dirty="0" smtClean="0"/>
              <a:t> </a:t>
            </a:r>
            <a:r>
              <a:rPr lang="en-US" altLang="en-US" b="1" dirty="0"/>
              <a:t>= </a:t>
            </a:r>
            <a:r>
              <a:rPr lang="en-US" altLang="en-US" b="1" dirty="0" err="1"/>
              <a:t>students.erase</a:t>
            </a:r>
            <a:r>
              <a:rPr lang="en-US" altLang="en-US" b="1" dirty="0"/>
              <a:t>(</a:t>
            </a:r>
            <a:r>
              <a:rPr lang="en-US" altLang="en-US" b="1" dirty="0" err="1"/>
              <a:t>iter</a:t>
            </a:r>
            <a:r>
              <a:rPr lang="en-US" altLang="en-US" b="1" dirty="0"/>
              <a:t>);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} 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else {</a:t>
            </a:r>
            <a:endParaRPr lang="en-US" altLang="en-US" b="1" dirty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 smtClean="0"/>
              <a:t>      ++</a:t>
            </a:r>
            <a:r>
              <a:rPr lang="en-US" altLang="en-US" b="1" dirty="0" err="1"/>
              <a:t>iter</a:t>
            </a:r>
            <a:r>
              <a:rPr lang="en-US" altLang="en-US" b="1" dirty="0" smtClean="0"/>
              <a:t>;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/>
              <a:t> </a:t>
            </a:r>
            <a:r>
              <a:rPr lang="en-US" altLang="en-US" b="1" dirty="0" smtClean="0"/>
              <a:t>  }</a:t>
            </a:r>
            <a:endParaRPr lang="en-US" altLang="en-US" b="1" dirty="0"/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en-US" altLang="en-US" b="1" dirty="0"/>
              <a:t>}</a:t>
            </a:r>
            <a:endParaRPr lang="en-GB" altLang="en-US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31099" y="2271623"/>
            <a:ext cx="312420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iter</a:t>
            </a:r>
            <a:r>
              <a:rPr lang="en-US" dirty="0"/>
              <a:t> can no longer refer to the same element because that element is gone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914901" y="2733288"/>
            <a:ext cx="2616198" cy="56553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45300" y="4789367"/>
            <a:ext cx="31242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makes </a:t>
            </a:r>
            <a:r>
              <a:rPr lang="en-US" dirty="0" err="1"/>
              <a:t>iter</a:t>
            </a:r>
            <a:r>
              <a:rPr lang="en-US" dirty="0"/>
              <a:t> refer to the element after the erasure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905001" y="3654434"/>
            <a:ext cx="4940299" cy="117156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974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Iterators</a:t>
            </a:r>
            <a:r>
              <a:rPr lang="en-GB" altLang="en-US" dirty="0"/>
              <a:t> </a:t>
            </a:r>
            <a:r>
              <a:rPr lang="en-GB" altLang="en-US" dirty="0" smtClean="0"/>
              <a:t>and efficiency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en-US" sz="3200" b="1" dirty="0"/>
              <a:t>Prefer </a:t>
            </a:r>
            <a:r>
              <a:rPr lang="en-US" sz="3200" b="1" dirty="0" err="1"/>
              <a:t>const_iterators</a:t>
            </a:r>
            <a:r>
              <a:rPr lang="en-US" sz="3200" b="1" dirty="0"/>
              <a:t> to </a:t>
            </a:r>
            <a:r>
              <a:rPr lang="en-US" sz="3200" b="1" dirty="0" smtClean="0"/>
              <a:t>iterators </a:t>
            </a:r>
            <a:r>
              <a:rPr lang="en-GB" altLang="en-US" sz="3200" dirty="0" smtClean="0"/>
              <a:t>– </a:t>
            </a:r>
          </a:p>
          <a:p>
            <a:r>
              <a:rPr lang="en-US" altLang="en-US" sz="2800" dirty="0" err="1"/>
              <a:t>const_iterators</a:t>
            </a:r>
            <a:r>
              <a:rPr lang="en-US" altLang="en-US" sz="2800" dirty="0"/>
              <a:t> are the STL equivalent of pointers-to-const. They point to </a:t>
            </a:r>
            <a:r>
              <a:rPr lang="en-US" altLang="en-US" sz="2800" dirty="0" smtClean="0"/>
              <a:t>values that </a:t>
            </a:r>
            <a:r>
              <a:rPr lang="en-US" altLang="en-US" sz="2800" dirty="0"/>
              <a:t>may not be modified. The standard practice of using </a:t>
            </a:r>
            <a:r>
              <a:rPr lang="en-US" altLang="en-US" sz="2800" dirty="0" err="1"/>
              <a:t>const</a:t>
            </a:r>
            <a:r>
              <a:rPr lang="en-US" altLang="en-US" sz="2800" dirty="0"/>
              <a:t> whenever </a:t>
            </a:r>
            <a:r>
              <a:rPr lang="en-US" altLang="en-US" sz="2800" dirty="0" smtClean="0"/>
              <a:t>possible dictates </a:t>
            </a:r>
            <a:r>
              <a:rPr lang="en-US" altLang="en-US" sz="2800" dirty="0"/>
              <a:t>that you should use </a:t>
            </a:r>
            <a:r>
              <a:rPr lang="en-US" altLang="en-US" sz="2800" dirty="0" err="1"/>
              <a:t>const_iterators</a:t>
            </a:r>
            <a:r>
              <a:rPr lang="en-US" altLang="en-US" sz="2800" dirty="0"/>
              <a:t> any time you need an iterator, </a:t>
            </a:r>
            <a:r>
              <a:rPr lang="en-US" altLang="en-US" sz="2800" dirty="0" smtClean="0"/>
              <a:t>yet have </a:t>
            </a:r>
            <a:r>
              <a:rPr lang="en-US" altLang="en-US" sz="2800" dirty="0"/>
              <a:t>no need to modify what the iterator points to</a:t>
            </a:r>
            <a:r>
              <a:rPr lang="en-US" altLang="en-US" sz="2800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maximally generic code, prefer non-member versions of begin, end</a:t>
            </a:r>
            <a:r>
              <a:rPr lang="en-US" dirty="0" smtClean="0"/>
              <a:t>, </a:t>
            </a:r>
            <a:r>
              <a:rPr lang="en-US" dirty="0" err="1" smtClean="0"/>
              <a:t>rbegin</a:t>
            </a:r>
            <a:r>
              <a:rPr lang="en-US" dirty="0"/>
              <a:t>, etc., over their member function counterparts.</a:t>
            </a:r>
            <a:endParaRPr lang="en-GB" alt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15527783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8575"/>
            <a:ext cx="8229600" cy="1143000"/>
          </a:xfrm>
        </p:spPr>
        <p:txBody>
          <a:bodyPr/>
          <a:lstStyle/>
          <a:p>
            <a:r>
              <a:rPr lang="en-US" altLang="en-US" sz="3600" dirty="0"/>
              <a:t>Standard Template Library (STL)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1171575"/>
            <a:ext cx="9131300" cy="4876800"/>
          </a:xfrm>
        </p:spPr>
        <p:txBody>
          <a:bodyPr>
            <a:normAutofit lnSpcReduction="10000"/>
          </a:bodyPr>
          <a:lstStyle/>
          <a:p>
            <a:pPr marL="234950" indent="-234950">
              <a:buFontTx/>
              <a:buChar char="•"/>
              <a:defRPr/>
            </a:pPr>
            <a:r>
              <a:rPr lang="en-US" dirty="0" smtClean="0"/>
              <a:t>The Standard Template Library defines powerful, template-based, reusable components</a:t>
            </a:r>
            <a:endParaRPr lang="en-US" sz="2000" dirty="0"/>
          </a:p>
          <a:p>
            <a:pPr marL="887413" lvl="2">
              <a:buFont typeface="Times" charset="0"/>
              <a:buChar char="-"/>
              <a:defRPr/>
            </a:pPr>
            <a:r>
              <a:rPr lang="en-US" sz="2800" dirty="0"/>
              <a:t>That implements common data structures and algorithms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2000" dirty="0"/>
          </a:p>
          <a:p>
            <a:pPr marL="234950" indent="-234950">
              <a:buFontTx/>
              <a:buChar char="•"/>
              <a:defRPr/>
            </a:pPr>
            <a:r>
              <a:rPr lang="en-US" dirty="0"/>
              <a:t>STL extensively uses </a:t>
            </a:r>
            <a:r>
              <a:rPr lang="en-US" i="1" dirty="0"/>
              <a:t>generic programming</a:t>
            </a:r>
            <a:r>
              <a:rPr lang="en-US" dirty="0"/>
              <a:t> based on </a:t>
            </a:r>
            <a:r>
              <a:rPr lang="en-US" i="1" dirty="0"/>
              <a:t>templates</a:t>
            </a:r>
            <a:endParaRPr lang="en-US" dirty="0"/>
          </a:p>
          <a:p>
            <a:pPr marL="234950" indent="-234950">
              <a:spcBef>
                <a:spcPct val="0"/>
              </a:spcBef>
              <a:buFontTx/>
              <a:buChar char="•"/>
              <a:defRPr/>
            </a:pPr>
            <a:endParaRPr lang="en-US" dirty="0" smtClean="0"/>
          </a:p>
          <a:p>
            <a:pPr marL="234950" indent="-234950">
              <a:buFontTx/>
              <a:buChar char="•"/>
              <a:defRPr/>
            </a:pPr>
            <a:r>
              <a:rPr lang="en-US" dirty="0" smtClean="0"/>
              <a:t>Divided into three components:</a:t>
            </a:r>
          </a:p>
          <a:p>
            <a:pPr marL="544513" lvl="1">
              <a:buFont typeface="Times" charset="0"/>
              <a:buChar char="-"/>
              <a:defRPr/>
            </a:pPr>
            <a:r>
              <a:rPr lang="en-US" sz="2800" dirty="0"/>
              <a:t>Containers: data structures that store objects of any type</a:t>
            </a:r>
          </a:p>
          <a:p>
            <a:pPr marL="544513" lvl="1">
              <a:buFont typeface="Times" charset="0"/>
              <a:buChar char="-"/>
              <a:defRPr/>
            </a:pPr>
            <a:r>
              <a:rPr lang="en-US" sz="2800" dirty="0"/>
              <a:t>Iterators: used to manipulate container elements</a:t>
            </a:r>
          </a:p>
          <a:p>
            <a:pPr marL="544513" lvl="1">
              <a:buFont typeface="Times" charset="0"/>
              <a:buChar char="-"/>
              <a:defRPr/>
            </a:pPr>
            <a:r>
              <a:rPr lang="en-US" sz="2800" dirty="0"/>
              <a:t>Algorithms: searching, sorting and many others</a:t>
            </a:r>
          </a:p>
          <a:p>
            <a:pPr marL="234950" indent="-234950">
              <a:buFontTx/>
              <a:buChar char="•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92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015093"/>
            <a:ext cx="5435600" cy="3785507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8420100" y="1346200"/>
            <a:ext cx="3505200" cy="2743200"/>
          </a:xfrm>
          <a:prstGeom prst="cloudCallout">
            <a:avLst>
              <a:gd name="adj1" fmla="val -77033"/>
              <a:gd name="adj2" fmla="val 19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 say TGFSTL – thank goodness for the STL! But that’s why I have no friends…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285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990601"/>
            <a:ext cx="8915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Walter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Savitch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(9th Edition)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Gaddis,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Starting Out with C++: From Control Structures through Objects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(8th Ed.) , 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Bjarne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Stroustrup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The C++ Programming Language,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3rd Edition, Addison-Wesley Longman Publishing Co., Inc. Boston, MA, USA ©2007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Herb Sutter, Andrei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Alexandrescu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C++ coding standards : 101 rules, guidelines, and best practices,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Copyright © 2005 Pearson Education, Inc.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Paul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&amp; Harvey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C++ How to Program, (7th Ed.) © 2010 by Pearson Education, Inc.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Upper Saddle River, New Jersey 07458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Scott Meyers,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Effective Modern C++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Copyright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©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2015 (O’Reilly) ,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978-1-491-90399-5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Accelerated C++ Practical Programming by Example,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Addison-Wesley, 2000 ISBN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530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1143001"/>
            <a:ext cx="8915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Frank M.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Carrano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Data Abstraction &amp; 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(5th Edition)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©2006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TutorialsPoint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- http://www.tutorialspoint.com/cplusplus/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Cplusplus.com - http://www.cplusplus.com/doc/tutorial/</a:t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394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xfrm>
            <a:off x="1985964" y="19050"/>
            <a:ext cx="8682037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/>
              <a:t> </a:t>
            </a:r>
            <a:r>
              <a:rPr lang="en-GB" altLang="en-US" dirty="0" smtClean="0"/>
              <a:t>STL</a:t>
            </a:r>
            <a:endParaRPr lang="en-US" altLang="en-US" dirty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>
          <a:xfrm>
            <a:off x="2068514" y="1600200"/>
            <a:ext cx="8599487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5000"/>
              </a:lnSpc>
            </a:pPr>
            <a:r>
              <a:rPr lang="en-GB" altLang="en-US" sz="3900" b="1" dirty="0" smtClean="0"/>
              <a:t>STL has  containers, algorithms and Iterators</a:t>
            </a:r>
          </a:p>
          <a:p>
            <a:pPr lvl="1" eaLnBrk="1" hangingPunct="1">
              <a:lnSpc>
                <a:spcPct val="95000"/>
              </a:lnSpc>
            </a:pPr>
            <a:r>
              <a:rPr lang="en-GB" altLang="en-US" sz="3500" dirty="0" smtClean="0"/>
              <a:t>Containers hold objects, all of a specified type</a:t>
            </a:r>
          </a:p>
          <a:p>
            <a:pPr lvl="1" eaLnBrk="1" hangingPunct="1">
              <a:lnSpc>
                <a:spcPct val="95000"/>
              </a:lnSpc>
            </a:pPr>
            <a:r>
              <a:rPr lang="en-GB" altLang="en-US" sz="3500" dirty="0" smtClean="0"/>
              <a:t>Generic algorithms act on objects in containers </a:t>
            </a:r>
          </a:p>
          <a:p>
            <a:pPr lvl="1" eaLnBrk="1" hangingPunct="1">
              <a:lnSpc>
                <a:spcPct val="95000"/>
              </a:lnSpc>
            </a:pPr>
            <a:r>
              <a:rPr lang="en-GB" altLang="en-US" sz="3500" dirty="0" smtClean="0"/>
              <a:t>Iterators provide access to objects in the containers yet hide the internal structure of the container</a:t>
            </a:r>
          </a:p>
          <a:p>
            <a:pPr lvl="1"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7204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Template Library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Two important types of data structures in the STL:</a:t>
            </a:r>
          </a:p>
          <a:p>
            <a:pPr lvl="1">
              <a:spcBef>
                <a:spcPct val="50000"/>
              </a:spcBef>
            </a:pPr>
            <a:r>
              <a:rPr lang="en-US" altLang="en-US" sz="3200" dirty="0" smtClean="0"/>
              <a:t>containers: classes that stores data and imposes some organization on it (</a:t>
            </a:r>
            <a:r>
              <a:rPr lang="en-US" sz="3200" dirty="0"/>
              <a:t>popular </a:t>
            </a:r>
            <a:r>
              <a:rPr lang="en-US" sz="3200" dirty="0" smtClean="0"/>
              <a:t>‘</a:t>
            </a:r>
            <a:r>
              <a:rPr lang="en-US" sz="3200" dirty="0" err="1" smtClean="0"/>
              <a:t>templatized</a:t>
            </a:r>
            <a:r>
              <a:rPr lang="en-US" sz="3200" dirty="0" smtClean="0"/>
              <a:t>’ </a:t>
            </a:r>
            <a:r>
              <a:rPr lang="en-US" sz="3200" dirty="0"/>
              <a:t>data </a:t>
            </a:r>
            <a:r>
              <a:rPr lang="en-US" sz="3200" dirty="0" smtClean="0"/>
              <a:t>structures)</a:t>
            </a:r>
            <a:endParaRPr lang="en-US" altLang="en-US" sz="3200" dirty="0" smtClean="0"/>
          </a:p>
          <a:p>
            <a:pPr lvl="1">
              <a:spcBef>
                <a:spcPct val="50000"/>
              </a:spcBef>
            </a:pPr>
            <a:r>
              <a:rPr lang="en-US" altLang="en-US" sz="3200" dirty="0" smtClean="0"/>
              <a:t>iterators: like pointers; mechanisms for accessing and manipulating elements in a container</a:t>
            </a:r>
          </a:p>
        </p:txBody>
      </p:sp>
    </p:spTree>
    <p:extLst>
      <p:ext uri="{BB962C8B-B14F-4D97-AF65-F5344CB8AC3E}">
        <p14:creationId xmlns:p14="http://schemas.microsoft.com/office/powerpoint/2010/main" val="3163083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Template Library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STL algorithms are functions that perform such common data manipulations </a:t>
            </a:r>
            <a:r>
              <a:rPr lang="en-US" sz="3600" dirty="0" smtClean="0"/>
              <a:t>as searching</a:t>
            </a:r>
            <a:r>
              <a:rPr lang="en-US" sz="3600" dirty="0"/>
              <a:t>, sorting and comparing elements (or entire containers</a:t>
            </a:r>
            <a:r>
              <a:rPr lang="en-US" sz="3600" dirty="0" smtClean="0"/>
              <a:t>).</a:t>
            </a:r>
            <a:endParaRPr lang="en-US" altLang="en-US" sz="3600" dirty="0" smtClean="0"/>
          </a:p>
          <a:p>
            <a:pPr lvl="1">
              <a:spcBef>
                <a:spcPct val="50000"/>
              </a:spcBef>
            </a:pPr>
            <a:r>
              <a:rPr lang="en-US" altLang="en-US" sz="3200" dirty="0"/>
              <a:t>A container’s supported iterator type determines whether the </a:t>
            </a:r>
            <a:r>
              <a:rPr lang="en-US" altLang="en-US" sz="3200" dirty="0" smtClean="0"/>
              <a:t>container can </a:t>
            </a:r>
            <a:r>
              <a:rPr lang="en-US" altLang="en-US" sz="3200" dirty="0"/>
              <a:t>be used with a specific algorithm</a:t>
            </a:r>
            <a:r>
              <a:rPr lang="en-US" altLang="en-US" sz="3200" dirty="0" smtClean="0"/>
              <a:t>.</a:t>
            </a:r>
          </a:p>
          <a:p>
            <a:pPr lvl="1">
              <a:spcBef>
                <a:spcPct val="50000"/>
              </a:spcBef>
            </a:pPr>
            <a:r>
              <a:rPr lang="en-US" altLang="en-US" sz="3200" dirty="0"/>
              <a:t>Iterators </a:t>
            </a:r>
            <a:r>
              <a:rPr lang="en-US" altLang="en-US" sz="3200" dirty="0" smtClean="0"/>
              <a:t>encapsulate </a:t>
            </a:r>
            <a:r>
              <a:rPr lang="en-US" altLang="en-US" sz="3200" dirty="0"/>
              <a:t>the mechanism used to </a:t>
            </a:r>
            <a:r>
              <a:rPr lang="en-US" altLang="en-US" sz="3200" dirty="0" smtClean="0"/>
              <a:t>access container </a:t>
            </a:r>
            <a:r>
              <a:rPr lang="en-US" altLang="en-US" sz="3200" dirty="0"/>
              <a:t>elements. This encapsulation enables many of the STL algorithms to be </a:t>
            </a:r>
            <a:r>
              <a:rPr lang="en-US" altLang="en-US" sz="3200" dirty="0" smtClean="0"/>
              <a:t>applied to </a:t>
            </a:r>
            <a:r>
              <a:rPr lang="en-US" altLang="en-US" sz="3200" dirty="0"/>
              <a:t>several containers without regard for the underlying container implementation.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903165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Template Library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/>
              <a:t>STL approach allows general programs to be written so that the code does not </a:t>
            </a:r>
            <a:r>
              <a:rPr lang="en-US" sz="3600" dirty="0" smtClean="0"/>
              <a:t>depend on </a:t>
            </a:r>
            <a:r>
              <a:rPr lang="en-US" sz="3600" dirty="0"/>
              <a:t>the underlying container. Such a programming style is called </a:t>
            </a:r>
            <a:r>
              <a:rPr lang="en-US" sz="3600" b="1" dirty="0"/>
              <a:t>generic programming</a:t>
            </a:r>
            <a:r>
              <a:rPr lang="en-US" sz="3600" dirty="0" smtClean="0"/>
              <a:t>.</a:t>
            </a:r>
          </a:p>
          <a:p>
            <a:r>
              <a:rPr lang="en-US" sz="3200" dirty="0"/>
              <a:t>An advantage of the STL is that you can reuse the STL containers, iterators and </a:t>
            </a:r>
            <a:r>
              <a:rPr lang="en-US" sz="3200" dirty="0" smtClean="0"/>
              <a:t>algorithms to </a:t>
            </a:r>
            <a:r>
              <a:rPr lang="en-US" sz="3200" dirty="0"/>
              <a:t>implement common data representations and manipulations.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3526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Template Library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When </a:t>
            </a:r>
            <a:r>
              <a:rPr lang="en-US" sz="3600" dirty="0"/>
              <a:t>programming pointer-based data structures and algorithms, we must do our </a:t>
            </a:r>
            <a:r>
              <a:rPr lang="en-US" sz="3600" dirty="0" smtClean="0"/>
              <a:t>own debugging </a:t>
            </a:r>
            <a:r>
              <a:rPr lang="en-US" sz="3600" dirty="0"/>
              <a:t>and testing to be sure our data structures, classes and algorithms function properly.</a:t>
            </a:r>
          </a:p>
          <a:p>
            <a:r>
              <a:rPr lang="en-US" sz="3600" dirty="0"/>
              <a:t>It’s easy to make errors when manipulating pointers at this low level. Memory </a:t>
            </a:r>
            <a:r>
              <a:rPr lang="en-US" sz="3600" dirty="0" smtClean="0"/>
              <a:t>leaks and </a:t>
            </a:r>
            <a:r>
              <a:rPr lang="en-US" sz="3600" dirty="0"/>
              <a:t>memory-access violations are common in such custom code. The prepackaged, </a:t>
            </a:r>
            <a:r>
              <a:rPr lang="en-US" sz="3600" dirty="0" smtClean="0"/>
              <a:t>‘</a:t>
            </a:r>
            <a:r>
              <a:rPr lang="en-US" sz="3600" dirty="0" err="1" smtClean="0"/>
              <a:t>templatized</a:t>
            </a:r>
            <a:r>
              <a:rPr lang="en-US" sz="3600" dirty="0" smtClean="0"/>
              <a:t>’ containers </a:t>
            </a:r>
            <a:r>
              <a:rPr lang="en-US" sz="3600" dirty="0"/>
              <a:t>of the STL are sufficient for most programmers.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34411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2100</Words>
  <Application>Microsoft Office PowerPoint</Application>
  <PresentationFormat>Widescreen</PresentationFormat>
  <Paragraphs>305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Aharoni</vt:lpstr>
      <vt:lpstr>Arial</vt:lpstr>
      <vt:lpstr>Calibri</vt:lpstr>
      <vt:lpstr>Calibri Light</vt:lpstr>
      <vt:lpstr>Cambria</vt:lpstr>
      <vt:lpstr>Courier New</vt:lpstr>
      <vt:lpstr>Tahoma</vt:lpstr>
      <vt:lpstr>Times</vt:lpstr>
      <vt:lpstr>Wingdings</vt:lpstr>
      <vt:lpstr>Office Theme</vt:lpstr>
      <vt:lpstr>PowerPoint Presentation</vt:lpstr>
      <vt:lpstr>PowerPoint Presentation</vt:lpstr>
      <vt:lpstr>Introduction to the Standard  Template Library</vt:lpstr>
      <vt:lpstr>Standard Template Library (STL)</vt:lpstr>
      <vt:lpstr> STL</vt:lpstr>
      <vt:lpstr>Standard Template Library</vt:lpstr>
      <vt:lpstr>Standard Template Library</vt:lpstr>
      <vt:lpstr>Standard Template Library</vt:lpstr>
      <vt:lpstr>Standard Template Library</vt:lpstr>
      <vt:lpstr>PowerPoint Presentation</vt:lpstr>
      <vt:lpstr>PowerPoint Presentation</vt:lpstr>
      <vt:lpstr>Algorithms                                     </vt:lpstr>
      <vt:lpstr>Using Declarations</vt:lpstr>
      <vt:lpstr>Iterator Basics</vt:lpstr>
      <vt:lpstr>Iterator Basics</vt:lpstr>
      <vt:lpstr>Basic Iterator Operations</vt:lpstr>
      <vt:lpstr>Basic Iterator Operations</vt:lpstr>
      <vt:lpstr>More Iterator Operations</vt:lpstr>
      <vt:lpstr>Strength of Iterators</vt:lpstr>
      <vt:lpstr>PowerPoint Presentation</vt:lpstr>
      <vt:lpstr>Constant and Mutable Iterators</vt:lpstr>
      <vt:lpstr>Constant and Mutable Iterators</vt:lpstr>
      <vt:lpstr>Using auto</vt:lpstr>
      <vt:lpstr>Kinds of Iterators </vt:lpstr>
      <vt:lpstr>PowerPoint Presentation</vt:lpstr>
      <vt:lpstr>Reverse Iterators</vt:lpstr>
      <vt:lpstr>PowerPoint Presentation</vt:lpstr>
      <vt:lpstr>Other Kinds of Iterators </vt:lpstr>
      <vt:lpstr>PowerPoint Presentation</vt:lpstr>
      <vt:lpstr>Iterator operations summary</vt:lpstr>
      <vt:lpstr>Iterator operations summary</vt:lpstr>
      <vt:lpstr>More iterator examples</vt:lpstr>
      <vt:lpstr>More Iterator examples</vt:lpstr>
      <vt:lpstr>More Iterator examples</vt:lpstr>
      <vt:lpstr>More Iterator examples</vt:lpstr>
      <vt:lpstr>More Iterator examples</vt:lpstr>
      <vt:lpstr>More Iterator examples</vt:lpstr>
      <vt:lpstr>More Iterator examples</vt:lpstr>
      <vt:lpstr>Iterators and efficiency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2017-01-07T00:00:39Z</dcterms:created>
  <dcterms:modified xsi:type="dcterms:W3CDTF">2017-01-07T00:00:47Z</dcterms:modified>
</cp:coreProperties>
</file>